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s-ES" sz="1800" b="0" strike="noStrike" spc="-1">
                <a:solidFill>
                  <a:srgbClr val="000000"/>
                </a:solidFill>
                <a:latin typeface="Times New Roman"/>
              </a:rPr>
              <a:t>Pulse para desplazar la página</a:t>
            </a: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s-ES" sz="2000" b="0" strike="noStrike" spc="-1">
                <a:latin typeface="Arial"/>
              </a:rPr>
              <a:t>Pulse para editar el formato de las notas</a:t>
            </a: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s-ES"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s-ES"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s-ES"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B3F7D58D-962E-473A-A3C8-7790E690F419}" type="slidenum">
              <a:rPr lang="es-ES" sz="1400" b="0" strike="noStrike" spc="-1">
                <a:latin typeface="Times New Roman"/>
              </a:rPr>
              <a:pPr algn="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a:t>
            </a:fld>
            <a:endParaRPr lang="es-E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11</a:t>
            </a:fld>
            <a:endParaRPr lang="es-E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12</a:t>
            </a:fld>
            <a:endParaRPr lang="es-E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13</a:t>
            </a:fld>
            <a:endParaRPr lang="es-E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14</a:t>
            </a:fld>
            <a:endParaRPr lang="es-E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15</a:t>
            </a:fld>
            <a:endParaRPr lang="es-E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16</a:t>
            </a:fld>
            <a:endParaRPr lang="es-E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17</a:t>
            </a:fld>
            <a:endParaRPr lang="es-E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18</a:t>
            </a:fld>
            <a:endParaRPr lang="es-E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19</a:t>
            </a:fld>
            <a:endParaRPr lang="es-E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20</a:t>
            </a:fld>
            <a:endParaRPr lang="es-E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3</a:t>
            </a:fld>
            <a:endParaRPr lang="es-E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21</a:t>
            </a:fld>
            <a:endParaRPr lang="es-E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22</a:t>
            </a:fld>
            <a:endParaRPr lang="es-E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23</a:t>
            </a:fld>
            <a:endParaRPr lang="es-E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24</a:t>
            </a:fld>
            <a:endParaRPr lang="es-E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25</a:t>
            </a:fld>
            <a:endParaRPr lang="es-E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26</a:t>
            </a:fld>
            <a:endParaRPr lang="es-E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27</a:t>
            </a:fld>
            <a:endParaRPr lang="es-E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4</a:t>
            </a:fld>
            <a:endParaRPr lang="es-E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5</a:t>
            </a:fld>
            <a:endParaRPr lang="es-E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6</a:t>
            </a:fld>
            <a:endParaRPr lang="es-E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7</a:t>
            </a:fld>
            <a:endParaRPr lang="es-E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8</a:t>
            </a:fld>
            <a:endParaRPr lang="es-E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9</a:t>
            </a:fld>
            <a:endParaRPr lang="es-E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2000" cy="342900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endParaRPr lang="es-ES" sz="2000" b="0" strike="noStrike" spc="-1" dirty="0">
              <a:latin typeface="Arial"/>
            </a:endParaRP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10</a:t>
            </a:fld>
            <a:endParaRPr lang="es-E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s-ES" sz="4400" b="0" strike="noStrike" spc="-1">
                <a:solidFill>
                  <a:srgbClr val="000000"/>
                </a:solidFill>
                <a:latin typeface="Times New Roman"/>
              </a:rPr>
              <a:t>Haga clic para modificar el estilo de título del patrón</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3ED9C9A9-38DD-464C-BE94-75703760D13B}" type="datetime">
              <a:rPr lang="es-ES" sz="1200" b="0" strike="noStrike" spc="-1">
                <a:solidFill>
                  <a:srgbClr val="8B8B8B"/>
                </a:solidFill>
                <a:latin typeface="Times New Roman"/>
              </a:rPr>
              <a:pPr>
                <a:lnSpc>
                  <a:spcPct val="100000"/>
                </a:lnSpc>
              </a:pPr>
              <a:t>07/10/2018</a:t>
            </a:fld>
            <a:endParaRPr lang="es-E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s-E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2301707C-9F59-4BB8-873E-59450BDFCD39}" type="slidenum">
              <a:rPr lang="es-ES" sz="1200" b="0" strike="noStrike" spc="-1">
                <a:solidFill>
                  <a:srgbClr val="8B8B8B"/>
                </a:solidFill>
                <a:latin typeface="Times New Roman"/>
              </a:rPr>
              <a:pPr algn="r">
                <a:lnSpc>
                  <a:spcPct val="100000"/>
                </a:lnSpc>
              </a:pPr>
              <a:t>‹Nº›</a:t>
            </a:fld>
            <a:endParaRPr lang="es-E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Times New Roman"/>
              </a:rPr>
              <a:t>Pulse para editar el formato de esquema del texto</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Times New Roman"/>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Times New Roman"/>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Times New Roman"/>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Times New Roman"/>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Times New Roman"/>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Times New Roman"/>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s-ES" sz="4400" b="0" strike="noStrike" spc="-1">
                <a:solidFill>
                  <a:srgbClr val="000000"/>
                </a:solidFill>
                <a:latin typeface="Times New Roman"/>
              </a:rPr>
              <a:t>Haga clic para modificar el estilo de título del patrón</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s-ES" sz="3200" b="0" strike="noStrike" spc="-1">
                <a:solidFill>
                  <a:srgbClr val="000000"/>
                </a:solidFill>
                <a:latin typeface="Times New Roman"/>
              </a:rPr>
              <a:t>Haga clic para modificar el estilo de texto del patrón</a:t>
            </a:r>
          </a:p>
          <a:p>
            <a:pPr marL="743040" lvl="1" indent="-285480">
              <a:lnSpc>
                <a:spcPct val="100000"/>
              </a:lnSpc>
              <a:spcBef>
                <a:spcPts val="561"/>
              </a:spcBef>
              <a:buClr>
                <a:srgbClr val="000000"/>
              </a:buClr>
              <a:buFont typeface="Arial"/>
              <a:buChar char="–"/>
            </a:pPr>
            <a:r>
              <a:rPr lang="es-ES" sz="2800" b="0" strike="noStrike" spc="-1">
                <a:solidFill>
                  <a:srgbClr val="000000"/>
                </a:solidFill>
                <a:latin typeface="Times New Roman"/>
              </a:rPr>
              <a:t>Segundo nivel</a:t>
            </a:r>
          </a:p>
          <a:p>
            <a:pPr marL="1143000" lvl="2" indent="-228240">
              <a:lnSpc>
                <a:spcPct val="100000"/>
              </a:lnSpc>
              <a:spcBef>
                <a:spcPts val="479"/>
              </a:spcBef>
              <a:buClr>
                <a:srgbClr val="000000"/>
              </a:buClr>
              <a:buFont typeface="Arial"/>
              <a:buChar char="•"/>
            </a:pPr>
            <a:r>
              <a:rPr lang="es-ES" sz="2400" b="0" strike="noStrike" spc="-1">
                <a:solidFill>
                  <a:srgbClr val="000000"/>
                </a:solidFill>
                <a:latin typeface="Times New Roman"/>
              </a:rPr>
              <a:t>Tercer nivel</a:t>
            </a:r>
          </a:p>
          <a:p>
            <a:pPr marL="1600200" lvl="3" indent="-228240">
              <a:lnSpc>
                <a:spcPct val="100000"/>
              </a:lnSpc>
              <a:spcBef>
                <a:spcPts val="400"/>
              </a:spcBef>
              <a:buClr>
                <a:srgbClr val="000000"/>
              </a:buClr>
              <a:buFont typeface="Arial"/>
              <a:buChar char="–"/>
            </a:pPr>
            <a:r>
              <a:rPr lang="es-ES" sz="2000" b="0" strike="noStrike" spc="-1">
                <a:solidFill>
                  <a:srgbClr val="000000"/>
                </a:solidFill>
                <a:latin typeface="Times New Roman"/>
              </a:rPr>
              <a:t>Cuarto nivel</a:t>
            </a:r>
          </a:p>
          <a:p>
            <a:pPr marL="2057400" lvl="4" indent="-228240">
              <a:lnSpc>
                <a:spcPct val="100000"/>
              </a:lnSpc>
              <a:spcBef>
                <a:spcPts val="400"/>
              </a:spcBef>
              <a:buClr>
                <a:srgbClr val="000000"/>
              </a:buClr>
              <a:buFont typeface="Arial"/>
              <a:buChar char="»"/>
            </a:pPr>
            <a:r>
              <a:rPr lang="es-ES" sz="2000" b="0" strike="noStrike" spc="-1">
                <a:solidFill>
                  <a:srgbClr val="000000"/>
                </a:solidFill>
                <a:latin typeface="Times New Roman"/>
              </a:rPr>
              <a:t>Quinto nivel</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B5D93B53-CCE2-4ECC-9A2C-56E3A38AAEC7}" type="datetime">
              <a:rPr lang="es-ES" sz="1200" b="0" strike="noStrike" spc="-1">
                <a:solidFill>
                  <a:srgbClr val="8B8B8B"/>
                </a:solidFill>
                <a:latin typeface="Times New Roman"/>
              </a:rPr>
              <a:pPr>
                <a:lnSpc>
                  <a:spcPct val="100000"/>
                </a:lnSpc>
              </a:pPr>
              <a:t>07/10/2018</a:t>
            </a:fld>
            <a:endParaRPr lang="es-E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s-E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1A0690B2-8750-4445-AC80-E0944EAB6C57}" type="slidenum">
              <a:rPr lang="es-ES" sz="1200" b="0" strike="noStrike" spc="-1">
                <a:solidFill>
                  <a:srgbClr val="8B8B8B"/>
                </a:solidFill>
                <a:latin typeface="Times New Roman"/>
              </a:rPr>
              <a:pPr algn="r">
                <a:lnSpc>
                  <a:spcPct val="100000"/>
                </a:lnSpc>
              </a:pPr>
              <a:t>‹Nº›</a:t>
            </a:fld>
            <a:endParaRPr lang="es-E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librosweb.es/libro/cs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1484640"/>
            <a:ext cx="7772040" cy="2115360"/>
          </a:xfrm>
          <a:prstGeom prst="rect">
            <a:avLst/>
          </a:prstGeom>
          <a:noFill/>
          <a:ln>
            <a:noFill/>
          </a:ln>
        </p:spPr>
        <p:txBody>
          <a:bodyPr anchor="ctr">
            <a:normAutofit/>
          </a:bodyPr>
          <a:lstStyle/>
          <a:p>
            <a:pPr algn="ctr">
              <a:lnSpc>
                <a:spcPct val="100000"/>
              </a:lnSpc>
            </a:pPr>
            <a:r>
              <a:rPr lang="es-ES" sz="4400" b="1" strike="noStrike" spc="-1" dirty="0" smtClean="0">
                <a:solidFill>
                  <a:srgbClr val="000000"/>
                </a:solidFill>
                <a:latin typeface="Times New Roman"/>
              </a:rPr>
              <a:t>INTRODUCCIÓN A CSS</a:t>
            </a:r>
            <a:endParaRPr lang="es-ES" sz="4400" b="0" strike="noStrike" spc="-1" dirty="0">
              <a:solidFill>
                <a:srgbClr val="000000"/>
              </a:solidFill>
              <a:latin typeface="Times New Roman"/>
            </a:endParaRPr>
          </a:p>
        </p:txBody>
      </p:sp>
      <p:sp>
        <p:nvSpPr>
          <p:cNvPr id="89" name="TextShape 2"/>
          <p:cNvSpPr txBox="1"/>
          <p:nvPr/>
        </p:nvSpPr>
        <p:spPr>
          <a:xfrm>
            <a:off x="1371600" y="3886200"/>
            <a:ext cx="6400440" cy="1752120"/>
          </a:xfrm>
          <a:prstGeom prst="rect">
            <a:avLst/>
          </a:prstGeom>
          <a:noFill/>
          <a:ln>
            <a:noFill/>
          </a:ln>
        </p:spPr>
        <p:txBody>
          <a:bodyPr/>
          <a:lstStyle/>
          <a:p>
            <a:pPr algn="ctr">
              <a:lnSpc>
                <a:spcPct val="100000"/>
              </a:lnSpc>
              <a:spcBef>
                <a:spcPts val="641"/>
              </a:spcBef>
            </a:pPr>
            <a:r>
              <a:rPr lang="es-ES" sz="3200" b="0" strike="noStrike" spc="-1">
                <a:solidFill>
                  <a:srgbClr val="8B8B8B"/>
                </a:solidFill>
                <a:latin typeface="Times New Roman"/>
              </a:rPr>
              <a:t>GELES GIMÉNEZ</a:t>
            </a:r>
            <a:endParaRPr lang="es-E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UNIDADES RELATIVAS</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a:spcAft>
                <a:spcPts val="600"/>
              </a:spcAft>
              <a:buFont typeface="Arial" pitchFamily="34" charset="0"/>
              <a:buChar char="•"/>
            </a:pPr>
            <a:r>
              <a:rPr lang="es-ES" sz="2200" b="1" dirty="0" smtClean="0"/>
              <a:t>Herencia.</a:t>
            </a:r>
            <a:r>
              <a:rPr lang="es-ES" sz="2200" dirty="0" smtClean="0"/>
              <a:t> Los formatos aplicados a una etiqueta se heredan por las etiquetas que están contenidos en ella.</a:t>
            </a:r>
            <a:endParaRPr lang="es-ES" sz="2200" b="1" dirty="0" smtClean="0"/>
          </a:p>
          <a:p>
            <a:pPr lvl="1">
              <a:spcAft>
                <a:spcPts val="600"/>
              </a:spcAft>
              <a:buFont typeface="Arial" pitchFamily="34" charset="0"/>
              <a:buChar char="•"/>
            </a:pPr>
            <a:r>
              <a:rPr lang="es-ES" sz="2000" b="1" dirty="0" smtClean="0"/>
              <a:t>Unidades relativas:</a:t>
            </a:r>
          </a:p>
          <a:p>
            <a:pPr lvl="2">
              <a:spcAft>
                <a:spcPts val="1200"/>
              </a:spcAft>
            </a:pPr>
            <a:r>
              <a:rPr lang="es-ES" sz="2000" dirty="0" err="1" smtClean="0"/>
              <a:t>body</a:t>
            </a:r>
            <a:r>
              <a:rPr lang="es-ES" sz="2000" dirty="0" smtClean="0"/>
              <a:t> { </a:t>
            </a:r>
            <a:r>
              <a:rPr lang="es-ES" sz="2000" dirty="0" err="1" smtClean="0"/>
              <a:t>font-size</a:t>
            </a:r>
            <a:r>
              <a:rPr lang="es-ES" sz="2000" dirty="0" smtClean="0"/>
              <a:t>: 1em; }</a:t>
            </a:r>
          </a:p>
          <a:p>
            <a:pPr lvl="2">
              <a:spcAft>
                <a:spcPts val="1200"/>
              </a:spcAft>
            </a:pPr>
            <a:r>
              <a:rPr lang="es-ES" sz="2000" dirty="0" smtClean="0"/>
              <a:t>h1 { </a:t>
            </a:r>
            <a:r>
              <a:rPr lang="es-ES" sz="2000" dirty="0" err="1" smtClean="0"/>
              <a:t>font-size</a:t>
            </a:r>
            <a:r>
              <a:rPr lang="es-ES" sz="2000" dirty="0" smtClean="0"/>
              <a:t>: 200%; }</a:t>
            </a:r>
          </a:p>
          <a:p>
            <a:pPr lvl="2">
              <a:spcAft>
                <a:spcPts val="1200"/>
              </a:spcAft>
            </a:pPr>
            <a:r>
              <a:rPr lang="es-ES" sz="2000" dirty="0" smtClean="0"/>
              <a:t>h2 { </a:t>
            </a:r>
            <a:r>
              <a:rPr lang="es-ES" sz="2000" dirty="0" err="1" smtClean="0"/>
              <a:t>font-size</a:t>
            </a:r>
            <a:r>
              <a:rPr lang="es-ES" sz="2000" dirty="0" smtClean="0"/>
              <a:t>: 150%; }.</a:t>
            </a:r>
          </a:p>
          <a:p>
            <a:pPr lvl="1" algn="just">
              <a:spcAft>
                <a:spcPts val="1200"/>
              </a:spcAft>
              <a:buFont typeface="Wingdings" pitchFamily="2" charset="2"/>
              <a:buChar char="ü"/>
            </a:pPr>
            <a:r>
              <a:rPr lang="es-ES" sz="2000" dirty="0" smtClean="0"/>
              <a:t>Como en el cuerpo se ha establecido un tamaño 1em, el porcentaje de las etiquetas h1 y h2 son relativos al tamaño de letra que se definió en el cuerpo</a:t>
            </a:r>
          </a:p>
          <a:p>
            <a:pPr lvl="1" algn="just">
              <a:spcAft>
                <a:spcPts val="1200"/>
              </a:spcAft>
              <a:buFont typeface="Wingdings" pitchFamily="2" charset="2"/>
              <a:buChar char="ü"/>
            </a:pPr>
            <a:r>
              <a:rPr lang="es-ES" sz="2000" dirty="0" smtClean="0"/>
              <a:t>Se recomienda el uso de unidades relativas siempre que sea posible porque permite que los documentos se adapten fácilmente a cualquier medio y dispositivo.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COLORES</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lnSpcReduction="10000"/>
          </a:bodyPr>
          <a:lstStyle/>
          <a:p>
            <a:pPr marL="347472" indent="-338328" algn="just">
              <a:spcAft>
                <a:spcPts val="601"/>
              </a:spcAft>
              <a:buClr>
                <a:srgbClr val="000000"/>
              </a:buClr>
              <a:buSzPts val="2200"/>
              <a:buFont typeface="Arial"/>
              <a:buChar char="•"/>
            </a:pPr>
            <a:r>
              <a:rPr lang="es-ES" sz="2200" dirty="0" smtClean="0"/>
              <a:t>Los colores en CSS se pueden indicar de cinco formas diferentes: palabras clave, colores del sistema, RGB hexadecimal, RGB numérico y RGB porcentual. Aunque el método más habitual es el del RGB </a:t>
            </a:r>
            <a:r>
              <a:rPr lang="es-ES" sz="2200" dirty="0" smtClean="0"/>
              <a:t>hexadecimal.</a:t>
            </a:r>
          </a:p>
          <a:p>
            <a:pPr marL="804672" lvl="1" indent="-338328" algn="just">
              <a:spcAft>
                <a:spcPts val="601"/>
              </a:spcAft>
              <a:buClr>
                <a:srgbClr val="000000"/>
              </a:buClr>
              <a:buSzPts val="2200"/>
              <a:buFont typeface="Arial"/>
              <a:buChar char="•"/>
            </a:pPr>
            <a:r>
              <a:rPr lang="es-ES" sz="2000" b="1" dirty="0" smtClean="0"/>
              <a:t>Palabras clave.</a:t>
            </a:r>
            <a:r>
              <a:rPr lang="es-ES" sz="2000" dirty="0" smtClean="0"/>
              <a:t> CSS define 17 palabras clave para referirse a los colores básicos. Las palabras se corresponden con el nombre en inglés de cada </a:t>
            </a:r>
            <a:r>
              <a:rPr lang="es-ES" sz="2000" dirty="0" smtClean="0"/>
              <a:t>color.</a:t>
            </a:r>
          </a:p>
          <a:p>
            <a:pPr marL="804672" lvl="1" indent="-338328" algn="just">
              <a:spcAft>
                <a:spcPts val="601"/>
              </a:spcAft>
              <a:buClr>
                <a:srgbClr val="000000"/>
              </a:buClr>
              <a:buSzPts val="2200"/>
              <a:buFont typeface="Arial"/>
              <a:buChar char="•"/>
            </a:pPr>
            <a:r>
              <a:rPr lang="es-ES" sz="2000" b="1" dirty="0" smtClean="0"/>
              <a:t>RGB decimal</a:t>
            </a:r>
            <a:r>
              <a:rPr lang="es-ES" sz="2000" dirty="0" smtClean="0"/>
              <a:t>. </a:t>
            </a:r>
            <a:r>
              <a:rPr lang="es-ES" sz="2000" dirty="0" smtClean="0"/>
              <a:t>En </a:t>
            </a:r>
            <a:r>
              <a:rPr lang="es-ES" sz="2000" dirty="0" smtClean="0"/>
              <a:t>el modelo </a:t>
            </a:r>
            <a:r>
              <a:rPr lang="es-ES" sz="2000" dirty="0" smtClean="0"/>
              <a:t>RGB, </a:t>
            </a:r>
            <a:r>
              <a:rPr lang="es-ES" sz="2000" dirty="0" smtClean="0"/>
              <a:t>un color se define indicando sus tres componentes R (rojo), G (verde) y B (azul</a:t>
            </a:r>
            <a:r>
              <a:rPr lang="es-ES" sz="2000" dirty="0" smtClean="0"/>
              <a:t>).</a:t>
            </a:r>
          </a:p>
          <a:p>
            <a:pPr marL="804672" lvl="1" indent="-338328" algn="just">
              <a:spcAft>
                <a:spcPts val="601"/>
              </a:spcAft>
              <a:buClr>
                <a:srgbClr val="000000"/>
              </a:buClr>
              <a:buSzPts val="2200"/>
              <a:buFont typeface="Arial"/>
              <a:buChar char="•"/>
            </a:pPr>
            <a:r>
              <a:rPr lang="es-ES" sz="2000" b="1" dirty="0" smtClean="0"/>
              <a:t>RGB hexadecimal.</a:t>
            </a:r>
            <a:r>
              <a:rPr lang="es-ES" sz="2000" dirty="0" smtClean="0"/>
              <a:t> </a:t>
            </a:r>
            <a:r>
              <a:rPr lang="es-ES" sz="2000" dirty="0" smtClean="0"/>
              <a:t>Es </a:t>
            </a:r>
            <a:r>
              <a:rPr lang="es-ES" sz="2000" dirty="0" smtClean="0"/>
              <a:t>el método más complicado para definir un color, se trata del método que utilizan la inmensa mayoría de sitios web, por lo que es imprescindible dominarlo. El formato RGB hexadecimal es la forma más compacta de indicar un color, ya que incluso es posible comprimir sus valores cuando todas sus componentes son iguales dos a dos</a:t>
            </a:r>
            <a:endParaRPr lang="es-ES" sz="2000" dirty="0" smtClean="0"/>
          </a:p>
          <a:p>
            <a:pPr marL="804672" lvl="1" indent="-338328" algn="just">
              <a:spcAft>
                <a:spcPts val="601"/>
              </a:spcAft>
              <a:buClr>
                <a:srgbClr val="000000"/>
              </a:buClr>
              <a:buSzPts val="2200"/>
              <a:buFont typeface="Arial"/>
              <a:buChar char="•"/>
            </a:pPr>
            <a:r>
              <a:rPr lang="es-ES" sz="2000" b="1" dirty="0" smtClean="0"/>
              <a:t>RGB numérico y RGB porcentual.</a:t>
            </a:r>
            <a:r>
              <a:rPr lang="es-ES" sz="2000" b="1" dirty="0" smtClean="0"/>
              <a:t> </a:t>
            </a:r>
            <a:r>
              <a:rPr lang="es-ES" sz="2000" dirty="0" smtClean="0"/>
              <a:t>No suelen utilizarse</a:t>
            </a:r>
            <a:endParaRPr lang="es-ES" sz="2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COLORES</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601"/>
              </a:spcAft>
              <a:buClr>
                <a:srgbClr val="000000"/>
              </a:buClr>
              <a:buSzPts val="2200"/>
              <a:buFont typeface="Arial"/>
              <a:buChar char="•"/>
            </a:pPr>
            <a:r>
              <a:rPr lang="es-ES" sz="2200" dirty="0" smtClean="0"/>
              <a:t>Ejemplos</a:t>
            </a:r>
          </a:p>
          <a:p>
            <a:pPr marL="804672" lvl="1" indent="-338328" algn="just">
              <a:spcAft>
                <a:spcPts val="601"/>
              </a:spcAft>
              <a:buClr>
                <a:srgbClr val="000000"/>
              </a:buClr>
              <a:buSzPts val="2200"/>
              <a:buFont typeface="Arial"/>
              <a:buChar char="•"/>
            </a:pPr>
            <a:r>
              <a:rPr lang="es-ES" sz="2200" dirty="0" smtClean="0"/>
              <a:t>Palabra clave:</a:t>
            </a:r>
          </a:p>
          <a:p>
            <a:pPr marL="1261872" lvl="2" indent="-338328" algn="just">
              <a:spcAft>
                <a:spcPts val="1800"/>
              </a:spcAft>
              <a:buClr>
                <a:srgbClr val="000000"/>
              </a:buClr>
              <a:buSzPts val="2200"/>
              <a:buFont typeface="Arial"/>
              <a:buChar char="•"/>
            </a:pPr>
            <a:r>
              <a:rPr lang="es-ES" sz="2200" b="1" dirty="0" err="1" smtClean="0"/>
              <a:t>strong</a:t>
            </a:r>
            <a:r>
              <a:rPr lang="es-ES" sz="2200" b="1" dirty="0" smtClean="0"/>
              <a:t> { color: red; }</a:t>
            </a:r>
            <a:endParaRPr lang="es-ES" sz="2200" b="1" dirty="0" smtClean="0"/>
          </a:p>
          <a:p>
            <a:pPr marL="804672" lvl="1" indent="-338328" algn="just">
              <a:spcAft>
                <a:spcPts val="601"/>
              </a:spcAft>
              <a:buClr>
                <a:srgbClr val="000000"/>
              </a:buClr>
              <a:buSzPts val="2200"/>
              <a:buFont typeface="Arial"/>
              <a:buChar char="•"/>
            </a:pPr>
            <a:r>
              <a:rPr lang="es-ES" sz="2200" dirty="0" smtClean="0"/>
              <a:t>RGB decimal:</a:t>
            </a:r>
          </a:p>
          <a:p>
            <a:pPr marL="1261872" lvl="2" indent="-338328" algn="just">
              <a:spcAft>
                <a:spcPts val="1800"/>
              </a:spcAft>
              <a:buClr>
                <a:srgbClr val="000000"/>
              </a:buClr>
              <a:buSzPts val="2200"/>
              <a:buFont typeface="Arial"/>
              <a:buChar char="•"/>
            </a:pPr>
            <a:r>
              <a:rPr lang="es-ES" sz="2200" b="1" dirty="0" smtClean="0"/>
              <a:t>p { color: </a:t>
            </a:r>
            <a:r>
              <a:rPr lang="es-ES" sz="2200" b="1" dirty="0" err="1" smtClean="0"/>
              <a:t>rgb</a:t>
            </a:r>
            <a:r>
              <a:rPr lang="es-ES" sz="2200" b="1" dirty="0" smtClean="0"/>
              <a:t>(71, 98, 176); }</a:t>
            </a:r>
            <a:endParaRPr lang="es-ES" sz="2200" b="1" dirty="0" smtClean="0"/>
          </a:p>
          <a:p>
            <a:pPr marL="804672" lvl="1" indent="-338328" algn="just">
              <a:spcAft>
                <a:spcPts val="601"/>
              </a:spcAft>
              <a:buClr>
                <a:srgbClr val="000000"/>
              </a:buClr>
              <a:buSzPts val="2200"/>
              <a:buFont typeface="Arial"/>
              <a:buChar char="•"/>
            </a:pPr>
            <a:r>
              <a:rPr lang="es-ES" sz="2200" dirty="0" smtClean="0"/>
              <a:t>RGB hexadecimal:</a:t>
            </a:r>
          </a:p>
          <a:p>
            <a:pPr marL="1261872" lvl="2" indent="-338328" algn="just">
              <a:spcAft>
                <a:spcPts val="601"/>
              </a:spcAft>
              <a:buClr>
                <a:srgbClr val="000000"/>
              </a:buClr>
              <a:buSzPts val="2200"/>
              <a:buFont typeface="Arial"/>
              <a:buChar char="•"/>
            </a:pPr>
            <a:r>
              <a:rPr lang="es-ES" sz="2200" b="1" dirty="0" smtClean="0"/>
              <a:t>p { color: #4762B0; } </a:t>
            </a:r>
            <a:endParaRPr lang="es-ES" sz="2200" b="1" dirty="0" smtClean="0"/>
          </a:p>
          <a:p>
            <a:pPr marL="1261872" lvl="2" indent="-338328" algn="just">
              <a:spcAft>
                <a:spcPts val="601"/>
              </a:spcAft>
              <a:buClr>
                <a:srgbClr val="000000"/>
              </a:buClr>
              <a:buSzPts val="2200"/>
              <a:buFont typeface="Arial"/>
              <a:buChar char="•"/>
            </a:pPr>
            <a:r>
              <a:rPr lang="es-ES" sz="2200" b="1" dirty="0" smtClean="0"/>
              <a:t>p { color: </a:t>
            </a:r>
            <a:r>
              <a:rPr lang="es-ES" sz="2200" b="1" dirty="0" smtClean="0"/>
              <a:t>#4477AA; </a:t>
            </a:r>
            <a:r>
              <a:rPr lang="es-ES" sz="2200" b="1" dirty="0" smtClean="0"/>
              <a:t>} </a:t>
            </a:r>
            <a:r>
              <a:rPr lang="es-ES" sz="2200" dirty="0" smtClean="0"/>
              <a:t>es igual a escribir</a:t>
            </a:r>
          </a:p>
          <a:p>
            <a:pPr marL="1719072" lvl="3" indent="-338328" algn="just">
              <a:spcAft>
                <a:spcPts val="601"/>
              </a:spcAft>
              <a:buClr>
                <a:srgbClr val="000000"/>
              </a:buClr>
              <a:buSzPts val="2200"/>
              <a:buFont typeface="Arial"/>
              <a:buChar char="•"/>
            </a:pPr>
            <a:r>
              <a:rPr lang="es-ES" sz="2200" dirty="0" smtClean="0"/>
              <a:t> </a:t>
            </a:r>
            <a:r>
              <a:rPr lang="es-ES" sz="2200" b="1" dirty="0" smtClean="0"/>
              <a:t>p { color: #</a:t>
            </a:r>
            <a:r>
              <a:rPr lang="es-ES" sz="2200" b="1" dirty="0" smtClean="0"/>
              <a:t>47A; </a:t>
            </a:r>
            <a:r>
              <a:rPr lang="es-ES" sz="2200" b="1" dirty="0" smtClean="0"/>
              <a:t>} </a:t>
            </a:r>
          </a:p>
          <a:p>
            <a:pPr marL="1261872" lvl="2" indent="-338328" algn="just">
              <a:spcAft>
                <a:spcPts val="601"/>
              </a:spcAft>
              <a:buClr>
                <a:srgbClr val="000000"/>
              </a:buClr>
              <a:buSzPts val="2200"/>
              <a:buFont typeface="Arial"/>
              <a:buChar char="•"/>
            </a:pPr>
            <a:endParaRPr lang="es-ES" sz="2000" b="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COLORES</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601"/>
              </a:spcAft>
              <a:buClr>
                <a:srgbClr val="000000"/>
              </a:buClr>
              <a:buSzPts val="2200"/>
              <a:buFont typeface="Arial"/>
              <a:buChar char="•"/>
            </a:pPr>
            <a:r>
              <a:rPr lang="es-ES" sz="2200" dirty="0" smtClean="0"/>
              <a:t>Como el valor de la propiedad color se hereda, normalmente se establece la propiedad color en el elemento </a:t>
            </a:r>
            <a:r>
              <a:rPr lang="es-ES" sz="2200" b="1" dirty="0" err="1" smtClean="0"/>
              <a:t>body</a:t>
            </a:r>
            <a:r>
              <a:rPr lang="es-ES" sz="2200" dirty="0" smtClean="0"/>
              <a:t> para establecer el color de letra de todos los elementos de la página: </a:t>
            </a:r>
            <a:endParaRPr lang="es-ES" sz="2200" dirty="0" smtClean="0"/>
          </a:p>
          <a:p>
            <a:pPr marL="804672" lvl="1" indent="-338328" algn="just">
              <a:spcAft>
                <a:spcPts val="601"/>
              </a:spcAft>
              <a:buClr>
                <a:srgbClr val="000000"/>
              </a:buClr>
              <a:buSzPts val="2200"/>
              <a:buFont typeface="Arial"/>
              <a:buChar char="•"/>
            </a:pPr>
            <a:r>
              <a:rPr lang="es-ES" sz="2000" b="1" dirty="0" err="1" smtClean="0"/>
              <a:t>body</a:t>
            </a:r>
            <a:r>
              <a:rPr lang="es-ES" sz="2000" b="1" dirty="0" smtClean="0"/>
              <a:t> { color: </a:t>
            </a:r>
            <a:r>
              <a:rPr lang="es-ES" sz="2000" b="1" dirty="0" smtClean="0"/>
              <a:t>#4762B0; </a:t>
            </a:r>
            <a:r>
              <a:rPr lang="es-ES" sz="2000" b="1" dirty="0" smtClean="0"/>
              <a:t>}</a:t>
            </a:r>
          </a:p>
          <a:p>
            <a:pPr marL="347472" indent="-338328" algn="just">
              <a:spcAft>
                <a:spcPts val="601"/>
              </a:spcAft>
              <a:buClr>
                <a:srgbClr val="000000"/>
              </a:buClr>
              <a:buSzPts val="2200"/>
              <a:buFont typeface="Arial"/>
              <a:buChar char="•"/>
            </a:pPr>
            <a:r>
              <a:rPr lang="es-ES" sz="2200" dirty="0" smtClean="0"/>
              <a:t>En el ejemplo anterior, todos los elementos de la página muestran el mismo color de letra salvo que establezcan de forma explícita otro color</a:t>
            </a:r>
            <a:r>
              <a:rPr lang="es-ES" sz="2200" dirty="0" smtClean="0"/>
              <a:t>.</a:t>
            </a:r>
          </a:p>
          <a:p>
            <a:pPr marL="347472" indent="-338328" algn="just">
              <a:spcAft>
                <a:spcPts val="601"/>
              </a:spcAft>
              <a:buClr>
                <a:srgbClr val="000000"/>
              </a:buClr>
              <a:buSzPts val="2200"/>
              <a:buFont typeface="Arial"/>
              <a:buChar char="•"/>
            </a:pPr>
            <a:r>
              <a:rPr lang="es-ES" sz="2200" dirty="0" smtClean="0"/>
              <a:t>La única excepción de este comportamiento son los enlaces que se crean con la etiqueta </a:t>
            </a:r>
            <a:r>
              <a:rPr lang="es-ES" sz="2200" b="1" dirty="0" smtClean="0"/>
              <a:t>&lt;a&gt;. </a:t>
            </a:r>
            <a:r>
              <a:rPr lang="es-ES" sz="2200" dirty="0" smtClean="0"/>
              <a:t>Aunque el color de la letra se hereda de los elementos padre a los elementos hijo, con los enlaces no sucede lo mismo, por lo que es necesario indicar su color de forma explícita</a:t>
            </a:r>
            <a:r>
              <a:rPr lang="es-ES" sz="2200" dirty="0" smtClean="0"/>
              <a:t>:</a:t>
            </a:r>
            <a:endParaRPr lang="es-ES" sz="2000" b="1" dirty="0" smtClean="0"/>
          </a:p>
          <a:p>
            <a:pPr marL="804672" lvl="1" indent="-338328" algn="just">
              <a:spcAft>
                <a:spcPts val="601"/>
              </a:spcAft>
              <a:buClr>
                <a:srgbClr val="000000"/>
              </a:buClr>
              <a:buSzPts val="2200"/>
              <a:buFont typeface="Arial"/>
              <a:buChar char="•"/>
            </a:pPr>
            <a:r>
              <a:rPr lang="es-ES" sz="2000" b="1" dirty="0" err="1" smtClean="0"/>
              <a:t>body</a:t>
            </a:r>
            <a:r>
              <a:rPr lang="es-ES" sz="2000" b="1" dirty="0" smtClean="0"/>
              <a:t>, a { color: </a:t>
            </a:r>
            <a:r>
              <a:rPr lang="es-ES" sz="2000" b="1" dirty="0" smtClean="0"/>
              <a:t>#</a:t>
            </a:r>
            <a:r>
              <a:rPr lang="es-ES" sz="2000" b="1" dirty="0" smtClean="0"/>
              <a:t> 4762B0</a:t>
            </a:r>
            <a:r>
              <a:rPr lang="es-ES" sz="2000" b="1" dirty="0" smtClean="0"/>
              <a:t>; </a:t>
            </a:r>
            <a:r>
              <a:rPr lang="es-ES" sz="2000" b="1" dirty="0" smtClean="0"/>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601"/>
              </a:spcAft>
              <a:buClr>
                <a:srgbClr val="000000"/>
              </a:buClr>
              <a:buSzPts val="2200"/>
              <a:buFont typeface="Arial"/>
              <a:buChar char="•"/>
            </a:pPr>
            <a:r>
              <a:rPr lang="es-ES" sz="2200" b="1" dirty="0" smtClean="0"/>
              <a:t>Color</a:t>
            </a:r>
            <a:r>
              <a:rPr lang="es-ES" sz="2200" dirty="0" smtClean="0"/>
              <a:t>. Establece el color de letra utilizado para el texto.</a:t>
            </a:r>
          </a:p>
          <a:p>
            <a:pPr marL="347472" indent="-338328" algn="just">
              <a:spcAft>
                <a:spcPts val="601"/>
              </a:spcAft>
              <a:buClr>
                <a:srgbClr val="000000"/>
              </a:buClr>
              <a:buSzPts val="2200"/>
              <a:buFont typeface="Arial"/>
              <a:buChar char="•"/>
            </a:pPr>
            <a:r>
              <a:rPr lang="es-ES" sz="2200" b="1" dirty="0" err="1" smtClean="0"/>
              <a:t>font-family</a:t>
            </a:r>
            <a:r>
              <a:rPr lang="es-ES" sz="2200" b="1" dirty="0" smtClean="0"/>
              <a:t>.</a:t>
            </a:r>
            <a:r>
              <a:rPr lang="es-ES" sz="2200" dirty="0" smtClean="0"/>
              <a:t> Establece el tipo de letra utilizado para el texto</a:t>
            </a:r>
            <a:r>
              <a:rPr lang="es-ES" sz="2200" dirty="0" smtClean="0"/>
              <a:t>. El tipo de letra del texto se puede indicar de dos formas diferentes:</a:t>
            </a:r>
            <a:endParaRPr lang="es-ES" sz="2200" dirty="0" smtClean="0"/>
          </a:p>
          <a:p>
            <a:pPr marL="804672" lvl="1" indent="-338328" algn="just">
              <a:spcAft>
                <a:spcPts val="601"/>
              </a:spcAft>
              <a:buClr>
                <a:srgbClr val="000000"/>
              </a:buClr>
              <a:buSzPts val="2200"/>
              <a:buFont typeface="Arial"/>
              <a:buChar char="•"/>
            </a:pPr>
            <a:r>
              <a:rPr lang="es-ES" sz="2000" b="1" dirty="0" smtClean="0"/>
              <a:t>Mediante el nombre de una familia tipográfica: </a:t>
            </a:r>
            <a:r>
              <a:rPr lang="es-ES" sz="2000" dirty="0" smtClean="0"/>
              <a:t>en otras palabras, mediante el nombre del tipo de letra, como por ejemplo "</a:t>
            </a:r>
            <a:r>
              <a:rPr lang="es-ES" sz="2000" b="1" dirty="0" err="1" smtClean="0"/>
              <a:t>Arial</a:t>
            </a:r>
            <a:r>
              <a:rPr lang="es-ES" sz="2000" dirty="0" smtClean="0"/>
              <a:t>", "</a:t>
            </a:r>
            <a:r>
              <a:rPr lang="es-ES" sz="2000" b="1" dirty="0" err="1" smtClean="0"/>
              <a:t>Verdana</a:t>
            </a:r>
            <a:r>
              <a:rPr lang="es-ES" sz="2000" dirty="0" smtClean="0"/>
              <a:t>", "</a:t>
            </a:r>
            <a:r>
              <a:rPr lang="es-ES" sz="2000" b="1" dirty="0" err="1" smtClean="0"/>
              <a:t>Garamond</a:t>
            </a:r>
            <a:r>
              <a:rPr lang="es-ES" sz="2000" dirty="0" smtClean="0"/>
              <a:t>", etc</a:t>
            </a:r>
            <a:r>
              <a:rPr lang="es-ES" sz="2000" dirty="0" smtClean="0"/>
              <a:t>.</a:t>
            </a:r>
          </a:p>
          <a:p>
            <a:pPr marL="804672" lvl="1" indent="-338328" algn="just">
              <a:spcAft>
                <a:spcPts val="601"/>
              </a:spcAft>
              <a:buClr>
                <a:srgbClr val="000000"/>
              </a:buClr>
              <a:buSzPts val="2200"/>
              <a:buFont typeface="Arial"/>
              <a:buChar char="•"/>
            </a:pPr>
            <a:r>
              <a:rPr lang="es-ES" sz="2000" b="1" dirty="0" smtClean="0"/>
              <a:t>Mediante el nombre genérico de una familia tipográfica: </a:t>
            </a:r>
            <a:r>
              <a:rPr lang="es-ES" sz="2000" dirty="0" smtClean="0"/>
              <a:t>los nombres genéricos no se refieren a ninguna fuente en concreto, sino que hacen referencia al estilo del tipo de letra. Las familias genéricas definidas son </a:t>
            </a:r>
            <a:r>
              <a:rPr lang="es-ES" sz="2000" b="1" dirty="0" err="1" smtClean="0"/>
              <a:t>serif</a:t>
            </a:r>
            <a:r>
              <a:rPr lang="es-ES" sz="2000" dirty="0" smtClean="0"/>
              <a:t> (tipo de letra similar a Times New </a:t>
            </a:r>
            <a:r>
              <a:rPr lang="es-ES" sz="2000" dirty="0" err="1" smtClean="0"/>
              <a:t>Roman</a:t>
            </a:r>
            <a:r>
              <a:rPr lang="es-ES" sz="2000" dirty="0" smtClean="0"/>
              <a:t>), </a:t>
            </a:r>
            <a:r>
              <a:rPr lang="es-ES" sz="2000" b="1" dirty="0" err="1" smtClean="0"/>
              <a:t>sans-serif</a:t>
            </a:r>
            <a:r>
              <a:rPr lang="es-ES" sz="2000" b="1" dirty="0" smtClean="0"/>
              <a:t> </a:t>
            </a:r>
            <a:r>
              <a:rPr lang="es-ES" sz="2000" dirty="0" smtClean="0"/>
              <a:t>(tipo </a:t>
            </a:r>
            <a:r>
              <a:rPr lang="es-ES" sz="2000" dirty="0" err="1" smtClean="0"/>
              <a:t>Arial</a:t>
            </a:r>
            <a:r>
              <a:rPr lang="es-ES" sz="2000" b="1" dirty="0" smtClean="0"/>
              <a:t>), </a:t>
            </a:r>
            <a:r>
              <a:rPr lang="es-ES" sz="2000" b="1" dirty="0" err="1" smtClean="0"/>
              <a:t>cursive</a:t>
            </a:r>
            <a:r>
              <a:rPr lang="es-ES" sz="2000" b="1" dirty="0" smtClean="0"/>
              <a:t> </a:t>
            </a:r>
            <a:r>
              <a:rPr lang="es-ES" sz="2000" dirty="0" smtClean="0"/>
              <a:t>(tipo Comic </a:t>
            </a:r>
            <a:r>
              <a:rPr lang="es-ES" sz="2000" dirty="0" err="1" smtClean="0"/>
              <a:t>Sans</a:t>
            </a:r>
            <a:r>
              <a:rPr lang="es-ES" sz="2000" dirty="0" smtClean="0"/>
              <a:t>), </a:t>
            </a:r>
            <a:r>
              <a:rPr lang="es-ES" sz="2000" b="1" dirty="0" err="1" smtClean="0"/>
              <a:t>fantasy</a:t>
            </a:r>
            <a:r>
              <a:rPr lang="es-ES" sz="2000" dirty="0" smtClean="0"/>
              <a:t> (tipo </a:t>
            </a:r>
            <a:r>
              <a:rPr lang="es-ES" sz="2000" dirty="0" err="1" smtClean="0"/>
              <a:t>Impact</a:t>
            </a:r>
            <a:r>
              <a:rPr lang="es-ES" sz="2000" dirty="0" smtClean="0"/>
              <a:t>) y </a:t>
            </a:r>
            <a:r>
              <a:rPr lang="es-ES" sz="2000" b="1" dirty="0" err="1" smtClean="0"/>
              <a:t>monospace</a:t>
            </a:r>
            <a:r>
              <a:rPr lang="es-ES" sz="2000" dirty="0" smtClean="0"/>
              <a:t> (tipo Courier New).</a:t>
            </a:r>
          </a:p>
          <a:p>
            <a:pPr marL="347472" indent="-338328" algn="just">
              <a:spcAft>
                <a:spcPts val="601"/>
              </a:spcAft>
              <a:buClr>
                <a:srgbClr val="000000"/>
              </a:buClr>
              <a:buSzPts val="2200"/>
              <a:buFont typeface="Arial"/>
              <a:buChar char="•"/>
            </a:pPr>
            <a:endParaRPr lang="es-ES" sz="2200" b="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800"/>
              </a:spcAft>
              <a:buClr>
                <a:srgbClr val="000000"/>
              </a:buClr>
              <a:buSzPts val="2200"/>
              <a:buFont typeface="Arial"/>
              <a:buChar char="•"/>
            </a:pPr>
            <a:r>
              <a:rPr lang="es-ES" sz="2000" dirty="0" smtClean="0"/>
              <a:t>Para evitar el problema común de que el usuario no tenga instalada la fuente que quiere utilizar el diseñador, CSS permite indicar en la propiedad </a:t>
            </a:r>
            <a:r>
              <a:rPr lang="es-ES" sz="2000" b="1" dirty="0" err="1" smtClean="0"/>
              <a:t>font-family</a:t>
            </a:r>
            <a:r>
              <a:rPr lang="es-ES" sz="2000" dirty="0" smtClean="0"/>
              <a:t> más de un tipo de </a:t>
            </a:r>
            <a:r>
              <a:rPr lang="es-ES" sz="2000" dirty="0" smtClean="0"/>
              <a:t>letra.</a:t>
            </a:r>
          </a:p>
          <a:p>
            <a:pPr marL="804672" lvl="1" indent="-338328" algn="just">
              <a:spcAft>
                <a:spcPts val="1800"/>
              </a:spcAft>
              <a:buClr>
                <a:srgbClr val="000000"/>
              </a:buClr>
              <a:buSzPts val="2200"/>
              <a:buFont typeface="Arial"/>
              <a:buChar char="•"/>
            </a:pPr>
            <a:r>
              <a:rPr lang="es-ES" sz="2000" b="1" dirty="0" err="1" smtClean="0"/>
              <a:t>div</a:t>
            </a:r>
            <a:r>
              <a:rPr lang="es-ES" sz="2000" b="1" dirty="0" smtClean="0"/>
              <a:t> </a:t>
            </a:r>
            <a:r>
              <a:rPr lang="es-ES" sz="2000" b="1" dirty="0" smtClean="0"/>
              <a:t>{ </a:t>
            </a:r>
            <a:r>
              <a:rPr lang="es-ES" sz="2000" b="1" dirty="0" err="1" smtClean="0"/>
              <a:t>font-family</a:t>
            </a:r>
            <a:r>
              <a:rPr lang="es-ES" sz="2000" b="1" dirty="0" smtClean="0"/>
              <a:t>: </a:t>
            </a:r>
            <a:r>
              <a:rPr lang="es-ES" sz="2000" b="1" dirty="0" err="1" smtClean="0"/>
              <a:t>Vegur</a:t>
            </a:r>
            <a:r>
              <a:rPr lang="es-ES" sz="2000" b="1" dirty="0" smtClean="0"/>
              <a:t>, 'PT </a:t>
            </a:r>
            <a:r>
              <a:rPr lang="es-ES" sz="2000" b="1" dirty="0" err="1" smtClean="0"/>
              <a:t>Sans</a:t>
            </a:r>
            <a:r>
              <a:rPr lang="es-ES" sz="2000" b="1" dirty="0" smtClean="0"/>
              <a:t>', </a:t>
            </a:r>
            <a:r>
              <a:rPr lang="es-ES" sz="2000" b="1" dirty="0" err="1" smtClean="0"/>
              <a:t>Verdana</a:t>
            </a:r>
            <a:r>
              <a:rPr lang="es-ES" sz="2000" b="1" dirty="0" smtClean="0"/>
              <a:t>, </a:t>
            </a:r>
            <a:r>
              <a:rPr lang="es-ES" sz="2000" b="1" dirty="0" err="1" smtClean="0"/>
              <a:t>Sans-serif</a:t>
            </a:r>
            <a:r>
              <a:rPr lang="es-ES" sz="2000" b="1" dirty="0" smtClean="0"/>
              <a:t>;}</a:t>
            </a:r>
          </a:p>
          <a:p>
            <a:pPr marL="347472" indent="-338328" algn="just">
              <a:spcAft>
                <a:spcPts val="601"/>
              </a:spcAft>
              <a:buClr>
                <a:srgbClr val="000000"/>
              </a:buClr>
              <a:buSzPts val="2200"/>
              <a:buFont typeface="Arial"/>
              <a:buChar char="•"/>
            </a:pPr>
            <a:r>
              <a:rPr lang="es-ES" sz="2000" dirty="0" smtClean="0"/>
              <a:t>El </a:t>
            </a:r>
            <a:r>
              <a:rPr lang="es-ES" sz="2000" dirty="0" smtClean="0"/>
              <a:t>navegador probará en primer lugar con el primer tipo de letra indicado. Si el usuario la tiene instalada, el texto se muestra con ese tipo de </a:t>
            </a:r>
            <a:r>
              <a:rPr lang="es-ES" sz="2000" dirty="0" smtClean="0"/>
              <a:t>letra, en otro </a:t>
            </a:r>
            <a:r>
              <a:rPr lang="es-ES" sz="2000" dirty="0" smtClean="0"/>
              <a:t>caso irá probando con el resto de tipos de letra hasta que encuentre alguna fuente que esté instalada en el ordenador del usuario</a:t>
            </a:r>
            <a:r>
              <a:rPr lang="es-ES" sz="2000" dirty="0" smtClean="0"/>
              <a:t>.</a:t>
            </a:r>
          </a:p>
          <a:p>
            <a:pPr marL="347472" indent="-338328" algn="just">
              <a:spcAft>
                <a:spcPts val="601"/>
              </a:spcAft>
              <a:buClr>
                <a:srgbClr val="000000"/>
              </a:buClr>
              <a:buSzPts val="2200"/>
              <a:buFont typeface="Arial"/>
              <a:buChar char="•"/>
            </a:pPr>
            <a:endParaRPr lang="es-ES" sz="2200" dirty="0" smtClean="0"/>
          </a:p>
          <a:p>
            <a:pPr marL="347472" indent="-338328" algn="just">
              <a:spcAft>
                <a:spcPts val="601"/>
              </a:spcAft>
              <a:buClr>
                <a:srgbClr val="000000"/>
              </a:buClr>
              <a:buSzPts val="2200"/>
              <a:buFont typeface="Arial"/>
              <a:buChar char="•"/>
            </a:pPr>
            <a:endParaRPr lang="es-ES" sz="2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600"/>
              </a:spcAft>
              <a:buClr>
                <a:srgbClr val="000000"/>
              </a:buClr>
              <a:buSzPts val="2200"/>
              <a:buFont typeface="Arial"/>
              <a:buChar char="•"/>
            </a:pPr>
            <a:r>
              <a:rPr lang="es-ES" sz="2200" dirty="0" smtClean="0"/>
              <a:t>El diseñador no puede indicar para cada propiedad </a:t>
            </a:r>
            <a:r>
              <a:rPr lang="es-ES" sz="2200" b="1" dirty="0" err="1" smtClean="0"/>
              <a:t>font-family</a:t>
            </a:r>
            <a:r>
              <a:rPr lang="es-ES" sz="2200" dirty="0" smtClean="0"/>
              <a:t> tantos tipos de letra como posibles fuentes parecidas existan</a:t>
            </a:r>
            <a:r>
              <a:rPr lang="es-ES" sz="2200" dirty="0" smtClean="0"/>
              <a:t>.</a:t>
            </a:r>
          </a:p>
          <a:p>
            <a:pPr marL="347472" indent="-338328" algn="just">
              <a:spcAft>
                <a:spcPts val="600"/>
              </a:spcAft>
              <a:buClr>
                <a:srgbClr val="000000"/>
              </a:buClr>
              <a:buSzPts val="2200"/>
              <a:buFont typeface="Arial"/>
              <a:buChar char="•"/>
            </a:pPr>
            <a:r>
              <a:rPr lang="es-ES" sz="2200" dirty="0" smtClean="0"/>
              <a:t>Para solucionar este problema se utilizan las familias tipográficas genéricas</a:t>
            </a:r>
            <a:r>
              <a:rPr lang="es-ES" sz="2200" dirty="0" smtClean="0"/>
              <a:t>.</a:t>
            </a:r>
          </a:p>
          <a:p>
            <a:pPr marL="347472" indent="-338328" algn="just">
              <a:spcAft>
                <a:spcPts val="600"/>
              </a:spcAft>
              <a:buClr>
                <a:srgbClr val="000000"/>
              </a:buClr>
              <a:buSzPts val="2200"/>
              <a:buFont typeface="Arial"/>
              <a:buChar char="•"/>
            </a:pPr>
            <a:r>
              <a:rPr lang="es-ES" sz="2200" dirty="0" smtClean="0"/>
              <a:t>Las familias genéricas más utilizadas son:</a:t>
            </a:r>
          </a:p>
          <a:p>
            <a:pPr marL="804672" lvl="1" indent="-338328" algn="just">
              <a:spcAft>
                <a:spcPts val="600"/>
              </a:spcAft>
              <a:buClr>
                <a:srgbClr val="000000"/>
              </a:buClr>
              <a:buSzPts val="2200"/>
              <a:buFont typeface="Arial"/>
              <a:buChar char="•"/>
            </a:pPr>
            <a:r>
              <a:rPr lang="es-ES" sz="2000" b="1" dirty="0" err="1" smtClean="0"/>
              <a:t>serif</a:t>
            </a:r>
            <a:r>
              <a:rPr lang="es-ES" sz="2000" dirty="0" smtClean="0"/>
              <a:t>. Fuente </a:t>
            </a:r>
            <a:r>
              <a:rPr lang="es-ES" sz="2000" dirty="0" smtClean="0"/>
              <a:t>genérica con </a:t>
            </a:r>
            <a:r>
              <a:rPr lang="es-ES" sz="2000" dirty="0" err="1" smtClean="0"/>
              <a:t>serif</a:t>
            </a:r>
            <a:r>
              <a:rPr lang="es-ES" sz="2000" dirty="0" smtClean="0"/>
              <a:t> como, por ejemplo, el tipo de fuente Times</a:t>
            </a:r>
            <a:r>
              <a:rPr lang="es-ES" sz="2000" dirty="0" smtClean="0"/>
              <a:t>.</a:t>
            </a:r>
          </a:p>
          <a:p>
            <a:pPr marL="804672" lvl="1" indent="-338328" algn="just">
              <a:spcAft>
                <a:spcPts val="600"/>
              </a:spcAft>
              <a:buClr>
                <a:srgbClr val="000000"/>
              </a:buClr>
              <a:buSzPts val="2200"/>
              <a:buFont typeface="Arial"/>
              <a:buChar char="•"/>
            </a:pPr>
            <a:r>
              <a:rPr lang="es-ES" sz="2000" b="1" dirty="0" err="1" smtClean="0"/>
              <a:t>sans-serif</a:t>
            </a:r>
            <a:r>
              <a:rPr lang="es-ES" sz="2000" dirty="0" smtClean="0"/>
              <a:t>. Fuente </a:t>
            </a:r>
            <a:r>
              <a:rPr lang="es-ES" sz="2000" dirty="0" smtClean="0"/>
              <a:t>genérica sin </a:t>
            </a:r>
            <a:r>
              <a:rPr lang="es-ES" sz="2000" dirty="0" err="1" smtClean="0"/>
              <a:t>serif</a:t>
            </a:r>
            <a:r>
              <a:rPr lang="es-ES" sz="2000" dirty="0" smtClean="0"/>
              <a:t> como, por ejemplo, el tipo de fuente </a:t>
            </a:r>
            <a:r>
              <a:rPr lang="es-ES" sz="2000" dirty="0" err="1" smtClean="0"/>
              <a:t>Arial</a:t>
            </a:r>
            <a:r>
              <a:rPr lang="es-ES" sz="2000" dirty="0" smtClean="0"/>
              <a:t>.</a:t>
            </a:r>
          </a:p>
          <a:p>
            <a:pPr marL="804672" lvl="1" indent="-338328" algn="just">
              <a:spcAft>
                <a:spcPts val="600"/>
              </a:spcAft>
              <a:buClr>
                <a:srgbClr val="000000"/>
              </a:buClr>
              <a:buSzPts val="2200"/>
              <a:buFont typeface="Arial"/>
              <a:buChar char="•"/>
            </a:pPr>
            <a:r>
              <a:rPr lang="es-ES" sz="2000" b="1" dirty="0" err="1" smtClean="0"/>
              <a:t>f</a:t>
            </a:r>
            <a:r>
              <a:rPr lang="es-ES" sz="2000" b="1" dirty="0" err="1" smtClean="0"/>
              <a:t>antasy</a:t>
            </a:r>
            <a:r>
              <a:rPr lang="es-ES" sz="2000" dirty="0" smtClean="0"/>
              <a:t>. Fuente </a:t>
            </a:r>
            <a:r>
              <a:rPr lang="es-ES" sz="2000" dirty="0" smtClean="0"/>
              <a:t>genérica </a:t>
            </a:r>
            <a:r>
              <a:rPr lang="es-ES" sz="2000" dirty="0" err="1" smtClean="0"/>
              <a:t>Fantasy</a:t>
            </a:r>
            <a:r>
              <a:rPr lang="es-ES" sz="2000" dirty="0" smtClean="0"/>
              <a:t>.</a:t>
            </a:r>
          </a:p>
          <a:p>
            <a:pPr marL="804672" lvl="1" indent="-338328" algn="just">
              <a:spcAft>
                <a:spcPts val="600"/>
              </a:spcAft>
              <a:buClr>
                <a:srgbClr val="000000"/>
              </a:buClr>
              <a:buSzPts val="2200"/>
              <a:buFont typeface="Arial"/>
              <a:buChar char="•"/>
            </a:pPr>
            <a:r>
              <a:rPr lang="es-ES" sz="2000" b="1" dirty="0" err="1" smtClean="0"/>
              <a:t>m</a:t>
            </a:r>
            <a:r>
              <a:rPr lang="es-ES" sz="2000" b="1" dirty="0" err="1" smtClean="0"/>
              <a:t>onospace</a:t>
            </a:r>
            <a:r>
              <a:rPr lang="es-ES" sz="2000" dirty="0" smtClean="0"/>
              <a:t>. Fuente </a:t>
            </a:r>
            <a:r>
              <a:rPr lang="es-ES" sz="2000" dirty="0" smtClean="0"/>
              <a:t>genérica </a:t>
            </a:r>
            <a:r>
              <a:rPr lang="es-ES" sz="2000" dirty="0" err="1" smtClean="0"/>
              <a:t>Monospace</a:t>
            </a:r>
            <a:r>
              <a:rPr lang="es-ES" sz="2000" dirty="0" smtClean="0"/>
              <a:t>, como por ejemplo Courier</a:t>
            </a:r>
            <a:r>
              <a:rPr lang="es-ES" sz="2000" dirty="0" smtClean="0"/>
              <a:t>.</a:t>
            </a:r>
          </a:p>
          <a:p>
            <a:pPr marL="804672" lvl="1" indent="-338328" algn="just">
              <a:spcAft>
                <a:spcPts val="600"/>
              </a:spcAft>
              <a:buClr>
                <a:srgbClr val="000000"/>
              </a:buClr>
              <a:buSzPts val="2200"/>
              <a:buFont typeface="Arial"/>
              <a:buChar char="•"/>
            </a:pPr>
            <a:r>
              <a:rPr lang="es-ES" sz="2000" b="1" dirty="0" err="1" smtClean="0"/>
              <a:t>Cursive</a:t>
            </a:r>
            <a:r>
              <a:rPr lang="es-ES" sz="2000" dirty="0" smtClean="0"/>
              <a:t>. Fuente </a:t>
            </a:r>
            <a:r>
              <a:rPr lang="es-ES" sz="2000" dirty="0" smtClean="0"/>
              <a:t>genérica cursiva, como por ejemplo Script.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dirty="0" smtClean="0"/>
              <a:t>Las listas de tipos de letra más utilizadas son las </a:t>
            </a:r>
            <a:r>
              <a:rPr lang="es-ES" sz="2200" dirty="0" smtClean="0"/>
              <a:t>siguientes:</a:t>
            </a:r>
          </a:p>
          <a:p>
            <a:pPr marL="804672" lvl="1" indent="-338328" algn="just">
              <a:spcAft>
                <a:spcPts val="1200"/>
              </a:spcAft>
              <a:buClr>
                <a:srgbClr val="000000"/>
              </a:buClr>
              <a:buSzPts val="2200"/>
              <a:buFont typeface="Arial"/>
              <a:buChar char="•"/>
            </a:pPr>
            <a:r>
              <a:rPr lang="es-ES" sz="2000" dirty="0" err="1" smtClean="0"/>
              <a:t>font-family</a:t>
            </a:r>
            <a:r>
              <a:rPr lang="es-ES" sz="2000" dirty="0" smtClean="0"/>
              <a:t>: </a:t>
            </a:r>
            <a:r>
              <a:rPr lang="es-ES" sz="2000" dirty="0" err="1" smtClean="0"/>
              <a:t>Arial</a:t>
            </a:r>
            <a:r>
              <a:rPr lang="es-ES" sz="2000" dirty="0" smtClean="0"/>
              <a:t>, </a:t>
            </a:r>
            <a:r>
              <a:rPr lang="es-ES" sz="2000" dirty="0" err="1" smtClean="0"/>
              <a:t>Helvetica</a:t>
            </a:r>
            <a:r>
              <a:rPr lang="es-ES" sz="2000" dirty="0" smtClean="0"/>
              <a:t>, </a:t>
            </a:r>
            <a:r>
              <a:rPr lang="es-ES" sz="2000" b="1" dirty="0" err="1" smtClean="0"/>
              <a:t>sans-serif</a:t>
            </a:r>
            <a:r>
              <a:rPr lang="es-ES" sz="2000" dirty="0" smtClean="0"/>
              <a:t>;</a:t>
            </a:r>
          </a:p>
          <a:p>
            <a:pPr marL="804672" lvl="1" indent="-338328" algn="just">
              <a:spcAft>
                <a:spcPts val="1200"/>
              </a:spcAft>
              <a:buClr>
                <a:srgbClr val="000000"/>
              </a:buClr>
              <a:buSzPts val="2200"/>
              <a:buFont typeface="Arial"/>
              <a:buChar char="•"/>
            </a:pPr>
            <a:r>
              <a:rPr lang="es-ES" sz="2000" dirty="0" err="1" smtClean="0"/>
              <a:t>font-family</a:t>
            </a:r>
            <a:r>
              <a:rPr lang="es-ES" sz="2000" dirty="0" smtClean="0"/>
              <a:t>: "Times New </a:t>
            </a:r>
            <a:r>
              <a:rPr lang="es-ES" sz="2000" dirty="0" err="1" smtClean="0"/>
              <a:t>Roman</a:t>
            </a:r>
            <a:r>
              <a:rPr lang="es-ES" sz="2000" dirty="0" smtClean="0"/>
              <a:t>", Times, </a:t>
            </a:r>
            <a:r>
              <a:rPr lang="es-ES" sz="2000" dirty="0" err="1" smtClean="0"/>
              <a:t>serif</a:t>
            </a:r>
            <a:r>
              <a:rPr lang="es-ES" sz="2000" dirty="0" smtClean="0"/>
              <a:t>;</a:t>
            </a:r>
          </a:p>
          <a:p>
            <a:pPr marL="804672" lvl="1" indent="-338328" algn="just">
              <a:spcAft>
                <a:spcPts val="1200"/>
              </a:spcAft>
              <a:buClr>
                <a:srgbClr val="000000"/>
              </a:buClr>
              <a:buSzPts val="2200"/>
              <a:buFont typeface="Arial"/>
              <a:buChar char="•"/>
            </a:pPr>
            <a:r>
              <a:rPr lang="es-ES" sz="2000" dirty="0" err="1" smtClean="0"/>
              <a:t>font-family</a:t>
            </a:r>
            <a:r>
              <a:rPr lang="es-ES" sz="2000" dirty="0" smtClean="0"/>
              <a:t>: "Courier New", Courier, </a:t>
            </a:r>
            <a:r>
              <a:rPr lang="es-ES" sz="2000" b="1" dirty="0" err="1" smtClean="0"/>
              <a:t>monospace</a:t>
            </a:r>
            <a:r>
              <a:rPr lang="es-ES" sz="2000" dirty="0" smtClean="0"/>
              <a:t>;</a:t>
            </a:r>
          </a:p>
          <a:p>
            <a:pPr marL="804672" lvl="1" indent="-338328" algn="just">
              <a:spcAft>
                <a:spcPts val="1200"/>
              </a:spcAft>
              <a:buClr>
                <a:srgbClr val="000000"/>
              </a:buClr>
              <a:buSzPts val="2200"/>
              <a:buFont typeface="Arial"/>
              <a:buChar char="•"/>
            </a:pPr>
            <a:r>
              <a:rPr lang="es-ES" sz="2000" dirty="0" err="1" smtClean="0"/>
              <a:t>font-family</a:t>
            </a:r>
            <a:r>
              <a:rPr lang="es-ES" sz="2000" dirty="0" smtClean="0"/>
              <a:t>: Georgia, "Times New </a:t>
            </a:r>
            <a:r>
              <a:rPr lang="es-ES" sz="2000" dirty="0" err="1" smtClean="0"/>
              <a:t>Roman</a:t>
            </a:r>
            <a:r>
              <a:rPr lang="es-ES" sz="2000" dirty="0" smtClean="0"/>
              <a:t>", Times</a:t>
            </a:r>
            <a:r>
              <a:rPr lang="es-ES" sz="2000" b="1" dirty="0" smtClean="0"/>
              <a:t>, </a:t>
            </a:r>
            <a:r>
              <a:rPr lang="es-ES" sz="2000" b="1" dirty="0" err="1" smtClean="0"/>
              <a:t>serif</a:t>
            </a:r>
            <a:r>
              <a:rPr lang="es-ES" sz="2000" dirty="0" smtClean="0"/>
              <a:t>;</a:t>
            </a:r>
          </a:p>
          <a:p>
            <a:pPr marL="804672" lvl="1" indent="-338328" algn="just">
              <a:spcAft>
                <a:spcPts val="1200"/>
              </a:spcAft>
              <a:buClr>
                <a:srgbClr val="000000"/>
              </a:buClr>
              <a:buSzPts val="2200"/>
              <a:buFont typeface="Arial"/>
              <a:buChar char="•"/>
            </a:pPr>
            <a:r>
              <a:rPr lang="es-ES" sz="2000" dirty="0" err="1" smtClean="0"/>
              <a:t>font-family</a:t>
            </a:r>
            <a:r>
              <a:rPr lang="es-ES" sz="2000" dirty="0" smtClean="0"/>
              <a:t>: </a:t>
            </a:r>
            <a:r>
              <a:rPr lang="es-ES" sz="2000" dirty="0" err="1" smtClean="0"/>
              <a:t>Verdana</a:t>
            </a:r>
            <a:r>
              <a:rPr lang="es-ES" sz="2000" dirty="0" smtClean="0"/>
              <a:t>, </a:t>
            </a:r>
            <a:r>
              <a:rPr lang="es-ES" sz="2000" dirty="0" err="1" smtClean="0"/>
              <a:t>Arial</a:t>
            </a:r>
            <a:r>
              <a:rPr lang="es-ES" sz="2000" dirty="0" smtClean="0"/>
              <a:t>, </a:t>
            </a:r>
            <a:r>
              <a:rPr lang="es-ES" sz="2000" dirty="0" err="1" smtClean="0"/>
              <a:t>Helvetica</a:t>
            </a:r>
            <a:r>
              <a:rPr lang="es-ES" sz="2000" b="1" dirty="0" smtClean="0"/>
              <a:t>, </a:t>
            </a:r>
            <a:r>
              <a:rPr lang="es-ES" sz="2000" b="1" dirty="0" err="1" smtClean="0"/>
              <a:t>sans-serif</a:t>
            </a:r>
            <a:r>
              <a:rPr lang="es-ES" sz="2000" dirty="0" smtClean="0"/>
              <a:t>;</a:t>
            </a:r>
          </a:p>
          <a:p>
            <a:pPr marL="347472" indent="-338328" algn="just">
              <a:spcAft>
                <a:spcPts val="601"/>
              </a:spcAft>
              <a:buClr>
                <a:srgbClr val="000000"/>
              </a:buClr>
              <a:buSzPts val="2200"/>
              <a:buFont typeface="Arial"/>
              <a:buChar char="•"/>
            </a:pPr>
            <a:r>
              <a:rPr lang="es-ES" sz="2200" dirty="0" smtClean="0"/>
              <a:t>Cuando la propiedad </a:t>
            </a:r>
            <a:r>
              <a:rPr lang="es-ES" sz="2200" b="1" dirty="0" err="1" smtClean="0"/>
              <a:t>font-family</a:t>
            </a:r>
            <a:r>
              <a:rPr lang="es-ES" sz="2200" dirty="0" smtClean="0"/>
              <a:t> toma un valor igual a </a:t>
            </a:r>
            <a:r>
              <a:rPr lang="es-ES" sz="2200" b="1" dirty="0" err="1" smtClean="0"/>
              <a:t>sans-serif</a:t>
            </a:r>
            <a:r>
              <a:rPr lang="es-ES" sz="2200" dirty="0" smtClean="0"/>
              <a:t>, el diseñador no indica al navegador que debe utilizar la fuente </a:t>
            </a:r>
            <a:r>
              <a:rPr lang="es-ES" sz="2200" b="1" dirty="0" err="1" smtClean="0"/>
              <a:t>Arial</a:t>
            </a:r>
            <a:r>
              <a:rPr lang="es-ES" sz="2200" dirty="0" smtClean="0"/>
              <a:t>, sino que debe utilizar "la fuente que más se parezca a </a:t>
            </a:r>
            <a:r>
              <a:rPr lang="es-ES" sz="2200" dirty="0" err="1" smtClean="0"/>
              <a:t>Arial</a:t>
            </a:r>
            <a:r>
              <a:rPr lang="es-ES" sz="2200" dirty="0" smtClean="0"/>
              <a:t> de todas las que tiene instaladas el usuario</a:t>
            </a:r>
            <a:r>
              <a:rPr lang="es-ES" sz="2200" dirty="0" smtClean="0"/>
              <a:t>".</a:t>
            </a:r>
          </a:p>
          <a:p>
            <a:pPr marL="347472" indent="-338328" algn="just">
              <a:spcAft>
                <a:spcPts val="601"/>
              </a:spcAft>
              <a:buClr>
                <a:srgbClr val="000000"/>
              </a:buClr>
              <a:buSzPts val="2200"/>
              <a:buFont typeface="Arial"/>
              <a:buChar char="•"/>
            </a:pPr>
            <a:r>
              <a:rPr lang="es-ES" sz="2200" dirty="0" smtClean="0"/>
              <a:t>La familia genérica se debe poner al final de la lista de tipos de letras.</a:t>
            </a:r>
            <a:endParaRPr lang="es-ES" sz="2200" dirty="0" smtClean="0"/>
          </a:p>
          <a:p>
            <a:pPr marL="347472" indent="-338328" algn="just">
              <a:spcAft>
                <a:spcPts val="601"/>
              </a:spcAft>
              <a:buClr>
                <a:srgbClr val="000000"/>
              </a:buClr>
              <a:buSzPts val="2200"/>
              <a:buFont typeface="Arial"/>
              <a:buChar char="•"/>
            </a:pPr>
            <a:endParaRPr lang="es-ES" sz="2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b="1" dirty="0" err="1" smtClean="0"/>
              <a:t>font-size</a:t>
            </a:r>
            <a:r>
              <a:rPr lang="es-ES" sz="2200" dirty="0" smtClean="0"/>
              <a:t>. Establece el tamaño de letra utilizado para el </a:t>
            </a:r>
            <a:r>
              <a:rPr lang="es-ES" sz="2200" dirty="0" smtClean="0"/>
              <a:t>texto.</a:t>
            </a:r>
          </a:p>
          <a:p>
            <a:pPr marL="347472" indent="-338328" algn="just">
              <a:spcAft>
                <a:spcPts val="1200"/>
              </a:spcAft>
              <a:buClr>
                <a:srgbClr val="000000"/>
              </a:buClr>
              <a:buSzPts val="2200"/>
              <a:buFont typeface="Arial"/>
              <a:buChar char="•"/>
            </a:pPr>
            <a:r>
              <a:rPr lang="es-ES" sz="2200" dirty="0" smtClean="0"/>
              <a:t>Además de todas las unidades de medida relativas y absolutas y el uso de porcentajes, CSS permite utilizar una serie de palabras clave para indicar el tamaño de letra del texto</a:t>
            </a:r>
            <a:r>
              <a:rPr lang="es-ES" sz="2200" dirty="0" smtClean="0"/>
              <a:t>:</a:t>
            </a:r>
          </a:p>
          <a:p>
            <a:pPr marL="804672" lvl="1" indent="-338328" algn="just">
              <a:spcAft>
                <a:spcPts val="1200"/>
              </a:spcAft>
              <a:buClr>
                <a:srgbClr val="000000"/>
              </a:buClr>
              <a:buSzPts val="2200"/>
              <a:buFont typeface="Arial"/>
              <a:buChar char="•"/>
            </a:pPr>
            <a:r>
              <a:rPr lang="es-ES" sz="2000" b="1" dirty="0" err="1" smtClean="0"/>
              <a:t>tamaño_absoluto</a:t>
            </a:r>
            <a:r>
              <a:rPr lang="es-ES" sz="2000" b="1" dirty="0" smtClean="0"/>
              <a:t>: </a:t>
            </a:r>
            <a:r>
              <a:rPr lang="es-ES" sz="2000" dirty="0" smtClean="0"/>
              <a:t>indica el tamaño de letra de forma absoluta mediante alguna de las siguientes palabras clave: </a:t>
            </a:r>
            <a:r>
              <a:rPr lang="es-ES" sz="2000" b="1" dirty="0" err="1" smtClean="0"/>
              <a:t>xx-small</a:t>
            </a:r>
            <a:r>
              <a:rPr lang="es-ES" sz="2000" b="1" dirty="0" smtClean="0"/>
              <a:t>, x-</a:t>
            </a:r>
            <a:r>
              <a:rPr lang="es-ES" sz="2000" b="1" dirty="0" err="1" smtClean="0"/>
              <a:t>small</a:t>
            </a:r>
            <a:r>
              <a:rPr lang="es-ES" sz="2000" b="1" dirty="0" smtClean="0"/>
              <a:t>, </a:t>
            </a:r>
            <a:r>
              <a:rPr lang="es-ES" sz="2000" b="1" dirty="0" err="1" smtClean="0"/>
              <a:t>small</a:t>
            </a:r>
            <a:r>
              <a:rPr lang="es-ES" sz="2000" b="1" dirty="0" smtClean="0"/>
              <a:t>, </a:t>
            </a:r>
            <a:r>
              <a:rPr lang="es-ES" sz="2000" b="1" dirty="0" err="1" smtClean="0"/>
              <a:t>medium</a:t>
            </a:r>
            <a:r>
              <a:rPr lang="es-ES" sz="2000" b="1" dirty="0" smtClean="0"/>
              <a:t>, </a:t>
            </a:r>
            <a:r>
              <a:rPr lang="es-ES" sz="2000" b="1" dirty="0" err="1" smtClean="0"/>
              <a:t>large</a:t>
            </a:r>
            <a:r>
              <a:rPr lang="es-ES" sz="2000" b="1" dirty="0" smtClean="0"/>
              <a:t>, x-</a:t>
            </a:r>
            <a:r>
              <a:rPr lang="es-ES" sz="2000" b="1" dirty="0" err="1" smtClean="0"/>
              <a:t>large</a:t>
            </a:r>
            <a:r>
              <a:rPr lang="es-ES" sz="2000" b="1" dirty="0" smtClean="0"/>
              <a:t>, </a:t>
            </a:r>
            <a:r>
              <a:rPr lang="es-ES" sz="2000" b="1" dirty="0" err="1" smtClean="0"/>
              <a:t>xx-large</a:t>
            </a:r>
            <a:r>
              <a:rPr lang="es-ES" sz="2000" dirty="0" smtClean="0"/>
              <a:t>.</a:t>
            </a:r>
          </a:p>
          <a:p>
            <a:pPr marL="804672" lvl="1" indent="-338328" algn="just">
              <a:spcAft>
                <a:spcPts val="1200"/>
              </a:spcAft>
              <a:buClr>
                <a:srgbClr val="000000"/>
              </a:buClr>
              <a:buSzPts val="2200"/>
              <a:buFont typeface="Arial"/>
              <a:buChar char="•"/>
            </a:pPr>
            <a:r>
              <a:rPr lang="es-ES" sz="2000" b="1" dirty="0" err="1" smtClean="0"/>
              <a:t>tamaño_relativo</a:t>
            </a:r>
            <a:r>
              <a:rPr lang="es-ES" sz="2000" b="1" dirty="0" smtClean="0"/>
              <a:t>: </a:t>
            </a:r>
            <a:r>
              <a:rPr lang="es-ES" sz="2000" dirty="0" smtClean="0"/>
              <a:t>indica de forma relativa el tamaño de letra del texto mediante dos palabras clave (</a:t>
            </a:r>
            <a:r>
              <a:rPr lang="es-ES" sz="2000" b="1" dirty="0" err="1" smtClean="0"/>
              <a:t>larger</a:t>
            </a:r>
            <a:r>
              <a:rPr lang="es-ES" sz="2000" b="1" dirty="0" smtClean="0"/>
              <a:t>, </a:t>
            </a:r>
            <a:r>
              <a:rPr lang="es-ES" sz="2000" b="1" dirty="0" err="1" smtClean="0"/>
              <a:t>smaller</a:t>
            </a:r>
            <a:r>
              <a:rPr lang="es-ES" sz="2000" dirty="0" smtClean="0"/>
              <a:t>) que toman como referencia el tamaño de letra del elemento padre. </a:t>
            </a:r>
            <a:endParaRPr lang="es-ES" sz="2000" dirty="0" smtClean="0"/>
          </a:p>
          <a:p>
            <a:pPr marL="347472" indent="-338328" algn="just">
              <a:spcAft>
                <a:spcPts val="1200"/>
              </a:spcAft>
              <a:buClr>
                <a:srgbClr val="000000"/>
              </a:buClr>
              <a:buSzPts val="2200"/>
              <a:buFont typeface="Arial"/>
              <a:buChar char="•"/>
            </a:pPr>
            <a:r>
              <a:rPr lang="es-ES" sz="2200" dirty="0" smtClean="0"/>
              <a:t>CSS recomienda indicar el tamaño del texto en la unidad </a:t>
            </a:r>
            <a:r>
              <a:rPr lang="es-ES" sz="2200" b="1" dirty="0" err="1" smtClean="0"/>
              <a:t>em</a:t>
            </a:r>
            <a:r>
              <a:rPr lang="es-ES" sz="2200" dirty="0" smtClean="0"/>
              <a:t> o en </a:t>
            </a:r>
            <a:r>
              <a:rPr lang="es-ES" sz="2200" b="1" dirty="0" smtClean="0"/>
              <a:t>porcentaje</a:t>
            </a:r>
            <a:r>
              <a:rPr lang="es-ES" sz="2200" dirty="0" smtClean="0"/>
              <a:t> (%)</a:t>
            </a:r>
            <a:endParaRPr lang="es-ES" sz="22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lnSpcReduction="10000"/>
          </a:bodyPr>
          <a:lstStyle/>
          <a:p>
            <a:pPr marL="347472" indent="-338328" algn="just">
              <a:spcAft>
                <a:spcPts val="1200"/>
              </a:spcAft>
              <a:buClr>
                <a:srgbClr val="000000"/>
              </a:buClr>
              <a:buSzPts val="2200"/>
              <a:buFont typeface="Arial"/>
              <a:buChar char="•"/>
            </a:pPr>
            <a:r>
              <a:rPr lang="es-ES" sz="2200" b="1" dirty="0" err="1" smtClean="0"/>
              <a:t>font-style</a:t>
            </a:r>
            <a:r>
              <a:rPr lang="es-ES" sz="2200" dirty="0" smtClean="0"/>
              <a:t>. permite definir el aspecto de una familia tipográfica entre los valores: </a:t>
            </a:r>
            <a:r>
              <a:rPr lang="es-ES" sz="2200" b="1" dirty="0" smtClean="0"/>
              <a:t>normal</a:t>
            </a:r>
            <a:r>
              <a:rPr lang="es-ES" sz="2200" dirty="0" smtClean="0"/>
              <a:t>, </a:t>
            </a:r>
            <a:r>
              <a:rPr lang="es-ES" sz="2200" b="1" dirty="0" err="1" smtClean="0"/>
              <a:t>italic</a:t>
            </a:r>
            <a:r>
              <a:rPr lang="es-ES" sz="2200" dirty="0" smtClean="0"/>
              <a:t> (cursiva) y </a:t>
            </a:r>
            <a:r>
              <a:rPr lang="es-ES" sz="2200" b="1" dirty="0" err="1" smtClean="0"/>
              <a:t>oblique</a:t>
            </a:r>
            <a:r>
              <a:rPr lang="es-ES" sz="2200" b="1" dirty="0" smtClean="0"/>
              <a:t>.</a:t>
            </a:r>
            <a:endParaRPr lang="es-ES" sz="2200" dirty="0" smtClean="0"/>
          </a:p>
          <a:p>
            <a:pPr marL="804672" lvl="1" indent="-338328" algn="just">
              <a:spcAft>
                <a:spcPts val="1200"/>
              </a:spcAft>
              <a:buClr>
                <a:srgbClr val="000000"/>
              </a:buClr>
              <a:buSzPts val="2200"/>
            </a:pPr>
            <a:r>
              <a:rPr lang="es-ES" sz="2000" b="1" dirty="0" smtClean="0"/>
              <a:t>Normal. </a:t>
            </a:r>
            <a:r>
              <a:rPr lang="es-ES" sz="2000" dirty="0" smtClean="0"/>
              <a:t>Escoge </a:t>
            </a:r>
            <a:r>
              <a:rPr lang="es-ES" sz="2000" dirty="0" smtClean="0"/>
              <a:t>un tipo de letra clasificado como normal dentro de una familia de fuente.</a:t>
            </a:r>
          </a:p>
          <a:p>
            <a:pPr marL="804672" lvl="1" indent="-338328" algn="just">
              <a:spcAft>
                <a:spcPts val="1200"/>
              </a:spcAft>
              <a:buClr>
                <a:srgbClr val="000000"/>
              </a:buClr>
              <a:buSzPts val="2200"/>
            </a:pPr>
            <a:r>
              <a:rPr lang="es-ES" sz="2000" b="1" dirty="0" err="1" smtClean="0"/>
              <a:t>Italic</a:t>
            </a:r>
            <a:r>
              <a:rPr lang="es-ES" sz="2000" b="1" dirty="0" smtClean="0"/>
              <a:t>. </a:t>
            </a:r>
            <a:r>
              <a:rPr lang="es-ES" sz="2000" dirty="0" smtClean="0"/>
              <a:t>Escoge </a:t>
            </a:r>
            <a:r>
              <a:rPr lang="es-ES" sz="2000" dirty="0" smtClean="0"/>
              <a:t>un tipo de letra etiquetado como </a:t>
            </a:r>
            <a:r>
              <a:rPr lang="es-ES" sz="2000" b="1" dirty="0" err="1" smtClean="0"/>
              <a:t>italic</a:t>
            </a:r>
            <a:r>
              <a:rPr lang="es-ES" sz="2000" dirty="0" smtClean="0"/>
              <a:t>, o, si una versión cursiva del tipo de letra no esté disponible, escoge un tipo de letra etiquetado como </a:t>
            </a:r>
            <a:r>
              <a:rPr lang="es-ES" sz="2000" b="1" dirty="0" err="1" smtClean="0"/>
              <a:t>oblique</a:t>
            </a:r>
            <a:r>
              <a:rPr lang="es-ES" sz="2000" dirty="0" smtClean="0"/>
              <a:t> en lugar de eso.</a:t>
            </a:r>
          </a:p>
          <a:p>
            <a:pPr marL="804672" lvl="1" indent="-338328" algn="just">
              <a:spcAft>
                <a:spcPts val="1200"/>
              </a:spcAft>
              <a:buClr>
                <a:srgbClr val="000000"/>
              </a:buClr>
              <a:buSzPts val="2200"/>
            </a:pPr>
            <a:r>
              <a:rPr lang="es-ES" sz="2000" b="1" dirty="0" err="1" smtClean="0"/>
              <a:t>Oblique</a:t>
            </a:r>
            <a:r>
              <a:rPr lang="es-ES" sz="2000" dirty="0" smtClean="0"/>
              <a:t>. Escoge </a:t>
            </a:r>
            <a:r>
              <a:rPr lang="es-ES" sz="2000" dirty="0" smtClean="0"/>
              <a:t>un tipo de letra etiquetado como </a:t>
            </a:r>
            <a:r>
              <a:rPr lang="es-ES" sz="2000" b="1" dirty="0" err="1" smtClean="0"/>
              <a:t>oblique</a:t>
            </a:r>
            <a:r>
              <a:rPr lang="es-ES" sz="2000" dirty="0" smtClean="0"/>
              <a:t>, o, si una versión </a:t>
            </a:r>
            <a:r>
              <a:rPr lang="es-ES" sz="2000" b="1" dirty="0" err="1" smtClean="0"/>
              <a:t>oblique</a:t>
            </a:r>
            <a:r>
              <a:rPr lang="es-ES" sz="2000" dirty="0" smtClean="0"/>
              <a:t> del tipo de letra no esté disponible, escoge un tipo de letra etiquetado como </a:t>
            </a:r>
            <a:r>
              <a:rPr lang="es-ES" sz="2000" b="1" dirty="0" err="1" smtClean="0"/>
              <a:t>italic</a:t>
            </a:r>
            <a:r>
              <a:rPr lang="es-ES" sz="2000" dirty="0" smtClean="0"/>
              <a:t> en lugar de eso</a:t>
            </a:r>
            <a:r>
              <a:rPr lang="es-ES" sz="2000" dirty="0" smtClean="0"/>
              <a:t>.</a:t>
            </a:r>
            <a:endParaRPr lang="es-ES" sz="2200" dirty="0" smtClean="0"/>
          </a:p>
          <a:p>
            <a:pPr marL="347472" lvl="1" indent="-338328" algn="just">
              <a:spcAft>
                <a:spcPts val="1200"/>
              </a:spcAft>
              <a:buClr>
                <a:srgbClr val="000000"/>
              </a:buClr>
              <a:buSzPts val="2200"/>
              <a:buFont typeface="Arial"/>
              <a:buChar char="•"/>
            </a:pPr>
            <a:r>
              <a:rPr lang="es-ES" sz="2200" dirty="0" smtClean="0"/>
              <a:t>Hay que tener </a:t>
            </a:r>
            <a:r>
              <a:rPr lang="es-ES" sz="2200" dirty="0" smtClean="0"/>
              <a:t>en cuenta que no todas las fuentes tienen tipos de letra distintos para </a:t>
            </a:r>
            <a:r>
              <a:rPr lang="es-ES" sz="2200" b="1" dirty="0" err="1" smtClean="0"/>
              <a:t>oblique</a:t>
            </a:r>
            <a:r>
              <a:rPr lang="es-ES" sz="2200" dirty="0" smtClean="0"/>
              <a:t> y </a:t>
            </a:r>
            <a:r>
              <a:rPr lang="es-ES" sz="2200" b="1" dirty="0" err="1" smtClean="0"/>
              <a:t>italic</a:t>
            </a:r>
            <a:r>
              <a:rPr lang="es-ES" sz="2200" dirty="0" smtClean="0"/>
              <a:t>, si este no es el caso, los navegadores simulan el estilo que falta utilizando el tipo de letra presente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INTRODUCCIÓN A CSS</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Vamos a seguir la siguiente web:</a:t>
            </a:r>
          </a:p>
          <a:p>
            <a:pPr marL="800280" lvl="1" indent="-342720" algn="just">
              <a:spcAft>
                <a:spcPts val="601"/>
              </a:spcAft>
              <a:buClr>
                <a:srgbClr val="000000"/>
              </a:buClr>
              <a:buFont typeface="Arial"/>
              <a:buChar char="•"/>
            </a:pPr>
            <a:r>
              <a:rPr lang="es-ES" sz="2200" spc="-1" dirty="0" smtClean="0">
                <a:solidFill>
                  <a:srgbClr val="000000"/>
                </a:solidFill>
                <a:latin typeface="Times New Roman"/>
                <a:hlinkClick r:id="rId3"/>
              </a:rPr>
              <a:t>https://librosweb.es/libro/css/</a:t>
            </a:r>
            <a:endParaRPr lang="es-ES" sz="2200" spc="-1" dirty="0" smtClean="0">
              <a:solidFill>
                <a:srgbClr val="000000"/>
              </a:solidFill>
              <a:latin typeface="Times New Roman"/>
            </a:endParaRPr>
          </a:p>
          <a:p>
            <a:pPr marL="343080" indent="-342720" algn="just">
              <a:spcAft>
                <a:spcPts val="601"/>
              </a:spcAft>
              <a:buClr>
                <a:srgbClr val="000000"/>
              </a:buClr>
              <a:buFont typeface="Arial"/>
              <a:buChar char="•"/>
            </a:pPr>
            <a:r>
              <a:rPr lang="es-ES" sz="2200" strike="noStrike" spc="-1" dirty="0" smtClean="0">
                <a:solidFill>
                  <a:srgbClr val="000000"/>
                </a:solidFill>
                <a:latin typeface="Times New Roman"/>
              </a:rPr>
              <a:t>Leer los siguientes apartados:</a:t>
            </a:r>
          </a:p>
          <a:p>
            <a:pPr marL="800280" lvl="1" indent="-342720" algn="just">
              <a:spcAft>
                <a:spcPts val="601"/>
              </a:spcAft>
              <a:buClr>
                <a:srgbClr val="000000"/>
              </a:buClr>
              <a:buFont typeface="Arial"/>
              <a:buChar char="•"/>
            </a:pPr>
            <a:r>
              <a:rPr lang="es-ES" sz="2200" spc="-1" dirty="0" smtClean="0">
                <a:solidFill>
                  <a:srgbClr val="000000"/>
                </a:solidFill>
                <a:latin typeface="Times New Roman"/>
              </a:rPr>
              <a:t>Breve historia de CSS</a:t>
            </a:r>
          </a:p>
          <a:p>
            <a:pPr marL="800280" lvl="1" indent="-342720" algn="just">
              <a:spcAft>
                <a:spcPts val="601"/>
              </a:spcAft>
              <a:buClr>
                <a:srgbClr val="000000"/>
              </a:buClr>
              <a:buFont typeface="Arial"/>
              <a:buChar char="•"/>
            </a:pPr>
            <a:r>
              <a:rPr lang="es-ES" sz="2200" spc="-1" dirty="0" smtClean="0">
                <a:solidFill>
                  <a:srgbClr val="000000"/>
                </a:solidFill>
                <a:latin typeface="Times New Roman"/>
              </a:rPr>
              <a:t>Soporte CSS en los navegadores</a:t>
            </a:r>
          </a:p>
          <a:p>
            <a:pPr marL="800280" lvl="1" indent="-342720" algn="just">
              <a:spcAft>
                <a:spcPts val="601"/>
              </a:spcAft>
              <a:buClr>
                <a:srgbClr val="000000"/>
              </a:buClr>
              <a:buFont typeface="Arial"/>
              <a:buChar char="•"/>
            </a:pPr>
            <a:r>
              <a:rPr lang="es-ES" sz="2200" strike="noStrike" spc="-1" dirty="0" smtClean="0">
                <a:solidFill>
                  <a:srgbClr val="000000"/>
                </a:solidFill>
                <a:latin typeface="Times New Roman"/>
              </a:rPr>
              <a:t>Especificación oficial</a:t>
            </a:r>
          </a:p>
          <a:p>
            <a:pPr marL="800280" lvl="1" indent="-342720" algn="just">
              <a:spcAft>
                <a:spcPts val="601"/>
              </a:spcAft>
              <a:buClr>
                <a:srgbClr val="000000"/>
              </a:buClr>
              <a:buFont typeface="Arial"/>
              <a:buChar char="•"/>
            </a:pPr>
            <a:r>
              <a:rPr lang="es-ES" sz="2200" spc="-1" dirty="0" smtClean="0">
                <a:solidFill>
                  <a:srgbClr val="000000"/>
                </a:solidFill>
                <a:latin typeface="Times New Roman"/>
              </a:rPr>
              <a:t>Funcionamiento básico CSS</a:t>
            </a:r>
          </a:p>
          <a:p>
            <a:pPr marL="800280" lvl="1" indent="-342720" algn="just">
              <a:spcAft>
                <a:spcPts val="601"/>
              </a:spcAft>
              <a:buClr>
                <a:srgbClr val="000000"/>
              </a:buClr>
              <a:buFont typeface="Arial"/>
              <a:buChar char="•"/>
            </a:pPr>
            <a:r>
              <a:rPr lang="es-ES" sz="2200" spc="-1" dirty="0" smtClean="0">
                <a:solidFill>
                  <a:srgbClr val="000000"/>
                </a:solidFill>
                <a:latin typeface="Times New Roman"/>
              </a:rPr>
              <a:t>Glosario básico</a:t>
            </a:r>
          </a:p>
          <a:p>
            <a:pPr marL="800280" lvl="1" indent="-342720" algn="just">
              <a:spcAft>
                <a:spcPts val="601"/>
              </a:spcAft>
              <a:buClr>
                <a:srgbClr val="000000"/>
              </a:buClr>
              <a:buFont typeface="Arial"/>
              <a:buChar char="•"/>
            </a:pPr>
            <a:r>
              <a:rPr lang="es-ES" sz="2200" strike="noStrike" spc="-1" dirty="0" smtClean="0">
                <a:solidFill>
                  <a:srgbClr val="000000"/>
                </a:solidFill>
                <a:latin typeface="Times New Roman"/>
              </a:rPr>
              <a:t>Medios CSS</a:t>
            </a:r>
          </a:p>
          <a:p>
            <a:pPr marL="800280" lvl="1" indent="-342720" algn="just">
              <a:spcAft>
                <a:spcPts val="601"/>
              </a:spcAft>
              <a:buClr>
                <a:srgbClr val="000000"/>
              </a:buClr>
              <a:buFont typeface="Arial"/>
              <a:buChar char="•"/>
            </a:pPr>
            <a:r>
              <a:rPr lang="es-ES" sz="2200" spc="-1" dirty="0" smtClean="0">
                <a:solidFill>
                  <a:srgbClr val="000000"/>
                </a:solidFill>
                <a:latin typeface="Times New Roman"/>
              </a:rPr>
              <a:t>Comentarios</a:t>
            </a:r>
            <a:endParaRPr lang="es-ES" sz="2200" strike="noStrike" spc="-1" dirty="0" smtClean="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b="1" dirty="0" err="1" smtClean="0"/>
              <a:t>font-weight</a:t>
            </a:r>
            <a:r>
              <a:rPr lang="es-ES" sz="2200" b="1" dirty="0" smtClean="0"/>
              <a:t>.</a:t>
            </a:r>
            <a:r>
              <a:rPr lang="es-ES" sz="2200" dirty="0" smtClean="0"/>
              <a:t> Establece la anchura de la letra utilizada para el </a:t>
            </a:r>
            <a:r>
              <a:rPr lang="es-ES" sz="2200" dirty="0" smtClean="0"/>
              <a:t>texto.</a:t>
            </a:r>
          </a:p>
          <a:p>
            <a:pPr marL="347472" indent="-338328" algn="just">
              <a:spcAft>
                <a:spcPts val="1200"/>
              </a:spcAft>
              <a:buClr>
                <a:srgbClr val="000000"/>
              </a:buClr>
              <a:buSzPts val="2200"/>
              <a:buFont typeface="Arial"/>
              <a:buChar char="•"/>
            </a:pPr>
            <a:r>
              <a:rPr lang="es-ES" sz="2200" dirty="0" smtClean="0"/>
              <a:t>Por defecto, los navegadores muestran el texto de los elementos </a:t>
            </a:r>
            <a:r>
              <a:rPr lang="es-ES" sz="2200" b="1" dirty="0" smtClean="0"/>
              <a:t>&lt;</a:t>
            </a:r>
            <a:r>
              <a:rPr lang="es-ES" sz="2200" b="1" dirty="0" err="1" smtClean="0"/>
              <a:t>em</a:t>
            </a:r>
            <a:r>
              <a:rPr lang="es-ES" sz="2200" b="1" dirty="0" smtClean="0"/>
              <a:t>&gt; </a:t>
            </a:r>
            <a:r>
              <a:rPr lang="es-ES" sz="2200" dirty="0" smtClean="0"/>
              <a:t>en cursiva y el texto de los elementos </a:t>
            </a:r>
            <a:r>
              <a:rPr lang="es-ES" sz="2200" b="1" dirty="0" smtClean="0"/>
              <a:t>&lt;</a:t>
            </a:r>
            <a:r>
              <a:rPr lang="es-ES" sz="2200" b="1" dirty="0" err="1" smtClean="0"/>
              <a:t>strong</a:t>
            </a:r>
            <a:r>
              <a:rPr lang="es-ES" sz="2200" b="1" dirty="0" smtClean="0"/>
              <a:t>&gt; </a:t>
            </a:r>
            <a:r>
              <a:rPr lang="es-ES" sz="2200" dirty="0" smtClean="0"/>
              <a:t>en negrita. La propiedad </a:t>
            </a:r>
            <a:r>
              <a:rPr lang="es-ES" sz="2200" b="1" dirty="0" err="1" smtClean="0"/>
              <a:t>font-weight</a:t>
            </a:r>
            <a:r>
              <a:rPr lang="es-ES" sz="2200" dirty="0" smtClean="0"/>
              <a:t> permite alterar ese aspecto por defecto y mostrar por ejemplo los elementos </a:t>
            </a:r>
            <a:r>
              <a:rPr lang="es-ES" sz="2200" b="1" dirty="0" smtClean="0"/>
              <a:t>&lt;</a:t>
            </a:r>
            <a:r>
              <a:rPr lang="es-ES" sz="2200" b="1" dirty="0" err="1" smtClean="0"/>
              <a:t>em</a:t>
            </a:r>
            <a:r>
              <a:rPr lang="es-ES" sz="2200" b="1" dirty="0" smtClean="0"/>
              <a:t>&gt; </a:t>
            </a:r>
            <a:r>
              <a:rPr lang="es-ES" sz="2200" dirty="0" smtClean="0"/>
              <a:t>como cursiva y negrita y los elementos </a:t>
            </a:r>
            <a:r>
              <a:rPr lang="es-ES" sz="2200" b="1" dirty="0" smtClean="0"/>
              <a:t>&lt;</a:t>
            </a:r>
            <a:r>
              <a:rPr lang="es-ES" sz="2200" b="1" dirty="0" err="1" smtClean="0"/>
              <a:t>strong</a:t>
            </a:r>
            <a:r>
              <a:rPr lang="es-ES" sz="2200" b="1" dirty="0" smtClean="0"/>
              <a:t>&gt; </a:t>
            </a:r>
            <a:r>
              <a:rPr lang="es-ES" sz="2200" dirty="0" smtClean="0"/>
              <a:t>destacados mediante un color de fondo y sin </a:t>
            </a:r>
            <a:r>
              <a:rPr lang="es-ES" sz="2200" dirty="0" smtClean="0"/>
              <a:t>negrita.</a:t>
            </a:r>
            <a:endParaRPr lang="es-ES" sz="22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b="1" dirty="0" smtClean="0"/>
              <a:t>Font.</a:t>
            </a:r>
            <a:r>
              <a:rPr lang="es-ES" sz="2200" dirty="0" smtClean="0"/>
              <a:t> CSS proporciona una propiedad tipo "</a:t>
            </a:r>
            <a:r>
              <a:rPr lang="es-ES" sz="2200" dirty="0" err="1" smtClean="0"/>
              <a:t>shorthand</a:t>
            </a:r>
            <a:r>
              <a:rPr lang="es-ES" sz="2200" dirty="0" smtClean="0"/>
              <a:t>" denominada </a:t>
            </a:r>
            <a:r>
              <a:rPr lang="es-ES" sz="2200" dirty="0" err="1" smtClean="0"/>
              <a:t>font</a:t>
            </a:r>
            <a:r>
              <a:rPr lang="es-ES" sz="2200" dirty="0" smtClean="0"/>
              <a:t> y que permite indicar de forma directa algunas o todas las propiedades de la tipografía de un </a:t>
            </a:r>
            <a:r>
              <a:rPr lang="es-ES" sz="2200" dirty="0" smtClean="0"/>
              <a:t>texto.</a:t>
            </a:r>
          </a:p>
          <a:p>
            <a:pPr marL="347472" indent="-338328" algn="just">
              <a:spcAft>
                <a:spcPts val="1200"/>
              </a:spcAft>
              <a:buClr>
                <a:srgbClr val="000000"/>
              </a:buClr>
              <a:buSzPts val="2200"/>
              <a:buFont typeface="Arial"/>
              <a:buChar char="•"/>
            </a:pPr>
            <a:r>
              <a:rPr lang="es-ES" sz="2200" dirty="0" smtClean="0"/>
              <a:t>El orden en el que se deben establecer los </a:t>
            </a:r>
            <a:r>
              <a:rPr lang="es-ES" sz="2200" dirty="0" err="1" smtClean="0"/>
              <a:t>estlos</a:t>
            </a:r>
            <a:r>
              <a:rPr lang="es-ES" sz="2200" dirty="0" smtClean="0"/>
              <a:t> es:</a:t>
            </a:r>
          </a:p>
          <a:p>
            <a:pPr marL="804672" lvl="1" indent="-338328" algn="just">
              <a:spcAft>
                <a:spcPts val="1200"/>
              </a:spcAft>
              <a:buClr>
                <a:srgbClr val="000000"/>
              </a:buClr>
              <a:buSzPts val="2200"/>
              <a:buFont typeface="Arial"/>
              <a:buChar char="•"/>
            </a:pPr>
            <a:r>
              <a:rPr lang="es-ES" sz="2000" dirty="0" smtClean="0"/>
              <a:t>En primer lugar y de forma opcional se indican el </a:t>
            </a:r>
            <a:r>
              <a:rPr lang="es-ES" sz="2000" dirty="0" err="1" smtClean="0"/>
              <a:t>font-style</a:t>
            </a:r>
            <a:r>
              <a:rPr lang="es-ES" sz="2000" dirty="0" smtClean="0"/>
              <a:t>, </a:t>
            </a:r>
            <a:r>
              <a:rPr lang="es-ES" sz="2000" dirty="0" err="1" smtClean="0"/>
              <a:t>font-variant</a:t>
            </a:r>
            <a:r>
              <a:rPr lang="es-ES" sz="2000" dirty="0" smtClean="0"/>
              <a:t> y </a:t>
            </a:r>
            <a:r>
              <a:rPr lang="es-ES" sz="2000" dirty="0" err="1" smtClean="0"/>
              <a:t>font-weight</a:t>
            </a:r>
            <a:r>
              <a:rPr lang="es-ES" sz="2000" dirty="0" smtClean="0"/>
              <a:t> en cualquier orden.</a:t>
            </a:r>
          </a:p>
          <a:p>
            <a:pPr marL="804672" lvl="1" indent="-338328" algn="just">
              <a:spcAft>
                <a:spcPts val="1200"/>
              </a:spcAft>
              <a:buClr>
                <a:srgbClr val="000000"/>
              </a:buClr>
              <a:buSzPts val="2200"/>
              <a:buFont typeface="Arial"/>
              <a:buChar char="•"/>
            </a:pPr>
            <a:r>
              <a:rPr lang="es-ES" sz="2000" dirty="0" smtClean="0"/>
              <a:t>A continuación, se indica obligatoriamente el valor de </a:t>
            </a:r>
            <a:r>
              <a:rPr lang="es-ES" sz="2000" dirty="0" err="1" smtClean="0"/>
              <a:t>font-size</a:t>
            </a:r>
            <a:r>
              <a:rPr lang="es-ES" sz="2000" dirty="0" smtClean="0"/>
              <a:t> seguido opcionalmente por el valor de line-</a:t>
            </a:r>
            <a:r>
              <a:rPr lang="es-ES" sz="2000" dirty="0" err="1" smtClean="0"/>
              <a:t>height</a:t>
            </a:r>
            <a:r>
              <a:rPr lang="es-ES" sz="2000" dirty="0" smtClean="0"/>
              <a:t>.</a:t>
            </a:r>
          </a:p>
          <a:p>
            <a:pPr marL="804672" lvl="1" indent="-338328" algn="just">
              <a:spcAft>
                <a:spcPts val="1200"/>
              </a:spcAft>
              <a:buClr>
                <a:srgbClr val="000000"/>
              </a:buClr>
              <a:buSzPts val="2200"/>
              <a:buFont typeface="Arial"/>
              <a:buChar char="•"/>
            </a:pPr>
            <a:r>
              <a:rPr lang="es-ES" sz="2000" dirty="0" smtClean="0"/>
              <a:t>Por último, se indica obligatoriamente el tipo de letra a utilizar</a:t>
            </a:r>
            <a:r>
              <a:rPr lang="es-ES" sz="2000" dirty="0" smtClean="0"/>
              <a:t>.</a:t>
            </a:r>
            <a:endParaRPr lang="es-ES" sz="20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b="1" dirty="0" err="1" smtClean="0"/>
              <a:t>text-align</a:t>
            </a:r>
            <a:r>
              <a:rPr lang="es-ES" sz="2200" dirty="0" smtClean="0"/>
              <a:t>. Establece la alineación del contenido del elemento</a:t>
            </a:r>
            <a:r>
              <a:rPr lang="es-ES" sz="2000" dirty="0" smtClean="0"/>
              <a:t>.</a:t>
            </a:r>
          </a:p>
          <a:p>
            <a:pPr marL="347472" indent="-338328" algn="just">
              <a:spcAft>
                <a:spcPts val="1200"/>
              </a:spcAft>
              <a:buClr>
                <a:srgbClr val="000000"/>
              </a:buClr>
              <a:buSzPts val="2200"/>
              <a:buFont typeface="Arial"/>
              <a:buChar char="•"/>
            </a:pPr>
            <a:r>
              <a:rPr lang="es-ES" sz="2000" dirty="0" smtClean="0"/>
              <a:t>Puede ser:</a:t>
            </a:r>
          </a:p>
          <a:p>
            <a:pPr marL="804672" lvl="1" indent="-338328" algn="just">
              <a:spcAft>
                <a:spcPts val="1200"/>
              </a:spcAft>
              <a:buClr>
                <a:srgbClr val="000000"/>
              </a:buClr>
              <a:buSzPts val="2200"/>
              <a:buFont typeface="Arial"/>
              <a:buChar char="•"/>
            </a:pPr>
            <a:r>
              <a:rPr lang="es-ES" sz="2000" b="1" dirty="0" err="1" smtClean="0"/>
              <a:t>left</a:t>
            </a:r>
            <a:r>
              <a:rPr lang="es-ES" sz="2000" dirty="0" smtClean="0"/>
              <a:t>, a la izquierda</a:t>
            </a:r>
            <a:endParaRPr lang="es-ES" sz="2000" dirty="0" smtClean="0"/>
          </a:p>
          <a:p>
            <a:pPr marL="804672" lvl="1" indent="-338328" algn="just">
              <a:spcAft>
                <a:spcPts val="1200"/>
              </a:spcAft>
              <a:buClr>
                <a:srgbClr val="000000"/>
              </a:buClr>
              <a:buSzPts val="2200"/>
              <a:buFont typeface="Arial"/>
              <a:buChar char="•"/>
            </a:pPr>
            <a:r>
              <a:rPr lang="es-ES" sz="2000" b="1" dirty="0" err="1" smtClean="0"/>
              <a:t>right</a:t>
            </a:r>
            <a:r>
              <a:rPr lang="es-ES" sz="2000" dirty="0" smtClean="0"/>
              <a:t>, a la derecha</a:t>
            </a:r>
          </a:p>
          <a:p>
            <a:pPr marL="804672" lvl="1" indent="-338328" algn="just">
              <a:spcAft>
                <a:spcPts val="1200"/>
              </a:spcAft>
              <a:buClr>
                <a:srgbClr val="000000"/>
              </a:buClr>
              <a:buSzPts val="2200"/>
              <a:buFont typeface="Arial"/>
              <a:buChar char="•"/>
            </a:pPr>
            <a:r>
              <a:rPr lang="es-ES" sz="2000" b="1" dirty="0" smtClean="0"/>
              <a:t>c</a:t>
            </a:r>
            <a:r>
              <a:rPr lang="es-ES" sz="2000" b="1" dirty="0" smtClean="0"/>
              <a:t>enter</a:t>
            </a:r>
            <a:r>
              <a:rPr lang="es-ES" sz="2000" dirty="0" smtClean="0"/>
              <a:t>, centrado</a:t>
            </a:r>
            <a:endParaRPr lang="es-ES" sz="2000" dirty="0" smtClean="0"/>
          </a:p>
          <a:p>
            <a:pPr marL="804672" lvl="1" indent="-338328" algn="just">
              <a:spcAft>
                <a:spcPts val="1200"/>
              </a:spcAft>
              <a:buClr>
                <a:srgbClr val="000000"/>
              </a:buClr>
              <a:buSzPts val="2200"/>
              <a:buFont typeface="Arial"/>
              <a:buChar char="•"/>
            </a:pPr>
            <a:r>
              <a:rPr lang="es-ES" sz="2000" b="1" dirty="0" err="1" smtClean="0"/>
              <a:t>Justify</a:t>
            </a:r>
            <a:r>
              <a:rPr lang="es-ES" sz="2000" dirty="0" smtClean="0"/>
              <a:t>, justificado</a:t>
            </a:r>
          </a:p>
          <a:p>
            <a:pPr marL="347472" indent="-338328" algn="just">
              <a:spcAft>
                <a:spcPts val="1200"/>
              </a:spcAft>
              <a:buClr>
                <a:srgbClr val="000000"/>
              </a:buClr>
              <a:buSzPts val="2200"/>
              <a:buFont typeface="Arial"/>
              <a:buChar char="•"/>
            </a:pPr>
            <a:r>
              <a:rPr lang="es-ES" sz="2200" b="1" dirty="0" smtClean="0"/>
              <a:t>line-</a:t>
            </a:r>
            <a:r>
              <a:rPr lang="es-ES" sz="2200" b="1" dirty="0" err="1" smtClean="0"/>
              <a:t>height</a:t>
            </a:r>
            <a:r>
              <a:rPr lang="es-ES" sz="2200" dirty="0" smtClean="0"/>
              <a:t>. Establece el interlineado del texto (altura que ocupa cada línea. Se puede dar en cualquier unidad de medida CSS válida.</a:t>
            </a:r>
            <a:endParaRPr lang="es-ES" sz="22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b="1" dirty="0" err="1" smtClean="0"/>
              <a:t>text-decoration</a:t>
            </a:r>
            <a:r>
              <a:rPr lang="es-ES" sz="2200" b="1" dirty="0" smtClean="0"/>
              <a:t>.</a:t>
            </a:r>
            <a:r>
              <a:rPr lang="es-ES" sz="2200" dirty="0" smtClean="0"/>
              <a:t> Establece la decoración del </a:t>
            </a:r>
            <a:r>
              <a:rPr lang="es-ES" sz="2200" dirty="0" smtClean="0"/>
              <a:t>texto.</a:t>
            </a:r>
          </a:p>
          <a:p>
            <a:pPr marL="347472" indent="-338328" algn="just">
              <a:spcAft>
                <a:spcPts val="1200"/>
              </a:spcAft>
              <a:buClr>
                <a:srgbClr val="000000"/>
              </a:buClr>
              <a:buSzPts val="2200"/>
              <a:buFont typeface="Arial"/>
              <a:buChar char="•"/>
            </a:pPr>
            <a:r>
              <a:rPr lang="es-ES" sz="2200" dirty="0" smtClean="0"/>
              <a:t>Puede ser:</a:t>
            </a:r>
          </a:p>
          <a:p>
            <a:pPr marL="804672" lvl="1" indent="-338328" algn="just">
              <a:spcAft>
                <a:spcPts val="1200"/>
              </a:spcAft>
              <a:buClr>
                <a:srgbClr val="000000"/>
              </a:buClr>
              <a:buSzPts val="2200"/>
              <a:buFont typeface="Arial"/>
              <a:buChar char="•"/>
            </a:pPr>
            <a:r>
              <a:rPr lang="es-ES" sz="2200" b="1" dirty="0" err="1" smtClean="0"/>
              <a:t>underline</a:t>
            </a:r>
            <a:r>
              <a:rPr lang="es-ES" sz="2200" b="1" dirty="0" smtClean="0"/>
              <a:t>,</a:t>
            </a:r>
            <a:r>
              <a:rPr lang="es-ES" sz="2200" dirty="0" smtClean="0"/>
              <a:t> </a:t>
            </a:r>
            <a:r>
              <a:rPr lang="es-ES" sz="2200" dirty="0" smtClean="0"/>
              <a:t>subraya el </a:t>
            </a:r>
            <a:r>
              <a:rPr lang="es-ES" sz="2200" dirty="0" smtClean="0"/>
              <a:t>texto</a:t>
            </a:r>
          </a:p>
          <a:p>
            <a:pPr marL="804672" lvl="1" indent="-338328" algn="just">
              <a:spcAft>
                <a:spcPts val="1200"/>
              </a:spcAft>
              <a:buClr>
                <a:srgbClr val="000000"/>
              </a:buClr>
              <a:buSzPts val="2200"/>
              <a:buFont typeface="Arial"/>
              <a:buChar char="•"/>
            </a:pPr>
            <a:r>
              <a:rPr lang="es-ES" sz="2200" b="1" dirty="0" err="1" smtClean="0"/>
              <a:t>o</a:t>
            </a:r>
            <a:r>
              <a:rPr lang="es-ES" sz="2200" b="1" dirty="0" err="1" smtClean="0"/>
              <a:t>verline</a:t>
            </a:r>
            <a:r>
              <a:rPr lang="es-ES" sz="2200" dirty="0" smtClean="0"/>
              <a:t>, añade una línea en la parte superior del texto</a:t>
            </a:r>
            <a:r>
              <a:rPr lang="es-ES" sz="2200" dirty="0" smtClean="0"/>
              <a:t>, su uso no es habitual</a:t>
            </a:r>
          </a:p>
          <a:p>
            <a:pPr marL="804672" lvl="1" indent="-338328" algn="just">
              <a:spcAft>
                <a:spcPts val="1200"/>
              </a:spcAft>
              <a:buClr>
                <a:srgbClr val="000000"/>
              </a:buClr>
              <a:buSzPts val="2200"/>
              <a:buFont typeface="Arial"/>
              <a:buChar char="•"/>
            </a:pPr>
            <a:r>
              <a:rPr lang="es-ES" sz="2200" b="1" dirty="0" smtClean="0"/>
              <a:t>line-</a:t>
            </a:r>
            <a:r>
              <a:rPr lang="es-ES" sz="2200" b="1" dirty="0" err="1" smtClean="0"/>
              <a:t>through</a:t>
            </a:r>
            <a:r>
              <a:rPr lang="es-ES" sz="2200" dirty="0" smtClean="0"/>
              <a:t>, muestra el texto tachado con una línea continua</a:t>
            </a:r>
            <a:r>
              <a:rPr lang="es-ES" sz="2200" dirty="0" smtClean="0"/>
              <a:t>, su uso no es muy habitual</a:t>
            </a:r>
          </a:p>
          <a:p>
            <a:pPr marL="804672" lvl="1" indent="-338328" algn="just">
              <a:spcAft>
                <a:spcPts val="1200"/>
              </a:spcAft>
              <a:buClr>
                <a:srgbClr val="000000"/>
              </a:buClr>
              <a:buSzPts val="2200"/>
              <a:buFont typeface="Arial"/>
              <a:buChar char="•"/>
            </a:pPr>
            <a:r>
              <a:rPr lang="es-ES" sz="2200" b="1" dirty="0" err="1" smtClean="0"/>
              <a:t>Blink</a:t>
            </a:r>
            <a:r>
              <a:rPr lang="es-ES" sz="2200" dirty="0" smtClean="0"/>
              <a:t>, muestra el texto parpadeante y se recomienda evitar su uso por las molestias que genera a la mayoría de usuarios</a:t>
            </a:r>
            <a:r>
              <a:rPr lang="es-ES" sz="2200" dirty="0" smtClean="0"/>
              <a:t>.</a:t>
            </a:r>
            <a:endParaRPr lang="es-ES" sz="22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b="1" dirty="0" err="1" smtClean="0"/>
              <a:t>text-transform</a:t>
            </a:r>
            <a:r>
              <a:rPr lang="es-ES" sz="2200" b="1" dirty="0" smtClean="0"/>
              <a:t>.</a:t>
            </a:r>
            <a:r>
              <a:rPr lang="es-ES" sz="2200" dirty="0" smtClean="0"/>
              <a:t> Transforma el texto </a:t>
            </a:r>
            <a:r>
              <a:rPr lang="es-ES" sz="2200" dirty="0" smtClean="0"/>
              <a:t>original</a:t>
            </a:r>
          </a:p>
          <a:p>
            <a:pPr marL="347472" indent="-338328" algn="just">
              <a:spcAft>
                <a:spcPts val="1200"/>
              </a:spcAft>
              <a:buClr>
                <a:srgbClr val="000000"/>
              </a:buClr>
              <a:buSzPts val="2200"/>
              <a:buFont typeface="Arial"/>
              <a:buChar char="•"/>
            </a:pPr>
            <a:r>
              <a:rPr lang="es-ES" sz="2200" dirty="0" smtClean="0"/>
              <a:t>Puede ser:</a:t>
            </a:r>
          </a:p>
          <a:p>
            <a:pPr marL="804672" lvl="1" indent="-338328" algn="just">
              <a:spcAft>
                <a:spcPts val="1200"/>
              </a:spcAft>
              <a:buClr>
                <a:srgbClr val="000000"/>
              </a:buClr>
              <a:buSzPts val="2200"/>
              <a:buFont typeface="Arial"/>
              <a:buChar char="•"/>
            </a:pPr>
            <a:r>
              <a:rPr lang="es-ES" sz="2200" dirty="0" err="1" smtClean="0"/>
              <a:t>c</a:t>
            </a:r>
            <a:r>
              <a:rPr lang="es-ES" sz="2200" dirty="0" err="1" smtClean="0"/>
              <a:t>apitalize</a:t>
            </a:r>
            <a:r>
              <a:rPr lang="es-ES" sz="2200" dirty="0" smtClean="0"/>
              <a:t>. La primera letra de cada palabra en mayúsculas</a:t>
            </a:r>
          </a:p>
          <a:p>
            <a:pPr marL="804672" lvl="1" indent="-338328" algn="just">
              <a:spcAft>
                <a:spcPts val="1200"/>
              </a:spcAft>
              <a:buClr>
                <a:srgbClr val="000000"/>
              </a:buClr>
              <a:buSzPts val="2200"/>
              <a:buFont typeface="Arial"/>
              <a:buChar char="•"/>
            </a:pPr>
            <a:r>
              <a:rPr lang="es-ES" sz="2200" dirty="0" err="1" smtClean="0"/>
              <a:t>u</a:t>
            </a:r>
            <a:r>
              <a:rPr lang="es-ES" sz="2200" dirty="0" err="1" smtClean="0"/>
              <a:t>ppercase</a:t>
            </a:r>
            <a:r>
              <a:rPr lang="es-ES" sz="2200" dirty="0" smtClean="0"/>
              <a:t>. Todo el texto en mayúsculas</a:t>
            </a:r>
          </a:p>
          <a:p>
            <a:pPr marL="804672" lvl="1" indent="-338328" algn="just">
              <a:spcAft>
                <a:spcPts val="1200"/>
              </a:spcAft>
              <a:buClr>
                <a:srgbClr val="000000"/>
              </a:buClr>
              <a:buSzPts val="2200"/>
              <a:buFont typeface="Arial"/>
              <a:buChar char="•"/>
            </a:pPr>
            <a:r>
              <a:rPr lang="es-ES" sz="2200" dirty="0" err="1" smtClean="0"/>
              <a:t>l</a:t>
            </a:r>
            <a:r>
              <a:rPr lang="es-ES" sz="2200" dirty="0" err="1" smtClean="0"/>
              <a:t>owercase</a:t>
            </a:r>
            <a:r>
              <a:rPr lang="es-ES" sz="2200" dirty="0" smtClean="0"/>
              <a:t>. Todo el texto en minúsculas</a:t>
            </a:r>
            <a:endParaRPr lang="es-ES" sz="22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FORMATOS DE TEXTO</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dirty="0" smtClean="0"/>
              <a:t>Otros atributos de texto son:</a:t>
            </a:r>
          </a:p>
          <a:p>
            <a:pPr marL="804672" lvl="1" indent="-338328" algn="just">
              <a:spcAft>
                <a:spcPts val="1200"/>
              </a:spcAft>
              <a:buClr>
                <a:srgbClr val="000000"/>
              </a:buClr>
              <a:buSzPts val="2200"/>
              <a:buFont typeface="Arial"/>
              <a:buChar char="•"/>
            </a:pPr>
            <a:r>
              <a:rPr lang="es-ES" sz="2200" dirty="0" smtClean="0"/>
              <a:t>Vertical-</a:t>
            </a:r>
            <a:r>
              <a:rPr lang="es-ES" sz="2200" dirty="0" err="1" smtClean="0"/>
              <a:t>align</a:t>
            </a:r>
            <a:endParaRPr lang="es-ES" sz="2200" dirty="0" smtClean="0"/>
          </a:p>
          <a:p>
            <a:pPr marL="804672" lvl="1" indent="-338328" algn="just">
              <a:spcAft>
                <a:spcPts val="1200"/>
              </a:spcAft>
              <a:buClr>
                <a:srgbClr val="000000"/>
              </a:buClr>
              <a:buSzPts val="2200"/>
              <a:buFont typeface="Arial"/>
              <a:buChar char="•"/>
            </a:pPr>
            <a:r>
              <a:rPr lang="es-ES" sz="2200" dirty="0" err="1" smtClean="0"/>
              <a:t>Text-indent</a:t>
            </a:r>
            <a:endParaRPr lang="es-ES" sz="2200" dirty="0" smtClean="0"/>
          </a:p>
          <a:p>
            <a:pPr marL="804672" lvl="1" indent="-338328" algn="just">
              <a:spcAft>
                <a:spcPts val="1200"/>
              </a:spcAft>
              <a:buClr>
                <a:srgbClr val="000000"/>
              </a:buClr>
              <a:buSzPts val="2200"/>
              <a:buFont typeface="Arial"/>
              <a:buChar char="•"/>
            </a:pPr>
            <a:r>
              <a:rPr lang="es-ES" sz="2200" dirty="0" err="1" smtClean="0"/>
              <a:t>Letter-spacing</a:t>
            </a:r>
            <a:endParaRPr lang="es-ES" sz="2200" dirty="0" smtClean="0"/>
          </a:p>
          <a:p>
            <a:pPr marL="804672" lvl="1" indent="-338328" algn="just">
              <a:spcAft>
                <a:spcPts val="1200"/>
              </a:spcAft>
              <a:buClr>
                <a:srgbClr val="000000"/>
              </a:buClr>
              <a:buSzPts val="2200"/>
              <a:buFont typeface="Arial"/>
              <a:buChar char="•"/>
            </a:pPr>
            <a:r>
              <a:rPr lang="es-ES" sz="2200" dirty="0" smtClean="0"/>
              <a:t>Word-</a:t>
            </a:r>
            <a:r>
              <a:rPr lang="es-ES" sz="2200" dirty="0" err="1" smtClean="0"/>
              <a:t>spacing</a:t>
            </a:r>
            <a:endParaRPr lang="es-ES" sz="2200" dirty="0" smtClean="0"/>
          </a:p>
          <a:p>
            <a:pPr marL="804672" lvl="1" indent="-338328" algn="just">
              <a:spcAft>
                <a:spcPts val="1200"/>
              </a:spcAft>
              <a:buClr>
                <a:srgbClr val="000000"/>
              </a:buClr>
              <a:buSzPts val="2200"/>
              <a:buFont typeface="Arial"/>
              <a:buChar char="•"/>
            </a:pPr>
            <a:r>
              <a:rPr lang="es-ES" sz="2200" dirty="0" err="1" smtClean="0"/>
              <a:t>White.space</a:t>
            </a:r>
            <a:endParaRPr lang="es-ES" sz="2200" dirty="0" smtClean="0"/>
          </a:p>
          <a:p>
            <a:pPr marL="804672" lvl="1" indent="-338328" algn="just">
              <a:spcAft>
                <a:spcPts val="1200"/>
              </a:spcAft>
              <a:buClr>
                <a:srgbClr val="000000"/>
              </a:buClr>
              <a:buSzPts val="2200"/>
              <a:buFont typeface="Arial"/>
              <a:buChar char="•"/>
            </a:pPr>
            <a:r>
              <a:rPr lang="es-ES" sz="2200" dirty="0" err="1" smtClean="0"/>
              <a:t>Pseudo</a:t>
            </a:r>
            <a:r>
              <a:rPr lang="es-ES" sz="2200" dirty="0" smtClean="0"/>
              <a:t>-elementos:</a:t>
            </a:r>
          </a:p>
          <a:p>
            <a:pPr marL="1261872" lvl="2" indent="-338328" algn="just">
              <a:spcAft>
                <a:spcPts val="1200"/>
              </a:spcAft>
              <a:buClr>
                <a:srgbClr val="000000"/>
              </a:buClr>
              <a:buSzPts val="2200"/>
              <a:buFont typeface="Arial"/>
              <a:buChar char="•"/>
            </a:pPr>
            <a:r>
              <a:rPr lang="es-ES" sz="2200" dirty="0" err="1" smtClean="0"/>
              <a:t>f</a:t>
            </a:r>
            <a:r>
              <a:rPr lang="es-ES" sz="2200" dirty="0" err="1" smtClean="0"/>
              <a:t>irst</a:t>
            </a:r>
            <a:r>
              <a:rPr lang="es-ES" sz="2200" dirty="0" smtClean="0"/>
              <a:t>-line</a:t>
            </a:r>
          </a:p>
          <a:p>
            <a:pPr marL="1261872" lvl="2" indent="-338328" algn="just">
              <a:spcAft>
                <a:spcPts val="1200"/>
              </a:spcAft>
              <a:buClr>
                <a:srgbClr val="000000"/>
              </a:buClr>
              <a:buSzPts val="2200"/>
              <a:buFont typeface="Arial"/>
              <a:buChar char="•"/>
            </a:pPr>
            <a:r>
              <a:rPr lang="es-ES" sz="2200" dirty="0" err="1" smtClean="0"/>
              <a:t>first-letter</a:t>
            </a:r>
            <a:endParaRPr lang="es-ES" sz="2200" dirty="0" smtClean="0"/>
          </a:p>
          <a:p>
            <a:pPr marL="347472" indent="-338328" algn="just">
              <a:spcAft>
                <a:spcPts val="1200"/>
              </a:spcAft>
              <a:buClr>
                <a:srgbClr val="000000"/>
              </a:buClr>
              <a:buSzPts val="2200"/>
              <a:buFont typeface="Arial"/>
              <a:buChar char="•"/>
            </a:pPr>
            <a:r>
              <a:rPr lang="es-ES" sz="2200" dirty="0" smtClean="0"/>
              <a:t>Busca la información de estos elementos</a:t>
            </a:r>
            <a:endParaRPr lang="es-ES" sz="22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MARGENES DE PÁGINA</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fontScale="92500"/>
          </a:bodyPr>
          <a:lstStyle/>
          <a:p>
            <a:pPr marL="347472" indent="-338328" algn="just">
              <a:spcAft>
                <a:spcPts val="1200"/>
              </a:spcAft>
              <a:buClr>
                <a:srgbClr val="000000"/>
              </a:buClr>
              <a:buSzPts val="2200"/>
              <a:buFont typeface="Arial"/>
              <a:buChar char="•"/>
            </a:pPr>
            <a:r>
              <a:rPr lang="es-ES" sz="2200" dirty="0" smtClean="0"/>
              <a:t>En la etiqueta </a:t>
            </a:r>
            <a:r>
              <a:rPr lang="es-ES" sz="2200" dirty="0" err="1" smtClean="0"/>
              <a:t>body</a:t>
            </a:r>
            <a:r>
              <a:rPr lang="es-ES" sz="2200" dirty="0" smtClean="0"/>
              <a:t> podemos aplicar márgenes a la página:</a:t>
            </a:r>
          </a:p>
          <a:p>
            <a:pPr marL="804672" lvl="1" indent="-338328" algn="just">
              <a:spcAft>
                <a:spcPts val="600"/>
              </a:spcAft>
              <a:buClr>
                <a:srgbClr val="000000"/>
              </a:buClr>
              <a:buSzPts val="2200"/>
              <a:buFont typeface="Arial"/>
              <a:buChar char="•"/>
            </a:pPr>
            <a:r>
              <a:rPr lang="es-ES" sz="2000" b="1" dirty="0" err="1" smtClean="0"/>
              <a:t>margin</a:t>
            </a:r>
            <a:r>
              <a:rPr lang="es-ES" sz="2000" b="1" dirty="0" smtClean="0"/>
              <a:t>-top, </a:t>
            </a:r>
            <a:r>
              <a:rPr lang="es-ES" sz="2000" b="1" dirty="0" err="1" smtClean="0"/>
              <a:t>margin-right</a:t>
            </a:r>
            <a:r>
              <a:rPr lang="es-ES" sz="2000" b="1" dirty="0" smtClean="0"/>
              <a:t>, </a:t>
            </a:r>
            <a:r>
              <a:rPr lang="es-ES" sz="2000" b="1" dirty="0" err="1" smtClean="0"/>
              <a:t>margin-bottom</a:t>
            </a:r>
            <a:r>
              <a:rPr lang="es-ES" sz="2000" b="1" dirty="0" smtClean="0"/>
              <a:t>, </a:t>
            </a:r>
            <a:r>
              <a:rPr lang="es-ES" sz="2000" b="1" dirty="0" err="1" smtClean="0"/>
              <a:t>margin-left</a:t>
            </a:r>
            <a:r>
              <a:rPr lang="es-ES" sz="2000" dirty="0" smtClean="0"/>
              <a:t>: Establece cada uno de los márgenes horizontales y verticales de un </a:t>
            </a:r>
            <a:r>
              <a:rPr lang="es-ES" sz="2000" dirty="0" smtClean="0"/>
              <a:t>elemento</a:t>
            </a:r>
          </a:p>
          <a:p>
            <a:pPr marL="804672" lvl="1" indent="-338328" algn="just">
              <a:spcAft>
                <a:spcPts val="600"/>
              </a:spcAft>
              <a:buClr>
                <a:srgbClr val="000000"/>
              </a:buClr>
              <a:buSzPts val="2200"/>
              <a:buFont typeface="Arial"/>
              <a:buChar char="•"/>
            </a:pPr>
            <a:r>
              <a:rPr lang="es-ES" sz="2000" b="1" dirty="0" err="1" smtClean="0"/>
              <a:t>m</a:t>
            </a:r>
            <a:r>
              <a:rPr lang="es-ES" sz="2000" b="1" dirty="0" err="1" smtClean="0"/>
              <a:t>argin</a:t>
            </a:r>
            <a:r>
              <a:rPr lang="es-ES" sz="2000" b="1" dirty="0" smtClean="0"/>
              <a:t>: </a:t>
            </a:r>
            <a:r>
              <a:rPr lang="es-ES" sz="2000" dirty="0" smtClean="0"/>
              <a:t>	Establece de forma directa todos los márgenes de un </a:t>
            </a:r>
            <a:r>
              <a:rPr lang="es-ES" sz="2000" dirty="0" smtClean="0"/>
              <a:t>elemento, siguiendo las reglas:</a:t>
            </a:r>
          </a:p>
          <a:p>
            <a:pPr marL="1261872" lvl="2" indent="-338328" algn="just">
              <a:spcAft>
                <a:spcPts val="600"/>
              </a:spcAft>
              <a:buClr>
                <a:srgbClr val="000000"/>
              </a:buClr>
              <a:buSzPts val="2200"/>
              <a:buFont typeface="Arial"/>
              <a:buChar char="•"/>
            </a:pPr>
            <a:r>
              <a:rPr lang="es-ES" sz="2000" dirty="0" smtClean="0"/>
              <a:t>Si solo se indica un valor, todos los márgenes tienen ese valor.</a:t>
            </a:r>
          </a:p>
          <a:p>
            <a:pPr marL="1261872" lvl="2" indent="-338328" algn="just">
              <a:spcAft>
                <a:spcPts val="600"/>
              </a:spcAft>
              <a:buClr>
                <a:srgbClr val="000000"/>
              </a:buClr>
              <a:buSzPts val="2200"/>
              <a:buFont typeface="Arial"/>
              <a:buChar char="•"/>
            </a:pPr>
            <a:r>
              <a:rPr lang="es-ES" sz="2000" dirty="0" smtClean="0"/>
              <a:t>Si se indican dos valores, el primero se asigna al margen superior e inferior y el segundo se asigna a los márgenes izquierdo y derecho.</a:t>
            </a:r>
          </a:p>
          <a:p>
            <a:pPr marL="1261872" lvl="2" indent="-338328" algn="just">
              <a:spcAft>
                <a:spcPts val="600"/>
              </a:spcAft>
              <a:buClr>
                <a:srgbClr val="000000"/>
              </a:buClr>
              <a:buSzPts val="2200"/>
              <a:buFont typeface="Arial"/>
              <a:buChar char="•"/>
            </a:pPr>
            <a:r>
              <a:rPr lang="es-ES" sz="2000" dirty="0" smtClean="0"/>
              <a:t>Si se indican tres valores, el primero se asigna al margen superior, el tercero se asigna al margen inferior y el segundo valor se asigna los márgenes izquierdo y derecho.</a:t>
            </a:r>
          </a:p>
          <a:p>
            <a:pPr marL="1261872" lvl="2" indent="-338328" algn="just">
              <a:spcAft>
                <a:spcPts val="600"/>
              </a:spcAft>
              <a:buClr>
                <a:srgbClr val="000000"/>
              </a:buClr>
              <a:buSzPts val="2200"/>
              <a:buFont typeface="Arial"/>
              <a:buChar char="•"/>
            </a:pPr>
            <a:r>
              <a:rPr lang="es-ES" sz="2000" dirty="0" smtClean="0"/>
              <a:t>Si se indican los cuatro valores, el orden de asignación es: margen superior, margen derecho, margen inferior y margen izquierdo.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MARGENES DE PÁGINA</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7472" indent="-338328" algn="just">
              <a:spcAft>
                <a:spcPts val="1200"/>
              </a:spcAft>
              <a:buClr>
                <a:srgbClr val="000000"/>
              </a:buClr>
              <a:buSzPts val="2200"/>
              <a:buFont typeface="Arial"/>
              <a:buChar char="•"/>
            </a:pPr>
            <a:r>
              <a:rPr lang="es-ES" sz="2200" dirty="0" smtClean="0"/>
              <a:t>También podemos aplicar un color de fondo a la página:</a:t>
            </a:r>
          </a:p>
          <a:p>
            <a:pPr marL="804672" lvl="1" indent="-338328" algn="just">
              <a:spcAft>
                <a:spcPts val="600"/>
              </a:spcAft>
              <a:buClr>
                <a:srgbClr val="000000"/>
              </a:buClr>
              <a:buSzPts val="2200"/>
              <a:buFont typeface="Arial"/>
              <a:buChar char="•"/>
            </a:pPr>
            <a:r>
              <a:rPr lang="es-ES" sz="2000" b="1" dirty="0" err="1" smtClean="0"/>
              <a:t>background</a:t>
            </a:r>
            <a:r>
              <a:rPr lang="es-ES" sz="2000" b="1" dirty="0" smtClean="0"/>
              <a:t>-color</a:t>
            </a:r>
            <a:r>
              <a:rPr lang="es-ES" sz="2000" dirty="0" smtClean="0"/>
              <a:t>. Establece un color de fondo para los </a:t>
            </a:r>
            <a:r>
              <a:rPr lang="es-ES" sz="2000" dirty="0" smtClean="0"/>
              <a:t>elementos</a:t>
            </a:r>
          </a:p>
          <a:p>
            <a:pPr marL="804672" lvl="1" indent="-338328" algn="just">
              <a:spcAft>
                <a:spcPts val="1200"/>
              </a:spcAft>
              <a:buClr>
                <a:srgbClr val="000000"/>
              </a:buClr>
              <a:buSzPts val="2200"/>
              <a:buFont typeface="Arial"/>
              <a:buChar char="•"/>
            </a:pPr>
            <a:r>
              <a:rPr lang="es-ES" sz="2000" dirty="0" smtClean="0"/>
              <a:t>Ejemplo:</a:t>
            </a:r>
          </a:p>
          <a:p>
            <a:pPr marL="1261872" lvl="2" indent="-338328" algn="just">
              <a:spcAft>
                <a:spcPts val="600"/>
              </a:spcAft>
              <a:buClr>
                <a:srgbClr val="000000"/>
              </a:buClr>
              <a:buSzPts val="2200"/>
            </a:pPr>
            <a:r>
              <a:rPr lang="es-ES" dirty="0" err="1" smtClean="0"/>
              <a:t>body</a:t>
            </a:r>
            <a:r>
              <a:rPr lang="es-ES" dirty="0" smtClean="0"/>
              <a:t> {</a:t>
            </a:r>
          </a:p>
          <a:p>
            <a:pPr marL="1261872" lvl="2" indent="-338328" algn="just">
              <a:spcAft>
                <a:spcPts val="600"/>
              </a:spcAft>
              <a:buClr>
                <a:srgbClr val="000000"/>
              </a:buClr>
              <a:buSzPts val="2200"/>
            </a:pPr>
            <a:r>
              <a:rPr lang="es-ES" dirty="0" smtClean="0"/>
              <a:t>  </a:t>
            </a:r>
            <a:r>
              <a:rPr lang="es-ES" dirty="0" err="1" smtClean="0"/>
              <a:t>background</a:t>
            </a:r>
            <a:r>
              <a:rPr lang="es-ES" dirty="0" smtClean="0"/>
              <a:t>-color: #F5F5F5;</a:t>
            </a:r>
          </a:p>
          <a:p>
            <a:pPr marL="1261872" lvl="2" indent="-338328" algn="just">
              <a:spcAft>
                <a:spcPts val="600"/>
              </a:spcAft>
              <a:buClr>
                <a:srgbClr val="000000"/>
              </a:buClr>
              <a:buSzPts val="2200"/>
            </a:pPr>
            <a:r>
              <a:rPr lang="es-ES" dirty="0" smtClean="0"/>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LENGUAJES DE MARCAS</a:t>
            </a:r>
            <a:endParaRPr lang="es-ES" sz="2800" b="0" strike="noStrike" spc="-1">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Podemos incluir CSS en un documento HTML de tres formas distintas:</a:t>
            </a:r>
          </a:p>
          <a:p>
            <a:pPr marL="800280" lvl="1" indent="-342720" algn="just">
              <a:spcAft>
                <a:spcPts val="601"/>
              </a:spcAft>
              <a:buClr>
                <a:srgbClr val="000000"/>
              </a:buClr>
              <a:buFont typeface="Arial"/>
              <a:buChar char="•"/>
            </a:pPr>
            <a:r>
              <a:rPr lang="es-ES" sz="2200" strike="noStrike" spc="-1" dirty="0" smtClean="0">
                <a:solidFill>
                  <a:srgbClr val="000000"/>
                </a:solidFill>
                <a:latin typeface="Times New Roman"/>
              </a:rPr>
              <a:t>Incluir CSS en el mismo documento HTML</a:t>
            </a:r>
          </a:p>
          <a:p>
            <a:pPr marL="800280" lvl="1" indent="-342720" algn="just">
              <a:spcAft>
                <a:spcPts val="601"/>
              </a:spcAft>
              <a:buClr>
                <a:srgbClr val="000000"/>
              </a:buClr>
              <a:buFont typeface="Arial"/>
              <a:buChar char="•"/>
            </a:pPr>
            <a:r>
              <a:rPr lang="es-ES" sz="2200" spc="-1" dirty="0" smtClean="0">
                <a:solidFill>
                  <a:srgbClr val="000000"/>
                </a:solidFill>
                <a:latin typeface="Times New Roman"/>
              </a:rPr>
              <a:t>Definir CSS en un archivo externo</a:t>
            </a:r>
          </a:p>
          <a:p>
            <a:pPr marL="800280" lvl="1" indent="-342720" algn="just">
              <a:spcAft>
                <a:spcPts val="601"/>
              </a:spcAft>
              <a:buClr>
                <a:srgbClr val="000000"/>
              </a:buClr>
              <a:buFont typeface="Arial"/>
              <a:buChar char="•"/>
            </a:pPr>
            <a:r>
              <a:rPr lang="es-ES" sz="2200" strike="noStrike" spc="-1" dirty="0" smtClean="0">
                <a:solidFill>
                  <a:srgbClr val="000000"/>
                </a:solidFill>
                <a:latin typeface="Times New Roman"/>
              </a:rPr>
              <a:t>Incluir CSS en los elementos HTML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LENGUAJES DE MARCAS</a:t>
            </a:r>
            <a:endParaRPr lang="es-ES" sz="2800" b="0" strike="noStrike" spc="-1">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b="1" spc="-1" dirty="0" smtClean="0">
                <a:solidFill>
                  <a:srgbClr val="000000"/>
                </a:solidFill>
                <a:latin typeface="Times New Roman"/>
              </a:rPr>
              <a:t>Incluir CSS en el mismo documento HTML: </a:t>
            </a:r>
            <a:r>
              <a:rPr lang="es-ES" sz="2200" spc="-1" dirty="0" smtClean="0">
                <a:solidFill>
                  <a:srgbClr val="000000"/>
                </a:solidFill>
                <a:latin typeface="Times New Roman"/>
              </a:rPr>
              <a:t>Se emplea la etiqueta </a:t>
            </a:r>
            <a:r>
              <a:rPr lang="es-ES" sz="2200" b="1" spc="-1" dirty="0" smtClean="0">
                <a:solidFill>
                  <a:srgbClr val="000000"/>
                </a:solidFill>
                <a:latin typeface="Times New Roman"/>
              </a:rPr>
              <a:t>&lt;</a:t>
            </a:r>
            <a:r>
              <a:rPr lang="es-ES" sz="2200" b="1" spc="-1" dirty="0" err="1" smtClean="0">
                <a:solidFill>
                  <a:srgbClr val="000000"/>
                </a:solidFill>
                <a:latin typeface="Times New Roman"/>
              </a:rPr>
              <a:t>style</a:t>
            </a:r>
            <a:r>
              <a:rPr lang="es-ES" sz="2200" b="1" spc="-1" dirty="0" smtClean="0">
                <a:solidFill>
                  <a:srgbClr val="000000"/>
                </a:solidFill>
                <a:latin typeface="Times New Roman"/>
              </a:rPr>
              <a:t>&gt; </a:t>
            </a:r>
            <a:r>
              <a:rPr lang="es-ES" sz="2200" spc="-1" dirty="0" smtClean="0">
                <a:solidFill>
                  <a:srgbClr val="000000"/>
                </a:solidFill>
                <a:latin typeface="Times New Roman"/>
              </a:rPr>
              <a:t>de HTML y solamente se pueden incluir en la cabecera del documento (sólo dentro de la sección </a:t>
            </a:r>
            <a:r>
              <a:rPr lang="es-ES" sz="2200" b="1" spc="-1" dirty="0" smtClean="0">
                <a:solidFill>
                  <a:srgbClr val="000000"/>
                </a:solidFill>
                <a:latin typeface="Times New Roman"/>
              </a:rPr>
              <a:t>&lt;head&gt;).</a:t>
            </a:r>
          </a:p>
          <a:p>
            <a:pPr marL="343080" indent="-342720" algn="just">
              <a:lnSpc>
                <a:spcPct val="100000"/>
              </a:lnSpc>
              <a:spcAft>
                <a:spcPts val="601"/>
              </a:spcAft>
              <a:buClr>
                <a:srgbClr val="000000"/>
              </a:buClr>
              <a:buFont typeface="Arial"/>
              <a:buChar char="•"/>
            </a:pPr>
            <a:r>
              <a:rPr lang="es-ES" sz="2200" strike="noStrike" spc="-1" dirty="0" smtClean="0">
                <a:solidFill>
                  <a:srgbClr val="000000"/>
                </a:solidFill>
                <a:latin typeface="Times New Roman"/>
              </a:rPr>
              <a:t>Ejemplo:</a:t>
            </a:r>
          </a:p>
          <a:p>
            <a:pPr marL="800280" lvl="1" indent="-342720" algn="just">
              <a:spcAft>
                <a:spcPts val="601"/>
              </a:spcAft>
              <a:buClr>
                <a:srgbClr val="000000"/>
              </a:buClr>
            </a:pPr>
            <a:r>
              <a:rPr lang="es-ES" spc="-1" dirty="0" smtClean="0">
                <a:solidFill>
                  <a:srgbClr val="000000"/>
                </a:solidFill>
                <a:latin typeface="Times New Roman"/>
              </a:rPr>
              <a:t>&lt;head&gt;</a:t>
            </a:r>
          </a:p>
          <a:p>
            <a:pPr marL="800280" lvl="1" indent="-342720" algn="just">
              <a:spcAft>
                <a:spcPts val="601"/>
              </a:spcAft>
              <a:buClr>
                <a:srgbClr val="000000"/>
              </a:buClr>
            </a:pPr>
            <a:r>
              <a:rPr lang="es-ES" spc="-1" dirty="0" smtClean="0">
                <a:solidFill>
                  <a:srgbClr val="000000"/>
                </a:solidFill>
                <a:latin typeface="Times New Roman"/>
              </a:rPr>
              <a:t>&lt;meta http-</a:t>
            </a:r>
            <a:r>
              <a:rPr lang="es-ES" spc="-1" dirty="0" err="1" smtClean="0">
                <a:solidFill>
                  <a:srgbClr val="000000"/>
                </a:solidFill>
                <a:latin typeface="Times New Roman"/>
              </a:rPr>
              <a:t>equiv</a:t>
            </a:r>
            <a:r>
              <a:rPr lang="es-ES" spc="-1" dirty="0" smtClean="0">
                <a:solidFill>
                  <a:srgbClr val="000000"/>
                </a:solidFill>
                <a:latin typeface="Times New Roman"/>
              </a:rPr>
              <a:t>="Content-</a:t>
            </a:r>
            <a:r>
              <a:rPr lang="es-ES" spc="-1" dirty="0" err="1" smtClean="0">
                <a:solidFill>
                  <a:srgbClr val="000000"/>
                </a:solidFill>
                <a:latin typeface="Times New Roman"/>
              </a:rPr>
              <a:t>Type</a:t>
            </a:r>
            <a:r>
              <a:rPr lang="es-ES" spc="-1" dirty="0" smtClean="0">
                <a:solidFill>
                  <a:srgbClr val="000000"/>
                </a:solidFill>
                <a:latin typeface="Times New Roman"/>
              </a:rPr>
              <a:t>" </a:t>
            </a:r>
            <a:r>
              <a:rPr lang="es-ES" spc="-1" dirty="0" err="1" smtClean="0">
                <a:solidFill>
                  <a:srgbClr val="000000"/>
                </a:solidFill>
                <a:latin typeface="Times New Roman"/>
              </a:rPr>
              <a:t>content</a:t>
            </a:r>
            <a:r>
              <a:rPr lang="es-ES" spc="-1" dirty="0" smtClean="0">
                <a:solidFill>
                  <a:srgbClr val="000000"/>
                </a:solidFill>
                <a:latin typeface="Times New Roman"/>
              </a:rPr>
              <a:t>="</a:t>
            </a:r>
            <a:r>
              <a:rPr lang="es-ES" spc="-1" dirty="0" err="1" smtClean="0">
                <a:solidFill>
                  <a:srgbClr val="000000"/>
                </a:solidFill>
                <a:latin typeface="Times New Roman"/>
              </a:rPr>
              <a:t>text</a:t>
            </a:r>
            <a:r>
              <a:rPr lang="es-ES" spc="-1" dirty="0" smtClean="0">
                <a:solidFill>
                  <a:srgbClr val="000000"/>
                </a:solidFill>
                <a:latin typeface="Times New Roman"/>
              </a:rPr>
              <a:t>/</a:t>
            </a:r>
            <a:r>
              <a:rPr lang="es-ES" spc="-1" dirty="0" err="1" smtClean="0">
                <a:solidFill>
                  <a:srgbClr val="000000"/>
                </a:solidFill>
                <a:latin typeface="Times New Roman"/>
              </a:rPr>
              <a:t>html</a:t>
            </a:r>
            <a:r>
              <a:rPr lang="es-ES" spc="-1" dirty="0" smtClean="0">
                <a:solidFill>
                  <a:srgbClr val="000000"/>
                </a:solidFill>
                <a:latin typeface="Times New Roman"/>
              </a:rPr>
              <a:t>; </a:t>
            </a:r>
            <a:r>
              <a:rPr lang="es-ES" spc="-1" dirty="0" err="1" smtClean="0">
                <a:solidFill>
                  <a:srgbClr val="000000"/>
                </a:solidFill>
                <a:latin typeface="Times New Roman"/>
              </a:rPr>
              <a:t>charset</a:t>
            </a:r>
            <a:r>
              <a:rPr lang="es-ES" spc="-1" dirty="0" smtClean="0">
                <a:solidFill>
                  <a:srgbClr val="000000"/>
                </a:solidFill>
                <a:latin typeface="Times New Roman"/>
              </a:rPr>
              <a:t>=iso-8859-1" /&gt;</a:t>
            </a:r>
          </a:p>
          <a:p>
            <a:pPr marL="800280" lvl="1" indent="-342720" algn="just">
              <a:spcAft>
                <a:spcPts val="601"/>
              </a:spcAft>
              <a:buClr>
                <a:srgbClr val="000000"/>
              </a:buClr>
            </a:pPr>
            <a:r>
              <a:rPr lang="es-ES" spc="-1" dirty="0" smtClean="0">
                <a:solidFill>
                  <a:srgbClr val="000000"/>
                </a:solidFill>
                <a:latin typeface="Times New Roman"/>
              </a:rPr>
              <a:t>&lt;</a:t>
            </a:r>
            <a:r>
              <a:rPr lang="es-ES" spc="-1" dirty="0" err="1" smtClean="0">
                <a:solidFill>
                  <a:srgbClr val="000000"/>
                </a:solidFill>
                <a:latin typeface="Times New Roman"/>
              </a:rPr>
              <a:t>title</a:t>
            </a:r>
            <a:r>
              <a:rPr lang="es-ES" spc="-1" dirty="0" smtClean="0">
                <a:solidFill>
                  <a:srgbClr val="000000"/>
                </a:solidFill>
                <a:latin typeface="Times New Roman"/>
              </a:rPr>
              <a:t>&gt;Ejemplo de estilos CSS en el propio documento&lt;/</a:t>
            </a:r>
            <a:r>
              <a:rPr lang="es-ES" spc="-1" dirty="0" err="1" smtClean="0">
                <a:solidFill>
                  <a:srgbClr val="000000"/>
                </a:solidFill>
                <a:latin typeface="Times New Roman"/>
              </a:rPr>
              <a:t>title</a:t>
            </a:r>
            <a:r>
              <a:rPr lang="es-ES" spc="-1" dirty="0" smtClean="0">
                <a:solidFill>
                  <a:srgbClr val="000000"/>
                </a:solidFill>
                <a:latin typeface="Times New Roman"/>
              </a:rPr>
              <a:t>&gt;</a:t>
            </a:r>
          </a:p>
          <a:p>
            <a:pPr marL="800280" lvl="1" indent="-342720" algn="just">
              <a:spcAft>
                <a:spcPts val="601"/>
              </a:spcAft>
              <a:buClr>
                <a:srgbClr val="000000"/>
              </a:buClr>
            </a:pPr>
            <a:r>
              <a:rPr lang="es-ES" spc="-1" dirty="0" smtClean="0">
                <a:solidFill>
                  <a:srgbClr val="000000"/>
                </a:solidFill>
                <a:latin typeface="Times New Roman"/>
              </a:rPr>
              <a:t>&lt;</a:t>
            </a:r>
            <a:r>
              <a:rPr lang="es-ES" spc="-1" dirty="0" err="1" smtClean="0">
                <a:solidFill>
                  <a:srgbClr val="000000"/>
                </a:solidFill>
                <a:latin typeface="Times New Roman"/>
              </a:rPr>
              <a:t>style</a:t>
            </a:r>
            <a:r>
              <a:rPr lang="es-ES" spc="-1" dirty="0" smtClean="0">
                <a:solidFill>
                  <a:srgbClr val="000000"/>
                </a:solidFill>
                <a:latin typeface="Times New Roman"/>
              </a:rPr>
              <a:t> </a:t>
            </a:r>
            <a:r>
              <a:rPr lang="es-ES" spc="-1" dirty="0" err="1" smtClean="0">
                <a:solidFill>
                  <a:srgbClr val="000000"/>
                </a:solidFill>
                <a:latin typeface="Times New Roman"/>
              </a:rPr>
              <a:t>type</a:t>
            </a:r>
            <a:r>
              <a:rPr lang="es-ES" spc="-1" dirty="0" smtClean="0">
                <a:solidFill>
                  <a:srgbClr val="000000"/>
                </a:solidFill>
                <a:latin typeface="Times New Roman"/>
              </a:rPr>
              <a:t>="</a:t>
            </a:r>
            <a:r>
              <a:rPr lang="es-ES" spc="-1" dirty="0" err="1" smtClean="0">
                <a:solidFill>
                  <a:srgbClr val="000000"/>
                </a:solidFill>
                <a:latin typeface="Times New Roman"/>
              </a:rPr>
              <a:t>text</a:t>
            </a:r>
            <a:r>
              <a:rPr lang="es-ES" spc="-1" dirty="0" smtClean="0">
                <a:solidFill>
                  <a:srgbClr val="000000"/>
                </a:solidFill>
                <a:latin typeface="Times New Roman"/>
              </a:rPr>
              <a:t>/</a:t>
            </a:r>
            <a:r>
              <a:rPr lang="es-ES" spc="-1" dirty="0" err="1" smtClean="0">
                <a:solidFill>
                  <a:srgbClr val="000000"/>
                </a:solidFill>
                <a:latin typeface="Times New Roman"/>
              </a:rPr>
              <a:t>css</a:t>
            </a:r>
            <a:r>
              <a:rPr lang="es-ES" spc="-1" dirty="0" smtClean="0">
                <a:solidFill>
                  <a:srgbClr val="000000"/>
                </a:solidFill>
                <a:latin typeface="Times New Roman"/>
              </a:rPr>
              <a:t>"&gt;</a:t>
            </a:r>
          </a:p>
          <a:p>
            <a:pPr marL="800280" lvl="1" indent="-342720" algn="just">
              <a:spcAft>
                <a:spcPts val="601"/>
              </a:spcAft>
              <a:buClr>
                <a:srgbClr val="000000"/>
              </a:buClr>
            </a:pPr>
            <a:r>
              <a:rPr lang="es-ES" spc="-1" dirty="0" smtClean="0">
                <a:solidFill>
                  <a:srgbClr val="000000"/>
                </a:solidFill>
                <a:latin typeface="Times New Roman"/>
              </a:rPr>
              <a:t>  p { color: </a:t>
            </a:r>
            <a:r>
              <a:rPr lang="es-ES" spc="-1" dirty="0" err="1" smtClean="0">
                <a:solidFill>
                  <a:srgbClr val="000000"/>
                </a:solidFill>
                <a:latin typeface="Times New Roman"/>
              </a:rPr>
              <a:t>black</a:t>
            </a:r>
            <a:r>
              <a:rPr lang="es-ES" spc="-1" dirty="0" smtClean="0">
                <a:solidFill>
                  <a:srgbClr val="000000"/>
                </a:solidFill>
                <a:latin typeface="Times New Roman"/>
              </a:rPr>
              <a:t>; </a:t>
            </a:r>
            <a:r>
              <a:rPr lang="es-ES" spc="-1" dirty="0" err="1" smtClean="0">
                <a:solidFill>
                  <a:srgbClr val="000000"/>
                </a:solidFill>
                <a:latin typeface="Times New Roman"/>
              </a:rPr>
              <a:t>font-family</a:t>
            </a:r>
            <a:r>
              <a:rPr lang="es-ES" spc="-1" dirty="0" smtClean="0">
                <a:solidFill>
                  <a:srgbClr val="000000"/>
                </a:solidFill>
                <a:latin typeface="Times New Roman"/>
              </a:rPr>
              <a:t>: </a:t>
            </a:r>
            <a:r>
              <a:rPr lang="es-ES" spc="-1" dirty="0" err="1" smtClean="0">
                <a:solidFill>
                  <a:srgbClr val="000000"/>
                </a:solidFill>
                <a:latin typeface="Times New Roman"/>
              </a:rPr>
              <a:t>Verdana</a:t>
            </a:r>
            <a:r>
              <a:rPr lang="es-ES" spc="-1" dirty="0" smtClean="0">
                <a:solidFill>
                  <a:srgbClr val="000000"/>
                </a:solidFill>
                <a:latin typeface="Times New Roman"/>
              </a:rPr>
              <a:t>; }</a:t>
            </a:r>
          </a:p>
          <a:p>
            <a:pPr marL="800280" lvl="1" indent="-342720" algn="just">
              <a:spcAft>
                <a:spcPts val="601"/>
              </a:spcAft>
              <a:buClr>
                <a:srgbClr val="000000"/>
              </a:buClr>
            </a:pPr>
            <a:r>
              <a:rPr lang="es-ES" spc="-1" dirty="0" smtClean="0">
                <a:solidFill>
                  <a:srgbClr val="000000"/>
                </a:solidFill>
                <a:latin typeface="Times New Roman"/>
              </a:rPr>
              <a:t>&lt;/</a:t>
            </a:r>
            <a:r>
              <a:rPr lang="es-ES" spc="-1" dirty="0" err="1" smtClean="0">
                <a:solidFill>
                  <a:srgbClr val="000000"/>
                </a:solidFill>
                <a:latin typeface="Times New Roman"/>
              </a:rPr>
              <a:t>style</a:t>
            </a:r>
            <a:r>
              <a:rPr lang="es-ES" spc="-1" dirty="0" smtClean="0">
                <a:solidFill>
                  <a:srgbClr val="000000"/>
                </a:solidFill>
                <a:latin typeface="Times New Roman"/>
              </a:rPr>
              <a:t>&gt;</a:t>
            </a:r>
          </a:p>
          <a:p>
            <a:pPr marL="800280" lvl="1" indent="-342720" algn="just">
              <a:spcAft>
                <a:spcPts val="601"/>
              </a:spcAft>
              <a:buClr>
                <a:srgbClr val="000000"/>
              </a:buClr>
            </a:pPr>
            <a:r>
              <a:rPr lang="es-ES" spc="-1" dirty="0" smtClean="0">
                <a:solidFill>
                  <a:srgbClr val="000000"/>
                </a:solidFill>
                <a:latin typeface="Times New Roman"/>
              </a:rPr>
              <a:t>&lt;/head&gt;</a:t>
            </a:r>
            <a:endParaRPr lang="es-ES" strike="noStrike" spc="-1" dirty="0" smtClean="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SELECTORES</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3080" indent="-342720" algn="just">
              <a:lnSpc>
                <a:spcPct val="100000"/>
              </a:lnSpc>
              <a:spcAft>
                <a:spcPts val="1800"/>
              </a:spcAft>
              <a:buClr>
                <a:srgbClr val="000000"/>
              </a:buClr>
              <a:buFont typeface="Arial"/>
              <a:buChar char="•"/>
            </a:pPr>
            <a:r>
              <a:rPr lang="es-ES" sz="2200" spc="-1" dirty="0" smtClean="0">
                <a:solidFill>
                  <a:srgbClr val="000000"/>
                </a:solidFill>
                <a:latin typeface="Times New Roman"/>
              </a:rPr>
              <a:t>Una regla de CSS está formada por una parte llamada </a:t>
            </a:r>
            <a:r>
              <a:rPr lang="es-ES" sz="2200" b="1" spc="-1" dirty="0" smtClean="0">
                <a:solidFill>
                  <a:srgbClr val="000000"/>
                </a:solidFill>
                <a:latin typeface="Times New Roman"/>
              </a:rPr>
              <a:t>"selector" </a:t>
            </a:r>
            <a:r>
              <a:rPr lang="es-ES" sz="2200" spc="-1" dirty="0" smtClean="0">
                <a:solidFill>
                  <a:srgbClr val="000000"/>
                </a:solidFill>
                <a:latin typeface="Times New Roman"/>
              </a:rPr>
              <a:t>y otra parte llamada </a:t>
            </a:r>
            <a:r>
              <a:rPr lang="es-ES" sz="2200" b="1" spc="-1" dirty="0" smtClean="0">
                <a:solidFill>
                  <a:srgbClr val="000000"/>
                </a:solidFill>
                <a:latin typeface="Times New Roman"/>
              </a:rPr>
              <a:t>"declaración"</a:t>
            </a:r>
            <a:r>
              <a:rPr lang="es-ES" sz="2200" spc="-1" dirty="0" smtClean="0">
                <a:solidFill>
                  <a:srgbClr val="000000"/>
                </a:solidFill>
                <a:latin typeface="Times New Roman"/>
              </a:rPr>
              <a:t>.</a:t>
            </a:r>
          </a:p>
          <a:p>
            <a:pPr marL="343080" indent="-342720" algn="just">
              <a:lnSpc>
                <a:spcPct val="100000"/>
              </a:lnSpc>
              <a:spcAft>
                <a:spcPts val="1800"/>
              </a:spcAft>
              <a:buClr>
                <a:srgbClr val="000000"/>
              </a:buClr>
              <a:buFont typeface="Arial"/>
              <a:buChar char="•"/>
            </a:pPr>
            <a:r>
              <a:rPr lang="es-ES" sz="2200" spc="-1" dirty="0" smtClean="0">
                <a:solidFill>
                  <a:srgbClr val="000000"/>
                </a:solidFill>
                <a:latin typeface="Times New Roman"/>
              </a:rPr>
              <a:t>La declaración indica </a:t>
            </a:r>
            <a:r>
              <a:rPr lang="es-ES" sz="2200" b="1" spc="-1" dirty="0" smtClean="0">
                <a:solidFill>
                  <a:srgbClr val="000000"/>
                </a:solidFill>
                <a:latin typeface="Times New Roman"/>
              </a:rPr>
              <a:t>"qué hay que hacer" </a:t>
            </a:r>
            <a:r>
              <a:rPr lang="es-ES" sz="2200" spc="-1" dirty="0" smtClean="0">
                <a:solidFill>
                  <a:srgbClr val="000000"/>
                </a:solidFill>
                <a:latin typeface="Times New Roman"/>
              </a:rPr>
              <a:t>y el selector indica </a:t>
            </a:r>
            <a:r>
              <a:rPr lang="es-ES" sz="2200" b="1" spc="-1" dirty="0" smtClean="0">
                <a:solidFill>
                  <a:srgbClr val="000000"/>
                </a:solidFill>
                <a:latin typeface="Times New Roman"/>
              </a:rPr>
              <a:t>"a quién hay que hacérselo"</a:t>
            </a:r>
            <a:r>
              <a:rPr lang="es-ES" sz="2200" spc="-1" dirty="0" smtClean="0">
                <a:solidFill>
                  <a:srgbClr val="000000"/>
                </a:solidFill>
                <a:latin typeface="Times New Roman"/>
              </a:rPr>
              <a:t>.</a:t>
            </a:r>
          </a:p>
          <a:p>
            <a:pPr marL="343080" indent="-342720" algn="just">
              <a:lnSpc>
                <a:spcPct val="100000"/>
              </a:lnSpc>
              <a:spcAft>
                <a:spcPts val="1800"/>
              </a:spcAft>
              <a:buClr>
                <a:srgbClr val="000000"/>
              </a:buClr>
              <a:buFont typeface="Arial"/>
              <a:buChar char="•"/>
            </a:pPr>
            <a:r>
              <a:rPr lang="es-ES" sz="2200" spc="-1" dirty="0" smtClean="0">
                <a:solidFill>
                  <a:srgbClr val="000000"/>
                </a:solidFill>
                <a:latin typeface="Times New Roman"/>
              </a:rPr>
              <a:t>A un mismo elemento HTML se le pueden aplicar varias reglas CSS y cada regla CSS puede aplicarse a un número ilimitado de elementos.</a:t>
            </a:r>
          </a:p>
          <a:p>
            <a:pPr marL="343080" indent="-342720" algn="just">
              <a:lnSpc>
                <a:spcPct val="100000"/>
              </a:lnSpc>
              <a:spcAft>
                <a:spcPts val="601"/>
              </a:spcAft>
              <a:buClr>
                <a:srgbClr val="000000"/>
              </a:buClr>
              <a:buFont typeface="Arial"/>
              <a:buChar char="•"/>
            </a:pPr>
            <a:endParaRPr lang="es-ES" sz="2200" strike="noStrike" spc="-1" dirty="0" smtClean="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SELECTOR DE TIPO ETIQUETA</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fontScale="92500" lnSpcReduction="10000"/>
          </a:bodyPr>
          <a:lstStyle/>
          <a:p>
            <a:pPr marL="343080" indent="-342720" algn="just">
              <a:spcAft>
                <a:spcPts val="601"/>
              </a:spcAft>
              <a:buClr>
                <a:srgbClr val="000000"/>
              </a:buClr>
              <a:buFont typeface="Arial"/>
              <a:buChar char="•"/>
            </a:pPr>
            <a:r>
              <a:rPr lang="es-ES" sz="2400" spc="-1" dirty="0" smtClean="0">
                <a:solidFill>
                  <a:srgbClr val="000000"/>
                </a:solidFill>
                <a:latin typeface="Times New Roman"/>
              </a:rPr>
              <a:t>Selecciona </a:t>
            </a:r>
            <a:r>
              <a:rPr lang="es-ES" sz="2400" spc="-1" dirty="0" smtClean="0">
                <a:solidFill>
                  <a:srgbClr val="000000"/>
                </a:solidFill>
                <a:latin typeface="Times New Roman"/>
              </a:rPr>
              <a:t>todos los elementos de la página cuya etiqueta HTML coincide con el valor del selector.</a:t>
            </a:r>
          </a:p>
          <a:p>
            <a:pPr marL="343080" indent="-342720" algn="just">
              <a:spcAft>
                <a:spcPts val="601"/>
              </a:spcAft>
              <a:buClr>
                <a:srgbClr val="000000"/>
              </a:buClr>
              <a:buFont typeface="Arial"/>
              <a:buChar char="•"/>
            </a:pPr>
            <a:r>
              <a:rPr lang="es-ES" sz="2400" spc="-1" dirty="0" smtClean="0">
                <a:solidFill>
                  <a:srgbClr val="000000"/>
                </a:solidFill>
                <a:latin typeface="Times New Roman"/>
              </a:rPr>
              <a:t>Para utilizar este selector, solamente es necesario indicar el nombre de una etiqueta HTML (sin los caracteres &lt; y &gt;) correspondiente a los elementos que se quieren seleccionar.</a:t>
            </a:r>
          </a:p>
          <a:p>
            <a:pPr marL="1257480" lvl="2" indent="-342720" algn="just">
              <a:spcAft>
                <a:spcPts val="601"/>
              </a:spcAft>
              <a:buClr>
                <a:srgbClr val="000000"/>
              </a:buClr>
            </a:pPr>
            <a:r>
              <a:rPr lang="es-ES" sz="1900" spc="-1" dirty="0" smtClean="0">
                <a:solidFill>
                  <a:srgbClr val="000000"/>
                </a:solidFill>
                <a:latin typeface="Times New Roman"/>
              </a:rPr>
              <a:t>h1 {</a:t>
            </a:r>
          </a:p>
          <a:p>
            <a:pPr marL="1257480" lvl="2" indent="-342720" algn="just">
              <a:spcAft>
                <a:spcPts val="601"/>
              </a:spcAft>
              <a:buClr>
                <a:srgbClr val="000000"/>
              </a:buClr>
            </a:pPr>
            <a:r>
              <a:rPr lang="es-ES" sz="1900" spc="-1" dirty="0" smtClean="0">
                <a:solidFill>
                  <a:srgbClr val="000000"/>
                </a:solidFill>
                <a:latin typeface="Times New Roman"/>
              </a:rPr>
              <a:t>  color: #8A8E27;</a:t>
            </a:r>
          </a:p>
          <a:p>
            <a:pPr marL="1257480" lvl="2" indent="-342720" algn="just">
              <a:spcAft>
                <a:spcPts val="601"/>
              </a:spcAft>
              <a:buClr>
                <a:srgbClr val="000000"/>
              </a:buClr>
            </a:pPr>
            <a:r>
              <a:rPr lang="es-ES" sz="1900" spc="-1" dirty="0" smtClean="0">
                <a:solidFill>
                  <a:srgbClr val="000000"/>
                </a:solidFill>
                <a:latin typeface="Times New Roman"/>
              </a:rPr>
              <a:t>  </a:t>
            </a:r>
            <a:r>
              <a:rPr lang="es-ES" sz="1900" spc="-1" dirty="0" err="1" smtClean="0">
                <a:solidFill>
                  <a:srgbClr val="000000"/>
                </a:solidFill>
                <a:latin typeface="Times New Roman"/>
              </a:rPr>
              <a:t>font-weight</a:t>
            </a:r>
            <a:r>
              <a:rPr lang="es-ES" sz="1900" spc="-1" dirty="0" smtClean="0">
                <a:solidFill>
                  <a:srgbClr val="000000"/>
                </a:solidFill>
                <a:latin typeface="Times New Roman"/>
              </a:rPr>
              <a:t>: normal;</a:t>
            </a:r>
          </a:p>
          <a:p>
            <a:pPr marL="1257480" lvl="2" indent="-342720" algn="just">
              <a:spcAft>
                <a:spcPts val="601"/>
              </a:spcAft>
              <a:buClr>
                <a:srgbClr val="000000"/>
              </a:buClr>
            </a:pPr>
            <a:r>
              <a:rPr lang="es-ES" sz="1900" spc="-1" dirty="0" smtClean="0">
                <a:solidFill>
                  <a:srgbClr val="000000"/>
                </a:solidFill>
                <a:latin typeface="Times New Roman"/>
              </a:rPr>
              <a:t>  </a:t>
            </a:r>
            <a:r>
              <a:rPr lang="es-ES" sz="1900" spc="-1" dirty="0" err="1" smtClean="0">
                <a:solidFill>
                  <a:srgbClr val="000000"/>
                </a:solidFill>
                <a:latin typeface="Times New Roman"/>
              </a:rPr>
              <a:t>font-family</a:t>
            </a:r>
            <a:r>
              <a:rPr lang="es-ES" sz="1900" spc="-1" dirty="0" smtClean="0">
                <a:solidFill>
                  <a:srgbClr val="000000"/>
                </a:solidFill>
                <a:latin typeface="Times New Roman"/>
              </a:rPr>
              <a:t>: </a:t>
            </a:r>
            <a:r>
              <a:rPr lang="es-ES" sz="1900" spc="-1" dirty="0" err="1" smtClean="0">
                <a:solidFill>
                  <a:srgbClr val="000000"/>
                </a:solidFill>
                <a:latin typeface="Times New Roman"/>
              </a:rPr>
              <a:t>Arial</a:t>
            </a:r>
            <a:r>
              <a:rPr lang="es-ES" sz="1900" spc="-1" dirty="0" smtClean="0">
                <a:solidFill>
                  <a:srgbClr val="000000"/>
                </a:solidFill>
                <a:latin typeface="Times New Roman"/>
              </a:rPr>
              <a:t>, </a:t>
            </a:r>
            <a:r>
              <a:rPr lang="es-ES" sz="1900" spc="-1" dirty="0" err="1" smtClean="0">
                <a:solidFill>
                  <a:srgbClr val="000000"/>
                </a:solidFill>
                <a:latin typeface="Times New Roman"/>
              </a:rPr>
              <a:t>Helvetica</a:t>
            </a:r>
            <a:r>
              <a:rPr lang="es-ES" sz="1900" spc="-1" dirty="0" smtClean="0">
                <a:solidFill>
                  <a:srgbClr val="000000"/>
                </a:solidFill>
                <a:latin typeface="Times New Roman"/>
              </a:rPr>
              <a:t>, </a:t>
            </a:r>
            <a:r>
              <a:rPr lang="es-ES" sz="1900" spc="-1" dirty="0" err="1" smtClean="0">
                <a:solidFill>
                  <a:srgbClr val="000000"/>
                </a:solidFill>
                <a:latin typeface="Times New Roman"/>
              </a:rPr>
              <a:t>sans-serif</a:t>
            </a:r>
            <a:r>
              <a:rPr lang="es-ES" sz="1900" spc="-1" dirty="0" smtClean="0">
                <a:solidFill>
                  <a:srgbClr val="000000"/>
                </a:solidFill>
                <a:latin typeface="Times New Roman"/>
              </a:rPr>
              <a:t>;</a:t>
            </a:r>
          </a:p>
          <a:p>
            <a:pPr marL="1257480" lvl="2" indent="-342720" algn="just">
              <a:spcAft>
                <a:spcPts val="601"/>
              </a:spcAft>
              <a:buClr>
                <a:srgbClr val="000000"/>
              </a:buClr>
            </a:pPr>
            <a:r>
              <a:rPr lang="es-ES" sz="1900" spc="-1" dirty="0" smtClean="0">
                <a:solidFill>
                  <a:srgbClr val="000000"/>
                </a:solidFill>
                <a:latin typeface="Times New Roman"/>
              </a:rPr>
              <a:t>}</a:t>
            </a:r>
          </a:p>
          <a:p>
            <a:pPr marL="1257480" lvl="2" indent="-342720" algn="just">
              <a:spcAft>
                <a:spcPts val="601"/>
              </a:spcAft>
              <a:buClr>
                <a:srgbClr val="000000"/>
              </a:buClr>
            </a:pPr>
            <a:r>
              <a:rPr lang="es-ES" sz="1900" spc="-1" dirty="0" smtClean="0">
                <a:solidFill>
                  <a:srgbClr val="000000"/>
                </a:solidFill>
                <a:latin typeface="Times New Roman"/>
              </a:rPr>
              <a:t>h2 {</a:t>
            </a:r>
          </a:p>
          <a:p>
            <a:pPr marL="1257480" lvl="2" indent="-342720" algn="just">
              <a:spcAft>
                <a:spcPts val="601"/>
              </a:spcAft>
              <a:buClr>
                <a:srgbClr val="000000"/>
              </a:buClr>
            </a:pPr>
            <a:r>
              <a:rPr lang="es-ES" sz="1900" spc="-1" dirty="0" smtClean="0">
                <a:solidFill>
                  <a:srgbClr val="000000"/>
                </a:solidFill>
                <a:latin typeface="Times New Roman"/>
              </a:rPr>
              <a:t>  color: #8A8E27;</a:t>
            </a:r>
          </a:p>
          <a:p>
            <a:pPr marL="1257480" lvl="2" indent="-342720" algn="just">
              <a:spcAft>
                <a:spcPts val="601"/>
              </a:spcAft>
              <a:buClr>
                <a:srgbClr val="000000"/>
              </a:buClr>
            </a:pPr>
            <a:r>
              <a:rPr lang="es-ES" sz="1900" spc="-1" dirty="0" smtClean="0">
                <a:solidFill>
                  <a:srgbClr val="000000"/>
                </a:solidFill>
                <a:latin typeface="Times New Roman"/>
              </a:rPr>
              <a:t>  </a:t>
            </a:r>
            <a:r>
              <a:rPr lang="es-ES" sz="1900" spc="-1" dirty="0" err="1" smtClean="0">
                <a:solidFill>
                  <a:srgbClr val="000000"/>
                </a:solidFill>
                <a:latin typeface="Times New Roman"/>
              </a:rPr>
              <a:t>font-weight</a:t>
            </a:r>
            <a:r>
              <a:rPr lang="es-ES" sz="1900" spc="-1" dirty="0" smtClean="0">
                <a:solidFill>
                  <a:srgbClr val="000000"/>
                </a:solidFill>
                <a:latin typeface="Times New Roman"/>
              </a:rPr>
              <a:t>: normal;</a:t>
            </a:r>
          </a:p>
          <a:p>
            <a:pPr marL="1257480" lvl="2" indent="-342720" algn="just">
              <a:spcAft>
                <a:spcPts val="601"/>
              </a:spcAft>
              <a:buClr>
                <a:srgbClr val="000000"/>
              </a:buClr>
            </a:pPr>
            <a:r>
              <a:rPr lang="es-ES" sz="1900" spc="-1" dirty="0" smtClean="0">
                <a:solidFill>
                  <a:srgbClr val="000000"/>
                </a:solidFill>
                <a:latin typeface="Times New Roman"/>
              </a:rPr>
              <a:t>  </a:t>
            </a:r>
            <a:r>
              <a:rPr lang="es-ES" sz="1900" spc="-1" dirty="0" err="1" smtClean="0">
                <a:solidFill>
                  <a:srgbClr val="000000"/>
                </a:solidFill>
                <a:latin typeface="Times New Roman"/>
              </a:rPr>
              <a:t>font-family</a:t>
            </a:r>
            <a:r>
              <a:rPr lang="es-ES" sz="1900" spc="-1" dirty="0" smtClean="0">
                <a:solidFill>
                  <a:srgbClr val="000000"/>
                </a:solidFill>
                <a:latin typeface="Times New Roman"/>
              </a:rPr>
              <a:t>: </a:t>
            </a:r>
            <a:r>
              <a:rPr lang="es-ES" sz="1900" spc="-1" dirty="0" err="1" smtClean="0">
                <a:solidFill>
                  <a:srgbClr val="000000"/>
                </a:solidFill>
                <a:latin typeface="Times New Roman"/>
              </a:rPr>
              <a:t>Arial</a:t>
            </a:r>
            <a:r>
              <a:rPr lang="es-ES" sz="1900" spc="-1" dirty="0" smtClean="0">
                <a:solidFill>
                  <a:srgbClr val="000000"/>
                </a:solidFill>
                <a:latin typeface="Times New Roman"/>
              </a:rPr>
              <a:t>, </a:t>
            </a:r>
            <a:r>
              <a:rPr lang="es-ES" sz="1900" spc="-1" dirty="0" err="1" smtClean="0">
                <a:solidFill>
                  <a:srgbClr val="000000"/>
                </a:solidFill>
                <a:latin typeface="Times New Roman"/>
              </a:rPr>
              <a:t>Helvetica</a:t>
            </a:r>
            <a:r>
              <a:rPr lang="es-ES" sz="1900" spc="-1" dirty="0" smtClean="0">
                <a:solidFill>
                  <a:srgbClr val="000000"/>
                </a:solidFill>
                <a:latin typeface="Times New Roman"/>
              </a:rPr>
              <a:t>, </a:t>
            </a:r>
            <a:r>
              <a:rPr lang="es-ES" sz="1900" spc="-1" dirty="0" err="1" smtClean="0">
                <a:solidFill>
                  <a:srgbClr val="000000"/>
                </a:solidFill>
                <a:latin typeface="Times New Roman"/>
              </a:rPr>
              <a:t>sans-serif</a:t>
            </a:r>
            <a:r>
              <a:rPr lang="es-ES" sz="1900" spc="-1" dirty="0" smtClean="0">
                <a:solidFill>
                  <a:srgbClr val="000000"/>
                </a:solidFill>
                <a:latin typeface="Times New Roman"/>
              </a:rPr>
              <a:t>;</a:t>
            </a:r>
          </a:p>
          <a:p>
            <a:pPr marL="1257480" lvl="2" indent="-342720" algn="just">
              <a:spcAft>
                <a:spcPts val="601"/>
              </a:spcAft>
              <a:buClr>
                <a:srgbClr val="000000"/>
              </a:buClr>
            </a:pPr>
            <a:r>
              <a:rPr lang="es-ES" sz="1900" spc="-1" dirty="0" smtClean="0">
                <a:solidFill>
                  <a:srgbClr val="000000"/>
                </a:solidFill>
                <a:latin typeface="Times New Roman"/>
              </a:rPr>
              <a:t>}</a:t>
            </a:r>
          </a:p>
          <a:p>
            <a:pPr marL="800280" lvl="1" indent="-342720" algn="just">
              <a:spcAft>
                <a:spcPts val="601"/>
              </a:spcAft>
              <a:buClr>
                <a:srgbClr val="000000"/>
              </a:buClr>
              <a:buFont typeface="Arial"/>
              <a:buChar char="•"/>
            </a:pPr>
            <a:endParaRPr lang="es-ES" sz="2200" strike="noStrike" spc="-1" dirty="0" smtClean="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SELECTOR DE TIPO ETIQUETA</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marL="343080" indent="-342720" algn="just">
              <a:spcAft>
                <a:spcPts val="601"/>
              </a:spcAft>
              <a:buClr>
                <a:srgbClr val="000000"/>
              </a:buClr>
              <a:buFont typeface="Arial"/>
              <a:buChar char="•"/>
            </a:pPr>
            <a:r>
              <a:rPr lang="es-ES" sz="2200" spc="-1" dirty="0" smtClean="0">
                <a:solidFill>
                  <a:srgbClr val="000000"/>
                </a:solidFill>
                <a:latin typeface="Times New Roman"/>
              </a:rPr>
              <a:t>Es </a:t>
            </a:r>
            <a:r>
              <a:rPr lang="es-ES" sz="2200" spc="-1" dirty="0" smtClean="0">
                <a:solidFill>
                  <a:srgbClr val="000000"/>
                </a:solidFill>
                <a:latin typeface="Times New Roman"/>
              </a:rPr>
              <a:t>habitual agrupar las propiedades comunes de varios elementos en una única regla CSS y posteriormente definir las propiedades específicas de esos mismos elementos.</a:t>
            </a:r>
          </a:p>
          <a:p>
            <a:pPr marL="1257480" lvl="2" indent="-342720" algn="just">
              <a:spcAft>
                <a:spcPts val="601"/>
              </a:spcAft>
              <a:buClr>
                <a:srgbClr val="000000"/>
              </a:buClr>
            </a:pPr>
            <a:r>
              <a:rPr lang="es-ES" spc="-1" dirty="0" smtClean="0">
                <a:solidFill>
                  <a:srgbClr val="000000"/>
                </a:solidFill>
                <a:latin typeface="Times New Roman"/>
              </a:rPr>
              <a:t>h1, h2, h3 {</a:t>
            </a:r>
          </a:p>
          <a:p>
            <a:pPr marL="1257480" lvl="2" indent="-342720" algn="just">
              <a:spcAft>
                <a:spcPts val="601"/>
              </a:spcAft>
              <a:buClr>
                <a:srgbClr val="000000"/>
              </a:buClr>
            </a:pPr>
            <a:r>
              <a:rPr lang="es-ES" spc="-1" dirty="0" smtClean="0">
                <a:solidFill>
                  <a:srgbClr val="000000"/>
                </a:solidFill>
                <a:latin typeface="Times New Roman"/>
              </a:rPr>
              <a:t>  color: #8A8E27;</a:t>
            </a:r>
          </a:p>
          <a:p>
            <a:pPr marL="1257480" lvl="2" indent="-342720" algn="just">
              <a:spcAft>
                <a:spcPts val="601"/>
              </a:spcAft>
              <a:buClr>
                <a:srgbClr val="000000"/>
              </a:buClr>
            </a:pPr>
            <a:r>
              <a:rPr lang="es-ES" spc="-1" dirty="0" smtClean="0">
                <a:solidFill>
                  <a:srgbClr val="000000"/>
                </a:solidFill>
                <a:latin typeface="Times New Roman"/>
              </a:rPr>
              <a:t>  </a:t>
            </a:r>
            <a:r>
              <a:rPr lang="es-ES" spc="-1" dirty="0" err="1" smtClean="0">
                <a:solidFill>
                  <a:srgbClr val="000000"/>
                </a:solidFill>
                <a:latin typeface="Times New Roman"/>
              </a:rPr>
              <a:t>font-weight</a:t>
            </a:r>
            <a:r>
              <a:rPr lang="es-ES" spc="-1" dirty="0" smtClean="0">
                <a:solidFill>
                  <a:srgbClr val="000000"/>
                </a:solidFill>
                <a:latin typeface="Times New Roman"/>
              </a:rPr>
              <a:t>: normal;</a:t>
            </a:r>
          </a:p>
          <a:p>
            <a:pPr marL="1257480" lvl="2" indent="-342720" algn="just">
              <a:spcAft>
                <a:spcPts val="601"/>
              </a:spcAft>
              <a:buClr>
                <a:srgbClr val="000000"/>
              </a:buClr>
            </a:pPr>
            <a:r>
              <a:rPr lang="es-ES" spc="-1" dirty="0" smtClean="0">
                <a:solidFill>
                  <a:srgbClr val="000000"/>
                </a:solidFill>
                <a:latin typeface="Times New Roman"/>
              </a:rPr>
              <a:t>  </a:t>
            </a:r>
            <a:r>
              <a:rPr lang="es-ES" spc="-1" dirty="0" err="1" smtClean="0">
                <a:solidFill>
                  <a:srgbClr val="000000"/>
                </a:solidFill>
                <a:latin typeface="Times New Roman"/>
              </a:rPr>
              <a:t>font-family</a:t>
            </a:r>
            <a:r>
              <a:rPr lang="es-ES" spc="-1" dirty="0" smtClean="0">
                <a:solidFill>
                  <a:srgbClr val="000000"/>
                </a:solidFill>
                <a:latin typeface="Times New Roman"/>
              </a:rPr>
              <a:t>: </a:t>
            </a:r>
            <a:r>
              <a:rPr lang="es-ES" spc="-1" dirty="0" err="1" smtClean="0">
                <a:solidFill>
                  <a:srgbClr val="000000"/>
                </a:solidFill>
                <a:latin typeface="Times New Roman"/>
              </a:rPr>
              <a:t>Arial</a:t>
            </a:r>
            <a:r>
              <a:rPr lang="es-ES" spc="-1" dirty="0" smtClean="0">
                <a:solidFill>
                  <a:srgbClr val="000000"/>
                </a:solidFill>
                <a:latin typeface="Times New Roman"/>
              </a:rPr>
              <a:t>, </a:t>
            </a:r>
            <a:r>
              <a:rPr lang="es-ES" spc="-1" dirty="0" err="1" smtClean="0">
                <a:solidFill>
                  <a:srgbClr val="000000"/>
                </a:solidFill>
                <a:latin typeface="Times New Roman"/>
              </a:rPr>
              <a:t>Helvetica</a:t>
            </a:r>
            <a:r>
              <a:rPr lang="es-ES" spc="-1" dirty="0" smtClean="0">
                <a:solidFill>
                  <a:srgbClr val="000000"/>
                </a:solidFill>
                <a:latin typeface="Times New Roman"/>
              </a:rPr>
              <a:t>, </a:t>
            </a:r>
            <a:r>
              <a:rPr lang="es-ES" spc="-1" dirty="0" err="1" smtClean="0">
                <a:solidFill>
                  <a:srgbClr val="000000"/>
                </a:solidFill>
                <a:latin typeface="Times New Roman"/>
              </a:rPr>
              <a:t>sans-serif</a:t>
            </a:r>
            <a:r>
              <a:rPr lang="es-ES" spc="-1" dirty="0" smtClean="0">
                <a:solidFill>
                  <a:srgbClr val="000000"/>
                </a:solidFill>
                <a:latin typeface="Times New Roman"/>
              </a:rPr>
              <a:t>;</a:t>
            </a:r>
          </a:p>
          <a:p>
            <a:pPr marL="1257480" lvl="2" indent="-342720" algn="just">
              <a:spcAft>
                <a:spcPts val="601"/>
              </a:spcAft>
              <a:buClr>
                <a:srgbClr val="000000"/>
              </a:buClr>
            </a:pPr>
            <a:r>
              <a:rPr lang="es-ES" spc="-1" dirty="0" smtClean="0">
                <a:solidFill>
                  <a:srgbClr val="000000"/>
                </a:solidFill>
                <a:latin typeface="Times New Roman"/>
              </a:rPr>
              <a:t>}</a:t>
            </a:r>
          </a:p>
          <a:p>
            <a:pPr marL="1257480" lvl="2" indent="-342720" algn="just">
              <a:spcAft>
                <a:spcPts val="601"/>
              </a:spcAft>
              <a:buClr>
                <a:srgbClr val="000000"/>
              </a:buClr>
            </a:pPr>
            <a:r>
              <a:rPr lang="es-ES" spc="-1" dirty="0" smtClean="0">
                <a:solidFill>
                  <a:srgbClr val="000000"/>
                </a:solidFill>
                <a:latin typeface="Times New Roman"/>
              </a:rPr>
              <a:t> </a:t>
            </a:r>
          </a:p>
          <a:p>
            <a:pPr marL="1257480" lvl="2" indent="-342720" algn="just">
              <a:spcAft>
                <a:spcPts val="601"/>
              </a:spcAft>
              <a:buClr>
                <a:srgbClr val="000000"/>
              </a:buClr>
            </a:pPr>
            <a:r>
              <a:rPr lang="es-ES" spc="-1" dirty="0" smtClean="0">
                <a:solidFill>
                  <a:srgbClr val="000000"/>
                </a:solidFill>
                <a:latin typeface="Times New Roman"/>
              </a:rPr>
              <a:t>h1 { </a:t>
            </a:r>
            <a:r>
              <a:rPr lang="es-ES" spc="-1" dirty="0" err="1" smtClean="0">
                <a:solidFill>
                  <a:srgbClr val="000000"/>
                </a:solidFill>
                <a:latin typeface="Times New Roman"/>
              </a:rPr>
              <a:t>font-size</a:t>
            </a:r>
            <a:r>
              <a:rPr lang="es-ES" spc="-1" dirty="0" smtClean="0">
                <a:solidFill>
                  <a:srgbClr val="000000"/>
                </a:solidFill>
                <a:latin typeface="Times New Roman"/>
              </a:rPr>
              <a:t>: 2em; }</a:t>
            </a:r>
          </a:p>
          <a:p>
            <a:pPr marL="1257480" lvl="2" indent="-342720" algn="just">
              <a:spcAft>
                <a:spcPts val="601"/>
              </a:spcAft>
              <a:buClr>
                <a:srgbClr val="000000"/>
              </a:buClr>
            </a:pPr>
            <a:r>
              <a:rPr lang="es-ES" spc="-1" dirty="0" smtClean="0">
                <a:solidFill>
                  <a:srgbClr val="000000"/>
                </a:solidFill>
                <a:latin typeface="Times New Roman"/>
              </a:rPr>
              <a:t>h2 { </a:t>
            </a:r>
            <a:r>
              <a:rPr lang="es-ES" spc="-1" dirty="0" err="1" smtClean="0">
                <a:solidFill>
                  <a:srgbClr val="000000"/>
                </a:solidFill>
                <a:latin typeface="Times New Roman"/>
              </a:rPr>
              <a:t>font-size</a:t>
            </a:r>
            <a:r>
              <a:rPr lang="es-ES" spc="-1" dirty="0" smtClean="0">
                <a:solidFill>
                  <a:srgbClr val="000000"/>
                </a:solidFill>
                <a:latin typeface="Times New Roman"/>
              </a:rPr>
              <a:t>: 1.5em; }</a:t>
            </a:r>
          </a:p>
          <a:p>
            <a:pPr marL="1257480" lvl="2" indent="-342720" algn="just">
              <a:spcAft>
                <a:spcPts val="601"/>
              </a:spcAft>
              <a:buClr>
                <a:srgbClr val="000000"/>
              </a:buClr>
            </a:pPr>
            <a:r>
              <a:rPr lang="es-ES" spc="-1" dirty="0" smtClean="0">
                <a:solidFill>
                  <a:srgbClr val="000000"/>
                </a:solidFill>
                <a:latin typeface="Times New Roman"/>
              </a:rPr>
              <a:t>h3 { </a:t>
            </a:r>
            <a:r>
              <a:rPr lang="es-ES" spc="-1" dirty="0" err="1" smtClean="0">
                <a:solidFill>
                  <a:srgbClr val="000000"/>
                </a:solidFill>
                <a:latin typeface="Times New Roman"/>
              </a:rPr>
              <a:t>font-size</a:t>
            </a:r>
            <a:r>
              <a:rPr lang="es-ES" spc="-1" dirty="0" smtClean="0">
                <a:solidFill>
                  <a:srgbClr val="000000"/>
                </a:solidFill>
                <a:latin typeface="Times New Roman"/>
              </a:rPr>
              <a:t>: 1.2em; }</a:t>
            </a:r>
            <a:endParaRPr lang="es-ES" strike="noStrike" spc="-1" dirty="0" smtClean="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UNIDADES DE MEDIADA</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a:spcAft>
                <a:spcPts val="600"/>
              </a:spcAft>
              <a:buFont typeface="Arial" pitchFamily="34" charset="0"/>
              <a:buChar char="•"/>
            </a:pPr>
            <a:r>
              <a:rPr lang="es-ES" sz="2200" b="1" dirty="0" smtClean="0"/>
              <a:t>Unidades </a:t>
            </a:r>
            <a:r>
              <a:rPr lang="es-ES" sz="2200" b="1" dirty="0" smtClean="0"/>
              <a:t>absolutas:</a:t>
            </a:r>
          </a:p>
          <a:p>
            <a:pPr lvl="1">
              <a:spcAft>
                <a:spcPts val="1200"/>
              </a:spcAft>
            </a:pPr>
            <a:r>
              <a:rPr lang="es-ES" sz="2000" b="1" dirty="0" smtClean="0"/>
              <a:t>in</a:t>
            </a:r>
            <a:r>
              <a:rPr lang="es-ES" sz="2000" dirty="0" smtClean="0"/>
              <a:t>, pulgadas ("</a:t>
            </a:r>
            <a:r>
              <a:rPr lang="es-ES" sz="2000" dirty="0" err="1" smtClean="0"/>
              <a:t>inches</a:t>
            </a:r>
            <a:r>
              <a:rPr lang="es-ES" sz="2000" dirty="0" smtClean="0"/>
              <a:t>", en inglés). Una pulgada equivale a 2.54 centímetros.</a:t>
            </a:r>
          </a:p>
          <a:p>
            <a:pPr lvl="1">
              <a:spcAft>
                <a:spcPts val="1200"/>
              </a:spcAft>
            </a:pPr>
            <a:r>
              <a:rPr lang="es-ES" sz="2000" b="1" dirty="0" smtClean="0"/>
              <a:t>cm</a:t>
            </a:r>
            <a:r>
              <a:rPr lang="es-ES" sz="2000" dirty="0" smtClean="0"/>
              <a:t>, centímetros.</a:t>
            </a:r>
          </a:p>
          <a:p>
            <a:pPr lvl="1">
              <a:spcAft>
                <a:spcPts val="1200"/>
              </a:spcAft>
            </a:pPr>
            <a:r>
              <a:rPr lang="es-ES" sz="2000" b="1" dirty="0" smtClean="0"/>
              <a:t>mm</a:t>
            </a:r>
            <a:r>
              <a:rPr lang="es-ES" sz="2000" dirty="0" smtClean="0"/>
              <a:t>, milímetros.</a:t>
            </a:r>
          </a:p>
          <a:p>
            <a:pPr lvl="1">
              <a:spcAft>
                <a:spcPts val="1200"/>
              </a:spcAft>
            </a:pPr>
            <a:r>
              <a:rPr lang="es-ES" sz="2000" b="1" dirty="0" smtClean="0"/>
              <a:t>pt</a:t>
            </a:r>
            <a:r>
              <a:rPr lang="es-ES" sz="2000" dirty="0" smtClean="0"/>
              <a:t>, puntos. Un punto equivale a 1 pulgada/72, es decir, unos 0.35 milímetros.</a:t>
            </a:r>
          </a:p>
          <a:p>
            <a:pPr lvl="1">
              <a:spcAft>
                <a:spcPts val="1200"/>
              </a:spcAft>
            </a:pPr>
            <a:r>
              <a:rPr lang="es-ES" sz="2000" b="1" dirty="0" err="1" smtClean="0"/>
              <a:t>pc</a:t>
            </a:r>
            <a:r>
              <a:rPr lang="es-ES" sz="2000" dirty="0" smtClean="0"/>
              <a:t>, picas. Una pica equivale a 12 puntos, es decir, unos 4.23 milímetros.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UNIDADES RELATIVAS</a:t>
            </a:r>
            <a:endParaRPr lang="es-ES" sz="2800" b="0" strike="noStrike" spc="-1" dirty="0">
              <a:solidFill>
                <a:srgbClr val="000000"/>
              </a:solidFill>
              <a:latin typeface="Times New Roman"/>
            </a:endParaRPr>
          </a:p>
        </p:txBody>
      </p:sp>
      <p:sp>
        <p:nvSpPr>
          <p:cNvPr id="91" name="TextShape 2"/>
          <p:cNvSpPr txBox="1"/>
          <p:nvPr/>
        </p:nvSpPr>
        <p:spPr>
          <a:xfrm>
            <a:off x="467640" y="1340640"/>
            <a:ext cx="8229240" cy="5184704"/>
          </a:xfrm>
          <a:prstGeom prst="rect">
            <a:avLst/>
          </a:prstGeom>
          <a:noFill/>
          <a:ln>
            <a:noFill/>
          </a:ln>
        </p:spPr>
        <p:txBody>
          <a:bodyPr>
            <a:normAutofit/>
          </a:bodyPr>
          <a:lstStyle/>
          <a:p>
            <a:pPr>
              <a:spcAft>
                <a:spcPts val="600"/>
              </a:spcAft>
            </a:pPr>
            <a:endParaRPr lang="es-ES" sz="2200" b="1" dirty="0" smtClean="0"/>
          </a:p>
          <a:p>
            <a:pPr>
              <a:spcAft>
                <a:spcPts val="600"/>
              </a:spcAft>
              <a:buFont typeface="Arial" pitchFamily="34" charset="0"/>
              <a:buChar char="•"/>
            </a:pPr>
            <a:r>
              <a:rPr lang="es-ES" sz="2200" b="1" dirty="0" smtClean="0"/>
              <a:t>Unidades relativas:</a:t>
            </a:r>
          </a:p>
          <a:p>
            <a:pPr lvl="2">
              <a:spcAft>
                <a:spcPts val="1200"/>
              </a:spcAft>
            </a:pPr>
            <a:r>
              <a:rPr lang="es-ES" sz="2000" b="1" dirty="0" err="1" smtClean="0"/>
              <a:t>em</a:t>
            </a:r>
            <a:r>
              <a:rPr lang="es-ES" sz="2000" dirty="0" smtClean="0"/>
              <a:t>, (no confundir con la etiqueta &lt;</a:t>
            </a:r>
            <a:r>
              <a:rPr lang="es-ES" sz="2000" dirty="0" err="1" smtClean="0"/>
              <a:t>em</a:t>
            </a:r>
            <a:r>
              <a:rPr lang="es-ES" sz="2000" dirty="0" smtClean="0"/>
              <a:t>&gt; de HTML) relativa respecto del tamaño de letra del elemento.</a:t>
            </a:r>
          </a:p>
          <a:p>
            <a:pPr lvl="2">
              <a:spcAft>
                <a:spcPts val="1200"/>
              </a:spcAft>
            </a:pPr>
            <a:r>
              <a:rPr lang="es-ES" sz="2000" b="1" dirty="0" smtClean="0"/>
              <a:t>ex</a:t>
            </a:r>
            <a:r>
              <a:rPr lang="es-ES" sz="2000" dirty="0" smtClean="0"/>
              <a:t>, relativa respecto de la altura de la letra x ("equis minúscula") del tipo y tamaño de letra del elemento.</a:t>
            </a:r>
          </a:p>
          <a:p>
            <a:pPr lvl="2">
              <a:spcAft>
                <a:spcPts val="1200"/>
              </a:spcAft>
            </a:pPr>
            <a:r>
              <a:rPr lang="es-ES" sz="2000" b="1" dirty="0" err="1" smtClean="0"/>
              <a:t>px</a:t>
            </a:r>
            <a:r>
              <a:rPr lang="es-ES" sz="2000" dirty="0" smtClean="0"/>
              <a:t>, (píxel) relativa respecto de la resolución de la pantalla del dispositivo en el que se visualiza la página HTML.</a:t>
            </a:r>
          </a:p>
          <a:p>
            <a:pPr lvl="2">
              <a:spcAft>
                <a:spcPts val="1200"/>
              </a:spcAft>
            </a:pPr>
            <a:r>
              <a:rPr lang="es-ES" sz="2000" b="1" dirty="0" smtClean="0"/>
              <a:t>%</a:t>
            </a:r>
            <a:r>
              <a:rPr lang="es-ES" sz="2000" dirty="0" smtClean="0"/>
              <a:t> , porcentaje. Está formado por un valor numérico seguido del símbolo % y siempre está referenciado a otra medida.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PersonalizadaProgramacion</Template>
  <TotalTime>1887</TotalTime>
  <Words>2293</Words>
  <Application>Microsoft Office PowerPoint</Application>
  <PresentationFormat>Presentación en pantalla (4:3)</PresentationFormat>
  <Paragraphs>223</Paragraphs>
  <Slides>27</Slides>
  <Notes>26</Notes>
  <HiddenSlides>0</HiddenSlides>
  <MMClips>0</MMClips>
  <ScaleCrop>false</ScaleCrop>
  <HeadingPairs>
    <vt:vector size="4" baseType="variant">
      <vt:variant>
        <vt:lpstr>Tema</vt:lpstr>
      </vt:variant>
      <vt:variant>
        <vt:i4>2</vt:i4>
      </vt:variant>
      <vt:variant>
        <vt:lpstr>Títulos de diapositiva</vt:lpstr>
      </vt:variant>
      <vt:variant>
        <vt:i4>27</vt:i4>
      </vt:variant>
    </vt:vector>
  </HeadingPairs>
  <TitlesOfParts>
    <vt:vector size="29" baseType="lpstr">
      <vt:lpstr>Office Theme</vt:lpstr>
      <vt:lpstr>Office Theme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dc:title>
  <dc:creator>Geles</dc:creator>
  <cp:lastModifiedBy>Geles</cp:lastModifiedBy>
  <cp:revision>194</cp:revision>
  <dcterms:created xsi:type="dcterms:W3CDTF">2018-07-19T17:04:06Z</dcterms:created>
  <dcterms:modified xsi:type="dcterms:W3CDTF">2018-10-07T14:10:38Z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10</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