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Times New Roman"/>
              </a:rPr>
              <a:t>Pulse para desplazar la página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F7D58D-962E-473A-A3C8-7790E690F419}" type="slidenum">
              <a:rPr lang="es-ES" sz="1400" b="0" strike="noStrike" spc="-1">
                <a:latin typeface="Times New Roman"/>
              </a:rPr>
              <a:pPr algn="r"/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Times New Roman"/>
              </a:rPr>
              <a:t>Haga clic para modificar el estilo de título del patrón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ED9C9A9-38DD-464C-BE94-75703760D13B}" type="datetime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>
                <a:lnSpc>
                  <a:spcPct val="100000"/>
                </a:lnSpc>
              </a:pPr>
              <a:t>16/10/2018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301707C-9F59-4BB8-873E-59450BDFCD39}" type="slidenum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Times New Roman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Times New Roman"/>
              </a:rPr>
              <a:t>Haga clic para modificar el estilo de título del patrón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Times New Roman"/>
              </a:rPr>
              <a:t>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2800" b="0" strike="noStrike" spc="-1">
                <a:solidFill>
                  <a:srgbClr val="000000"/>
                </a:solidFill>
                <a:latin typeface="Times New Roman"/>
              </a:rPr>
              <a:t>Segundo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Tercer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Cuarto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5D93B53-CCE2-4ECC-9A2C-56E3A38AAEC7}" type="datetime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>
                <a:lnSpc>
                  <a:spcPct val="100000"/>
                </a:lnSpc>
              </a:pPr>
              <a:t>16/10/2018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0690B2-8750-4445-AC80-E0944EAB6C57}" type="slidenum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484640"/>
            <a:ext cx="7772040" cy="2115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400" b="1" strike="noStrike" spc="-1" dirty="0" smtClean="0">
                <a:solidFill>
                  <a:srgbClr val="000000"/>
                </a:solidFill>
                <a:latin typeface="Times New Roman"/>
              </a:rPr>
              <a:t>FORMATOS DE LISTAS Y TABLAS</a:t>
            </a:r>
            <a:endParaRPr lang="es-E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s-ES" sz="3200" b="0" strike="noStrike" spc="-1">
                <a:solidFill>
                  <a:srgbClr val="8B8B8B"/>
                </a:solidFill>
                <a:latin typeface="Times New Roman"/>
              </a:rPr>
              <a:t>GELES GIMÉNEZ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pc="-1" dirty="0" smtClean="0">
                <a:solidFill>
                  <a:srgbClr val="000000"/>
                </a:solidFill>
                <a:latin typeface="Times New Roman"/>
              </a:rPr>
              <a:t>FORMATOS DE LISTAS</a:t>
            </a:r>
            <a:endParaRPr lang="es-E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list-style-type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Establece el tipo de viñeta que se debe mostrar en una lista no ordenada. Los valores que puede tomar son: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En las listas no ordenadas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Disc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un disco.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Circle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un círculo.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Square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un cuadrado.</a:t>
            </a:r>
          </a:p>
          <a:p>
            <a:pPr marL="343080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En las listas ordenadas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Decimal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números decimales empezando con 1.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decimal-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leading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zero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números decimales empezando eventualmente por ceros (por ejemplo: 01, 02, 03, ..., 98, 99).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lower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roman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números romanos en minúscula (i,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ii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iii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iv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v, etc.).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upper-roman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números romanos en mayúscula (I, II, III, IV, V,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pc="-1" dirty="0" smtClean="0">
                <a:solidFill>
                  <a:srgbClr val="000000"/>
                </a:solidFill>
                <a:latin typeface="Times New Roman"/>
              </a:rPr>
              <a:t>FORMATOS DE LISTAS</a:t>
            </a:r>
            <a:endParaRPr lang="es-E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lower-greek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letras griegas en minúscula alfa/</a:t>
            </a:r>
            <a:r>
              <a:rPr lang="el-GR" sz="2200" spc="-1" dirty="0" smtClean="0">
                <a:solidFill>
                  <a:srgbClr val="000000"/>
                </a:solidFill>
                <a:latin typeface="Times New Roman"/>
              </a:rPr>
              <a:t>α,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beta/</a:t>
            </a:r>
            <a:r>
              <a:rPr lang="el-GR" sz="2200" spc="-1" dirty="0" smtClean="0">
                <a:solidFill>
                  <a:srgbClr val="000000"/>
                </a:solidFill>
                <a:latin typeface="Times New Roman"/>
              </a:rPr>
              <a:t>β,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gamma/</a:t>
            </a:r>
            <a:r>
              <a:rPr lang="el-GR" sz="2200" spc="-1" dirty="0" smtClean="0">
                <a:solidFill>
                  <a:srgbClr val="000000"/>
                </a:solidFill>
                <a:latin typeface="Times New Roman"/>
              </a:rPr>
              <a:t>γ, ...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lower-latin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letras ASCII en minúscula (a, b, c, ... z).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upper-latin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letras ASCII en mayúscula (A, B, C, ... Z).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armenian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numeración armenia tradicional (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ayb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ayp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ben/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pen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gim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keem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...).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georgian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numeración georgiana tradicional (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an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ban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gan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..., he, tan, in, in-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an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...).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lower-alpha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es igual que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lower-latin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upper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alpha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es igual que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upper-latin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None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no muestra viñetas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pc="-1" dirty="0" smtClean="0">
                <a:solidFill>
                  <a:srgbClr val="000000"/>
                </a:solidFill>
                <a:latin typeface="Times New Roman"/>
              </a:rPr>
              <a:t>FORMATOS DE LISTAS</a:t>
            </a:r>
            <a:endParaRPr lang="es-E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list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style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Reemplazar las viñetas automáticas por una imagen personalizada.</a:t>
            </a:r>
          </a:p>
          <a:p>
            <a:pPr marL="343080" indent="-34272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Las imágenes personalizadas se indican mediante la URL de la imagen. Si no se encuentra la imagen o no se puede cargar, se muestra la viñeta automática correspondiente (salvo que explícitamente se haya eliminado mediante la propiedad </a:t>
            </a:r>
            <a:r>
              <a:rPr lang="es-ES" sz="2200" spc="-1" dirty="0" err="1" smtClean="0">
                <a:solidFill>
                  <a:srgbClr val="000000"/>
                </a:solidFill>
                <a:latin typeface="Times New Roman"/>
              </a:rPr>
              <a:t>list-style-type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). Ejemplos: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</a:pP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ul.ok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 { 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list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style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url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("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imagenes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/ok.png"); }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</a:pP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ul.flecha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 { 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list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style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url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("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imagenes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/flecha.png"); }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</a:pP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ul.circulo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 { 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list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style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url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("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imagenes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/circulo_rojo.png");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pc="-1" dirty="0" smtClean="0">
                <a:solidFill>
                  <a:srgbClr val="000000"/>
                </a:solidFill>
                <a:latin typeface="Times New Roman"/>
              </a:rPr>
              <a:t>FORMATOS DE TABLAS</a:t>
            </a:r>
            <a:endParaRPr lang="es-E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border-collapse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Define el mecanismo de fusión de los bordes de las celdas adyacentes de una tabla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Se aplica a todos los elementos de la tabla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El modelo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collapse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 fusiona de forma automática los bordes de las celdas adyacentes, mientras que el modelo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separate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 fuerza a que cada celda muestre sus cuatro bordes. Por defecto, los navegadores utilizan el modelo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separate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tal y como se puede comprobar en el ejemplo anterior.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En general, los diseñadores prefieren el modelo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collapse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 porque estéticamente resulta más atractivo y más parecido a las tablas de datos tradicionales.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pc="-1" dirty="0" smtClean="0">
                <a:solidFill>
                  <a:srgbClr val="000000"/>
                </a:solidFill>
                <a:latin typeface="Times New Roman"/>
              </a:rPr>
              <a:t>FORMATOS DE TABLAS</a:t>
            </a:r>
            <a:endParaRPr lang="es-E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border-spacing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Establece la separación entre los bordes de las celdas adyacentes de una tabla. Solo se verá este estilo si los bordes son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separate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343080" indent="-342720" algn="just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Si solamente se indica como valor una medida, se asigna ese valor como separación horizontal y vertical. Si se indican dos medidas, la primera es la separación horizontal y la segunda es la separación vertical entre celdas.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border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spacing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con valor 0 muestra los bordes con una anchura doble.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pc="-1" dirty="0" smtClean="0">
                <a:solidFill>
                  <a:srgbClr val="000000"/>
                </a:solidFill>
                <a:latin typeface="Times New Roman"/>
              </a:rPr>
              <a:t>FORMATOS DE TABLAS</a:t>
            </a:r>
            <a:endParaRPr lang="es-E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empty-cells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Define el tratamiento de las celdas vacías de una tabla. Sólo se aplica cuando el modelo de bordes de la tabla es de tipo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separate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El valor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hide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indica que las celdas vacías no se deben mostrar. Una celda vacía es aquella que no tiene ningún contenido, ni siquiera un espacio en blanco o un 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&amp;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nbsp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;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caption-side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Establece la posición del título de la tabla. Sus valores pueden ser: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bottom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. Coloca el título de la tabla debajo de la misma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top.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Coloca el titulo de la tabla encima dela la misma</a:t>
            </a:r>
          </a:p>
          <a:p>
            <a:pPr marL="343080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Si también se quiere modificar la alineación horizontal del título, debe utilizarse la propiedad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text-align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pc="-1" dirty="0" smtClean="0">
                <a:solidFill>
                  <a:srgbClr val="000000"/>
                </a:solidFill>
                <a:latin typeface="Times New Roman"/>
              </a:rPr>
              <a:t>FORMATOS DE TABLAS</a:t>
            </a:r>
            <a:endParaRPr lang="es-E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w</a:t>
            </a: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ith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: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 establece la anchura de un elemento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s-ES" sz="2400" b="1" spc="-1" smtClean="0">
                <a:solidFill>
                  <a:srgbClr val="000000"/>
                </a:solidFill>
                <a:latin typeface="Times New Roman"/>
              </a:rPr>
              <a:t>eiht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:</a:t>
            </a:r>
            <a:r>
              <a:rPr lang="es-ES" sz="24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Establece la altura de un elemento</a:t>
            </a:r>
            <a:endParaRPr lang="es-ES" sz="2200" b="1" spc="-1" dirty="0" smtClean="0">
              <a:solidFill>
                <a:srgbClr val="000000"/>
              </a:solid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La </a:t>
            </a: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pseudo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-clase: </a:t>
            </a:r>
            <a:r>
              <a:rPr lang="es-ES" sz="2400" b="1" spc="-1" dirty="0" err="1" smtClean="0">
                <a:solidFill>
                  <a:srgbClr val="000000"/>
                </a:solidFill>
                <a:latin typeface="Times New Roman"/>
              </a:rPr>
              <a:t>hover</a:t>
            </a:r>
            <a:r>
              <a:rPr lang="es-ES" sz="2400" b="1" spc="-1" dirty="0" smtClean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Permite que el color de las filas varíe cuando el usuario pasa el ratón por encima de cada fila.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Ejemplo:</a:t>
            </a:r>
          </a:p>
          <a:p>
            <a:pPr marL="1257480" lvl="2" indent="-342720" algn="just">
              <a:spcAft>
                <a:spcPts val="601"/>
              </a:spcAft>
              <a:buClr>
                <a:srgbClr val="000000"/>
              </a:buClr>
            </a:pP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table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tr:hover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 {</a:t>
            </a:r>
          </a:p>
          <a:p>
            <a:pPr marL="1257480" lvl="2" indent="-342720" algn="just">
              <a:spcAft>
                <a:spcPts val="601"/>
              </a:spcAft>
              <a:buClr>
                <a:srgbClr val="000000"/>
              </a:buClr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s-ES" sz="2200" b="1" spc="-1" dirty="0" err="1" smtClean="0">
                <a:solidFill>
                  <a:srgbClr val="000000"/>
                </a:solidFill>
                <a:latin typeface="Times New Roman"/>
              </a:rPr>
              <a:t>background</a:t>
            </a: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: #FFFF66;</a:t>
            </a:r>
          </a:p>
          <a:p>
            <a:pPr marL="1257480" lvl="2" indent="-342720" algn="just">
              <a:spcAft>
                <a:spcPts val="601"/>
              </a:spcAft>
              <a:buClr>
                <a:srgbClr val="000000"/>
              </a:buClr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PersonalizadaProgramacion</Template>
  <TotalTime>2510</TotalTime>
  <Words>816</Words>
  <Application>Microsoft Office PowerPoint</Application>
  <PresentationFormat>Presentación en pantalla (4:3)</PresentationFormat>
  <Paragraphs>66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Geles</dc:creator>
  <cp:lastModifiedBy>Geles</cp:lastModifiedBy>
  <cp:revision>235</cp:revision>
  <dcterms:created xsi:type="dcterms:W3CDTF">2018-07-19T17:04:06Z</dcterms:created>
  <dcterms:modified xsi:type="dcterms:W3CDTF">2018-10-16T18:20:47Z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