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s-ES" sz="1800" b="0" strike="noStrike" spc="-1">
                <a:solidFill>
                  <a:srgbClr val="000000"/>
                </a:solidFill>
                <a:latin typeface="Times New Roman"/>
              </a:rPr>
              <a:t>Pulse para desplazar la página</a:t>
            </a:r>
          </a:p>
        </p:txBody>
      </p:sp>
      <p:sp>
        <p:nvSpPr>
          <p:cNvPr id="83" name="PlaceHolder 2"/>
          <p:cNvSpPr>
            <a:spLocks noGrp="1"/>
          </p:cNvSpPr>
          <p:nvPr>
            <p:ph type="body"/>
          </p:nvPr>
        </p:nvSpPr>
        <p:spPr>
          <a:xfrm>
            <a:off x="756000" y="5078520"/>
            <a:ext cx="6047640" cy="4811040"/>
          </a:xfrm>
          <a:prstGeom prst="rect">
            <a:avLst/>
          </a:prstGeom>
        </p:spPr>
        <p:txBody>
          <a:bodyPr lIns="0" tIns="0" rIns="0" bIns="0"/>
          <a:lstStyle/>
          <a:p>
            <a:r>
              <a:rPr lang="es-ES" sz="2000" b="0" strike="noStrike" spc="-1">
                <a:latin typeface="Arial"/>
              </a:rPr>
              <a:t>Pulse para editar el formato de las notas</a:t>
            </a:r>
          </a:p>
        </p:txBody>
      </p:sp>
      <p:sp>
        <p:nvSpPr>
          <p:cNvPr id="84" name="PlaceHolder 3"/>
          <p:cNvSpPr>
            <a:spLocks noGrp="1"/>
          </p:cNvSpPr>
          <p:nvPr>
            <p:ph type="hdr"/>
          </p:nvPr>
        </p:nvSpPr>
        <p:spPr>
          <a:xfrm>
            <a:off x="0" y="0"/>
            <a:ext cx="3280680" cy="534240"/>
          </a:xfrm>
          <a:prstGeom prst="rect">
            <a:avLst/>
          </a:prstGeom>
        </p:spPr>
        <p:txBody>
          <a:bodyPr lIns="0" tIns="0" rIns="0" bIns="0"/>
          <a:lstStyle/>
          <a:p>
            <a:r>
              <a:rPr lang="es-ES" sz="1400" b="0" strike="noStrike" spc="-1">
                <a:latin typeface="Times New Roman"/>
              </a:rPr>
              <a:t> </a:t>
            </a:r>
          </a:p>
        </p:txBody>
      </p:sp>
      <p:sp>
        <p:nvSpPr>
          <p:cNvPr id="85" name="PlaceHolder 4"/>
          <p:cNvSpPr>
            <a:spLocks noGrp="1"/>
          </p:cNvSpPr>
          <p:nvPr>
            <p:ph type="dt"/>
          </p:nvPr>
        </p:nvSpPr>
        <p:spPr>
          <a:xfrm>
            <a:off x="4278960" y="0"/>
            <a:ext cx="3280680" cy="534240"/>
          </a:xfrm>
          <a:prstGeom prst="rect">
            <a:avLst/>
          </a:prstGeom>
        </p:spPr>
        <p:txBody>
          <a:bodyPr lIns="0" tIns="0" rIns="0" bIns="0"/>
          <a:lstStyle/>
          <a:p>
            <a:pPr algn="r"/>
            <a:r>
              <a:rPr lang="es-ES" sz="1400" b="0" strike="noStrike" spc="-1">
                <a:latin typeface="Times New Roman"/>
              </a:rPr>
              <a:t> </a:t>
            </a:r>
          </a:p>
        </p:txBody>
      </p:sp>
      <p:sp>
        <p:nvSpPr>
          <p:cNvPr id="86" name="PlaceHolder 5"/>
          <p:cNvSpPr>
            <a:spLocks noGrp="1"/>
          </p:cNvSpPr>
          <p:nvPr>
            <p:ph type="ftr"/>
          </p:nvPr>
        </p:nvSpPr>
        <p:spPr>
          <a:xfrm>
            <a:off x="0" y="10157400"/>
            <a:ext cx="3280680" cy="534240"/>
          </a:xfrm>
          <a:prstGeom prst="rect">
            <a:avLst/>
          </a:prstGeom>
        </p:spPr>
        <p:txBody>
          <a:bodyPr lIns="0" tIns="0" rIns="0" bIns="0" anchor="b"/>
          <a:lstStyle/>
          <a:p>
            <a:r>
              <a:rPr lang="es-ES" sz="1400" b="0" strike="noStrike" spc="-1">
                <a:latin typeface="Times New Roman"/>
              </a:rPr>
              <a:t> </a:t>
            </a:r>
          </a:p>
        </p:txBody>
      </p:sp>
      <p:sp>
        <p:nvSpPr>
          <p:cNvPr id="87" name="PlaceHolder 6"/>
          <p:cNvSpPr>
            <a:spLocks noGrp="1"/>
          </p:cNvSpPr>
          <p:nvPr>
            <p:ph type="sldNum"/>
          </p:nvPr>
        </p:nvSpPr>
        <p:spPr>
          <a:xfrm>
            <a:off x="4278960" y="10157400"/>
            <a:ext cx="3280680" cy="534240"/>
          </a:xfrm>
          <a:prstGeom prst="rect">
            <a:avLst/>
          </a:prstGeom>
        </p:spPr>
        <p:txBody>
          <a:bodyPr lIns="0" tIns="0" rIns="0" bIns="0" anchor="b"/>
          <a:lstStyle/>
          <a:p>
            <a:pPr algn="r"/>
            <a:fld id="{B3F7D58D-962E-473A-A3C8-7790E690F419}" type="slidenum">
              <a:rPr lang="es-ES" sz="1400" b="0" strike="noStrike" spc="-1">
                <a:latin typeface="Times New Roman"/>
              </a:rPr>
              <a:pPr algn="r"/>
              <a:t>‹Nº›</a:t>
            </a:fld>
            <a:endParaRPr lang="es-E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noRot="1" noChangeAspect="1"/>
          </p:cNvSpPr>
          <p:nvPr>
            <p:ph type="sldImg"/>
          </p:nvPr>
        </p:nvSpPr>
        <p:spPr>
          <a:xfrm>
            <a:off x="1143000" y="685800"/>
            <a:ext cx="4571640" cy="3428640"/>
          </a:xfrm>
          <a:prstGeom prst="rect">
            <a:avLst/>
          </a:prstGeom>
        </p:spPr>
      </p:sp>
      <p:sp>
        <p:nvSpPr>
          <p:cNvPr id="111"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r>
              <a:rPr lang="es-ES" sz="2000" b="0" strike="noStrike" spc="-1">
                <a:latin typeface="Arial"/>
              </a:rPr>
              <a:t>Consorcio: asociación de empresas o entidades con intereses comunes que participan en un mismo proyecto o negocio</a:t>
            </a:r>
          </a:p>
        </p:txBody>
      </p:sp>
      <p:sp>
        <p:nvSpPr>
          <p:cNvPr id="112" name="TextShape 3"/>
          <p:cNvSpPr txBox="1"/>
          <p:nvPr/>
        </p:nvSpPr>
        <p:spPr>
          <a:xfrm>
            <a:off x="3884760" y="8685360"/>
            <a:ext cx="2971440" cy="456840"/>
          </a:xfrm>
          <a:prstGeom prst="rect">
            <a:avLst/>
          </a:prstGeom>
          <a:noFill/>
          <a:ln>
            <a:noFill/>
          </a:ln>
        </p:spPr>
        <p:txBody>
          <a:bodyPr anchor="b"/>
          <a:lstStyle/>
          <a:p>
            <a:pPr algn="r">
              <a:lnSpc>
                <a:spcPct val="100000"/>
              </a:lnSpc>
            </a:pPr>
            <a:fld id="{6EA303D5-09F4-461E-AB24-B5CD4BDC646C}" type="slidenum">
              <a:rPr lang="es-ES" sz="1200" b="0" strike="noStrike" spc="-1">
                <a:solidFill>
                  <a:srgbClr val="000000"/>
                </a:solidFill>
                <a:latin typeface="+mn-lt"/>
                <a:ea typeface="+mn-ea"/>
              </a:rPr>
              <a:pPr algn="r">
                <a:lnSpc>
                  <a:spcPct val="100000"/>
                </a:lnSpc>
              </a:pPr>
              <a:t>2</a:t>
            </a:fld>
            <a:endParaRPr lang="es-E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noRot="1" noChangeAspect="1"/>
          </p:cNvSpPr>
          <p:nvPr>
            <p:ph type="sldImg"/>
          </p:nvPr>
        </p:nvSpPr>
        <p:spPr>
          <a:xfrm>
            <a:off x="1143000" y="685800"/>
            <a:ext cx="4571640" cy="3428640"/>
          </a:xfrm>
          <a:prstGeom prst="rect">
            <a:avLst/>
          </a:prstGeom>
        </p:spPr>
      </p:sp>
      <p:sp>
        <p:nvSpPr>
          <p:cNvPr id="138"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r>
              <a:rPr lang="es-ES" sz="2000" b="0" strike="noStrike" spc="-1">
                <a:latin typeface="Arial"/>
              </a:rPr>
              <a:t>Consorcio: asociación de empresas o entidades con intereses comunes que participan en un mismo proyecto o negocio</a:t>
            </a:r>
          </a:p>
          <a:p>
            <a:pPr marL="216000" indent="-216000">
              <a:lnSpc>
                <a:spcPct val="100000"/>
              </a:lnSpc>
            </a:pPr>
            <a:r>
              <a:rPr lang="es-ES" sz="2000" b="0" strike="noStrike" spc="-1">
                <a:latin typeface="Arial"/>
              </a:rPr>
              <a:t>HTML 4.1 se creó para corregir erratas en el HTML 3.2</a:t>
            </a:r>
          </a:p>
        </p:txBody>
      </p:sp>
      <p:sp>
        <p:nvSpPr>
          <p:cNvPr id="139" name="TextShape 3"/>
          <p:cNvSpPr txBox="1"/>
          <p:nvPr/>
        </p:nvSpPr>
        <p:spPr>
          <a:xfrm>
            <a:off x="3884760" y="8685360"/>
            <a:ext cx="2971440" cy="456840"/>
          </a:xfrm>
          <a:prstGeom prst="rect">
            <a:avLst/>
          </a:prstGeom>
          <a:noFill/>
          <a:ln>
            <a:noFill/>
          </a:ln>
        </p:spPr>
        <p:txBody>
          <a:bodyPr anchor="b"/>
          <a:lstStyle/>
          <a:p>
            <a:pPr algn="r">
              <a:lnSpc>
                <a:spcPct val="100000"/>
              </a:lnSpc>
            </a:pPr>
            <a:fld id="{77DB4F24-D9E8-4D6C-B18C-AAC9A8027483}" type="slidenum">
              <a:rPr lang="es-ES" sz="1200" b="0" strike="noStrike" spc="-1">
                <a:solidFill>
                  <a:srgbClr val="000000"/>
                </a:solidFill>
                <a:latin typeface="+mn-lt"/>
                <a:ea typeface="+mn-ea"/>
              </a:rPr>
              <a:pPr algn="r">
                <a:lnSpc>
                  <a:spcPct val="100000"/>
                </a:lnSpc>
              </a:pPr>
              <a:t>11</a:t>
            </a:fld>
            <a:endParaRPr lang="es-ES"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noRot="1" noChangeAspect="1"/>
          </p:cNvSpPr>
          <p:nvPr>
            <p:ph type="sldImg"/>
          </p:nvPr>
        </p:nvSpPr>
        <p:spPr>
          <a:xfrm>
            <a:off x="1143000" y="685800"/>
            <a:ext cx="4572000" cy="3429000"/>
          </a:xfrm>
          <a:prstGeom prst="rect">
            <a:avLst/>
          </a:prstGeom>
        </p:spPr>
      </p:sp>
      <p:sp>
        <p:nvSpPr>
          <p:cNvPr id="138"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r>
              <a:rPr lang="es-ES" sz="2000" b="0" strike="noStrike" spc="-1">
                <a:latin typeface="Arial"/>
              </a:rPr>
              <a:t>Consorcio: asociación de empresas o entidades con intereses comunes que participan en un mismo proyecto o negocio</a:t>
            </a:r>
          </a:p>
          <a:p>
            <a:pPr marL="216000" indent="-216000">
              <a:lnSpc>
                <a:spcPct val="100000"/>
              </a:lnSpc>
            </a:pPr>
            <a:r>
              <a:rPr lang="es-ES" sz="2000" b="0" strike="noStrike" spc="-1">
                <a:latin typeface="Arial"/>
              </a:rPr>
              <a:t>HTML 4.1 se creó para corregir erratas en el HTML 3.2</a:t>
            </a:r>
          </a:p>
        </p:txBody>
      </p:sp>
      <p:sp>
        <p:nvSpPr>
          <p:cNvPr id="139" name="TextShape 3"/>
          <p:cNvSpPr txBox="1"/>
          <p:nvPr/>
        </p:nvSpPr>
        <p:spPr>
          <a:xfrm>
            <a:off x="3884760" y="8685360"/>
            <a:ext cx="2971440" cy="456840"/>
          </a:xfrm>
          <a:prstGeom prst="rect">
            <a:avLst/>
          </a:prstGeom>
          <a:noFill/>
          <a:ln>
            <a:noFill/>
          </a:ln>
        </p:spPr>
        <p:txBody>
          <a:bodyPr anchor="b"/>
          <a:lstStyle/>
          <a:p>
            <a:pPr algn="r">
              <a:lnSpc>
                <a:spcPct val="100000"/>
              </a:lnSpc>
            </a:pPr>
            <a:fld id="{77DB4F24-D9E8-4D6C-B18C-AAC9A8027483}" type="slidenum">
              <a:rPr lang="es-ES" sz="1200" b="0" strike="noStrike" spc="-1">
                <a:solidFill>
                  <a:srgbClr val="000000"/>
                </a:solidFill>
                <a:latin typeface="+mn-lt"/>
                <a:ea typeface="+mn-ea"/>
              </a:rPr>
              <a:pPr algn="r">
                <a:lnSpc>
                  <a:spcPct val="100000"/>
                </a:lnSpc>
              </a:pPr>
              <a:t>12</a:t>
            </a:fld>
            <a:endParaRPr lang="es-ES" sz="12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noRot="1" noChangeAspect="1"/>
          </p:cNvSpPr>
          <p:nvPr>
            <p:ph type="sldImg"/>
          </p:nvPr>
        </p:nvSpPr>
        <p:spPr>
          <a:xfrm>
            <a:off x="1143000" y="685800"/>
            <a:ext cx="4572000" cy="3429000"/>
          </a:xfrm>
          <a:prstGeom prst="rect">
            <a:avLst/>
          </a:prstGeom>
        </p:spPr>
      </p:sp>
      <p:sp>
        <p:nvSpPr>
          <p:cNvPr id="138"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r>
              <a:rPr lang="es-ES" sz="2000" b="0" strike="noStrike" spc="-1" dirty="0">
                <a:latin typeface="Arial"/>
              </a:rPr>
              <a:t>Consorcio: asociación de empresas o entidades con intereses comunes que participan en un mismo proyecto o negocio</a:t>
            </a:r>
          </a:p>
          <a:p>
            <a:pPr marL="216000" indent="-216000">
              <a:lnSpc>
                <a:spcPct val="100000"/>
              </a:lnSpc>
            </a:pPr>
            <a:r>
              <a:rPr lang="es-ES" sz="2000" b="0" strike="noStrike" spc="-1" dirty="0">
                <a:latin typeface="Arial"/>
              </a:rPr>
              <a:t>HTML 4.1 se creó para corregir erratas en el HTML 3.2</a:t>
            </a:r>
          </a:p>
        </p:txBody>
      </p:sp>
      <p:sp>
        <p:nvSpPr>
          <p:cNvPr id="139" name="TextShape 3"/>
          <p:cNvSpPr txBox="1"/>
          <p:nvPr/>
        </p:nvSpPr>
        <p:spPr>
          <a:xfrm>
            <a:off x="3884760" y="8685360"/>
            <a:ext cx="2971440" cy="456840"/>
          </a:xfrm>
          <a:prstGeom prst="rect">
            <a:avLst/>
          </a:prstGeom>
          <a:noFill/>
          <a:ln>
            <a:noFill/>
          </a:ln>
        </p:spPr>
        <p:txBody>
          <a:bodyPr anchor="b"/>
          <a:lstStyle/>
          <a:p>
            <a:pPr algn="r">
              <a:lnSpc>
                <a:spcPct val="100000"/>
              </a:lnSpc>
            </a:pPr>
            <a:fld id="{77DB4F24-D9E8-4D6C-B18C-AAC9A8027483}" type="slidenum">
              <a:rPr lang="es-ES" sz="1200" b="0" strike="noStrike" spc="-1">
                <a:solidFill>
                  <a:srgbClr val="000000"/>
                </a:solidFill>
                <a:latin typeface="+mn-lt"/>
                <a:ea typeface="+mn-ea"/>
              </a:rPr>
              <a:pPr algn="r">
                <a:lnSpc>
                  <a:spcPct val="100000"/>
                </a:lnSpc>
              </a:pPr>
              <a:t>13</a:t>
            </a:fld>
            <a:endParaRPr lang="es-ES"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noRot="1" noChangeAspect="1"/>
          </p:cNvSpPr>
          <p:nvPr>
            <p:ph type="sldImg"/>
          </p:nvPr>
        </p:nvSpPr>
        <p:spPr>
          <a:xfrm>
            <a:off x="1143000" y="685800"/>
            <a:ext cx="4572000" cy="3429000"/>
          </a:xfrm>
          <a:prstGeom prst="rect">
            <a:avLst/>
          </a:prstGeom>
        </p:spPr>
      </p:sp>
      <p:sp>
        <p:nvSpPr>
          <p:cNvPr id="138"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r>
              <a:rPr lang="es-ES" sz="2000" b="0" strike="noStrike" spc="-1" dirty="0">
                <a:latin typeface="Arial"/>
              </a:rPr>
              <a:t>Consorcio: asociación de empresas o entidades con intereses comunes que participan en un mismo proyecto o negocio</a:t>
            </a:r>
          </a:p>
          <a:p>
            <a:pPr marL="216000" indent="-216000">
              <a:lnSpc>
                <a:spcPct val="100000"/>
              </a:lnSpc>
            </a:pPr>
            <a:r>
              <a:rPr lang="es-ES" sz="2000" b="0" strike="noStrike" spc="-1" dirty="0">
                <a:latin typeface="Arial"/>
              </a:rPr>
              <a:t>HTML 4.1 se creó para corregir erratas en el HTML 3.2</a:t>
            </a:r>
          </a:p>
        </p:txBody>
      </p:sp>
      <p:sp>
        <p:nvSpPr>
          <p:cNvPr id="139" name="TextShape 3"/>
          <p:cNvSpPr txBox="1"/>
          <p:nvPr/>
        </p:nvSpPr>
        <p:spPr>
          <a:xfrm>
            <a:off x="3884760" y="8685360"/>
            <a:ext cx="2971440" cy="456840"/>
          </a:xfrm>
          <a:prstGeom prst="rect">
            <a:avLst/>
          </a:prstGeom>
          <a:noFill/>
          <a:ln>
            <a:noFill/>
          </a:ln>
        </p:spPr>
        <p:txBody>
          <a:bodyPr anchor="b"/>
          <a:lstStyle/>
          <a:p>
            <a:pPr algn="r">
              <a:lnSpc>
                <a:spcPct val="100000"/>
              </a:lnSpc>
            </a:pPr>
            <a:fld id="{77DB4F24-D9E8-4D6C-B18C-AAC9A8027483}" type="slidenum">
              <a:rPr lang="es-ES" sz="1200" b="0" strike="noStrike" spc="-1">
                <a:solidFill>
                  <a:srgbClr val="000000"/>
                </a:solidFill>
                <a:latin typeface="+mn-lt"/>
                <a:ea typeface="+mn-ea"/>
              </a:rPr>
              <a:pPr algn="r">
                <a:lnSpc>
                  <a:spcPct val="100000"/>
                </a:lnSpc>
              </a:pPr>
              <a:t>14</a:t>
            </a:fld>
            <a:endParaRPr lang="es-ES" sz="1200" b="0" strike="noStrike" spc="-1">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noRot="1" noChangeAspect="1"/>
          </p:cNvSpPr>
          <p:nvPr>
            <p:ph type="sldImg"/>
          </p:nvPr>
        </p:nvSpPr>
        <p:spPr>
          <a:xfrm>
            <a:off x="1143000" y="685800"/>
            <a:ext cx="4572000" cy="3429000"/>
          </a:xfrm>
          <a:prstGeom prst="rect">
            <a:avLst/>
          </a:prstGeom>
        </p:spPr>
      </p:sp>
      <p:sp>
        <p:nvSpPr>
          <p:cNvPr id="138"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r>
              <a:rPr lang="es-ES" sz="2000" b="0" strike="noStrike" spc="-1" dirty="0">
                <a:latin typeface="Arial"/>
              </a:rPr>
              <a:t>Consorcio: asociación de empresas o entidades con intereses comunes que participan en un mismo proyecto o negocio</a:t>
            </a:r>
          </a:p>
          <a:p>
            <a:pPr marL="216000" indent="-216000">
              <a:lnSpc>
                <a:spcPct val="100000"/>
              </a:lnSpc>
            </a:pPr>
            <a:r>
              <a:rPr lang="es-ES" sz="2000" b="0" strike="noStrike" spc="-1" dirty="0">
                <a:latin typeface="Arial"/>
              </a:rPr>
              <a:t>HTML 4.1 se creó para corregir erratas en el HTML 3.2</a:t>
            </a:r>
          </a:p>
        </p:txBody>
      </p:sp>
      <p:sp>
        <p:nvSpPr>
          <p:cNvPr id="139" name="TextShape 3"/>
          <p:cNvSpPr txBox="1"/>
          <p:nvPr/>
        </p:nvSpPr>
        <p:spPr>
          <a:xfrm>
            <a:off x="3884760" y="8685360"/>
            <a:ext cx="2971440" cy="456840"/>
          </a:xfrm>
          <a:prstGeom prst="rect">
            <a:avLst/>
          </a:prstGeom>
          <a:noFill/>
          <a:ln>
            <a:noFill/>
          </a:ln>
        </p:spPr>
        <p:txBody>
          <a:bodyPr anchor="b"/>
          <a:lstStyle/>
          <a:p>
            <a:pPr algn="r">
              <a:lnSpc>
                <a:spcPct val="100000"/>
              </a:lnSpc>
            </a:pPr>
            <a:fld id="{77DB4F24-D9E8-4D6C-B18C-AAC9A8027483}" type="slidenum">
              <a:rPr lang="es-ES" sz="1200" b="0" strike="noStrike" spc="-1">
                <a:solidFill>
                  <a:srgbClr val="000000"/>
                </a:solidFill>
                <a:latin typeface="+mn-lt"/>
                <a:ea typeface="+mn-ea"/>
              </a:rPr>
              <a:pPr algn="r">
                <a:lnSpc>
                  <a:spcPct val="100000"/>
                </a:lnSpc>
              </a:pPr>
              <a:t>15</a:t>
            </a:fld>
            <a:endParaRPr lang="es-ES" sz="1200" b="0" strike="noStrike" spc="-1">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noRot="1" noChangeAspect="1"/>
          </p:cNvSpPr>
          <p:nvPr>
            <p:ph type="sldImg"/>
          </p:nvPr>
        </p:nvSpPr>
        <p:spPr>
          <a:xfrm>
            <a:off x="1143000" y="685800"/>
            <a:ext cx="4572000" cy="3429000"/>
          </a:xfrm>
          <a:prstGeom prst="rect">
            <a:avLst/>
          </a:prstGeom>
        </p:spPr>
      </p:sp>
      <p:sp>
        <p:nvSpPr>
          <p:cNvPr id="138"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r>
              <a:rPr lang="es-ES" sz="2000" b="0" strike="noStrike" spc="-1" dirty="0">
                <a:latin typeface="Arial"/>
              </a:rPr>
              <a:t>Consorcio: asociación de empresas o entidades con intereses comunes que participan en un mismo proyecto o negocio</a:t>
            </a:r>
          </a:p>
          <a:p>
            <a:pPr marL="216000" indent="-216000">
              <a:lnSpc>
                <a:spcPct val="100000"/>
              </a:lnSpc>
            </a:pPr>
            <a:r>
              <a:rPr lang="es-ES" sz="2000" b="0" strike="noStrike" spc="-1" dirty="0">
                <a:latin typeface="Arial"/>
              </a:rPr>
              <a:t>HTML 4.1 se creó para corregir erratas en el HTML 3.2</a:t>
            </a:r>
          </a:p>
        </p:txBody>
      </p:sp>
      <p:sp>
        <p:nvSpPr>
          <p:cNvPr id="139" name="TextShape 3"/>
          <p:cNvSpPr txBox="1"/>
          <p:nvPr/>
        </p:nvSpPr>
        <p:spPr>
          <a:xfrm>
            <a:off x="3884760" y="8685360"/>
            <a:ext cx="2971440" cy="456840"/>
          </a:xfrm>
          <a:prstGeom prst="rect">
            <a:avLst/>
          </a:prstGeom>
          <a:noFill/>
          <a:ln>
            <a:noFill/>
          </a:ln>
        </p:spPr>
        <p:txBody>
          <a:bodyPr anchor="b"/>
          <a:lstStyle/>
          <a:p>
            <a:pPr algn="r">
              <a:lnSpc>
                <a:spcPct val="100000"/>
              </a:lnSpc>
            </a:pPr>
            <a:fld id="{77DB4F24-D9E8-4D6C-B18C-AAC9A8027483}" type="slidenum">
              <a:rPr lang="es-ES" sz="1200" b="0" strike="noStrike" spc="-1">
                <a:solidFill>
                  <a:srgbClr val="000000"/>
                </a:solidFill>
                <a:latin typeface="+mn-lt"/>
                <a:ea typeface="+mn-ea"/>
              </a:rPr>
              <a:pPr algn="r">
                <a:lnSpc>
                  <a:spcPct val="100000"/>
                </a:lnSpc>
              </a:pPr>
              <a:t>16</a:t>
            </a:fld>
            <a:endParaRPr lang="es-E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noRot="1" noChangeAspect="1"/>
          </p:cNvSpPr>
          <p:nvPr>
            <p:ph type="sldImg"/>
          </p:nvPr>
        </p:nvSpPr>
        <p:spPr>
          <a:xfrm>
            <a:off x="1143000" y="685800"/>
            <a:ext cx="4571640" cy="3428640"/>
          </a:xfrm>
          <a:prstGeom prst="rect">
            <a:avLst/>
          </a:prstGeom>
        </p:spPr>
      </p:sp>
      <p:sp>
        <p:nvSpPr>
          <p:cNvPr id="114"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r>
              <a:rPr lang="es-ES" sz="2000" b="0" strike="noStrike" spc="-1">
                <a:latin typeface="Arial"/>
              </a:rPr>
              <a:t>Consorcio: asociación de empresas o entidades con intereses comunes que participan en un mismo proyecto o negocio</a:t>
            </a:r>
          </a:p>
        </p:txBody>
      </p:sp>
      <p:sp>
        <p:nvSpPr>
          <p:cNvPr id="115" name="TextShape 3"/>
          <p:cNvSpPr txBox="1"/>
          <p:nvPr/>
        </p:nvSpPr>
        <p:spPr>
          <a:xfrm>
            <a:off x="3884760" y="8685360"/>
            <a:ext cx="2971440" cy="456840"/>
          </a:xfrm>
          <a:prstGeom prst="rect">
            <a:avLst/>
          </a:prstGeom>
          <a:noFill/>
          <a:ln>
            <a:noFill/>
          </a:ln>
        </p:spPr>
        <p:txBody>
          <a:bodyPr anchor="b"/>
          <a:lstStyle/>
          <a:p>
            <a:pPr algn="r">
              <a:lnSpc>
                <a:spcPct val="100000"/>
              </a:lnSpc>
            </a:pPr>
            <a:fld id="{821C02D7-AA67-4DB6-A57B-CD4238BBC88B}" type="slidenum">
              <a:rPr lang="es-ES" sz="1200" b="0" strike="noStrike" spc="-1">
                <a:solidFill>
                  <a:srgbClr val="000000"/>
                </a:solidFill>
                <a:latin typeface="+mn-lt"/>
                <a:ea typeface="+mn-ea"/>
              </a:rPr>
              <a:pPr algn="r">
                <a:lnSpc>
                  <a:spcPct val="100000"/>
                </a:lnSpc>
              </a:pPr>
              <a:t>3</a:t>
            </a:fld>
            <a:endParaRPr lang="es-E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noRot="1" noChangeAspect="1"/>
          </p:cNvSpPr>
          <p:nvPr>
            <p:ph type="sldImg"/>
          </p:nvPr>
        </p:nvSpPr>
        <p:spPr>
          <a:xfrm>
            <a:off x="1143000" y="685800"/>
            <a:ext cx="4571640" cy="3428640"/>
          </a:xfrm>
          <a:prstGeom prst="rect">
            <a:avLst/>
          </a:prstGeom>
        </p:spPr>
      </p:sp>
      <p:sp>
        <p:nvSpPr>
          <p:cNvPr id="117"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r>
              <a:rPr lang="es-ES" sz="2000" b="0" strike="noStrike" spc="-1">
                <a:latin typeface="Arial"/>
              </a:rPr>
              <a:t>Consorcio: asociación de empresas o entidades con intereses comunes que participan en un mismo proyecto o negocio</a:t>
            </a:r>
          </a:p>
          <a:p>
            <a:pPr marL="216000" indent="-216000">
              <a:lnSpc>
                <a:spcPct val="100000"/>
              </a:lnSpc>
            </a:pPr>
            <a:r>
              <a:rPr lang="es-ES" sz="2000" b="0" strike="noStrike" spc="-1">
                <a:latin typeface="Arial"/>
              </a:rPr>
              <a:t>HTML 4.1 se creó para corregir erratas en el HTML 3.2</a:t>
            </a:r>
          </a:p>
        </p:txBody>
      </p:sp>
      <p:sp>
        <p:nvSpPr>
          <p:cNvPr id="118" name="TextShape 3"/>
          <p:cNvSpPr txBox="1"/>
          <p:nvPr/>
        </p:nvSpPr>
        <p:spPr>
          <a:xfrm>
            <a:off x="3884760" y="8685360"/>
            <a:ext cx="2971440" cy="456840"/>
          </a:xfrm>
          <a:prstGeom prst="rect">
            <a:avLst/>
          </a:prstGeom>
          <a:noFill/>
          <a:ln>
            <a:noFill/>
          </a:ln>
        </p:spPr>
        <p:txBody>
          <a:bodyPr anchor="b"/>
          <a:lstStyle/>
          <a:p>
            <a:pPr algn="r">
              <a:lnSpc>
                <a:spcPct val="100000"/>
              </a:lnSpc>
            </a:pPr>
            <a:fld id="{9FA060D4-626E-4D1F-8B96-2363DE7057A6}" type="slidenum">
              <a:rPr lang="es-ES" sz="1200" b="0" strike="noStrike" spc="-1">
                <a:solidFill>
                  <a:srgbClr val="000000"/>
                </a:solidFill>
                <a:latin typeface="+mn-lt"/>
                <a:ea typeface="+mn-ea"/>
              </a:rPr>
              <a:pPr algn="r">
                <a:lnSpc>
                  <a:spcPct val="100000"/>
                </a:lnSpc>
              </a:pPr>
              <a:t>4</a:t>
            </a:fld>
            <a:endParaRPr lang="es-E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noRot="1" noChangeAspect="1"/>
          </p:cNvSpPr>
          <p:nvPr>
            <p:ph type="sldImg"/>
          </p:nvPr>
        </p:nvSpPr>
        <p:spPr>
          <a:xfrm>
            <a:off x="1143000" y="685800"/>
            <a:ext cx="4571640" cy="3428640"/>
          </a:xfrm>
          <a:prstGeom prst="rect">
            <a:avLst/>
          </a:prstGeom>
        </p:spPr>
      </p:sp>
      <p:sp>
        <p:nvSpPr>
          <p:cNvPr id="120"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r>
              <a:rPr lang="es-ES" sz="2000" b="0" strike="noStrike" spc="-1">
                <a:latin typeface="Arial"/>
              </a:rPr>
              <a:t>Consorcio: asociación de empresas o entidades con intereses comunes que participan en un mismo proyecto o negocio</a:t>
            </a:r>
          </a:p>
          <a:p>
            <a:pPr marL="216000" indent="-216000">
              <a:lnSpc>
                <a:spcPct val="100000"/>
              </a:lnSpc>
            </a:pPr>
            <a:r>
              <a:rPr lang="es-ES" sz="2000" b="0" strike="noStrike" spc="-1">
                <a:latin typeface="Arial"/>
              </a:rPr>
              <a:t>HTML 4.1 se creó para corregir erratas en el HTML 3.2</a:t>
            </a:r>
          </a:p>
        </p:txBody>
      </p:sp>
      <p:sp>
        <p:nvSpPr>
          <p:cNvPr id="121" name="TextShape 3"/>
          <p:cNvSpPr txBox="1"/>
          <p:nvPr/>
        </p:nvSpPr>
        <p:spPr>
          <a:xfrm>
            <a:off x="3884760" y="8685360"/>
            <a:ext cx="2971440" cy="456840"/>
          </a:xfrm>
          <a:prstGeom prst="rect">
            <a:avLst/>
          </a:prstGeom>
          <a:noFill/>
          <a:ln>
            <a:noFill/>
          </a:ln>
        </p:spPr>
        <p:txBody>
          <a:bodyPr anchor="b"/>
          <a:lstStyle/>
          <a:p>
            <a:pPr algn="r">
              <a:lnSpc>
                <a:spcPct val="100000"/>
              </a:lnSpc>
            </a:pPr>
            <a:fld id="{D41052B2-6207-4519-AF08-47B6BB2918E9}" type="slidenum">
              <a:rPr lang="es-ES" sz="1200" b="0" strike="noStrike" spc="-1">
                <a:solidFill>
                  <a:srgbClr val="000000"/>
                </a:solidFill>
                <a:latin typeface="+mn-lt"/>
                <a:ea typeface="+mn-ea"/>
              </a:rPr>
              <a:pPr algn="r">
                <a:lnSpc>
                  <a:spcPct val="100000"/>
                </a:lnSpc>
              </a:pPr>
              <a:t>5</a:t>
            </a:fld>
            <a:endParaRPr lang="es-E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noRot="1" noChangeAspect="1"/>
          </p:cNvSpPr>
          <p:nvPr>
            <p:ph type="sldImg"/>
          </p:nvPr>
        </p:nvSpPr>
        <p:spPr>
          <a:xfrm>
            <a:off x="1143000" y="685800"/>
            <a:ext cx="4571640" cy="3428640"/>
          </a:xfrm>
          <a:prstGeom prst="rect">
            <a:avLst/>
          </a:prstGeom>
        </p:spPr>
      </p:sp>
      <p:sp>
        <p:nvSpPr>
          <p:cNvPr id="123"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r>
              <a:rPr lang="es-ES" sz="2000" b="0" strike="noStrike" spc="-1">
                <a:latin typeface="Arial"/>
              </a:rPr>
              <a:t>Consorcio: asociación de empresas o entidades con intereses comunes que participan en un mismo proyecto o negocio</a:t>
            </a:r>
          </a:p>
          <a:p>
            <a:pPr marL="216000" indent="-216000">
              <a:lnSpc>
                <a:spcPct val="100000"/>
              </a:lnSpc>
            </a:pPr>
            <a:r>
              <a:rPr lang="es-ES" sz="2000" b="0" strike="noStrike" spc="-1">
                <a:latin typeface="Arial"/>
              </a:rPr>
              <a:t>HTML 4.1 se creó para corregir erratas en el HTML 3.2</a:t>
            </a:r>
          </a:p>
        </p:txBody>
      </p:sp>
      <p:sp>
        <p:nvSpPr>
          <p:cNvPr id="124" name="TextShape 3"/>
          <p:cNvSpPr txBox="1"/>
          <p:nvPr/>
        </p:nvSpPr>
        <p:spPr>
          <a:xfrm>
            <a:off x="3884760" y="8685360"/>
            <a:ext cx="2971440" cy="456840"/>
          </a:xfrm>
          <a:prstGeom prst="rect">
            <a:avLst/>
          </a:prstGeom>
          <a:noFill/>
          <a:ln>
            <a:noFill/>
          </a:ln>
        </p:spPr>
        <p:txBody>
          <a:bodyPr anchor="b"/>
          <a:lstStyle/>
          <a:p>
            <a:pPr algn="r">
              <a:lnSpc>
                <a:spcPct val="100000"/>
              </a:lnSpc>
            </a:pPr>
            <a:fld id="{8234E1C6-BB9D-48DF-8ECB-8D4CF3775A9C}" type="slidenum">
              <a:rPr lang="es-ES" sz="1200" b="0" strike="noStrike" spc="-1">
                <a:solidFill>
                  <a:srgbClr val="000000"/>
                </a:solidFill>
                <a:latin typeface="+mn-lt"/>
                <a:ea typeface="+mn-ea"/>
              </a:rPr>
              <a:pPr algn="r">
                <a:lnSpc>
                  <a:spcPct val="100000"/>
                </a:lnSpc>
              </a:pPr>
              <a:t>6</a:t>
            </a:fld>
            <a:endParaRPr lang="es-E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noRot="1" noChangeAspect="1"/>
          </p:cNvSpPr>
          <p:nvPr>
            <p:ph type="sldImg"/>
          </p:nvPr>
        </p:nvSpPr>
        <p:spPr>
          <a:xfrm>
            <a:off x="1143000" y="685800"/>
            <a:ext cx="4571640" cy="3428640"/>
          </a:xfrm>
          <a:prstGeom prst="rect">
            <a:avLst/>
          </a:prstGeom>
        </p:spPr>
      </p:sp>
      <p:sp>
        <p:nvSpPr>
          <p:cNvPr id="126"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r>
              <a:rPr lang="es-ES" sz="2000" b="0" strike="noStrike" spc="-1">
                <a:latin typeface="Arial"/>
              </a:rPr>
              <a:t>Consorcio: asociación de empresas o entidades con intereses comunes que participan en un mismo proyecto o negocio</a:t>
            </a:r>
          </a:p>
          <a:p>
            <a:pPr marL="216000" indent="-216000">
              <a:lnSpc>
                <a:spcPct val="100000"/>
              </a:lnSpc>
            </a:pPr>
            <a:r>
              <a:rPr lang="es-ES" sz="2000" b="0" strike="noStrike" spc="-1">
                <a:latin typeface="Arial"/>
              </a:rPr>
              <a:t>HTML 4.1 se creó para corregir erratas en el HTML 3.2</a:t>
            </a:r>
          </a:p>
        </p:txBody>
      </p:sp>
      <p:sp>
        <p:nvSpPr>
          <p:cNvPr id="127" name="TextShape 3"/>
          <p:cNvSpPr txBox="1"/>
          <p:nvPr/>
        </p:nvSpPr>
        <p:spPr>
          <a:xfrm>
            <a:off x="3884760" y="8685360"/>
            <a:ext cx="2971440" cy="456840"/>
          </a:xfrm>
          <a:prstGeom prst="rect">
            <a:avLst/>
          </a:prstGeom>
          <a:noFill/>
          <a:ln>
            <a:noFill/>
          </a:ln>
        </p:spPr>
        <p:txBody>
          <a:bodyPr anchor="b"/>
          <a:lstStyle/>
          <a:p>
            <a:pPr algn="r">
              <a:lnSpc>
                <a:spcPct val="100000"/>
              </a:lnSpc>
            </a:pPr>
            <a:fld id="{A6AE36F9-E0A0-438D-B447-E4BE7DD3746E}" type="slidenum">
              <a:rPr lang="es-ES" sz="1200" b="0" strike="noStrike" spc="-1">
                <a:solidFill>
                  <a:srgbClr val="000000"/>
                </a:solidFill>
                <a:latin typeface="+mn-lt"/>
                <a:ea typeface="+mn-ea"/>
              </a:rPr>
              <a:pPr algn="r">
                <a:lnSpc>
                  <a:spcPct val="100000"/>
                </a:lnSpc>
              </a:pPr>
              <a:t>7</a:t>
            </a:fld>
            <a:endParaRPr lang="es-E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noRot="1" noChangeAspect="1"/>
          </p:cNvSpPr>
          <p:nvPr>
            <p:ph type="sldImg"/>
          </p:nvPr>
        </p:nvSpPr>
        <p:spPr>
          <a:xfrm>
            <a:off x="1143000" y="685800"/>
            <a:ext cx="4571640" cy="3428640"/>
          </a:xfrm>
          <a:prstGeom prst="rect">
            <a:avLst/>
          </a:prstGeom>
        </p:spPr>
      </p:sp>
      <p:sp>
        <p:nvSpPr>
          <p:cNvPr id="129"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r>
              <a:rPr lang="es-ES" sz="2000" b="0" strike="noStrike" spc="-1">
                <a:latin typeface="Arial"/>
              </a:rPr>
              <a:t>Consorcio: asociación de empresas o entidades con intereses comunes que participan en un mismo proyecto o negocio</a:t>
            </a:r>
          </a:p>
          <a:p>
            <a:pPr marL="216000" indent="-216000">
              <a:lnSpc>
                <a:spcPct val="100000"/>
              </a:lnSpc>
            </a:pPr>
            <a:r>
              <a:rPr lang="es-ES" sz="2000" b="0" strike="noStrike" spc="-1">
                <a:latin typeface="Arial"/>
              </a:rPr>
              <a:t>HTML 4.1 se creó para corregir erratas en el HTML 3.2</a:t>
            </a:r>
          </a:p>
        </p:txBody>
      </p:sp>
      <p:sp>
        <p:nvSpPr>
          <p:cNvPr id="130" name="TextShape 3"/>
          <p:cNvSpPr txBox="1"/>
          <p:nvPr/>
        </p:nvSpPr>
        <p:spPr>
          <a:xfrm>
            <a:off x="3884760" y="8685360"/>
            <a:ext cx="2971440" cy="456840"/>
          </a:xfrm>
          <a:prstGeom prst="rect">
            <a:avLst/>
          </a:prstGeom>
          <a:noFill/>
          <a:ln>
            <a:noFill/>
          </a:ln>
        </p:spPr>
        <p:txBody>
          <a:bodyPr anchor="b"/>
          <a:lstStyle/>
          <a:p>
            <a:pPr algn="r">
              <a:lnSpc>
                <a:spcPct val="100000"/>
              </a:lnSpc>
            </a:pPr>
            <a:fld id="{18CFCE14-1160-4685-A828-D798339FD260}" type="slidenum">
              <a:rPr lang="es-ES" sz="1200" b="0" strike="noStrike" spc="-1">
                <a:solidFill>
                  <a:srgbClr val="000000"/>
                </a:solidFill>
                <a:latin typeface="+mn-lt"/>
                <a:ea typeface="+mn-ea"/>
              </a:rPr>
              <a:pPr algn="r">
                <a:lnSpc>
                  <a:spcPct val="100000"/>
                </a:lnSpc>
              </a:pPr>
              <a:t>8</a:t>
            </a:fld>
            <a:endParaRPr lang="es-ES"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noRot="1" noChangeAspect="1"/>
          </p:cNvSpPr>
          <p:nvPr>
            <p:ph type="sldImg"/>
          </p:nvPr>
        </p:nvSpPr>
        <p:spPr>
          <a:xfrm>
            <a:off x="1143000" y="685800"/>
            <a:ext cx="4571640" cy="3428640"/>
          </a:xfrm>
          <a:prstGeom prst="rect">
            <a:avLst/>
          </a:prstGeom>
        </p:spPr>
      </p:sp>
      <p:sp>
        <p:nvSpPr>
          <p:cNvPr id="132"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r>
              <a:rPr lang="es-ES" sz="2000" b="0" strike="noStrike" spc="-1">
                <a:latin typeface="Arial"/>
              </a:rPr>
              <a:t>Consorcio: asociación de empresas o entidades con intereses comunes que participan en un mismo proyecto o negocio</a:t>
            </a:r>
          </a:p>
          <a:p>
            <a:pPr marL="216000" indent="-216000">
              <a:lnSpc>
                <a:spcPct val="100000"/>
              </a:lnSpc>
            </a:pPr>
            <a:r>
              <a:rPr lang="es-ES" sz="2000" b="0" strike="noStrike" spc="-1">
                <a:latin typeface="Arial"/>
              </a:rPr>
              <a:t>HTML 4.1 se creó para corregir erratas en el HTML 3.2</a:t>
            </a:r>
          </a:p>
        </p:txBody>
      </p:sp>
      <p:sp>
        <p:nvSpPr>
          <p:cNvPr id="133" name="TextShape 3"/>
          <p:cNvSpPr txBox="1"/>
          <p:nvPr/>
        </p:nvSpPr>
        <p:spPr>
          <a:xfrm>
            <a:off x="3884760" y="8685360"/>
            <a:ext cx="2971440" cy="456840"/>
          </a:xfrm>
          <a:prstGeom prst="rect">
            <a:avLst/>
          </a:prstGeom>
          <a:noFill/>
          <a:ln>
            <a:noFill/>
          </a:ln>
        </p:spPr>
        <p:txBody>
          <a:bodyPr anchor="b"/>
          <a:lstStyle/>
          <a:p>
            <a:pPr algn="r">
              <a:lnSpc>
                <a:spcPct val="100000"/>
              </a:lnSpc>
            </a:pPr>
            <a:fld id="{5F7AB959-B493-42D6-AC03-DDA684F74932}" type="slidenum">
              <a:rPr lang="es-ES" sz="1200" b="0" strike="noStrike" spc="-1">
                <a:solidFill>
                  <a:srgbClr val="000000"/>
                </a:solidFill>
                <a:latin typeface="+mn-lt"/>
                <a:ea typeface="+mn-ea"/>
              </a:rPr>
              <a:pPr algn="r">
                <a:lnSpc>
                  <a:spcPct val="100000"/>
                </a:lnSpc>
              </a:pPr>
              <a:t>9</a:t>
            </a:fld>
            <a:endParaRPr lang="es-ES"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noRot="1" noChangeAspect="1"/>
          </p:cNvSpPr>
          <p:nvPr>
            <p:ph type="sldImg"/>
          </p:nvPr>
        </p:nvSpPr>
        <p:spPr>
          <a:xfrm>
            <a:off x="1143000" y="685800"/>
            <a:ext cx="4571640" cy="3428640"/>
          </a:xfrm>
          <a:prstGeom prst="rect">
            <a:avLst/>
          </a:prstGeom>
        </p:spPr>
      </p:sp>
      <p:sp>
        <p:nvSpPr>
          <p:cNvPr id="135" name="PlaceHolder 2"/>
          <p:cNvSpPr>
            <a:spLocks noGrp="1"/>
          </p:cNvSpPr>
          <p:nvPr>
            <p:ph type="body"/>
          </p:nvPr>
        </p:nvSpPr>
        <p:spPr>
          <a:xfrm>
            <a:off x="685800" y="4343400"/>
            <a:ext cx="5486040" cy="4114440"/>
          </a:xfrm>
          <a:prstGeom prst="rect">
            <a:avLst/>
          </a:prstGeom>
        </p:spPr>
        <p:txBody>
          <a:bodyPr>
            <a:normAutofit/>
          </a:bodyPr>
          <a:lstStyle/>
          <a:p>
            <a:pPr marL="216000" indent="-216000">
              <a:lnSpc>
                <a:spcPct val="100000"/>
              </a:lnSpc>
            </a:pPr>
            <a:r>
              <a:rPr lang="es-ES" sz="2000" b="0" strike="noStrike" spc="-1">
                <a:latin typeface="Arial"/>
              </a:rPr>
              <a:t>Consorcio: asociación de empresas o entidades con intereses comunes que participan en un mismo proyecto o negocio</a:t>
            </a:r>
          </a:p>
          <a:p>
            <a:pPr marL="216000" indent="-216000">
              <a:lnSpc>
                <a:spcPct val="100000"/>
              </a:lnSpc>
            </a:pPr>
            <a:r>
              <a:rPr lang="es-ES" sz="2000" b="0" strike="noStrike" spc="-1">
                <a:latin typeface="Arial"/>
              </a:rPr>
              <a:t>HTML 4.1 se creó para corregir erratas en el HTML 3.2</a:t>
            </a:r>
          </a:p>
        </p:txBody>
      </p:sp>
      <p:sp>
        <p:nvSpPr>
          <p:cNvPr id="136" name="TextShape 3"/>
          <p:cNvSpPr txBox="1"/>
          <p:nvPr/>
        </p:nvSpPr>
        <p:spPr>
          <a:xfrm>
            <a:off x="3884760" y="8685360"/>
            <a:ext cx="2971440" cy="456840"/>
          </a:xfrm>
          <a:prstGeom prst="rect">
            <a:avLst/>
          </a:prstGeom>
          <a:noFill/>
          <a:ln>
            <a:noFill/>
          </a:ln>
        </p:spPr>
        <p:txBody>
          <a:bodyPr anchor="b"/>
          <a:lstStyle/>
          <a:p>
            <a:pPr algn="r">
              <a:lnSpc>
                <a:spcPct val="100000"/>
              </a:lnSpc>
            </a:pPr>
            <a:fld id="{CFEC1660-7057-4BAC-B255-8A5FFCA55E1F}" type="slidenum">
              <a:rPr lang="es-ES" sz="1200" b="0" strike="noStrike" spc="-1">
                <a:solidFill>
                  <a:srgbClr val="000000"/>
                </a:solidFill>
                <a:latin typeface="+mn-lt"/>
                <a:ea typeface="+mn-ea"/>
              </a:rPr>
              <a:pPr algn="r">
                <a:lnSpc>
                  <a:spcPct val="100000"/>
                </a:lnSpc>
              </a:pPr>
              <a:t>10</a:t>
            </a:fld>
            <a:endParaRPr lang="es-E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
        <p:nvSpPr>
          <p:cNvPr id="27"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28"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
        <p:nvSpPr>
          <p:cNvPr id="30"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31"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32"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33"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
        <p:nvSpPr>
          <p:cNvPr id="35"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36"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37"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38"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39"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40"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
        <p:nvSpPr>
          <p:cNvPr id="47"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s-E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
        <p:nvSpPr>
          <p:cNvPr id="49"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s-ES" sz="32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
        <p:nvSpPr>
          <p:cNvPr id="51"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52"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s-ES" sz="32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s-E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
        <p:nvSpPr>
          <p:cNvPr id="56"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57"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58"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
        <p:nvSpPr>
          <p:cNvPr id="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s-E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
        <p:nvSpPr>
          <p:cNvPr id="60"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61"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62"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
        <p:nvSpPr>
          <p:cNvPr id="64"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65"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66"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
        <p:nvSpPr>
          <p:cNvPr id="68"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69"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
        <p:nvSpPr>
          <p:cNvPr id="71"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72"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73"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74"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
        <p:nvSpPr>
          <p:cNvPr id="76"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77"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78"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79"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80"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81"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
        <p:nvSpPr>
          <p:cNvPr id="8"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s-ES" sz="32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
        <p:nvSpPr>
          <p:cNvPr id="10"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11"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s-ES" sz="32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s-E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
        <p:nvSpPr>
          <p:cNvPr id="15"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16"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17"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
        <p:nvSpPr>
          <p:cNvPr id="19"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20"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21"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tIns="0" rIns="0" bIns="0" anchor="ctr"/>
          <a:lstStyle/>
          <a:p>
            <a:endParaRPr lang="es-ES" sz="1800" b="0" strike="noStrike" spc="-1">
              <a:solidFill>
                <a:srgbClr val="000000"/>
              </a:solidFill>
              <a:latin typeface="Times New Roman"/>
            </a:endParaRPr>
          </a:p>
        </p:txBody>
      </p:sp>
      <p:sp>
        <p:nvSpPr>
          <p:cNvPr id="23"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24"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
        <p:nvSpPr>
          <p:cNvPr id="25"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s-ES" sz="32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s-ES" sz="4400" b="0" strike="noStrike" spc="-1">
                <a:solidFill>
                  <a:srgbClr val="000000"/>
                </a:solidFill>
                <a:latin typeface="Times New Roman"/>
              </a:rPr>
              <a:t>Haga clic para modificar el estilo de título del patrón</a:t>
            </a: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fld id="{3ED9C9A9-38DD-464C-BE94-75703760D13B}" type="datetime">
              <a:rPr lang="es-ES" sz="1200" b="0" strike="noStrike" spc="-1">
                <a:solidFill>
                  <a:srgbClr val="8B8B8B"/>
                </a:solidFill>
                <a:latin typeface="Times New Roman"/>
              </a:rPr>
              <a:pPr>
                <a:lnSpc>
                  <a:spcPct val="100000"/>
                </a:lnSpc>
              </a:pPr>
              <a:t>04/09/2018</a:t>
            </a:fld>
            <a:endParaRPr lang="es-ES" sz="1200" b="0" strike="noStrike" spc="-1">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a:endParaRPr lang="es-ES" sz="2400" b="0" strike="noStrike" spc="-1">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2301707C-9F59-4BB8-873E-59450BDFCD39}" type="slidenum">
              <a:rPr lang="es-ES" sz="1200" b="0" strike="noStrike" spc="-1">
                <a:solidFill>
                  <a:srgbClr val="8B8B8B"/>
                </a:solidFill>
                <a:latin typeface="Times New Roman"/>
              </a:rPr>
              <a:pPr algn="r">
                <a:lnSpc>
                  <a:spcPct val="100000"/>
                </a:lnSpc>
              </a:pPr>
              <a:t>‹Nº›</a:t>
            </a:fld>
            <a:endParaRPr lang="es-ES" sz="1200" b="0" strike="noStrike" spc="-1">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ES" sz="3200" b="0" strike="noStrike" spc="-1">
                <a:solidFill>
                  <a:srgbClr val="000000"/>
                </a:solidFill>
                <a:latin typeface="Times New Roman"/>
              </a:rPr>
              <a:t>Pulse para editar el formato de esquema del texto</a:t>
            </a:r>
          </a:p>
          <a:p>
            <a:pPr marL="864000" lvl="1" indent="-324000">
              <a:spcBef>
                <a:spcPts val="1134"/>
              </a:spcBef>
              <a:buClr>
                <a:srgbClr val="000000"/>
              </a:buClr>
              <a:buSzPct val="75000"/>
              <a:buFont typeface="Symbol" charset="2"/>
              <a:buChar char=""/>
            </a:pPr>
            <a:r>
              <a:rPr lang="es-ES" sz="2400" b="0" strike="noStrike" spc="-1">
                <a:solidFill>
                  <a:srgbClr val="000000"/>
                </a:solidFill>
                <a:latin typeface="Times New Roman"/>
              </a:rPr>
              <a:t>Segundo nivel del esquema</a:t>
            </a:r>
          </a:p>
          <a:p>
            <a:pPr marL="1296000" lvl="2" indent="-288000">
              <a:spcBef>
                <a:spcPts val="850"/>
              </a:spcBef>
              <a:buClr>
                <a:srgbClr val="000000"/>
              </a:buClr>
              <a:buSzPct val="45000"/>
              <a:buFont typeface="Wingdings" charset="2"/>
              <a:buChar char=""/>
            </a:pPr>
            <a:r>
              <a:rPr lang="es-ES" sz="2000" b="0" strike="noStrike" spc="-1">
                <a:solidFill>
                  <a:srgbClr val="000000"/>
                </a:solidFill>
                <a:latin typeface="Times New Roman"/>
              </a:rPr>
              <a:t>Tercer nivel del esquema</a:t>
            </a:r>
          </a:p>
          <a:p>
            <a:pPr marL="1728000" lvl="3" indent="-216000">
              <a:spcBef>
                <a:spcPts val="567"/>
              </a:spcBef>
              <a:buClr>
                <a:srgbClr val="000000"/>
              </a:buClr>
              <a:buSzPct val="75000"/>
              <a:buFont typeface="Symbol" charset="2"/>
              <a:buChar char=""/>
            </a:pPr>
            <a:r>
              <a:rPr lang="es-ES" sz="2000" b="0" strike="noStrike" spc="-1">
                <a:solidFill>
                  <a:srgbClr val="000000"/>
                </a:solidFill>
                <a:latin typeface="Times New Roman"/>
              </a:rPr>
              <a:t>Cuarto nivel del esquema</a:t>
            </a:r>
          </a:p>
          <a:p>
            <a:pPr marL="2160000" lvl="4" indent="-216000">
              <a:spcBef>
                <a:spcPts val="283"/>
              </a:spcBef>
              <a:buClr>
                <a:srgbClr val="000000"/>
              </a:buClr>
              <a:buSzPct val="45000"/>
              <a:buFont typeface="Wingdings" charset="2"/>
              <a:buChar char=""/>
            </a:pPr>
            <a:r>
              <a:rPr lang="es-ES" sz="2000" b="0" strike="noStrike" spc="-1">
                <a:solidFill>
                  <a:srgbClr val="000000"/>
                </a:solidFill>
                <a:latin typeface="Times New Roman"/>
              </a:rPr>
              <a:t>Quinto nivel del esquema</a:t>
            </a:r>
          </a:p>
          <a:p>
            <a:pPr marL="2592000" lvl="5" indent="-216000">
              <a:spcBef>
                <a:spcPts val="283"/>
              </a:spcBef>
              <a:buClr>
                <a:srgbClr val="000000"/>
              </a:buClr>
              <a:buSzPct val="45000"/>
              <a:buFont typeface="Wingdings" charset="2"/>
              <a:buChar char=""/>
            </a:pPr>
            <a:r>
              <a:rPr lang="es-ES" sz="2000" b="0" strike="noStrike" spc="-1">
                <a:solidFill>
                  <a:srgbClr val="000000"/>
                </a:solidFill>
                <a:latin typeface="Times New Roman"/>
              </a:rPr>
              <a:t>Sexto nivel del esquema</a:t>
            </a:r>
          </a:p>
          <a:p>
            <a:pPr marL="3024000" lvl="6" indent="-216000">
              <a:spcBef>
                <a:spcPts val="283"/>
              </a:spcBef>
              <a:buClr>
                <a:srgbClr val="000000"/>
              </a:buClr>
              <a:buSzPct val="45000"/>
              <a:buFont typeface="Wingdings" charset="2"/>
              <a:buChar char=""/>
            </a:pPr>
            <a:r>
              <a:rPr lang="es-ES" sz="2000" b="0" strike="noStrike" spc="-1">
                <a:solidFill>
                  <a:srgbClr val="000000"/>
                </a:solidFill>
                <a:latin typeface="Times New Roman"/>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s-ES" sz="4400" b="0" strike="noStrike" spc="-1">
                <a:solidFill>
                  <a:srgbClr val="000000"/>
                </a:solidFill>
                <a:latin typeface="Times New Roman"/>
              </a:rPr>
              <a:t>Haga clic para modificar el estilo de título del patrón</a:t>
            </a:r>
          </a:p>
        </p:txBody>
      </p:sp>
      <p:sp>
        <p:nvSpPr>
          <p:cNvPr id="42" name="PlaceHolder 2"/>
          <p:cNvSpPr>
            <a:spLocks noGrp="1"/>
          </p:cNvSpPr>
          <p:nvPr>
            <p:ph type="body"/>
          </p:nvPr>
        </p:nvSpPr>
        <p:spPr>
          <a:xfrm>
            <a:off x="457200" y="1600200"/>
            <a:ext cx="8229240" cy="4525560"/>
          </a:xfrm>
          <a:prstGeom prst="rect">
            <a:avLst/>
          </a:prstGeom>
        </p:spPr>
        <p:txBody>
          <a:bodyPr/>
          <a:lstStyle/>
          <a:p>
            <a:pPr marL="343080" indent="-342720">
              <a:lnSpc>
                <a:spcPct val="100000"/>
              </a:lnSpc>
              <a:spcBef>
                <a:spcPts val="641"/>
              </a:spcBef>
              <a:buClr>
                <a:srgbClr val="000000"/>
              </a:buClr>
              <a:buFont typeface="Arial"/>
              <a:buChar char="•"/>
            </a:pPr>
            <a:r>
              <a:rPr lang="es-ES" sz="3200" b="0" strike="noStrike" spc="-1">
                <a:solidFill>
                  <a:srgbClr val="000000"/>
                </a:solidFill>
                <a:latin typeface="Times New Roman"/>
              </a:rPr>
              <a:t>Haga clic para modificar el estilo de texto del patrón</a:t>
            </a:r>
          </a:p>
          <a:p>
            <a:pPr marL="743040" lvl="1" indent="-285480">
              <a:lnSpc>
                <a:spcPct val="100000"/>
              </a:lnSpc>
              <a:spcBef>
                <a:spcPts val="561"/>
              </a:spcBef>
              <a:buClr>
                <a:srgbClr val="000000"/>
              </a:buClr>
              <a:buFont typeface="Arial"/>
              <a:buChar char="–"/>
            </a:pPr>
            <a:r>
              <a:rPr lang="es-ES" sz="2800" b="0" strike="noStrike" spc="-1">
                <a:solidFill>
                  <a:srgbClr val="000000"/>
                </a:solidFill>
                <a:latin typeface="Times New Roman"/>
              </a:rPr>
              <a:t>Segundo nivel</a:t>
            </a:r>
          </a:p>
          <a:p>
            <a:pPr marL="1143000" lvl="2" indent="-228240">
              <a:lnSpc>
                <a:spcPct val="100000"/>
              </a:lnSpc>
              <a:spcBef>
                <a:spcPts val="479"/>
              </a:spcBef>
              <a:buClr>
                <a:srgbClr val="000000"/>
              </a:buClr>
              <a:buFont typeface="Arial"/>
              <a:buChar char="•"/>
            </a:pPr>
            <a:r>
              <a:rPr lang="es-ES" sz="2400" b="0" strike="noStrike" spc="-1">
                <a:solidFill>
                  <a:srgbClr val="000000"/>
                </a:solidFill>
                <a:latin typeface="Times New Roman"/>
              </a:rPr>
              <a:t>Tercer nivel</a:t>
            </a:r>
          </a:p>
          <a:p>
            <a:pPr marL="1600200" lvl="3" indent="-228240">
              <a:lnSpc>
                <a:spcPct val="100000"/>
              </a:lnSpc>
              <a:spcBef>
                <a:spcPts val="400"/>
              </a:spcBef>
              <a:buClr>
                <a:srgbClr val="000000"/>
              </a:buClr>
              <a:buFont typeface="Arial"/>
              <a:buChar char="–"/>
            </a:pPr>
            <a:r>
              <a:rPr lang="es-ES" sz="2000" b="0" strike="noStrike" spc="-1">
                <a:solidFill>
                  <a:srgbClr val="000000"/>
                </a:solidFill>
                <a:latin typeface="Times New Roman"/>
              </a:rPr>
              <a:t>Cuarto nivel</a:t>
            </a:r>
          </a:p>
          <a:p>
            <a:pPr marL="2057400" lvl="4" indent="-228240">
              <a:lnSpc>
                <a:spcPct val="100000"/>
              </a:lnSpc>
              <a:spcBef>
                <a:spcPts val="400"/>
              </a:spcBef>
              <a:buClr>
                <a:srgbClr val="000000"/>
              </a:buClr>
              <a:buFont typeface="Arial"/>
              <a:buChar char="»"/>
            </a:pPr>
            <a:r>
              <a:rPr lang="es-ES" sz="2000" b="0" strike="noStrike" spc="-1">
                <a:solidFill>
                  <a:srgbClr val="000000"/>
                </a:solidFill>
                <a:latin typeface="Times New Roman"/>
              </a:rPr>
              <a:t>Quinto nivel</a:t>
            </a:r>
          </a:p>
        </p:txBody>
      </p:sp>
      <p:sp>
        <p:nvSpPr>
          <p:cNvPr id="43" name="PlaceHolder 3"/>
          <p:cNvSpPr>
            <a:spLocks noGrp="1"/>
          </p:cNvSpPr>
          <p:nvPr>
            <p:ph type="dt"/>
          </p:nvPr>
        </p:nvSpPr>
        <p:spPr>
          <a:xfrm>
            <a:off x="457200" y="6356520"/>
            <a:ext cx="2133360" cy="364680"/>
          </a:xfrm>
          <a:prstGeom prst="rect">
            <a:avLst/>
          </a:prstGeom>
        </p:spPr>
        <p:txBody>
          <a:bodyPr anchor="ctr"/>
          <a:lstStyle/>
          <a:p>
            <a:pPr>
              <a:lnSpc>
                <a:spcPct val="100000"/>
              </a:lnSpc>
            </a:pPr>
            <a:fld id="{B5D93B53-CCE2-4ECC-9A2C-56E3A38AAEC7}" type="datetime">
              <a:rPr lang="es-ES" sz="1200" b="0" strike="noStrike" spc="-1">
                <a:solidFill>
                  <a:srgbClr val="8B8B8B"/>
                </a:solidFill>
                <a:latin typeface="Times New Roman"/>
              </a:rPr>
              <a:pPr>
                <a:lnSpc>
                  <a:spcPct val="100000"/>
                </a:lnSpc>
              </a:pPr>
              <a:t>04/09/2018</a:t>
            </a:fld>
            <a:endParaRPr lang="es-ES" sz="1200" b="0" strike="noStrike" spc="-1">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lstStyle/>
          <a:p>
            <a:endParaRPr lang="es-ES" sz="2400" b="0" strike="noStrike" spc="-1">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1A0690B2-8750-4445-AC80-E0944EAB6C57}" type="slidenum">
              <a:rPr lang="es-ES" sz="1200" b="0" strike="noStrike" spc="-1">
                <a:solidFill>
                  <a:srgbClr val="8B8B8B"/>
                </a:solidFill>
                <a:latin typeface="Times New Roman"/>
              </a:rPr>
              <a:pPr algn="r">
                <a:lnSpc>
                  <a:spcPct val="100000"/>
                </a:lnSpc>
              </a:pPr>
              <a:t>‹Nº›</a:t>
            </a:fld>
            <a:endParaRPr lang="es-E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685800" y="1484640"/>
            <a:ext cx="7772040" cy="2115360"/>
          </a:xfrm>
          <a:prstGeom prst="rect">
            <a:avLst/>
          </a:prstGeom>
          <a:noFill/>
          <a:ln>
            <a:noFill/>
          </a:ln>
        </p:spPr>
        <p:txBody>
          <a:bodyPr anchor="ctr">
            <a:normAutofit/>
          </a:bodyPr>
          <a:lstStyle/>
          <a:p>
            <a:pPr algn="ctr">
              <a:lnSpc>
                <a:spcPct val="100000"/>
              </a:lnSpc>
            </a:pPr>
            <a:r>
              <a:rPr lang="es-ES" sz="4400" b="1" strike="noStrike" spc="-1">
                <a:solidFill>
                  <a:srgbClr val="000000"/>
                </a:solidFill>
                <a:latin typeface="Times New Roman"/>
              </a:rPr>
              <a:t>INTRODUCCIÓN A XHTML</a:t>
            </a:r>
            <a:endParaRPr lang="es-ES" sz="4400" b="0" strike="noStrike" spc="-1">
              <a:solidFill>
                <a:srgbClr val="000000"/>
              </a:solidFill>
              <a:latin typeface="Times New Roman"/>
            </a:endParaRPr>
          </a:p>
        </p:txBody>
      </p:sp>
      <p:sp>
        <p:nvSpPr>
          <p:cNvPr id="89" name="TextShape 2"/>
          <p:cNvSpPr txBox="1"/>
          <p:nvPr/>
        </p:nvSpPr>
        <p:spPr>
          <a:xfrm>
            <a:off x="1371600" y="3886200"/>
            <a:ext cx="6400440" cy="1752120"/>
          </a:xfrm>
          <a:prstGeom prst="rect">
            <a:avLst/>
          </a:prstGeom>
          <a:noFill/>
          <a:ln>
            <a:noFill/>
          </a:ln>
        </p:spPr>
        <p:txBody>
          <a:bodyPr/>
          <a:lstStyle/>
          <a:p>
            <a:pPr algn="ctr">
              <a:lnSpc>
                <a:spcPct val="100000"/>
              </a:lnSpc>
              <a:spcBef>
                <a:spcPts val="641"/>
              </a:spcBef>
            </a:pPr>
            <a:r>
              <a:rPr lang="es-ES" sz="3200" b="0" strike="noStrike" spc="-1">
                <a:solidFill>
                  <a:srgbClr val="8B8B8B"/>
                </a:solidFill>
                <a:latin typeface="Times New Roman"/>
              </a:rPr>
              <a:t>GELES GIMÉNEZ</a:t>
            </a:r>
            <a:endParaRPr lang="es-E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trike="noStrike" spc="-1">
                <a:solidFill>
                  <a:srgbClr val="000000"/>
                </a:solidFill>
                <a:latin typeface="Times New Roman"/>
              </a:rPr>
              <a:t>XHTML</a:t>
            </a:r>
            <a:endParaRPr lang="es-ES" sz="2800" b="0" strike="noStrike" spc="-1">
              <a:solidFill>
                <a:srgbClr val="000000"/>
              </a:solidFill>
              <a:latin typeface="Times New Roman"/>
            </a:endParaRPr>
          </a:p>
        </p:txBody>
      </p:sp>
      <p:sp>
        <p:nvSpPr>
          <p:cNvPr id="107" name="TextShape 2"/>
          <p:cNvSpPr txBox="1"/>
          <p:nvPr/>
        </p:nvSpPr>
        <p:spPr>
          <a:xfrm>
            <a:off x="467640" y="1340640"/>
            <a:ext cx="8229240" cy="4896360"/>
          </a:xfrm>
          <a:prstGeom prst="rect">
            <a:avLst/>
          </a:prstGeom>
          <a:noFill/>
          <a:ln>
            <a:noFill/>
          </a:ln>
        </p:spPr>
        <p:txBody>
          <a:bodyPr>
            <a:normAutofit/>
          </a:bodyPr>
          <a:lstStyle/>
          <a:p>
            <a:pPr marL="343080" indent="-342720" algn="just">
              <a:lnSpc>
                <a:spcPct val="100000"/>
              </a:lnSpc>
              <a:spcAft>
                <a:spcPts val="601"/>
              </a:spcAft>
              <a:buClr>
                <a:srgbClr val="000000"/>
              </a:buClr>
              <a:buFont typeface="Arial"/>
              <a:buChar char="•"/>
            </a:pPr>
            <a:r>
              <a:rPr lang="es-ES" sz="2200" b="0" strike="noStrike" spc="-1">
                <a:solidFill>
                  <a:srgbClr val="000000"/>
                </a:solidFill>
                <a:latin typeface="Times New Roman"/>
              </a:rPr>
              <a:t>XHTML tiene definidos tres DTD diferentes:</a:t>
            </a:r>
          </a:p>
          <a:p>
            <a:pPr marL="743040" lvl="1" indent="-285480" algn="just">
              <a:lnSpc>
                <a:spcPct val="100000"/>
              </a:lnSpc>
              <a:spcAft>
                <a:spcPts val="601"/>
              </a:spcAft>
              <a:buClr>
                <a:srgbClr val="000000"/>
              </a:buClr>
              <a:buFont typeface="Arial"/>
              <a:buChar char="–"/>
            </a:pPr>
            <a:r>
              <a:rPr lang="es-ES" sz="2000" b="1" strike="noStrike" spc="-1">
                <a:solidFill>
                  <a:srgbClr val="000000"/>
                </a:solidFill>
                <a:latin typeface="Times New Roman"/>
              </a:rPr>
              <a:t>XHTML 1.0 Estricto. </a:t>
            </a:r>
            <a:r>
              <a:rPr lang="es-ES" sz="2000" b="0" strike="noStrike" spc="-1">
                <a:solidFill>
                  <a:srgbClr val="000000"/>
                </a:solidFill>
                <a:latin typeface="Times New Roman"/>
              </a:rPr>
              <a:t>Se trata del DTD con las normas más estrictas y las restricciones más severas. Requiere una separación total del código HTML y estilos CSS</a:t>
            </a:r>
          </a:p>
          <a:p>
            <a:pPr marL="1143000" indent="-228240" algn="just">
              <a:lnSpc>
                <a:spcPct val="100000"/>
              </a:lnSpc>
              <a:spcAft>
                <a:spcPts val="601"/>
              </a:spcAft>
            </a:pPr>
            <a:r>
              <a:rPr lang="es-ES" sz="1600" b="1" strike="noStrike" spc="-1">
                <a:solidFill>
                  <a:srgbClr val="000000"/>
                </a:solidFill>
                <a:latin typeface="Times New Roman"/>
              </a:rPr>
              <a:t>&lt;!DOCTYPE html PUBLIC "-//W3C//DTD XHTML 1.0 Strict//EN" </a:t>
            </a:r>
            <a:endParaRPr lang="es-ES" sz="1600" b="0" strike="noStrike" spc="-1">
              <a:solidFill>
                <a:srgbClr val="000000"/>
              </a:solidFill>
              <a:latin typeface="Times New Roman"/>
            </a:endParaRPr>
          </a:p>
          <a:p>
            <a:pPr marL="1143000" indent="-228240" algn="just">
              <a:lnSpc>
                <a:spcPct val="100000"/>
              </a:lnSpc>
              <a:spcAft>
                <a:spcPts val="601"/>
              </a:spcAft>
            </a:pPr>
            <a:r>
              <a:rPr lang="es-ES" sz="1600" b="1" strike="noStrike" spc="-1">
                <a:solidFill>
                  <a:srgbClr val="000000"/>
                </a:solidFill>
                <a:latin typeface="Times New Roman"/>
              </a:rPr>
              <a:t>    "http://www.w3.org/TR/xhtml1/DTD/xhtml1-strict.dtd"&gt;</a:t>
            </a:r>
            <a:endParaRPr lang="es-ES" sz="1600" b="0" strike="noStrike" spc="-1">
              <a:solidFill>
                <a:srgbClr val="000000"/>
              </a:solidFill>
              <a:latin typeface="Times New Roman"/>
            </a:endParaRPr>
          </a:p>
          <a:p>
            <a:pPr marL="743040" lvl="1" indent="-285480" algn="just">
              <a:lnSpc>
                <a:spcPct val="100000"/>
              </a:lnSpc>
              <a:spcAft>
                <a:spcPts val="601"/>
              </a:spcAft>
              <a:buClr>
                <a:srgbClr val="000000"/>
              </a:buClr>
              <a:buFont typeface="Arial"/>
              <a:buChar char="–"/>
            </a:pPr>
            <a:r>
              <a:rPr lang="es-ES" sz="2000" b="1" strike="noStrike" spc="-1">
                <a:solidFill>
                  <a:srgbClr val="000000"/>
                </a:solidFill>
                <a:latin typeface="Times New Roman"/>
              </a:rPr>
              <a:t>XHTML 1.0 Transitorio. </a:t>
            </a:r>
            <a:r>
              <a:rPr lang="es-ES" sz="2000" b="0" strike="noStrike" spc="-1">
                <a:solidFill>
                  <a:srgbClr val="000000"/>
                </a:solidFill>
                <a:latin typeface="Times New Roman"/>
              </a:rPr>
              <a:t>Es menos restrictiva y permite definir los formatos en las etiquetas. Permite utilizar atributos desaconsejados</a:t>
            </a:r>
          </a:p>
          <a:p>
            <a:pPr marL="1143000" indent="-228240" algn="just">
              <a:lnSpc>
                <a:spcPct val="100000"/>
              </a:lnSpc>
              <a:spcAft>
                <a:spcPts val="601"/>
              </a:spcAft>
            </a:pPr>
            <a:r>
              <a:rPr lang="es-ES" sz="1600" b="1" strike="noStrike" spc="-1">
                <a:solidFill>
                  <a:srgbClr val="000000"/>
                </a:solidFill>
                <a:latin typeface="Times New Roman"/>
              </a:rPr>
              <a:t>&lt;!DOCTYPE html PUBLIC "-//W3C//DTD XHTML 1.0 Transitional//EN"</a:t>
            </a:r>
            <a:endParaRPr lang="es-ES" sz="1600" b="0" strike="noStrike" spc="-1">
              <a:solidFill>
                <a:srgbClr val="000000"/>
              </a:solidFill>
              <a:latin typeface="Times New Roman"/>
            </a:endParaRPr>
          </a:p>
          <a:p>
            <a:pPr marL="1143000" indent="-228240" algn="just">
              <a:lnSpc>
                <a:spcPct val="100000"/>
              </a:lnSpc>
              <a:spcAft>
                <a:spcPts val="601"/>
              </a:spcAft>
            </a:pPr>
            <a:r>
              <a:rPr lang="es-ES" sz="1600" b="1" strike="noStrike" spc="-1">
                <a:solidFill>
                  <a:srgbClr val="000000"/>
                </a:solidFill>
                <a:latin typeface="Times New Roman"/>
              </a:rPr>
              <a:t>    "http://www.w3.org/TR/xhtml1/DTD/xhtml1-transitional.dtd"&gt;</a:t>
            </a:r>
            <a:endParaRPr lang="es-ES" sz="1600" b="0" strike="noStrike" spc="-1">
              <a:solidFill>
                <a:srgbClr val="000000"/>
              </a:solidFill>
              <a:latin typeface="Times New Roman"/>
            </a:endParaRPr>
          </a:p>
          <a:p>
            <a:pPr marL="743040" lvl="1" indent="-285480" algn="just">
              <a:lnSpc>
                <a:spcPct val="100000"/>
              </a:lnSpc>
              <a:spcAft>
                <a:spcPts val="601"/>
              </a:spcAft>
              <a:buClr>
                <a:srgbClr val="000000"/>
              </a:buClr>
              <a:buFont typeface="Arial"/>
              <a:buChar char="–"/>
            </a:pPr>
            <a:r>
              <a:rPr lang="es-ES" sz="2000" b="1" strike="noStrike" spc="-1">
                <a:solidFill>
                  <a:srgbClr val="000000"/>
                </a:solidFill>
                <a:latin typeface="Times New Roman"/>
              </a:rPr>
              <a:t>XHTML 1.0 Frameset. </a:t>
            </a:r>
            <a:r>
              <a:rPr lang="es-ES" sz="2000" b="0" strike="noStrike" spc="-1">
                <a:solidFill>
                  <a:srgbClr val="000000"/>
                </a:solidFill>
                <a:latin typeface="Times New Roman"/>
              </a:rPr>
              <a:t>Permite diseñar páginas formadas por frames (página independientes). Está desaconsejado.</a:t>
            </a:r>
          </a:p>
          <a:p>
            <a:pPr marL="1143000" indent="-228240" algn="just">
              <a:lnSpc>
                <a:spcPct val="100000"/>
              </a:lnSpc>
              <a:spcAft>
                <a:spcPts val="601"/>
              </a:spcAft>
            </a:pPr>
            <a:r>
              <a:rPr lang="es-ES" sz="1600" b="1" strike="noStrike" spc="-1">
                <a:solidFill>
                  <a:srgbClr val="000000"/>
                </a:solidFill>
                <a:latin typeface="Times New Roman"/>
              </a:rPr>
              <a:t>&lt;!DOCTYPE html PUBLIC "-//W3C//DTD XHTML 1.0 Frameset//EN" </a:t>
            </a:r>
            <a:endParaRPr lang="es-ES" sz="1600" b="0" strike="noStrike" spc="-1">
              <a:solidFill>
                <a:srgbClr val="000000"/>
              </a:solidFill>
              <a:latin typeface="Times New Roman"/>
            </a:endParaRPr>
          </a:p>
          <a:p>
            <a:pPr marL="1143000" indent="-228240" algn="just">
              <a:lnSpc>
                <a:spcPct val="100000"/>
              </a:lnSpc>
              <a:spcAft>
                <a:spcPts val="601"/>
              </a:spcAft>
            </a:pPr>
            <a:r>
              <a:rPr lang="es-ES" sz="1600" b="1" strike="noStrike" spc="-1">
                <a:solidFill>
                  <a:srgbClr val="000000"/>
                </a:solidFill>
                <a:latin typeface="Times New Roman"/>
              </a:rPr>
              <a:t>    "http://www.w3.org/TR/xhtml1/DTD/xhtml1-frameset.dtd"&gt;</a:t>
            </a:r>
            <a:endParaRPr lang="es-ES" sz="1600" b="0" strike="noStrike" spc="-1">
              <a:solidFill>
                <a:srgbClr val="000000"/>
              </a:solidFill>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trike="noStrike" spc="-1">
                <a:solidFill>
                  <a:srgbClr val="000000"/>
                </a:solidFill>
                <a:latin typeface="Times New Roman"/>
              </a:rPr>
              <a:t>XHTML</a:t>
            </a:r>
            <a:endParaRPr lang="es-ES" sz="2800" b="0" strike="noStrike" spc="-1">
              <a:solidFill>
                <a:srgbClr val="000000"/>
              </a:solidFill>
              <a:latin typeface="Times New Roman"/>
            </a:endParaRPr>
          </a:p>
        </p:txBody>
      </p:sp>
      <p:sp>
        <p:nvSpPr>
          <p:cNvPr id="109" name="TextShape 2"/>
          <p:cNvSpPr txBox="1"/>
          <p:nvPr/>
        </p:nvSpPr>
        <p:spPr>
          <a:xfrm>
            <a:off x="467640" y="1340640"/>
            <a:ext cx="8229240" cy="4896360"/>
          </a:xfrm>
          <a:prstGeom prst="rect">
            <a:avLst/>
          </a:prstGeom>
          <a:noFill/>
          <a:ln>
            <a:noFill/>
          </a:ln>
        </p:spPr>
        <p:txBody>
          <a:bodyPr>
            <a:normAutofit/>
          </a:bodyPr>
          <a:lstStyle/>
          <a:p>
            <a:pPr marL="343080" indent="-342720" algn="just">
              <a:lnSpc>
                <a:spcPct val="100000"/>
              </a:lnSpc>
              <a:spcAft>
                <a:spcPts val="601"/>
              </a:spcAft>
              <a:buClr>
                <a:srgbClr val="000000"/>
              </a:buClr>
              <a:buFont typeface="Arial"/>
              <a:buChar char="•"/>
            </a:pPr>
            <a:r>
              <a:rPr lang="es-ES" sz="2200" b="0" strike="noStrike" spc="-1">
                <a:solidFill>
                  <a:srgbClr val="000000"/>
                </a:solidFill>
                <a:latin typeface="Times New Roman"/>
              </a:rPr>
              <a:t>XHTML introduce las siguientes restricciones básicas en la sintaxis de sus etiquetas:</a:t>
            </a:r>
          </a:p>
          <a:p>
            <a:pPr marL="743040" lvl="1" indent="-285480" algn="just">
              <a:lnSpc>
                <a:spcPct val="100000"/>
              </a:lnSpc>
              <a:spcAft>
                <a:spcPts val="601"/>
              </a:spcAft>
              <a:buClr>
                <a:srgbClr val="000000"/>
              </a:buClr>
              <a:buFont typeface="Arial"/>
              <a:buChar char="–"/>
            </a:pPr>
            <a:r>
              <a:rPr lang="es-ES" sz="2000" b="0" strike="noStrike" spc="-1">
                <a:solidFill>
                  <a:srgbClr val="000000"/>
                </a:solidFill>
                <a:latin typeface="Times New Roman"/>
              </a:rPr>
              <a:t>Debe existir un único elemento raíz llamado &lt;html&gt; con su correspondiente cierre &lt;/html&gt;</a:t>
            </a:r>
          </a:p>
          <a:p>
            <a:pPr marL="743040" lvl="1" indent="-285480" algn="just">
              <a:lnSpc>
                <a:spcPct val="100000"/>
              </a:lnSpc>
              <a:spcAft>
                <a:spcPts val="601"/>
              </a:spcAft>
              <a:buClr>
                <a:srgbClr val="000000"/>
              </a:buClr>
              <a:buFont typeface="Arial"/>
              <a:buChar char="–"/>
            </a:pPr>
            <a:r>
              <a:rPr lang="es-ES" sz="2000" b="0" strike="noStrike" spc="-1">
                <a:solidFill>
                  <a:srgbClr val="000000"/>
                </a:solidFill>
                <a:latin typeface="Times New Roman"/>
              </a:rPr>
              <a:t>Se debe incluir una instrucción de procesamiento XML para indicar la versión de XML y la codificación de caracteres usada</a:t>
            </a:r>
          </a:p>
          <a:p>
            <a:pPr marL="743040" lvl="1" indent="-285480" algn="just">
              <a:lnSpc>
                <a:spcPct val="100000"/>
              </a:lnSpc>
              <a:spcAft>
                <a:spcPts val="601"/>
              </a:spcAft>
              <a:buClr>
                <a:srgbClr val="000000"/>
              </a:buClr>
              <a:buFont typeface="Arial"/>
              <a:buChar char="–"/>
            </a:pPr>
            <a:r>
              <a:rPr lang="es-ES" sz="2000" b="0" strike="noStrike" spc="-1">
                <a:solidFill>
                  <a:srgbClr val="000000"/>
                </a:solidFill>
                <a:latin typeface="Times New Roman"/>
              </a:rPr>
              <a:t>Debe existir una declaración DOCTYPE para poder validar el documento frente al DTD correspondiente</a:t>
            </a:r>
          </a:p>
          <a:p>
            <a:pPr marL="743040" lvl="1" indent="-285480" algn="just">
              <a:lnSpc>
                <a:spcPct val="100000"/>
              </a:lnSpc>
              <a:spcAft>
                <a:spcPts val="601"/>
              </a:spcAft>
              <a:buClr>
                <a:srgbClr val="000000"/>
              </a:buClr>
              <a:buFont typeface="Arial"/>
              <a:buChar char="–"/>
            </a:pPr>
            <a:r>
              <a:rPr lang="es-ES" sz="2000" b="0" strike="noStrike" spc="-1">
                <a:solidFill>
                  <a:srgbClr val="000000"/>
                </a:solidFill>
                <a:latin typeface="Times New Roman"/>
              </a:rPr>
              <a:t>Las etiquetas se tienen que cerrar de acuerdo a como se abren. Toda etiqueta de apertura tiene su correspondiente etiqueta de cierre</a:t>
            </a:r>
          </a:p>
          <a:p>
            <a:pPr marL="743040" lvl="1" indent="-285480" algn="just">
              <a:lnSpc>
                <a:spcPct val="100000"/>
              </a:lnSpc>
              <a:spcAft>
                <a:spcPts val="601"/>
              </a:spcAft>
              <a:buClr>
                <a:srgbClr val="000000"/>
              </a:buClr>
              <a:buFont typeface="Arial"/>
              <a:buChar char="–"/>
            </a:pPr>
            <a:r>
              <a:rPr lang="es-ES" sz="2000" b="0" strike="noStrike" spc="-1">
                <a:solidFill>
                  <a:srgbClr val="000000"/>
                </a:solidFill>
                <a:latin typeface="Times New Roman"/>
              </a:rPr>
              <a:t>Las etiquetas válidas en XHTML deben ir siempre en minúsculas</a:t>
            </a:r>
          </a:p>
          <a:p>
            <a:pPr marL="743040" lvl="1" indent="-285480" algn="just">
              <a:lnSpc>
                <a:spcPct val="100000"/>
              </a:lnSpc>
              <a:spcAft>
                <a:spcPts val="601"/>
              </a:spcAft>
              <a:buClr>
                <a:srgbClr val="000000"/>
              </a:buClr>
              <a:buFont typeface="Arial"/>
              <a:buChar char="–"/>
            </a:pPr>
            <a:r>
              <a:rPr lang="es-ES" sz="2000" b="0" strike="noStrike" spc="-1">
                <a:solidFill>
                  <a:srgbClr val="000000"/>
                </a:solidFill>
                <a:latin typeface="Times New Roman"/>
              </a:rPr>
              <a:t>Los elementos vacíos en XHTML también deben tener su correspondiente etiqueta de cierre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trike="noStrike" spc="-1" dirty="0" smtClean="0">
                <a:solidFill>
                  <a:srgbClr val="000000"/>
                </a:solidFill>
                <a:latin typeface="Times New Roman"/>
              </a:rPr>
              <a:t>CABECERA DEL DOCUMENTO</a:t>
            </a:r>
            <a:endParaRPr lang="es-ES" sz="2800" b="0" strike="noStrike" spc="-1" dirty="0">
              <a:solidFill>
                <a:srgbClr val="000000"/>
              </a:solidFill>
              <a:latin typeface="Times New Roman"/>
            </a:endParaRPr>
          </a:p>
        </p:txBody>
      </p:sp>
      <p:sp>
        <p:nvSpPr>
          <p:cNvPr id="109" name="TextShape 2"/>
          <p:cNvSpPr txBox="1"/>
          <p:nvPr/>
        </p:nvSpPr>
        <p:spPr>
          <a:xfrm>
            <a:off x="467640" y="1340640"/>
            <a:ext cx="8229240" cy="4896360"/>
          </a:xfrm>
          <a:prstGeom prst="rect">
            <a:avLst/>
          </a:prstGeom>
          <a:noFill/>
          <a:ln>
            <a:noFill/>
          </a:ln>
        </p:spPr>
        <p:txBody>
          <a:bodyPr>
            <a:normAutofit/>
          </a:bodyPr>
          <a:lstStyle/>
          <a:p>
            <a:pPr marL="343080" indent="-342720" algn="just">
              <a:lnSpc>
                <a:spcPct val="100000"/>
              </a:lnSpc>
              <a:spcAft>
                <a:spcPts val="1200"/>
              </a:spcAft>
              <a:buClr>
                <a:srgbClr val="000000"/>
              </a:buClr>
              <a:buFont typeface="Arial"/>
              <a:buChar char="•"/>
            </a:pPr>
            <a:r>
              <a:rPr lang="es-ES" sz="2200" spc="-1" dirty="0" smtClean="0">
                <a:solidFill>
                  <a:srgbClr val="000000"/>
                </a:solidFill>
                <a:latin typeface="Times New Roman"/>
              </a:rPr>
              <a:t>Delimitada por </a:t>
            </a:r>
            <a:r>
              <a:rPr lang="es-ES" sz="2200" b="1" spc="-1" dirty="0" smtClean="0">
                <a:solidFill>
                  <a:srgbClr val="000000"/>
                </a:solidFill>
                <a:latin typeface="Times New Roman"/>
              </a:rPr>
              <a:t>&lt;head&gt;</a:t>
            </a:r>
            <a:r>
              <a:rPr lang="es-ES" sz="2200" spc="-1" dirty="0" smtClean="0">
                <a:solidFill>
                  <a:srgbClr val="000000"/>
                </a:solidFill>
                <a:latin typeface="Times New Roman"/>
              </a:rPr>
              <a:t> y </a:t>
            </a:r>
            <a:r>
              <a:rPr lang="es-ES" sz="2200" b="1" spc="-1" dirty="0" smtClean="0">
                <a:solidFill>
                  <a:srgbClr val="000000"/>
                </a:solidFill>
                <a:latin typeface="Times New Roman"/>
              </a:rPr>
              <a:t>&lt;/head&gt;</a:t>
            </a:r>
            <a:endParaRPr lang="es-ES" sz="2200" spc="-1" dirty="0" smtClean="0">
              <a:solidFill>
                <a:srgbClr val="000000"/>
              </a:solidFill>
              <a:latin typeface="Times New Roman"/>
            </a:endParaRPr>
          </a:p>
          <a:p>
            <a:pPr marL="343080" indent="-342720" algn="just">
              <a:lnSpc>
                <a:spcPct val="100000"/>
              </a:lnSpc>
              <a:spcAft>
                <a:spcPts val="1200"/>
              </a:spcAft>
              <a:buClr>
                <a:srgbClr val="000000"/>
              </a:buClr>
              <a:buFont typeface="Arial"/>
              <a:buChar char="•"/>
            </a:pPr>
            <a:r>
              <a:rPr lang="es-ES" sz="2200" b="0" strike="noStrike" spc="-1" dirty="0" smtClean="0">
                <a:solidFill>
                  <a:srgbClr val="000000"/>
                </a:solidFill>
                <a:latin typeface="Times New Roman"/>
              </a:rPr>
              <a:t>Contiene información sobre el propio documento, importante para los navegadores pero no la presentan como contenido</a:t>
            </a:r>
          </a:p>
          <a:p>
            <a:pPr marL="343080" indent="-342720" algn="just">
              <a:lnSpc>
                <a:spcPct val="100000"/>
              </a:lnSpc>
              <a:spcAft>
                <a:spcPts val="1200"/>
              </a:spcAft>
              <a:buClr>
                <a:srgbClr val="000000"/>
              </a:buClr>
              <a:buFont typeface="Arial"/>
              <a:buChar char="•"/>
            </a:pPr>
            <a:r>
              <a:rPr lang="es-ES" sz="2200" spc="-1" dirty="0" smtClean="0">
                <a:solidFill>
                  <a:srgbClr val="000000"/>
                </a:solidFill>
                <a:latin typeface="Times New Roman"/>
              </a:rPr>
              <a:t>Puede contener, en cualquier orden, los siguientes elementos:</a:t>
            </a:r>
          </a:p>
          <a:p>
            <a:pPr marL="800280" lvl="1" indent="-342720" algn="just">
              <a:spcAft>
                <a:spcPts val="1200"/>
              </a:spcAft>
              <a:buClr>
                <a:srgbClr val="000000"/>
              </a:buClr>
              <a:buFont typeface="Arial"/>
              <a:buChar char="•"/>
            </a:pPr>
            <a:r>
              <a:rPr lang="es-ES" sz="2000" b="1" strike="noStrike" spc="-1" dirty="0" smtClean="0">
                <a:solidFill>
                  <a:srgbClr val="000000"/>
                </a:solidFill>
                <a:latin typeface="Times New Roman"/>
              </a:rPr>
              <a:t>Título del documento: </a:t>
            </a:r>
            <a:r>
              <a:rPr lang="es-ES" sz="2000" b="0" strike="noStrike" spc="-1" dirty="0" smtClean="0">
                <a:solidFill>
                  <a:srgbClr val="000000"/>
                </a:solidFill>
                <a:latin typeface="Times New Roman"/>
              </a:rPr>
              <a:t>&lt;</a:t>
            </a:r>
            <a:r>
              <a:rPr lang="es-ES" sz="2000" b="0" strike="noStrike" spc="-1" dirty="0" err="1" smtClean="0">
                <a:solidFill>
                  <a:srgbClr val="000000"/>
                </a:solidFill>
                <a:latin typeface="Times New Roman"/>
              </a:rPr>
              <a:t>title</a:t>
            </a:r>
            <a:r>
              <a:rPr lang="es-ES" sz="2000" spc="-1" dirty="0">
                <a:solidFill>
                  <a:srgbClr val="000000"/>
                </a:solidFill>
                <a:latin typeface="Times New Roman"/>
              </a:rPr>
              <a:t>&gt;</a:t>
            </a:r>
            <a:endParaRPr lang="es-ES" sz="2000" b="0" strike="noStrike" spc="-1" dirty="0" smtClean="0">
              <a:solidFill>
                <a:srgbClr val="000000"/>
              </a:solidFill>
              <a:latin typeface="Times New Roman"/>
            </a:endParaRPr>
          </a:p>
          <a:p>
            <a:pPr marL="800280" lvl="1" indent="-342720" algn="just">
              <a:spcAft>
                <a:spcPts val="1200"/>
              </a:spcAft>
              <a:buClr>
                <a:srgbClr val="000000"/>
              </a:buClr>
              <a:buFont typeface="Arial"/>
              <a:buChar char="•"/>
            </a:pPr>
            <a:r>
              <a:rPr lang="es-ES" sz="2000" b="1" spc="-1" dirty="0" smtClean="0">
                <a:solidFill>
                  <a:srgbClr val="000000"/>
                </a:solidFill>
                <a:latin typeface="Times New Roman"/>
              </a:rPr>
              <a:t>Metadatos: </a:t>
            </a:r>
            <a:r>
              <a:rPr lang="es-ES" sz="2000" spc="-1" dirty="0" smtClean="0">
                <a:solidFill>
                  <a:srgbClr val="000000"/>
                </a:solidFill>
                <a:latin typeface="Times New Roman"/>
              </a:rPr>
              <a:t>&lt;meta&gt; </a:t>
            </a:r>
          </a:p>
          <a:p>
            <a:pPr marL="800280" lvl="1" indent="-342720" algn="just">
              <a:spcAft>
                <a:spcPts val="1200"/>
              </a:spcAft>
              <a:buClr>
                <a:srgbClr val="000000"/>
              </a:buClr>
              <a:buFont typeface="Arial"/>
              <a:buChar char="•"/>
            </a:pPr>
            <a:r>
              <a:rPr lang="es-ES" sz="2000" b="1" strike="noStrike" spc="-1" dirty="0" smtClean="0">
                <a:solidFill>
                  <a:srgbClr val="000000"/>
                </a:solidFill>
                <a:latin typeface="Times New Roman"/>
              </a:rPr>
              <a:t>Enlaces con otros documentos: </a:t>
            </a:r>
            <a:r>
              <a:rPr lang="es-ES" sz="2000" b="0" strike="noStrike" spc="-1" dirty="0" smtClean="0">
                <a:solidFill>
                  <a:srgbClr val="000000"/>
                </a:solidFill>
                <a:latin typeface="Times New Roman"/>
              </a:rPr>
              <a:t>&lt;link&gt;</a:t>
            </a:r>
          </a:p>
          <a:p>
            <a:pPr marL="800280" lvl="1" indent="-342720" algn="just">
              <a:spcAft>
                <a:spcPts val="1200"/>
              </a:spcAft>
              <a:buClr>
                <a:srgbClr val="000000"/>
              </a:buClr>
              <a:buFont typeface="Arial"/>
              <a:buChar char="•"/>
            </a:pPr>
            <a:r>
              <a:rPr lang="es-ES" sz="2000" b="1" spc="-1" dirty="0">
                <a:solidFill>
                  <a:srgbClr val="000000"/>
                </a:solidFill>
                <a:latin typeface="Times New Roman"/>
              </a:rPr>
              <a:t>R</a:t>
            </a:r>
            <a:r>
              <a:rPr lang="es-ES" sz="2000" b="1" strike="noStrike" spc="-1" dirty="0" smtClean="0">
                <a:solidFill>
                  <a:srgbClr val="000000"/>
                </a:solidFill>
                <a:latin typeface="Times New Roman"/>
              </a:rPr>
              <a:t>uta base para todos los URL relativos del documento: </a:t>
            </a:r>
            <a:r>
              <a:rPr lang="es-ES" sz="2000" b="0" strike="noStrike" spc="-1" dirty="0" smtClean="0">
                <a:solidFill>
                  <a:srgbClr val="000000"/>
                </a:solidFill>
                <a:latin typeface="Times New Roman"/>
              </a:rPr>
              <a:t>&lt;base&gt;</a:t>
            </a:r>
          </a:p>
          <a:p>
            <a:pPr marL="800280" lvl="1" indent="-342720" algn="just">
              <a:spcAft>
                <a:spcPts val="1200"/>
              </a:spcAft>
              <a:buClr>
                <a:srgbClr val="000000"/>
              </a:buClr>
              <a:buFont typeface="Arial"/>
              <a:buChar char="•"/>
            </a:pPr>
            <a:r>
              <a:rPr lang="es-ES" sz="2000" b="1" spc="-1" dirty="0" smtClean="0">
                <a:solidFill>
                  <a:srgbClr val="000000"/>
                </a:solidFill>
                <a:latin typeface="Times New Roman"/>
              </a:rPr>
              <a:t>Enlace al documento de estilos: </a:t>
            </a:r>
            <a:r>
              <a:rPr lang="es-ES" sz="2000" spc="-1" dirty="0" smtClean="0">
                <a:solidFill>
                  <a:srgbClr val="000000"/>
                </a:solidFill>
                <a:latin typeface="Times New Roman"/>
              </a:rPr>
              <a:t>&lt;</a:t>
            </a:r>
            <a:r>
              <a:rPr lang="es-ES" sz="2000" spc="-1" dirty="0" err="1" smtClean="0">
                <a:solidFill>
                  <a:srgbClr val="000000"/>
                </a:solidFill>
                <a:latin typeface="Times New Roman"/>
              </a:rPr>
              <a:t>style</a:t>
            </a:r>
            <a:r>
              <a:rPr lang="es-ES" sz="2000" spc="-1" dirty="0" smtClean="0">
                <a:solidFill>
                  <a:srgbClr val="000000"/>
                </a:solidFill>
                <a:latin typeface="Times New Roman"/>
              </a:rPr>
              <a:t>&gt;</a:t>
            </a:r>
          </a:p>
          <a:p>
            <a:pPr marL="800280" lvl="1" indent="-342720" algn="just">
              <a:spcAft>
                <a:spcPts val="1200"/>
              </a:spcAft>
              <a:buClr>
                <a:srgbClr val="000000"/>
              </a:buClr>
              <a:buFont typeface="Arial"/>
              <a:buChar char="•"/>
            </a:pPr>
            <a:r>
              <a:rPr lang="es-ES" sz="2000" b="1" strike="noStrike" spc="-1" dirty="0" smtClean="0">
                <a:solidFill>
                  <a:srgbClr val="000000"/>
                </a:solidFill>
                <a:latin typeface="Times New Roman"/>
              </a:rPr>
              <a:t>Enlace a un script ejecutable: </a:t>
            </a:r>
            <a:r>
              <a:rPr lang="es-ES" sz="2000" b="0" strike="noStrike" spc="-1" dirty="0" smtClean="0">
                <a:solidFill>
                  <a:srgbClr val="000000"/>
                </a:solidFill>
                <a:latin typeface="Times New Roman"/>
              </a:rPr>
              <a:t>&lt;script&gt;</a:t>
            </a:r>
            <a:endParaRPr lang="es-ES" sz="2000" b="0" strike="noStrike" spc="-1" dirty="0">
              <a:solidFill>
                <a:srgbClr val="000000"/>
              </a:solidFill>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trike="noStrike" spc="-1" dirty="0" smtClean="0">
                <a:solidFill>
                  <a:srgbClr val="000000"/>
                </a:solidFill>
                <a:latin typeface="Times New Roman"/>
              </a:rPr>
              <a:t>TÍTULO DEL DOCUMENTO</a:t>
            </a:r>
            <a:endParaRPr lang="es-ES" sz="2800" b="0" strike="noStrike" spc="-1" dirty="0">
              <a:solidFill>
                <a:srgbClr val="000000"/>
              </a:solidFill>
              <a:latin typeface="Times New Roman"/>
            </a:endParaRPr>
          </a:p>
        </p:txBody>
      </p:sp>
      <p:sp>
        <p:nvSpPr>
          <p:cNvPr id="109" name="TextShape 2"/>
          <p:cNvSpPr txBox="1"/>
          <p:nvPr/>
        </p:nvSpPr>
        <p:spPr>
          <a:xfrm>
            <a:off x="467640" y="1340640"/>
            <a:ext cx="8229240" cy="4896360"/>
          </a:xfrm>
          <a:prstGeom prst="rect">
            <a:avLst/>
          </a:prstGeom>
          <a:noFill/>
          <a:ln>
            <a:noFill/>
          </a:ln>
        </p:spPr>
        <p:txBody>
          <a:bodyPr>
            <a:normAutofit/>
          </a:bodyPr>
          <a:lstStyle/>
          <a:p>
            <a:pPr marL="343080" indent="-342720" algn="just">
              <a:lnSpc>
                <a:spcPct val="100000"/>
              </a:lnSpc>
              <a:spcAft>
                <a:spcPts val="601"/>
              </a:spcAft>
              <a:buClr>
                <a:srgbClr val="000000"/>
              </a:buClr>
              <a:buFont typeface="Arial"/>
              <a:buChar char="•"/>
            </a:pPr>
            <a:r>
              <a:rPr lang="es-ES" sz="2200" spc="-1" dirty="0" smtClean="0">
                <a:solidFill>
                  <a:srgbClr val="000000"/>
                </a:solidFill>
                <a:latin typeface="Times New Roman"/>
              </a:rPr>
              <a:t>Es el único elemento obligatorio de la cabecera</a:t>
            </a:r>
          </a:p>
          <a:p>
            <a:pPr marL="343080" indent="-342720" algn="just">
              <a:lnSpc>
                <a:spcPct val="100000"/>
              </a:lnSpc>
              <a:spcAft>
                <a:spcPts val="601"/>
              </a:spcAft>
              <a:buClr>
                <a:srgbClr val="000000"/>
              </a:buClr>
              <a:buFont typeface="Arial"/>
              <a:buChar char="•"/>
            </a:pPr>
            <a:r>
              <a:rPr lang="es-ES" sz="2200" spc="-1" dirty="0" smtClean="0">
                <a:solidFill>
                  <a:srgbClr val="000000"/>
                </a:solidFill>
                <a:latin typeface="Times New Roman"/>
              </a:rPr>
              <a:t>Establece el título de la página entre las etiquetas &lt;</a:t>
            </a:r>
            <a:r>
              <a:rPr lang="es-ES" sz="2200" spc="-1" dirty="0" err="1" smtClean="0">
                <a:solidFill>
                  <a:srgbClr val="000000"/>
                </a:solidFill>
                <a:latin typeface="Times New Roman"/>
              </a:rPr>
              <a:t>title</a:t>
            </a:r>
            <a:r>
              <a:rPr lang="es-ES" sz="2200" spc="-1" dirty="0" smtClean="0">
                <a:solidFill>
                  <a:srgbClr val="000000"/>
                </a:solidFill>
                <a:latin typeface="Times New Roman"/>
              </a:rPr>
              <a:t>&gt; y &lt;/</a:t>
            </a:r>
            <a:r>
              <a:rPr lang="es-ES" sz="2200" spc="-1" dirty="0" err="1" smtClean="0">
                <a:solidFill>
                  <a:srgbClr val="000000"/>
                </a:solidFill>
                <a:latin typeface="Times New Roman"/>
              </a:rPr>
              <a:t>title</a:t>
            </a:r>
            <a:r>
              <a:rPr lang="es-ES" sz="2200" spc="-1" dirty="0" smtClean="0">
                <a:solidFill>
                  <a:srgbClr val="000000"/>
                </a:solidFill>
                <a:latin typeface="Times New Roman"/>
              </a:rPr>
              <a:t>&gt;</a:t>
            </a:r>
          </a:p>
          <a:p>
            <a:pPr marL="343080" indent="-342720" algn="just">
              <a:lnSpc>
                <a:spcPct val="100000"/>
              </a:lnSpc>
              <a:spcAft>
                <a:spcPts val="601"/>
              </a:spcAft>
              <a:buClr>
                <a:srgbClr val="000000"/>
              </a:buClr>
              <a:buFont typeface="Arial"/>
              <a:buChar char="•"/>
            </a:pPr>
            <a:r>
              <a:rPr lang="es-ES" sz="2200" spc="-1" dirty="0" smtClean="0">
                <a:solidFill>
                  <a:srgbClr val="000000"/>
                </a:solidFill>
                <a:latin typeface="Times New Roman"/>
              </a:rPr>
              <a:t>Los navegadores muestran este título como título de la propia ventana del navegador, como título de sus resultados de búsqueda</a:t>
            </a:r>
          </a:p>
          <a:p>
            <a:pPr marL="343080" indent="-342720" algn="just">
              <a:lnSpc>
                <a:spcPct val="100000"/>
              </a:lnSpc>
              <a:spcAft>
                <a:spcPts val="601"/>
              </a:spcAft>
              <a:buClr>
                <a:srgbClr val="000000"/>
              </a:buClr>
              <a:buFont typeface="Arial"/>
              <a:buChar char="•"/>
            </a:pPr>
            <a:r>
              <a:rPr lang="es-ES" sz="2200" spc="-1" dirty="0">
                <a:solidFill>
                  <a:srgbClr val="000000"/>
                </a:solidFill>
                <a:latin typeface="Times New Roman"/>
              </a:rPr>
              <a:t>E</a:t>
            </a:r>
            <a:r>
              <a:rPr lang="es-ES" sz="2200" spc="-1" dirty="0" smtClean="0">
                <a:solidFill>
                  <a:srgbClr val="000000"/>
                </a:solidFill>
                <a:latin typeface="Times New Roman"/>
              </a:rPr>
              <a:t>s importante para que los usuarios encuentren las páginas a través de los buscadores</a:t>
            </a:r>
          </a:p>
          <a:p>
            <a:pPr marL="343080" indent="-342720" algn="just">
              <a:lnSpc>
                <a:spcPct val="100000"/>
              </a:lnSpc>
              <a:spcAft>
                <a:spcPts val="601"/>
              </a:spcAft>
              <a:buClr>
                <a:srgbClr val="000000"/>
              </a:buClr>
              <a:buFont typeface="Arial"/>
              <a:buChar char="•"/>
            </a:pPr>
            <a:r>
              <a:rPr lang="es-ES" sz="2200" spc="-1" dirty="0" smtClean="0">
                <a:solidFill>
                  <a:srgbClr val="000000"/>
                </a:solidFill>
                <a:latin typeface="Times New Roman"/>
              </a:rPr>
              <a:t>Un error común de muchos sitios web consiste en mostrar un mismo título genérico en todas sus páginas. Cada página debe mostrar un título corto, adecuado, único y que describa inequívocamente los contenidos de la página</a:t>
            </a:r>
          </a:p>
          <a:p>
            <a:pPr marL="343080" indent="-342720" algn="just">
              <a:lnSpc>
                <a:spcPct val="100000"/>
              </a:lnSpc>
              <a:spcAft>
                <a:spcPts val="601"/>
              </a:spcAft>
              <a:buClr>
                <a:srgbClr val="000000"/>
              </a:buClr>
              <a:buFont typeface="Arial"/>
              <a:buChar char="•"/>
            </a:pPr>
            <a:r>
              <a:rPr lang="es-ES" sz="2200" spc="-1" dirty="0" smtClean="0">
                <a:solidFill>
                  <a:srgbClr val="000000"/>
                </a:solidFill>
                <a:latin typeface="Times New Roman"/>
              </a:rPr>
              <a:t>Las páginas XHTML deben tener definido un título y sólo uno, por lo que todas las páginas web deben incluir obligatoriamente una etiqueta &lt;</a:t>
            </a:r>
            <a:r>
              <a:rPr lang="es-ES" sz="2200" spc="-1" dirty="0" err="1" smtClean="0">
                <a:solidFill>
                  <a:srgbClr val="000000"/>
                </a:solidFill>
                <a:latin typeface="Times New Roman"/>
              </a:rPr>
              <a:t>title</a:t>
            </a:r>
            <a:r>
              <a:rPr lang="es-ES" sz="2200" spc="-1" dirty="0" smtClean="0">
                <a:solidFill>
                  <a:srgbClr val="000000"/>
                </a:solidFill>
                <a:latin typeface="Times New Roman"/>
              </a:rPr>
              <a:t>&gt;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pc="-1" dirty="0" smtClean="0">
                <a:solidFill>
                  <a:srgbClr val="000000"/>
                </a:solidFill>
                <a:latin typeface="Times New Roman"/>
              </a:rPr>
              <a:t>CUERPO DEL DOCUMENTO</a:t>
            </a:r>
            <a:endParaRPr lang="es-ES" sz="2800" b="0" strike="noStrike" spc="-1" dirty="0">
              <a:solidFill>
                <a:srgbClr val="000000"/>
              </a:solidFill>
              <a:latin typeface="Times New Roman"/>
            </a:endParaRPr>
          </a:p>
        </p:txBody>
      </p:sp>
      <p:sp>
        <p:nvSpPr>
          <p:cNvPr id="109" name="TextShape 2"/>
          <p:cNvSpPr txBox="1"/>
          <p:nvPr/>
        </p:nvSpPr>
        <p:spPr>
          <a:xfrm>
            <a:off x="467640" y="1340640"/>
            <a:ext cx="8229240" cy="4896360"/>
          </a:xfrm>
          <a:prstGeom prst="rect">
            <a:avLst/>
          </a:prstGeom>
          <a:noFill/>
          <a:ln>
            <a:noFill/>
          </a:ln>
        </p:spPr>
        <p:txBody>
          <a:bodyPr>
            <a:normAutofit/>
          </a:bodyPr>
          <a:lstStyle/>
          <a:p>
            <a:pPr marL="343080" indent="-342720" algn="just">
              <a:lnSpc>
                <a:spcPct val="100000"/>
              </a:lnSpc>
              <a:spcAft>
                <a:spcPts val="601"/>
              </a:spcAft>
              <a:buClr>
                <a:srgbClr val="000000"/>
              </a:buClr>
              <a:buFont typeface="Arial"/>
              <a:buChar char="•"/>
            </a:pPr>
            <a:r>
              <a:rPr lang="es-ES" sz="2200" spc="-1" dirty="0" smtClean="0">
                <a:solidFill>
                  <a:srgbClr val="000000"/>
                </a:solidFill>
                <a:latin typeface="Times New Roman"/>
              </a:rPr>
              <a:t>Constituye el contenido del documento que será visualizado en pantalla. Comienza con la etiqueta &lt;</a:t>
            </a:r>
            <a:r>
              <a:rPr lang="es-ES" sz="2200" spc="-1" dirty="0" err="1" smtClean="0">
                <a:solidFill>
                  <a:srgbClr val="000000"/>
                </a:solidFill>
                <a:latin typeface="Times New Roman"/>
              </a:rPr>
              <a:t>body</a:t>
            </a:r>
            <a:r>
              <a:rPr lang="es-ES" sz="2200" spc="-1" dirty="0" smtClean="0">
                <a:solidFill>
                  <a:srgbClr val="000000"/>
                </a:solidFill>
                <a:latin typeface="Times New Roman"/>
              </a:rPr>
              <a:t>&gt; y se cierra con la etiqueta &lt;/</a:t>
            </a:r>
            <a:r>
              <a:rPr lang="es-ES" sz="2200" spc="-1" dirty="0" err="1" smtClean="0">
                <a:solidFill>
                  <a:srgbClr val="000000"/>
                </a:solidFill>
                <a:latin typeface="Times New Roman"/>
              </a:rPr>
              <a:t>body</a:t>
            </a:r>
            <a:r>
              <a:rPr lang="es-ES" sz="2200" spc="-1" dirty="0" smtClean="0">
                <a:solidFill>
                  <a:srgbClr val="000000"/>
                </a:solidFill>
                <a:latin typeface="Times New Roman"/>
              </a:rPr>
              <a:t>&gt;</a:t>
            </a:r>
          </a:p>
          <a:p>
            <a:pPr marL="343080" indent="-342720" algn="just">
              <a:lnSpc>
                <a:spcPct val="100000"/>
              </a:lnSpc>
              <a:spcAft>
                <a:spcPts val="601"/>
              </a:spcAft>
              <a:buClr>
                <a:srgbClr val="000000"/>
              </a:buClr>
              <a:buFont typeface="Arial"/>
              <a:buChar char="•"/>
            </a:pPr>
            <a:r>
              <a:rPr lang="es-ES" sz="2200" spc="-1" dirty="0" smtClean="0">
                <a:solidFill>
                  <a:srgbClr val="000000"/>
                </a:solidFill>
                <a:latin typeface="Times New Roman"/>
              </a:rPr>
              <a:t>Contiene todas las etiquetas que permiten determinar si el texto se debe presentar en forma de párrafo, encabezado de sección, tablas, listas, enlaces, etc.</a:t>
            </a:r>
          </a:p>
          <a:p>
            <a:pPr marL="343080" indent="-342720" algn="just">
              <a:lnSpc>
                <a:spcPct val="100000"/>
              </a:lnSpc>
              <a:spcAft>
                <a:spcPts val="601"/>
              </a:spcAft>
              <a:buClr>
                <a:srgbClr val="000000"/>
              </a:buClr>
              <a:buFont typeface="Arial"/>
              <a:buChar char="•"/>
            </a:pPr>
            <a:r>
              <a:rPr lang="es-ES" sz="2200" spc="-1" dirty="0" smtClean="0">
                <a:solidFill>
                  <a:srgbClr val="000000"/>
                </a:solidFill>
                <a:latin typeface="Times New Roman"/>
              </a:rPr>
              <a:t>Los elementos que aparecen en el cuerpo pueden ser de dos tipos:</a:t>
            </a:r>
          </a:p>
          <a:p>
            <a:pPr marL="800280" lvl="1" indent="-342720" algn="just">
              <a:spcAft>
                <a:spcPts val="601"/>
              </a:spcAft>
              <a:buClr>
                <a:srgbClr val="000000"/>
              </a:buClr>
              <a:buFont typeface="Arial"/>
              <a:buChar char="•"/>
            </a:pPr>
            <a:r>
              <a:rPr lang="es-ES" sz="2000" b="1" spc="-1" dirty="0" smtClean="0">
                <a:solidFill>
                  <a:srgbClr val="000000"/>
                </a:solidFill>
                <a:latin typeface="Times New Roman"/>
              </a:rPr>
              <a:t>Elementos de línea.</a:t>
            </a:r>
            <a:r>
              <a:rPr lang="es-ES" sz="2000" spc="-1" dirty="0" smtClean="0">
                <a:solidFill>
                  <a:srgbClr val="000000"/>
                </a:solidFill>
                <a:latin typeface="Times New Roman"/>
              </a:rPr>
              <a:t> Solo pueden contener texto y otros elementos de línea y </a:t>
            </a:r>
            <a:r>
              <a:rPr lang="es-ES" sz="2000" b="1" spc="-1" dirty="0" smtClean="0">
                <a:solidFill>
                  <a:srgbClr val="000000"/>
                </a:solidFill>
                <a:latin typeface="Times New Roman"/>
              </a:rPr>
              <a:t>no</a:t>
            </a:r>
            <a:r>
              <a:rPr lang="es-ES" sz="2000" spc="-1" dirty="0" smtClean="0">
                <a:solidFill>
                  <a:srgbClr val="000000"/>
                </a:solidFill>
                <a:latin typeface="Times New Roman"/>
              </a:rPr>
              <a:t> provocan un salto de línea</a:t>
            </a:r>
          </a:p>
          <a:p>
            <a:pPr marL="800280" lvl="1" indent="-342720" algn="just">
              <a:spcAft>
                <a:spcPts val="601"/>
              </a:spcAft>
              <a:buClr>
                <a:srgbClr val="000000"/>
              </a:buClr>
              <a:buFont typeface="Arial"/>
              <a:buChar char="•"/>
            </a:pPr>
            <a:r>
              <a:rPr lang="es-ES" sz="2000" b="1" spc="-1" dirty="0" smtClean="0">
                <a:solidFill>
                  <a:srgbClr val="000000"/>
                </a:solidFill>
                <a:latin typeface="Times New Roman"/>
              </a:rPr>
              <a:t>Elementos de bloque.</a:t>
            </a:r>
            <a:r>
              <a:rPr lang="es-ES" sz="2000" spc="-1" dirty="0" smtClean="0">
                <a:solidFill>
                  <a:srgbClr val="000000"/>
                </a:solidFill>
                <a:latin typeface="Times New Roman"/>
              </a:rPr>
              <a:t> Pueden contener elementos de bloque y elementos de línea y provocan un salto de línea</a:t>
            </a:r>
            <a:endParaRPr lang="es-ES" sz="2000" b="1" spc="-1" dirty="0" smtClean="0">
              <a:solidFill>
                <a:srgbClr val="000000"/>
              </a:solidFill>
              <a:latin typeface="Times New Roman"/>
            </a:endParaRPr>
          </a:p>
          <a:p>
            <a:pPr marL="343080" indent="-342720" algn="just">
              <a:lnSpc>
                <a:spcPct val="100000"/>
              </a:lnSpc>
              <a:spcAft>
                <a:spcPts val="601"/>
              </a:spcAft>
              <a:buClr>
                <a:srgbClr val="000000"/>
              </a:buClr>
              <a:buFont typeface="Arial"/>
              <a:buChar char="•"/>
            </a:pPr>
            <a:r>
              <a:rPr lang="es-ES" sz="2200" spc="-1" dirty="0" smtClean="0">
                <a:solidFill>
                  <a:srgbClr val="000000"/>
                </a:solidFill>
                <a:latin typeface="Times New Roman"/>
              </a:rPr>
              <a:t>Los elementos de bloque organizan el texto en estructuras más grandes que los elementos de línea.</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pc="-1" dirty="0" smtClean="0">
                <a:solidFill>
                  <a:srgbClr val="000000"/>
                </a:solidFill>
                <a:latin typeface="Times New Roman"/>
              </a:rPr>
              <a:t>CUERPO DEL DOCUMENTO</a:t>
            </a:r>
            <a:endParaRPr lang="es-ES" sz="2800" b="0" strike="noStrike" spc="-1" dirty="0">
              <a:solidFill>
                <a:srgbClr val="000000"/>
              </a:solidFill>
              <a:latin typeface="Times New Roman"/>
            </a:endParaRPr>
          </a:p>
        </p:txBody>
      </p:sp>
      <p:sp>
        <p:nvSpPr>
          <p:cNvPr id="109" name="TextShape 2"/>
          <p:cNvSpPr txBox="1"/>
          <p:nvPr/>
        </p:nvSpPr>
        <p:spPr>
          <a:xfrm>
            <a:off x="467640" y="1340640"/>
            <a:ext cx="8229240" cy="4896360"/>
          </a:xfrm>
          <a:prstGeom prst="rect">
            <a:avLst/>
          </a:prstGeom>
          <a:noFill/>
          <a:ln>
            <a:noFill/>
          </a:ln>
        </p:spPr>
        <p:txBody>
          <a:bodyPr>
            <a:normAutofit/>
          </a:bodyPr>
          <a:lstStyle/>
          <a:p>
            <a:pPr marL="343080" indent="-342720" algn="just">
              <a:lnSpc>
                <a:spcPct val="100000"/>
              </a:lnSpc>
              <a:spcAft>
                <a:spcPts val="1200"/>
              </a:spcAft>
              <a:buClr>
                <a:srgbClr val="000000"/>
              </a:buClr>
              <a:buFont typeface="Arial"/>
              <a:buChar char="•"/>
            </a:pPr>
            <a:r>
              <a:rPr lang="es-ES" sz="2200" b="1" spc="-1" dirty="0" smtClean="0">
                <a:solidFill>
                  <a:srgbClr val="000000"/>
                </a:solidFill>
                <a:latin typeface="Times New Roman"/>
              </a:rPr>
              <a:t>Importante:</a:t>
            </a:r>
            <a:r>
              <a:rPr lang="es-ES" sz="2200" spc="-1" dirty="0" smtClean="0">
                <a:solidFill>
                  <a:srgbClr val="000000"/>
                </a:solidFill>
                <a:latin typeface="Times New Roman"/>
              </a:rPr>
              <a:t> los elementos que se encuentran dentro de un elemento de bloque heredan todos los formatos que se hayan aplicado al elemento de bloque en el que se encuentra, si no se indica un nuevo formato para cada uno de los elementos que se encuentran en el elemento padre</a:t>
            </a:r>
          </a:p>
          <a:p>
            <a:pPr marL="343080" indent="-342720" algn="just">
              <a:lnSpc>
                <a:spcPct val="100000"/>
              </a:lnSpc>
              <a:spcAft>
                <a:spcPts val="1200"/>
              </a:spcAft>
              <a:buClr>
                <a:srgbClr val="000000"/>
              </a:buClr>
              <a:buFont typeface="Arial"/>
              <a:buChar char="•"/>
            </a:pPr>
            <a:r>
              <a:rPr lang="es-ES" sz="2200" spc="-1" dirty="0" smtClean="0">
                <a:solidFill>
                  <a:srgbClr val="000000"/>
                </a:solidFill>
                <a:latin typeface="Times New Roman"/>
              </a:rPr>
              <a:t>El elemento padre principal es la etiqueta &lt;</a:t>
            </a:r>
            <a:r>
              <a:rPr lang="es-ES" sz="2200" spc="-1" dirty="0" err="1" smtClean="0">
                <a:solidFill>
                  <a:srgbClr val="000000"/>
                </a:solidFill>
                <a:latin typeface="Times New Roman"/>
              </a:rPr>
              <a:t>body</a:t>
            </a:r>
            <a:r>
              <a:rPr lang="es-ES" sz="2200" spc="-1" dirty="0" smtClean="0">
                <a:solidFill>
                  <a:srgbClr val="000000"/>
                </a:solidFill>
                <a:latin typeface="Times New Roman"/>
              </a:rPr>
              <a:t>&gt; y todos los elementos que se encuentran en el &lt;</a:t>
            </a:r>
            <a:r>
              <a:rPr lang="es-ES" sz="2200" spc="-1" dirty="0" err="1" smtClean="0">
                <a:solidFill>
                  <a:srgbClr val="000000"/>
                </a:solidFill>
                <a:latin typeface="Times New Roman"/>
              </a:rPr>
              <a:t>body</a:t>
            </a:r>
            <a:r>
              <a:rPr lang="es-ES" sz="2200" spc="-1" dirty="0" smtClean="0">
                <a:solidFill>
                  <a:srgbClr val="000000"/>
                </a:solidFill>
                <a:latin typeface="Times New Roman"/>
              </a:rPr>
              <a:t>&gt; heredarán sus formatos</a:t>
            </a:r>
          </a:p>
          <a:p>
            <a:pPr marL="343080" indent="-342720" algn="just">
              <a:lnSpc>
                <a:spcPct val="100000"/>
              </a:lnSpc>
              <a:spcAft>
                <a:spcPts val="1200"/>
              </a:spcAft>
              <a:buClr>
                <a:srgbClr val="000000"/>
              </a:buClr>
              <a:buFont typeface="Arial"/>
              <a:buChar char="•"/>
            </a:pPr>
            <a:r>
              <a:rPr lang="es-ES" sz="2200" spc="-1" dirty="0" smtClean="0">
                <a:solidFill>
                  <a:srgbClr val="000000"/>
                </a:solidFill>
                <a:latin typeface="Times New Roman"/>
              </a:rPr>
              <a:t>Los elementos que se encuentran dentro del documento tienen una estructura jerárquica.</a:t>
            </a:r>
          </a:p>
          <a:p>
            <a:pPr marL="343080" indent="-342720" algn="just">
              <a:lnSpc>
                <a:spcPct val="100000"/>
              </a:lnSpc>
              <a:spcAft>
                <a:spcPts val="601"/>
              </a:spcAft>
              <a:buClr>
                <a:srgbClr val="000000"/>
              </a:buClr>
              <a:buFont typeface="Arial"/>
              <a:buChar char="•"/>
            </a:pPr>
            <a:endParaRPr lang="es-ES" sz="2200" spc="-1" dirty="0" smtClean="0">
              <a:solidFill>
                <a:srgbClr val="000000"/>
              </a:solidFill>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pc="-1" dirty="0" smtClean="0">
                <a:solidFill>
                  <a:srgbClr val="000000"/>
                </a:solidFill>
                <a:latin typeface="Times New Roman"/>
              </a:rPr>
              <a:t>PÁRRAFOS</a:t>
            </a:r>
            <a:endParaRPr lang="es-ES" sz="2800" b="0" strike="noStrike" spc="-1" dirty="0">
              <a:solidFill>
                <a:srgbClr val="000000"/>
              </a:solidFill>
              <a:latin typeface="Times New Roman"/>
            </a:endParaRPr>
          </a:p>
        </p:txBody>
      </p:sp>
      <p:sp>
        <p:nvSpPr>
          <p:cNvPr id="109" name="TextShape 2"/>
          <p:cNvSpPr txBox="1"/>
          <p:nvPr/>
        </p:nvSpPr>
        <p:spPr>
          <a:xfrm>
            <a:off x="467640" y="1340640"/>
            <a:ext cx="8229240" cy="5112696"/>
          </a:xfrm>
          <a:prstGeom prst="rect">
            <a:avLst/>
          </a:prstGeom>
          <a:noFill/>
          <a:ln>
            <a:noFill/>
          </a:ln>
        </p:spPr>
        <p:txBody>
          <a:bodyPr>
            <a:normAutofit fontScale="77500" lnSpcReduction="20000"/>
          </a:bodyPr>
          <a:lstStyle/>
          <a:p>
            <a:pPr marL="343080" indent="-342720" algn="just">
              <a:lnSpc>
                <a:spcPct val="100000"/>
              </a:lnSpc>
              <a:spcAft>
                <a:spcPts val="601"/>
              </a:spcAft>
              <a:buClr>
                <a:srgbClr val="000000"/>
              </a:buClr>
              <a:buFont typeface="Arial"/>
              <a:buChar char="•"/>
            </a:pPr>
            <a:r>
              <a:rPr lang="es-ES" sz="2800" spc="-1" dirty="0" smtClean="0">
                <a:solidFill>
                  <a:srgbClr val="000000"/>
                </a:solidFill>
                <a:latin typeface="Times New Roman"/>
              </a:rPr>
              <a:t>La forma más sencilla de estructurar un texto consiste en separarlo por párrafos, con la etiqueta &lt;p&gt;</a:t>
            </a:r>
          </a:p>
          <a:p>
            <a:pPr marL="343080" indent="-342720" algn="just">
              <a:lnSpc>
                <a:spcPct val="100000"/>
              </a:lnSpc>
              <a:spcAft>
                <a:spcPts val="601"/>
              </a:spcAft>
              <a:buClr>
                <a:srgbClr val="000000"/>
              </a:buClr>
              <a:buFont typeface="Arial"/>
              <a:buChar char="•"/>
            </a:pPr>
            <a:r>
              <a:rPr lang="es-ES" sz="2200" spc="-1" dirty="0" smtClean="0">
                <a:solidFill>
                  <a:srgbClr val="000000"/>
                </a:solidFill>
                <a:latin typeface="Times New Roman"/>
              </a:rPr>
              <a:t>Ejemplo:</a:t>
            </a:r>
          </a:p>
          <a:p>
            <a:pPr marL="800280" lvl="1" indent="-342720" algn="just">
              <a:spcAft>
                <a:spcPts val="601"/>
              </a:spcAft>
              <a:buClr>
                <a:srgbClr val="000000"/>
              </a:buClr>
            </a:pPr>
            <a:r>
              <a:rPr lang="es-ES" sz="2000" b="1" spc="-1" dirty="0" smtClean="0">
                <a:solidFill>
                  <a:srgbClr val="000000"/>
                </a:solidFill>
                <a:latin typeface="Times New Roman"/>
              </a:rPr>
              <a:t>&lt;</a:t>
            </a:r>
            <a:r>
              <a:rPr lang="es-ES" sz="2000" b="1" spc="-1" dirty="0" err="1" smtClean="0">
                <a:solidFill>
                  <a:srgbClr val="000000"/>
                </a:solidFill>
                <a:latin typeface="Times New Roman"/>
              </a:rPr>
              <a:t>html</a:t>
            </a:r>
            <a:r>
              <a:rPr lang="es-ES" sz="2000" b="1" spc="-1" dirty="0" smtClean="0">
                <a:solidFill>
                  <a:srgbClr val="000000"/>
                </a:solidFill>
                <a:latin typeface="Times New Roman"/>
              </a:rPr>
              <a:t>&gt;</a:t>
            </a:r>
          </a:p>
          <a:p>
            <a:pPr marL="800280" lvl="1" indent="-342720" algn="just">
              <a:spcAft>
                <a:spcPts val="601"/>
              </a:spcAft>
              <a:buClr>
                <a:srgbClr val="000000"/>
              </a:buClr>
            </a:pPr>
            <a:r>
              <a:rPr lang="es-ES" sz="2000" b="1" spc="-1" dirty="0" smtClean="0">
                <a:solidFill>
                  <a:srgbClr val="000000"/>
                </a:solidFill>
                <a:latin typeface="Times New Roman"/>
              </a:rPr>
              <a:t>    &lt;head&gt;</a:t>
            </a:r>
          </a:p>
          <a:p>
            <a:pPr marL="800280" lvl="1" indent="-342720" algn="just">
              <a:spcAft>
                <a:spcPts val="601"/>
              </a:spcAft>
              <a:buClr>
                <a:srgbClr val="000000"/>
              </a:buClr>
            </a:pPr>
            <a:r>
              <a:rPr lang="es-ES" sz="2000" b="1" spc="-1" dirty="0" smtClean="0">
                <a:solidFill>
                  <a:srgbClr val="000000"/>
                </a:solidFill>
                <a:latin typeface="Times New Roman"/>
              </a:rPr>
              <a:t>         &lt;</a:t>
            </a:r>
            <a:r>
              <a:rPr lang="es-ES" sz="2000" b="1" spc="-1" dirty="0" err="1" smtClean="0">
                <a:solidFill>
                  <a:srgbClr val="000000"/>
                </a:solidFill>
                <a:latin typeface="Times New Roman"/>
              </a:rPr>
              <a:t>title</a:t>
            </a:r>
            <a:r>
              <a:rPr lang="es-ES" sz="2000" b="1" spc="-1" dirty="0" smtClean="0">
                <a:solidFill>
                  <a:srgbClr val="000000"/>
                </a:solidFill>
                <a:latin typeface="Times New Roman"/>
              </a:rPr>
              <a:t>&gt;Ejemplo de texto estructurado con párrafos&lt;/</a:t>
            </a:r>
            <a:r>
              <a:rPr lang="es-ES" sz="2000" b="1" spc="-1" dirty="0" err="1" smtClean="0">
                <a:solidFill>
                  <a:srgbClr val="000000"/>
                </a:solidFill>
                <a:latin typeface="Times New Roman"/>
              </a:rPr>
              <a:t>title</a:t>
            </a:r>
            <a:r>
              <a:rPr lang="es-ES" sz="2000" b="1" spc="-1" dirty="0" smtClean="0">
                <a:solidFill>
                  <a:srgbClr val="000000"/>
                </a:solidFill>
                <a:latin typeface="Times New Roman"/>
              </a:rPr>
              <a:t>&gt;</a:t>
            </a:r>
          </a:p>
          <a:p>
            <a:pPr marL="800280" lvl="1" indent="-342720" algn="just">
              <a:spcAft>
                <a:spcPts val="601"/>
              </a:spcAft>
              <a:buClr>
                <a:srgbClr val="000000"/>
              </a:buClr>
            </a:pPr>
            <a:r>
              <a:rPr lang="es-ES" sz="2000" b="1" spc="-1" dirty="0" smtClean="0">
                <a:solidFill>
                  <a:srgbClr val="000000"/>
                </a:solidFill>
                <a:latin typeface="Times New Roman"/>
              </a:rPr>
              <a:t>    &lt;/head&gt;</a:t>
            </a:r>
          </a:p>
          <a:p>
            <a:pPr marL="800280" lvl="1" indent="-342720" algn="just">
              <a:buClr>
                <a:srgbClr val="000000"/>
              </a:buClr>
            </a:pPr>
            <a:r>
              <a:rPr lang="es-ES" sz="2000" b="1" spc="-1" dirty="0" smtClean="0">
                <a:solidFill>
                  <a:srgbClr val="000000"/>
                </a:solidFill>
                <a:latin typeface="Times New Roman"/>
              </a:rPr>
              <a:t> </a:t>
            </a:r>
          </a:p>
          <a:p>
            <a:pPr marL="800280" lvl="1" indent="-342720" algn="just">
              <a:spcAft>
                <a:spcPts val="601"/>
              </a:spcAft>
              <a:buClr>
                <a:srgbClr val="000000"/>
              </a:buClr>
            </a:pPr>
            <a:r>
              <a:rPr lang="es-ES" sz="2000" b="1" spc="-1" dirty="0" smtClean="0">
                <a:solidFill>
                  <a:srgbClr val="000000"/>
                </a:solidFill>
                <a:latin typeface="Times New Roman"/>
              </a:rPr>
              <a:t>    &lt;</a:t>
            </a:r>
            <a:r>
              <a:rPr lang="es-ES" sz="2000" b="1" spc="-1" dirty="0" err="1" smtClean="0">
                <a:solidFill>
                  <a:srgbClr val="000000"/>
                </a:solidFill>
                <a:latin typeface="Times New Roman"/>
              </a:rPr>
              <a:t>body</a:t>
            </a:r>
            <a:r>
              <a:rPr lang="es-ES" sz="2000" b="1" spc="-1" dirty="0" smtClean="0">
                <a:solidFill>
                  <a:srgbClr val="000000"/>
                </a:solidFill>
                <a:latin typeface="Times New Roman"/>
              </a:rPr>
              <a:t>&gt;</a:t>
            </a:r>
          </a:p>
          <a:p>
            <a:pPr marL="800280" lvl="1" indent="-342720" algn="just">
              <a:spcAft>
                <a:spcPts val="601"/>
              </a:spcAft>
              <a:buClr>
                <a:srgbClr val="000000"/>
              </a:buClr>
            </a:pPr>
            <a:r>
              <a:rPr lang="es-ES" sz="2000" b="1" spc="-1" dirty="0" smtClean="0">
                <a:solidFill>
                  <a:srgbClr val="000000"/>
                </a:solidFill>
                <a:latin typeface="Times New Roman"/>
              </a:rPr>
              <a:t>                   &lt;p&gt;Este es el texto que forma el primer párrafo de la página. </a:t>
            </a:r>
          </a:p>
          <a:p>
            <a:pPr marL="800280" lvl="1" indent="-342720" algn="just">
              <a:spcAft>
                <a:spcPts val="601"/>
              </a:spcAft>
              <a:buClr>
                <a:srgbClr val="000000"/>
              </a:buClr>
            </a:pPr>
            <a:r>
              <a:rPr lang="es-ES" sz="2000" b="1" spc="-1" dirty="0" smtClean="0">
                <a:solidFill>
                  <a:srgbClr val="000000"/>
                </a:solidFill>
                <a:latin typeface="Times New Roman"/>
              </a:rPr>
              <a:t>                         Los párrafos pueden ocupar varias líneas y el navegador se encarga </a:t>
            </a:r>
          </a:p>
          <a:p>
            <a:pPr marL="800280" lvl="1" indent="-342720" algn="just">
              <a:spcAft>
                <a:spcPts val="601"/>
              </a:spcAft>
              <a:buClr>
                <a:srgbClr val="000000"/>
              </a:buClr>
            </a:pPr>
            <a:r>
              <a:rPr lang="es-ES" sz="2000" b="1" spc="-1" dirty="0" smtClean="0">
                <a:solidFill>
                  <a:srgbClr val="000000"/>
                </a:solidFill>
                <a:latin typeface="Times New Roman"/>
              </a:rPr>
              <a:t>                         de ajustar su longitud al tamaño de la ventana.&lt;/p&gt;</a:t>
            </a:r>
          </a:p>
          <a:p>
            <a:pPr marL="800280" lvl="1" indent="-342720" algn="just">
              <a:buClr>
                <a:srgbClr val="000000"/>
              </a:buClr>
            </a:pPr>
            <a:r>
              <a:rPr lang="es-ES" sz="2000" b="1" spc="-1" dirty="0" smtClean="0">
                <a:solidFill>
                  <a:srgbClr val="000000"/>
                </a:solidFill>
                <a:latin typeface="Times New Roman"/>
              </a:rPr>
              <a:t> </a:t>
            </a:r>
          </a:p>
          <a:p>
            <a:pPr marL="800280" lvl="1" indent="-342720" algn="just">
              <a:spcAft>
                <a:spcPts val="601"/>
              </a:spcAft>
              <a:buClr>
                <a:srgbClr val="000000"/>
              </a:buClr>
            </a:pPr>
            <a:r>
              <a:rPr lang="es-ES" sz="2000" b="1" spc="-1" dirty="0" smtClean="0">
                <a:solidFill>
                  <a:srgbClr val="000000"/>
                </a:solidFill>
                <a:latin typeface="Times New Roman"/>
              </a:rPr>
              <a:t>                    &lt;p&gt;El segundo párrafo de la página también se define encerrando </a:t>
            </a:r>
          </a:p>
          <a:p>
            <a:pPr marL="800280" lvl="1" indent="-342720" algn="just">
              <a:spcAft>
                <a:spcPts val="601"/>
              </a:spcAft>
              <a:buClr>
                <a:srgbClr val="000000"/>
              </a:buClr>
            </a:pPr>
            <a:r>
              <a:rPr lang="es-ES" sz="2000" b="1" spc="-1" dirty="0" smtClean="0">
                <a:solidFill>
                  <a:srgbClr val="000000"/>
                </a:solidFill>
                <a:latin typeface="Times New Roman"/>
              </a:rPr>
              <a:t>                           su texto con la etiqueta p. El navegador también se encarga de </a:t>
            </a:r>
          </a:p>
          <a:p>
            <a:pPr marL="800280" lvl="1" indent="-342720" algn="just">
              <a:spcAft>
                <a:spcPts val="601"/>
              </a:spcAft>
              <a:buClr>
                <a:srgbClr val="000000"/>
              </a:buClr>
            </a:pPr>
            <a:r>
              <a:rPr lang="es-ES" sz="2000" b="1" spc="-1" dirty="0" smtClean="0">
                <a:solidFill>
                  <a:srgbClr val="000000"/>
                </a:solidFill>
                <a:latin typeface="Times New Roman"/>
              </a:rPr>
              <a:t>                           separar automáticamente cada párrafo.&lt;/p&gt;</a:t>
            </a:r>
          </a:p>
          <a:p>
            <a:pPr marL="800280" lvl="1" indent="-342720" algn="just">
              <a:spcAft>
                <a:spcPts val="601"/>
              </a:spcAft>
              <a:buClr>
                <a:srgbClr val="000000"/>
              </a:buClr>
            </a:pPr>
            <a:r>
              <a:rPr lang="es-ES" sz="2000" b="1" spc="-1" dirty="0" smtClean="0">
                <a:solidFill>
                  <a:srgbClr val="000000"/>
                </a:solidFill>
                <a:latin typeface="Times New Roman"/>
              </a:rPr>
              <a:t>    &lt;/</a:t>
            </a:r>
            <a:r>
              <a:rPr lang="es-ES" sz="2000" b="1" spc="-1" dirty="0" err="1" smtClean="0">
                <a:solidFill>
                  <a:srgbClr val="000000"/>
                </a:solidFill>
                <a:latin typeface="Times New Roman"/>
              </a:rPr>
              <a:t>body</a:t>
            </a:r>
            <a:r>
              <a:rPr lang="es-ES" sz="2000" b="1" spc="-1" dirty="0" smtClean="0">
                <a:solidFill>
                  <a:srgbClr val="000000"/>
                </a:solidFill>
                <a:latin typeface="Times New Roman"/>
              </a:rPr>
              <a:t>&gt;</a:t>
            </a:r>
          </a:p>
          <a:p>
            <a:pPr marL="800280" lvl="1" indent="-342720" algn="just">
              <a:lnSpc>
                <a:spcPct val="120000"/>
              </a:lnSpc>
              <a:buClr>
                <a:srgbClr val="000000"/>
              </a:buClr>
            </a:pPr>
            <a:r>
              <a:rPr lang="es-ES" sz="2000" b="1" spc="-1" dirty="0" smtClean="0">
                <a:solidFill>
                  <a:srgbClr val="000000"/>
                </a:solidFill>
                <a:latin typeface="Times New Roman"/>
              </a:rPr>
              <a:t> </a:t>
            </a:r>
          </a:p>
          <a:p>
            <a:pPr marL="800280" lvl="1" indent="-342720" algn="just">
              <a:spcAft>
                <a:spcPts val="601"/>
              </a:spcAft>
              <a:buClr>
                <a:srgbClr val="000000"/>
              </a:buClr>
            </a:pPr>
            <a:r>
              <a:rPr lang="es-ES" sz="2000" b="1" spc="-1" dirty="0" smtClean="0">
                <a:solidFill>
                  <a:srgbClr val="000000"/>
                </a:solidFill>
                <a:latin typeface="Times New Roman"/>
              </a:rPr>
              <a:t>&lt;/</a:t>
            </a:r>
            <a:r>
              <a:rPr lang="es-ES" sz="2000" b="1" spc="-1" dirty="0" err="1" smtClean="0">
                <a:solidFill>
                  <a:srgbClr val="000000"/>
                </a:solidFill>
                <a:latin typeface="Times New Roman"/>
              </a:rPr>
              <a:t>html</a:t>
            </a:r>
            <a:r>
              <a:rPr lang="es-ES" sz="2000" b="1" spc="-1" dirty="0" smtClean="0">
                <a:solidFill>
                  <a:srgbClr val="000000"/>
                </a:solidFill>
                <a:latin typeface="Times New Roman"/>
              </a:rPr>
              <a:t>&gt;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trike="noStrike" spc="-1">
                <a:solidFill>
                  <a:srgbClr val="000000"/>
                </a:solidFill>
                <a:latin typeface="Times New Roman"/>
              </a:rPr>
              <a:t>LENGUAJES DE MARCAS</a:t>
            </a:r>
            <a:endParaRPr lang="es-ES" sz="2800" b="0" strike="noStrike" spc="-1">
              <a:solidFill>
                <a:srgbClr val="000000"/>
              </a:solidFill>
              <a:latin typeface="Times New Roman"/>
            </a:endParaRPr>
          </a:p>
        </p:txBody>
      </p:sp>
      <p:sp>
        <p:nvSpPr>
          <p:cNvPr id="91" name="TextShape 2"/>
          <p:cNvSpPr txBox="1"/>
          <p:nvPr/>
        </p:nvSpPr>
        <p:spPr>
          <a:xfrm>
            <a:off x="467640" y="1340640"/>
            <a:ext cx="8229240" cy="4525560"/>
          </a:xfrm>
          <a:prstGeom prst="rect">
            <a:avLst/>
          </a:prstGeom>
          <a:noFill/>
          <a:ln>
            <a:noFill/>
          </a:ln>
        </p:spPr>
        <p:txBody>
          <a:bodyPr>
            <a:normAutofit/>
          </a:bodyPr>
          <a:lstStyle/>
          <a:p>
            <a:pPr marL="343080" indent="-342720" algn="just">
              <a:lnSpc>
                <a:spcPct val="100000"/>
              </a:lnSpc>
              <a:spcAft>
                <a:spcPts val="601"/>
              </a:spcAft>
              <a:buClr>
                <a:srgbClr val="000000"/>
              </a:buClr>
              <a:buFont typeface="Arial"/>
              <a:buChar char="•"/>
            </a:pPr>
            <a:r>
              <a:rPr lang="es-ES" sz="2200" b="1" strike="noStrike" spc="-1">
                <a:solidFill>
                  <a:srgbClr val="000000"/>
                </a:solidFill>
                <a:latin typeface="Times New Roman"/>
              </a:rPr>
              <a:t>HTML: </a:t>
            </a:r>
            <a:r>
              <a:rPr lang="es-ES" sz="2200" b="0" strike="noStrike" spc="-1">
                <a:solidFill>
                  <a:srgbClr val="000000"/>
                </a:solidFill>
                <a:latin typeface="Times New Roman"/>
              </a:rPr>
              <a:t>un lenguaje de marcado que permite definir  la estructura y la semántica que se muestra en una página Web.</a:t>
            </a:r>
          </a:p>
          <a:p>
            <a:pPr marL="343080" indent="-342720" algn="just">
              <a:lnSpc>
                <a:spcPct val="100000"/>
              </a:lnSpc>
              <a:spcAft>
                <a:spcPts val="601"/>
              </a:spcAft>
              <a:buClr>
                <a:srgbClr val="000000"/>
              </a:buClr>
              <a:buFont typeface="Arial"/>
              <a:buChar char="•"/>
            </a:pPr>
            <a:r>
              <a:rPr lang="es-ES" sz="2200" b="1" strike="noStrike" spc="-1">
                <a:solidFill>
                  <a:srgbClr val="000000"/>
                </a:solidFill>
                <a:latin typeface="Times New Roman"/>
              </a:rPr>
              <a:t>Lenguaje de marcas: </a:t>
            </a:r>
            <a:r>
              <a:rPr lang="es-ES" sz="2200" b="0" strike="noStrike" spc="-1">
                <a:solidFill>
                  <a:srgbClr val="000000"/>
                </a:solidFill>
                <a:latin typeface="Times New Roman"/>
              </a:rPr>
              <a:t>lenguaje que utiliza marcas que son las instrucciones para mostrar o imprimir el texto.</a:t>
            </a:r>
          </a:p>
          <a:p>
            <a:pPr marL="343080" indent="-342720" algn="just">
              <a:lnSpc>
                <a:spcPct val="100000"/>
              </a:lnSpc>
              <a:spcAft>
                <a:spcPts val="601"/>
              </a:spcAft>
              <a:buClr>
                <a:srgbClr val="000000"/>
              </a:buClr>
              <a:buFont typeface="Arial"/>
              <a:buChar char="•"/>
            </a:pPr>
            <a:r>
              <a:rPr lang="es-ES" sz="2200" b="1" strike="noStrike" spc="-1">
                <a:solidFill>
                  <a:srgbClr val="000000"/>
                </a:solidFill>
                <a:latin typeface="Times New Roman"/>
              </a:rPr>
              <a:t>Los lenguajes de marcas </a:t>
            </a:r>
            <a:r>
              <a:rPr lang="es-ES" sz="2200" b="0" strike="noStrike" spc="-1">
                <a:solidFill>
                  <a:srgbClr val="000000"/>
                </a:solidFill>
                <a:latin typeface="Times New Roman"/>
              </a:rPr>
              <a:t>combinan la información que contiene un documento con marcas o anotaciones que determinan como se presentará la información al usuario.</a:t>
            </a:r>
          </a:p>
          <a:p>
            <a:pPr marL="343080" indent="-342720" algn="just">
              <a:lnSpc>
                <a:spcPct val="100000"/>
              </a:lnSpc>
              <a:spcAft>
                <a:spcPts val="601"/>
              </a:spcAft>
              <a:buClr>
                <a:srgbClr val="000000"/>
              </a:buClr>
              <a:buFont typeface="Arial"/>
              <a:buChar char="•"/>
            </a:pPr>
            <a:r>
              <a:rPr lang="es-ES" sz="2200" b="1" strike="noStrike" spc="-1">
                <a:solidFill>
                  <a:srgbClr val="000000"/>
                </a:solidFill>
                <a:latin typeface="Times New Roman"/>
              </a:rPr>
              <a:t>Los lenguajes de marcas </a:t>
            </a:r>
            <a:r>
              <a:rPr lang="es-ES" sz="2200" b="0" strike="noStrike" spc="-1">
                <a:solidFill>
                  <a:srgbClr val="000000"/>
                </a:solidFill>
                <a:latin typeface="Times New Roman"/>
              </a:rPr>
              <a:t>no son lenguajes de programación. No tienen funciones aritméticas ni variables.</a:t>
            </a:r>
          </a:p>
          <a:p>
            <a:pPr marL="343080" indent="-342720" algn="just">
              <a:lnSpc>
                <a:spcPct val="100000"/>
              </a:lnSpc>
              <a:spcAft>
                <a:spcPts val="601"/>
              </a:spcAft>
              <a:buClr>
                <a:srgbClr val="000000"/>
              </a:buClr>
              <a:buFont typeface="Arial"/>
              <a:buChar char="•"/>
            </a:pPr>
            <a:r>
              <a:rPr lang="es-ES" sz="2200" b="0" strike="noStrike" spc="-1">
                <a:solidFill>
                  <a:srgbClr val="000000"/>
                </a:solidFill>
                <a:latin typeface="Times New Roman"/>
              </a:rPr>
              <a:t>La </a:t>
            </a:r>
            <a:r>
              <a:rPr lang="es-ES" sz="2200" b="1" strike="noStrike" spc="-1">
                <a:solidFill>
                  <a:srgbClr val="000000"/>
                </a:solidFill>
                <a:latin typeface="Times New Roman"/>
              </a:rPr>
              <a:t>sintaxis del lenguaje de marcas </a:t>
            </a:r>
            <a:r>
              <a:rPr lang="es-ES" sz="2200" b="0" strike="noStrike" spc="-1">
                <a:solidFill>
                  <a:srgbClr val="000000"/>
                </a:solidFill>
                <a:latin typeface="Times New Roman"/>
              </a:rPr>
              <a:t>especifica cuáles serán las etiquetas posibles, donde deben colocarse y el significado que tendrá cada una de ellas.</a:t>
            </a:r>
          </a:p>
          <a:p>
            <a:pPr algn="just">
              <a:lnSpc>
                <a:spcPct val="100000"/>
              </a:lnSpc>
              <a:spcAft>
                <a:spcPts val="601"/>
              </a:spcAft>
            </a:pPr>
            <a:endParaRPr lang="es-ES" sz="2200" b="0" strike="noStrike" spc="-1">
              <a:solidFill>
                <a:srgbClr val="000000"/>
              </a:solidFill>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trike="noStrike" spc="-1">
                <a:solidFill>
                  <a:srgbClr val="000000"/>
                </a:solidFill>
                <a:latin typeface="Times New Roman"/>
              </a:rPr>
              <a:t>LENGUAJES DE MARCAS</a:t>
            </a:r>
            <a:endParaRPr lang="es-ES" sz="2800" b="0" strike="noStrike" spc="-1">
              <a:solidFill>
                <a:srgbClr val="000000"/>
              </a:solidFill>
              <a:latin typeface="Times New Roman"/>
            </a:endParaRPr>
          </a:p>
        </p:txBody>
      </p:sp>
      <p:sp>
        <p:nvSpPr>
          <p:cNvPr id="93" name="TextShape 2"/>
          <p:cNvSpPr txBox="1"/>
          <p:nvPr/>
        </p:nvSpPr>
        <p:spPr>
          <a:xfrm>
            <a:off x="467640" y="1340640"/>
            <a:ext cx="8229240" cy="4525560"/>
          </a:xfrm>
          <a:prstGeom prst="rect">
            <a:avLst/>
          </a:prstGeom>
          <a:noFill/>
          <a:ln>
            <a:noFill/>
          </a:ln>
        </p:spPr>
        <p:txBody>
          <a:bodyPr>
            <a:normAutofit/>
          </a:bodyPr>
          <a:lstStyle/>
          <a:p>
            <a:pPr marL="343080" indent="-342720" algn="just">
              <a:lnSpc>
                <a:spcPct val="100000"/>
              </a:lnSpc>
              <a:spcAft>
                <a:spcPts val="1199"/>
              </a:spcAft>
              <a:buClr>
                <a:srgbClr val="000000"/>
              </a:buClr>
              <a:buFont typeface="Arial"/>
              <a:buChar char="•"/>
            </a:pPr>
            <a:r>
              <a:rPr lang="es-ES" sz="2200" b="0" strike="noStrike" spc="-1">
                <a:solidFill>
                  <a:srgbClr val="000000"/>
                </a:solidFill>
                <a:latin typeface="Times New Roman"/>
              </a:rPr>
              <a:t>Se dividen en tres grupos:</a:t>
            </a:r>
          </a:p>
          <a:p>
            <a:pPr marL="743040" lvl="1" indent="-285480" algn="just">
              <a:lnSpc>
                <a:spcPct val="100000"/>
              </a:lnSpc>
              <a:spcAft>
                <a:spcPts val="1199"/>
              </a:spcAft>
              <a:buClr>
                <a:srgbClr val="000000"/>
              </a:buClr>
              <a:buFont typeface="Arial"/>
              <a:buChar char="–"/>
            </a:pPr>
            <a:r>
              <a:rPr lang="es-ES" sz="2000" b="1" strike="noStrike" spc="-1">
                <a:solidFill>
                  <a:srgbClr val="000000"/>
                </a:solidFill>
                <a:latin typeface="Times New Roman"/>
              </a:rPr>
              <a:t>Lenguajes orientados a presentación.</a:t>
            </a:r>
            <a:r>
              <a:rPr lang="es-ES" sz="2000" b="0" strike="noStrike" spc="-1">
                <a:solidFill>
                  <a:srgbClr val="000000"/>
                </a:solidFill>
                <a:latin typeface="Times New Roman"/>
              </a:rPr>
              <a:t> Son los tradicionales lenguajes de texto. Las marcas se ocultan al usuario permitiendo un efecto WYSIWYG. </a:t>
            </a:r>
          </a:p>
          <a:p>
            <a:pPr marL="743040" lvl="1" indent="-285480" algn="just">
              <a:lnSpc>
                <a:spcPct val="100000"/>
              </a:lnSpc>
              <a:spcAft>
                <a:spcPts val="1199"/>
              </a:spcAft>
              <a:buClr>
                <a:srgbClr val="000000"/>
              </a:buClr>
              <a:buFont typeface="Arial"/>
              <a:buChar char="–"/>
            </a:pPr>
            <a:r>
              <a:rPr lang="es-ES" sz="2000" b="1" strike="noStrike" spc="-1">
                <a:solidFill>
                  <a:srgbClr val="000000"/>
                </a:solidFill>
                <a:latin typeface="Times New Roman"/>
              </a:rPr>
              <a:t>Lenguajes procedurales.</a:t>
            </a:r>
            <a:r>
              <a:rPr lang="es-ES" sz="2000" b="0" strike="noStrike" spc="-1">
                <a:solidFill>
                  <a:srgbClr val="000000"/>
                </a:solidFill>
                <a:latin typeface="Times New Roman"/>
              </a:rPr>
              <a:t> Las etiquetas son orientadas a presentación pero permiten definir marcos (secuencias de acciones) y subrutinas (Postcript, Latex, Tex)</a:t>
            </a:r>
          </a:p>
          <a:p>
            <a:pPr marL="743040" lvl="1" indent="-285480" algn="just">
              <a:lnSpc>
                <a:spcPct val="100000"/>
              </a:lnSpc>
              <a:spcAft>
                <a:spcPts val="1199"/>
              </a:spcAft>
              <a:buClr>
                <a:srgbClr val="000000"/>
              </a:buClr>
              <a:buFont typeface="Arial"/>
              <a:buChar char="–"/>
            </a:pPr>
            <a:r>
              <a:rPr lang="es-ES" sz="2000" b="1" strike="noStrike" spc="-1">
                <a:solidFill>
                  <a:srgbClr val="000000"/>
                </a:solidFill>
                <a:latin typeface="Times New Roman"/>
              </a:rPr>
              <a:t>Lenguajes descriptivos.</a:t>
            </a:r>
            <a:r>
              <a:rPr lang="es-ES" sz="2000" b="0" strike="noStrike" spc="-1">
                <a:solidFill>
                  <a:srgbClr val="000000"/>
                </a:solidFill>
                <a:latin typeface="Times New Roman"/>
              </a:rPr>
              <a:t> Las marcas describen qué es lo que se está representado (SGML, HTML, XML).</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trike="noStrike" spc="-1">
                <a:solidFill>
                  <a:srgbClr val="000000"/>
                </a:solidFill>
                <a:latin typeface="Times New Roman"/>
              </a:rPr>
              <a:t>HTML</a:t>
            </a:r>
            <a:endParaRPr lang="es-ES" sz="2800" b="0" strike="noStrike" spc="-1">
              <a:solidFill>
                <a:srgbClr val="000000"/>
              </a:solidFill>
              <a:latin typeface="Times New Roman"/>
            </a:endParaRPr>
          </a:p>
        </p:txBody>
      </p:sp>
      <p:sp>
        <p:nvSpPr>
          <p:cNvPr id="95" name="TextShape 2"/>
          <p:cNvSpPr txBox="1"/>
          <p:nvPr/>
        </p:nvSpPr>
        <p:spPr>
          <a:xfrm>
            <a:off x="467640" y="1340640"/>
            <a:ext cx="8229240" cy="4525560"/>
          </a:xfrm>
          <a:prstGeom prst="rect">
            <a:avLst/>
          </a:prstGeom>
          <a:noFill/>
          <a:ln>
            <a:noFill/>
          </a:ln>
        </p:spPr>
        <p:txBody>
          <a:bodyPr>
            <a:normAutofit/>
          </a:bodyPr>
          <a:lstStyle/>
          <a:p>
            <a:pPr marL="343080" indent="-342720" algn="just">
              <a:lnSpc>
                <a:spcPct val="100000"/>
              </a:lnSpc>
              <a:spcAft>
                <a:spcPts val="601"/>
              </a:spcAft>
              <a:buClr>
                <a:srgbClr val="000000"/>
              </a:buClr>
              <a:buFont typeface="Arial"/>
              <a:buChar char="•"/>
            </a:pPr>
            <a:r>
              <a:rPr lang="es-ES" sz="2200" b="0" strike="noStrike" spc="-1">
                <a:solidFill>
                  <a:srgbClr val="000000"/>
                </a:solidFill>
                <a:latin typeface="Times New Roman"/>
              </a:rPr>
              <a:t>Se creó a finales de la década de 1980 a partir del lenguaje SGML.</a:t>
            </a:r>
          </a:p>
          <a:p>
            <a:pPr marL="343080" indent="-342720" algn="just">
              <a:lnSpc>
                <a:spcPct val="100000"/>
              </a:lnSpc>
              <a:spcAft>
                <a:spcPts val="601"/>
              </a:spcAft>
              <a:buClr>
                <a:srgbClr val="000000"/>
              </a:buClr>
              <a:buFont typeface="Arial"/>
              <a:buChar char="•"/>
            </a:pPr>
            <a:r>
              <a:rPr lang="es-ES" sz="2200" b="0" strike="noStrike" spc="-1">
                <a:solidFill>
                  <a:srgbClr val="000000"/>
                </a:solidFill>
                <a:latin typeface="Times New Roman"/>
              </a:rPr>
              <a:t>Lenguaje de marcado para compartir información a través de Internet</a:t>
            </a:r>
          </a:p>
          <a:p>
            <a:pPr marL="343080" indent="-342720" algn="just">
              <a:lnSpc>
                <a:spcPct val="100000"/>
              </a:lnSpc>
              <a:spcAft>
                <a:spcPts val="601"/>
              </a:spcAft>
              <a:buClr>
                <a:srgbClr val="000000"/>
              </a:buClr>
              <a:buFont typeface="Arial"/>
              <a:buChar char="•"/>
            </a:pPr>
            <a:r>
              <a:rPr lang="es-ES" sz="2200" b="0" strike="noStrike" spc="-1">
                <a:solidFill>
                  <a:srgbClr val="000000"/>
                </a:solidFill>
                <a:latin typeface="Times New Roman"/>
              </a:rPr>
              <a:t>En las primeras versiones el formato del contenido se escribía dentro de las etiquetas utilizando atributos propios de cada etiqueta. Ejemplo:</a:t>
            </a:r>
          </a:p>
          <a:p>
            <a:pPr marL="743040" indent="-285480" algn="just">
              <a:lnSpc>
                <a:spcPct val="100000"/>
              </a:lnSpc>
              <a:spcAft>
                <a:spcPts val="601"/>
              </a:spcAft>
            </a:pPr>
            <a:r>
              <a:rPr lang="es-ES" sz="1800" b="0" strike="noStrike" spc="-1">
                <a:solidFill>
                  <a:srgbClr val="D99694"/>
                </a:solidFill>
                <a:latin typeface="Times New Roman"/>
              </a:rPr>
              <a:t>&lt;p align=“center”&gt;&lt;font color=“#990033” size=“4”&gt; TEXTO &lt;/font&gt;&lt;/p&gt;</a:t>
            </a:r>
            <a:endParaRPr lang="es-ES" sz="1800" b="0" strike="noStrike" spc="-1">
              <a:solidFill>
                <a:srgbClr val="000000"/>
              </a:solidFill>
              <a:latin typeface="Times New Roman"/>
            </a:endParaRPr>
          </a:p>
          <a:p>
            <a:pPr marL="343080" indent="-342720" algn="just">
              <a:lnSpc>
                <a:spcPct val="100000"/>
              </a:lnSpc>
              <a:spcAft>
                <a:spcPts val="601"/>
              </a:spcAft>
              <a:buClr>
                <a:srgbClr val="000000"/>
              </a:buClr>
              <a:buFont typeface="Arial"/>
              <a:buChar char="•"/>
            </a:pPr>
            <a:r>
              <a:rPr lang="es-ES" sz="2200" b="0" strike="noStrike" spc="-1">
                <a:solidFill>
                  <a:srgbClr val="000000"/>
                </a:solidFill>
                <a:latin typeface="Times New Roman"/>
              </a:rPr>
              <a:t>Cada navegador introdujo nuevas etiquetas de forma que la página creada para un navegador era incompatible con otros</a:t>
            </a:r>
          </a:p>
          <a:p>
            <a:pPr marL="343080" indent="-342720" algn="just">
              <a:lnSpc>
                <a:spcPct val="100000"/>
              </a:lnSpc>
              <a:spcAft>
                <a:spcPts val="601"/>
              </a:spcAft>
              <a:buClr>
                <a:srgbClr val="000000"/>
              </a:buClr>
              <a:buFont typeface="Arial"/>
              <a:buChar char="•"/>
            </a:pPr>
            <a:r>
              <a:rPr lang="es-ES" sz="2200" b="0" strike="noStrike" spc="-1">
                <a:solidFill>
                  <a:srgbClr val="000000"/>
                </a:solidFill>
                <a:latin typeface="Times New Roman"/>
              </a:rPr>
              <a:t>En 1998 el consorcio W3C hizo público la recomendación HTML 3.2 y seguidamente publicó la versión HTML 4.1</a:t>
            </a:r>
          </a:p>
          <a:p>
            <a:pPr marL="343080" indent="-342720" algn="just">
              <a:lnSpc>
                <a:spcPct val="100000"/>
              </a:lnSpc>
              <a:spcAft>
                <a:spcPts val="601"/>
              </a:spcAft>
              <a:buClr>
                <a:srgbClr val="000000"/>
              </a:buClr>
              <a:buFont typeface="Arial"/>
              <a:buChar char="•"/>
            </a:pPr>
            <a:r>
              <a:rPr lang="es-ES" sz="2200" b="0" strike="noStrike" spc="-1">
                <a:solidFill>
                  <a:srgbClr val="000000"/>
                </a:solidFill>
                <a:latin typeface="Times New Roman"/>
              </a:rPr>
              <a:t>En 1998 W3C publicó el estándar XML, más potente que HTML</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trike="noStrike" spc="-1">
                <a:solidFill>
                  <a:srgbClr val="000000"/>
                </a:solidFill>
                <a:latin typeface="Times New Roman"/>
              </a:rPr>
              <a:t>HTML</a:t>
            </a:r>
            <a:endParaRPr lang="es-ES" sz="2800" b="0" strike="noStrike" spc="-1">
              <a:solidFill>
                <a:srgbClr val="000000"/>
              </a:solidFill>
              <a:latin typeface="Times New Roman"/>
            </a:endParaRPr>
          </a:p>
        </p:txBody>
      </p:sp>
      <p:sp>
        <p:nvSpPr>
          <p:cNvPr id="97" name="TextShape 2"/>
          <p:cNvSpPr txBox="1"/>
          <p:nvPr/>
        </p:nvSpPr>
        <p:spPr>
          <a:xfrm>
            <a:off x="467640" y="1340640"/>
            <a:ext cx="8229240" cy="4525560"/>
          </a:xfrm>
          <a:prstGeom prst="rect">
            <a:avLst/>
          </a:prstGeom>
          <a:noFill/>
          <a:ln>
            <a:noFill/>
          </a:ln>
        </p:spPr>
        <p:txBody>
          <a:bodyPr>
            <a:normAutofit/>
          </a:bodyPr>
          <a:lstStyle/>
          <a:p>
            <a:pPr marL="343080" indent="-342720" algn="just">
              <a:lnSpc>
                <a:spcPct val="100000"/>
              </a:lnSpc>
              <a:spcAft>
                <a:spcPts val="601"/>
              </a:spcAft>
              <a:buClr>
                <a:srgbClr val="000000"/>
              </a:buClr>
              <a:buFont typeface="Arial"/>
              <a:buChar char="•"/>
            </a:pPr>
            <a:r>
              <a:rPr lang="es-ES" sz="2200" b="0" strike="noStrike" spc="-1">
                <a:solidFill>
                  <a:srgbClr val="000000"/>
                </a:solidFill>
                <a:latin typeface="Times New Roman"/>
              </a:rPr>
              <a:t>Actualmente se utilizan dos versiones de HTML:</a:t>
            </a:r>
          </a:p>
          <a:p>
            <a:pPr marL="743040" lvl="1" indent="-285480" algn="just">
              <a:lnSpc>
                <a:spcPct val="100000"/>
              </a:lnSpc>
              <a:spcAft>
                <a:spcPts val="601"/>
              </a:spcAft>
              <a:buClr>
                <a:srgbClr val="000000"/>
              </a:buClr>
              <a:buFont typeface="Arial"/>
              <a:buChar char="–"/>
            </a:pPr>
            <a:r>
              <a:rPr lang="es-ES" sz="2000" b="1" strike="noStrike" spc="-1">
                <a:solidFill>
                  <a:srgbClr val="000000"/>
                </a:solidFill>
                <a:latin typeface="Times New Roman"/>
              </a:rPr>
              <a:t>XHTML</a:t>
            </a:r>
            <a:r>
              <a:rPr lang="es-ES" sz="2000" b="0" strike="noStrike" spc="-1">
                <a:solidFill>
                  <a:srgbClr val="000000"/>
                </a:solidFill>
                <a:latin typeface="Times New Roman"/>
              </a:rPr>
              <a:t>. Basado en SGML</a:t>
            </a:r>
          </a:p>
          <a:p>
            <a:pPr marL="743040" lvl="1" indent="-285480" algn="just">
              <a:lnSpc>
                <a:spcPct val="100000"/>
              </a:lnSpc>
              <a:spcAft>
                <a:spcPts val="601"/>
              </a:spcAft>
              <a:buClr>
                <a:srgbClr val="000000"/>
              </a:buClr>
              <a:buFont typeface="Arial"/>
              <a:buChar char="–"/>
            </a:pPr>
            <a:r>
              <a:rPr lang="es-ES" sz="2000" b="1" strike="noStrike" spc="-1">
                <a:solidFill>
                  <a:srgbClr val="000000"/>
                </a:solidFill>
                <a:latin typeface="Times New Roman"/>
              </a:rPr>
              <a:t>HTML 5</a:t>
            </a:r>
            <a:r>
              <a:rPr lang="es-ES" sz="2000" b="0" strike="noStrike" spc="-1">
                <a:solidFill>
                  <a:srgbClr val="000000"/>
                </a:solidFill>
                <a:latin typeface="Times New Roman"/>
              </a:rPr>
              <a:t>. Basado en XML</a:t>
            </a:r>
          </a:p>
          <a:p>
            <a:pPr marL="343080" indent="-342720" algn="just">
              <a:lnSpc>
                <a:spcPct val="100000"/>
              </a:lnSpc>
              <a:spcAft>
                <a:spcPts val="601"/>
              </a:spcAft>
              <a:buClr>
                <a:srgbClr val="000000"/>
              </a:buClr>
              <a:buFont typeface="Arial"/>
              <a:buChar char="•"/>
            </a:pPr>
            <a:r>
              <a:rPr lang="es-ES" sz="2200" b="0" strike="noStrike" spc="-1">
                <a:solidFill>
                  <a:srgbClr val="000000"/>
                </a:solidFill>
                <a:latin typeface="Times New Roman"/>
              </a:rPr>
              <a:t>En estas versiones el contenido de la página y su formato se escriben en documentos separados.</a:t>
            </a:r>
          </a:p>
          <a:p>
            <a:pPr marL="343080" indent="-342720" algn="just">
              <a:lnSpc>
                <a:spcPct val="100000"/>
              </a:lnSpc>
              <a:spcAft>
                <a:spcPts val="601"/>
              </a:spcAft>
              <a:buClr>
                <a:srgbClr val="000000"/>
              </a:buClr>
              <a:buFont typeface="Arial"/>
              <a:buChar char="•"/>
            </a:pPr>
            <a:r>
              <a:rPr lang="es-ES" sz="2200" b="0" strike="noStrike" spc="-1">
                <a:solidFill>
                  <a:srgbClr val="000000"/>
                </a:solidFill>
                <a:latin typeface="Times New Roman"/>
              </a:rPr>
              <a:t>El contenido se escribe en un fichero con extensión .html</a:t>
            </a:r>
          </a:p>
          <a:p>
            <a:pPr marL="343080" indent="-342720" algn="just">
              <a:lnSpc>
                <a:spcPct val="100000"/>
              </a:lnSpc>
              <a:spcAft>
                <a:spcPts val="601"/>
              </a:spcAft>
              <a:buClr>
                <a:srgbClr val="000000"/>
              </a:buClr>
              <a:buFont typeface="Arial"/>
              <a:buChar char="•"/>
            </a:pPr>
            <a:r>
              <a:rPr lang="es-ES" sz="2200" b="0" strike="noStrike" spc="-1">
                <a:solidFill>
                  <a:srgbClr val="000000"/>
                </a:solidFill>
                <a:latin typeface="Times New Roman"/>
              </a:rPr>
              <a:t>El formato se escribe en un fichero con extensión .css</a:t>
            </a:r>
          </a:p>
          <a:p>
            <a:pPr marL="343080" indent="-342720" algn="just">
              <a:lnSpc>
                <a:spcPct val="100000"/>
              </a:lnSpc>
              <a:spcAft>
                <a:spcPts val="601"/>
              </a:spcAft>
              <a:buClr>
                <a:srgbClr val="000000"/>
              </a:buClr>
              <a:buFont typeface="Arial"/>
              <a:buChar char="•"/>
            </a:pPr>
            <a:r>
              <a:rPr lang="es-ES" sz="2200" b="0" strike="noStrike" spc="-1">
                <a:solidFill>
                  <a:srgbClr val="000000"/>
                </a:solidFill>
                <a:latin typeface="Times New Roman"/>
              </a:rPr>
              <a:t>CSS u Hoja de Estilo En Cascada es un lenguaje para la definición del formato del contenido de una página Web.</a:t>
            </a:r>
          </a:p>
          <a:p>
            <a:pPr marL="343080" indent="-342720" algn="just">
              <a:lnSpc>
                <a:spcPct val="100000"/>
              </a:lnSpc>
              <a:spcAft>
                <a:spcPts val="601"/>
              </a:spcAft>
              <a:buClr>
                <a:srgbClr val="000000"/>
              </a:buClr>
              <a:buFont typeface="Arial"/>
              <a:buChar char="•"/>
            </a:pPr>
            <a:r>
              <a:rPr lang="es-ES" sz="2200" b="0" strike="noStrike" spc="-1">
                <a:solidFill>
                  <a:srgbClr val="000000"/>
                </a:solidFill>
                <a:latin typeface="Times New Roman"/>
              </a:rPr>
              <a:t>Un documento CSS se puede asociar a varios documentos HTML sin tener que reescribir el formato.</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trike="noStrike" spc="-1">
                <a:solidFill>
                  <a:srgbClr val="000000"/>
                </a:solidFill>
                <a:latin typeface="Times New Roman"/>
              </a:rPr>
              <a:t>HTML</a:t>
            </a:r>
            <a:endParaRPr lang="es-ES" sz="2800" b="0" strike="noStrike" spc="-1">
              <a:solidFill>
                <a:srgbClr val="000000"/>
              </a:solidFill>
              <a:latin typeface="Times New Roman"/>
            </a:endParaRPr>
          </a:p>
        </p:txBody>
      </p:sp>
      <p:sp>
        <p:nvSpPr>
          <p:cNvPr id="99" name="TextShape 2"/>
          <p:cNvSpPr txBox="1"/>
          <p:nvPr/>
        </p:nvSpPr>
        <p:spPr>
          <a:xfrm>
            <a:off x="467640" y="1340640"/>
            <a:ext cx="8229240" cy="4525560"/>
          </a:xfrm>
          <a:prstGeom prst="rect">
            <a:avLst/>
          </a:prstGeom>
          <a:noFill/>
          <a:ln>
            <a:noFill/>
          </a:ln>
        </p:spPr>
        <p:txBody>
          <a:bodyPr>
            <a:normAutofit/>
          </a:bodyPr>
          <a:lstStyle/>
          <a:p>
            <a:pPr marL="343080" indent="-342720" algn="just">
              <a:lnSpc>
                <a:spcPct val="100000"/>
              </a:lnSpc>
              <a:spcAft>
                <a:spcPts val="1800"/>
              </a:spcAft>
              <a:buClr>
                <a:srgbClr val="000000"/>
              </a:buClr>
              <a:buFont typeface="Arial"/>
              <a:buChar char="•"/>
            </a:pPr>
            <a:r>
              <a:rPr lang="es-ES" sz="2200" b="0" strike="noStrike" spc="-1">
                <a:solidFill>
                  <a:srgbClr val="000000"/>
                </a:solidFill>
                <a:latin typeface="Times New Roman"/>
              </a:rPr>
              <a:t>Las partes de un documento HTML utiliza tres términos para describir las partes del mismo:</a:t>
            </a:r>
          </a:p>
          <a:p>
            <a:pPr marL="743040" lvl="1" indent="-285480" algn="just">
              <a:lnSpc>
                <a:spcPct val="100000"/>
              </a:lnSpc>
              <a:spcAft>
                <a:spcPts val="1800"/>
              </a:spcAft>
              <a:buClr>
                <a:srgbClr val="000000"/>
              </a:buClr>
              <a:buFont typeface="Arial"/>
              <a:buChar char="–"/>
            </a:pPr>
            <a:r>
              <a:rPr lang="es-ES" sz="2000" b="1" strike="noStrike" spc="-1">
                <a:solidFill>
                  <a:srgbClr val="000000"/>
                </a:solidFill>
                <a:latin typeface="Times New Roman"/>
              </a:rPr>
              <a:t>Etiqueta (tag). </a:t>
            </a:r>
            <a:r>
              <a:rPr lang="es-ES" sz="2000" b="0" strike="noStrike" spc="-1">
                <a:solidFill>
                  <a:srgbClr val="000000"/>
                </a:solidFill>
                <a:latin typeface="Times New Roman"/>
              </a:rPr>
              <a:t>Es un texto escrito entre los símbolos &lt; y &gt; definiendo si el texto se debe presentar como un párrafo, en encabezamiento de texto, una lista enlazada, etc. Hay etiquetas de inicio &lt;p&gt; y de final &lt;/p&gt;</a:t>
            </a:r>
          </a:p>
          <a:p>
            <a:pPr marL="743040" lvl="1" indent="-285480" algn="just">
              <a:lnSpc>
                <a:spcPct val="100000"/>
              </a:lnSpc>
              <a:spcAft>
                <a:spcPts val="1800"/>
              </a:spcAft>
              <a:buClr>
                <a:srgbClr val="000000"/>
              </a:buClr>
              <a:buFont typeface="Arial"/>
              <a:buChar char="–"/>
            </a:pPr>
            <a:r>
              <a:rPr lang="es-ES" sz="2000" b="1" strike="noStrike" spc="-1">
                <a:solidFill>
                  <a:srgbClr val="000000"/>
                </a:solidFill>
                <a:latin typeface="Times New Roman"/>
              </a:rPr>
              <a:t>Elemento. </a:t>
            </a:r>
            <a:r>
              <a:rPr lang="es-ES" sz="2000" b="0" strike="noStrike" spc="-1">
                <a:solidFill>
                  <a:srgbClr val="000000"/>
                </a:solidFill>
                <a:latin typeface="Times New Roman"/>
              </a:rPr>
              <a:t>Consta de una etiqueta de inicio, la etiqueta de fin y todo el texto que se escribe entre ambas. Algunos elementos no tienen contenido (elementos vacios) y no necesitan etiqueta de cierre</a:t>
            </a:r>
          </a:p>
          <a:p>
            <a:pPr marL="743040" lvl="1" indent="-285480" algn="just">
              <a:lnSpc>
                <a:spcPct val="100000"/>
              </a:lnSpc>
              <a:spcAft>
                <a:spcPts val="1800"/>
              </a:spcAft>
              <a:buClr>
                <a:srgbClr val="000000"/>
              </a:buClr>
              <a:buFont typeface="Arial"/>
              <a:buChar char="–"/>
            </a:pPr>
            <a:r>
              <a:rPr lang="es-ES" sz="2000" b="1" strike="noStrike" spc="-1">
                <a:solidFill>
                  <a:srgbClr val="000000"/>
                </a:solidFill>
                <a:latin typeface="Times New Roman"/>
              </a:rPr>
              <a:t>Atributo. </a:t>
            </a:r>
            <a:r>
              <a:rPr lang="es-ES" sz="2000" b="0" strike="noStrike" spc="-1">
                <a:solidFill>
                  <a:srgbClr val="000000"/>
                </a:solidFill>
                <a:latin typeface="Times New Roman"/>
              </a:rPr>
              <a:t>Es un par nombre-valor que se encuentra dentro de la etiqueta de inicio de un documento e indican las propiedades que pueden llevar asociadas cada uno</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trike="noStrike" spc="-1">
                <a:solidFill>
                  <a:srgbClr val="000000"/>
                </a:solidFill>
                <a:latin typeface="Times New Roman"/>
              </a:rPr>
              <a:t>XHTML</a:t>
            </a:r>
            <a:endParaRPr lang="es-ES" sz="2800" b="0" strike="noStrike" spc="-1">
              <a:solidFill>
                <a:srgbClr val="000000"/>
              </a:solidFill>
              <a:latin typeface="Times New Roman"/>
            </a:endParaRPr>
          </a:p>
        </p:txBody>
      </p:sp>
      <p:sp>
        <p:nvSpPr>
          <p:cNvPr id="101" name="TextShape 2"/>
          <p:cNvSpPr txBox="1"/>
          <p:nvPr/>
        </p:nvSpPr>
        <p:spPr>
          <a:xfrm>
            <a:off x="467640" y="1340640"/>
            <a:ext cx="8229240" cy="4525560"/>
          </a:xfrm>
          <a:prstGeom prst="rect">
            <a:avLst/>
          </a:prstGeom>
          <a:noFill/>
          <a:ln>
            <a:noFill/>
          </a:ln>
        </p:spPr>
        <p:txBody>
          <a:bodyPr>
            <a:normAutofit/>
          </a:bodyPr>
          <a:lstStyle/>
          <a:p>
            <a:pPr marL="343080" indent="-342720" algn="just">
              <a:lnSpc>
                <a:spcPct val="100000"/>
              </a:lnSpc>
              <a:spcAft>
                <a:spcPts val="1800"/>
              </a:spcAft>
              <a:buClr>
                <a:srgbClr val="000000"/>
              </a:buClr>
              <a:buFont typeface="Arial"/>
              <a:buChar char="•"/>
            </a:pPr>
            <a:r>
              <a:rPr lang="es-ES" sz="2200" b="0" strike="noStrike" spc="-1">
                <a:solidFill>
                  <a:srgbClr val="000000"/>
                </a:solidFill>
                <a:latin typeface="Times New Roman"/>
              </a:rPr>
              <a:t>XML aparece como alternativa al caos de HTML.</a:t>
            </a:r>
          </a:p>
          <a:p>
            <a:pPr marL="343080" indent="-342720" algn="just">
              <a:lnSpc>
                <a:spcPct val="100000"/>
              </a:lnSpc>
              <a:spcAft>
                <a:spcPts val="1800"/>
              </a:spcAft>
              <a:buClr>
                <a:srgbClr val="000000"/>
              </a:buClr>
              <a:buFont typeface="Arial"/>
              <a:buChar char="•"/>
            </a:pPr>
            <a:r>
              <a:rPr lang="es-ES" sz="2200" b="0" strike="noStrike" spc="-1">
                <a:solidFill>
                  <a:srgbClr val="000000"/>
                </a:solidFill>
                <a:latin typeface="Times New Roman"/>
              </a:rPr>
              <a:t>XML está orientado al intercambio de información en la Web, no a la presentación de la misma</a:t>
            </a:r>
          </a:p>
          <a:p>
            <a:pPr marL="343080" indent="-342720" algn="just">
              <a:lnSpc>
                <a:spcPct val="100000"/>
              </a:lnSpc>
              <a:spcAft>
                <a:spcPts val="1800"/>
              </a:spcAft>
              <a:buClr>
                <a:srgbClr val="000000"/>
              </a:buClr>
              <a:buFont typeface="Arial"/>
              <a:buChar char="•"/>
            </a:pPr>
            <a:r>
              <a:rPr lang="es-ES" sz="2200" b="0" strike="noStrike" spc="-1">
                <a:solidFill>
                  <a:srgbClr val="000000"/>
                </a:solidFill>
                <a:latin typeface="Times New Roman"/>
              </a:rPr>
              <a:t>XHTML aparece como un dialecto de XML pero con las características orientadas a presentación de información de HTML</a:t>
            </a:r>
          </a:p>
          <a:p>
            <a:pPr marL="343080" indent="-342720" algn="just">
              <a:lnSpc>
                <a:spcPct val="100000"/>
              </a:lnSpc>
              <a:spcAft>
                <a:spcPts val="1800"/>
              </a:spcAft>
              <a:buClr>
                <a:srgbClr val="000000"/>
              </a:buClr>
              <a:buFont typeface="Arial"/>
              <a:buChar char="•"/>
            </a:pPr>
            <a:r>
              <a:rPr lang="es-ES" sz="2200" b="0" strike="noStrike" spc="-1">
                <a:solidFill>
                  <a:srgbClr val="000000"/>
                </a:solidFill>
                <a:latin typeface="Times New Roman"/>
              </a:rPr>
              <a:t>XHTML genera documento bien formados, cumpliendo las normas de un documento XML</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trike="noStrike" spc="-1">
                <a:solidFill>
                  <a:srgbClr val="000000"/>
                </a:solidFill>
                <a:latin typeface="Times New Roman"/>
              </a:rPr>
              <a:t>XHTML</a:t>
            </a:r>
            <a:endParaRPr lang="es-ES" sz="2800" b="0" strike="noStrike" spc="-1">
              <a:solidFill>
                <a:srgbClr val="000000"/>
              </a:solidFill>
              <a:latin typeface="Times New Roman"/>
            </a:endParaRPr>
          </a:p>
        </p:txBody>
      </p:sp>
      <p:sp>
        <p:nvSpPr>
          <p:cNvPr id="103" name="TextShape 2"/>
          <p:cNvSpPr txBox="1"/>
          <p:nvPr/>
        </p:nvSpPr>
        <p:spPr>
          <a:xfrm>
            <a:off x="467640" y="1340640"/>
            <a:ext cx="8229240" cy="4525560"/>
          </a:xfrm>
          <a:prstGeom prst="rect">
            <a:avLst/>
          </a:prstGeom>
          <a:noFill/>
          <a:ln>
            <a:noFill/>
          </a:ln>
        </p:spPr>
        <p:txBody>
          <a:bodyPr>
            <a:normAutofit fontScale="92500" lnSpcReduction="10000"/>
          </a:bodyPr>
          <a:lstStyle/>
          <a:p>
            <a:pPr marL="343080" indent="-342720" algn="just">
              <a:lnSpc>
                <a:spcPct val="100000"/>
              </a:lnSpc>
              <a:spcAft>
                <a:spcPts val="601"/>
              </a:spcAft>
              <a:buClr>
                <a:srgbClr val="000000"/>
              </a:buClr>
              <a:buFont typeface="Arial"/>
              <a:buChar char="•"/>
            </a:pPr>
            <a:r>
              <a:rPr lang="es-ES" sz="2200" b="0" strike="noStrike" spc="-1">
                <a:solidFill>
                  <a:srgbClr val="000000"/>
                </a:solidFill>
                <a:latin typeface="Times New Roman"/>
              </a:rPr>
              <a:t>La estructura básica de un documentos consta de tres partes:</a:t>
            </a:r>
          </a:p>
          <a:p>
            <a:pPr marL="743040" lvl="1" indent="-285480" algn="just">
              <a:lnSpc>
                <a:spcPct val="100000"/>
              </a:lnSpc>
              <a:spcAft>
                <a:spcPts val="601"/>
              </a:spcAft>
              <a:buClr>
                <a:srgbClr val="000000"/>
              </a:buClr>
              <a:buFont typeface="Arial"/>
              <a:buChar char="–"/>
            </a:pPr>
            <a:r>
              <a:rPr lang="es-ES" sz="2000" b="0" strike="noStrike" spc="-1">
                <a:solidFill>
                  <a:srgbClr val="000000"/>
                </a:solidFill>
                <a:latin typeface="Times New Roman"/>
              </a:rPr>
              <a:t>Una declaración de versión</a:t>
            </a:r>
          </a:p>
          <a:p>
            <a:pPr marL="743040" lvl="1" indent="-285480" algn="just">
              <a:lnSpc>
                <a:spcPct val="100000"/>
              </a:lnSpc>
              <a:spcAft>
                <a:spcPts val="601"/>
              </a:spcAft>
              <a:buClr>
                <a:srgbClr val="000000"/>
              </a:buClr>
              <a:buFont typeface="Arial"/>
              <a:buChar char="–"/>
            </a:pPr>
            <a:r>
              <a:rPr lang="es-ES" sz="2000" b="0" strike="noStrike" spc="-1">
                <a:solidFill>
                  <a:srgbClr val="000000"/>
                </a:solidFill>
                <a:latin typeface="Times New Roman"/>
              </a:rPr>
              <a:t>Una cabecera con información acerca del documento</a:t>
            </a:r>
          </a:p>
          <a:p>
            <a:pPr marL="743040" lvl="1" indent="-285480" algn="just">
              <a:lnSpc>
                <a:spcPct val="100000"/>
              </a:lnSpc>
              <a:spcAft>
                <a:spcPts val="601"/>
              </a:spcAft>
              <a:buClr>
                <a:srgbClr val="000000"/>
              </a:buClr>
              <a:buFont typeface="Arial"/>
              <a:buChar char="–"/>
            </a:pPr>
            <a:r>
              <a:rPr lang="es-ES" sz="2000" b="0" strike="noStrike" spc="-1">
                <a:solidFill>
                  <a:srgbClr val="000000"/>
                </a:solidFill>
                <a:latin typeface="Times New Roman"/>
              </a:rPr>
              <a:t>Un cuerpo con el contenido real del documento</a:t>
            </a:r>
          </a:p>
          <a:p>
            <a:pPr marL="1143000" indent="-228240" algn="just">
              <a:lnSpc>
                <a:spcPct val="100000"/>
              </a:lnSpc>
              <a:spcAft>
                <a:spcPts val="601"/>
              </a:spcAft>
            </a:pPr>
            <a:r>
              <a:rPr lang="es-ES" sz="2000" b="1" strike="noStrike" spc="-1">
                <a:solidFill>
                  <a:srgbClr val="000000"/>
                </a:solidFill>
                <a:latin typeface="Times New Roman"/>
              </a:rPr>
              <a:t>&lt;!DOCTYPE HTML …&gt;</a:t>
            </a:r>
            <a:endParaRPr lang="es-ES" sz="2000" b="0" strike="noStrike" spc="-1">
              <a:solidFill>
                <a:srgbClr val="000000"/>
              </a:solidFill>
              <a:latin typeface="Times New Roman"/>
            </a:endParaRPr>
          </a:p>
          <a:p>
            <a:pPr marL="1143000" indent="-228240" algn="just">
              <a:lnSpc>
                <a:spcPct val="100000"/>
              </a:lnSpc>
              <a:spcAft>
                <a:spcPts val="601"/>
              </a:spcAft>
            </a:pPr>
            <a:r>
              <a:rPr lang="es-ES" sz="2000" b="1" strike="noStrike" spc="-1">
                <a:solidFill>
                  <a:srgbClr val="000000"/>
                </a:solidFill>
                <a:latin typeface="Times New Roman"/>
              </a:rPr>
              <a:t>&lt;html&gt;</a:t>
            </a:r>
            <a:endParaRPr lang="es-ES" sz="2000" b="0" strike="noStrike" spc="-1">
              <a:solidFill>
                <a:srgbClr val="000000"/>
              </a:solidFill>
              <a:latin typeface="Times New Roman"/>
            </a:endParaRPr>
          </a:p>
          <a:p>
            <a:pPr marL="1600200" indent="-228240" algn="just">
              <a:lnSpc>
                <a:spcPct val="100000"/>
              </a:lnSpc>
              <a:spcAft>
                <a:spcPts val="601"/>
              </a:spcAft>
            </a:pPr>
            <a:r>
              <a:rPr lang="es-ES" sz="2000" b="1" strike="noStrike" spc="-1">
                <a:solidFill>
                  <a:srgbClr val="000000"/>
                </a:solidFill>
                <a:latin typeface="Times New Roman"/>
              </a:rPr>
              <a:t>&lt;head&gt;</a:t>
            </a:r>
            <a:endParaRPr lang="es-ES" sz="2000" b="0" strike="noStrike" spc="-1">
              <a:solidFill>
                <a:srgbClr val="000000"/>
              </a:solidFill>
              <a:latin typeface="Times New Roman"/>
            </a:endParaRPr>
          </a:p>
          <a:p>
            <a:pPr marL="2057400" indent="-228240" algn="just">
              <a:lnSpc>
                <a:spcPct val="100000"/>
              </a:lnSpc>
              <a:spcAft>
                <a:spcPts val="601"/>
              </a:spcAft>
            </a:pPr>
            <a:r>
              <a:rPr lang="es-ES" sz="2000" b="1" strike="noStrike" spc="-1">
                <a:solidFill>
                  <a:srgbClr val="000000"/>
                </a:solidFill>
                <a:latin typeface="Times New Roman"/>
              </a:rPr>
              <a:t>&lt;title&gt; …&lt;/title&gt;</a:t>
            </a:r>
            <a:endParaRPr lang="es-ES" sz="2000" b="0" strike="noStrike" spc="-1">
              <a:solidFill>
                <a:srgbClr val="000000"/>
              </a:solidFill>
              <a:latin typeface="Times New Roman"/>
            </a:endParaRPr>
          </a:p>
          <a:p>
            <a:pPr marL="1600200" indent="-228240" algn="just">
              <a:lnSpc>
                <a:spcPct val="100000"/>
              </a:lnSpc>
              <a:spcAft>
                <a:spcPts val="601"/>
              </a:spcAft>
            </a:pPr>
            <a:r>
              <a:rPr lang="es-ES" sz="2000" b="1" strike="noStrike" spc="-1">
                <a:solidFill>
                  <a:srgbClr val="000000"/>
                </a:solidFill>
                <a:latin typeface="Times New Roman"/>
              </a:rPr>
              <a:t>&lt;/head&gt;</a:t>
            </a:r>
            <a:endParaRPr lang="es-ES" sz="2000" b="0" strike="noStrike" spc="-1">
              <a:solidFill>
                <a:srgbClr val="000000"/>
              </a:solidFill>
              <a:latin typeface="Times New Roman"/>
            </a:endParaRPr>
          </a:p>
          <a:p>
            <a:pPr marL="1600200" indent="-228240" algn="just">
              <a:lnSpc>
                <a:spcPct val="100000"/>
              </a:lnSpc>
              <a:spcAft>
                <a:spcPts val="601"/>
              </a:spcAft>
            </a:pPr>
            <a:r>
              <a:rPr lang="es-ES" sz="2000" b="1" strike="noStrike" spc="-1">
                <a:solidFill>
                  <a:srgbClr val="000000"/>
                </a:solidFill>
                <a:latin typeface="Times New Roman"/>
              </a:rPr>
              <a:t>&lt;body&gt;</a:t>
            </a:r>
            <a:endParaRPr lang="es-ES" sz="2000" b="0" strike="noStrike" spc="-1">
              <a:solidFill>
                <a:srgbClr val="000000"/>
              </a:solidFill>
              <a:latin typeface="Times New Roman"/>
            </a:endParaRPr>
          </a:p>
          <a:p>
            <a:pPr marL="1600200" indent="-228240" algn="just">
              <a:lnSpc>
                <a:spcPct val="100000"/>
              </a:lnSpc>
              <a:spcAft>
                <a:spcPts val="601"/>
              </a:spcAft>
            </a:pPr>
            <a:r>
              <a:rPr lang="es-ES" sz="2000" b="1" strike="noStrike" spc="-1">
                <a:solidFill>
                  <a:srgbClr val="000000"/>
                </a:solidFill>
                <a:latin typeface="Times New Roman"/>
              </a:rPr>
              <a:t>    ……</a:t>
            </a:r>
            <a:endParaRPr lang="es-ES" sz="2000" b="0" strike="noStrike" spc="-1">
              <a:solidFill>
                <a:srgbClr val="000000"/>
              </a:solidFill>
              <a:latin typeface="Times New Roman"/>
            </a:endParaRPr>
          </a:p>
          <a:p>
            <a:pPr marL="1600200" indent="-228240" algn="just">
              <a:lnSpc>
                <a:spcPct val="100000"/>
              </a:lnSpc>
              <a:spcAft>
                <a:spcPts val="601"/>
              </a:spcAft>
            </a:pPr>
            <a:r>
              <a:rPr lang="es-ES" sz="2000" b="1" strike="noStrike" spc="-1">
                <a:solidFill>
                  <a:srgbClr val="000000"/>
                </a:solidFill>
                <a:latin typeface="Times New Roman"/>
              </a:rPr>
              <a:t>&lt;/body&gt;</a:t>
            </a:r>
            <a:endParaRPr lang="es-ES" sz="2000" b="0" strike="noStrike" spc="-1">
              <a:solidFill>
                <a:srgbClr val="000000"/>
              </a:solidFill>
              <a:latin typeface="Times New Roman"/>
            </a:endParaRPr>
          </a:p>
          <a:p>
            <a:pPr marL="1143000" indent="-228240" algn="just">
              <a:lnSpc>
                <a:spcPct val="100000"/>
              </a:lnSpc>
              <a:spcAft>
                <a:spcPts val="601"/>
              </a:spcAft>
            </a:pPr>
            <a:r>
              <a:rPr lang="es-ES" sz="2000" b="1" strike="noStrike" spc="-1">
                <a:solidFill>
                  <a:srgbClr val="000000"/>
                </a:solidFill>
                <a:latin typeface="Times New Roman"/>
              </a:rPr>
              <a:t>&lt;/html&gt;</a:t>
            </a:r>
            <a:endParaRPr lang="es-ES" sz="2000" b="0" strike="noStrike" spc="-1">
              <a:solidFill>
                <a:srgbClr val="000000"/>
              </a:solidFill>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457200" y="274680"/>
            <a:ext cx="8229240" cy="1142640"/>
          </a:xfrm>
          <a:prstGeom prst="rect">
            <a:avLst/>
          </a:prstGeom>
          <a:noFill/>
          <a:ln>
            <a:noFill/>
          </a:ln>
        </p:spPr>
        <p:txBody>
          <a:bodyPr anchor="ctr">
            <a:normAutofit/>
          </a:bodyPr>
          <a:lstStyle/>
          <a:p>
            <a:pPr algn="ctr">
              <a:lnSpc>
                <a:spcPct val="100000"/>
              </a:lnSpc>
            </a:pPr>
            <a:r>
              <a:rPr lang="es-ES" sz="2800" b="1" strike="noStrike" spc="-1">
                <a:solidFill>
                  <a:srgbClr val="000000"/>
                </a:solidFill>
                <a:latin typeface="Times New Roman"/>
              </a:rPr>
              <a:t>XHTML</a:t>
            </a:r>
            <a:endParaRPr lang="es-ES" sz="2800" b="0" strike="noStrike" spc="-1">
              <a:solidFill>
                <a:srgbClr val="000000"/>
              </a:solidFill>
              <a:latin typeface="Times New Roman"/>
            </a:endParaRPr>
          </a:p>
        </p:txBody>
      </p:sp>
      <p:sp>
        <p:nvSpPr>
          <p:cNvPr id="105" name="TextShape 2"/>
          <p:cNvSpPr txBox="1"/>
          <p:nvPr/>
        </p:nvSpPr>
        <p:spPr>
          <a:xfrm>
            <a:off x="467640" y="1340640"/>
            <a:ext cx="8229240" cy="4896360"/>
          </a:xfrm>
          <a:prstGeom prst="rect">
            <a:avLst/>
          </a:prstGeom>
          <a:noFill/>
          <a:ln>
            <a:noFill/>
          </a:ln>
        </p:spPr>
        <p:txBody>
          <a:bodyPr>
            <a:normAutofit/>
          </a:bodyPr>
          <a:lstStyle/>
          <a:p>
            <a:pPr marL="343080" indent="-342720" algn="just">
              <a:lnSpc>
                <a:spcPct val="100000"/>
              </a:lnSpc>
              <a:spcAft>
                <a:spcPts val="601"/>
              </a:spcAft>
              <a:buClr>
                <a:srgbClr val="000000"/>
              </a:buClr>
              <a:buFont typeface="Arial"/>
              <a:buChar char="•"/>
            </a:pPr>
            <a:r>
              <a:rPr lang="es-ES" sz="2200" b="0" strike="noStrike" spc="-1">
                <a:solidFill>
                  <a:srgbClr val="000000"/>
                </a:solidFill>
                <a:latin typeface="Times New Roman"/>
              </a:rPr>
              <a:t>La etiqueta DOCTYPE hace referencia a la DTD a la que se ajusta el documento</a:t>
            </a:r>
          </a:p>
          <a:p>
            <a:pPr marL="343080" indent="-342720" algn="just">
              <a:lnSpc>
                <a:spcPct val="100000"/>
              </a:lnSpc>
              <a:spcAft>
                <a:spcPts val="601"/>
              </a:spcAft>
              <a:buClr>
                <a:srgbClr val="000000"/>
              </a:buClr>
              <a:buFont typeface="Arial"/>
              <a:buChar char="•"/>
            </a:pPr>
            <a:r>
              <a:rPr lang="es-ES" sz="2200" b="0" strike="noStrike" spc="-1">
                <a:solidFill>
                  <a:srgbClr val="000000"/>
                </a:solidFill>
                <a:latin typeface="Times New Roman"/>
              </a:rPr>
              <a:t>Un DTD es un documento que recoge el conjunto de normas y restricciones que deben cumplir los documentos de un determinado tipo</a:t>
            </a:r>
          </a:p>
          <a:p>
            <a:pPr marL="343080" indent="-342720" algn="just">
              <a:lnSpc>
                <a:spcPct val="100000"/>
              </a:lnSpc>
              <a:spcAft>
                <a:spcPts val="601"/>
              </a:spcAft>
              <a:buClr>
                <a:srgbClr val="000000"/>
              </a:buClr>
              <a:buFont typeface="Arial"/>
              <a:buChar char="•"/>
            </a:pPr>
            <a:r>
              <a:rPr lang="es-ES" sz="2200" b="0" strike="noStrike" spc="-1">
                <a:solidFill>
                  <a:srgbClr val="000000"/>
                </a:solidFill>
                <a:latin typeface="Times New Roman"/>
              </a:rPr>
              <a:t> En XHTML es obligatoria puesto que  está basado en el estándar SGML</a:t>
            </a:r>
          </a:p>
          <a:p>
            <a:pPr marL="343080" indent="-342720" algn="just">
              <a:lnSpc>
                <a:spcPct val="100000"/>
              </a:lnSpc>
              <a:spcAft>
                <a:spcPts val="601"/>
              </a:spcAft>
              <a:buClr>
                <a:srgbClr val="000000"/>
              </a:buClr>
              <a:buFont typeface="Arial"/>
              <a:buChar char="•"/>
            </a:pPr>
            <a:r>
              <a:rPr lang="es-ES" sz="2200" b="0" strike="noStrike" spc="-1">
                <a:solidFill>
                  <a:srgbClr val="000000"/>
                </a:solidFill>
                <a:latin typeface="Times New Roman"/>
              </a:rPr>
              <a:t>El estándar XHTML define el DTD que deben seguir las páginas y los documentos XHTML. Define las etiquetas que se pueden utilizar, los atributos de cada etiqueta y el tipo de valores que puede tener cada atributo</a:t>
            </a:r>
          </a:p>
          <a:p>
            <a:pPr marL="343080" indent="-342720" algn="just">
              <a:lnSpc>
                <a:spcPct val="100000"/>
              </a:lnSpc>
              <a:spcAft>
                <a:spcPts val="601"/>
              </a:spcAft>
              <a:buClr>
                <a:srgbClr val="000000"/>
              </a:buClr>
              <a:buFont typeface="Arial"/>
              <a:buChar char="•"/>
            </a:pPr>
            <a:r>
              <a:rPr lang="es-ES" sz="2200" b="0" strike="noStrike" spc="-1">
                <a:solidFill>
                  <a:srgbClr val="000000"/>
                </a:solidFill>
                <a:latin typeface="Times New Roman"/>
              </a:rPr>
              <a:t>Para que una página XHTML sea correcta y válida es imprescindible que incluya el DTD que le corresponde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PersonalizadaProgramacion</Template>
  <TotalTime>1295</TotalTime>
  <Words>2018</Words>
  <Application>Microsoft Office PowerPoint</Application>
  <PresentationFormat>Presentación en pantalla (4:3)</PresentationFormat>
  <Paragraphs>169</Paragraphs>
  <Slides>16</Slides>
  <Notes>15</Notes>
  <HiddenSlides>0</HiddenSlides>
  <MMClips>0</MMClips>
  <ScaleCrop>false</ScaleCrop>
  <HeadingPairs>
    <vt:vector size="4" baseType="variant">
      <vt:variant>
        <vt:lpstr>Tema</vt:lpstr>
      </vt:variant>
      <vt:variant>
        <vt:i4>2</vt:i4>
      </vt:variant>
      <vt:variant>
        <vt:lpstr>Títulos de diapositiva</vt:lpstr>
      </vt:variant>
      <vt:variant>
        <vt:i4>16</vt:i4>
      </vt:variant>
    </vt:vector>
  </HeadingPairs>
  <TitlesOfParts>
    <vt:vector size="18" baseType="lpstr">
      <vt:lpstr>Office Theme</vt:lpstr>
      <vt:lpstr>Office Theme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 PROGRAMACIÓN</dc:title>
  <dc:subject/>
  <dc:creator>Geles</dc:creator>
  <dc:description/>
  <cp:lastModifiedBy>Geles</cp:lastModifiedBy>
  <cp:revision>123</cp:revision>
  <dcterms:created xsi:type="dcterms:W3CDTF">2018-07-19T17:04:06Z</dcterms:created>
  <dcterms:modified xsi:type="dcterms:W3CDTF">2018-09-04T18:55:02Z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Hewlett-Packard Company</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10</vt:i4>
  </property>
  <property fmtid="{D5CDD505-2E9C-101B-9397-08002B2CF9AE}" pid="9" name="PresentationFormat">
    <vt:lpwstr>Presentación en pantalla (4:3)</vt:lpwstr>
  </property>
  <property fmtid="{D5CDD505-2E9C-101B-9397-08002B2CF9AE}" pid="10" name="ScaleCrop">
    <vt:bool>false</vt:bool>
  </property>
  <property fmtid="{D5CDD505-2E9C-101B-9397-08002B2CF9AE}" pid="11" name="ShareDoc">
    <vt:bool>false</vt:bool>
  </property>
  <property fmtid="{D5CDD505-2E9C-101B-9397-08002B2CF9AE}" pid="12" name="Slides">
    <vt:i4>11</vt:i4>
  </property>
</Properties>
</file>