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440DAFF-1269-481E-BD1F-7D349365A194}">
          <p14:sldIdLst>
            <p14:sldId id="27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Sección sin título" id="{0EBBE63C-6F21-43D3-BC14-7629EE2099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A847CFC-816F-41D0-AAC0-9BF4FEBC753E}" type="datetimeFigureOut">
              <a:rPr lang="es-ES" smtClean="0"/>
              <a:t>03/05/2022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t>03/05/2022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t>03/05/2022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t>03/05/2022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t>03/05/2022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A847CFC-816F-41D0-AAC0-9BF4FEBC753E}" type="datetimeFigureOut">
              <a:rPr lang="es-ES" smtClean="0"/>
              <a:t>03/05/2022</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t>03/05/2022</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03/05/2022</a:t>
            </a:fld>
            <a:endParaRPr lang="es-E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E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t>03/05/2022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7A847CFC-816F-41D0-AAC0-9BF4FEBC753E}" type="datetimeFigureOut">
              <a:rPr lang="es-ES" smtClean="0"/>
              <a:t>03/05/2022</a:t>
            </a:fld>
            <a:endParaRPr lang="es-E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E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SRI: </a:t>
            </a:r>
            <a:r>
              <a:rPr lang="es-ES" dirty="0" err="1" smtClean="0"/>
              <a:t>Named</a:t>
            </a:r>
            <a:r>
              <a:rPr lang="es-ES" dirty="0" smtClean="0"/>
              <a:t> </a:t>
            </a:r>
            <a:r>
              <a:rPr lang="es-ES" dirty="0" err="1" smtClean="0"/>
              <a:t>Entity</a:t>
            </a:r>
            <a:r>
              <a:rPr lang="es-ES" dirty="0" smtClean="0"/>
              <a:t> </a:t>
            </a:r>
            <a:r>
              <a:rPr lang="es-ES" dirty="0" err="1" smtClean="0"/>
              <a:t>Recognition</a:t>
            </a:r>
            <a:endParaRPr lang="en-US" dirty="0"/>
          </a:p>
        </p:txBody>
      </p:sp>
      <p:sp>
        <p:nvSpPr>
          <p:cNvPr id="3" name="2 Subtítulo"/>
          <p:cNvSpPr>
            <a:spLocks noGrp="1"/>
          </p:cNvSpPr>
          <p:nvPr>
            <p:ph type="subTitle" idx="1"/>
          </p:nvPr>
        </p:nvSpPr>
        <p:spPr/>
        <p:txBody>
          <a:bodyPr/>
          <a:lstStyle/>
          <a:p>
            <a:r>
              <a:rPr lang="es-ES" dirty="0" smtClean="0"/>
              <a:t>Definición, Aproximaciones, Problemas y Usos</a:t>
            </a:r>
            <a:endParaRPr lang="en-US" dirty="0"/>
          </a:p>
        </p:txBody>
      </p:sp>
    </p:spTree>
    <p:extLst>
      <p:ext uri="{BB962C8B-B14F-4D97-AF65-F5344CB8AC3E}">
        <p14:creationId xmlns:p14="http://schemas.microsoft.com/office/powerpoint/2010/main" val="14227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365760"/>
            <a:ext cx="8712968" cy="548640"/>
          </a:xfrm>
        </p:spPr>
        <p:txBody>
          <a:bodyPr/>
          <a:lstStyle/>
          <a:p>
            <a:r>
              <a:rPr lang="es-ES" dirty="0" smtClean="0"/>
              <a:t>Reconocimiento de Entidades Nombradas (</a:t>
            </a:r>
            <a:r>
              <a:rPr lang="es-ES" dirty="0" err="1" smtClean="0"/>
              <a:t>NEr</a:t>
            </a:r>
            <a:r>
              <a:rPr lang="es-ES" dirty="0"/>
              <a:t>)</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Definición</a:t>
            </a:r>
          </a:p>
          <a:p>
            <a:pPr marL="345186" lvl="2" indent="-285750">
              <a:buFont typeface="Arial" pitchFamily="34" charset="0"/>
              <a:buChar char="•"/>
            </a:pPr>
            <a:r>
              <a:rPr lang="es-ES" dirty="0" smtClean="0"/>
              <a:t>Extracción de las entidades de un texto y asignarle la categoría que le corresponde.</a:t>
            </a:r>
          </a:p>
          <a:p>
            <a:pPr marL="345186" lvl="2" indent="-285750">
              <a:buFont typeface="Arial" pitchFamily="34" charset="0"/>
              <a:buChar char="•"/>
            </a:pPr>
            <a:endParaRPr lang="es-ES" dirty="0"/>
          </a:p>
          <a:p>
            <a:pPr marL="59436" lvl="2" indent="0">
              <a:buNone/>
            </a:pPr>
            <a:r>
              <a:rPr lang="es-ES" dirty="0" smtClean="0"/>
              <a:t>Se divide en dos partes fundamentales: </a:t>
            </a:r>
            <a:r>
              <a:rPr lang="es-ES" b="1" dirty="0" smtClean="0"/>
              <a:t>Extracción</a:t>
            </a:r>
            <a:r>
              <a:rPr lang="es-ES" dirty="0" smtClean="0"/>
              <a:t> y </a:t>
            </a:r>
            <a:r>
              <a:rPr lang="es-ES" b="1" dirty="0" smtClean="0"/>
              <a:t>Clasificación</a:t>
            </a:r>
          </a:p>
        </p:txBody>
      </p:sp>
    </p:spTree>
    <p:extLst>
      <p:ext uri="{BB962C8B-B14F-4D97-AF65-F5344CB8AC3E}">
        <p14:creationId xmlns:p14="http://schemas.microsoft.com/office/powerpoint/2010/main" val="908918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NER: Extracción</a:t>
            </a:r>
            <a:endParaRPr lang="en-US" dirty="0"/>
          </a:p>
        </p:txBody>
      </p:sp>
      <p:sp>
        <p:nvSpPr>
          <p:cNvPr id="3" name="2 Marcador de contenido"/>
          <p:cNvSpPr>
            <a:spLocks noGrp="1"/>
          </p:cNvSpPr>
          <p:nvPr>
            <p:ph idx="1"/>
          </p:nvPr>
        </p:nvSpPr>
        <p:spPr/>
        <p:txBody>
          <a:bodyPr/>
          <a:lstStyle/>
          <a:p>
            <a:pPr marL="59436" lvl="2" indent="0">
              <a:buNone/>
            </a:pPr>
            <a:r>
              <a:rPr lang="es-ES" dirty="0" smtClean="0"/>
              <a:t>Esta parte del procesamiento consiste principalmente de dos secciones:</a:t>
            </a:r>
          </a:p>
          <a:p>
            <a:pPr marL="345186" lvl="2" indent="-285750">
              <a:buFontTx/>
              <a:buChar char="-"/>
            </a:pPr>
            <a:r>
              <a:rPr lang="es-ES" dirty="0" smtClean="0"/>
              <a:t>POS </a:t>
            </a:r>
            <a:r>
              <a:rPr lang="es-ES" dirty="0" err="1" smtClean="0"/>
              <a:t>Tagging</a:t>
            </a:r>
            <a:endParaRPr lang="es-ES" dirty="0" smtClean="0"/>
          </a:p>
          <a:p>
            <a:pPr marL="345186" lvl="2" indent="-285750">
              <a:buFontTx/>
              <a:buChar char="-"/>
            </a:pPr>
            <a:r>
              <a:rPr lang="es-ES" dirty="0" err="1" smtClean="0"/>
              <a:t>Chunking</a:t>
            </a:r>
            <a:endParaRPr lang="es-ES" dirty="0" smtClean="0"/>
          </a:p>
          <a:p>
            <a:pPr marL="59436" lvl="2" indent="0">
              <a:buNone/>
            </a:pPr>
            <a:endParaRPr lang="es-ES" dirty="0"/>
          </a:p>
          <a:p>
            <a:pPr marL="345186" lvl="2" indent="-285750">
              <a:buFontTx/>
              <a:buChar char="-"/>
            </a:pPr>
            <a:endParaRPr lang="es-ES" dirty="0" smtClean="0"/>
          </a:p>
        </p:txBody>
      </p:sp>
    </p:spTree>
    <p:extLst>
      <p:ext uri="{BB962C8B-B14F-4D97-AF65-F5344CB8AC3E}">
        <p14:creationId xmlns:p14="http://schemas.microsoft.com/office/powerpoint/2010/main" val="38715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285750" indent="-285750">
              <a:buFont typeface="Arial" pitchFamily="34" charset="0"/>
              <a:buChar char="•"/>
            </a:pPr>
            <a:r>
              <a:rPr lang="es-ES" dirty="0" smtClean="0"/>
              <a:t>POS </a:t>
            </a:r>
            <a:r>
              <a:rPr lang="es-ES" dirty="0" err="1" smtClean="0"/>
              <a:t>Tagging</a:t>
            </a:r>
            <a:endParaRPr lang="es-ES" dirty="0" smtClean="0"/>
          </a:p>
          <a:p>
            <a:pPr marL="345186" lvl="2" indent="-285750">
              <a:buFont typeface="Arial" pitchFamily="34" charset="0"/>
              <a:buChar char="•"/>
            </a:pPr>
            <a:r>
              <a:rPr lang="es-ES" dirty="0" smtClean="0"/>
              <a:t>Asignarle a cada </a:t>
            </a:r>
            <a:r>
              <a:rPr lang="es-ES" dirty="0" err="1" smtClean="0"/>
              <a:t>token</a:t>
            </a:r>
            <a:r>
              <a:rPr lang="es-ES" dirty="0" smtClean="0"/>
              <a:t> su parte de la oración que representa, aunque esta parte varía según el lenguaje. En inglés Sustantivo, Verbo, Adjetivo, Adverbio, … .</a:t>
            </a:r>
          </a:p>
          <a:p>
            <a:pPr marL="345186" lvl="2" indent="-285750">
              <a:buFont typeface="Arial" pitchFamily="34" charset="0"/>
              <a:buChar char="•"/>
            </a:pPr>
            <a:r>
              <a:rPr lang="es-ES" dirty="0" smtClean="0"/>
              <a:t>Las etiquetas POS pueden ser tan variables como se desee incluyendo también otros tipos de información como tiempo, número, género, entre otros datos</a:t>
            </a:r>
          </a:p>
          <a:p>
            <a:pPr marL="345186" lvl="2" indent="-285750">
              <a:buFont typeface="Arial" pitchFamily="34" charset="0"/>
              <a:buChar char="•"/>
            </a:pPr>
            <a:endParaRPr lang="es-ES" dirty="0"/>
          </a:p>
          <a:p>
            <a:pPr marL="59436" lvl="2" indent="0">
              <a:buNone/>
            </a:pPr>
            <a:r>
              <a:rPr lang="es-ES" b="1" dirty="0" smtClean="0"/>
              <a:t>Ejemplo:</a:t>
            </a:r>
          </a:p>
          <a:p>
            <a:pPr marL="345186" lvl="2" indent="-285750">
              <a:buFont typeface="Arial" pitchFamily="34" charset="0"/>
              <a:buChar char="•"/>
            </a:pPr>
            <a:r>
              <a:rPr lang="es-ES" dirty="0" smtClean="0"/>
              <a:t>I-PRON </a:t>
            </a:r>
            <a:r>
              <a:rPr lang="es-ES" dirty="0" err="1" smtClean="0"/>
              <a:t>study</a:t>
            </a:r>
            <a:r>
              <a:rPr lang="es-ES" dirty="0" smtClean="0"/>
              <a:t>-VERB</a:t>
            </a:r>
          </a:p>
        </p:txBody>
      </p:sp>
      <p:sp>
        <p:nvSpPr>
          <p:cNvPr id="6" name="1 Título"/>
          <p:cNvSpPr>
            <a:spLocks noGrp="1"/>
          </p:cNvSpPr>
          <p:nvPr>
            <p:ph type="title"/>
          </p:nvPr>
        </p:nvSpPr>
        <p:spPr>
          <a:xfrm>
            <a:off x="822960" y="365760"/>
            <a:ext cx="7520940" cy="548640"/>
          </a:xfrm>
        </p:spPr>
        <p:txBody>
          <a:bodyPr/>
          <a:lstStyle/>
          <a:p>
            <a:r>
              <a:rPr lang="es-ES" dirty="0" smtClean="0"/>
              <a:t>NER: Extracción (POS)</a:t>
            </a:r>
            <a:endParaRPr lang="en-US" dirty="0"/>
          </a:p>
        </p:txBody>
      </p:sp>
    </p:spTree>
    <p:extLst>
      <p:ext uri="{BB962C8B-B14F-4D97-AF65-F5344CB8AC3E}">
        <p14:creationId xmlns:p14="http://schemas.microsoft.com/office/powerpoint/2010/main" val="11601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285750" indent="-285750">
              <a:buFont typeface="Arial" pitchFamily="34" charset="0"/>
              <a:buChar char="•"/>
            </a:pPr>
            <a:r>
              <a:rPr lang="es-ES" dirty="0" smtClean="0"/>
              <a:t>POS </a:t>
            </a:r>
            <a:r>
              <a:rPr lang="es-ES" dirty="0" err="1" smtClean="0"/>
              <a:t>Tagging</a:t>
            </a:r>
            <a:r>
              <a:rPr lang="es-ES" dirty="0" smtClean="0"/>
              <a:t> (aproximaciones)</a:t>
            </a:r>
          </a:p>
          <a:p>
            <a:pPr marL="345186" lvl="2" indent="-285750">
              <a:buFont typeface="Arial" pitchFamily="34" charset="0"/>
              <a:buChar char="•"/>
            </a:pPr>
            <a:r>
              <a:rPr lang="es-ES" dirty="0" smtClean="0"/>
              <a:t>Expresiones regulares. </a:t>
            </a:r>
            <a:r>
              <a:rPr lang="es-ES" dirty="0" err="1" smtClean="0"/>
              <a:t>Ej</a:t>
            </a:r>
            <a:r>
              <a:rPr lang="es-ES" dirty="0" smtClean="0"/>
              <a:t>: Sr. </a:t>
            </a:r>
            <a:r>
              <a:rPr lang="en-US" dirty="0" smtClean="0"/>
              <a:t>&lt;</a:t>
            </a:r>
            <a:r>
              <a:rPr lang="en-US" dirty="0" err="1" smtClean="0"/>
              <a:t>Nombre</a:t>
            </a:r>
            <a:r>
              <a:rPr lang="en-US" dirty="0" smtClean="0"/>
              <a:t>&gt;</a:t>
            </a:r>
            <a:r>
              <a:rPr lang="es-ES" dirty="0" smtClean="0"/>
              <a:t> Dr. &lt;Nombre&gt; </a:t>
            </a:r>
            <a:r>
              <a:rPr lang="es-ES" dirty="0" err="1" smtClean="0"/>
              <a:t>MsC</a:t>
            </a:r>
            <a:r>
              <a:rPr lang="es-ES" dirty="0" smtClean="0"/>
              <a:t>. &lt;Nombre&gt;</a:t>
            </a:r>
          </a:p>
          <a:p>
            <a:pPr marL="345186" lvl="2" indent="-285750">
              <a:buFont typeface="Arial" pitchFamily="34" charset="0"/>
              <a:buChar char="•"/>
            </a:pPr>
            <a:r>
              <a:rPr lang="es-ES" dirty="0" smtClean="0"/>
              <a:t>Aprendizaje de máquina. Se puede ver como un problema de clasificación, en el cual se quiere asignar una etiqueta POS a una palabra.</a:t>
            </a:r>
            <a:endParaRPr lang="es-ES" dirty="0"/>
          </a:p>
          <a:p>
            <a:pPr marL="59436" lvl="2" indent="0">
              <a:buNone/>
            </a:pPr>
            <a:endParaRPr lang="es-ES" b="1" dirty="0" smtClean="0"/>
          </a:p>
          <a:p>
            <a:pPr marL="59436" lvl="2" indent="0">
              <a:buNone/>
            </a:pPr>
            <a:r>
              <a:rPr lang="es-ES" b="1" dirty="0" smtClean="0"/>
              <a:t>Ejemplo:</a:t>
            </a:r>
          </a:p>
          <a:p>
            <a:pPr marL="345186" lvl="2" indent="-285750">
              <a:buFont typeface="Arial" pitchFamily="34" charset="0"/>
              <a:buChar char="•"/>
            </a:pPr>
            <a:r>
              <a:rPr lang="es-ES" dirty="0" err="1" smtClean="0"/>
              <a:t>Hidden</a:t>
            </a:r>
            <a:r>
              <a:rPr lang="es-ES" dirty="0" smtClean="0"/>
              <a:t> </a:t>
            </a:r>
            <a:r>
              <a:rPr lang="es-ES" dirty="0" err="1" smtClean="0"/>
              <a:t>Markov</a:t>
            </a:r>
            <a:r>
              <a:rPr lang="es-ES" dirty="0" smtClean="0"/>
              <a:t> </a:t>
            </a:r>
            <a:r>
              <a:rPr lang="es-ES" dirty="0" err="1" smtClean="0"/>
              <a:t>Model</a:t>
            </a:r>
            <a:r>
              <a:rPr lang="es-ES" dirty="0" smtClean="0"/>
              <a:t>: Grafo dirigido en el cual los nodos representan las etiquetas POS y las aristas están ponderadas por una función de probabilidad dependiente de la palabra en la que se está actualmente.</a:t>
            </a:r>
          </a:p>
        </p:txBody>
      </p:sp>
      <p:sp>
        <p:nvSpPr>
          <p:cNvPr id="6" name="1 Título"/>
          <p:cNvSpPr>
            <a:spLocks noGrp="1"/>
          </p:cNvSpPr>
          <p:nvPr>
            <p:ph type="title"/>
          </p:nvPr>
        </p:nvSpPr>
        <p:spPr>
          <a:xfrm>
            <a:off x="822960" y="365760"/>
            <a:ext cx="7520940" cy="548640"/>
          </a:xfrm>
        </p:spPr>
        <p:txBody>
          <a:bodyPr/>
          <a:lstStyle/>
          <a:p>
            <a:r>
              <a:rPr lang="es-ES" dirty="0" smtClean="0"/>
              <a:t>NER: Extracción (POS)</a:t>
            </a:r>
            <a:endParaRPr lang="en-US" dirty="0"/>
          </a:p>
        </p:txBody>
      </p:sp>
    </p:spTree>
    <p:extLst>
      <p:ext uri="{BB962C8B-B14F-4D97-AF65-F5344CB8AC3E}">
        <p14:creationId xmlns:p14="http://schemas.microsoft.com/office/powerpoint/2010/main" val="1537882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285750" indent="-285750">
              <a:buFont typeface="Arial" pitchFamily="34" charset="0"/>
              <a:buChar char="•"/>
            </a:pPr>
            <a:r>
              <a:rPr lang="es-ES" dirty="0" err="1" smtClean="0"/>
              <a:t>Chunking</a:t>
            </a:r>
            <a:endParaRPr lang="es-ES" dirty="0" smtClean="0"/>
          </a:p>
          <a:p>
            <a:pPr marL="345186" lvl="2" indent="-285750">
              <a:buFont typeface="Arial" pitchFamily="34" charset="0"/>
              <a:buChar char="•"/>
            </a:pPr>
            <a:r>
              <a:rPr lang="es-ES" dirty="0" smtClean="0"/>
              <a:t>Agrupación de </a:t>
            </a:r>
            <a:r>
              <a:rPr lang="es-ES" dirty="0" err="1" smtClean="0"/>
              <a:t>tokens</a:t>
            </a:r>
            <a:r>
              <a:rPr lang="es-ES" dirty="0" smtClean="0"/>
              <a:t> en pedazos más complejos que reflejen las entidades</a:t>
            </a:r>
          </a:p>
          <a:p>
            <a:pPr marL="345186" lvl="2" indent="-285750">
              <a:buFont typeface="Arial" pitchFamily="34" charset="0"/>
              <a:buChar char="•"/>
            </a:pPr>
            <a:endParaRPr lang="es-ES" dirty="0" smtClean="0"/>
          </a:p>
          <a:p>
            <a:pPr marL="0" indent="0"/>
            <a:r>
              <a:rPr lang="es-ES" b="0" dirty="0" smtClean="0"/>
              <a:t>Generalmente usa las anotaciones POS para esta tarea</a:t>
            </a:r>
            <a:endParaRPr lang="es-ES" b="0" dirty="0"/>
          </a:p>
        </p:txBody>
      </p:sp>
      <p:sp>
        <p:nvSpPr>
          <p:cNvPr id="6" name="1 Título"/>
          <p:cNvSpPr>
            <a:spLocks noGrp="1"/>
          </p:cNvSpPr>
          <p:nvPr>
            <p:ph type="title"/>
          </p:nvPr>
        </p:nvSpPr>
        <p:spPr>
          <a:xfrm>
            <a:off x="822960" y="365760"/>
            <a:ext cx="7520940" cy="548640"/>
          </a:xfrm>
        </p:spPr>
        <p:txBody>
          <a:bodyPr/>
          <a:lstStyle/>
          <a:p>
            <a:r>
              <a:rPr lang="es-ES" dirty="0" smtClean="0"/>
              <a:t>NER: Extracción (</a:t>
            </a:r>
            <a:r>
              <a:rPr lang="es-ES" dirty="0" err="1" smtClean="0"/>
              <a:t>Chunking</a:t>
            </a:r>
            <a:r>
              <a:rPr lang="es-ES" dirty="0" smtClean="0"/>
              <a:t>)</a:t>
            </a:r>
            <a:endParaRPr lang="en-US" dirty="0"/>
          </a:p>
        </p:txBody>
      </p:sp>
    </p:spTree>
    <p:extLst>
      <p:ext uri="{BB962C8B-B14F-4D97-AF65-F5344CB8AC3E}">
        <p14:creationId xmlns:p14="http://schemas.microsoft.com/office/powerpoint/2010/main" val="60419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285750" indent="-285750">
              <a:buFont typeface="Arial" pitchFamily="34" charset="0"/>
              <a:buChar char="•"/>
            </a:pPr>
            <a:r>
              <a:rPr lang="es-ES" dirty="0" err="1" smtClean="0"/>
              <a:t>Chunking</a:t>
            </a:r>
            <a:r>
              <a:rPr lang="es-ES" dirty="0" smtClean="0"/>
              <a:t> (aproximaciones)</a:t>
            </a:r>
          </a:p>
          <a:p>
            <a:pPr marL="345186" lvl="2" indent="-285750">
              <a:buFont typeface="Arial" pitchFamily="34" charset="0"/>
              <a:buChar char="•"/>
            </a:pPr>
            <a:r>
              <a:rPr lang="es-ES" dirty="0" smtClean="0"/>
              <a:t>Gramáticas: Se usan gramáticas basadas generalmente en las anotaciones POS para la construcción de las entidades.</a:t>
            </a:r>
          </a:p>
          <a:p>
            <a:pPr marL="345186" lvl="2" indent="-285750">
              <a:buFont typeface="Arial" pitchFamily="34" charset="0"/>
              <a:buChar char="•"/>
            </a:pPr>
            <a:r>
              <a:rPr lang="es-ES" dirty="0" smtClean="0"/>
              <a:t>Aprendizaje de máquina: Se usan diferentes técnicas de aprendizaje supervisado.</a:t>
            </a:r>
          </a:p>
          <a:p>
            <a:pPr marL="59436" lvl="2" indent="0">
              <a:buNone/>
            </a:pPr>
            <a:endParaRPr lang="es-ES" b="1" dirty="0" smtClean="0"/>
          </a:p>
          <a:p>
            <a:pPr marL="59436" lvl="2" indent="0">
              <a:buNone/>
            </a:pPr>
            <a:r>
              <a:rPr lang="es-ES" b="1" dirty="0" smtClean="0"/>
              <a:t>Ejemplo:</a:t>
            </a:r>
          </a:p>
          <a:p>
            <a:pPr marL="345186" lvl="2" indent="-285750">
              <a:buFont typeface="Arial" pitchFamily="34" charset="0"/>
              <a:buChar char="•"/>
            </a:pPr>
            <a:r>
              <a:rPr lang="es-ES" dirty="0" smtClean="0"/>
              <a:t>IOB: IOB es una manera de anotación del aprendizaje supervisado, en el cual se anotan las palabras con etiquetas In, </a:t>
            </a:r>
            <a:r>
              <a:rPr lang="es-ES" dirty="0" err="1" smtClean="0"/>
              <a:t>Out</a:t>
            </a:r>
            <a:r>
              <a:rPr lang="es-ES" dirty="0" smtClean="0"/>
              <a:t>, </a:t>
            </a:r>
            <a:r>
              <a:rPr lang="es-ES" dirty="0" err="1" smtClean="0"/>
              <a:t>Beginning</a:t>
            </a:r>
            <a:r>
              <a:rPr lang="es-ES" dirty="0" smtClean="0"/>
              <a:t> que representan las posiciones de los </a:t>
            </a:r>
            <a:r>
              <a:rPr lang="es-ES" dirty="0" err="1" smtClean="0"/>
              <a:t>tokens</a:t>
            </a:r>
            <a:r>
              <a:rPr lang="es-ES" dirty="0" smtClean="0"/>
              <a:t> en la entidad.</a:t>
            </a:r>
          </a:p>
        </p:txBody>
      </p:sp>
      <p:sp>
        <p:nvSpPr>
          <p:cNvPr id="6" name="1 Título"/>
          <p:cNvSpPr>
            <a:spLocks noGrp="1"/>
          </p:cNvSpPr>
          <p:nvPr>
            <p:ph type="title"/>
          </p:nvPr>
        </p:nvSpPr>
        <p:spPr>
          <a:xfrm>
            <a:off x="822960" y="365760"/>
            <a:ext cx="7520940" cy="548640"/>
          </a:xfrm>
        </p:spPr>
        <p:txBody>
          <a:bodyPr/>
          <a:lstStyle/>
          <a:p>
            <a:r>
              <a:rPr lang="es-ES" dirty="0" smtClean="0"/>
              <a:t>NER: Extracción (</a:t>
            </a:r>
            <a:r>
              <a:rPr lang="es-ES" dirty="0" err="1" smtClean="0"/>
              <a:t>Chunking</a:t>
            </a:r>
            <a:r>
              <a:rPr lang="es-ES" dirty="0" smtClean="0"/>
              <a:t>)</a:t>
            </a:r>
            <a:endParaRPr lang="en-US" dirty="0"/>
          </a:p>
        </p:txBody>
      </p:sp>
    </p:spTree>
    <p:extLst>
      <p:ext uri="{BB962C8B-B14F-4D97-AF65-F5344CB8AC3E}">
        <p14:creationId xmlns:p14="http://schemas.microsoft.com/office/powerpoint/2010/main" val="81747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Clasificación de entidades</a:t>
            </a:r>
            <a:endParaRPr lang="en-US" dirty="0"/>
          </a:p>
        </p:txBody>
      </p:sp>
      <p:sp>
        <p:nvSpPr>
          <p:cNvPr id="5" name="4 CuadroTexto"/>
          <p:cNvSpPr txBox="1"/>
          <p:nvPr/>
        </p:nvSpPr>
        <p:spPr>
          <a:xfrm>
            <a:off x="611560" y="1224580"/>
            <a:ext cx="7992888" cy="1815882"/>
          </a:xfrm>
          <a:prstGeom prst="rect">
            <a:avLst/>
          </a:prstGeom>
          <a:noFill/>
        </p:spPr>
        <p:txBody>
          <a:bodyPr wrap="square" rtlCol="0">
            <a:spAutoFit/>
          </a:bodyPr>
          <a:lstStyle/>
          <a:p>
            <a:r>
              <a:rPr lang="es-ES" sz="1600" dirty="0"/>
              <a:t>En esta parte se clasifican las entidades de acuerdo al conjunto de categorías.</a:t>
            </a:r>
            <a:r>
              <a:rPr lang="en-US" sz="1600" dirty="0"/>
              <a:t> </a:t>
            </a:r>
            <a:r>
              <a:rPr lang="es-ES" sz="1600" dirty="0"/>
              <a:t>Es un problema de clasificación para el cual en su versión general existen distintos </a:t>
            </a:r>
            <a:r>
              <a:rPr lang="es-ES" sz="1600" dirty="0" smtClean="0"/>
              <a:t>algoritmos:</a:t>
            </a:r>
            <a:endParaRPr lang="es-ES" sz="1600" dirty="0"/>
          </a:p>
          <a:p>
            <a:pPr marL="285750" indent="-285750">
              <a:buFontTx/>
              <a:buChar char="-"/>
            </a:pPr>
            <a:r>
              <a:rPr lang="es-ES" sz="1600" dirty="0" smtClean="0"/>
              <a:t>K-</a:t>
            </a:r>
            <a:r>
              <a:rPr lang="es-ES" sz="1600" dirty="0" err="1" smtClean="0"/>
              <a:t>Nearest</a:t>
            </a:r>
            <a:endParaRPr lang="es-ES" sz="1600" dirty="0" smtClean="0"/>
          </a:p>
          <a:p>
            <a:pPr marL="285750" indent="-285750">
              <a:buFontTx/>
              <a:buChar char="-"/>
            </a:pPr>
            <a:r>
              <a:rPr lang="es-ES" sz="1600" dirty="0" err="1" smtClean="0"/>
              <a:t>Naive</a:t>
            </a:r>
            <a:r>
              <a:rPr lang="es-ES" sz="1600" dirty="0" smtClean="0"/>
              <a:t> </a:t>
            </a:r>
            <a:r>
              <a:rPr lang="es-ES" sz="1600" dirty="0" err="1" smtClean="0"/>
              <a:t>Bayes</a:t>
            </a:r>
            <a:endParaRPr lang="es-ES" sz="1600" dirty="0" smtClean="0"/>
          </a:p>
          <a:p>
            <a:pPr marL="285750" indent="-285750">
              <a:buFontTx/>
              <a:buChar char="-"/>
            </a:pPr>
            <a:r>
              <a:rPr lang="es-ES" sz="1600" dirty="0" smtClean="0"/>
              <a:t>SVM</a:t>
            </a:r>
          </a:p>
          <a:p>
            <a:pPr marL="285750" indent="-285750">
              <a:buFontTx/>
              <a:buChar char="-"/>
            </a:pPr>
            <a:endParaRPr lang="es-ES" sz="1600" dirty="0"/>
          </a:p>
          <a:p>
            <a:r>
              <a:rPr lang="es-ES" sz="1600" dirty="0" smtClean="0"/>
              <a:t>Además de estos existen vías más directas como el uso de expresiones regulares.</a:t>
            </a:r>
          </a:p>
        </p:txBody>
      </p:sp>
    </p:spTree>
    <p:extLst>
      <p:ext uri="{BB962C8B-B14F-4D97-AF65-F5344CB8AC3E}">
        <p14:creationId xmlns:p14="http://schemas.microsoft.com/office/powerpoint/2010/main" val="886708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345186" lvl="2" indent="-285750">
              <a:buFont typeface="Arial" pitchFamily="34" charset="0"/>
              <a:buChar char="•"/>
            </a:pPr>
            <a:r>
              <a:rPr lang="es-ES" dirty="0" smtClean="0"/>
              <a:t>La mayoría de los algoritmos presentados son de aprendizaje supervisado, lo que implica tener un corpus anotado lo que a su vez implica que anotadores humanos se hayan tomado el trabajo de hacer la anotación.</a:t>
            </a:r>
          </a:p>
          <a:p>
            <a:pPr marL="573786" lvl="3" indent="-285750">
              <a:buFont typeface="Arial" pitchFamily="34" charset="0"/>
              <a:buChar char="•"/>
            </a:pPr>
            <a:r>
              <a:rPr lang="es-ES" dirty="0" smtClean="0"/>
              <a:t>Para mitigar el problema de se han presentado diversos métodos </a:t>
            </a:r>
            <a:r>
              <a:rPr lang="es-ES" dirty="0" err="1" smtClean="0"/>
              <a:t>semi</a:t>
            </a:r>
            <a:r>
              <a:rPr lang="es-ES" dirty="0" smtClean="0"/>
              <a:t>-supervisados.</a:t>
            </a:r>
          </a:p>
          <a:p>
            <a:pPr marL="345186" lvl="2" indent="-285750">
              <a:buFont typeface="Arial" pitchFamily="34" charset="0"/>
              <a:buChar char="•"/>
            </a:pPr>
            <a:r>
              <a:rPr lang="es-ES" dirty="0" smtClean="0"/>
              <a:t>Cuando el sistema se encuentra en un ambiente fuera del que fue entrenado el rendimiento decrece, por lo que lograr una generalización es un logro complicado de alcanzar. Un ejemplo, la mayoría de los corpus están sobre artículos científicos o Wikipedia, estos en un ambiente como </a:t>
            </a:r>
            <a:r>
              <a:rPr lang="es-ES" dirty="0" err="1" smtClean="0"/>
              <a:t>Twitter</a:t>
            </a:r>
            <a:r>
              <a:rPr lang="es-ES" dirty="0" smtClean="0"/>
              <a:t>, en el cual hay mucha libertad de cómo se escribe, disminuyen su rendimiento grandemente.</a:t>
            </a:r>
          </a:p>
          <a:p>
            <a:pPr marL="345186" lvl="2" indent="-285750">
              <a:buFont typeface="Arial" pitchFamily="34" charset="0"/>
              <a:buChar char="•"/>
            </a:pPr>
            <a:r>
              <a:rPr lang="es-ES" dirty="0" smtClean="0"/>
              <a:t>El lenguaje, las estructuras son complejas y difieren entre estos, haciendo que una implementación multilenguaje sea complicada.</a:t>
            </a:r>
          </a:p>
        </p:txBody>
      </p:sp>
      <p:sp>
        <p:nvSpPr>
          <p:cNvPr id="6" name="1 Título"/>
          <p:cNvSpPr>
            <a:spLocks noGrp="1"/>
          </p:cNvSpPr>
          <p:nvPr>
            <p:ph type="title"/>
          </p:nvPr>
        </p:nvSpPr>
        <p:spPr>
          <a:xfrm>
            <a:off x="822960" y="365760"/>
            <a:ext cx="7520940" cy="548640"/>
          </a:xfrm>
        </p:spPr>
        <p:txBody>
          <a:bodyPr/>
          <a:lstStyle/>
          <a:p>
            <a:r>
              <a:rPr lang="es-ES" dirty="0" smtClean="0"/>
              <a:t>NER: Problemas</a:t>
            </a:r>
            <a:endParaRPr lang="en-US" dirty="0"/>
          </a:p>
        </p:txBody>
      </p:sp>
    </p:spTree>
    <p:extLst>
      <p:ext uri="{BB962C8B-B14F-4D97-AF65-F5344CB8AC3E}">
        <p14:creationId xmlns:p14="http://schemas.microsoft.com/office/powerpoint/2010/main" val="2944544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marL="345186" lvl="2" indent="-285750">
              <a:buFont typeface="Arial" pitchFamily="34" charset="0"/>
              <a:buChar char="•"/>
            </a:pPr>
            <a:r>
              <a:rPr lang="es-ES" dirty="0" smtClean="0"/>
              <a:t>Extracción de relaciones entre entidades nombradas para la construcción de bases de datos con estas a las cuales se les puedan preguntar.</a:t>
            </a:r>
          </a:p>
          <a:p>
            <a:pPr marL="345186" lvl="2" indent="-285750">
              <a:buFont typeface="Arial" pitchFamily="34" charset="0"/>
              <a:buChar char="•"/>
            </a:pPr>
            <a:r>
              <a:rPr lang="es-ES" dirty="0" smtClean="0"/>
              <a:t>En SRI se usa para mejorar la búsqueda, por ejemplo, buscando las entidades nombradas en la </a:t>
            </a:r>
            <a:r>
              <a:rPr lang="es-ES" dirty="0" err="1" smtClean="0"/>
              <a:t>query</a:t>
            </a:r>
            <a:r>
              <a:rPr lang="es-ES" dirty="0" smtClean="0"/>
              <a:t> en los documentos, o en vez de usar todos los términos para indexar un documento se usan solo las entidades nombradas.</a:t>
            </a:r>
          </a:p>
          <a:p>
            <a:pPr marL="345186" lvl="2" indent="-285750">
              <a:buFont typeface="Arial" pitchFamily="34" charset="0"/>
              <a:buChar char="•"/>
            </a:pPr>
            <a:r>
              <a:rPr lang="es-ES" dirty="0" smtClean="0"/>
              <a:t>En la construcción de sistemas de atención al cliente. Se identifican las entidades encargadas de manejar el problema descrito y se </a:t>
            </a:r>
            <a:r>
              <a:rPr lang="es-ES" dirty="0" err="1" smtClean="0"/>
              <a:t>enruta</a:t>
            </a:r>
            <a:r>
              <a:rPr lang="es-ES" dirty="0" smtClean="0"/>
              <a:t> la queja hacia esta. </a:t>
            </a:r>
            <a:r>
              <a:rPr lang="es-ES" dirty="0" err="1" smtClean="0"/>
              <a:t>Ej</a:t>
            </a:r>
            <a:r>
              <a:rPr lang="es-ES" dirty="0" smtClean="0"/>
              <a:t>: </a:t>
            </a:r>
            <a:r>
              <a:rPr lang="es-CU" dirty="0" smtClean="0"/>
              <a:t> </a:t>
            </a:r>
            <a:r>
              <a:rPr lang="es-CU" b="1" i="1" dirty="0"/>
              <a:t>Etecsa</a:t>
            </a:r>
            <a:r>
              <a:rPr lang="es-CU" i="1" dirty="0"/>
              <a:t>, </a:t>
            </a:r>
            <a:r>
              <a:rPr lang="es-CU" b="1" i="1" dirty="0"/>
              <a:t>la </a:t>
            </a:r>
            <a:r>
              <a:rPr lang="es-CU" b="1" i="1" dirty="0" smtClean="0"/>
              <a:t>conexión</a:t>
            </a:r>
            <a:r>
              <a:rPr lang="es-CU" i="1" dirty="0" smtClean="0"/>
              <a:t> </a:t>
            </a:r>
            <a:r>
              <a:rPr lang="es-CU" i="1" dirty="0"/>
              <a:t>en </a:t>
            </a:r>
            <a:r>
              <a:rPr lang="es-CU" b="1" i="1" dirty="0"/>
              <a:t>La Habana</a:t>
            </a:r>
            <a:r>
              <a:rPr lang="es-CU" i="1" dirty="0"/>
              <a:t> </a:t>
            </a:r>
            <a:r>
              <a:rPr lang="es-CU" i="1" dirty="0" smtClean="0"/>
              <a:t>está </a:t>
            </a:r>
            <a:r>
              <a:rPr lang="es-CU" i="1" dirty="0"/>
              <a:t>terrible en </a:t>
            </a:r>
            <a:r>
              <a:rPr lang="es-CU" i="1" dirty="0" smtClean="0"/>
              <a:t>el horario </a:t>
            </a:r>
            <a:r>
              <a:rPr lang="es-CU" i="1" dirty="0"/>
              <a:t>de </a:t>
            </a:r>
            <a:r>
              <a:rPr lang="es-CU" b="1" i="1" dirty="0"/>
              <a:t>8 a 11 de la </a:t>
            </a:r>
            <a:r>
              <a:rPr lang="es-CU" b="1" i="1" dirty="0" smtClean="0"/>
              <a:t>noche</a:t>
            </a:r>
          </a:p>
          <a:p>
            <a:pPr marL="345186" lvl="2" indent="-285750">
              <a:buFont typeface="Arial" pitchFamily="34" charset="0"/>
              <a:buChar char="•"/>
            </a:pPr>
            <a:r>
              <a:rPr lang="es-CU" dirty="0" smtClean="0"/>
              <a:t>Traducción de máquina. La traducción de las entidades tiene particular importancia en la traducción debido a que estas pueden estar sujetas a cambios en su estructura como es el caso de la fecha en inglés a la fecha en español en que el mes y el día están intercambiados.</a:t>
            </a:r>
            <a:endParaRPr lang="es-ES" dirty="0" smtClean="0"/>
          </a:p>
        </p:txBody>
      </p:sp>
      <p:sp>
        <p:nvSpPr>
          <p:cNvPr id="6" name="1 Título"/>
          <p:cNvSpPr>
            <a:spLocks noGrp="1"/>
          </p:cNvSpPr>
          <p:nvPr>
            <p:ph type="title"/>
          </p:nvPr>
        </p:nvSpPr>
        <p:spPr>
          <a:xfrm>
            <a:off x="822960" y="365760"/>
            <a:ext cx="7520940" cy="548640"/>
          </a:xfrm>
        </p:spPr>
        <p:txBody>
          <a:bodyPr/>
          <a:lstStyle/>
          <a:p>
            <a:r>
              <a:rPr lang="es-ES" dirty="0" smtClean="0"/>
              <a:t>NER: Usos</a:t>
            </a:r>
            <a:endParaRPr lang="en-US" dirty="0"/>
          </a:p>
        </p:txBody>
      </p:sp>
    </p:spTree>
    <p:extLst>
      <p:ext uri="{BB962C8B-B14F-4D97-AF65-F5344CB8AC3E}">
        <p14:creationId xmlns:p14="http://schemas.microsoft.com/office/powerpoint/2010/main" val="1958085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6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Lenguaje Natural</a:t>
            </a:r>
            <a:endParaRPr lang="en-US" dirty="0"/>
          </a:p>
        </p:txBody>
      </p:sp>
      <p:sp>
        <p:nvSpPr>
          <p:cNvPr id="3" name="2 Marcador de contenido"/>
          <p:cNvSpPr>
            <a:spLocks noGrp="1"/>
          </p:cNvSpPr>
          <p:nvPr>
            <p:ph idx="1"/>
          </p:nvPr>
        </p:nvSpPr>
        <p:spPr/>
        <p:txBody>
          <a:bodyPr/>
          <a:lstStyle/>
          <a:p>
            <a:r>
              <a:rPr lang="es-ES" dirty="0" smtClean="0"/>
              <a:t>- 	¿Qué es el Procesamiento de Lenguaje Natural?</a:t>
            </a:r>
          </a:p>
        </p:txBody>
      </p:sp>
    </p:spTree>
    <p:extLst>
      <p:ext uri="{BB962C8B-B14F-4D97-AF65-F5344CB8AC3E}">
        <p14:creationId xmlns:p14="http://schemas.microsoft.com/office/powerpoint/2010/main" val="283868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GRACIAS</a:t>
            </a:r>
            <a:endParaRPr lang="en-US" dirty="0"/>
          </a:p>
        </p:txBody>
      </p:sp>
      <p:sp>
        <p:nvSpPr>
          <p:cNvPr id="3" name="2 Subtítulo"/>
          <p:cNvSpPr>
            <a:spLocks noGrp="1"/>
          </p:cNvSpPr>
          <p:nvPr>
            <p:ph type="subTitle" idx="1"/>
          </p:nvPr>
        </p:nvSpPr>
        <p:spPr/>
        <p:txBody>
          <a:bodyPr/>
          <a:lstStyle/>
          <a:p>
            <a:r>
              <a:rPr lang="es-ES" dirty="0" smtClean="0"/>
              <a:t>POR su atención</a:t>
            </a:r>
            <a:endParaRPr lang="en-US" dirty="0"/>
          </a:p>
        </p:txBody>
      </p:sp>
    </p:spTree>
    <p:extLst>
      <p:ext uri="{BB962C8B-B14F-4D97-AF65-F5344CB8AC3E}">
        <p14:creationId xmlns:p14="http://schemas.microsoft.com/office/powerpoint/2010/main" val="195879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Lenguaje Natural</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Modelos </a:t>
            </a:r>
            <a:r>
              <a:rPr lang="es-ES" dirty="0"/>
              <a:t>para el procesamiento del lenguaje natural</a:t>
            </a:r>
          </a:p>
          <a:p>
            <a:pPr lvl="2">
              <a:buFontTx/>
              <a:buChar char="-"/>
            </a:pPr>
            <a:r>
              <a:rPr lang="es-ES" dirty="0"/>
              <a:t>Modelos Lógicos: </a:t>
            </a:r>
            <a:r>
              <a:rPr lang="es-ES" dirty="0" smtClean="0"/>
              <a:t>Gramáticas</a:t>
            </a:r>
            <a:endParaRPr lang="es-ES" dirty="0"/>
          </a:p>
          <a:p>
            <a:pPr lvl="2">
              <a:buFontTx/>
              <a:buChar char="-"/>
            </a:pPr>
            <a:r>
              <a:rPr lang="es-ES" dirty="0"/>
              <a:t>Modelos probabilísticos del lenguaje natural: Basados en datos (corpus)</a:t>
            </a:r>
          </a:p>
          <a:p>
            <a:pPr marL="0" lvl="1" indent="0">
              <a:buNone/>
            </a:pPr>
            <a:endParaRPr lang="en-US" dirty="0"/>
          </a:p>
        </p:txBody>
      </p:sp>
    </p:spTree>
    <p:extLst>
      <p:ext uri="{BB962C8B-B14F-4D97-AF65-F5344CB8AC3E}">
        <p14:creationId xmlns:p14="http://schemas.microsoft.com/office/powerpoint/2010/main" val="66694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Lenguaje Natural</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Componentes del procesamiento del lenguaje natural</a:t>
            </a:r>
            <a:endParaRPr lang="es-ES" dirty="0"/>
          </a:p>
          <a:p>
            <a:pPr lvl="2">
              <a:buFontTx/>
              <a:buChar char="-"/>
            </a:pPr>
            <a:r>
              <a:rPr lang="es-ES" dirty="0" smtClean="0"/>
              <a:t>Análisis morfológico o léxico</a:t>
            </a:r>
            <a:endParaRPr lang="es-ES" dirty="0"/>
          </a:p>
          <a:p>
            <a:pPr lvl="2">
              <a:buFontTx/>
              <a:buChar char="-"/>
            </a:pPr>
            <a:r>
              <a:rPr lang="es-ES" dirty="0" smtClean="0"/>
              <a:t>Análisis sintáctico</a:t>
            </a:r>
          </a:p>
          <a:p>
            <a:pPr lvl="2">
              <a:buFontTx/>
              <a:buChar char="-"/>
            </a:pPr>
            <a:r>
              <a:rPr lang="es-ES" dirty="0" smtClean="0"/>
              <a:t>Análisis pragmático</a:t>
            </a:r>
            <a:endParaRPr lang="es-ES" dirty="0"/>
          </a:p>
          <a:p>
            <a:pPr marL="0" lvl="1" indent="0">
              <a:buNone/>
            </a:pPr>
            <a:endParaRPr lang="en-US" dirty="0"/>
          </a:p>
        </p:txBody>
      </p:sp>
    </p:spTree>
    <p:extLst>
      <p:ext uri="{BB962C8B-B14F-4D97-AF65-F5344CB8AC3E}">
        <p14:creationId xmlns:p14="http://schemas.microsoft.com/office/powerpoint/2010/main" val="269601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Procesamiento de Lenguaje Natural</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Dificultades en el procesamiento</a:t>
            </a:r>
            <a:endParaRPr lang="es-ES" dirty="0"/>
          </a:p>
          <a:p>
            <a:pPr lvl="2">
              <a:buFontTx/>
              <a:buChar char="-"/>
            </a:pPr>
            <a:endParaRPr lang="en-US" dirty="0"/>
          </a:p>
        </p:txBody>
      </p:sp>
    </p:spTree>
    <p:extLst>
      <p:ext uri="{BB962C8B-B14F-4D97-AF65-F5344CB8AC3E}">
        <p14:creationId xmlns:p14="http://schemas.microsoft.com/office/powerpoint/2010/main" val="308604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Entidades Nombradas</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Definición</a:t>
            </a:r>
          </a:p>
          <a:p>
            <a:pPr marL="345186" lvl="2" indent="-285750">
              <a:buFont typeface="Arial" pitchFamily="34" charset="0"/>
              <a:buChar char="•"/>
            </a:pPr>
            <a:r>
              <a:rPr lang="es-ES" dirty="0" err="1" smtClean="0"/>
              <a:t>Designadores</a:t>
            </a:r>
            <a:r>
              <a:rPr lang="es-ES" dirty="0" smtClean="0"/>
              <a:t> rígidos. Designan un mismo elemento en todos los mundos posibles. Ejemplos: Nombres propios, entidades.</a:t>
            </a:r>
          </a:p>
          <a:p>
            <a:pPr marL="345186" lvl="2" indent="-285750">
              <a:buFont typeface="Arial" pitchFamily="34" charset="0"/>
              <a:buChar char="•"/>
            </a:pPr>
            <a:r>
              <a:rPr lang="es-ES" dirty="0" smtClean="0"/>
              <a:t>Se flexibiliza la definición anterior para incluir fechas, dinero, unidades de medida</a:t>
            </a:r>
          </a:p>
          <a:p>
            <a:pPr marL="345186" lvl="2" indent="-285750">
              <a:buFont typeface="Arial" pitchFamily="34" charset="0"/>
              <a:buChar char="•"/>
            </a:pPr>
            <a:endParaRPr lang="es-ES" dirty="0"/>
          </a:p>
          <a:p>
            <a:pPr marL="59436" lvl="2" indent="0">
              <a:buNone/>
            </a:pPr>
            <a:r>
              <a:rPr lang="es-ES" dirty="0" smtClean="0"/>
              <a:t>Básicamente una entidad puede ser cualquier cosa que sea relevante en el dominio en que se trabaje.</a:t>
            </a:r>
            <a:endParaRPr lang="es-ES" dirty="0"/>
          </a:p>
          <a:p>
            <a:pPr marL="0" lvl="1" indent="0">
              <a:buNone/>
            </a:pPr>
            <a:endParaRPr lang="en-US" dirty="0"/>
          </a:p>
        </p:txBody>
      </p:sp>
    </p:spTree>
    <p:extLst>
      <p:ext uri="{BB962C8B-B14F-4D97-AF65-F5344CB8AC3E}">
        <p14:creationId xmlns:p14="http://schemas.microsoft.com/office/powerpoint/2010/main" val="4213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Entidades Nombradas</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Problemas</a:t>
            </a:r>
          </a:p>
          <a:p>
            <a:pPr marL="345186" lvl="2" indent="-285750">
              <a:buFont typeface="Arial" pitchFamily="34" charset="0"/>
              <a:buChar char="•"/>
            </a:pPr>
            <a:r>
              <a:rPr lang="es-ES" dirty="0" smtClean="0"/>
              <a:t>Solapamiento de entidades. </a:t>
            </a:r>
            <a:r>
              <a:rPr lang="es-ES" dirty="0" err="1" smtClean="0"/>
              <a:t>Ej</a:t>
            </a:r>
            <a:r>
              <a:rPr lang="es-ES" dirty="0" smtClean="0"/>
              <a:t>: Universidad de La Habana</a:t>
            </a:r>
          </a:p>
          <a:p>
            <a:pPr marL="345186" lvl="2" indent="-285750">
              <a:buFont typeface="Arial" pitchFamily="34" charset="0"/>
              <a:buChar char="•"/>
            </a:pPr>
            <a:r>
              <a:rPr lang="es-ES" dirty="0" smtClean="0"/>
              <a:t>Dificultad de inferir la entidad a la que se refieren en el texto si es referenciada indirectamente. </a:t>
            </a:r>
            <a:r>
              <a:rPr lang="es-ES" dirty="0" err="1" smtClean="0"/>
              <a:t>Ej</a:t>
            </a:r>
            <a:r>
              <a:rPr lang="es-ES" dirty="0" smtClean="0"/>
              <a:t>: … la </a:t>
            </a:r>
            <a:r>
              <a:rPr lang="es-ES" dirty="0" err="1" smtClean="0"/>
              <a:t>univerisdad</a:t>
            </a:r>
            <a:r>
              <a:rPr lang="es-ES" dirty="0" smtClean="0"/>
              <a:t> … (UH)</a:t>
            </a:r>
          </a:p>
          <a:p>
            <a:pPr marL="345186" lvl="2" indent="-285750">
              <a:buFont typeface="Arial" pitchFamily="34" charset="0"/>
              <a:buChar char="•"/>
            </a:pPr>
            <a:r>
              <a:rPr lang="es-ES" dirty="0" smtClean="0"/>
              <a:t>Una misma entidad se puede representar de muchas formas.</a:t>
            </a:r>
          </a:p>
          <a:p>
            <a:pPr marL="345186" lvl="2" indent="-285750">
              <a:buFont typeface="Arial" pitchFamily="34" charset="0"/>
              <a:buChar char="•"/>
            </a:pPr>
            <a:endParaRPr lang="es-ES" dirty="0"/>
          </a:p>
          <a:p>
            <a:pPr marL="59436" lvl="2" indent="0">
              <a:buNone/>
            </a:pPr>
            <a:r>
              <a:rPr lang="es-ES" dirty="0" smtClean="0"/>
              <a:t>La mayoría de los extractores asumen que las entidades no son solapadas.</a:t>
            </a:r>
            <a:endParaRPr lang="es-ES" dirty="0"/>
          </a:p>
          <a:p>
            <a:pPr marL="0" lvl="1" indent="0">
              <a:buNone/>
            </a:pPr>
            <a:endParaRPr lang="en-US" dirty="0"/>
          </a:p>
        </p:txBody>
      </p:sp>
    </p:spTree>
    <p:extLst>
      <p:ext uri="{BB962C8B-B14F-4D97-AF65-F5344CB8AC3E}">
        <p14:creationId xmlns:p14="http://schemas.microsoft.com/office/powerpoint/2010/main" val="164574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Categorías</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Definición</a:t>
            </a:r>
          </a:p>
          <a:p>
            <a:pPr marL="345186" lvl="2" indent="-285750">
              <a:buFont typeface="Arial" pitchFamily="34" charset="0"/>
              <a:buChar char="•"/>
            </a:pPr>
            <a:r>
              <a:rPr lang="es-ES" dirty="0" smtClean="0"/>
              <a:t>Grupos a los cuales las entidades nombradas pertenecen</a:t>
            </a:r>
          </a:p>
          <a:p>
            <a:pPr marL="345186" lvl="2" indent="-285750">
              <a:buFont typeface="Arial" pitchFamily="34" charset="0"/>
              <a:buChar char="•"/>
            </a:pPr>
            <a:r>
              <a:rPr lang="es-ES" dirty="0" smtClean="0"/>
              <a:t>Los más comunes son: </a:t>
            </a:r>
            <a:r>
              <a:rPr lang="es-ES" b="1" dirty="0" smtClean="0"/>
              <a:t>Persona</a:t>
            </a:r>
            <a:r>
              <a:rPr lang="es-ES" dirty="0" smtClean="0"/>
              <a:t>, </a:t>
            </a:r>
            <a:r>
              <a:rPr lang="es-ES" b="1" dirty="0" smtClean="0"/>
              <a:t>Organización</a:t>
            </a:r>
            <a:r>
              <a:rPr lang="es-ES" dirty="0" smtClean="0"/>
              <a:t>, </a:t>
            </a:r>
            <a:r>
              <a:rPr lang="es-ES" b="1" dirty="0" smtClean="0"/>
              <a:t>Lugar.</a:t>
            </a:r>
          </a:p>
          <a:p>
            <a:pPr marL="345186" lvl="2" indent="-285750">
              <a:buFont typeface="Arial" pitchFamily="34" charset="0"/>
              <a:buChar char="•"/>
            </a:pPr>
            <a:r>
              <a:rPr lang="es-ES" dirty="0" smtClean="0"/>
              <a:t>Pueden ser tan complejas como se desee hasta formando jerarquías.</a:t>
            </a:r>
          </a:p>
          <a:p>
            <a:pPr marL="0" lvl="1" indent="0">
              <a:buNone/>
            </a:pPr>
            <a:endParaRPr lang="es-ES" dirty="0" smtClean="0"/>
          </a:p>
          <a:p>
            <a:pPr marL="0" lvl="1" indent="0">
              <a:buNone/>
            </a:pPr>
            <a:r>
              <a:rPr lang="es-ES" dirty="0" smtClean="0"/>
              <a:t>Las categorías se eligen de acuerdo la necesidad del software que se haga.</a:t>
            </a:r>
            <a:endParaRPr lang="en-US" dirty="0"/>
          </a:p>
        </p:txBody>
      </p:sp>
    </p:spTree>
    <p:extLst>
      <p:ext uri="{BB962C8B-B14F-4D97-AF65-F5344CB8AC3E}">
        <p14:creationId xmlns:p14="http://schemas.microsoft.com/office/powerpoint/2010/main" val="1542482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Categorías</a:t>
            </a:r>
            <a:endParaRPr lang="en-US" dirty="0"/>
          </a:p>
        </p:txBody>
      </p:sp>
      <p:sp>
        <p:nvSpPr>
          <p:cNvPr id="3" name="2 Marcador de contenido"/>
          <p:cNvSpPr>
            <a:spLocks noGrp="1"/>
          </p:cNvSpPr>
          <p:nvPr>
            <p:ph idx="1"/>
          </p:nvPr>
        </p:nvSpPr>
        <p:spPr/>
        <p:txBody>
          <a:bodyPr/>
          <a:lstStyle/>
          <a:p>
            <a:pPr marL="285750" indent="-285750">
              <a:buFont typeface="Arial" pitchFamily="34" charset="0"/>
              <a:buChar char="•"/>
            </a:pPr>
            <a:r>
              <a:rPr lang="es-ES" dirty="0" smtClean="0"/>
              <a:t>Problemas</a:t>
            </a:r>
          </a:p>
          <a:p>
            <a:pPr marL="345186" lvl="2" indent="-285750">
              <a:buFont typeface="Arial" pitchFamily="34" charset="0"/>
              <a:buChar char="•"/>
            </a:pPr>
            <a:r>
              <a:rPr lang="es-ES" dirty="0" smtClean="0"/>
              <a:t>Selección de las categorías para el problema a tratar</a:t>
            </a:r>
          </a:p>
        </p:txBody>
      </p:sp>
    </p:spTree>
    <p:extLst>
      <p:ext uri="{BB962C8B-B14F-4D97-AF65-F5344CB8AC3E}">
        <p14:creationId xmlns:p14="http://schemas.microsoft.com/office/powerpoint/2010/main" val="31820772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156</TotalTime>
  <Words>927</Words>
  <Application>Microsoft Office PowerPoint</Application>
  <PresentationFormat>Presentación en pantalla (4:3)</PresentationFormat>
  <Paragraphs>92</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Ángulos</vt:lpstr>
      <vt:lpstr>SRI: Named Entity Recognition</vt:lpstr>
      <vt:lpstr>Procesamiento de Lenguaje Natural</vt:lpstr>
      <vt:lpstr>Procesamiento de Lenguaje Natural</vt:lpstr>
      <vt:lpstr>Procesamiento de Lenguaje Natural</vt:lpstr>
      <vt:lpstr>Procesamiento de Lenguaje Natural</vt:lpstr>
      <vt:lpstr>Entidades Nombradas</vt:lpstr>
      <vt:lpstr>Entidades Nombradas</vt:lpstr>
      <vt:lpstr>Categorías</vt:lpstr>
      <vt:lpstr>Categorías</vt:lpstr>
      <vt:lpstr>Reconocimiento de Entidades Nombradas (NEr)</vt:lpstr>
      <vt:lpstr>NER: Extracción</vt:lpstr>
      <vt:lpstr>NER: Extracción (POS)</vt:lpstr>
      <vt:lpstr>NER: Extracción (POS)</vt:lpstr>
      <vt:lpstr>NER: Extracción (Chunking)</vt:lpstr>
      <vt:lpstr>NER: Extracción (Chunking)</vt:lpstr>
      <vt:lpstr>Clasificación de entidades</vt:lpstr>
      <vt:lpstr>NER: Problemas</vt:lpstr>
      <vt:lpstr>NER: Usos</vt:lpstr>
      <vt:lpstr>Presentación de PowerPoint</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Luiso</dc:creator>
  <cp:lastModifiedBy>Luiso</cp:lastModifiedBy>
  <cp:revision>14</cp:revision>
  <dcterms:created xsi:type="dcterms:W3CDTF">2022-05-04T00:56:21Z</dcterms:created>
  <dcterms:modified xsi:type="dcterms:W3CDTF">2022-05-04T03:45:01Z</dcterms:modified>
</cp:coreProperties>
</file>