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3" r:id="rId7"/>
    <p:sldId id="262" r:id="rId8"/>
    <p:sldId id="264" r:id="rId9"/>
    <p:sldId id="259" r:id="rId10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01/04/2020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01/04/2020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01/04/2020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01/04/2020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01/04/2020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01/04/2020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01/04/2020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01/04/2020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01/04/2020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01/04/2020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01/04/2020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t>01/04/2020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827584" y="260648"/>
            <a:ext cx="7772400" cy="1470025"/>
          </a:xfrm>
        </p:spPr>
        <p:txBody>
          <a:bodyPr>
            <a:normAutofit/>
          </a:bodyPr>
          <a:lstStyle/>
          <a:p>
            <a:r>
              <a:rPr lang="es-ES" sz="5400" dirty="0" err="1" smtClean="0"/>
              <a:t>Semianario</a:t>
            </a:r>
            <a:r>
              <a:rPr lang="es-ES" sz="5400" dirty="0" smtClean="0"/>
              <a:t> 14:</a:t>
            </a:r>
            <a:endParaRPr lang="en-US" sz="5400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801288" y="1916832"/>
            <a:ext cx="6400800" cy="1008112"/>
          </a:xfrm>
        </p:spPr>
        <p:txBody>
          <a:bodyPr>
            <a:normAutofit fontScale="92500" lnSpcReduction="10000"/>
          </a:bodyPr>
          <a:lstStyle/>
          <a:p>
            <a:pPr marL="457200" indent="-457200" algn="l">
              <a:buFont typeface="Arial" pitchFamily="34" charset="0"/>
              <a:buChar char="•"/>
            </a:pPr>
            <a:r>
              <a:rPr lang="es-ES" dirty="0" smtClean="0"/>
              <a:t>Decoradores en </a:t>
            </a:r>
            <a:r>
              <a:rPr lang="es-ES" dirty="0" err="1" smtClean="0"/>
              <a:t>Python</a:t>
            </a:r>
            <a:r>
              <a:rPr lang="es-ES" dirty="0" smtClean="0"/>
              <a:t>.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s-ES" dirty="0" smtClean="0"/>
              <a:t>Usos para verificar tipos</a:t>
            </a:r>
            <a:endParaRPr lang="en-US" dirty="0"/>
          </a:p>
        </p:txBody>
      </p:sp>
      <p:sp>
        <p:nvSpPr>
          <p:cNvPr id="4" name="3 CuadroTexto"/>
          <p:cNvSpPr txBox="1"/>
          <p:nvPr/>
        </p:nvSpPr>
        <p:spPr>
          <a:xfrm>
            <a:off x="827584" y="4653136"/>
            <a:ext cx="244207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Equipo 5: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ES" dirty="0" smtClean="0"/>
              <a:t>Luis Ernesto Ibarra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ES" dirty="0" smtClean="0"/>
              <a:t>Luis Enrique </a:t>
            </a:r>
            <a:r>
              <a:rPr lang="es-ES" dirty="0" err="1" smtClean="0"/>
              <a:t>Dalmau</a:t>
            </a:r>
            <a:endParaRPr lang="es-E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s-ES" dirty="0" smtClean="0"/>
              <a:t>Laura Tamayo Blanco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ES" dirty="0" smtClean="0"/>
              <a:t>Alberto </a:t>
            </a:r>
            <a:r>
              <a:rPr lang="es-ES" dirty="0" err="1" smtClean="0"/>
              <a:t>Helquera</a:t>
            </a:r>
            <a:endParaRPr lang="es-E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s-ES" dirty="0" err="1" smtClean="0"/>
              <a:t>Jessy</a:t>
            </a:r>
            <a:r>
              <a:rPr lang="es-ES" dirty="0" smtClean="0"/>
              <a:t> </a:t>
            </a:r>
            <a:r>
              <a:rPr lang="es-ES" dirty="0" err="1" smtClean="0"/>
              <a:t>Gigato</a:t>
            </a: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3607231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97768"/>
            <a:ext cx="8229600" cy="1143000"/>
          </a:xfrm>
        </p:spPr>
        <p:txBody>
          <a:bodyPr/>
          <a:lstStyle/>
          <a:p>
            <a:r>
              <a:rPr lang="es-ES" dirty="0" smtClean="0"/>
              <a:t>Decoradores:</a:t>
            </a:r>
            <a:endParaRPr lang="en-US" dirty="0"/>
          </a:p>
        </p:txBody>
      </p:sp>
      <p:sp>
        <p:nvSpPr>
          <p:cNvPr id="4" name="3 CuadroTexto"/>
          <p:cNvSpPr txBox="1"/>
          <p:nvPr/>
        </p:nvSpPr>
        <p:spPr>
          <a:xfrm>
            <a:off x="683568" y="1268760"/>
            <a:ext cx="7776864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/>
              <a:t>¿Qué es el </a:t>
            </a:r>
            <a:r>
              <a:rPr lang="es-ES" sz="2400" dirty="0"/>
              <a:t>p</a:t>
            </a:r>
            <a:r>
              <a:rPr lang="es-ES" sz="2400" dirty="0" smtClean="0"/>
              <a:t>atrón Decorador (</a:t>
            </a:r>
            <a:r>
              <a:rPr lang="es-ES" sz="2400" dirty="0" err="1" smtClean="0"/>
              <a:t>Decorator</a:t>
            </a:r>
            <a:r>
              <a:rPr lang="es-ES" sz="2400" dirty="0" smtClean="0"/>
              <a:t> </a:t>
            </a:r>
            <a:r>
              <a:rPr lang="es-ES" sz="2400" dirty="0" err="1"/>
              <a:t>Pattern</a:t>
            </a:r>
            <a:r>
              <a:rPr lang="es-ES" sz="2400" dirty="0" smtClean="0"/>
              <a:t>)?</a:t>
            </a:r>
          </a:p>
          <a:p>
            <a:endParaRPr lang="es-ES" dirty="0" smtClean="0"/>
          </a:p>
          <a:p>
            <a:r>
              <a:rPr lang="es-ES" dirty="0" smtClean="0"/>
              <a:t>Es un patrón que responde a la necesidad de añadir dinámicamente funcionalidades a Objetos.</a:t>
            </a:r>
          </a:p>
          <a:p>
            <a:endParaRPr lang="es-ES" sz="2400" dirty="0" smtClean="0"/>
          </a:p>
          <a:p>
            <a:endParaRPr lang="es-ES" sz="2400" dirty="0"/>
          </a:p>
          <a:p>
            <a:r>
              <a:rPr lang="es-ES" sz="2400" dirty="0" smtClean="0"/>
              <a:t>Aplicabilidad: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s-ES" dirty="0"/>
              <a:t>Añadir responsabilidades a objetos individuales de forma dinámica y transparente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s-ES" dirty="0"/>
              <a:t>Responsabilidades de un objeto pueden ser retiradas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s-ES" dirty="0" smtClean="0"/>
              <a:t>Hay </a:t>
            </a:r>
            <a:r>
              <a:rPr lang="es-ES" dirty="0"/>
              <a:t>una necesidad de extender la funcionalidad de una clase, pero no hay razones para extenderlo a través de la herencia.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s-ES" dirty="0"/>
              <a:t>Existe la necesidad de extender dinámicamente la funcionalidad de un objeto y quizás quitar la funcionalidad extendida</a:t>
            </a:r>
            <a:r>
              <a:rPr lang="es-ES" dirty="0" smtClean="0"/>
              <a:t>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51563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611560" y="1340768"/>
            <a:ext cx="792088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400" dirty="0"/>
              <a:t>¿Qué es un decorador en </a:t>
            </a:r>
            <a:r>
              <a:rPr lang="es-ES" sz="2400" dirty="0" err="1" smtClean="0"/>
              <a:t>Python</a:t>
            </a:r>
            <a:r>
              <a:rPr lang="es-ES" sz="2400" dirty="0"/>
              <a:t>?</a:t>
            </a:r>
          </a:p>
          <a:p>
            <a:r>
              <a:rPr lang="es-ES" dirty="0" smtClean="0"/>
              <a:t>Un decorador en </a:t>
            </a:r>
            <a:r>
              <a:rPr lang="es-ES" dirty="0" err="1" smtClean="0"/>
              <a:t>Python</a:t>
            </a:r>
            <a:r>
              <a:rPr lang="es-ES" dirty="0" smtClean="0"/>
              <a:t> es una función que toma como primer parámetro una función y devuelve una función. También se pueden utilizar clases.</a:t>
            </a:r>
          </a:p>
          <a:p>
            <a:endParaRPr lang="es-ES" dirty="0"/>
          </a:p>
          <a:p>
            <a:r>
              <a:rPr lang="es-ES" sz="2400" dirty="0" smtClean="0"/>
              <a:t>Sintaxis:</a:t>
            </a:r>
          </a:p>
          <a:p>
            <a:endParaRPr lang="es-ES" dirty="0" smtClean="0"/>
          </a:p>
          <a:p>
            <a:r>
              <a:rPr lang="es-ES" dirty="0" smtClean="0">
                <a:latin typeface="Consolas" pitchFamily="49" charset="0"/>
              </a:rPr>
              <a:t>@Expr_1</a:t>
            </a:r>
          </a:p>
          <a:p>
            <a:r>
              <a:rPr lang="es-ES" dirty="0" smtClean="0">
                <a:latin typeface="Consolas" pitchFamily="49" charset="0"/>
              </a:rPr>
              <a:t>@Expr_2</a:t>
            </a:r>
          </a:p>
          <a:p>
            <a:r>
              <a:rPr lang="es-ES" dirty="0" smtClean="0">
                <a:latin typeface="Consolas" pitchFamily="49" charset="0"/>
              </a:rPr>
              <a:t>…</a:t>
            </a:r>
          </a:p>
          <a:p>
            <a:r>
              <a:rPr lang="es-ES" dirty="0" smtClean="0">
                <a:latin typeface="Consolas" pitchFamily="49" charset="0"/>
              </a:rPr>
              <a:t>@</a:t>
            </a:r>
            <a:r>
              <a:rPr lang="es-ES" dirty="0" err="1" smtClean="0">
                <a:latin typeface="Consolas" pitchFamily="49" charset="0"/>
              </a:rPr>
              <a:t>Expr_n</a:t>
            </a:r>
            <a:endParaRPr lang="es-ES" dirty="0" smtClean="0">
              <a:latin typeface="Consolas" pitchFamily="49" charset="0"/>
            </a:endParaRPr>
          </a:p>
          <a:p>
            <a:r>
              <a:rPr lang="es-ES" dirty="0" err="1" smtClean="0">
                <a:latin typeface="Consolas" pitchFamily="49" charset="0"/>
              </a:rPr>
              <a:t>definition</a:t>
            </a:r>
            <a:r>
              <a:rPr lang="es-ES" dirty="0" smtClean="0">
                <a:latin typeface="Consolas" pitchFamily="49" charset="0"/>
              </a:rPr>
              <a:t> </a:t>
            </a:r>
            <a:r>
              <a:rPr lang="es-ES" dirty="0" smtClean="0">
                <a:solidFill>
                  <a:srgbClr val="008000"/>
                </a:solidFill>
                <a:latin typeface="Consolas" pitchFamily="49" charset="0"/>
              </a:rPr>
              <a:t># </a:t>
            </a:r>
            <a:r>
              <a:rPr lang="es-ES" dirty="0" err="1" smtClean="0">
                <a:solidFill>
                  <a:srgbClr val="008000"/>
                </a:solidFill>
                <a:latin typeface="Consolas" pitchFamily="49" charset="0"/>
              </a:rPr>
              <a:t>function</a:t>
            </a:r>
            <a:r>
              <a:rPr lang="es-ES" dirty="0" smtClean="0">
                <a:solidFill>
                  <a:srgbClr val="008000"/>
                </a:solidFill>
                <a:latin typeface="Consolas" pitchFamily="49" charset="0"/>
              </a:rPr>
              <a:t> </a:t>
            </a:r>
            <a:r>
              <a:rPr lang="es-ES" dirty="0" err="1" smtClean="0">
                <a:solidFill>
                  <a:srgbClr val="008000"/>
                </a:solidFill>
                <a:latin typeface="Consolas" pitchFamily="49" charset="0"/>
              </a:rPr>
              <a:t>or</a:t>
            </a:r>
            <a:r>
              <a:rPr lang="es-ES" dirty="0" smtClean="0">
                <a:solidFill>
                  <a:srgbClr val="008000"/>
                </a:solidFill>
                <a:latin typeface="Consolas" pitchFamily="49" charset="0"/>
              </a:rPr>
              <a:t> </a:t>
            </a:r>
            <a:r>
              <a:rPr lang="es-ES" dirty="0" err="1" smtClean="0">
                <a:solidFill>
                  <a:srgbClr val="008000"/>
                </a:solidFill>
                <a:latin typeface="Consolas" pitchFamily="49" charset="0"/>
              </a:rPr>
              <a:t>class</a:t>
            </a:r>
            <a:r>
              <a:rPr lang="es-ES" dirty="0" smtClean="0">
                <a:solidFill>
                  <a:srgbClr val="008000"/>
                </a:solidFill>
                <a:latin typeface="Consolas" pitchFamily="49" charset="0"/>
              </a:rPr>
              <a:t> </a:t>
            </a:r>
            <a:r>
              <a:rPr lang="es-ES" dirty="0" err="1" smtClean="0">
                <a:solidFill>
                  <a:srgbClr val="008000"/>
                </a:solidFill>
                <a:latin typeface="Consolas" pitchFamily="49" charset="0"/>
              </a:rPr>
              <a:t>definition</a:t>
            </a:r>
            <a:endParaRPr lang="es-ES" dirty="0" smtClean="0">
              <a:solidFill>
                <a:srgbClr val="008000"/>
              </a:solidFill>
              <a:latin typeface="Consolas" pitchFamily="49" charset="0"/>
            </a:endParaRPr>
          </a:p>
          <a:p>
            <a:endParaRPr lang="es-ES" dirty="0"/>
          </a:p>
          <a:p>
            <a:r>
              <a:rPr lang="es-ES" dirty="0" smtClean="0"/>
              <a:t>Todas las expresiones </a:t>
            </a:r>
            <a:r>
              <a:rPr lang="es-ES" dirty="0" err="1" smtClean="0">
                <a:latin typeface="Consolas" pitchFamily="49" charset="0"/>
              </a:rPr>
              <a:t>Expr_i</a:t>
            </a:r>
            <a:r>
              <a:rPr lang="es-ES" dirty="0" smtClean="0"/>
              <a:t> deben implementar </a:t>
            </a:r>
            <a:r>
              <a:rPr lang="es-ES" dirty="0" smtClean="0">
                <a:latin typeface="Consolas" pitchFamily="49" charset="0"/>
              </a:rPr>
              <a:t>__</a:t>
            </a:r>
            <a:r>
              <a:rPr lang="es-ES" dirty="0" err="1" smtClean="0">
                <a:latin typeface="Consolas" pitchFamily="49" charset="0"/>
              </a:rPr>
              <a:t>call</a:t>
            </a:r>
            <a:r>
              <a:rPr lang="es-ES" dirty="0" smtClean="0">
                <a:latin typeface="Consolas" pitchFamily="49" charset="0"/>
              </a:rPr>
              <a:t>__</a:t>
            </a:r>
            <a:r>
              <a:rPr lang="es-ES" dirty="0" smtClean="0"/>
              <a:t> con al menos un argumento.</a:t>
            </a:r>
          </a:p>
          <a:p>
            <a:endParaRPr lang="es-ES" dirty="0"/>
          </a:p>
          <a:p>
            <a:r>
              <a:rPr lang="en-US" dirty="0" smtClean="0"/>
              <a:t>La </a:t>
            </a:r>
            <a:r>
              <a:rPr lang="en-US" dirty="0" err="1" smtClean="0"/>
              <a:t>sintaxis</a:t>
            </a:r>
            <a:r>
              <a:rPr lang="en-US" dirty="0" smtClean="0"/>
              <a:t> anterior </a:t>
            </a:r>
            <a:r>
              <a:rPr lang="en-US" dirty="0" err="1" smtClean="0"/>
              <a:t>solamente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az</a:t>
            </a:r>
            <a:r>
              <a:rPr lang="es-ES" dirty="0" err="1" smtClean="0"/>
              <a:t>úcar</a:t>
            </a:r>
            <a:r>
              <a:rPr lang="es-ES" dirty="0" smtClean="0"/>
              <a:t> sintáctica para:</a:t>
            </a:r>
          </a:p>
          <a:p>
            <a:endParaRPr lang="es-ES" dirty="0"/>
          </a:p>
          <a:p>
            <a:r>
              <a:rPr lang="en-US" dirty="0" smtClean="0">
                <a:latin typeface="Consolas" pitchFamily="49" charset="0"/>
              </a:rPr>
              <a:t>definition = Expr_1(Expr_2(…(</a:t>
            </a:r>
            <a:r>
              <a:rPr lang="en-US" dirty="0" err="1" smtClean="0">
                <a:latin typeface="Consolas" pitchFamily="49" charset="0"/>
              </a:rPr>
              <a:t>Expr_n</a:t>
            </a:r>
            <a:r>
              <a:rPr lang="en-US" dirty="0" smtClean="0">
                <a:latin typeface="Consolas" pitchFamily="49" charset="0"/>
              </a:rPr>
              <a:t>(definition))…)</a:t>
            </a:r>
            <a:endParaRPr lang="en-US" dirty="0">
              <a:latin typeface="Consolas" pitchFamily="49" charset="0"/>
            </a:endParaRPr>
          </a:p>
        </p:txBody>
      </p:sp>
      <p:sp>
        <p:nvSpPr>
          <p:cNvPr id="5" name="1 Título"/>
          <p:cNvSpPr txBox="1">
            <a:spLocks/>
          </p:cNvSpPr>
          <p:nvPr/>
        </p:nvSpPr>
        <p:spPr>
          <a:xfrm>
            <a:off x="457200" y="19776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 smtClean="0"/>
              <a:t>Decoradores: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401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Rectángulo"/>
          <p:cNvSpPr/>
          <p:nvPr/>
        </p:nvSpPr>
        <p:spPr>
          <a:xfrm>
            <a:off x="457200" y="1241360"/>
            <a:ext cx="8229600" cy="34163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/>
              </a:rPr>
              <a:t>def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decorator(</a:t>
            </a:r>
            <a:r>
              <a:rPr lang="en-US" dirty="0" err="1">
                <a:solidFill>
                  <a:srgbClr val="808080"/>
                </a:solidFill>
                <a:latin typeface="Consolas"/>
              </a:rPr>
              <a:t>func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): 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# Wrap Function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def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inner_func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(*</a:t>
            </a:r>
            <a:r>
              <a:rPr lang="en-US" dirty="0" err="1">
                <a:solidFill>
                  <a:srgbClr val="808080"/>
                </a:solidFill>
                <a:latin typeface="Consolas"/>
              </a:rPr>
              <a:t>args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,**</a:t>
            </a:r>
            <a:r>
              <a:rPr lang="en-US" dirty="0" err="1">
                <a:solidFill>
                  <a:srgbClr val="808080"/>
                </a:solidFill>
                <a:latin typeface="Consolas"/>
              </a:rPr>
              <a:t>kwargs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): 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# Inner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Function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# Something to do before the </a:t>
            </a:r>
            <a:r>
              <a:rPr lang="en-US" dirty="0" err="1">
                <a:solidFill>
                  <a:srgbClr val="008000"/>
                </a:solidFill>
                <a:latin typeface="Consolas"/>
              </a:rPr>
              <a:t>func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 call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value = </a:t>
            </a:r>
            <a:r>
              <a:rPr lang="en-US" dirty="0" err="1">
                <a:solidFill>
                  <a:srgbClr val="808080"/>
                </a:solidFill>
                <a:latin typeface="Consolas"/>
              </a:rPr>
              <a:t>func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(*</a:t>
            </a:r>
            <a:r>
              <a:rPr lang="en-US" dirty="0" err="1">
                <a:solidFill>
                  <a:srgbClr val="808080"/>
                </a:solidFill>
                <a:latin typeface="Consolas"/>
              </a:rPr>
              <a:t>args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,**</a:t>
            </a:r>
            <a:r>
              <a:rPr lang="en-US" dirty="0" err="1">
                <a:solidFill>
                  <a:srgbClr val="808080"/>
                </a:solidFill>
                <a:latin typeface="Consolas"/>
              </a:rPr>
              <a:t>kwargs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# Something to do after the </a:t>
            </a:r>
            <a:r>
              <a:rPr lang="en-US" dirty="0" err="1">
                <a:solidFill>
                  <a:srgbClr val="008000"/>
                </a:solidFill>
                <a:latin typeface="Consolas"/>
              </a:rPr>
              <a:t>func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 call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value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inner_func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r>
              <a:rPr lang="en-US" dirty="0">
                <a:solidFill>
                  <a:srgbClr val="C00000"/>
                </a:solidFill>
                <a:latin typeface="Consolas"/>
              </a:rPr>
              <a:t>@</a:t>
            </a:r>
            <a:r>
              <a:rPr lang="en-US" dirty="0" smtClean="0">
                <a:solidFill>
                  <a:srgbClr val="C00000"/>
                </a:solidFill>
                <a:latin typeface="Consolas"/>
              </a:rPr>
              <a:t>decorator</a:t>
            </a:r>
            <a:endParaRPr lang="en-US" dirty="0">
              <a:solidFill>
                <a:srgbClr val="C00000"/>
              </a:solidFill>
              <a:latin typeface="Consolas"/>
            </a:endParaRPr>
          </a:p>
          <a:p>
            <a:r>
              <a:rPr lang="en-US" dirty="0" err="1">
                <a:solidFill>
                  <a:srgbClr val="0000FF"/>
                </a:solidFill>
                <a:latin typeface="Consolas"/>
              </a:rPr>
              <a:t>def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target_function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(*</a:t>
            </a:r>
            <a:r>
              <a:rPr lang="en-US" dirty="0" err="1">
                <a:solidFill>
                  <a:srgbClr val="808080"/>
                </a:solidFill>
                <a:latin typeface="Consolas"/>
              </a:rPr>
              <a:t>args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,**</a:t>
            </a:r>
            <a:r>
              <a:rPr lang="en-US" dirty="0" err="1">
                <a:solidFill>
                  <a:srgbClr val="808080"/>
                </a:solidFill>
                <a:latin typeface="Consolas"/>
              </a:rPr>
              <a:t>kwargs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):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# Function body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pass</a:t>
            </a:r>
          </a:p>
          <a:p>
            <a:r>
              <a:rPr lang="es-ES" dirty="0" err="1" smtClean="0">
                <a:solidFill>
                  <a:srgbClr val="000000"/>
                </a:solidFill>
                <a:latin typeface="Consolas"/>
              </a:rPr>
              <a:t>target_function</a:t>
            </a:r>
            <a:r>
              <a:rPr lang="es-ES" dirty="0" smtClean="0">
                <a:solidFill>
                  <a:srgbClr val="000000"/>
                </a:solidFill>
                <a:latin typeface="Consolas"/>
              </a:rPr>
              <a:t>() 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# Function 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call</a:t>
            </a:r>
            <a:endParaRPr lang="en-US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457200" y="5085184"/>
            <a:ext cx="822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En este ejemplo se puede observar cómo definir un decorador simple. En el llamado de la función decorada el código ejecutado es el de </a:t>
            </a:r>
            <a:r>
              <a:rPr lang="es-ES" dirty="0" err="1" smtClean="0">
                <a:latin typeface="Consolas" pitchFamily="49" charset="0"/>
              </a:rPr>
              <a:t>inner</a:t>
            </a:r>
            <a:r>
              <a:rPr lang="en-US" dirty="0" smtClean="0">
                <a:latin typeface="Consolas" pitchFamily="49" charset="0"/>
              </a:rPr>
              <a:t>_</a:t>
            </a:r>
            <a:r>
              <a:rPr lang="es-ES" dirty="0" err="1" smtClean="0">
                <a:latin typeface="Consolas" pitchFamily="49" charset="0"/>
              </a:rPr>
              <a:t>func</a:t>
            </a:r>
            <a:r>
              <a:rPr lang="es-ES" dirty="0" smtClean="0"/>
              <a:t> en vez del </a:t>
            </a:r>
            <a:r>
              <a:rPr lang="es-ES" dirty="0" smtClean="0">
                <a:latin typeface="Consolas" pitchFamily="49" charset="0"/>
              </a:rPr>
              <a:t>target</a:t>
            </a:r>
            <a:r>
              <a:rPr lang="en-US" dirty="0" smtClean="0">
                <a:latin typeface="Consolas" pitchFamily="49" charset="0"/>
              </a:rPr>
              <a:t>_</a:t>
            </a:r>
            <a:r>
              <a:rPr lang="en-US" dirty="0" err="1" smtClean="0">
                <a:latin typeface="Consolas" pitchFamily="49" charset="0"/>
              </a:rPr>
              <a:t>func</a:t>
            </a:r>
            <a:r>
              <a:rPr lang="en-US" dirty="0"/>
              <a:t>.</a:t>
            </a:r>
          </a:p>
        </p:txBody>
      </p:sp>
      <p:sp>
        <p:nvSpPr>
          <p:cNvPr id="9" name="1 Título"/>
          <p:cNvSpPr txBox="1">
            <a:spLocks/>
          </p:cNvSpPr>
          <p:nvPr/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 smtClean="0"/>
              <a:t>Decoradores con funciones: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523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 smtClean="0"/>
              <a:t>Decoradores con funciones:</a:t>
            </a:r>
            <a:endParaRPr lang="en-US" dirty="0"/>
          </a:p>
        </p:txBody>
      </p:sp>
      <p:sp>
        <p:nvSpPr>
          <p:cNvPr id="5" name="4 Rectángulo"/>
          <p:cNvSpPr/>
          <p:nvPr/>
        </p:nvSpPr>
        <p:spPr>
          <a:xfrm>
            <a:off x="457200" y="1052736"/>
            <a:ext cx="8229600" cy="39703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/>
              </a:rPr>
              <a:t>def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param_decorator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param0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param1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param2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): 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# </a:t>
            </a:r>
            <a:r>
              <a:rPr lang="en-US" dirty="0" err="1">
                <a:solidFill>
                  <a:srgbClr val="008000"/>
                </a:solidFill>
                <a:latin typeface="Consolas"/>
              </a:rPr>
              <a:t>Params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 Function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def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wrap_func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808080"/>
                </a:solidFill>
                <a:latin typeface="Consolas"/>
              </a:rPr>
              <a:t>func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): 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# Wrap Function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def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inner_func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(*</a:t>
            </a:r>
            <a:r>
              <a:rPr lang="en-US" dirty="0" err="1">
                <a:solidFill>
                  <a:srgbClr val="808080"/>
                </a:solidFill>
                <a:latin typeface="Consolas"/>
              </a:rPr>
              <a:t>args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,**</a:t>
            </a:r>
            <a:r>
              <a:rPr lang="en-US" dirty="0" err="1">
                <a:solidFill>
                  <a:srgbClr val="808080"/>
                </a:solidFill>
                <a:latin typeface="Consolas"/>
              </a:rPr>
              <a:t>kwargs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): 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# Inner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Function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# Something to do before the </a:t>
            </a:r>
            <a:r>
              <a:rPr lang="en-US" dirty="0" err="1">
                <a:solidFill>
                  <a:srgbClr val="008000"/>
                </a:solidFill>
                <a:latin typeface="Consolas"/>
              </a:rPr>
              <a:t>func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 call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    value = </a:t>
            </a:r>
            <a:r>
              <a:rPr lang="en-US" dirty="0" err="1">
                <a:solidFill>
                  <a:srgbClr val="808080"/>
                </a:solidFill>
                <a:latin typeface="Consolas"/>
              </a:rPr>
              <a:t>func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(*</a:t>
            </a:r>
            <a:r>
              <a:rPr lang="en-US" dirty="0" err="1">
                <a:solidFill>
                  <a:srgbClr val="808080"/>
                </a:solidFill>
                <a:latin typeface="Consolas"/>
              </a:rPr>
              <a:t>args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,**</a:t>
            </a:r>
            <a:r>
              <a:rPr lang="en-US" dirty="0" err="1">
                <a:solidFill>
                  <a:srgbClr val="808080"/>
                </a:solidFill>
                <a:latin typeface="Consolas"/>
              </a:rPr>
              <a:t>kwargs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# Something to do after the </a:t>
            </a:r>
            <a:r>
              <a:rPr lang="en-US" dirty="0" err="1">
                <a:solidFill>
                  <a:srgbClr val="008000"/>
                </a:solidFill>
                <a:latin typeface="Consolas"/>
              </a:rPr>
              <a:t>func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 call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value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inner_func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wrap_func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r>
              <a:rPr lang="en-US" dirty="0">
                <a:solidFill>
                  <a:srgbClr val="C00000"/>
                </a:solidFill>
                <a:latin typeface="Consolas"/>
              </a:rPr>
              <a:t>@</a:t>
            </a:r>
            <a:r>
              <a:rPr lang="en-US" dirty="0" err="1">
                <a:solidFill>
                  <a:srgbClr val="C00000"/>
                </a:solidFill>
                <a:latin typeface="Consolas"/>
              </a:rPr>
              <a:t>param_decorator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(1,2,3)</a:t>
            </a:r>
          </a:p>
          <a:p>
            <a:r>
              <a:rPr lang="en-US" dirty="0" err="1">
                <a:solidFill>
                  <a:srgbClr val="0000FF"/>
                </a:solidFill>
                <a:latin typeface="Consolas"/>
              </a:rPr>
              <a:t>def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target_function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(*</a:t>
            </a:r>
            <a:r>
              <a:rPr lang="en-US" dirty="0" err="1">
                <a:solidFill>
                  <a:srgbClr val="808080"/>
                </a:solidFill>
                <a:latin typeface="Consolas"/>
              </a:rPr>
              <a:t>args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,**</a:t>
            </a:r>
            <a:r>
              <a:rPr lang="en-US" dirty="0" err="1">
                <a:solidFill>
                  <a:srgbClr val="808080"/>
                </a:solidFill>
                <a:latin typeface="Consolas"/>
              </a:rPr>
              <a:t>kwargs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):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# Function body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pass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r>
              <a:rPr lang="en-US" dirty="0" err="1">
                <a:solidFill>
                  <a:srgbClr val="000000"/>
                </a:solidFill>
                <a:latin typeface="Consolas"/>
              </a:rPr>
              <a:t>target_function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</a:t>
            </a:r>
          </a:p>
        </p:txBody>
      </p:sp>
      <p:sp>
        <p:nvSpPr>
          <p:cNvPr id="6" name="5 CuadroTexto"/>
          <p:cNvSpPr txBox="1"/>
          <p:nvPr/>
        </p:nvSpPr>
        <p:spPr>
          <a:xfrm>
            <a:off x="323528" y="5157192"/>
            <a:ext cx="84969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En este ejemplo se puede observar cómo definir un decorador que tome argumentos. Veamos a que se traduce esto para ver con más claridad lo que sucede:</a:t>
            </a:r>
          </a:p>
          <a:p>
            <a:r>
              <a:rPr lang="es-ES" dirty="0" smtClean="0">
                <a:latin typeface="Consolas" pitchFamily="49" charset="0"/>
              </a:rPr>
              <a:t>target</a:t>
            </a:r>
            <a:r>
              <a:rPr lang="en-US" dirty="0" smtClean="0">
                <a:latin typeface="Consolas" pitchFamily="49" charset="0"/>
              </a:rPr>
              <a:t>_function = </a:t>
            </a:r>
            <a:r>
              <a:rPr lang="en-US" dirty="0" err="1" smtClean="0">
                <a:latin typeface="Consolas" pitchFamily="49" charset="0"/>
              </a:rPr>
              <a:t>param_decorator</a:t>
            </a:r>
            <a:r>
              <a:rPr lang="en-US" dirty="0" smtClean="0">
                <a:latin typeface="Consolas" pitchFamily="49" charset="0"/>
              </a:rPr>
              <a:t>(1,2,3)(</a:t>
            </a:r>
            <a:r>
              <a:rPr lang="en-US" dirty="0" err="1" smtClean="0">
                <a:latin typeface="Consolas" pitchFamily="49" charset="0"/>
              </a:rPr>
              <a:t>target_function</a:t>
            </a:r>
            <a:r>
              <a:rPr lang="en-US" dirty="0" smtClean="0">
                <a:latin typeface="Consolas" pitchFamily="49" charset="0"/>
              </a:rPr>
              <a:t>)</a:t>
            </a:r>
          </a:p>
          <a:p>
            <a:r>
              <a:rPr lang="en-US" dirty="0" err="1" smtClean="0"/>
              <a:t>Así</a:t>
            </a:r>
            <a:r>
              <a:rPr lang="en-US" dirty="0" smtClean="0"/>
              <a:t> se </a:t>
            </a:r>
            <a:r>
              <a:rPr lang="en-US" dirty="0" err="1" smtClean="0"/>
              <a:t>puede</a:t>
            </a:r>
            <a:r>
              <a:rPr lang="en-US" dirty="0" smtClean="0"/>
              <a:t> </a:t>
            </a:r>
            <a:r>
              <a:rPr lang="en-US" dirty="0" err="1" smtClean="0"/>
              <a:t>apreciar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la </a:t>
            </a:r>
            <a:r>
              <a:rPr lang="en-US" dirty="0" err="1" smtClean="0"/>
              <a:t>función</a:t>
            </a:r>
            <a:r>
              <a:rPr lang="en-US" dirty="0" smtClean="0"/>
              <a:t> </a:t>
            </a:r>
            <a:r>
              <a:rPr lang="en-US" dirty="0" err="1" smtClean="0"/>
              <a:t>devuelta</a:t>
            </a:r>
            <a:r>
              <a:rPr lang="en-US" dirty="0" smtClean="0"/>
              <a:t> en la </a:t>
            </a:r>
            <a:r>
              <a:rPr lang="en-US" dirty="0" err="1" smtClean="0"/>
              <a:t>primera</a:t>
            </a:r>
            <a:r>
              <a:rPr lang="en-US" dirty="0" smtClean="0"/>
              <a:t> </a:t>
            </a:r>
            <a:r>
              <a:rPr lang="en-US" dirty="0" err="1" smtClean="0"/>
              <a:t>llamada</a:t>
            </a:r>
            <a:r>
              <a:rPr lang="en-US" dirty="0" smtClean="0"/>
              <a:t> </a:t>
            </a:r>
            <a:r>
              <a:rPr lang="en-US" dirty="0" err="1" smtClean="0"/>
              <a:t>tomará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argumento</a:t>
            </a:r>
            <a:r>
              <a:rPr lang="en-US" dirty="0" smtClean="0"/>
              <a:t> </a:t>
            </a:r>
            <a:r>
              <a:rPr lang="es-ES" dirty="0">
                <a:latin typeface="Consolas" pitchFamily="49" charset="0"/>
              </a:rPr>
              <a:t>target</a:t>
            </a:r>
            <a:r>
              <a:rPr lang="en-US" dirty="0" smtClean="0">
                <a:latin typeface="Consolas" pitchFamily="49" charset="0"/>
              </a:rPr>
              <a:t>_function </a:t>
            </a:r>
            <a:r>
              <a:rPr lang="en-US" dirty="0" err="1" smtClean="0"/>
              <a:t>retornando</a:t>
            </a:r>
            <a:r>
              <a:rPr lang="en-US" dirty="0" smtClean="0"/>
              <a:t> a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inner_func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como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s-ES" dirty="0">
                <a:latin typeface="Consolas" pitchFamily="49" charset="0"/>
              </a:rPr>
              <a:t>target</a:t>
            </a:r>
            <a:r>
              <a:rPr lang="en-US" dirty="0" smtClean="0">
                <a:latin typeface="Consolas" pitchFamily="49" charset="0"/>
              </a:rPr>
              <a:t>_function.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37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 smtClean="0"/>
              <a:t>Decoradores con clases:</a:t>
            </a:r>
            <a:endParaRPr lang="en-US" dirty="0"/>
          </a:p>
        </p:txBody>
      </p:sp>
      <p:sp>
        <p:nvSpPr>
          <p:cNvPr id="5" name="4 Rectángulo"/>
          <p:cNvSpPr/>
          <p:nvPr/>
        </p:nvSpPr>
        <p:spPr>
          <a:xfrm>
            <a:off x="457200" y="980728"/>
            <a:ext cx="8229600" cy="34163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Decorator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: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def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__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init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__(</a:t>
            </a:r>
            <a:r>
              <a:rPr lang="en-US" dirty="0" err="1">
                <a:solidFill>
                  <a:srgbClr val="808080"/>
                </a:solidFill>
                <a:latin typeface="Consolas"/>
              </a:rPr>
              <a:t>self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,</a:t>
            </a:r>
            <a:r>
              <a:rPr lang="en-US" dirty="0" err="1">
                <a:solidFill>
                  <a:srgbClr val="808080"/>
                </a:solidFill>
                <a:latin typeface="Consolas"/>
              </a:rPr>
              <a:t>func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): 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# Wrap Function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srgbClr val="808080"/>
                </a:solidFill>
                <a:latin typeface="Consolas"/>
              </a:rPr>
              <a:t>self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.func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 err="1">
                <a:solidFill>
                  <a:srgbClr val="808080"/>
                </a:solidFill>
                <a:latin typeface="Consolas"/>
              </a:rPr>
              <a:t>func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def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__call__(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self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*</a:t>
            </a:r>
            <a:r>
              <a:rPr lang="en-US" dirty="0" err="1">
                <a:solidFill>
                  <a:srgbClr val="808080"/>
                </a:solidFill>
                <a:latin typeface="Consolas"/>
              </a:rPr>
              <a:t>args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,**</a:t>
            </a:r>
            <a:r>
              <a:rPr lang="en-US" dirty="0" err="1">
                <a:solidFill>
                  <a:srgbClr val="808080"/>
                </a:solidFill>
                <a:latin typeface="Consolas"/>
              </a:rPr>
              <a:t>kwargs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): 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# Inner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Function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# Something to do before the </a:t>
            </a:r>
            <a:r>
              <a:rPr lang="en-US" dirty="0" err="1">
                <a:solidFill>
                  <a:srgbClr val="008000"/>
                </a:solidFill>
                <a:latin typeface="Consolas"/>
              </a:rPr>
              <a:t>func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 call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value = </a:t>
            </a:r>
            <a:r>
              <a:rPr lang="en-US" dirty="0" err="1">
                <a:solidFill>
                  <a:srgbClr val="808080"/>
                </a:solidFill>
                <a:latin typeface="Consolas"/>
              </a:rPr>
              <a:t>self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.func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(*</a:t>
            </a:r>
            <a:r>
              <a:rPr lang="en-US" dirty="0" err="1">
                <a:solidFill>
                  <a:srgbClr val="808080"/>
                </a:solidFill>
                <a:latin typeface="Consolas"/>
              </a:rPr>
              <a:t>args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,**</a:t>
            </a:r>
            <a:r>
              <a:rPr lang="en-US" dirty="0" err="1">
                <a:solidFill>
                  <a:srgbClr val="808080"/>
                </a:solidFill>
                <a:latin typeface="Consolas"/>
              </a:rPr>
              <a:t>kwargs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# Something to do after the </a:t>
            </a:r>
            <a:r>
              <a:rPr lang="en-US" dirty="0" err="1">
                <a:solidFill>
                  <a:srgbClr val="008000"/>
                </a:solidFill>
                <a:latin typeface="Consolas"/>
              </a:rPr>
              <a:t>func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 call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r>
              <a:rPr lang="en-US" dirty="0">
                <a:solidFill>
                  <a:srgbClr val="C00000"/>
                </a:solidFill>
                <a:latin typeface="Consolas"/>
              </a:rPr>
              <a:t>@Decorator</a:t>
            </a:r>
          </a:p>
          <a:p>
            <a:r>
              <a:rPr lang="en-US" dirty="0" err="1">
                <a:solidFill>
                  <a:srgbClr val="0000FF"/>
                </a:solidFill>
                <a:latin typeface="Consolas"/>
              </a:rPr>
              <a:t>def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target_function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(*</a:t>
            </a:r>
            <a:r>
              <a:rPr lang="en-US" dirty="0" err="1">
                <a:solidFill>
                  <a:srgbClr val="808080"/>
                </a:solidFill>
                <a:latin typeface="Consolas"/>
              </a:rPr>
              <a:t>args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,**</a:t>
            </a:r>
            <a:r>
              <a:rPr lang="en-US" dirty="0" err="1">
                <a:solidFill>
                  <a:srgbClr val="808080"/>
                </a:solidFill>
                <a:latin typeface="Consolas"/>
              </a:rPr>
              <a:t>kwargs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):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# Function body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pass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r>
              <a:rPr lang="en-US" dirty="0" err="1">
                <a:solidFill>
                  <a:srgbClr val="000000"/>
                </a:solidFill>
                <a:latin typeface="Consolas"/>
              </a:rPr>
              <a:t>target_function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</a:t>
            </a:r>
          </a:p>
        </p:txBody>
      </p:sp>
      <p:sp>
        <p:nvSpPr>
          <p:cNvPr id="6" name="5 CuadroTexto"/>
          <p:cNvSpPr txBox="1"/>
          <p:nvPr/>
        </p:nvSpPr>
        <p:spPr>
          <a:xfrm>
            <a:off x="323528" y="4653136"/>
            <a:ext cx="849694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En este ejemplo se puede observar cómo definir un decorador con una clase. Veamos a que se traduce esto para ver con más claridad lo que sucede:</a:t>
            </a:r>
          </a:p>
          <a:p>
            <a:r>
              <a:rPr lang="es-ES" dirty="0" smtClean="0">
                <a:latin typeface="Consolas" pitchFamily="49" charset="0"/>
              </a:rPr>
              <a:t>target</a:t>
            </a:r>
            <a:r>
              <a:rPr lang="en-US" dirty="0" smtClean="0">
                <a:latin typeface="Consolas" pitchFamily="49" charset="0"/>
              </a:rPr>
              <a:t>_function = Decorator(</a:t>
            </a:r>
            <a:r>
              <a:rPr lang="en-US" dirty="0" err="1" smtClean="0">
                <a:latin typeface="Consolas" pitchFamily="49" charset="0"/>
              </a:rPr>
              <a:t>target_function</a:t>
            </a:r>
            <a:r>
              <a:rPr lang="en-US" dirty="0" smtClean="0">
                <a:latin typeface="Consolas" pitchFamily="49" charset="0"/>
              </a:rPr>
              <a:t>)</a:t>
            </a:r>
          </a:p>
          <a:p>
            <a:r>
              <a:rPr lang="en-US" dirty="0" err="1" smtClean="0"/>
              <a:t>Así</a:t>
            </a:r>
            <a:r>
              <a:rPr lang="en-US" dirty="0" smtClean="0"/>
              <a:t> se </a:t>
            </a:r>
            <a:r>
              <a:rPr lang="en-US" dirty="0" err="1" smtClean="0"/>
              <a:t>puede</a:t>
            </a:r>
            <a:r>
              <a:rPr lang="en-US" dirty="0" smtClean="0"/>
              <a:t> </a:t>
            </a:r>
            <a:r>
              <a:rPr lang="en-US" dirty="0" err="1" smtClean="0"/>
              <a:t>apreciar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la </a:t>
            </a:r>
            <a:r>
              <a:rPr lang="en-US" dirty="0" err="1" smtClean="0"/>
              <a:t>instancia</a:t>
            </a:r>
            <a:r>
              <a:rPr lang="en-US" dirty="0" smtClean="0"/>
              <a:t> de la </a:t>
            </a:r>
            <a:r>
              <a:rPr lang="en-US" dirty="0" err="1" smtClean="0"/>
              <a:t>clase</a:t>
            </a:r>
            <a:r>
              <a:rPr lang="en-US" dirty="0" smtClean="0"/>
              <a:t> </a:t>
            </a:r>
            <a:r>
              <a:rPr lang="en-US" dirty="0" err="1" smtClean="0"/>
              <a:t>devuelta</a:t>
            </a:r>
            <a:r>
              <a:rPr lang="en-US" dirty="0" smtClean="0"/>
              <a:t> se </a:t>
            </a:r>
            <a:r>
              <a:rPr lang="en-US" dirty="0" err="1" smtClean="0"/>
              <a:t>almacena</a:t>
            </a:r>
            <a:r>
              <a:rPr lang="en-US" dirty="0" smtClean="0"/>
              <a:t> en </a:t>
            </a:r>
            <a:r>
              <a:rPr lang="es-ES" dirty="0">
                <a:latin typeface="Consolas" pitchFamily="49" charset="0"/>
              </a:rPr>
              <a:t>target</a:t>
            </a:r>
            <a:r>
              <a:rPr lang="en-US" dirty="0">
                <a:latin typeface="Consolas" pitchFamily="49" charset="0"/>
              </a:rPr>
              <a:t>_function</a:t>
            </a:r>
            <a:r>
              <a:rPr lang="en-US" dirty="0" smtClean="0"/>
              <a:t>, y </a:t>
            </a:r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vez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se </a:t>
            </a:r>
            <a:r>
              <a:rPr lang="en-US" dirty="0" err="1" smtClean="0"/>
              <a:t>llame</a:t>
            </a:r>
            <a:r>
              <a:rPr lang="en-US" dirty="0" smtClean="0"/>
              <a:t> a </a:t>
            </a:r>
            <a:r>
              <a:rPr lang="en-US" dirty="0" err="1" smtClean="0"/>
              <a:t>esta</a:t>
            </a:r>
            <a:r>
              <a:rPr lang="en-US" dirty="0" smtClean="0"/>
              <a:t> </a:t>
            </a:r>
            <a:r>
              <a:rPr lang="en-US" dirty="0" err="1" smtClean="0"/>
              <a:t>funci</a:t>
            </a:r>
            <a:r>
              <a:rPr lang="es-ES" dirty="0" err="1" smtClean="0"/>
              <a:t>ón</a:t>
            </a:r>
            <a:r>
              <a:rPr lang="es-ES" dirty="0" smtClean="0"/>
              <a:t> (instancia de clase), </a:t>
            </a:r>
            <a:r>
              <a:rPr lang="en-US" dirty="0" err="1" smtClean="0"/>
              <a:t>llamar</a:t>
            </a:r>
            <a:r>
              <a:rPr lang="es-ES" dirty="0" smtClean="0"/>
              <a:t>á a </a:t>
            </a:r>
            <a:r>
              <a:rPr lang="en-US" dirty="0" smtClean="0">
                <a:latin typeface="Consolas" pitchFamily="49" charset="0"/>
              </a:rPr>
              <a:t>__call__, </a:t>
            </a:r>
            <a:r>
              <a:rPr lang="en-US" dirty="0" err="1" smtClean="0"/>
              <a:t>haciendo</a:t>
            </a:r>
            <a:r>
              <a:rPr lang="en-US" dirty="0" smtClean="0"/>
              <a:t> </a:t>
            </a:r>
            <a:r>
              <a:rPr lang="en-US" dirty="0" err="1" smtClean="0"/>
              <a:t>parecer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se </a:t>
            </a:r>
            <a:r>
              <a:rPr lang="en-US" dirty="0" err="1" smtClean="0"/>
              <a:t>esta</a:t>
            </a:r>
            <a:r>
              <a:rPr lang="en-US" dirty="0" smtClean="0"/>
              <a:t> </a:t>
            </a:r>
            <a:r>
              <a:rPr lang="en-US" dirty="0" err="1" smtClean="0"/>
              <a:t>llamando</a:t>
            </a:r>
            <a:r>
              <a:rPr lang="en-US" dirty="0" smtClean="0"/>
              <a:t> a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función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334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 smtClean="0"/>
              <a:t>Decoradores con clases:</a:t>
            </a:r>
            <a:endParaRPr lang="en-US" dirty="0"/>
          </a:p>
        </p:txBody>
      </p:sp>
      <p:sp>
        <p:nvSpPr>
          <p:cNvPr id="5" name="4 Rectángulo"/>
          <p:cNvSpPr/>
          <p:nvPr/>
        </p:nvSpPr>
        <p:spPr>
          <a:xfrm>
            <a:off x="457200" y="980728"/>
            <a:ext cx="8229600" cy="39703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ArgumentDecorator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: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def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__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init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__(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self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,*</a:t>
            </a:r>
            <a:r>
              <a:rPr lang="en-US" dirty="0" err="1">
                <a:solidFill>
                  <a:srgbClr val="808080"/>
                </a:solidFill>
                <a:latin typeface="Consolas"/>
              </a:rPr>
              <a:t>args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): 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# </a:t>
            </a:r>
            <a:r>
              <a:rPr lang="en-US" dirty="0" err="1">
                <a:solidFill>
                  <a:srgbClr val="008000"/>
                </a:solidFill>
                <a:latin typeface="Consolas"/>
              </a:rPr>
              <a:t>Params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 Function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srgbClr val="808080"/>
                </a:solidFill>
                <a:latin typeface="Consolas"/>
              </a:rPr>
              <a:t>self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.args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 err="1">
                <a:solidFill>
                  <a:srgbClr val="808080"/>
                </a:solidFill>
                <a:latin typeface="Consolas"/>
              </a:rPr>
              <a:t>args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def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__call__(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self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dirty="0" err="1">
                <a:solidFill>
                  <a:srgbClr val="808080"/>
                </a:solidFill>
                <a:latin typeface="Consolas"/>
              </a:rPr>
              <a:t>func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): 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# Wrap Function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def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inner_func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(*</a:t>
            </a:r>
            <a:r>
              <a:rPr lang="en-US" dirty="0" err="1">
                <a:solidFill>
                  <a:srgbClr val="808080"/>
                </a:solidFill>
                <a:latin typeface="Consolas"/>
              </a:rPr>
              <a:t>args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,**</a:t>
            </a:r>
            <a:r>
              <a:rPr lang="en-US" dirty="0" err="1">
                <a:solidFill>
                  <a:srgbClr val="808080"/>
                </a:solidFill>
                <a:latin typeface="Consolas"/>
              </a:rPr>
              <a:t>kwargs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):  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# 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Inner 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Function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# Something to do before the </a:t>
            </a:r>
            <a:r>
              <a:rPr lang="en-US" dirty="0" err="1">
                <a:solidFill>
                  <a:srgbClr val="008000"/>
                </a:solidFill>
                <a:latin typeface="Consolas"/>
              </a:rPr>
              <a:t>func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 call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    value = </a:t>
            </a:r>
            <a:r>
              <a:rPr lang="en-US" dirty="0" err="1">
                <a:solidFill>
                  <a:srgbClr val="808080"/>
                </a:solidFill>
                <a:latin typeface="Consolas"/>
              </a:rPr>
              <a:t>func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(*</a:t>
            </a:r>
            <a:r>
              <a:rPr lang="en-US" dirty="0" err="1">
                <a:solidFill>
                  <a:srgbClr val="808080"/>
                </a:solidFill>
                <a:latin typeface="Consolas"/>
              </a:rPr>
              <a:t>args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,**</a:t>
            </a:r>
            <a:r>
              <a:rPr lang="en-US" dirty="0" err="1">
                <a:solidFill>
                  <a:srgbClr val="808080"/>
                </a:solidFill>
                <a:latin typeface="Consolas"/>
              </a:rPr>
              <a:t>kwargs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# Something to do after the </a:t>
            </a:r>
            <a:r>
              <a:rPr lang="en-US" dirty="0" err="1">
                <a:solidFill>
                  <a:srgbClr val="008000"/>
                </a:solidFill>
                <a:latin typeface="Consolas"/>
              </a:rPr>
              <a:t>func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 call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inner_func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r>
              <a:rPr lang="en-US" dirty="0">
                <a:solidFill>
                  <a:srgbClr val="C00000"/>
                </a:solidFill>
                <a:latin typeface="Consolas"/>
              </a:rPr>
              <a:t>@</a:t>
            </a:r>
            <a:r>
              <a:rPr lang="en-US" dirty="0" err="1" smtClean="0">
                <a:solidFill>
                  <a:srgbClr val="C00000"/>
                </a:solidFill>
                <a:latin typeface="Consolas"/>
              </a:rPr>
              <a:t>ArgumentDecorator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(1,2,3)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r>
              <a:rPr lang="en-US" dirty="0" err="1">
                <a:solidFill>
                  <a:srgbClr val="0000FF"/>
                </a:solidFill>
                <a:latin typeface="Consolas"/>
              </a:rPr>
              <a:t>def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target_function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(*</a:t>
            </a:r>
            <a:r>
              <a:rPr lang="en-US" dirty="0" err="1">
                <a:solidFill>
                  <a:srgbClr val="808080"/>
                </a:solidFill>
                <a:latin typeface="Consolas"/>
              </a:rPr>
              <a:t>args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,**</a:t>
            </a:r>
            <a:r>
              <a:rPr lang="en-US" dirty="0" err="1">
                <a:solidFill>
                  <a:srgbClr val="808080"/>
                </a:solidFill>
                <a:latin typeface="Consolas"/>
              </a:rPr>
              <a:t>kwargs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):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# Function body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pass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r>
              <a:rPr lang="en-US" dirty="0" err="1">
                <a:solidFill>
                  <a:srgbClr val="000000"/>
                </a:solidFill>
                <a:latin typeface="Consolas"/>
              </a:rPr>
              <a:t>target_function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</a:t>
            </a:r>
          </a:p>
        </p:txBody>
      </p:sp>
      <p:sp>
        <p:nvSpPr>
          <p:cNvPr id="6" name="5 CuadroTexto"/>
          <p:cNvSpPr txBox="1"/>
          <p:nvPr/>
        </p:nvSpPr>
        <p:spPr>
          <a:xfrm>
            <a:off x="323528" y="4978454"/>
            <a:ext cx="849694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En este ejemplo se puede observar cómo definir un decorador con una clase que tome argumentos. Veamos a que se traduce esto para ver con más claridad lo que sucede:</a:t>
            </a:r>
          </a:p>
          <a:p>
            <a:r>
              <a:rPr lang="es-ES" dirty="0" smtClean="0">
                <a:latin typeface="Consolas" pitchFamily="49" charset="0"/>
              </a:rPr>
              <a:t>target</a:t>
            </a:r>
            <a:r>
              <a:rPr lang="en-US" dirty="0" smtClean="0">
                <a:latin typeface="Consolas" pitchFamily="49" charset="0"/>
              </a:rPr>
              <a:t>_function = </a:t>
            </a:r>
            <a:r>
              <a:rPr lang="en-US" dirty="0" err="1" smtClean="0">
                <a:latin typeface="Consolas" pitchFamily="49" charset="0"/>
              </a:rPr>
              <a:t>ArgumentDecorator</a:t>
            </a:r>
            <a:r>
              <a:rPr lang="en-US" dirty="0" smtClean="0">
                <a:latin typeface="Consolas" pitchFamily="49" charset="0"/>
              </a:rPr>
              <a:t>(1,2,3)(</a:t>
            </a:r>
            <a:r>
              <a:rPr lang="en-US" dirty="0" err="1" smtClean="0">
                <a:latin typeface="Consolas" pitchFamily="49" charset="0"/>
              </a:rPr>
              <a:t>target_function</a:t>
            </a:r>
            <a:r>
              <a:rPr lang="en-US" dirty="0" smtClean="0">
                <a:latin typeface="Consolas" pitchFamily="49" charset="0"/>
              </a:rPr>
              <a:t>)</a:t>
            </a:r>
          </a:p>
          <a:p>
            <a:r>
              <a:rPr lang="en-US" dirty="0" err="1" smtClean="0"/>
              <a:t>Así</a:t>
            </a:r>
            <a:r>
              <a:rPr lang="en-US" dirty="0" smtClean="0"/>
              <a:t> se </a:t>
            </a:r>
            <a:r>
              <a:rPr lang="en-US" dirty="0" err="1" smtClean="0"/>
              <a:t>puede</a:t>
            </a:r>
            <a:r>
              <a:rPr lang="en-US" dirty="0" smtClean="0"/>
              <a:t> </a:t>
            </a:r>
            <a:r>
              <a:rPr lang="en-US" dirty="0" err="1" smtClean="0"/>
              <a:t>apreciar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la </a:t>
            </a:r>
            <a:r>
              <a:rPr lang="en-US" dirty="0" err="1" smtClean="0"/>
              <a:t>instancia</a:t>
            </a:r>
            <a:r>
              <a:rPr lang="en-US" dirty="0" smtClean="0"/>
              <a:t> de la </a:t>
            </a:r>
            <a:r>
              <a:rPr lang="en-US" dirty="0" err="1" smtClean="0"/>
              <a:t>clase</a:t>
            </a:r>
            <a:r>
              <a:rPr lang="en-US" dirty="0" smtClean="0"/>
              <a:t> </a:t>
            </a:r>
            <a:r>
              <a:rPr lang="en-US" dirty="0" err="1" smtClean="0"/>
              <a:t>devuelta</a:t>
            </a:r>
            <a:r>
              <a:rPr lang="en-US" dirty="0" smtClean="0"/>
              <a:t> en la </a:t>
            </a:r>
            <a:r>
              <a:rPr lang="en-US" dirty="0" err="1" smtClean="0"/>
              <a:t>primera</a:t>
            </a:r>
            <a:r>
              <a:rPr lang="en-US" dirty="0" smtClean="0"/>
              <a:t> </a:t>
            </a:r>
            <a:r>
              <a:rPr lang="en-US" dirty="0" err="1" smtClean="0"/>
              <a:t>llamada</a:t>
            </a:r>
            <a:r>
              <a:rPr lang="en-US" dirty="0" smtClean="0"/>
              <a:t>, </a:t>
            </a:r>
            <a:r>
              <a:rPr lang="en-US" dirty="0" err="1" smtClean="0"/>
              <a:t>llamar</a:t>
            </a:r>
            <a:r>
              <a:rPr lang="es-ES" dirty="0" smtClean="0"/>
              <a:t>á a </a:t>
            </a:r>
            <a:r>
              <a:rPr lang="en-US" dirty="0" smtClean="0">
                <a:latin typeface="Consolas" pitchFamily="49" charset="0"/>
              </a:rPr>
              <a:t>__call__</a:t>
            </a:r>
            <a:r>
              <a:rPr lang="en-US" dirty="0" smtClean="0"/>
              <a:t> </a:t>
            </a:r>
            <a:r>
              <a:rPr lang="en-US" dirty="0" err="1" smtClean="0"/>
              <a:t>tomando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argumento</a:t>
            </a:r>
            <a:r>
              <a:rPr lang="en-US" dirty="0" smtClean="0"/>
              <a:t> </a:t>
            </a:r>
            <a:r>
              <a:rPr lang="es-ES" dirty="0">
                <a:latin typeface="Consolas" pitchFamily="49" charset="0"/>
              </a:rPr>
              <a:t>target</a:t>
            </a:r>
            <a:r>
              <a:rPr lang="en-US" dirty="0" smtClean="0">
                <a:latin typeface="Consolas" pitchFamily="49" charset="0"/>
              </a:rPr>
              <a:t>_function </a:t>
            </a:r>
            <a:r>
              <a:rPr lang="en-US" dirty="0" err="1" smtClean="0"/>
              <a:t>retornando</a:t>
            </a:r>
            <a:r>
              <a:rPr lang="en-US" dirty="0" smtClean="0"/>
              <a:t> a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inner_func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como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s-ES" dirty="0">
                <a:latin typeface="Consolas" pitchFamily="49" charset="0"/>
              </a:rPr>
              <a:t>target</a:t>
            </a:r>
            <a:r>
              <a:rPr lang="en-US" dirty="0" smtClean="0">
                <a:latin typeface="Consolas" pitchFamily="49" charset="0"/>
              </a:rPr>
              <a:t>_function.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844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 Título"/>
          <p:cNvSpPr txBox="1">
            <a:spLocks/>
          </p:cNvSpPr>
          <p:nvPr/>
        </p:nvSpPr>
        <p:spPr>
          <a:xfrm>
            <a:off x="457200" y="19776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 smtClean="0"/>
              <a:t>Decoradores:</a:t>
            </a:r>
            <a:endParaRPr lang="en-US" dirty="0"/>
          </a:p>
        </p:txBody>
      </p:sp>
      <p:sp>
        <p:nvSpPr>
          <p:cNvPr id="6" name="5 CuadroTexto"/>
          <p:cNvSpPr txBox="1"/>
          <p:nvPr/>
        </p:nvSpPr>
        <p:spPr>
          <a:xfrm>
            <a:off x="395536" y="1484784"/>
            <a:ext cx="842493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Como se pudo apreciar en los ejemplos anteriores, se dividió las partes que componen un decorador, para mayor entendimiento, en tres: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s-ES" dirty="0" err="1" smtClean="0"/>
              <a:t>Inner</a:t>
            </a:r>
            <a:r>
              <a:rPr lang="es-ES" dirty="0" smtClean="0"/>
              <a:t> </a:t>
            </a:r>
            <a:r>
              <a:rPr lang="es-ES" dirty="0" err="1" smtClean="0"/>
              <a:t>Function</a:t>
            </a:r>
            <a:r>
              <a:rPr lang="es-ES" dirty="0" smtClean="0"/>
              <a:t>: Es la función que se ejecutara cada vez que se llame a la función decorada.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s-ES" dirty="0" err="1" smtClean="0"/>
              <a:t>Wrap</a:t>
            </a:r>
            <a:r>
              <a:rPr lang="es-ES" dirty="0" smtClean="0"/>
              <a:t> </a:t>
            </a:r>
            <a:r>
              <a:rPr lang="es-ES" dirty="0" err="1" smtClean="0"/>
              <a:t>Function</a:t>
            </a:r>
            <a:r>
              <a:rPr lang="es-ES" dirty="0" smtClean="0"/>
              <a:t>: Es la función encargada de capturar la función a decorar. Debe de tomar solamente un argumento, el de la función, y de devolver una </a:t>
            </a:r>
            <a:r>
              <a:rPr lang="es-ES" dirty="0" err="1" smtClean="0"/>
              <a:t>Inner</a:t>
            </a:r>
            <a:r>
              <a:rPr lang="es-ES" dirty="0" smtClean="0"/>
              <a:t> </a:t>
            </a:r>
            <a:r>
              <a:rPr lang="es-ES" dirty="0" err="1" smtClean="0"/>
              <a:t>Function</a:t>
            </a:r>
            <a:r>
              <a:rPr lang="es-ES" dirty="0"/>
              <a:t>.</a:t>
            </a:r>
            <a:endParaRPr lang="es-ES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s-ES" dirty="0" err="1" smtClean="0"/>
              <a:t>Params</a:t>
            </a:r>
            <a:r>
              <a:rPr lang="es-ES" dirty="0" smtClean="0"/>
              <a:t> </a:t>
            </a:r>
            <a:r>
              <a:rPr lang="es-ES" dirty="0" err="1" smtClean="0"/>
              <a:t>Functions</a:t>
            </a:r>
            <a:r>
              <a:rPr lang="es-ES" dirty="0" smtClean="0"/>
              <a:t>: Son aquellas que se utilizan con el operador </a:t>
            </a:r>
            <a:r>
              <a:rPr lang="en-US" dirty="0" smtClean="0"/>
              <a:t>@</a:t>
            </a:r>
            <a:r>
              <a:rPr lang="es-ES" dirty="0" smtClean="0"/>
              <a:t> las cuales pueden tomar parámetros para personalizar el comportamiento de la función decorada. Viene acompañada de una </a:t>
            </a:r>
            <a:r>
              <a:rPr lang="es-ES" dirty="0" err="1" smtClean="0"/>
              <a:t>Wrap</a:t>
            </a:r>
            <a:r>
              <a:rPr lang="es-ES" dirty="0" smtClean="0"/>
              <a:t> </a:t>
            </a:r>
            <a:r>
              <a:rPr lang="es-ES" dirty="0" err="1" smtClean="0"/>
              <a:t>Function</a:t>
            </a:r>
            <a:r>
              <a:rPr lang="es-ES" dirty="0" smtClean="0"/>
              <a:t> y una </a:t>
            </a:r>
            <a:r>
              <a:rPr lang="es-ES" dirty="0" err="1" smtClean="0"/>
              <a:t>Inner</a:t>
            </a:r>
            <a:r>
              <a:rPr lang="es-ES" dirty="0" smtClean="0"/>
              <a:t> </a:t>
            </a:r>
            <a:r>
              <a:rPr lang="es-ES" dirty="0" err="1" smtClean="0"/>
              <a:t>Function</a:t>
            </a:r>
            <a:r>
              <a:rPr lang="es-ES" dirty="0" smtClean="0"/>
              <a:t>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83414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Ejercicio 1</a:t>
            </a:r>
            <a:endParaRPr lang="en-US" dirty="0"/>
          </a:p>
        </p:txBody>
      </p:sp>
      <p:sp>
        <p:nvSpPr>
          <p:cNvPr id="4" name="3 CuadroTexto"/>
          <p:cNvSpPr txBox="1"/>
          <p:nvPr/>
        </p:nvSpPr>
        <p:spPr>
          <a:xfrm>
            <a:off x="323528" y="1340768"/>
            <a:ext cx="84969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1. </a:t>
            </a:r>
            <a:r>
              <a:rPr lang="es-ES" dirty="0"/>
              <a:t>Implemente un decorador </a:t>
            </a:r>
            <a:r>
              <a:rPr lang="es-ES" b="1" dirty="0" err="1">
                <a:latin typeface="Consolas" pitchFamily="49" charset="0"/>
              </a:rPr>
              <a:t>typeCheck</a:t>
            </a:r>
            <a:r>
              <a:rPr lang="es-ES" dirty="0"/>
              <a:t> que reciba los tipos de los parámetros de</a:t>
            </a:r>
          </a:p>
          <a:p>
            <a:r>
              <a:rPr lang="es-ES" dirty="0"/>
              <a:t>la función a decorar y </a:t>
            </a:r>
            <a:r>
              <a:rPr lang="es-ES" dirty="0" err="1"/>
              <a:t>veriﬁque</a:t>
            </a:r>
            <a:r>
              <a:rPr lang="es-ES" dirty="0"/>
              <a:t> en cada invocación que los objetos pasados como</a:t>
            </a:r>
          </a:p>
          <a:p>
            <a:r>
              <a:rPr lang="es-ES" dirty="0"/>
              <a:t>argumentos correspondan con dichos tipos.</a:t>
            </a:r>
            <a:endParaRPr lang="en-US" dirty="0"/>
          </a:p>
        </p:txBody>
      </p:sp>
      <p:sp>
        <p:nvSpPr>
          <p:cNvPr id="5" name="4 CuadroTexto"/>
          <p:cNvSpPr txBox="1"/>
          <p:nvPr/>
        </p:nvSpPr>
        <p:spPr>
          <a:xfrm>
            <a:off x="395536" y="2636912"/>
            <a:ext cx="820891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En </a:t>
            </a:r>
            <a:r>
              <a:rPr lang="es-ES" dirty="0" err="1"/>
              <a:t>Python</a:t>
            </a:r>
            <a:r>
              <a:rPr lang="es-ES" dirty="0"/>
              <a:t> las variables y los parámetros de las funciones no tienen tipo </a:t>
            </a:r>
            <a:r>
              <a:rPr lang="es-ES" dirty="0" smtClean="0"/>
              <a:t>estático, pero los objetos dentro de estas sí tienen tipos. Por lo tanto se hizo un decorador que en tiempo de ejecución, verificara que los parámetros anotados (</a:t>
            </a:r>
            <a:r>
              <a:rPr lang="es-ES" dirty="0" err="1" smtClean="0"/>
              <a:t>Ej</a:t>
            </a:r>
            <a:r>
              <a:rPr lang="es-ES" dirty="0" smtClean="0"/>
              <a:t>: </a:t>
            </a:r>
            <a:r>
              <a:rPr lang="es-ES" dirty="0" smtClean="0">
                <a:latin typeface="Consolas" pitchFamily="49" charset="0"/>
              </a:rPr>
              <a:t>a:int</a:t>
            </a:r>
            <a:r>
              <a:rPr lang="es-ES" dirty="0" smtClean="0"/>
              <a:t>) de la función se correspondieran con su tipo de entrada. </a:t>
            </a:r>
            <a:r>
              <a:rPr lang="es-ES" dirty="0"/>
              <a:t>S</a:t>
            </a:r>
            <a:r>
              <a:rPr lang="es-ES" dirty="0" smtClean="0"/>
              <a:t>i se anota el tipo de salida, esta también es verificada.</a:t>
            </a:r>
          </a:p>
          <a:p>
            <a:endParaRPr lang="es-ES" dirty="0"/>
          </a:p>
          <a:p>
            <a:r>
              <a:rPr lang="es-ES" dirty="0" smtClean="0"/>
              <a:t>Vea el código en Code/decorator.py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2634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ci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336</TotalTime>
  <Words>1003</Words>
  <Application>Microsoft Office PowerPoint</Application>
  <PresentationFormat>Presentación en pantalla (4:3)</PresentationFormat>
  <Paragraphs>115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0" baseType="lpstr">
      <vt:lpstr>Tema de Office</vt:lpstr>
      <vt:lpstr>Semianario 14:</vt:lpstr>
      <vt:lpstr>Decoradores: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Ejercicio 1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Semianario 14:</dc:title>
  <dc:creator>Luiso</dc:creator>
  <cp:lastModifiedBy>Luiso</cp:lastModifiedBy>
  <cp:revision>19</cp:revision>
  <dcterms:created xsi:type="dcterms:W3CDTF">2020-04-01T16:55:16Z</dcterms:created>
  <dcterms:modified xsi:type="dcterms:W3CDTF">2020-04-01T22:43:39Z</dcterms:modified>
</cp:coreProperties>
</file>