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4" r:id="rId3"/>
    <p:sldId id="273" r:id="rId4"/>
    <p:sldId id="275" r:id="rId5"/>
    <p:sldId id="27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56" r:id="rId14"/>
    <p:sldId id="257" r:id="rId15"/>
    <p:sldId id="260" r:id="rId16"/>
    <p:sldId id="262" r:id="rId17"/>
    <p:sldId id="261" r:id="rId18"/>
    <p:sldId id="259" r:id="rId19"/>
    <p:sldId id="263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7069D-4629-29E4-542A-643C8D44F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0825D-0348-C3ED-63C0-267EBDA78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7C232-3523-A7AF-A01E-35169CB2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DCD4-83FB-FA43-BA47-1267E4DD890D}" type="datetimeFigureOut">
              <a:rPr lang="es-MX" smtClean="0"/>
              <a:t>05/10/22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50464-04A3-04F7-CBB6-3A293D94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D6E1E3-94F2-FF98-2AB8-1F6D642B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28A3-9E17-4E40-A1A1-A36DB40E91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96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2F1F5-5230-6E53-E75E-E46F47D7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16BABD-3854-87A7-B4D9-D253CD5AF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F3CB8-B83E-6A37-A00A-FDAE0EFE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DCD4-83FB-FA43-BA47-1267E4DD890D}" type="datetimeFigureOut">
              <a:rPr lang="es-MX" smtClean="0"/>
              <a:t>05/10/22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FECE0-F04C-9EE6-7870-6BC846BD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9DC62-D91B-8F12-18D1-414F96EB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28A3-9E17-4E40-A1A1-A36DB40E91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73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498E1B-9DC6-B9CF-08B7-F8BCC0B4A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B48409-AA4D-A2D7-B53C-7743BF4F9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77CECB-459C-328A-7DE9-5F02CFD6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DCD4-83FB-FA43-BA47-1267E4DD890D}" type="datetimeFigureOut">
              <a:rPr lang="es-MX" smtClean="0"/>
              <a:t>05/10/22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E1C0F-E88F-E3BC-15C6-C5DEAF8E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CE648-9458-5D1E-A404-016C4355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28A3-9E17-4E40-A1A1-A36DB40E91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0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5226B-40AB-CAF8-6D0F-D1609E8E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DC07F3-D7BD-AA7E-2792-C3DA14B0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502E75-1604-3D3A-54E4-500AA445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DCD4-83FB-FA43-BA47-1267E4DD890D}" type="datetimeFigureOut">
              <a:rPr lang="es-MX" smtClean="0"/>
              <a:t>05/10/22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2C1555-6F31-4A0A-7183-6375EDB7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F9F62-96DF-614B-CE04-3F358A3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28A3-9E17-4E40-A1A1-A36DB40E91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341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5B44F-225B-42DA-2687-CAF36437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47FA8A-CA40-139E-9F3F-5C89B3A5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9BE37-A66F-7D09-2E75-2DB36FE5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DCD4-83FB-FA43-BA47-1267E4DD890D}" type="datetimeFigureOut">
              <a:rPr lang="es-MX" smtClean="0"/>
              <a:t>05/10/22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48A1E8-01AB-BA59-25C0-A828FCD7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51982C-40C7-4A03-7786-6C53FCF2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28A3-9E17-4E40-A1A1-A36DB40E91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08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AC3F4-3A90-6F01-A4B2-6B2AB16D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8FAFD-6DE4-F2F3-4105-ABF3F82D7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CE60F6-A387-929F-76B7-D3F8E6A94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7045CC-6FC7-F986-C436-DBFA6C87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DCD4-83FB-FA43-BA47-1267E4DD890D}" type="datetimeFigureOut">
              <a:rPr lang="es-MX" smtClean="0"/>
              <a:t>05/10/22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005D83-BE5E-0A4F-C0F2-A2575922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06FAD1-E25F-7657-2AE2-A566CE20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28A3-9E17-4E40-A1A1-A36DB40E91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99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91420-8F3B-63B9-1701-888E3E0D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1E10BD-0CC1-A5D2-613F-A7E4377DC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63BE5D-C9F4-D51B-F21B-FD428363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B539DE-ED6E-2F3C-6742-459A1327D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E2DEE1-02E8-8D0E-4E02-54DE21483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6EA5E2-5078-551F-9597-DC2772E9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DCD4-83FB-FA43-BA47-1267E4DD890D}" type="datetimeFigureOut">
              <a:rPr lang="es-MX" smtClean="0"/>
              <a:t>05/10/22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EC6F12-9E19-299B-C8BC-12E93BE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B652F2-90D8-388E-6481-2D16B3F8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28A3-9E17-4E40-A1A1-A36DB40E91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67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85F37-0D72-36A0-B580-D42ABED0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AE4260-2FCA-282E-7952-FB07B411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DCD4-83FB-FA43-BA47-1267E4DD890D}" type="datetimeFigureOut">
              <a:rPr lang="es-MX" smtClean="0"/>
              <a:t>05/10/22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6F15E5-4256-2471-D253-3944C7CF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6EC43D-F5C3-5845-2862-97417998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28A3-9E17-4E40-A1A1-A36DB40E91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73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582980-B301-54C7-0B23-5DC96EDC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DCD4-83FB-FA43-BA47-1267E4DD890D}" type="datetimeFigureOut">
              <a:rPr lang="es-MX" smtClean="0"/>
              <a:t>05/10/22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E08FE3-F5E8-26EB-2843-BF082E1B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036B59-EB7E-2451-8634-DC339BC0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28A3-9E17-4E40-A1A1-A36DB40E91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59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FA454-AAA1-FF9D-D167-31ABABC3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E6753-61F0-13D7-C6E3-3F694463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26418C-5596-CACC-90A4-CAC49FCCB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FDEB5F-DC77-44B6-FCF0-A16B7CD0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DCD4-83FB-FA43-BA47-1267E4DD890D}" type="datetimeFigureOut">
              <a:rPr lang="es-MX" smtClean="0"/>
              <a:t>05/10/22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50BBF9-B38A-D356-BF93-064F92BF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7D6B6C-B13E-4874-8E32-A734E3C5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28A3-9E17-4E40-A1A1-A36DB40E91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41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C19B0-D581-95A7-F38A-4B670AE0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ED3480-55CD-D309-35A9-E680418D0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A0B0D4-0B9E-C137-3DE5-E71172D0B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01A36F-58CC-1E4E-2CA5-ACD2D6F2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DCD4-83FB-FA43-BA47-1267E4DD890D}" type="datetimeFigureOut">
              <a:rPr lang="es-MX" smtClean="0"/>
              <a:t>05/10/22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1F1F3B-E4F8-34B3-0255-5719E121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CB48B-F329-F0BF-0E2C-378FF7AA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28A3-9E17-4E40-A1A1-A36DB40E91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3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C403D8-1519-3CE4-B8E7-50BBF8EE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C31131-EB9F-0836-0D67-ADC9BEE6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0088-A17F-8679-67F1-D9E10E17A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DCD4-83FB-FA43-BA47-1267E4DD890D}" type="datetimeFigureOut">
              <a:rPr lang="es-MX" smtClean="0"/>
              <a:t>05/10/22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A5AB6-7A5F-4A42-E10E-71411C1AB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F2B8E9-3AB3-9FBA-B666-40FDBC748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C28A3-9E17-4E40-A1A1-A36DB40E91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64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86250B15-37F0-6A30-CDBF-99F9435F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9" y="1243013"/>
            <a:ext cx="11431381" cy="43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0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1889630-C1A7-6A86-91A4-FC8F4300A615}"/>
              </a:ext>
            </a:extLst>
          </p:cNvPr>
          <p:cNvSpPr txBox="1"/>
          <p:nvPr/>
        </p:nvSpPr>
        <p:spPr>
          <a:xfrm>
            <a:off x="257175" y="442913"/>
            <a:ext cx="2620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Kappa Statistic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1B69AD-444D-845A-2477-725A53932A58}"/>
              </a:ext>
            </a:extLst>
          </p:cNvPr>
          <p:cNvSpPr txBox="1"/>
          <p:nvPr/>
        </p:nvSpPr>
        <p:spPr>
          <a:xfrm>
            <a:off x="500063" y="1502152"/>
            <a:ext cx="109728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The </a:t>
            </a:r>
            <a:r>
              <a:rPr lang="es-MX" sz="2400" dirty="0"/>
              <a:t>kappa statistic</a:t>
            </a:r>
            <a:r>
              <a:rPr lang="es-MX" dirty="0"/>
              <a:t> adjusts accuracy by accounting for the possibility of a correct prediction by chance alone. This is especially </a:t>
            </a:r>
            <a:r>
              <a:rPr lang="es-MX" sz="2000" dirty="0"/>
              <a:t>important for datasets with severe class imbalance </a:t>
            </a:r>
            <a:r>
              <a:rPr lang="es-MX" dirty="0"/>
              <a:t>because a classifier can obtain high accuracy simply by always guessing the most frequent class.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D1EC2C5-5AD3-6E55-466D-89AEF8C90175}"/>
              </a:ext>
            </a:extLst>
          </p:cNvPr>
          <p:cNvSpPr txBox="1"/>
          <p:nvPr/>
        </p:nvSpPr>
        <p:spPr>
          <a:xfrm>
            <a:off x="728663" y="2998767"/>
            <a:ext cx="60936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Kappa values range from zero to a maximum of one, which indicates perfect agreement between the model's predictions and the true values. Values less than one indicate imperfect agreement. Common interpretation is shown as follows:</a:t>
            </a:r>
          </a:p>
          <a:p>
            <a:endParaRPr lang="es-MX" dirty="0"/>
          </a:p>
          <a:p>
            <a:pPr algn="ctr"/>
            <a:r>
              <a:rPr lang="es-MX" dirty="0"/>
              <a:t>• Poor agreement = less than 0.20</a:t>
            </a:r>
          </a:p>
          <a:p>
            <a:pPr algn="ctr"/>
            <a:r>
              <a:rPr lang="es-MX" dirty="0"/>
              <a:t>• Fair agreement = 0.20 to 0.40</a:t>
            </a:r>
          </a:p>
          <a:p>
            <a:pPr algn="ctr"/>
            <a:r>
              <a:rPr lang="es-MX" dirty="0"/>
              <a:t>• Moderate agreement = 0.40 to 0.60</a:t>
            </a:r>
          </a:p>
          <a:p>
            <a:pPr algn="ctr"/>
            <a:r>
              <a:rPr lang="es-MX" dirty="0"/>
              <a:t>• Good agreement = 0.60 to 0.80</a:t>
            </a:r>
          </a:p>
          <a:p>
            <a:pPr algn="ctr"/>
            <a:r>
              <a:rPr lang="es-MX" dirty="0"/>
              <a:t>• Very good agreement = 0.80 to 1.00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8302C06-6FEE-4DC3-F766-53BF2624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913" y="3049588"/>
            <a:ext cx="3071698" cy="125982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492221A-BE93-817E-8D67-0D87DC068C94}"/>
              </a:ext>
            </a:extLst>
          </p:cNvPr>
          <p:cNvSpPr txBox="1"/>
          <p:nvPr/>
        </p:nvSpPr>
        <p:spPr>
          <a:xfrm>
            <a:off x="6996565" y="4709517"/>
            <a:ext cx="3912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Pr(a) rproportion of actual agreement </a:t>
            </a:r>
          </a:p>
          <a:p>
            <a:r>
              <a:rPr lang="es-MX" dirty="0"/>
              <a:t>Pr(e) expected agreement</a:t>
            </a:r>
          </a:p>
        </p:txBody>
      </p:sp>
    </p:spTree>
    <p:extLst>
      <p:ext uri="{BB962C8B-B14F-4D97-AF65-F5344CB8AC3E}">
        <p14:creationId xmlns:p14="http://schemas.microsoft.com/office/powerpoint/2010/main" val="204387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53C5CE-4E48-D202-2537-97AE6CDE79F8}"/>
              </a:ext>
            </a:extLst>
          </p:cNvPr>
          <p:cNvSpPr txBox="1"/>
          <p:nvPr/>
        </p:nvSpPr>
        <p:spPr>
          <a:xfrm>
            <a:off x="257175" y="442913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Sensivity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718DF9-E534-B7D7-6FD6-442A403C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29" y="4214812"/>
            <a:ext cx="7035742" cy="15430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EC3D356-BA80-6FCB-C693-5D2C9B9C1597}"/>
              </a:ext>
            </a:extLst>
          </p:cNvPr>
          <p:cNvSpPr/>
          <p:nvPr/>
        </p:nvSpPr>
        <p:spPr>
          <a:xfrm>
            <a:off x="5500686" y="5272086"/>
            <a:ext cx="4000502" cy="471487"/>
          </a:xfrm>
          <a:prstGeom prst="rect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C6C8A4-BD36-4660-D682-6274C48E7DC2}"/>
              </a:ext>
            </a:extLst>
          </p:cNvPr>
          <p:cNvSpPr txBox="1"/>
          <p:nvPr/>
        </p:nvSpPr>
        <p:spPr>
          <a:xfrm>
            <a:off x="775097" y="1285786"/>
            <a:ext cx="107977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The </a:t>
            </a:r>
            <a:r>
              <a:rPr lang="es-MX" sz="2400" dirty="0"/>
              <a:t>sensitivity </a:t>
            </a:r>
            <a:r>
              <a:rPr lang="es-MX" dirty="0"/>
              <a:t>of a model (also called the true positive rate), measures the proportion of </a:t>
            </a:r>
            <a:r>
              <a:rPr lang="es-MX" sz="2000" dirty="0"/>
              <a:t>positive examples that were correctly classified.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ED9B7E-D6C9-E853-0EF6-20C2D8420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386" y="2555288"/>
            <a:ext cx="2768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4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94D31F3-DC20-5FBC-F8CD-2F7BF7BD0907}"/>
              </a:ext>
            </a:extLst>
          </p:cNvPr>
          <p:cNvSpPr txBox="1"/>
          <p:nvPr/>
        </p:nvSpPr>
        <p:spPr>
          <a:xfrm>
            <a:off x="514351" y="1242006"/>
            <a:ext cx="10687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The </a:t>
            </a:r>
            <a:r>
              <a:rPr lang="es-MX" sz="2400" dirty="0"/>
              <a:t>specificity </a:t>
            </a:r>
            <a:r>
              <a:rPr lang="es-MX" dirty="0"/>
              <a:t>of a model (also called the true negative rate), measures the proportion of </a:t>
            </a:r>
            <a:r>
              <a:rPr lang="es-MX" sz="2400" dirty="0"/>
              <a:t>negative examples that were correctly classified.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07C557-A73E-40A7-CD2E-5C9B7841FE82}"/>
              </a:ext>
            </a:extLst>
          </p:cNvPr>
          <p:cNvSpPr txBox="1"/>
          <p:nvPr/>
        </p:nvSpPr>
        <p:spPr>
          <a:xfrm>
            <a:off x="257175" y="442913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Specificity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1DCEEC-6F52-A272-E694-C5FCE6CF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29" y="4214812"/>
            <a:ext cx="7035742" cy="15430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71748BC-3053-3A83-07ED-548803B3F5D7}"/>
              </a:ext>
            </a:extLst>
          </p:cNvPr>
          <p:cNvSpPr/>
          <p:nvPr/>
        </p:nvSpPr>
        <p:spPr>
          <a:xfrm>
            <a:off x="5500686" y="4857749"/>
            <a:ext cx="4000502" cy="471487"/>
          </a:xfrm>
          <a:prstGeom prst="rect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7238FA9-65CA-E300-0D6E-AB7ACC9A3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12" y="2667657"/>
            <a:ext cx="2806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2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52E5B7-60F4-DCBD-0099-46BEC00A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C3DC37-46C1-CD07-4FD2-A753F008D339}"/>
              </a:ext>
            </a:extLst>
          </p:cNvPr>
          <p:cNvSpPr txBox="1"/>
          <p:nvPr/>
        </p:nvSpPr>
        <p:spPr>
          <a:xfrm>
            <a:off x="2881312" y="1143000"/>
            <a:ext cx="64293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Precision </a:t>
            </a:r>
            <a:r>
              <a:rPr lang="es-MX" dirty="0"/>
              <a:t>is also called </a:t>
            </a:r>
            <a:r>
              <a:rPr lang="es-MX" sz="2000" b="1" dirty="0"/>
              <a:t>Positive Predicted Value</a:t>
            </a:r>
            <a:r>
              <a:rPr lang="es-MX" dirty="0"/>
              <a:t>. It is the fraction of Positive Predictions that are truly Positive.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269CC1D-8A23-60D6-D127-3249A4A3D670}"/>
              </a:ext>
            </a:extLst>
          </p:cNvPr>
          <p:cNvSpPr/>
          <p:nvPr/>
        </p:nvSpPr>
        <p:spPr>
          <a:xfrm>
            <a:off x="8589509" y="1336902"/>
            <a:ext cx="2028825" cy="1243012"/>
          </a:xfrm>
          <a:prstGeom prst="rect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99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CFE4E1E-ED69-B170-AA4E-13C2B2AF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0264E31-AB2A-B2FF-2ECC-2148758CF933}"/>
              </a:ext>
            </a:extLst>
          </p:cNvPr>
          <p:cNvSpPr txBox="1"/>
          <p:nvPr/>
        </p:nvSpPr>
        <p:spPr>
          <a:xfrm>
            <a:off x="2185988" y="985838"/>
            <a:ext cx="7072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Recall</a:t>
            </a:r>
            <a:r>
              <a:rPr lang="es-MX" dirty="0"/>
              <a:t> is the fraction of all positives that are correctly identify. It is also know as the </a:t>
            </a:r>
            <a:r>
              <a:rPr lang="es-MX" sz="2000" b="1" dirty="0"/>
              <a:t>True Positive Rate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D27BAD2-C85D-B917-28E3-6C84876438DE}"/>
              </a:ext>
            </a:extLst>
          </p:cNvPr>
          <p:cNvSpPr/>
          <p:nvPr/>
        </p:nvSpPr>
        <p:spPr>
          <a:xfrm>
            <a:off x="5514975" y="5251187"/>
            <a:ext cx="4000502" cy="413276"/>
          </a:xfrm>
          <a:prstGeom prst="rect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77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7CB3A90-4784-A87A-A335-D7C1D6906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2700"/>
            <a:ext cx="12166600" cy="684689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39E5B7-8F74-EEDA-8224-4073A11CA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479" y="4578349"/>
            <a:ext cx="7772400" cy="17558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ADDBDBE-BE2B-5B7E-9609-FB456F4912BF}"/>
              </a:ext>
            </a:extLst>
          </p:cNvPr>
          <p:cNvSpPr/>
          <p:nvPr/>
        </p:nvSpPr>
        <p:spPr>
          <a:xfrm>
            <a:off x="7206343" y="5540827"/>
            <a:ext cx="2100943" cy="293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3EE72C-3498-CD59-B2EC-145C04FC3461}"/>
              </a:ext>
            </a:extLst>
          </p:cNvPr>
          <p:cNvSpPr/>
          <p:nvPr/>
        </p:nvSpPr>
        <p:spPr>
          <a:xfrm>
            <a:off x="7206343" y="5937512"/>
            <a:ext cx="2100943" cy="293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481B17-11E2-7E7D-3A6B-E3D5C1EBC963}"/>
              </a:ext>
            </a:extLst>
          </p:cNvPr>
          <p:cNvSpPr/>
          <p:nvPr/>
        </p:nvSpPr>
        <p:spPr>
          <a:xfrm>
            <a:off x="9431111" y="5540826"/>
            <a:ext cx="2100943" cy="293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1DC07D-81A6-5A78-01AD-D27C8BA8A6B7}"/>
              </a:ext>
            </a:extLst>
          </p:cNvPr>
          <p:cNvSpPr/>
          <p:nvPr/>
        </p:nvSpPr>
        <p:spPr>
          <a:xfrm>
            <a:off x="9431110" y="5937511"/>
            <a:ext cx="2100943" cy="293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CF54DF-F0A3-FEEF-E80E-42A2F73B7AF3}"/>
              </a:ext>
            </a:extLst>
          </p:cNvPr>
          <p:cNvSpPr txBox="1"/>
          <p:nvPr/>
        </p:nvSpPr>
        <p:spPr>
          <a:xfrm>
            <a:off x="7955128" y="5512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9CE848-8BF8-F85A-CB22-B07D0F696D9F}"/>
              </a:ext>
            </a:extLst>
          </p:cNvPr>
          <p:cNvSpPr txBox="1"/>
          <p:nvPr/>
        </p:nvSpPr>
        <p:spPr>
          <a:xfrm>
            <a:off x="7955128" y="5964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E7C905-7F00-2542-58B8-C660A99100AE}"/>
              </a:ext>
            </a:extLst>
          </p:cNvPr>
          <p:cNvSpPr txBox="1"/>
          <p:nvPr/>
        </p:nvSpPr>
        <p:spPr>
          <a:xfrm>
            <a:off x="10179896" y="5467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D3720F2-5C56-2FF4-AFFE-3EF762BE7E7C}"/>
              </a:ext>
            </a:extLst>
          </p:cNvPr>
          <p:cNvSpPr txBox="1"/>
          <p:nvPr/>
        </p:nvSpPr>
        <p:spPr>
          <a:xfrm>
            <a:off x="10179896" y="5937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809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F9A136D-3F83-4116-AD0A-421EF507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12700"/>
            <a:ext cx="12163769" cy="6845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49ED776-EB18-55AF-54DF-F9AE8AD72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279" y="4164692"/>
            <a:ext cx="7772400" cy="17558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9FB44D6-542A-222C-1C83-4C77FB003A8D}"/>
              </a:ext>
            </a:extLst>
          </p:cNvPr>
          <p:cNvSpPr/>
          <p:nvPr/>
        </p:nvSpPr>
        <p:spPr>
          <a:xfrm>
            <a:off x="6368143" y="5127170"/>
            <a:ext cx="2100943" cy="293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94ECA04-09BC-C5A7-102F-732D0298C6D2}"/>
              </a:ext>
            </a:extLst>
          </p:cNvPr>
          <p:cNvSpPr/>
          <p:nvPr/>
        </p:nvSpPr>
        <p:spPr>
          <a:xfrm>
            <a:off x="6368143" y="5523855"/>
            <a:ext cx="2100943" cy="293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3CB3ECA-C8B5-3F05-2B51-A6CD0ADBFE77}"/>
              </a:ext>
            </a:extLst>
          </p:cNvPr>
          <p:cNvSpPr/>
          <p:nvPr/>
        </p:nvSpPr>
        <p:spPr>
          <a:xfrm>
            <a:off x="8592911" y="5127169"/>
            <a:ext cx="2100943" cy="293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59D2208-5EA4-78C9-93D2-D51C2ED1E6D8}"/>
              </a:ext>
            </a:extLst>
          </p:cNvPr>
          <p:cNvSpPr/>
          <p:nvPr/>
        </p:nvSpPr>
        <p:spPr>
          <a:xfrm>
            <a:off x="8592910" y="5523854"/>
            <a:ext cx="2100943" cy="293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A09B6F-E1DD-8DD8-3818-0A1BAB3BAF26}"/>
              </a:ext>
            </a:extLst>
          </p:cNvPr>
          <p:cNvSpPr txBox="1"/>
          <p:nvPr/>
        </p:nvSpPr>
        <p:spPr>
          <a:xfrm>
            <a:off x="7116928" y="5098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FFE79D-F1BD-71BC-2222-2EABF580E8ED}"/>
              </a:ext>
            </a:extLst>
          </p:cNvPr>
          <p:cNvSpPr txBox="1"/>
          <p:nvPr/>
        </p:nvSpPr>
        <p:spPr>
          <a:xfrm>
            <a:off x="7116928" y="55512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0BFA42-8537-6851-9E1B-1C1A44D073CE}"/>
              </a:ext>
            </a:extLst>
          </p:cNvPr>
          <p:cNvSpPr txBox="1"/>
          <p:nvPr/>
        </p:nvSpPr>
        <p:spPr>
          <a:xfrm>
            <a:off x="9341696" y="5054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7B3734-34DC-6C7D-9FEA-2FD11B6E61ED}"/>
              </a:ext>
            </a:extLst>
          </p:cNvPr>
          <p:cNvSpPr txBox="1"/>
          <p:nvPr/>
        </p:nvSpPr>
        <p:spPr>
          <a:xfrm>
            <a:off x="9341696" y="552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582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8B354E7-1DE3-BEAC-D28C-FE3DD6AF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2700"/>
            <a:ext cx="12166600" cy="684689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279217-7A93-E229-48BD-6EB6521D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908" y="4491263"/>
            <a:ext cx="7772400" cy="17558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473E301-2E3A-39F9-FEBA-175A0CB55251}"/>
              </a:ext>
            </a:extLst>
          </p:cNvPr>
          <p:cNvSpPr/>
          <p:nvPr/>
        </p:nvSpPr>
        <p:spPr>
          <a:xfrm>
            <a:off x="7260772" y="5453741"/>
            <a:ext cx="2100943" cy="293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BF67DAA-02C2-E7D6-60CD-03D390516453}"/>
              </a:ext>
            </a:extLst>
          </p:cNvPr>
          <p:cNvSpPr/>
          <p:nvPr/>
        </p:nvSpPr>
        <p:spPr>
          <a:xfrm>
            <a:off x="7260772" y="5850426"/>
            <a:ext cx="2100943" cy="293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D06AE2-920B-C9B1-7CA6-6916CC746C04}"/>
              </a:ext>
            </a:extLst>
          </p:cNvPr>
          <p:cNvSpPr/>
          <p:nvPr/>
        </p:nvSpPr>
        <p:spPr>
          <a:xfrm>
            <a:off x="9485540" y="5453740"/>
            <a:ext cx="2100943" cy="293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294E459-5F5A-A184-BB79-6945B3BE69E9}"/>
              </a:ext>
            </a:extLst>
          </p:cNvPr>
          <p:cNvSpPr/>
          <p:nvPr/>
        </p:nvSpPr>
        <p:spPr>
          <a:xfrm>
            <a:off x="9485539" y="5850425"/>
            <a:ext cx="2100943" cy="2939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86C2E0B-35D5-6183-54C2-77ECB1FCAFEA}"/>
              </a:ext>
            </a:extLst>
          </p:cNvPr>
          <p:cNvSpPr txBox="1"/>
          <p:nvPr/>
        </p:nvSpPr>
        <p:spPr>
          <a:xfrm>
            <a:off x="8009557" y="5425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1F895A-A9BC-2FE0-739B-A445A2208CCF}"/>
              </a:ext>
            </a:extLst>
          </p:cNvPr>
          <p:cNvSpPr txBox="1"/>
          <p:nvPr/>
        </p:nvSpPr>
        <p:spPr>
          <a:xfrm>
            <a:off x="8009557" y="5877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CD4D61E-1CC0-CD77-3780-5AC38242E595}"/>
              </a:ext>
            </a:extLst>
          </p:cNvPr>
          <p:cNvSpPr txBox="1"/>
          <p:nvPr/>
        </p:nvSpPr>
        <p:spPr>
          <a:xfrm>
            <a:off x="10234325" y="5380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0EAEEE-78FD-4052-0E77-2B24A7A83A11}"/>
              </a:ext>
            </a:extLst>
          </p:cNvPr>
          <p:cNvSpPr txBox="1"/>
          <p:nvPr/>
        </p:nvSpPr>
        <p:spPr>
          <a:xfrm>
            <a:off x="10234325" y="5850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039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ECD04D-1A74-BED6-941B-77C8CD11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12700"/>
            <a:ext cx="12163769" cy="68453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A279D18-6E48-EA11-1839-62331063D182}"/>
              </a:ext>
            </a:extLst>
          </p:cNvPr>
          <p:cNvSpPr txBox="1"/>
          <p:nvPr/>
        </p:nvSpPr>
        <p:spPr>
          <a:xfrm>
            <a:off x="267891" y="5057685"/>
            <a:ext cx="111335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Since the F-measure describes model performance in a single number, it </a:t>
            </a:r>
            <a:r>
              <a:rPr lang="es-MX" sz="2400" dirty="0"/>
              <a:t>provides a convenient way to compare several models side-by-side.</a:t>
            </a:r>
          </a:p>
        </p:txBody>
      </p:sp>
    </p:spTree>
    <p:extLst>
      <p:ext uri="{BB962C8B-B14F-4D97-AF65-F5344CB8AC3E}">
        <p14:creationId xmlns:p14="http://schemas.microsoft.com/office/powerpoint/2010/main" val="951532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E9A4145-D87A-FE9C-2443-A39C754A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1438275"/>
            <a:ext cx="6286500" cy="42672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90418C4-58B0-0D24-BD64-6D6BCE7379AF}"/>
              </a:ext>
            </a:extLst>
          </p:cNvPr>
          <p:cNvSpPr txBox="1"/>
          <p:nvPr/>
        </p:nvSpPr>
        <p:spPr>
          <a:xfrm>
            <a:off x="257175" y="442913"/>
            <a:ext cx="19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ROC curve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8230E8-3F71-2EA4-04A4-3EC3C8CA6C72}"/>
              </a:ext>
            </a:extLst>
          </p:cNvPr>
          <p:cNvSpPr txBox="1"/>
          <p:nvPr/>
        </p:nvSpPr>
        <p:spPr>
          <a:xfrm>
            <a:off x="257175" y="1438275"/>
            <a:ext cx="58388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The </a:t>
            </a:r>
            <a:r>
              <a:rPr lang="es-MX" sz="2400" dirty="0"/>
              <a:t>receiver operating characteristic (ROC) curve </a:t>
            </a:r>
            <a:r>
              <a:rPr lang="es-MX" dirty="0"/>
              <a:t>is commonly used to examine the </a:t>
            </a:r>
            <a:r>
              <a:rPr lang="es-MX" sz="2000" dirty="0"/>
              <a:t>tradeoff</a:t>
            </a:r>
            <a:r>
              <a:rPr lang="es-MX" dirty="0"/>
              <a:t> between the detection of true positives while avoiding the false positives. 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641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A1747082-BDAA-C0DF-1A23-A3F6154C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1" y="466822"/>
            <a:ext cx="4489450" cy="365614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E036D08-81AD-C3B9-DCEB-D7C2572A6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45" y="337457"/>
            <a:ext cx="7077104" cy="321322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725FF8CE-1A25-F6B2-ED83-DE29A00B10F1}"/>
              </a:ext>
            </a:extLst>
          </p:cNvPr>
          <p:cNvSpPr/>
          <p:nvPr/>
        </p:nvSpPr>
        <p:spPr>
          <a:xfrm>
            <a:off x="7184571" y="1132114"/>
            <a:ext cx="2732315" cy="2296886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07C45A8-AAB0-8BBB-661F-76DA5F30E61F}"/>
              </a:ext>
            </a:extLst>
          </p:cNvPr>
          <p:cNvSpPr/>
          <p:nvPr/>
        </p:nvSpPr>
        <p:spPr>
          <a:xfrm>
            <a:off x="9916886" y="1146449"/>
            <a:ext cx="1627414" cy="2296886"/>
          </a:xfrm>
          <a:prstGeom prst="rect">
            <a:avLst/>
          </a:prstGeom>
          <a:solidFill>
            <a:srgbClr val="FF0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E921C0F-06A9-B75B-BDD5-63CC31255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70914"/>
            <a:ext cx="4973638" cy="30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9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760D09-B189-8823-DCF7-3EBA242B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" y="0"/>
            <a:ext cx="5740400" cy="2552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467F170-2DD5-B5F2-D31B-8D8B2D66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212" y="205437"/>
            <a:ext cx="6554788" cy="29091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ED2CFD5-517A-84E6-C658-36C26B822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4584"/>
            <a:ext cx="6458252" cy="362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6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49034A4-F384-5450-BFFC-1AF1462C4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" y="274637"/>
            <a:ext cx="11949113" cy="59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0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A5C4F65-BDFA-4102-29A7-11F1EA26DC46}"/>
              </a:ext>
            </a:extLst>
          </p:cNvPr>
          <p:cNvSpPr txBox="1"/>
          <p:nvPr/>
        </p:nvSpPr>
        <p:spPr>
          <a:xfrm>
            <a:off x="257175" y="442913"/>
            <a:ext cx="5846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Predicciones de los Clasificadores.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70BDDB-5132-0CB0-375C-98BFA4400406}"/>
              </a:ext>
            </a:extLst>
          </p:cNvPr>
          <p:cNvSpPr txBox="1"/>
          <p:nvPr/>
        </p:nvSpPr>
        <p:spPr>
          <a:xfrm>
            <a:off x="959645" y="1952352"/>
            <a:ext cx="10272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The goal of </a:t>
            </a:r>
            <a:r>
              <a:rPr lang="es-MX" sz="2400" dirty="0"/>
              <a:t>evaluating a classification model</a:t>
            </a:r>
            <a:r>
              <a:rPr lang="es-MX" dirty="0"/>
              <a:t> is to better understand </a:t>
            </a:r>
            <a:r>
              <a:rPr lang="es-MX" sz="2400" dirty="0"/>
              <a:t>how its  performance will extrapolate to future cases</a:t>
            </a:r>
            <a:r>
              <a:rPr lang="es-MX" dirty="0"/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FCE49D-7C22-9829-DC3B-77B025897198}"/>
              </a:ext>
            </a:extLst>
          </p:cNvPr>
          <p:cNvSpPr txBox="1"/>
          <p:nvPr/>
        </p:nvSpPr>
        <p:spPr>
          <a:xfrm>
            <a:off x="959645" y="3060696"/>
            <a:ext cx="102727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The goal is to maintain </a:t>
            </a:r>
            <a:r>
              <a:rPr lang="es-MX" sz="2400" dirty="0"/>
              <a:t>two vectors of data</a:t>
            </a:r>
            <a:r>
              <a:rPr lang="es-MX" dirty="0"/>
              <a:t>: one holding the correct or </a:t>
            </a:r>
            <a:r>
              <a:rPr lang="es-MX" sz="2400" dirty="0"/>
              <a:t>actual class values</a:t>
            </a:r>
            <a:r>
              <a:rPr lang="es-MX" dirty="0"/>
              <a:t>, and the other holding </a:t>
            </a:r>
            <a:r>
              <a:rPr lang="es-MX" sz="2400" dirty="0"/>
              <a:t>the predicted class values</a:t>
            </a:r>
            <a:r>
              <a:rPr lang="es-MX" dirty="0"/>
              <a:t>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A538247-DED6-6F47-9F21-C9F5687D13B4}"/>
              </a:ext>
            </a:extLst>
          </p:cNvPr>
          <p:cNvSpPr txBox="1"/>
          <p:nvPr/>
        </p:nvSpPr>
        <p:spPr>
          <a:xfrm>
            <a:off x="959644" y="4214816"/>
            <a:ext cx="102727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The </a:t>
            </a:r>
            <a:r>
              <a:rPr lang="es-MX" sz="2400" dirty="0"/>
              <a:t>actual class values </a:t>
            </a:r>
            <a:r>
              <a:rPr lang="es-MX" dirty="0"/>
              <a:t>come directly from the target in the test dataset. </a:t>
            </a:r>
            <a:r>
              <a:rPr lang="es-MX" sz="2400" dirty="0"/>
              <a:t>Predicted class values </a:t>
            </a:r>
            <a:r>
              <a:rPr lang="es-MX" dirty="0"/>
              <a:t>are obtained from the classifier built upon the training data, which is then applied to the test data.</a:t>
            </a:r>
          </a:p>
        </p:txBody>
      </p:sp>
    </p:spTree>
    <p:extLst>
      <p:ext uri="{BB962C8B-B14F-4D97-AF65-F5344CB8AC3E}">
        <p14:creationId xmlns:p14="http://schemas.microsoft.com/office/powerpoint/2010/main" val="30636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A5C4F65-BDFA-4102-29A7-11F1EA26DC46}"/>
              </a:ext>
            </a:extLst>
          </p:cNvPr>
          <p:cNvSpPr txBox="1"/>
          <p:nvPr/>
        </p:nvSpPr>
        <p:spPr>
          <a:xfrm>
            <a:off x="257175" y="442913"/>
            <a:ext cx="3054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Confusion Matrix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941BC7B-7826-337E-4389-126189813BDC}"/>
              </a:ext>
            </a:extLst>
          </p:cNvPr>
          <p:cNvSpPr txBox="1"/>
          <p:nvPr/>
        </p:nvSpPr>
        <p:spPr>
          <a:xfrm>
            <a:off x="1281112" y="1256578"/>
            <a:ext cx="96297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 </a:t>
            </a:r>
            <a:r>
              <a:rPr lang="es-MX" sz="2400" dirty="0"/>
              <a:t>confusion matrix </a:t>
            </a:r>
            <a:r>
              <a:rPr lang="es-MX" dirty="0"/>
              <a:t>is a table that categorizes predictions according to whether they match the actual value.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E8CD50-5A82-A3EC-61BB-865488652023}"/>
              </a:ext>
            </a:extLst>
          </p:cNvPr>
          <p:cNvSpPr txBox="1"/>
          <p:nvPr/>
        </p:nvSpPr>
        <p:spPr>
          <a:xfrm>
            <a:off x="5468144" y="3152001"/>
            <a:ext cx="55006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When the predicted value is the same as the actual value, this is a correct classification. Correct predictions fall on the diagonal in the confusion matrix (denoted by O). The off-diagonal matrix cells (denoted by X) indicate the cases where the predicted value differs from the actual value. These are incorrect predictions.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BA0994C-3AF9-3F06-9373-A7CDB7C6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374362"/>
            <a:ext cx="3737770" cy="33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9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6B67EC-44E2-0B56-6282-C679DBE1D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33" y="4568513"/>
            <a:ext cx="7772400" cy="184657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A5C4F65-BDFA-4102-29A7-11F1EA26DC46}"/>
              </a:ext>
            </a:extLst>
          </p:cNvPr>
          <p:cNvSpPr txBox="1"/>
          <p:nvPr/>
        </p:nvSpPr>
        <p:spPr>
          <a:xfrm>
            <a:off x="257175" y="442913"/>
            <a:ext cx="3054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Confusion Matrix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2854C4C-6DC0-E2F7-4158-8499A6A84D06}"/>
              </a:ext>
            </a:extLst>
          </p:cNvPr>
          <p:cNvSpPr txBox="1"/>
          <p:nvPr/>
        </p:nvSpPr>
        <p:spPr>
          <a:xfrm>
            <a:off x="909637" y="1136107"/>
            <a:ext cx="1037272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The most common </a:t>
            </a:r>
            <a:r>
              <a:rPr lang="es-MX" sz="2400" dirty="0"/>
              <a:t>performance measures</a:t>
            </a:r>
            <a:r>
              <a:rPr lang="es-MX" dirty="0"/>
              <a:t> consider the </a:t>
            </a:r>
            <a:r>
              <a:rPr lang="es-MX" sz="2400" dirty="0"/>
              <a:t>model's ability to discern one class versus all others</a:t>
            </a:r>
            <a:r>
              <a:rPr lang="es-MX" dirty="0"/>
              <a:t>. The class of interest is known as the positive class, while all others are known as negative.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8CFEAA4-0526-C294-79D1-4BE70BB8B09C}"/>
              </a:ext>
            </a:extLst>
          </p:cNvPr>
          <p:cNvSpPr txBox="1"/>
          <p:nvPr/>
        </p:nvSpPr>
        <p:spPr>
          <a:xfrm>
            <a:off x="909637" y="2597914"/>
            <a:ext cx="7097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True positive (TP): Correctly classified as the class of interest</a:t>
            </a:r>
          </a:p>
          <a:p>
            <a:r>
              <a:rPr lang="es-MX" dirty="0"/>
              <a:t>True negative (TN): Correctly classified as not the class of interest</a:t>
            </a:r>
          </a:p>
          <a:p>
            <a:r>
              <a:rPr lang="es-MX" dirty="0"/>
              <a:t>False positive (FP): Incorrectly classified as the class of interest</a:t>
            </a:r>
          </a:p>
          <a:p>
            <a:r>
              <a:rPr lang="es-MX" dirty="0"/>
              <a:t>False negative (FN): Incorrectly classified as not the class of interest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47CCCF3-0C4E-A232-753D-8B849BCFA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968" y="2270177"/>
            <a:ext cx="3119399" cy="25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5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69CC1D-8A23-60D6-D127-3249A4A3D670}"/>
              </a:ext>
            </a:extLst>
          </p:cNvPr>
          <p:cNvSpPr/>
          <p:nvPr/>
        </p:nvSpPr>
        <p:spPr>
          <a:xfrm>
            <a:off x="7500938" y="4471988"/>
            <a:ext cx="2028825" cy="1243012"/>
          </a:xfrm>
          <a:prstGeom prst="rect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5CC8747-5717-3732-74C9-DD5E76CD27A9}"/>
              </a:ext>
            </a:extLst>
          </p:cNvPr>
          <p:cNvSpPr txBox="1"/>
          <p:nvPr/>
        </p:nvSpPr>
        <p:spPr>
          <a:xfrm>
            <a:off x="257175" y="442913"/>
            <a:ext cx="1675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Accuracy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82DEBA-BA4D-EC95-37FA-CE7CF8B9A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29" y="4214812"/>
            <a:ext cx="7035742" cy="15430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071DD52-04B7-570A-3A36-992B3954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237" y="2464683"/>
            <a:ext cx="3609253" cy="84772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8830DCE-A35F-DD52-D4F2-00B7675A1231}"/>
              </a:ext>
            </a:extLst>
          </p:cNvPr>
          <p:cNvSpPr/>
          <p:nvPr/>
        </p:nvSpPr>
        <p:spPr>
          <a:xfrm>
            <a:off x="7500938" y="5243513"/>
            <a:ext cx="2028825" cy="471487"/>
          </a:xfrm>
          <a:prstGeom prst="rect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35AA696-C237-4F8F-E4B7-F063ECEB428F}"/>
              </a:ext>
            </a:extLst>
          </p:cNvPr>
          <p:cNvSpPr/>
          <p:nvPr/>
        </p:nvSpPr>
        <p:spPr>
          <a:xfrm>
            <a:off x="5512665" y="4857750"/>
            <a:ext cx="2028825" cy="471487"/>
          </a:xfrm>
          <a:prstGeom prst="rect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C9678D-CDDA-F0C5-F1D2-71E2849B86E0}"/>
              </a:ext>
            </a:extLst>
          </p:cNvPr>
          <p:cNvSpPr txBox="1"/>
          <p:nvPr/>
        </p:nvSpPr>
        <p:spPr>
          <a:xfrm>
            <a:off x="1094712" y="1431041"/>
            <a:ext cx="94583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Accuracy</a:t>
            </a:r>
            <a:r>
              <a:rPr lang="es-MX" dirty="0"/>
              <a:t> is a proportion that represents the number of true positives and true negatives  divided by the total number of predictions. It is also called </a:t>
            </a:r>
            <a:r>
              <a:rPr lang="es-MX" sz="2400" dirty="0"/>
              <a:t>success rate.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00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269CC1D-8A23-60D6-D127-3249A4A3D670}"/>
              </a:ext>
            </a:extLst>
          </p:cNvPr>
          <p:cNvSpPr/>
          <p:nvPr/>
        </p:nvSpPr>
        <p:spPr>
          <a:xfrm>
            <a:off x="7500938" y="4471988"/>
            <a:ext cx="2028825" cy="1243012"/>
          </a:xfrm>
          <a:prstGeom prst="rect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5CC8747-5717-3732-74C9-DD5E76CD27A9}"/>
              </a:ext>
            </a:extLst>
          </p:cNvPr>
          <p:cNvSpPr txBox="1"/>
          <p:nvPr/>
        </p:nvSpPr>
        <p:spPr>
          <a:xfrm>
            <a:off x="257175" y="442913"/>
            <a:ext cx="1869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Error Rate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82DEBA-BA4D-EC95-37FA-CE7CF8B9A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29" y="4214812"/>
            <a:ext cx="7035742" cy="15430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8830DCE-A35F-DD52-D4F2-00B7675A1231}"/>
              </a:ext>
            </a:extLst>
          </p:cNvPr>
          <p:cNvSpPr/>
          <p:nvPr/>
        </p:nvSpPr>
        <p:spPr>
          <a:xfrm>
            <a:off x="7500937" y="4857750"/>
            <a:ext cx="2028825" cy="471487"/>
          </a:xfrm>
          <a:prstGeom prst="rect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35AA696-C237-4F8F-E4B7-F063ECEB428F}"/>
              </a:ext>
            </a:extLst>
          </p:cNvPr>
          <p:cNvSpPr/>
          <p:nvPr/>
        </p:nvSpPr>
        <p:spPr>
          <a:xfrm>
            <a:off x="5512665" y="5243513"/>
            <a:ext cx="2028825" cy="471487"/>
          </a:xfrm>
          <a:prstGeom prst="rect">
            <a:avLst/>
          </a:prstGeom>
          <a:solidFill>
            <a:srgbClr val="FF00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C9678D-CDDA-F0C5-F1D2-71E2849B86E0}"/>
              </a:ext>
            </a:extLst>
          </p:cNvPr>
          <p:cNvSpPr txBox="1"/>
          <p:nvPr/>
        </p:nvSpPr>
        <p:spPr>
          <a:xfrm>
            <a:off x="1094712" y="1431041"/>
            <a:ext cx="945832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The </a:t>
            </a:r>
            <a:r>
              <a:rPr lang="es-MX" sz="2400" dirty="0"/>
              <a:t>error rate</a:t>
            </a:r>
            <a:r>
              <a:rPr lang="es-MX" dirty="0"/>
              <a:t>, is the porportion the proportion incorrectly classified examples (FP, FN), divided by the total number of predictions.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52FFBB-C2C9-CC5F-99AA-E18943CB7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0" y="2542157"/>
            <a:ext cx="4699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42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604</Words>
  <Application>Microsoft Macintosh PowerPoint</Application>
  <PresentationFormat>Panorámica</PresentationFormat>
  <Paragraphs>49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Ramírez García</dc:creator>
  <cp:lastModifiedBy>Alfredo Ramírez García</cp:lastModifiedBy>
  <cp:revision>5</cp:revision>
  <dcterms:created xsi:type="dcterms:W3CDTF">2022-10-05T13:05:27Z</dcterms:created>
  <dcterms:modified xsi:type="dcterms:W3CDTF">2022-10-05T20:37:13Z</dcterms:modified>
</cp:coreProperties>
</file>