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adley Italics" charset="1" panose="00000500000000000000"/>
      <p:regular r:id="rId18"/>
    </p:embeddedFont>
    <p:embeddedFont>
      <p:font typeface="Radley" charset="1" panose="00000500000000000000"/>
      <p:regular r:id="rId19"/>
    </p:embeddedFont>
    <p:embeddedFont>
      <p:font typeface="Carlito" charset="1" panose="020F0502020204030204"/>
      <p:regular r:id="rId20"/>
    </p:embeddedFont>
    <p:embeddedFont>
      <p:font typeface="Carlito Bold" charset="1" panose="020F050202020403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https://www.kaggle.com/code/denvermagtibay/ai-powered-student-stress-detection?utm_source=chatgpt.com" TargetMode="External" Type="http://schemas.openxmlformats.org/officeDocument/2006/relationships/hyperlink"/><Relationship Id="rId4" Target="https://www.kaggle.com/code/denvermagtibay/ai-powered-student-stress-detection?utm_source=chatgpt.com" TargetMode="External" Type="http://schemas.openxmlformats.org/officeDocument/2006/relationships/hyperlink"/><Relationship Id="rId5" Target="https://www.kaggle.com/code/denvermagtibay/ai-powered-student-stress-detection?utm_source=chatgpt.com" TargetMode="External" Type="http://schemas.openxmlformats.org/officeDocument/2006/relationships/hyperlink"/><Relationship Id="rId6" Target="https://medium.com/%40ali.oraji/understanding-student-stress-an-in-depth-dataset-analysis-422669bd9d2b?utm_source=chatgpt.com" TargetMode="External" Type="http://schemas.openxmlformats.org/officeDocument/2006/relationships/hyperlink"/><Relationship Id="rId7" Target="https://medium.com/%40ali.oraji/understanding-student-stress-an-in-depth-dataset-analysis-422669bd9d2b?utm_source=chatgpt.com" TargetMode="External" Type="http://schemas.openxmlformats.org/officeDocument/2006/relationships/hyperlink"/><Relationship Id="rId8" Target="https://medium.com/%40ali.oraji/understanding-student-stress-an-in-depth-dataset-analysis-422669bd9d2b?utm_source=chatgpt.com" TargetMode="External" Type="http://schemas.openxmlformats.org/officeDocument/2006/relationships/hyperlink"/><Relationship Id="rId9" Target="https://finalproject-3ayxr2iyk4pzmubour3zpm.streamlit.app/#student-stress-model-explorer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https://www.kaggle.com/datasets/mdsultanulislamovi/student-stress-monitoring-datasets/data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75" y="0"/>
            <a:ext cx="7858125" cy="10287000"/>
            <a:chOff x="0" y="0"/>
            <a:chExt cx="121742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742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217429">
                  <a:moveTo>
                    <a:pt x="0" y="0"/>
                  </a:moveTo>
                  <a:lnTo>
                    <a:pt x="1217429" y="0"/>
                  </a:lnTo>
                  <a:lnTo>
                    <a:pt x="121742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5"/>
            <a:ext cx="7230865" cy="6381750"/>
            <a:chOff x="0" y="0"/>
            <a:chExt cx="9641153" cy="85090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6326" y="57150"/>
              <a:ext cx="9614826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  <a:spcBef>
                  <a:spcPct val="0"/>
                </a:spcBef>
              </a:pPr>
              <a:r>
                <a:rPr lang="en-US" sz="7000" i="true">
                  <a:solidFill>
                    <a:srgbClr val="0F3557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326" y="3708400"/>
              <a:ext cx="9614826" cy="2095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Predicting Student Stress for Actionable Interventions Using Machine Learning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3222414"/>
              <a:ext cx="961482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6326" y="6438900"/>
              <a:ext cx="9588500" cy="2070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0"/>
                </a:lnSpc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This project aims to develop a robust machine learning model for </a:t>
              </a:r>
              <a:r>
                <a:rPr lang="en-US" b="true" sz="20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multi-class stress prediction</a:t>
              </a: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among students. By analyzing various stress factors, our goal is to identify key indicators and provide insights for effective interventions, thereby promoting academic success and mental well-being in educational settings.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441446" y="9655600"/>
            <a:ext cx="4010025" cy="29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9"/>
              </a:lnSpc>
            </a:pPr>
            <a:r>
              <a:rPr lang="en-US" sz="2299" i="true">
                <a:solidFill>
                  <a:srgbClr val="2C7BBF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Luis Pablo Aiello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74240" y="9569558"/>
            <a:ext cx="4010025" cy="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3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DATA ANALYST STUDENT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750" y="8191127"/>
            <a:ext cx="8699599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Note: The dataset is for learning; values reflect typical student self-reports (not clinical labels).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6002" y="0"/>
            <a:ext cx="8561998" cy="5530732"/>
            <a:chOff x="0" y="0"/>
            <a:chExt cx="3111331" cy="20098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1331" cy="2009804"/>
            </a:xfrm>
            <a:custGeom>
              <a:avLst/>
              <a:gdLst/>
              <a:ahLst/>
              <a:cxnLst/>
              <a:rect r="r" b="b" t="t" l="l"/>
              <a:pathLst>
                <a:path h="2009804" w="3111331">
                  <a:moveTo>
                    <a:pt x="0" y="0"/>
                  </a:moveTo>
                  <a:lnTo>
                    <a:pt x="3111331" y="0"/>
                  </a:lnTo>
                  <a:lnTo>
                    <a:pt x="3111331" y="2009804"/>
                  </a:lnTo>
                  <a:lnTo>
                    <a:pt x="0" y="2009804"/>
                  </a:lnTo>
                  <a:close/>
                </a:path>
              </a:pathLst>
            </a:custGeom>
            <a:blipFill>
              <a:blip r:embed="rId2"/>
              <a:stretch>
                <a:fillRect l="-74" t="0" r="-7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26002" y="5530732"/>
            <a:ext cx="8561998" cy="4756268"/>
            <a:chOff x="0" y="0"/>
            <a:chExt cx="2255012" cy="12526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55012" cy="1252680"/>
            </a:xfrm>
            <a:custGeom>
              <a:avLst/>
              <a:gdLst/>
              <a:ahLst/>
              <a:cxnLst/>
              <a:rect r="r" b="b" t="t" l="l"/>
              <a:pathLst>
                <a:path h="1252680" w="2255012">
                  <a:moveTo>
                    <a:pt x="0" y="0"/>
                  </a:moveTo>
                  <a:lnTo>
                    <a:pt x="2255012" y="0"/>
                  </a:lnTo>
                  <a:lnTo>
                    <a:pt x="2255012" y="1252680"/>
                  </a:lnTo>
                  <a:lnTo>
                    <a:pt x="0" y="1252680"/>
                  </a:ln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255012" cy="1290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31401" y="9184102"/>
            <a:ext cx="2171730" cy="2205796"/>
            <a:chOff x="0" y="0"/>
            <a:chExt cx="812800" cy="825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666750" y="2151621"/>
          <a:ext cx="8477250" cy="7942483"/>
        </p:xfrm>
        <a:graphic>
          <a:graphicData uri="http://schemas.openxmlformats.org/drawingml/2006/table">
            <a:tbl>
              <a:tblPr/>
              <a:tblGrid>
                <a:gridCol w="2533591"/>
                <a:gridCol w="2533591"/>
                <a:gridCol w="3410067"/>
              </a:tblGrid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Feature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Effect on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Explanation (short)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self_esteem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more confidence, less distress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mental_health_history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past issues → higher risk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depression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psychological 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headache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physical symptom of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blood_pressure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physiological activation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sleep_quality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sleep → better coping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breathing_problem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health discomfort → more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noise_level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worse environment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3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living_conditions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better housing → safer → calmer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4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safety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feeling safe lowers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0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basic_needs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in this dataset “needs not met”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5" tooltip="https://www.kaggle.com/code/denvermagtibay/ai-powered-student-stress-detection?utm_source=chatgpt.com"/>
                        </a:rPr>
                        <a:t>Kaggle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academic_performance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performing well → less pressure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6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study_load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heavier workload → more stress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7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teacher_student_relationship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support from teachers helps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peer_pressure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social pressure is a stressor ✅ (fixed)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extracurricular_activities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 ↓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engagement can buffer stress ✅ (fixed) </a:t>
                      </a:r>
                      <a:r>
                        <a:rPr lang="en-US" sz="1200" u="sng">
                          <a:solidFill>
                            <a:srgbClr val="1A62FF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  <a:hlinkClick r:id="rId8" tooltip="https://medium.com/%40ali.oraji/understanding-student-stress-an-in-depth-dataset-analysis-422669bd9d2b?utm_source=chatgpt.com"/>
                        </a:rPr>
                        <a:t>Medium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bullying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↑ → </a:t>
                      </a:r>
                      <a:r>
                        <a:rPr lang="en-US" sz="12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↑ stress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direct social stressor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666750" y="490111"/>
            <a:ext cx="8477250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Demo Overview: Predictions Made Easy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240716" y="6408612"/>
            <a:ext cx="5753100" cy="1524000"/>
            <a:chOff x="0" y="0"/>
            <a:chExt cx="7670800" cy="20320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6708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Predictions Simplified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59460"/>
              <a:ext cx="7670800" cy="12725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Easily make predictions with individual or bulk data inputs.</a:t>
              </a:r>
            </a:p>
            <a:p>
              <a:pPr algn="ctr" marL="0" indent="0" lvl="0">
                <a:lnSpc>
                  <a:spcPts val="2520"/>
                </a:lnSpc>
              </a:pPr>
            </a:p>
            <a:p>
              <a:pPr algn="ctr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Link: → </a:t>
              </a:r>
              <a:r>
                <a:rPr lang="en-US" sz="1800" u="sng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  <a:hlinkClick r:id="rId9" tooltip="https://finalproject-3ayxr2iyk4pzmubour3zpm.streamlit.app/#student-stress-model-explorer"/>
                </a:rPr>
                <a:t>Student Stress Prediction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4592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15474" y="3674868"/>
            <a:ext cx="7137725" cy="5945382"/>
            <a:chOff x="0" y="0"/>
            <a:chExt cx="1289737" cy="1074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37" cy="1074289"/>
            </a:xfrm>
            <a:custGeom>
              <a:avLst/>
              <a:gdLst/>
              <a:ahLst/>
              <a:cxnLst/>
              <a:rect r="r" b="b" t="t" l="l"/>
              <a:pathLst>
                <a:path h="1074289" w="1289737">
                  <a:moveTo>
                    <a:pt x="0" y="0"/>
                  </a:moveTo>
                  <a:lnTo>
                    <a:pt x="1289737" y="0"/>
                  </a:lnTo>
                  <a:lnTo>
                    <a:pt x="1289737" y="1074289"/>
                  </a:lnTo>
                  <a:lnTo>
                    <a:pt x="0" y="1074289"/>
                  </a:lnTo>
                  <a:close/>
                </a:path>
              </a:pathLst>
            </a:custGeom>
            <a:blipFill>
              <a:blip r:embed="rId2"/>
              <a:stretch>
                <a:fillRect l="-329" t="0" r="-32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6750" y="6708775"/>
            <a:ext cx="9567492" cy="291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0"/>
              </a:lnSpc>
            </a:pP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revealed crucial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stress signals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affecting students, such as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anxiety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</a:t>
            </a:r>
            <a:r>
              <a:rPr lang="en-US" b="true" sz="25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depression</a:t>
            </a:r>
            <a:r>
              <a:rPr lang="en-US" sz="25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. Our models effectively predicted these indicators, demonstrating high accuracy and relevance. By addressing these challenges, we can implement actionable interventions that provide targeted support, ultimately fostering a healthier academic environment. Continuous monitoring and adaptation will enhance our response strategies.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2944475" cy="1795780"/>
            <a:chOff x="0" y="0"/>
            <a:chExt cx="17259300" cy="23943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1725930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Stress Signals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71650"/>
              <a:ext cx="172593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Understanding Key Indicators and Performance Metrics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89603" y="2968629"/>
            <a:ext cx="6569697" cy="4349743"/>
            <a:chOff x="0" y="0"/>
            <a:chExt cx="8759596" cy="5799657"/>
          </a:xfrm>
        </p:grpSpPr>
        <p:sp>
          <p:nvSpPr>
            <p:cNvPr name="AutoShape 3" id="3"/>
            <p:cNvSpPr/>
            <p:nvPr/>
          </p:nvSpPr>
          <p:spPr>
            <a:xfrm flipV="true">
              <a:off x="18" y="4140192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" id="4"/>
            <p:cNvSpPr/>
            <p:nvPr/>
          </p:nvSpPr>
          <p:spPr>
            <a:xfrm flipV="true">
              <a:off x="35" y="1748365"/>
              <a:ext cx="8759543" cy="1270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52" y="-76200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WEBSITE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2" y="414865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34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www.reallygreatsite.com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2" y="2317746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EMAIL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2" y="2808811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hello@reallygreatsite.com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2" y="4610092"/>
              <a:ext cx="8759543" cy="4783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PHONE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2" y="5101157"/>
              <a:ext cx="8759543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123-456-7890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693434" y="325165"/>
            <a:ext cx="6901132" cy="4114800"/>
          </a:xfrm>
          <a:custGeom>
            <a:avLst/>
            <a:gdLst/>
            <a:ahLst/>
            <a:cxnLst/>
            <a:rect r="r" b="b" t="t" l="l"/>
            <a:pathLst>
              <a:path h="4114800" w="6901132">
                <a:moveTo>
                  <a:pt x="0" y="0"/>
                </a:moveTo>
                <a:lnTo>
                  <a:pt x="6901132" y="0"/>
                </a:lnTo>
                <a:lnTo>
                  <a:pt x="69011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66750" y="3458809"/>
            <a:ext cx="8324850" cy="2921319"/>
            <a:chOff x="0" y="0"/>
            <a:chExt cx="11099800" cy="38950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9111" y="1215813"/>
              <a:ext cx="11050689" cy="26792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</a:pPr>
              <a:r>
                <a:rPr lang="en-US" sz="7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Feel free to reach out with any questions!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7150"/>
              <a:ext cx="11050689" cy="6455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</a:pPr>
              <a:r>
                <a:rPr lang="en-US" sz="3500" i="true" u="none">
                  <a:solidFill>
                    <a:srgbClr val="2C7BBF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Student Stress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9635" y="731564"/>
            <a:ext cx="6726751" cy="4321937"/>
          </a:xfrm>
          <a:custGeom>
            <a:avLst/>
            <a:gdLst/>
            <a:ahLst/>
            <a:cxnLst/>
            <a:rect r="r" b="b" t="t" l="l"/>
            <a:pathLst>
              <a:path h="4321937" w="6726751">
                <a:moveTo>
                  <a:pt x="0" y="0"/>
                </a:moveTo>
                <a:lnTo>
                  <a:pt x="6726751" y="0"/>
                </a:lnTo>
                <a:lnTo>
                  <a:pt x="6726751" y="4321938"/>
                </a:lnTo>
                <a:lnTo>
                  <a:pt x="0" y="432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66750" y="704850"/>
            <a:ext cx="8791705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Dataset Snapshot: Characteristics and Source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209635" y="5816454"/>
            <a:ext cx="6726751" cy="3300091"/>
            <a:chOff x="0" y="0"/>
            <a:chExt cx="8969001" cy="440012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38100"/>
              <a:ext cx="8969001" cy="58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93"/>
                </a:lnSpc>
                <a:spcBef>
                  <a:spcPct val="0"/>
                </a:spcBef>
              </a:pPr>
              <a:r>
                <a:rPr lang="en-US" sz="270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Data Overview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2062"/>
              <a:ext cx="8969001" cy="3658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Rows: ~1,100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Features: ~21 (all numeric)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Missing values: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Duplicates: none </a:t>
              </a: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Target distribution (stress_level): {0: 373, 1: 358, 2: 369} → roughly balanced, so accuracy is a fair primary metric.</a:t>
              </a: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</a:p>
            <a:p>
              <a:pPr algn="ctr" marL="0" indent="0" lvl="0">
                <a:lnSpc>
                  <a:spcPts val="2438"/>
                </a:lnSpc>
              </a:pPr>
              <a:r>
                <a:rPr lang="en-US" sz="1742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✅ Model-ready: numeric, balanced, clean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66750" y="5015402"/>
            <a:ext cx="2626370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🧠 Psychological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anxiety_level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self_esteem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mental_health_history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depression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🏥 Physiological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headache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blood_pressure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sleep_quality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breathing_problem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2423563"/>
            <a:ext cx="9619405" cy="2333625"/>
            <a:chOff x="0" y="0"/>
            <a:chExt cx="12825874" cy="31115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2825874" cy="12831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Underst</a:t>
              </a: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anding the Underlying Causes and Their Impact on Today's Students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19860"/>
              <a:ext cx="12825874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Thi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 dataset investigates the root causes of stress among students, derived from a nationwide survey. </a:t>
              </a:r>
            </a:p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It includes around 20 key features grouped under five scientifically identified categories:</a:t>
              </a:r>
            </a:p>
            <a:p>
              <a:pPr algn="l" marL="0" indent="0" lvl="0">
                <a:lnSpc>
                  <a:spcPts val="25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74194" y="5015402"/>
            <a:ext cx="3292078" cy="344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🌆 Environmental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noise_level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living_conditions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safety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basic_needs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🎓 Academic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academic_performance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study_load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teacher_student_relationship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future_career_concerns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747297" y="5015402"/>
            <a:ext cx="2881312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🤝 Social Factors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social_support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peer_pressure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extracurricular_activities</a:t>
            </a:r>
          </a:p>
          <a:p>
            <a:pPr algn="l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bullying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293120" y="9681274"/>
            <a:ext cx="515778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Source: Kaggle — </a:t>
            </a:r>
            <a:r>
              <a:rPr lang="en-US" sz="1800" u="sng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  <a:hlinkClick r:id="rId3" tooltip="https://www.kaggle.com/datasets/mdsultanulislamovi/student-stress-monitoring-datasets/data"/>
              </a:rPr>
              <a:t>Student Stress Monitoring dataset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187954" y="9184102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245332" y="1092200"/>
            <a:ext cx="0" cy="8620081"/>
          </a:xfrm>
          <a:prstGeom prst="line">
            <a:avLst/>
          </a:prstGeom>
          <a:ln cap="flat" w="19050">
            <a:solidFill>
              <a:srgbClr val="0F35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26951" y="2602674"/>
            <a:ext cx="7661206" cy="7096192"/>
          </a:xfrm>
          <a:custGeom>
            <a:avLst/>
            <a:gdLst/>
            <a:ahLst/>
            <a:cxnLst/>
            <a:rect r="r" b="b" t="t" l="l"/>
            <a:pathLst>
              <a:path h="7096192" w="7661206">
                <a:moveTo>
                  <a:pt x="0" y="0"/>
                </a:moveTo>
                <a:lnTo>
                  <a:pt x="7661206" y="0"/>
                </a:lnTo>
                <a:lnTo>
                  <a:pt x="7661206" y="7096191"/>
                </a:lnTo>
                <a:lnTo>
                  <a:pt x="0" y="7096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418623" y="5191773"/>
            <a:ext cx="9652322" cy="3559294"/>
          </a:xfrm>
          <a:custGeom>
            <a:avLst/>
            <a:gdLst/>
            <a:ahLst/>
            <a:cxnLst/>
            <a:rect r="r" b="b" t="t" l="l"/>
            <a:pathLst>
              <a:path h="3559294" w="9652322">
                <a:moveTo>
                  <a:pt x="0" y="0"/>
                </a:moveTo>
                <a:lnTo>
                  <a:pt x="9652322" y="0"/>
                </a:lnTo>
                <a:lnTo>
                  <a:pt x="9652322" y="3559294"/>
                </a:lnTo>
                <a:lnTo>
                  <a:pt x="0" y="3559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8531" y="431800"/>
            <a:ext cx="7589626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Exploratory Data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951" y="1221638"/>
            <a:ext cx="7589626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The analysis reveals key trends in student stress factors, highlighting correlations with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bullying, anxiety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protective elements like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sleep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self-esteem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crucial for effective interventions.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78707" y="692449"/>
            <a:ext cx="9324911" cy="4146899"/>
            <a:chOff x="0" y="0"/>
            <a:chExt cx="12433215" cy="5529199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12433215" cy="637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25"/>
                </a:lnSpc>
                <a:spcBef>
                  <a:spcPct val="0"/>
                </a:spcBef>
              </a:pP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High-corr</a:t>
              </a:r>
              <a:r>
                <a:rPr lang="en-US" sz="2875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elation pairs (|r| &gt; 0.70):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81869"/>
              <a:ext cx="12433215" cy="4747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future_career_concerns: </a:t>
              </a:r>
              <a:r>
                <a:rPr lang="en-US" sz="1848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future_career_concerns – b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0.711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bullying: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depression – future_career_concerns: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0.707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anxiety_level – sleep_quality: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 r = −0.710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self_esteem –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fu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t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u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_career_concern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: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−0.713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blood_pressure – social_support: </a:t>
              </a:r>
              <a:r>
                <a:rPr lang="en-US" b="true" sz="1848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 = −0.753</a:t>
              </a:r>
            </a:p>
            <a:p>
              <a:pPr algn="l" marL="0" indent="0" lvl="0">
                <a:lnSpc>
                  <a:spcPts val="2587"/>
                </a:lnSpc>
              </a:pP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drop: anxiety_level, future_career_concerns, social_support</a:t>
              </a:r>
            </a:p>
            <a:p>
              <a:pPr algn="l" marL="0" indent="0" lvl="0">
                <a:lnSpc>
                  <a:spcPts val="2587"/>
                </a:lnSpc>
              </a:pP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We keep: bullying, dep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ress</a:t>
              </a:r>
              <a:r>
                <a:rPr lang="en-US" sz="1848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ion, sleep_quality, self_esteem, blood_pressure</a:t>
              </a:r>
            </a:p>
            <a:p>
              <a:pPr algn="l">
                <a:lnSpc>
                  <a:spcPts val="258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02507" y="9014970"/>
            <a:ext cx="9568438" cy="68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Abou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 16 components explain </a:t>
            </a:r>
            <a:r>
              <a:rPr lang="en-US" b="true" sz="1799" spc="-35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95%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of the var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ian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c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; PCA can be used 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 optiona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l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ste</a:t>
            </a:r>
            <a:r>
              <a:rPr lang="en-US" sz="1799" spc="-35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p for compact representations.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-898424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02135" y="8986018"/>
            <a:ext cx="2171730" cy="2205796"/>
            <a:chOff x="0" y="0"/>
            <a:chExt cx="812800" cy="825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94817" y="2625892"/>
            <a:ext cx="6331647" cy="5049488"/>
          </a:xfrm>
          <a:custGeom>
            <a:avLst/>
            <a:gdLst/>
            <a:ahLst/>
            <a:cxnLst/>
            <a:rect r="r" b="b" t="t" l="l"/>
            <a:pathLst>
              <a:path h="5049488" w="6331647">
                <a:moveTo>
                  <a:pt x="0" y="0"/>
                </a:moveTo>
                <a:lnTo>
                  <a:pt x="6331647" y="0"/>
                </a:lnTo>
                <a:lnTo>
                  <a:pt x="6331647" y="5049489"/>
                </a:lnTo>
                <a:lnTo>
                  <a:pt x="0" y="5049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7487" y="2464310"/>
            <a:ext cx="10853843" cy="5372652"/>
          </a:xfrm>
          <a:custGeom>
            <a:avLst/>
            <a:gdLst/>
            <a:ahLst/>
            <a:cxnLst/>
            <a:rect r="r" b="b" t="t" l="l"/>
            <a:pathLst>
              <a:path h="5372652" w="10853843">
                <a:moveTo>
                  <a:pt x="0" y="0"/>
                </a:moveTo>
                <a:lnTo>
                  <a:pt x="10853843" y="0"/>
                </a:lnTo>
                <a:lnTo>
                  <a:pt x="10853843" y="5372653"/>
                </a:lnTo>
                <a:lnTo>
                  <a:pt x="0" y="5372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750" y="704850"/>
            <a:ext cx="12789948" cy="1422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Stress Factors: Bullying, Anxiety, and Depression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6750" y="8168226"/>
            <a:ext cx="10534580" cy="1838325"/>
            <a:chOff x="0" y="0"/>
            <a:chExt cx="14046107" cy="24511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14046107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Key Stressors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59460"/>
              <a:ext cx="14046107" cy="1691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0"/>
                </a:lnSpc>
              </a:pP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Bullying, anxiety, and depression impact student well-being.</a:t>
              </a:r>
            </a:p>
            <a:p>
              <a:pPr algn="l" marL="0" indent="0" lvl="0">
                <a:lnSpc>
                  <a:spcPts val="2520"/>
                </a:lnSpc>
              </a:pP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↑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bullying, anxiety, depression, study_load, future_career_concerns, headache</a:t>
              </a:r>
            </a:p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↓ stress →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quality, self-esteem, academic_performance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500031" y="1320801"/>
            <a:ext cx="6331647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Top MI features:</a:t>
            </a:r>
            <a:r>
              <a:rPr lang="en-US" sz="18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future_career_concerns, depression, anxiety_level — these carry the most information about stress levels.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69763" y="0"/>
            <a:ext cx="6818237" cy="10287000"/>
            <a:chOff x="0" y="0"/>
            <a:chExt cx="1976193" cy="2981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6193" cy="2981577"/>
            </a:xfrm>
            <a:custGeom>
              <a:avLst/>
              <a:gdLst/>
              <a:ahLst/>
              <a:cxnLst/>
              <a:rect r="r" b="b" t="t" l="l"/>
              <a:pathLst>
                <a:path h="2981577" w="1976193">
                  <a:moveTo>
                    <a:pt x="0" y="0"/>
                  </a:moveTo>
                  <a:lnTo>
                    <a:pt x="1976193" y="0"/>
                  </a:lnTo>
                  <a:lnTo>
                    <a:pt x="1976193" y="2981577"/>
                  </a:lnTo>
                  <a:lnTo>
                    <a:pt x="0" y="2981577"/>
                  </a:lnTo>
                  <a:close/>
                </a:path>
              </a:pathLst>
            </a:custGeom>
            <a:blipFill>
              <a:blip r:embed="rId2"/>
              <a:stretch>
                <a:fillRect l="-66957" t="0" r="-66957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95957" y="4603632"/>
            <a:ext cx="10083699" cy="5001781"/>
          </a:xfrm>
          <a:custGeom>
            <a:avLst/>
            <a:gdLst/>
            <a:ahLst/>
            <a:cxnLst/>
            <a:rect r="r" b="b" t="t" l="l"/>
            <a:pathLst>
              <a:path h="5001781" w="10083699">
                <a:moveTo>
                  <a:pt x="0" y="0"/>
                </a:moveTo>
                <a:lnTo>
                  <a:pt x="10083699" y="0"/>
                </a:lnTo>
                <a:lnTo>
                  <a:pt x="10083699" y="5001782"/>
                </a:lnTo>
                <a:lnTo>
                  <a:pt x="0" y="5001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2" r="0" b="-6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8104" y="688975"/>
            <a:ext cx="8791705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R</a:t>
            </a:r>
            <a:r>
              <a:rPr lang="en-US" sz="5000">
                <a:solidFill>
                  <a:srgbClr val="0F3557"/>
                </a:solidFill>
                <a:latin typeface="Radley"/>
                <a:ea typeface="Radley"/>
                <a:cs typeface="Radley"/>
                <a:sym typeface="Radley"/>
              </a:rPr>
              <a:t>ecommendations: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30361" y="1771591"/>
            <a:ext cx="9619405" cy="2466975"/>
            <a:chOff x="0" y="0"/>
            <a:chExt cx="12825874" cy="32893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12825874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Turn Exploratory Data Analysis into Actions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759460"/>
              <a:ext cx="12825874" cy="2529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 b="true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What the school/program should do: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Reduce social stressors: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targeted anti-bullying / peer-pressure policies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Support mental health: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counseling, early screening for anxiety/depression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Protect recovery: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sleep &amp; wellness / fatigue awareness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Lower academic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pressure: review study load, deadlines, exam clustering</a:t>
              </a:r>
            </a:p>
            <a:p>
              <a:pPr algn="l" marL="388620" indent="-194310" lvl="1">
                <a:lnSpc>
                  <a:spcPts val="2520"/>
                </a:lnSpc>
                <a:buFont typeface="Arial"/>
                <a:buChar char="•"/>
              </a:pPr>
              <a:r>
                <a:rPr lang="en-US" b="true" sz="1800">
                  <a:solidFill>
                    <a:srgbClr val="546E7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Guide the future:</a:t>
              </a:r>
              <a:r>
                <a:rPr lang="en-US" sz="1800">
                  <a:solidFill>
                    <a:srgbClr val="546E7A"/>
                  </a:solidFill>
                  <a:latin typeface="Carlito"/>
                  <a:ea typeface="Carlito"/>
                  <a:cs typeface="Carlito"/>
                  <a:sym typeface="Carlito"/>
                </a:rPr>
                <a:t> career mentoring to reduce uncertainty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02135" y="3796323"/>
            <a:ext cx="2171730" cy="2205796"/>
            <a:chOff x="0" y="0"/>
            <a:chExt cx="812800" cy="82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6878955"/>
            <a:ext cx="9567492" cy="237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</a:pP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In our project, we employed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leak-free pipelines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to ensure model integrity while exploring various algorithms, including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Logistic Regression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and T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ree-based 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models. By utilizing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ensemble techniques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and </a:t>
            </a:r>
            <a:r>
              <a:rPr lang="en-US" b="true" sz="24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strategies</a:t>
            </a:r>
            <a:r>
              <a:rPr lang="en-US" sz="24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, we enhanced predictive performance. This approach not only improves accuracy but also provides a reliable framework for deploying effective solutions in real-world scenarios.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97427"/>
            <a:ext cx="10367602" cy="1795780"/>
            <a:chOff x="0" y="0"/>
            <a:chExt cx="13823470" cy="23943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2875"/>
              <a:ext cx="1382347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Modeling Approach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71650"/>
              <a:ext cx="1382347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2C7BBF"/>
                  </a:solidFill>
                  <a:latin typeface="Radley"/>
                  <a:ea typeface="Radley"/>
                  <a:cs typeface="Radley"/>
                  <a:sym typeface="Radley"/>
                </a:rPr>
                <a:t>Selecting Robust Models for Accurate Predictions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58838" y="3341469"/>
            <a:ext cx="7485162" cy="2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Target: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multi-class (0, 1, 2)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Shared preprocessing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→ same for every model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Models: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KNN, Logistic Regression, Decision Tree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Ensembles: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Random Forest, Gradient Boosting, AdaBoost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Resampling runs</a:t>
            </a: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: LogReg +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SMOTE / ROS / RUS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Evaluation: </a:t>
            </a:r>
            <a:r>
              <a:rPr lang="en-US" b="true" sz="2499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accuracy + macro precision/recall/F1</a:t>
            </a:r>
          </a:p>
        </p:txBody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1373883" y="1218784"/>
          <a:ext cx="5223947" cy="8172450"/>
        </p:xfrm>
        <a:graphic>
          <a:graphicData uri="http://schemas.openxmlformats.org/drawingml/2006/table">
            <a:tbl>
              <a:tblPr/>
              <a:tblGrid>
                <a:gridCol w="3339324"/>
                <a:gridCol w="1884624"/>
              </a:tblGrid>
              <a:tr h="628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Test 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Logistic Regression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Random Forest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 + hyperparams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KNN (k=17, CI-LCB)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5865" y="3796323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27622" y="588996"/>
            <a:ext cx="14378136" cy="2066938"/>
            <a:chOff x="0" y="0"/>
            <a:chExt cx="19170848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6279633" y="1651034"/>
              <a:ext cx="6611582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9170848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Results (Global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Comparison)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9170848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Results — which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dels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perform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d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 b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st?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8990971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927622" y="2925562"/>
          <a:ext cx="14432756" cy="6332738"/>
        </p:xfrm>
        <a:graphic>
          <a:graphicData uri="http://schemas.openxmlformats.org/drawingml/2006/table">
            <a:tbl>
              <a:tblPr/>
              <a:tblGrid>
                <a:gridCol w="2638976"/>
                <a:gridCol w="1029975"/>
                <a:gridCol w="1690017"/>
                <a:gridCol w="1391568"/>
                <a:gridCol w="1047548"/>
                <a:gridCol w="6634672"/>
              </a:tblGrid>
              <a:tr h="7973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Accuracy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Macro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558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recall for stressed classes (1, 2); slightly lower precision.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AdaBoost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0.8774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Good overall but just below the top cluster.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Strong, easy to explain &amp; deploy.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ROS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0.8865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0.8871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0.8918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Simpler; improves class-0 recall; very close to RF.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Most diagonal confusion matrix; very balanced across 0 / 1 / 2.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0.8596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in accuracy after HP tuning; confirm macro balance.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Decision Tree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7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KNN (k=17)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0.8545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0.8693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0.8552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Lower, as expected; useful for teaching/baseline only.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5697" y="613328"/>
            <a:ext cx="12796607" cy="1092226"/>
            <a:chOff x="0" y="0"/>
            <a:chExt cx="17062143" cy="1456301"/>
          </a:xfrm>
        </p:grpSpPr>
        <p:sp>
          <p:nvSpPr>
            <p:cNvPr name="AutoShape 3" id="3"/>
            <p:cNvSpPr/>
            <p:nvPr/>
          </p:nvSpPr>
          <p:spPr>
            <a:xfrm flipH="true">
              <a:off x="5588902" y="1443601"/>
              <a:ext cx="5884338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47625"/>
              <a:ext cx="17062143" cy="9641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500"/>
                </a:lnSpc>
              </a:pP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Per-Class Performance &amp;</a:t>
              </a:r>
              <a:r>
                <a:rPr lang="en-US" sz="5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Confusion Matrix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2082823"/>
          <a:ext cx="9359950" cy="4404014"/>
        </p:xfrm>
        <a:graphic>
          <a:graphicData uri="http://schemas.openxmlformats.org/drawingml/2006/table">
            <a:tbl>
              <a:tblPr/>
              <a:tblGrid>
                <a:gridCol w="1927500"/>
                <a:gridCol w="833095"/>
                <a:gridCol w="821921"/>
                <a:gridCol w="814621"/>
                <a:gridCol w="828327"/>
                <a:gridCol w="835925"/>
                <a:gridCol w="807917"/>
                <a:gridCol w="840544"/>
                <a:gridCol w="819538"/>
                <a:gridCol w="830562"/>
              </a:tblGrid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75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Per-class F1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 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0.8442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0.8784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0.8609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0.9362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Logistic Regression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0.8421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0.9559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0.8684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0.8649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0.9028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0.8533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0.9286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91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0.8267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b="true" sz="1400">
                          <a:solidFill>
                            <a:srgbClr val="546E7A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0.8378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0.8322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0.8951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546E7A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4931177" y="7133718"/>
            <a:ext cx="3738798" cy="2918820"/>
          </a:xfrm>
          <a:custGeom>
            <a:avLst/>
            <a:gdLst/>
            <a:ahLst/>
            <a:cxnLst/>
            <a:rect r="r" b="b" t="t" l="l"/>
            <a:pathLst>
              <a:path h="2918820" w="3738798">
                <a:moveTo>
                  <a:pt x="0" y="0"/>
                </a:moveTo>
                <a:lnTo>
                  <a:pt x="3738798" y="0"/>
                </a:lnTo>
                <a:lnTo>
                  <a:pt x="3738798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9221" y="7133718"/>
            <a:ext cx="3762542" cy="2918820"/>
          </a:xfrm>
          <a:custGeom>
            <a:avLst/>
            <a:gdLst/>
            <a:ahLst/>
            <a:cxnLst/>
            <a:rect r="r" b="b" t="t" l="l"/>
            <a:pathLst>
              <a:path h="2918820" w="3762542">
                <a:moveTo>
                  <a:pt x="0" y="0"/>
                </a:moveTo>
                <a:lnTo>
                  <a:pt x="3762542" y="0"/>
                </a:lnTo>
                <a:lnTo>
                  <a:pt x="3762542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41475" y="7133718"/>
            <a:ext cx="3748459" cy="2918820"/>
          </a:xfrm>
          <a:custGeom>
            <a:avLst/>
            <a:gdLst/>
            <a:ahLst/>
            <a:cxnLst/>
            <a:rect r="r" b="b" t="t" l="l"/>
            <a:pathLst>
              <a:path h="2918820" w="3748459">
                <a:moveTo>
                  <a:pt x="0" y="0"/>
                </a:moveTo>
                <a:lnTo>
                  <a:pt x="3748459" y="0"/>
                </a:lnTo>
                <a:lnTo>
                  <a:pt x="3748459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1434" y="7133718"/>
            <a:ext cx="3758170" cy="2918820"/>
          </a:xfrm>
          <a:custGeom>
            <a:avLst/>
            <a:gdLst/>
            <a:ahLst/>
            <a:cxnLst/>
            <a:rect r="r" b="b" t="t" l="l"/>
            <a:pathLst>
              <a:path h="2918820" w="3758170">
                <a:moveTo>
                  <a:pt x="0" y="0"/>
                </a:moveTo>
                <a:lnTo>
                  <a:pt x="3758170" y="0"/>
                </a:lnTo>
                <a:lnTo>
                  <a:pt x="3758170" y="2918820"/>
                </a:lnTo>
                <a:lnTo>
                  <a:pt x="0" y="2918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2121053" y="3252209"/>
          <a:ext cx="3931741" cy="2514600"/>
        </p:xfrm>
        <a:graphic>
          <a:graphicData uri="http://schemas.openxmlformats.org/drawingml/2006/table">
            <a:tbl>
              <a:tblPr/>
              <a:tblGrid>
                <a:gridCol w="1208883"/>
                <a:gridCol w="1015384"/>
                <a:gridCol w="754750"/>
                <a:gridCol w="952724"/>
              </a:tblGrid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Class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Precision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Recall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F1-score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 (low)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0.9130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0.8514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0.8811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1 (medium)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0.8919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0.9167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0.9041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6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2 (high)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0.8831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0.9189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0.9007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11" id="11"/>
          <p:cNvGrpSpPr/>
          <p:nvPr/>
        </p:nvGrpSpPr>
        <p:grpSpPr>
          <a:xfrm rot="0">
            <a:off x="-1083383" y="-918704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199653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513820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997677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26271" y="2372037"/>
            <a:ext cx="20574" cy="4114800"/>
          </a:xfrm>
          <a:custGeom>
            <a:avLst/>
            <a:gdLst/>
            <a:ahLst/>
            <a:cxnLst/>
            <a:rect r="r" b="b" t="t" l="l"/>
            <a:pathLst>
              <a:path h="4114800" w="20574">
                <a:moveTo>
                  <a:pt x="0" y="0"/>
                </a:moveTo>
                <a:lnTo>
                  <a:pt x="20574" y="0"/>
                </a:lnTo>
                <a:lnTo>
                  <a:pt x="205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931177" y="6806956"/>
            <a:ext cx="3738798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RUS ===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9221" y="6806956"/>
            <a:ext cx="3762542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Random Forest ===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41475" y="6806956"/>
            <a:ext cx="3748459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LogReg + SMOTE ===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61434" y="6806956"/>
            <a:ext cx="3758170" cy="26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=== Logistic Regression===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121053" y="2726651"/>
            <a:ext cx="3931741" cy="34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F3557"/>
                </a:solidFill>
                <a:latin typeface="Carlito"/>
                <a:ea typeface="Carlito"/>
                <a:cs typeface="Carlito"/>
                <a:sym typeface="Carlito"/>
              </a:rPr>
              <a:t>Table: Random Forest — Per-Class Metrics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1028714" y="3252209"/>
            <a:ext cx="9330872" cy="19050"/>
          </a:xfrm>
          <a:prstGeom prst="line">
            <a:avLst/>
          </a:prstGeom>
          <a:ln cap="flat" w="19050">
            <a:solidFill>
              <a:srgbClr val="0F3557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4169" y="588996"/>
            <a:ext cx="13699663" cy="2066938"/>
            <a:chOff x="0" y="0"/>
            <a:chExt cx="18266217" cy="2755917"/>
          </a:xfrm>
        </p:grpSpPr>
        <p:sp>
          <p:nvSpPr>
            <p:cNvPr name="AutoShape 3" id="3"/>
            <p:cNvSpPr/>
            <p:nvPr/>
          </p:nvSpPr>
          <p:spPr>
            <a:xfrm flipH="true">
              <a:off x="5983311" y="1651034"/>
              <a:ext cx="6299596" cy="0"/>
            </a:xfrm>
            <a:prstGeom prst="line">
              <a:avLst/>
            </a:prstGeom>
            <a:ln cap="flat" w="25400">
              <a:solidFill>
                <a:srgbClr val="0F3557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8266217" cy="116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Model Selection &amp;</a:t>
              </a:r>
              <a:r>
                <a:rPr lang="en-US" sz="6000">
                  <a:solidFill>
                    <a:srgbClr val="0F3557"/>
                  </a:solidFill>
                  <a:latin typeface="Radley"/>
                  <a:ea typeface="Radley"/>
                  <a:cs typeface="Radley"/>
                  <a:sym typeface="Radley"/>
                </a:rPr>
                <a:t> Top Features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5192"/>
              <a:ext cx="1826621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Recommended M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odels for Deployme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n</a:t>
              </a:r>
              <a:r>
                <a:rPr lang="en-US" sz="3500" strike="noStrike" u="none">
                  <a:solidFill>
                    <a:srgbClr val="546E7A"/>
                  </a:solidFill>
                  <a:latin typeface="Radley"/>
                  <a:ea typeface="Radley"/>
                  <a:cs typeface="Radley"/>
                  <a:sym typeface="Radley"/>
                </a:rPr>
                <a:t>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02135" y="9021648"/>
            <a:ext cx="2171730" cy="2205796"/>
            <a:chOff x="0" y="0"/>
            <a:chExt cx="812800" cy="825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085865" y="-918704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2677110" y="3228924"/>
          <a:ext cx="12933781" cy="4057752"/>
        </p:xfrm>
        <a:graphic>
          <a:graphicData uri="http://schemas.openxmlformats.org/drawingml/2006/table">
            <a:tbl>
              <a:tblPr/>
              <a:tblGrid>
                <a:gridCol w="2088108"/>
                <a:gridCol w="3796011"/>
                <a:gridCol w="3744845"/>
                <a:gridCol w="3304816"/>
              </a:tblGrid>
              <a:tr h="4582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Why keep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When to use it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Export status / notes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Random Forest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Best overall balance; top accuracy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0.8955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); diagonal confusion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General-purpose, demo, default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uses full feature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Gradient Boosting (tuned)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Ties RF after HP tuning; competitive on same schema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you can afford slightly heavier model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if tuned pipeline was fitted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51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SMOTE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Same accuracy band (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0.8909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better recall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on stressed 1/2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“catch stressed students” is the KPI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good for explanations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4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LogReg + RUS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Very close (0.8909) but </a:t>
                      </a:r>
                      <a:r>
                        <a:rPr lang="en-US" sz="1599" b="true">
                          <a:solidFill>
                            <a:srgbClr val="000000"/>
                          </a:solidFill>
                          <a:latin typeface="Carlito Bold"/>
                          <a:ea typeface="Carlito Bold"/>
                          <a:cs typeface="Carlito Bold"/>
                          <a:sym typeface="Carlito Bold"/>
                        </a:rPr>
                        <a:t>simpler</a:t>
                      </a: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 and interpretable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When stakeholders want coefficients and simplicity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Exported as .pkl; maps to same feature list</a:t>
                      </a:r>
                      <a:endParaRPr lang="en-US" sz="1100"/>
                    </a:p>
                  </a:txBody>
                  <a:tcPr marL="76200" marR="76200" marT="76200" marB="76200" anchor="ctr">
                    <a:lnL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2294169" y="7993583"/>
            <a:ext cx="13764632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</a:t>
            </a: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op signals:</a:t>
            </a:r>
            <a:r>
              <a:rPr lang="en-US" sz="19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 blood_pressure, sleep_quality, social_support, anxiety_level, depression, self_esteem, academic_performance, study_load, future_career_concerns, bullying. </a:t>
            </a:r>
            <a:r>
              <a:rPr lang="en-US" b="true" sz="1900">
                <a:solidFill>
                  <a:srgbClr val="546E7A"/>
                </a:solidFill>
                <a:latin typeface="Carlito Bold"/>
                <a:ea typeface="Carlito Bold"/>
                <a:cs typeface="Carlito Bold"/>
                <a:sym typeface="Carlito Bold"/>
              </a:rPr>
              <a:t>That tells us the model is learning the same story we saw in EDA</a:t>
            </a:r>
            <a:r>
              <a:rPr lang="en-US" sz="1900">
                <a:solidFill>
                  <a:srgbClr val="546E7A"/>
                </a:solidFill>
                <a:latin typeface="Carlito"/>
                <a:ea typeface="Carlito"/>
                <a:cs typeface="Carlito"/>
                <a:sym typeface="Carlito"/>
              </a:rPr>
              <a:t>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202135" y="-918704"/>
            <a:ext cx="2171730" cy="2205796"/>
            <a:chOff x="0" y="0"/>
            <a:chExt cx="812800" cy="8255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085865" y="9021648"/>
            <a:ext cx="2171730" cy="2205796"/>
            <a:chOff x="0" y="0"/>
            <a:chExt cx="812800" cy="8255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0F35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Student Stress Prediction</dc:description>
  <dc:identifier>DAG3FBg1QyA</dc:identifier>
  <dcterms:modified xsi:type="dcterms:W3CDTF">2011-08-01T06:04:30Z</dcterms:modified>
  <cp:revision>1</cp:revision>
  <dc:title>Presentation - Student Stress Prediction</dc:title>
</cp:coreProperties>
</file>