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Radley Italics" charset="1" panose="00000500000000000000"/>
      <p:regular r:id="rId18"/>
    </p:embeddedFont>
    <p:embeddedFont>
      <p:font typeface="Radley" charset="1" panose="00000500000000000000"/>
      <p:regular r:id="rId19"/>
    </p:embeddedFont>
    <p:embeddedFont>
      <p:font typeface="Carlito" charset="1" panose="020F0502020204030204"/>
      <p:regular r:id="rId20"/>
    </p:embeddedFont>
    <p:embeddedFont>
      <p:font typeface="Carlito Bold" charset="1" panose="020F050202020403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https://www.kaggle.com/code/denvermagtibay/ai-powered-student-stress-detection?utm_source=chatgpt.com" TargetMode="External" Type="http://schemas.openxmlformats.org/officeDocument/2006/relationships/hyperlink"/><Relationship Id="rId4" Target="https://www.kaggle.com/code/denvermagtibay/ai-powered-student-stress-detection?utm_source=chatgpt.com" TargetMode="External" Type="http://schemas.openxmlformats.org/officeDocument/2006/relationships/hyperlink"/><Relationship Id="rId5" Target="https://www.kaggle.com/code/denvermagtibay/ai-powered-student-stress-detection?utm_source=chatgpt.com" TargetMode="External" Type="http://schemas.openxmlformats.org/officeDocument/2006/relationships/hyperlink"/><Relationship Id="rId6" Target="https://medium.com/%40ali.oraji/understanding-student-stress-an-in-depth-dataset-analysis-422669bd9d2b?utm_source=chatgpt.com" TargetMode="External" Type="http://schemas.openxmlformats.org/officeDocument/2006/relationships/hyperlink"/><Relationship Id="rId7" Target="https://medium.com/%40ali.oraji/understanding-student-stress-an-in-depth-dataset-analysis-422669bd9d2b?utm_source=chatgpt.com" TargetMode="External" Type="http://schemas.openxmlformats.org/officeDocument/2006/relationships/hyperlink"/><Relationship Id="rId8" Target="https://medium.com/%40ali.oraji/understanding-student-stress-an-in-depth-dataset-analysis-422669bd9d2b?utm_source=chatgpt.com" TargetMode="External" Type="http://schemas.openxmlformats.org/officeDocument/2006/relationships/hyperlink"/><Relationship Id="rId9" Target="https://finalproject-3ayxr2iyk4pzmubour3zpm.streamlit.app/#student-stress-model-explorer" TargetMode="External" Type="http://schemas.openxmlformats.org/officeDocument/2006/relationships/hyperlink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https://www.kaggle.com/datasets/mdsultanulislamovi/student-stress-monitoring-datasets/data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29875" y="0"/>
            <a:ext cx="7858125" cy="10287000"/>
            <a:chOff x="0" y="0"/>
            <a:chExt cx="1217429" cy="1593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7429" cy="1593725"/>
            </a:xfrm>
            <a:custGeom>
              <a:avLst/>
              <a:gdLst/>
              <a:ahLst/>
              <a:cxnLst/>
              <a:rect r="r" b="b" t="t" l="l"/>
              <a:pathLst>
                <a:path h="1593725" w="1217429">
                  <a:moveTo>
                    <a:pt x="0" y="0"/>
                  </a:moveTo>
                  <a:lnTo>
                    <a:pt x="1217429" y="0"/>
                  </a:lnTo>
                  <a:lnTo>
                    <a:pt x="1217429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0" t="-255" r="0" b="-255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66750" y="666755"/>
            <a:ext cx="7230865" cy="6381750"/>
            <a:chOff x="0" y="0"/>
            <a:chExt cx="9641153" cy="850900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26326" y="57150"/>
              <a:ext cx="9614826" cy="2679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840"/>
                </a:lnSpc>
                <a:spcBef>
                  <a:spcPct val="0"/>
                </a:spcBef>
              </a:pPr>
              <a:r>
                <a:rPr lang="en-US" sz="7000" i="true">
                  <a:solidFill>
                    <a:srgbClr val="0F3557"/>
                  </a:solidFill>
                  <a:latin typeface="Radley Italics"/>
                  <a:ea typeface="Radley Italics"/>
                  <a:cs typeface="Radley Italics"/>
                  <a:sym typeface="Radley Italics"/>
                </a:rPr>
                <a:t>Student Stress Prediction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26326" y="3708400"/>
              <a:ext cx="9614826" cy="2095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3499" u="none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Predicting Student Stress for Actionable Interventions Using Machine Learning</a:t>
              </a:r>
            </a:p>
          </p:txBody>
        </p:sp>
        <p:sp>
          <p:nvSpPr>
            <p:cNvPr name="AutoShape 7" id="7"/>
            <p:cNvSpPr/>
            <p:nvPr/>
          </p:nvSpPr>
          <p:spPr>
            <a:xfrm>
              <a:off x="0" y="3222414"/>
              <a:ext cx="9614826" cy="0"/>
            </a:xfrm>
            <a:prstGeom prst="line">
              <a:avLst/>
            </a:prstGeom>
            <a:ln cap="flat" w="25400">
              <a:solidFill>
                <a:srgbClr val="0F3557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8" id="8"/>
            <p:cNvSpPr txBox="true"/>
            <p:nvPr/>
          </p:nvSpPr>
          <p:spPr>
            <a:xfrm rot="0">
              <a:off x="26326" y="6438900"/>
              <a:ext cx="9588500" cy="207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400"/>
                </a:lnSpc>
              </a:pPr>
              <a:r>
                <a:rPr lang="en-US" sz="20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This project aims to develop a robust machine learning model for </a:t>
              </a:r>
              <a:r>
                <a:rPr lang="en-US" b="true" sz="2000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multi-class stress prediction</a:t>
              </a:r>
              <a:r>
                <a:rPr lang="en-US" sz="20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 among students. By analyzing various stress factors, our goal is to identify key indicators and provide insights for effective interventions, thereby promoting academic success and mental well-being in educational settings.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66750" y="9184102"/>
            <a:ext cx="2171730" cy="2205796"/>
            <a:chOff x="0" y="0"/>
            <a:chExt cx="812800" cy="8255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249275" y="9617817"/>
            <a:ext cx="4010025" cy="29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99"/>
              </a:lnSpc>
            </a:pPr>
            <a:r>
              <a:rPr lang="en-US" sz="2299" i="true">
                <a:solidFill>
                  <a:srgbClr val="2C7BBF"/>
                </a:solidFill>
                <a:latin typeface="Radley Italics"/>
                <a:ea typeface="Radley Italics"/>
                <a:cs typeface="Radley Italics"/>
                <a:sym typeface="Radley Italics"/>
              </a:rPr>
              <a:t>Luis Pablo Aiello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249275" y="9569558"/>
            <a:ext cx="4010025" cy="344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239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DATA ANALYST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26002" y="0"/>
            <a:ext cx="8561998" cy="5530732"/>
            <a:chOff x="0" y="0"/>
            <a:chExt cx="3111331" cy="20098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11331" cy="2009804"/>
            </a:xfrm>
            <a:custGeom>
              <a:avLst/>
              <a:gdLst/>
              <a:ahLst/>
              <a:cxnLst/>
              <a:rect r="r" b="b" t="t" l="l"/>
              <a:pathLst>
                <a:path h="2009804" w="3111331">
                  <a:moveTo>
                    <a:pt x="0" y="0"/>
                  </a:moveTo>
                  <a:lnTo>
                    <a:pt x="3111331" y="0"/>
                  </a:lnTo>
                  <a:lnTo>
                    <a:pt x="3111331" y="2009804"/>
                  </a:lnTo>
                  <a:lnTo>
                    <a:pt x="0" y="2009804"/>
                  </a:lnTo>
                  <a:close/>
                </a:path>
              </a:pathLst>
            </a:custGeom>
            <a:blipFill>
              <a:blip r:embed="rId2"/>
              <a:stretch>
                <a:fillRect l="-74" t="0" r="-74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9726002" y="5530732"/>
            <a:ext cx="8561998" cy="4756268"/>
            <a:chOff x="0" y="0"/>
            <a:chExt cx="2255012" cy="12526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55012" cy="1252680"/>
            </a:xfrm>
            <a:custGeom>
              <a:avLst/>
              <a:gdLst/>
              <a:ahLst/>
              <a:cxnLst/>
              <a:rect r="r" b="b" t="t" l="l"/>
              <a:pathLst>
                <a:path h="1252680" w="2255012">
                  <a:moveTo>
                    <a:pt x="0" y="0"/>
                  </a:moveTo>
                  <a:lnTo>
                    <a:pt x="2255012" y="0"/>
                  </a:lnTo>
                  <a:lnTo>
                    <a:pt x="2255012" y="1252680"/>
                  </a:lnTo>
                  <a:lnTo>
                    <a:pt x="0" y="1252680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255012" cy="12907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031401" y="9184102"/>
            <a:ext cx="2171730" cy="2205796"/>
            <a:chOff x="0" y="0"/>
            <a:chExt cx="812800" cy="8255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666750" y="2151621"/>
          <a:ext cx="8477250" cy="7942483"/>
        </p:xfrm>
        <a:graphic>
          <a:graphicData uri="http://schemas.openxmlformats.org/drawingml/2006/table">
            <a:tbl>
              <a:tblPr/>
              <a:tblGrid>
                <a:gridCol w="2533591"/>
                <a:gridCol w="2533591"/>
                <a:gridCol w="3410067"/>
              </a:tblGrid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Feature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Effect on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Explanation (short)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self_esteem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↓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more confidence, less distress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mental_health_history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↑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past issues → higher risk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depression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↑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direct psychological load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headache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↑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physical symptom of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blood_pressure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↑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physiological activation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sleep_quality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↓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better sleep → better coping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breathing_problem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↑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health discomfort → more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noise_level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↑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worse environment → more stress </a:t>
                      </a:r>
                      <a:r>
                        <a:rPr lang="en-US" sz="1200" u="sng">
                          <a:solidFill>
                            <a:srgbClr val="1A62FF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  <a:hlinkClick r:id="rId3" tooltip="https://www.kaggle.com/code/denvermagtibay/ai-powered-student-stress-detection?utm_source=chatgpt.com"/>
                        </a:rPr>
                        <a:t>Kaggle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living_conditions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↓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better housing → safer → calmer </a:t>
                      </a:r>
                      <a:r>
                        <a:rPr lang="en-US" sz="1200" u="sng">
                          <a:solidFill>
                            <a:srgbClr val="1A62FF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  <a:hlinkClick r:id="rId4" tooltip="https://www.kaggle.com/code/denvermagtibay/ai-powered-student-stress-detection?utm_source=chatgpt.com"/>
                        </a:rPr>
                        <a:t>Kaggle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safety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↓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feeling safe lowers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basic_needs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↑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in this dataset “needs not met” → more stress </a:t>
                      </a:r>
                      <a:r>
                        <a:rPr lang="en-US" sz="1200" u="sng">
                          <a:solidFill>
                            <a:srgbClr val="1A62FF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  <a:hlinkClick r:id="rId5" tooltip="https://www.kaggle.com/code/denvermagtibay/ai-powered-student-stress-detection?utm_source=chatgpt.com"/>
                        </a:rPr>
                        <a:t>Kaggle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academic_performance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↓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performing well → less pressure </a:t>
                      </a:r>
                      <a:r>
                        <a:rPr lang="en-US" sz="1200" u="sng">
                          <a:solidFill>
                            <a:srgbClr val="1A62FF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  <a:hlinkClick r:id="rId6" tooltip="https://medium.com/%40ali.oraji/understanding-student-stress-an-in-depth-dataset-analysis-422669bd9d2b?utm_source=chatgpt.com"/>
                        </a:rPr>
                        <a:t>Medium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study_load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↑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heavier workload → more stress </a:t>
                      </a:r>
                      <a:r>
                        <a:rPr lang="en-US" sz="1200" u="sng">
                          <a:solidFill>
                            <a:srgbClr val="1A62FF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  <a:hlinkClick r:id="rId7" tooltip="https://medium.com/%40ali.oraji/understanding-student-stress-an-in-depth-dataset-analysis-422669bd9d2b?utm_source=chatgpt.com"/>
                        </a:rPr>
                        <a:t>Medium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teacher_student_relationship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↓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support from teachers helps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peer_pressure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 ↑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social pressure is a stressor ✅ (fixed)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extracurricular_activities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 ↓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engagement can buffer stress ✅ (fixed) </a:t>
                      </a:r>
                      <a:r>
                        <a:rPr lang="en-US" sz="1200" u="sng">
                          <a:solidFill>
                            <a:srgbClr val="1A62FF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  <a:hlinkClick r:id="rId8" tooltip="https://medium.com/%40ali.oraji/understanding-student-stress-an-in-depth-dataset-analysis-422669bd9d2b?utm_source=chatgpt.com"/>
                        </a:rPr>
                        <a:t>Medium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bullying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↑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direct social stressor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1" id="11"/>
          <p:cNvSpPr txBox="true"/>
          <p:nvPr/>
        </p:nvSpPr>
        <p:spPr>
          <a:xfrm rot="0">
            <a:off x="666750" y="490111"/>
            <a:ext cx="8477250" cy="1422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5000">
                <a:solidFill>
                  <a:srgbClr val="0F3557"/>
                </a:solidFill>
                <a:latin typeface="Radley"/>
                <a:ea typeface="Radley"/>
                <a:cs typeface="Radley"/>
                <a:sym typeface="Radley"/>
              </a:rPr>
              <a:t>Demo Overview: Predictions Made Easy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1240716" y="6408612"/>
            <a:ext cx="5753100" cy="1524000"/>
            <a:chOff x="0" y="0"/>
            <a:chExt cx="7670800" cy="203200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57150"/>
              <a:ext cx="7670800" cy="622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Predictions Simplified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759460"/>
              <a:ext cx="7670800" cy="12725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520"/>
                </a:lnSpc>
              </a:pP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Easily make predictions with individual or bulk data inputs.</a:t>
              </a:r>
            </a:p>
            <a:p>
              <a:pPr algn="ctr" marL="0" indent="0" lvl="0">
                <a:lnSpc>
                  <a:spcPts val="2520"/>
                </a:lnSpc>
              </a:pPr>
            </a:p>
            <a:p>
              <a:pPr algn="ctr" marL="0" indent="0" lvl="0">
                <a:lnSpc>
                  <a:spcPts val="2520"/>
                </a:lnSpc>
              </a:pP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Link: → </a:t>
              </a:r>
              <a:r>
                <a:rPr lang="en-US" sz="1800" u="sng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  <a:hlinkClick r:id="rId9" tooltip="https://finalproject-3ayxr2iyk4pzmubour3zpm.streamlit.app/#student-stress-model-explorer"/>
                </a:rPr>
                <a:t>Student Stress Prediction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02135" y="459202"/>
            <a:ext cx="2171730" cy="2205796"/>
            <a:chOff x="0" y="0"/>
            <a:chExt cx="812800" cy="825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615474" y="3674868"/>
            <a:ext cx="7137725" cy="5945382"/>
            <a:chOff x="0" y="0"/>
            <a:chExt cx="1289737" cy="10742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9737" cy="1074289"/>
            </a:xfrm>
            <a:custGeom>
              <a:avLst/>
              <a:gdLst/>
              <a:ahLst/>
              <a:cxnLst/>
              <a:rect r="r" b="b" t="t" l="l"/>
              <a:pathLst>
                <a:path h="1074289" w="1289737">
                  <a:moveTo>
                    <a:pt x="0" y="0"/>
                  </a:moveTo>
                  <a:lnTo>
                    <a:pt x="1289737" y="0"/>
                  </a:lnTo>
                  <a:lnTo>
                    <a:pt x="1289737" y="1074289"/>
                  </a:lnTo>
                  <a:lnTo>
                    <a:pt x="0" y="1074289"/>
                  </a:lnTo>
                  <a:close/>
                </a:path>
              </a:pathLst>
            </a:custGeom>
            <a:blipFill>
              <a:blip r:embed="rId2"/>
              <a:stretch>
                <a:fillRect l="-329" t="0" r="-329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666750" y="6708775"/>
            <a:ext cx="9567492" cy="291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50"/>
              </a:lnSpc>
            </a:pPr>
            <a:r>
              <a:rPr lang="en-US" sz="25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The analysis revealed crucial </a:t>
            </a:r>
            <a:r>
              <a:rPr lang="en-US" b="true" sz="25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stress signals</a:t>
            </a:r>
            <a:r>
              <a:rPr lang="en-US" sz="25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 affecting students, such as </a:t>
            </a:r>
            <a:r>
              <a:rPr lang="en-US" b="true" sz="25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bullying</a:t>
            </a:r>
            <a:r>
              <a:rPr lang="en-US" sz="25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, </a:t>
            </a:r>
            <a:r>
              <a:rPr lang="en-US" b="true" sz="25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anxiety</a:t>
            </a:r>
            <a:r>
              <a:rPr lang="en-US" sz="25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, and </a:t>
            </a:r>
            <a:r>
              <a:rPr lang="en-US" b="true" sz="25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depression</a:t>
            </a:r>
            <a:r>
              <a:rPr lang="en-US" sz="25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. Our models effectively predicted these indicators, demonstrating high accuracy and relevance. By addressing these challenges, we can implement actionable interventions that provide targeted support, ultimately fostering a healthier academic environment. Continuous monitoring and adaptation will enhance our response strategies.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66750" y="666750"/>
            <a:ext cx="12944475" cy="1795780"/>
            <a:chOff x="0" y="0"/>
            <a:chExt cx="17259300" cy="239437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42875"/>
              <a:ext cx="17259300" cy="1275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999"/>
                </a:lnSpc>
              </a:pPr>
              <a:r>
                <a:rPr lang="en-US" sz="6999">
                  <a:solidFill>
                    <a:srgbClr val="0F3557"/>
                  </a:solidFill>
                  <a:latin typeface="Radley"/>
                  <a:ea typeface="Radley"/>
                  <a:cs typeface="Radley"/>
                  <a:sym typeface="Radley"/>
                </a:rPr>
                <a:t>Stress Signals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771650"/>
              <a:ext cx="17259300" cy="622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 strike="noStrike" u="none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Understanding Key Indicators and Performance Metrics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89603" y="2968629"/>
            <a:ext cx="6569697" cy="4349743"/>
            <a:chOff x="0" y="0"/>
            <a:chExt cx="8759596" cy="5799657"/>
          </a:xfrm>
        </p:grpSpPr>
        <p:sp>
          <p:nvSpPr>
            <p:cNvPr name="AutoShape 3" id="3"/>
            <p:cNvSpPr/>
            <p:nvPr/>
          </p:nvSpPr>
          <p:spPr>
            <a:xfrm flipV="true">
              <a:off x="18" y="4140192"/>
              <a:ext cx="8759543" cy="12700"/>
            </a:xfrm>
            <a:prstGeom prst="line">
              <a:avLst/>
            </a:prstGeom>
            <a:ln cap="flat" w="25400">
              <a:solidFill>
                <a:srgbClr val="0F3557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" id="4"/>
            <p:cNvSpPr/>
            <p:nvPr/>
          </p:nvSpPr>
          <p:spPr>
            <a:xfrm flipV="true">
              <a:off x="35" y="1748365"/>
              <a:ext cx="8759543" cy="12700"/>
            </a:xfrm>
            <a:prstGeom prst="line">
              <a:avLst/>
            </a:prstGeom>
            <a:ln cap="flat" w="25400">
              <a:solidFill>
                <a:srgbClr val="0F3557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5" id="5"/>
            <p:cNvSpPr txBox="true"/>
            <p:nvPr/>
          </p:nvSpPr>
          <p:spPr>
            <a:xfrm rot="0">
              <a:off x="52" y="-76200"/>
              <a:ext cx="8759543" cy="4783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WEBSITE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52" y="414865"/>
              <a:ext cx="8759543" cy="698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</a:pPr>
              <a:r>
                <a:rPr lang="en-US" sz="3499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www.reallygreatsite.com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52" y="2317746"/>
              <a:ext cx="8759543" cy="4783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EMAIL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52" y="2808811"/>
              <a:ext cx="8759543" cy="698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3499" strike="noStrike" u="none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hello@reallygreatsite.com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52" y="4610092"/>
              <a:ext cx="8759543" cy="4783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PHONE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52" y="5101157"/>
              <a:ext cx="8759543" cy="698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3499" strike="noStrike" u="none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123-456-7890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5693434" y="325165"/>
            <a:ext cx="6901132" cy="4114800"/>
          </a:xfrm>
          <a:custGeom>
            <a:avLst/>
            <a:gdLst/>
            <a:ahLst/>
            <a:cxnLst/>
            <a:rect r="r" b="b" t="t" l="l"/>
            <a:pathLst>
              <a:path h="4114800" w="6901132">
                <a:moveTo>
                  <a:pt x="0" y="0"/>
                </a:moveTo>
                <a:lnTo>
                  <a:pt x="6901132" y="0"/>
                </a:lnTo>
                <a:lnTo>
                  <a:pt x="69011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666750" y="3458809"/>
            <a:ext cx="8324850" cy="2921319"/>
            <a:chOff x="0" y="0"/>
            <a:chExt cx="11099800" cy="3895092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49111" y="1215813"/>
              <a:ext cx="11050689" cy="2679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840"/>
                </a:lnSpc>
              </a:pPr>
              <a:r>
                <a:rPr lang="en-US" sz="7000">
                  <a:solidFill>
                    <a:srgbClr val="0F3557"/>
                  </a:solidFill>
                  <a:latin typeface="Radley"/>
                  <a:ea typeface="Radley"/>
                  <a:cs typeface="Radley"/>
                  <a:sym typeface="Radley"/>
                </a:rPr>
                <a:t>Feel free to reach out with any questions!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57150"/>
              <a:ext cx="11050689" cy="645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00"/>
                </a:lnSpc>
              </a:pPr>
              <a:r>
                <a:rPr lang="en-US" sz="3500" i="true" u="none">
                  <a:solidFill>
                    <a:srgbClr val="2C7BBF"/>
                  </a:solidFill>
                  <a:latin typeface="Radley Italics"/>
                  <a:ea typeface="Radley Italics"/>
                  <a:cs typeface="Radley Italics"/>
                  <a:sym typeface="Radley Italics"/>
                </a:rPr>
                <a:t>Student Stress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750" y="9184102"/>
            <a:ext cx="2171730" cy="2205796"/>
            <a:chOff x="0" y="0"/>
            <a:chExt cx="812800" cy="825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209635" y="731564"/>
            <a:ext cx="6726751" cy="4321937"/>
          </a:xfrm>
          <a:custGeom>
            <a:avLst/>
            <a:gdLst/>
            <a:ahLst/>
            <a:cxnLst/>
            <a:rect r="r" b="b" t="t" l="l"/>
            <a:pathLst>
              <a:path h="4321937" w="6726751">
                <a:moveTo>
                  <a:pt x="0" y="0"/>
                </a:moveTo>
                <a:lnTo>
                  <a:pt x="6726751" y="0"/>
                </a:lnTo>
                <a:lnTo>
                  <a:pt x="6726751" y="4321938"/>
                </a:lnTo>
                <a:lnTo>
                  <a:pt x="0" y="43219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66750" y="704850"/>
            <a:ext cx="8791705" cy="142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5000">
                <a:solidFill>
                  <a:srgbClr val="0F3557"/>
                </a:solidFill>
                <a:latin typeface="Radley"/>
                <a:ea typeface="Radley"/>
                <a:cs typeface="Radley"/>
                <a:sym typeface="Radley"/>
              </a:rPr>
              <a:t>Dataset Snapshot: Characteristics and Source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1209635" y="5816454"/>
            <a:ext cx="6726751" cy="3300091"/>
            <a:chOff x="0" y="0"/>
            <a:chExt cx="8969001" cy="440012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38100"/>
              <a:ext cx="8969001" cy="585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93"/>
                </a:lnSpc>
                <a:spcBef>
                  <a:spcPct val="0"/>
                </a:spcBef>
              </a:pPr>
              <a:r>
                <a:rPr lang="en-US" sz="2709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Data Overview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42062"/>
              <a:ext cx="8969001" cy="36580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438"/>
                </a:lnSpc>
              </a:pPr>
              <a:r>
                <a:rPr lang="en-US" sz="1742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Rows: ~1,100 </a:t>
              </a:r>
            </a:p>
            <a:p>
              <a:pPr algn="ctr" marL="0" indent="0" lvl="0">
                <a:lnSpc>
                  <a:spcPts val="2438"/>
                </a:lnSpc>
              </a:pPr>
              <a:r>
                <a:rPr lang="en-US" sz="1742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Features: ~21 (all numeric) </a:t>
              </a:r>
            </a:p>
            <a:p>
              <a:pPr algn="ctr" marL="0" indent="0" lvl="0">
                <a:lnSpc>
                  <a:spcPts val="2438"/>
                </a:lnSpc>
              </a:pPr>
              <a:r>
                <a:rPr lang="en-US" sz="1742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Missing values: none </a:t>
              </a:r>
            </a:p>
            <a:p>
              <a:pPr algn="ctr" marL="0" indent="0" lvl="0">
                <a:lnSpc>
                  <a:spcPts val="2438"/>
                </a:lnSpc>
              </a:pPr>
              <a:r>
                <a:rPr lang="en-US" sz="1742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Duplicates: none </a:t>
              </a:r>
            </a:p>
            <a:p>
              <a:pPr algn="ctr" marL="0" indent="0" lvl="0">
                <a:lnSpc>
                  <a:spcPts val="2438"/>
                </a:lnSpc>
              </a:pPr>
              <a:r>
                <a:rPr lang="en-US" sz="1742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Target distribution (stress_level): {0: 373, 1: 358, 2: 369} → roughly balanced, so accuracy is a fair primary metric.</a:t>
              </a:r>
            </a:p>
            <a:p>
              <a:pPr algn="ctr" marL="0" indent="0" lvl="0">
                <a:lnSpc>
                  <a:spcPts val="2438"/>
                </a:lnSpc>
              </a:pPr>
            </a:p>
            <a:p>
              <a:pPr algn="ctr" marL="0" indent="0" lvl="0">
                <a:lnSpc>
                  <a:spcPts val="2438"/>
                </a:lnSpc>
              </a:pPr>
            </a:p>
            <a:p>
              <a:pPr algn="ctr" marL="0" indent="0" lvl="0">
                <a:lnSpc>
                  <a:spcPts val="2438"/>
                </a:lnSpc>
              </a:pPr>
              <a:r>
                <a:rPr lang="en-US" sz="1742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✅ Model-ready: numeric, balanced, clean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66750" y="5015402"/>
            <a:ext cx="2626370" cy="344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🧠 Psychological Factors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anxiety_level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self_esteem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mental_health_history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depression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🏥 Physiological Factors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headache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blood_pressure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sleep_quality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breathing_problem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66750" y="2423563"/>
            <a:ext cx="9619405" cy="2333625"/>
            <a:chOff x="0" y="0"/>
            <a:chExt cx="12825874" cy="311150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57150"/>
              <a:ext cx="12825874" cy="12831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Underst</a:t>
              </a:r>
              <a:r>
                <a:rPr lang="en-US" sz="2799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anding the Underlying Causes and Their Impact on Today's Students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419860"/>
              <a:ext cx="12825874" cy="1691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</a:p>
            <a:p>
              <a:pPr algn="l" marL="0" indent="0" lvl="0">
                <a:lnSpc>
                  <a:spcPts val="2520"/>
                </a:lnSpc>
              </a:pP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Thi</a:t>
              </a: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s dataset investigates the root causes of stress among students, derived from a nationwide survey. </a:t>
              </a:r>
            </a:p>
            <a:p>
              <a:pPr algn="l" marL="0" indent="0" lvl="0">
                <a:lnSpc>
                  <a:spcPts val="2520"/>
                </a:lnSpc>
              </a:pP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It includes around 20 key features grouped under five scientifically identified categories:</a:t>
              </a:r>
            </a:p>
            <a:p>
              <a:pPr algn="l" marL="0" indent="0" lvl="0">
                <a:lnSpc>
                  <a:spcPts val="252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874194" y="5015402"/>
            <a:ext cx="3292078" cy="344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🌆 Environmental Factors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noise_level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living_conditions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safety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basic_needs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🎓 Academic Factors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academic_performance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study_load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teacher_student_relationship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future_career_concerns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747297" y="5015402"/>
            <a:ext cx="2881312" cy="156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🤝 Social Factors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social_support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peer_pressure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extracurricular_activities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bullying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293120" y="9681274"/>
            <a:ext cx="5157788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Source: Kaggle — </a:t>
            </a:r>
            <a:r>
              <a:rPr lang="en-US" sz="1800" u="sng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  <a:hlinkClick r:id="rId3" tooltip="https://www.kaggle.com/datasets/mdsultanulislamovi/student-stress-monitoring-datasets/data"/>
              </a:rPr>
              <a:t>Student Stress Monitoring dataset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187954" y="9184102"/>
            <a:ext cx="2171730" cy="2205796"/>
            <a:chOff x="0" y="0"/>
            <a:chExt cx="812800" cy="8255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245332" y="1092200"/>
            <a:ext cx="0" cy="8620081"/>
          </a:xfrm>
          <a:prstGeom prst="line">
            <a:avLst/>
          </a:prstGeom>
          <a:ln cap="flat" w="19050">
            <a:solidFill>
              <a:srgbClr val="0F355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26951" y="2602674"/>
            <a:ext cx="7661206" cy="7096192"/>
          </a:xfrm>
          <a:custGeom>
            <a:avLst/>
            <a:gdLst/>
            <a:ahLst/>
            <a:cxnLst/>
            <a:rect r="r" b="b" t="t" l="l"/>
            <a:pathLst>
              <a:path h="7096192" w="7661206">
                <a:moveTo>
                  <a:pt x="0" y="0"/>
                </a:moveTo>
                <a:lnTo>
                  <a:pt x="7661206" y="0"/>
                </a:lnTo>
                <a:lnTo>
                  <a:pt x="7661206" y="7096191"/>
                </a:lnTo>
                <a:lnTo>
                  <a:pt x="0" y="70961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418623" y="5191773"/>
            <a:ext cx="9652322" cy="3559294"/>
          </a:xfrm>
          <a:custGeom>
            <a:avLst/>
            <a:gdLst/>
            <a:ahLst/>
            <a:cxnLst/>
            <a:rect r="r" b="b" t="t" l="l"/>
            <a:pathLst>
              <a:path h="3559294" w="9652322">
                <a:moveTo>
                  <a:pt x="0" y="0"/>
                </a:moveTo>
                <a:lnTo>
                  <a:pt x="9652322" y="0"/>
                </a:lnTo>
                <a:lnTo>
                  <a:pt x="9652322" y="3559294"/>
                </a:lnTo>
                <a:lnTo>
                  <a:pt x="0" y="35592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98531" y="431800"/>
            <a:ext cx="7589626" cy="66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00"/>
              </a:lnSpc>
            </a:pPr>
            <a:r>
              <a:rPr lang="en-US" sz="5000">
                <a:solidFill>
                  <a:srgbClr val="0F3557"/>
                </a:solidFill>
                <a:latin typeface="Radley"/>
                <a:ea typeface="Radley"/>
                <a:cs typeface="Radley"/>
                <a:sym typeface="Radley"/>
              </a:rPr>
              <a:t>Exploratory Data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6951" y="1221638"/>
            <a:ext cx="7589626" cy="101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The analysis reveals key trends in student stress factors, highlighting correlations with </a:t>
            </a:r>
            <a:r>
              <a:rPr lang="en-US" b="true" sz="1799" spc="-35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bullying, anxiety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, and protective elements like </a:t>
            </a:r>
            <a:r>
              <a:rPr lang="en-US" b="true" sz="1799" spc="-35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sleep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 and </a:t>
            </a:r>
            <a:r>
              <a:rPr lang="en-US" b="true" sz="1799" spc="-35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self-esteem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, crucial for effective interventions.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578707" y="692449"/>
            <a:ext cx="9324911" cy="4146899"/>
            <a:chOff x="0" y="0"/>
            <a:chExt cx="12433215" cy="552919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2433215" cy="6378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25"/>
                </a:lnSpc>
                <a:spcBef>
                  <a:spcPct val="0"/>
                </a:spcBef>
              </a:pPr>
              <a:r>
                <a:rPr lang="en-US" sz="2875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High-corr</a:t>
              </a:r>
              <a:r>
                <a:rPr lang="en-US" sz="2875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elation pairs (|r| &gt; 0.70):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81869"/>
              <a:ext cx="12433215" cy="47473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87"/>
                </a:lnSpc>
              </a:pP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anxiety_level – future_career_concerns: </a:t>
              </a:r>
              <a:r>
                <a:rPr lang="en-US" sz="1848" b="true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r = 0.717</a:t>
              </a:r>
            </a:p>
            <a:p>
              <a:pPr algn="l" marL="0" indent="0" lvl="0">
                <a:lnSpc>
                  <a:spcPts val="2587"/>
                </a:lnSpc>
              </a:pP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future_career_concerns – b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ullying: </a:t>
              </a:r>
              <a:r>
                <a:rPr lang="en-US" b="true" sz="1848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r = 0.711</a:t>
              </a:r>
            </a:p>
            <a:p>
              <a:pPr algn="l" marL="0" indent="0" lvl="0">
                <a:lnSpc>
                  <a:spcPts val="2587"/>
                </a:lnSpc>
              </a:pP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anxiety_level – bullying: </a:t>
              </a:r>
              <a:r>
                <a:rPr lang="en-US" b="true" sz="1848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r = 0.710</a:t>
              </a:r>
            </a:p>
            <a:p>
              <a:pPr algn="l" marL="0" indent="0" lvl="0">
                <a:lnSpc>
                  <a:spcPts val="2587"/>
                </a:lnSpc>
              </a:pP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depression – future_career_concerns: </a:t>
              </a:r>
              <a:r>
                <a:rPr lang="en-US" b="true" sz="1848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r = 0.707</a:t>
              </a:r>
            </a:p>
            <a:p>
              <a:pPr algn="l" marL="0" indent="0" lvl="0">
                <a:lnSpc>
                  <a:spcPts val="2587"/>
                </a:lnSpc>
              </a:pP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anxiety_level – sleep_quality:</a:t>
              </a:r>
              <a:r>
                <a:rPr lang="en-US" b="true" sz="1848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 r = −0.710</a:t>
              </a:r>
            </a:p>
            <a:p>
              <a:pPr algn="l" marL="0" indent="0" lvl="0">
                <a:lnSpc>
                  <a:spcPts val="2587"/>
                </a:lnSpc>
              </a:pP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self_esteem –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 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fu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t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u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re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_career_concern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s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: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 </a:t>
              </a:r>
              <a:r>
                <a:rPr lang="en-US" b="true" sz="1848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r = −0.713</a:t>
              </a:r>
            </a:p>
            <a:p>
              <a:pPr algn="l" marL="0" indent="0" lvl="0">
                <a:lnSpc>
                  <a:spcPts val="2587"/>
                </a:lnSpc>
              </a:pP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blood_pressure – social_support: </a:t>
              </a:r>
              <a:r>
                <a:rPr lang="en-US" b="true" sz="1848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r = −0.753</a:t>
              </a:r>
            </a:p>
            <a:p>
              <a:pPr algn="l" marL="0" indent="0" lvl="0">
                <a:lnSpc>
                  <a:spcPts val="2587"/>
                </a:lnSpc>
              </a:pPr>
            </a:p>
            <a:p>
              <a:pPr algn="l" marL="0" indent="0" lvl="0">
                <a:lnSpc>
                  <a:spcPts val="2587"/>
                </a:lnSpc>
              </a:pP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We drop: anxiety_level, future_career_concerns, social_support</a:t>
              </a:r>
            </a:p>
            <a:p>
              <a:pPr algn="l" marL="0" indent="0" lvl="0">
                <a:lnSpc>
                  <a:spcPts val="2587"/>
                </a:lnSpc>
              </a:pP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We keep: bullying, dep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ress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ion, sleep_quality, self_esteem, blood_pressure</a:t>
              </a:r>
            </a:p>
            <a:p>
              <a:pPr algn="l">
                <a:lnSpc>
                  <a:spcPts val="2587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8502507" y="9014970"/>
            <a:ext cx="9568438" cy="683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Abou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t 16 components explain </a:t>
            </a:r>
            <a:r>
              <a:rPr lang="en-US" b="true" sz="1799" spc="-35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95% 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of the var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ian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c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e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; PCA can be used a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s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 an optiona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l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 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ste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p for compact representations.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02135" y="-898424"/>
            <a:ext cx="2171730" cy="2205796"/>
            <a:chOff x="0" y="0"/>
            <a:chExt cx="812800" cy="825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02135" y="8986018"/>
            <a:ext cx="2171730" cy="2205796"/>
            <a:chOff x="0" y="0"/>
            <a:chExt cx="812800" cy="825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394817" y="2625892"/>
            <a:ext cx="6331647" cy="5049488"/>
          </a:xfrm>
          <a:custGeom>
            <a:avLst/>
            <a:gdLst/>
            <a:ahLst/>
            <a:cxnLst/>
            <a:rect r="r" b="b" t="t" l="l"/>
            <a:pathLst>
              <a:path h="5049488" w="6331647">
                <a:moveTo>
                  <a:pt x="0" y="0"/>
                </a:moveTo>
                <a:lnTo>
                  <a:pt x="6331647" y="0"/>
                </a:lnTo>
                <a:lnTo>
                  <a:pt x="6331647" y="5049489"/>
                </a:lnTo>
                <a:lnTo>
                  <a:pt x="0" y="50494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47487" y="2464310"/>
            <a:ext cx="10853843" cy="5372652"/>
          </a:xfrm>
          <a:custGeom>
            <a:avLst/>
            <a:gdLst/>
            <a:ahLst/>
            <a:cxnLst/>
            <a:rect r="r" b="b" t="t" l="l"/>
            <a:pathLst>
              <a:path h="5372652" w="10853843">
                <a:moveTo>
                  <a:pt x="0" y="0"/>
                </a:moveTo>
                <a:lnTo>
                  <a:pt x="10853843" y="0"/>
                </a:lnTo>
                <a:lnTo>
                  <a:pt x="10853843" y="5372653"/>
                </a:lnTo>
                <a:lnTo>
                  <a:pt x="0" y="53726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66750" y="704850"/>
            <a:ext cx="12789948" cy="1422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5000">
                <a:solidFill>
                  <a:srgbClr val="0F3557"/>
                </a:solidFill>
                <a:latin typeface="Radley"/>
                <a:ea typeface="Radley"/>
                <a:cs typeface="Radley"/>
                <a:sym typeface="Radley"/>
              </a:rPr>
              <a:t>Stress Factors: Bullying, Anxiety, and Depression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66750" y="8168226"/>
            <a:ext cx="10534580" cy="1838325"/>
            <a:chOff x="0" y="0"/>
            <a:chExt cx="14046107" cy="245110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57150"/>
              <a:ext cx="14046107" cy="622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Key Stressors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759460"/>
              <a:ext cx="14046107" cy="1691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20"/>
                </a:lnSpc>
              </a:pP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Bullying, anxiety, and depression impact student well-being.</a:t>
              </a:r>
            </a:p>
            <a:p>
              <a:pPr algn="l" marL="0" indent="0" lvl="0">
                <a:lnSpc>
                  <a:spcPts val="2520"/>
                </a:lnSpc>
              </a:pPr>
            </a:p>
            <a:p>
              <a:pPr algn="l">
                <a:lnSpc>
                  <a:spcPts val="2520"/>
                </a:lnSpc>
              </a:pPr>
              <a:r>
                <a:rPr lang="en-US" sz="1800" b="true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↑ stress →</a:t>
              </a: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 bullying, anxiety, depression, study_load, future_career_concerns, headache</a:t>
              </a:r>
            </a:p>
            <a:p>
              <a:pPr algn="l">
                <a:lnSpc>
                  <a:spcPts val="2520"/>
                </a:lnSpc>
              </a:pPr>
              <a:r>
                <a:rPr lang="en-US" sz="1800" b="true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↓ stress →</a:t>
              </a: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 sleep quality, self-esteem, academic_performance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1500031" y="1320801"/>
            <a:ext cx="6331647" cy="97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Top MI features:</a:t>
            </a:r>
            <a:r>
              <a:rPr lang="en-US" sz="18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 blood_pressure, sleep_quality, future_career_concerns, depression, anxiety_level — these carry the most information about stress levels.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469763" y="0"/>
            <a:ext cx="6818237" cy="10287000"/>
            <a:chOff x="0" y="0"/>
            <a:chExt cx="1976193" cy="29815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76193" cy="2981577"/>
            </a:xfrm>
            <a:custGeom>
              <a:avLst/>
              <a:gdLst/>
              <a:ahLst/>
              <a:cxnLst/>
              <a:rect r="r" b="b" t="t" l="l"/>
              <a:pathLst>
                <a:path h="2981577" w="1976193">
                  <a:moveTo>
                    <a:pt x="0" y="0"/>
                  </a:moveTo>
                  <a:lnTo>
                    <a:pt x="1976193" y="0"/>
                  </a:lnTo>
                  <a:lnTo>
                    <a:pt x="1976193" y="2981577"/>
                  </a:lnTo>
                  <a:lnTo>
                    <a:pt x="0" y="2981577"/>
                  </a:lnTo>
                  <a:close/>
                </a:path>
              </a:pathLst>
            </a:custGeom>
            <a:blipFill>
              <a:blip r:embed="rId2"/>
              <a:stretch>
                <a:fillRect l="-66957" t="0" r="-66957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95957" y="4603632"/>
            <a:ext cx="10083699" cy="5001781"/>
          </a:xfrm>
          <a:custGeom>
            <a:avLst/>
            <a:gdLst/>
            <a:ahLst/>
            <a:cxnLst/>
            <a:rect r="r" b="b" t="t" l="l"/>
            <a:pathLst>
              <a:path h="5001781" w="10083699">
                <a:moveTo>
                  <a:pt x="0" y="0"/>
                </a:moveTo>
                <a:lnTo>
                  <a:pt x="10083699" y="0"/>
                </a:lnTo>
                <a:lnTo>
                  <a:pt x="10083699" y="5001782"/>
                </a:lnTo>
                <a:lnTo>
                  <a:pt x="0" y="50017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52" r="0" b="-65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28104" y="688975"/>
            <a:ext cx="8791705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5000">
                <a:solidFill>
                  <a:srgbClr val="0F3557"/>
                </a:solidFill>
                <a:latin typeface="Radley"/>
                <a:ea typeface="Radley"/>
                <a:cs typeface="Radley"/>
                <a:sym typeface="Radley"/>
              </a:rPr>
              <a:t>R</a:t>
            </a:r>
            <a:r>
              <a:rPr lang="en-US" sz="5000">
                <a:solidFill>
                  <a:srgbClr val="0F3557"/>
                </a:solidFill>
                <a:latin typeface="Radley"/>
                <a:ea typeface="Radley"/>
                <a:cs typeface="Radley"/>
                <a:sym typeface="Radley"/>
              </a:rPr>
              <a:t>ecommendations: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30361" y="1771591"/>
            <a:ext cx="9619405" cy="2466975"/>
            <a:chOff x="0" y="0"/>
            <a:chExt cx="12825874" cy="32893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57150"/>
              <a:ext cx="12825874" cy="622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Turn Exploratory Data Analysis into Actions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759460"/>
              <a:ext cx="12825874" cy="25298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 b="true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What the school/program should do:</a:t>
              </a:r>
            </a:p>
            <a:p>
              <a:pPr algn="l"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b="true" sz="1800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Reduce social stressors:</a:t>
              </a: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 targeted anti-bullying / peer-pressure policies</a:t>
              </a:r>
            </a:p>
            <a:p>
              <a:pPr algn="l"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b="true" sz="1800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Support mental health:</a:t>
              </a: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 counseling, early screening for anxiety/depression</a:t>
              </a:r>
            </a:p>
            <a:p>
              <a:pPr algn="l"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b="true" sz="1800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Protect recovery:</a:t>
              </a: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 sleep &amp; wellness / fatigue awareness</a:t>
              </a:r>
            </a:p>
            <a:p>
              <a:pPr algn="l"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b="true" sz="1800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Lower academic</a:t>
              </a: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 pressure: review study load, deadlines, exam clustering</a:t>
              </a:r>
            </a:p>
            <a:p>
              <a:pPr algn="l"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b="true" sz="1800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Guide the future:</a:t>
              </a: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 career mentoring to reduce uncertainty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02135" y="3796323"/>
            <a:ext cx="2171730" cy="2205796"/>
            <a:chOff x="0" y="0"/>
            <a:chExt cx="812800" cy="825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6878955"/>
            <a:ext cx="9567492" cy="237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20"/>
              </a:lnSpc>
            </a:pPr>
            <a:r>
              <a:rPr lang="en-US" sz="24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In our project, we employed </a:t>
            </a:r>
            <a:r>
              <a:rPr lang="en-US" b="true" sz="24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leak-free pipelines</a:t>
            </a:r>
            <a:r>
              <a:rPr lang="en-US" sz="24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 to ensure model integrity while exploring various algorithms, including </a:t>
            </a:r>
            <a:r>
              <a:rPr lang="en-US" b="true" sz="24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KNN</a:t>
            </a:r>
            <a:r>
              <a:rPr lang="en-US" sz="24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, </a:t>
            </a:r>
            <a:r>
              <a:rPr lang="en-US" b="true" sz="24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Logistic Regression</a:t>
            </a:r>
            <a:r>
              <a:rPr lang="en-US" sz="24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, and T</a:t>
            </a:r>
            <a:r>
              <a:rPr lang="en-US" b="true" sz="24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ree-based </a:t>
            </a:r>
            <a:r>
              <a:rPr lang="en-US" sz="24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models. By utilizing </a:t>
            </a:r>
            <a:r>
              <a:rPr lang="en-US" b="true" sz="24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ensemble techniques</a:t>
            </a:r>
            <a:r>
              <a:rPr lang="en-US" sz="24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 and </a:t>
            </a:r>
            <a:r>
              <a:rPr lang="en-US" b="true" sz="24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resampling strategies</a:t>
            </a:r>
            <a:r>
              <a:rPr lang="en-US" sz="24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, we enhanced predictive performance. This approach not only improves accuracy but also provides a reliable framework for deploying effective solutions in real-world scenarios.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697427"/>
            <a:ext cx="10367602" cy="1795780"/>
            <a:chOff x="0" y="0"/>
            <a:chExt cx="13823470" cy="239437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42875"/>
              <a:ext cx="13823470" cy="1275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999"/>
                </a:lnSpc>
              </a:pPr>
              <a:r>
                <a:rPr lang="en-US" sz="6999">
                  <a:solidFill>
                    <a:srgbClr val="0F3557"/>
                  </a:solidFill>
                  <a:latin typeface="Radley"/>
                  <a:ea typeface="Radley"/>
                  <a:cs typeface="Radley"/>
                  <a:sym typeface="Radley"/>
                </a:rPr>
                <a:t>Modeling Approach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771650"/>
              <a:ext cx="13823470" cy="622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 strike="noStrike" u="none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Selecting Robust Models for Accurate Predictions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658838" y="3341469"/>
            <a:ext cx="7485162" cy="266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Target: </a:t>
            </a:r>
            <a:r>
              <a:rPr lang="en-US" b="true" sz="2499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multi-class (0, 1, 2)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Shared preprocessing</a:t>
            </a:r>
            <a:r>
              <a:rPr lang="en-US" sz="2499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 → same for every model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Models: </a:t>
            </a:r>
            <a:r>
              <a:rPr lang="en-US" b="true" sz="2499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KNN, Logistic Regression, Decision Tree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Ensembles: </a:t>
            </a:r>
            <a:r>
              <a:rPr lang="en-US" b="true" sz="2499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Random Forest, Gradient Boosting, AdaBoost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Resampling runs</a:t>
            </a:r>
            <a:r>
              <a:rPr lang="en-US" sz="2499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: LogReg + </a:t>
            </a:r>
            <a:r>
              <a:rPr lang="en-US" b="true" sz="2499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SMOTE / ROS / RUS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Evaluation: </a:t>
            </a:r>
            <a:r>
              <a:rPr lang="en-US" b="true" sz="2499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accuracy + macro precision/recall/F1</a:t>
            </a:r>
          </a:p>
        </p:txBody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11373883" y="1218784"/>
          <a:ext cx="5223947" cy="8172450"/>
        </p:xfrm>
        <a:graphic>
          <a:graphicData uri="http://schemas.openxmlformats.org/drawingml/2006/table">
            <a:tbl>
              <a:tblPr/>
              <a:tblGrid>
                <a:gridCol w="3339324"/>
                <a:gridCol w="1884624"/>
              </a:tblGrid>
              <a:tr h="6286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Model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Test Accuracy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Random Forest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0.8955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Gradient Boosting + hyperparams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0.8955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Logistic Regression + RUS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0.8909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Logistic Regression + SMOTE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0.8909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Logistic Regression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0.8864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Logistic Regression + ROS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0.8864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Random Forest + hyperparams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0.8818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AdaBoost + hyperparams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0.8818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AdaBoost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0.8773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Gradient Boosting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0.8591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Decision Tree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0.8545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KNN (k=17, CI-LCB)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0.8545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11" id="11"/>
          <p:cNvGrpSpPr/>
          <p:nvPr/>
        </p:nvGrpSpPr>
        <p:grpSpPr>
          <a:xfrm rot="0">
            <a:off x="-1085865" y="3796323"/>
            <a:ext cx="2171730" cy="2205796"/>
            <a:chOff x="0" y="0"/>
            <a:chExt cx="812800" cy="825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27622" y="588996"/>
            <a:ext cx="14378136" cy="2066938"/>
            <a:chOff x="0" y="0"/>
            <a:chExt cx="19170848" cy="2755917"/>
          </a:xfrm>
        </p:grpSpPr>
        <p:sp>
          <p:nvSpPr>
            <p:cNvPr name="AutoShape 3" id="3"/>
            <p:cNvSpPr/>
            <p:nvPr/>
          </p:nvSpPr>
          <p:spPr>
            <a:xfrm flipH="true">
              <a:off x="6279633" y="1651034"/>
              <a:ext cx="6611582" cy="0"/>
            </a:xfrm>
            <a:prstGeom prst="line">
              <a:avLst/>
            </a:prstGeom>
            <a:ln cap="flat" w="25400">
              <a:solidFill>
                <a:srgbClr val="0F3557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57150"/>
              <a:ext cx="19170848" cy="1162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600"/>
                </a:lnSpc>
              </a:pPr>
              <a:r>
                <a:rPr lang="en-US" sz="6000">
                  <a:solidFill>
                    <a:srgbClr val="0F3557"/>
                  </a:solidFill>
                  <a:latin typeface="Radley"/>
                  <a:ea typeface="Radley"/>
                  <a:cs typeface="Radley"/>
                  <a:sym typeface="Radley"/>
                </a:rPr>
                <a:t>Results (Global</a:t>
              </a:r>
              <a:r>
                <a:rPr lang="en-US" sz="6000">
                  <a:solidFill>
                    <a:srgbClr val="0F3557"/>
                  </a:solidFill>
                  <a:latin typeface="Radley"/>
                  <a:ea typeface="Radley"/>
                  <a:cs typeface="Radley"/>
                  <a:sym typeface="Radley"/>
                </a:rPr>
                <a:t> Comparison)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35192"/>
              <a:ext cx="19170848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Results — which m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o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dels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 perform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e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d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 b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e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st?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02135" y="8990971"/>
            <a:ext cx="2171730" cy="2205796"/>
            <a:chOff x="0" y="0"/>
            <a:chExt cx="812800" cy="8255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1085865" y="-918704"/>
            <a:ext cx="2171730" cy="2205796"/>
            <a:chOff x="0" y="0"/>
            <a:chExt cx="812800" cy="8255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1927622" y="2925562"/>
          <a:ext cx="14432756" cy="6332738"/>
        </p:xfrm>
        <a:graphic>
          <a:graphicData uri="http://schemas.openxmlformats.org/drawingml/2006/table">
            <a:tbl>
              <a:tblPr/>
              <a:tblGrid>
                <a:gridCol w="2638976"/>
                <a:gridCol w="1029975"/>
                <a:gridCol w="1690017"/>
                <a:gridCol w="1391568"/>
                <a:gridCol w="1047548"/>
                <a:gridCol w="6634672"/>
              </a:tblGrid>
              <a:tr h="7973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Model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Accuracy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Macro Precision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Macro Recall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Macro F1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Notes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58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LogReg + SMOTE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0.8909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0.8863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0.8868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0.8863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Best recall for stressed classes (1, 2); slightly lower precision.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AdaBoost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0.8773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0.8809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0.8776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0.8774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Good overall but just below the top cluster.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Logistic Regression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0.8864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0.8888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0.8865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0.8873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Strong, easy to explain &amp; deploy.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LogReg + ROS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0.8864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0.8865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0.8871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LogReg + RUS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0.8909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0.8933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0.8918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Simpler; improves class-0 recall; very close to RF.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Random Forest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0.8955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0.8956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0.8953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Most diagonal confusion matrix; very balanced across 0 / 1 / 2.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Gradient Boosting (tuned)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0.8955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0.8598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0.8594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0.8596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Ties RF in accuracy after HP tuning; confirm macro balance.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Decision Tree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0.8545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0.8558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0.8551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0.8541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Lower, as expected; useful for teaching/baseline only.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KNN (k=17)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0.8545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0.8693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0.8552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Lower, as expected; useful for teaching/baseline only.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45697" y="613328"/>
            <a:ext cx="12796607" cy="1092226"/>
            <a:chOff x="0" y="0"/>
            <a:chExt cx="17062143" cy="1456301"/>
          </a:xfrm>
        </p:grpSpPr>
        <p:sp>
          <p:nvSpPr>
            <p:cNvPr name="AutoShape 3" id="3"/>
            <p:cNvSpPr/>
            <p:nvPr/>
          </p:nvSpPr>
          <p:spPr>
            <a:xfrm flipH="true">
              <a:off x="5588902" y="1443601"/>
              <a:ext cx="5884338" cy="0"/>
            </a:xfrm>
            <a:prstGeom prst="line">
              <a:avLst/>
            </a:prstGeom>
            <a:ln cap="flat" w="25400">
              <a:solidFill>
                <a:srgbClr val="0F3557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47625"/>
              <a:ext cx="17062143" cy="964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500"/>
                </a:lnSpc>
              </a:pPr>
              <a:r>
                <a:rPr lang="en-US" sz="5000">
                  <a:solidFill>
                    <a:srgbClr val="0F3557"/>
                  </a:solidFill>
                  <a:latin typeface="Radley"/>
                  <a:ea typeface="Radley"/>
                  <a:cs typeface="Radley"/>
                  <a:sym typeface="Radley"/>
                </a:rPr>
                <a:t>Per-Class Performance &amp;</a:t>
              </a:r>
              <a:r>
                <a:rPr lang="en-US" sz="5000">
                  <a:solidFill>
                    <a:srgbClr val="0F3557"/>
                  </a:solidFill>
                  <a:latin typeface="Radley"/>
                  <a:ea typeface="Radley"/>
                  <a:cs typeface="Radley"/>
                  <a:sym typeface="Radley"/>
                </a:rPr>
                <a:t> Confusion Matrix</a:t>
              </a: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28700" y="2082823"/>
          <a:ext cx="9359950" cy="4404014"/>
        </p:xfrm>
        <a:graphic>
          <a:graphicData uri="http://schemas.openxmlformats.org/drawingml/2006/table">
            <a:tbl>
              <a:tblPr/>
              <a:tblGrid>
                <a:gridCol w="1927500"/>
                <a:gridCol w="833095"/>
                <a:gridCol w="821921"/>
                <a:gridCol w="814621"/>
                <a:gridCol w="828327"/>
                <a:gridCol w="835925"/>
                <a:gridCol w="807917"/>
                <a:gridCol w="840544"/>
                <a:gridCol w="819538"/>
                <a:gridCol w="830562"/>
              </a:tblGrid>
              <a:tr h="6291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175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Per-class Precision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175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Per-class Precision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175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Per-class Precision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175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Per-class Recall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175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Per-class Recall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175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Per-class Recall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Per-class F1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Per-class F1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Per-class F1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1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Model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Class 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Class 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Class 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Class 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Class 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Class 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Class 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Class 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Class 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1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Random Forest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0.913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0.8919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0.8831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0.8514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0.9167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0.9189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0.8811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0.9041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0.9007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1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LogReg + RUS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0.8442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0.9559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0.8784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0.9028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0.8919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0.8609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0.9286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0.8859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1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LogReg + SMOTE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0.8421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0.8649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0.8533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0.8649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0.9167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0.8919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0.8533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0.9362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0.8859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1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Logistic Regression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0.8421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0.9559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0.8684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0.8649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0.9028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0.8919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0.8533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0.9286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1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Gradient Boosting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0.8267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0.9014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0.8514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0.8378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0.8889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0.8514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0.8322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0.8951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0.8514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6" id="6"/>
          <p:cNvSpPr/>
          <p:nvPr/>
        </p:nvSpPr>
        <p:spPr>
          <a:xfrm flipH="false" flipV="false" rot="0">
            <a:off x="4931177" y="7133718"/>
            <a:ext cx="3738798" cy="2918820"/>
          </a:xfrm>
          <a:custGeom>
            <a:avLst/>
            <a:gdLst/>
            <a:ahLst/>
            <a:cxnLst/>
            <a:rect r="r" b="b" t="t" l="l"/>
            <a:pathLst>
              <a:path h="2918820" w="3738798">
                <a:moveTo>
                  <a:pt x="0" y="0"/>
                </a:moveTo>
                <a:lnTo>
                  <a:pt x="3738798" y="0"/>
                </a:lnTo>
                <a:lnTo>
                  <a:pt x="3738798" y="2918820"/>
                </a:lnTo>
                <a:lnTo>
                  <a:pt x="0" y="29188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99221" y="7133718"/>
            <a:ext cx="3762542" cy="2918820"/>
          </a:xfrm>
          <a:custGeom>
            <a:avLst/>
            <a:gdLst/>
            <a:ahLst/>
            <a:cxnLst/>
            <a:rect r="r" b="b" t="t" l="l"/>
            <a:pathLst>
              <a:path h="2918820" w="3762542">
                <a:moveTo>
                  <a:pt x="0" y="0"/>
                </a:moveTo>
                <a:lnTo>
                  <a:pt x="3762542" y="0"/>
                </a:lnTo>
                <a:lnTo>
                  <a:pt x="3762542" y="2918820"/>
                </a:lnTo>
                <a:lnTo>
                  <a:pt x="0" y="29188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241475" y="7133718"/>
            <a:ext cx="3748459" cy="2918820"/>
          </a:xfrm>
          <a:custGeom>
            <a:avLst/>
            <a:gdLst/>
            <a:ahLst/>
            <a:cxnLst/>
            <a:rect r="r" b="b" t="t" l="l"/>
            <a:pathLst>
              <a:path h="2918820" w="3748459">
                <a:moveTo>
                  <a:pt x="0" y="0"/>
                </a:moveTo>
                <a:lnTo>
                  <a:pt x="3748459" y="0"/>
                </a:lnTo>
                <a:lnTo>
                  <a:pt x="3748459" y="2918820"/>
                </a:lnTo>
                <a:lnTo>
                  <a:pt x="0" y="29188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561434" y="7133718"/>
            <a:ext cx="3758170" cy="2918820"/>
          </a:xfrm>
          <a:custGeom>
            <a:avLst/>
            <a:gdLst/>
            <a:ahLst/>
            <a:cxnLst/>
            <a:rect r="r" b="b" t="t" l="l"/>
            <a:pathLst>
              <a:path h="2918820" w="3758170">
                <a:moveTo>
                  <a:pt x="0" y="0"/>
                </a:moveTo>
                <a:lnTo>
                  <a:pt x="3758170" y="0"/>
                </a:lnTo>
                <a:lnTo>
                  <a:pt x="3758170" y="2918820"/>
                </a:lnTo>
                <a:lnTo>
                  <a:pt x="0" y="29188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12121053" y="3252209"/>
          <a:ext cx="3931741" cy="2514600"/>
        </p:xfrm>
        <a:graphic>
          <a:graphicData uri="http://schemas.openxmlformats.org/drawingml/2006/table">
            <a:tbl>
              <a:tblPr/>
              <a:tblGrid>
                <a:gridCol w="1208883"/>
                <a:gridCol w="1015384"/>
                <a:gridCol w="754750"/>
                <a:gridCol w="952724"/>
              </a:tblGrid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Class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Precision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Recall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F1-score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 (low)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0.9130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0.8514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0.8811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1 (medium)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0.8919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0.9167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0.9041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2 (high)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0.8831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0.9189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0.9007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11" id="11"/>
          <p:cNvGrpSpPr/>
          <p:nvPr/>
        </p:nvGrpSpPr>
        <p:grpSpPr>
          <a:xfrm rot="0">
            <a:off x="-1083383" y="-918704"/>
            <a:ext cx="2171730" cy="2205796"/>
            <a:chOff x="0" y="0"/>
            <a:chExt cx="812800" cy="825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199653" y="-918704"/>
            <a:ext cx="2171730" cy="2205796"/>
            <a:chOff x="0" y="0"/>
            <a:chExt cx="812800" cy="8255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5513820" y="2372037"/>
            <a:ext cx="20574" cy="4114800"/>
          </a:xfrm>
          <a:custGeom>
            <a:avLst/>
            <a:gdLst/>
            <a:ahLst/>
            <a:cxnLst/>
            <a:rect r="r" b="b" t="t" l="l"/>
            <a:pathLst>
              <a:path h="4114800" w="20574">
                <a:moveTo>
                  <a:pt x="0" y="0"/>
                </a:moveTo>
                <a:lnTo>
                  <a:pt x="20574" y="0"/>
                </a:lnTo>
                <a:lnTo>
                  <a:pt x="2057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997677" y="2372037"/>
            <a:ext cx="20574" cy="4114800"/>
          </a:xfrm>
          <a:custGeom>
            <a:avLst/>
            <a:gdLst/>
            <a:ahLst/>
            <a:cxnLst/>
            <a:rect r="r" b="b" t="t" l="l"/>
            <a:pathLst>
              <a:path h="4114800" w="20574">
                <a:moveTo>
                  <a:pt x="0" y="0"/>
                </a:moveTo>
                <a:lnTo>
                  <a:pt x="20574" y="0"/>
                </a:lnTo>
                <a:lnTo>
                  <a:pt x="2057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026271" y="2372037"/>
            <a:ext cx="20574" cy="4114800"/>
          </a:xfrm>
          <a:custGeom>
            <a:avLst/>
            <a:gdLst/>
            <a:ahLst/>
            <a:cxnLst/>
            <a:rect r="r" b="b" t="t" l="l"/>
            <a:pathLst>
              <a:path h="4114800" w="20574">
                <a:moveTo>
                  <a:pt x="0" y="0"/>
                </a:moveTo>
                <a:lnTo>
                  <a:pt x="20574" y="0"/>
                </a:lnTo>
                <a:lnTo>
                  <a:pt x="2057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931177" y="6806956"/>
            <a:ext cx="3738798" cy="269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F3557"/>
                </a:solidFill>
                <a:latin typeface="Carlito"/>
                <a:ea typeface="Carlito"/>
                <a:cs typeface="Carlito"/>
                <a:sym typeface="Carlito"/>
              </a:rPr>
              <a:t>=== LogReg + RUS ===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99221" y="6806956"/>
            <a:ext cx="3762542" cy="269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F3557"/>
                </a:solidFill>
                <a:latin typeface="Carlito"/>
                <a:ea typeface="Carlito"/>
                <a:cs typeface="Carlito"/>
                <a:sym typeface="Carlito"/>
              </a:rPr>
              <a:t>=== Random Forest ===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241475" y="6806956"/>
            <a:ext cx="3748459" cy="269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F3557"/>
                </a:solidFill>
                <a:latin typeface="Carlito"/>
                <a:ea typeface="Carlito"/>
                <a:cs typeface="Carlito"/>
                <a:sym typeface="Carlito"/>
              </a:rPr>
              <a:t>=== LogReg + SMOTE ===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561434" y="6806956"/>
            <a:ext cx="3758170" cy="269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F3557"/>
                </a:solidFill>
                <a:latin typeface="Carlito"/>
                <a:ea typeface="Carlito"/>
                <a:cs typeface="Carlito"/>
                <a:sym typeface="Carlito"/>
              </a:rPr>
              <a:t>=== Logistic Regression===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121053" y="2726651"/>
            <a:ext cx="3931741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F3557"/>
                </a:solidFill>
                <a:latin typeface="Carlito"/>
                <a:ea typeface="Carlito"/>
                <a:cs typeface="Carlito"/>
                <a:sym typeface="Carlito"/>
              </a:rPr>
              <a:t>Table: Random Forest — Per-Class Metrics</a:t>
            </a:r>
          </a:p>
        </p:txBody>
      </p:sp>
      <p:sp>
        <p:nvSpPr>
          <p:cNvPr name="AutoShape 25" id="25"/>
          <p:cNvSpPr/>
          <p:nvPr/>
        </p:nvSpPr>
        <p:spPr>
          <a:xfrm flipV="true">
            <a:off x="1028714" y="3252209"/>
            <a:ext cx="9330872" cy="19050"/>
          </a:xfrm>
          <a:prstGeom prst="line">
            <a:avLst/>
          </a:prstGeom>
          <a:ln cap="flat" w="19050">
            <a:solidFill>
              <a:srgbClr val="0F3557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94169" y="588996"/>
            <a:ext cx="13699663" cy="2066938"/>
            <a:chOff x="0" y="0"/>
            <a:chExt cx="18266217" cy="2755917"/>
          </a:xfrm>
        </p:grpSpPr>
        <p:sp>
          <p:nvSpPr>
            <p:cNvPr name="AutoShape 3" id="3"/>
            <p:cNvSpPr/>
            <p:nvPr/>
          </p:nvSpPr>
          <p:spPr>
            <a:xfrm flipH="true">
              <a:off x="5983311" y="1651034"/>
              <a:ext cx="6299596" cy="0"/>
            </a:xfrm>
            <a:prstGeom prst="line">
              <a:avLst/>
            </a:prstGeom>
            <a:ln cap="flat" w="25400">
              <a:solidFill>
                <a:srgbClr val="0F3557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57150"/>
              <a:ext cx="18266217" cy="1162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600"/>
                </a:lnSpc>
              </a:pPr>
              <a:r>
                <a:rPr lang="en-US" sz="6000">
                  <a:solidFill>
                    <a:srgbClr val="0F3557"/>
                  </a:solidFill>
                  <a:latin typeface="Radley"/>
                  <a:ea typeface="Radley"/>
                  <a:cs typeface="Radley"/>
                  <a:sym typeface="Radley"/>
                </a:rPr>
                <a:t>Model Selection &amp;</a:t>
              </a:r>
              <a:r>
                <a:rPr lang="en-US" sz="6000">
                  <a:solidFill>
                    <a:srgbClr val="0F3557"/>
                  </a:solidFill>
                  <a:latin typeface="Radley"/>
                  <a:ea typeface="Radley"/>
                  <a:cs typeface="Radley"/>
                  <a:sym typeface="Radley"/>
                </a:rPr>
                <a:t> Top Features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35192"/>
              <a:ext cx="18266217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Recommended M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odels for Deployme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n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t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02135" y="9021648"/>
            <a:ext cx="2171730" cy="2205796"/>
            <a:chOff x="0" y="0"/>
            <a:chExt cx="812800" cy="8255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1085865" y="-918704"/>
            <a:ext cx="2171730" cy="2205796"/>
            <a:chOff x="0" y="0"/>
            <a:chExt cx="812800" cy="8255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2677110" y="3228924"/>
          <a:ext cx="12933781" cy="4057752"/>
        </p:xfrm>
        <a:graphic>
          <a:graphicData uri="http://schemas.openxmlformats.org/drawingml/2006/table">
            <a:tbl>
              <a:tblPr/>
              <a:tblGrid>
                <a:gridCol w="2088108"/>
                <a:gridCol w="3796011"/>
                <a:gridCol w="3744845"/>
                <a:gridCol w="3304816"/>
              </a:tblGrid>
              <a:tr h="45827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Model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Why keep it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When to use it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Export status / notes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47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Random Forest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Best overall balance; top accuracy (</a:t>
                      </a: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0.8955</a:t>
                      </a: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); diagonal confusion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General-purpose, demo, default model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Exported as .pkl; uses full feature schema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47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Gradient Boosting (tuned)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Ties RF after HP tuning; competitive on same schema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When you can afford slightly heavier model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Exported if tuned pipeline was fitted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15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LogReg + SMOTE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Same accuracy band (</a:t>
                      </a: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0.8909</a:t>
                      </a: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) but </a:t>
                      </a: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better recall</a:t>
                      </a: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 on stressed 1/2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When “catch stressed students” is the KPI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Exported as .pkl; good for explanations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47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LogReg + RUS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Very close (0.8909) but </a:t>
                      </a: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simpler</a:t>
                      </a: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 and interpretable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When stakeholders want coefficients and simplicity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Exported as .pkl; maps to same feature list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3" id="13"/>
          <p:cNvSpPr txBox="true"/>
          <p:nvPr/>
        </p:nvSpPr>
        <p:spPr>
          <a:xfrm rot="0">
            <a:off x="2294169" y="7993583"/>
            <a:ext cx="13764632" cy="69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b="true" sz="19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T</a:t>
            </a:r>
            <a:r>
              <a:rPr lang="en-US" b="true" sz="19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op signals:</a:t>
            </a:r>
            <a:r>
              <a:rPr lang="en-US" sz="19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 blood_pressure, sleep_quality, social_support, anxiety_level, depression, self_esteem, academic_performance, study_load, future_career_concerns, bullying. </a:t>
            </a:r>
            <a:r>
              <a:rPr lang="en-US" b="true" sz="19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That tells us the model is learning the same story we saw in EDA</a:t>
            </a:r>
            <a:r>
              <a:rPr lang="en-US" sz="19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7202135" y="-918704"/>
            <a:ext cx="2171730" cy="2205796"/>
            <a:chOff x="0" y="0"/>
            <a:chExt cx="812800" cy="8255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1085865" y="9021648"/>
            <a:ext cx="2171730" cy="2205796"/>
            <a:chOff x="0" y="0"/>
            <a:chExt cx="812800" cy="8255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Student Stress Prediction</dc:description>
  <dc:identifier>DAG3FBg1QyA</dc:identifier>
  <dcterms:modified xsi:type="dcterms:W3CDTF">2011-08-01T06:04:30Z</dcterms:modified>
  <cp:revision>1</cp:revision>
  <dc:title>Presentation - Student Stress Prediction</dc:title>
</cp:coreProperties>
</file>