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Georgia Pro Light" charset="1" panose="02040302050405020303"/>
      <p:regular r:id="rId19"/>
    </p:embeddedFont>
    <p:embeddedFont>
      <p:font typeface="DM Sans" charset="1" panose="00000000000000000000"/>
      <p:regular r:id="rId20"/>
    </p:embeddedFont>
    <p:embeddedFont>
      <p:font typeface="DM Sans Bold" charset="1" panose="00000000000000000000"/>
      <p:regular r:id="rId21"/>
    </p:embeddedFont>
    <p:embeddedFont>
      <p:font typeface="Arimo Bold" charset="1" panose="020B0704020202020204"/>
      <p:regular r:id="rId22"/>
    </p:embeddedFont>
    <p:embeddedFont>
      <p:font typeface="Arimo" charset="1" panose="020B0604020202020204"/>
      <p:regular r:id="rId23"/>
    </p:embeddedFont>
    <p:embeddedFont>
      <p:font typeface="DM Sans Bold Italics" charset="1" panose="00000000000000000000"/>
      <p:regular r:id="rId24"/>
    </p:embeddedFont>
    <p:embeddedFont>
      <p:font typeface="DM Sans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038494" cy="10287000"/>
            <a:chOff x="0" y="0"/>
            <a:chExt cx="810612" cy="11847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0612" cy="1184737"/>
            </a:xfrm>
            <a:custGeom>
              <a:avLst/>
              <a:gdLst/>
              <a:ahLst/>
              <a:cxnLst/>
              <a:rect r="r" b="b" t="t" l="l"/>
              <a:pathLst>
                <a:path h="1184737" w="810612">
                  <a:moveTo>
                    <a:pt x="0" y="0"/>
                  </a:moveTo>
                  <a:lnTo>
                    <a:pt x="810612" y="0"/>
                  </a:lnTo>
                  <a:lnTo>
                    <a:pt x="810612" y="1184737"/>
                  </a:lnTo>
                  <a:lnTo>
                    <a:pt x="0" y="1184737"/>
                  </a:lnTo>
                  <a:close/>
                </a:path>
              </a:pathLst>
            </a:custGeom>
            <a:blipFill>
              <a:blip r:embed="rId2"/>
              <a:stretch>
                <a:fillRect l="-13394" t="0" r="-13394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818599" y="1028700"/>
            <a:ext cx="9440701" cy="3699578"/>
            <a:chOff x="0" y="0"/>
            <a:chExt cx="12587602" cy="493277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00025"/>
              <a:ext cx="12587602" cy="3686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0499"/>
                </a:lnSpc>
              </a:pPr>
              <a:r>
                <a:rPr lang="en-US" sz="10499">
                  <a:solidFill>
                    <a:srgbClr val="B31B1B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CX Funnel - A/B test 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4137115"/>
              <a:ext cx="12574674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039"/>
                </a:lnSpc>
              </a:pPr>
              <a:r>
                <a:rPr lang="en-US" sz="3599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Customer Experience (CX) team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180549" y="8740903"/>
            <a:ext cx="8307226" cy="888872"/>
            <a:chOff x="0" y="0"/>
            <a:chExt cx="11076302" cy="118516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91344"/>
              <a:ext cx="11076302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Luis Pablo Aiello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11076302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PRESENTED BY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818599" y="5202675"/>
            <a:ext cx="9078751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Context: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A/B test of legacy UI (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ontrol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vs redesigned UI (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Test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on a 5-step funnel process: Start → Step 1 → Step 2 → Step 3 → Confirm.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Period: 2017-03-15 to 2017-06-20.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Primary question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Did the new UI lead to higher completion rates?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378855" y="161716"/>
            <a:ext cx="1880445" cy="505034"/>
          </a:xfrm>
          <a:custGeom>
            <a:avLst/>
            <a:gdLst/>
            <a:ahLst/>
            <a:cxnLst/>
            <a:rect r="r" b="b" t="t" l="l"/>
            <a:pathLst>
              <a:path h="505034" w="1880445">
                <a:moveTo>
                  <a:pt x="0" y="0"/>
                </a:moveTo>
                <a:lnTo>
                  <a:pt x="1880445" y="0"/>
                </a:lnTo>
                <a:lnTo>
                  <a:pt x="1880445" y="505034"/>
                </a:lnTo>
                <a:lnTo>
                  <a:pt x="0" y="5050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666750"/>
            <a:ext cx="16592550" cy="1661743"/>
            <a:chOff x="0" y="0"/>
            <a:chExt cx="22123400" cy="221565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575"/>
              <a:ext cx="22123400" cy="983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500"/>
                </a:lnSpc>
              </a:pPr>
              <a:r>
                <a:rPr lang="en-US" sz="5000">
                  <a:solidFill>
                    <a:srgbClr val="B31B1B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Hypothesis Testing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457256"/>
              <a:ext cx="22123400" cy="7584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80"/>
                </a:lnSpc>
              </a:pPr>
              <a:r>
                <a:rPr lang="en-US" sz="1700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This section outlines the </a:t>
              </a:r>
              <a:r>
                <a:rPr lang="en-US" b="true" sz="1700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statistical framework</a:t>
              </a:r>
              <a:r>
                <a:rPr lang="en-US" sz="1700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used for analyzing the A/B test, detailing significance levels, primary metrics, and rationale behind test choices to validate findings.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66750" y="2753667"/>
            <a:ext cx="16592550" cy="6360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total "completed": how many processes </a:t>
            </a:r>
            <a:r>
              <a:rPr lang="en-US" sz="15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reached 'confirm'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/ total "trials": how many processes actually started (</a:t>
            </a:r>
            <a:r>
              <a:rPr lang="en-US" sz="15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reached 'start'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 the funnel</a:t>
            </a:r>
          </a:p>
          <a:p>
            <a:pPr algn="l">
              <a:lnSpc>
                <a:spcPts val="2239"/>
              </a:lnSpc>
            </a:pPr>
          </a:p>
          <a:p>
            <a:pPr algn="l">
              <a:lnSpc>
                <a:spcPts val="2239"/>
              </a:lnSpc>
            </a:pPr>
            <a:r>
              <a:rPr lang="en-US" sz="15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Control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7436/17327 = </a:t>
            </a:r>
            <a:r>
              <a:rPr lang="en-US" sz="15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42.92%</a:t>
            </a:r>
          </a:p>
          <a:p>
            <a:pPr algn="l">
              <a:lnSpc>
                <a:spcPts val="2239"/>
              </a:lnSpc>
            </a:pPr>
            <a:r>
              <a:rPr lang="en-US" sz="15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Test 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11897/22213 = </a:t>
            </a:r>
            <a:r>
              <a:rPr lang="en-US" sz="15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53.56%</a:t>
            </a:r>
          </a:p>
          <a:p>
            <a:pPr algn="l">
              <a:lnSpc>
                <a:spcPts val="2239"/>
              </a:lnSpc>
            </a:pPr>
            <a:r>
              <a:rPr lang="en-US" sz="15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Diff 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(test - control): </a:t>
            </a:r>
            <a:r>
              <a:rPr lang="en-US" sz="15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10.64% 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(difference in completion rates)</a:t>
            </a:r>
          </a:p>
          <a:p>
            <a:pPr algn="l">
              <a:lnSpc>
                <a:spcPts val="2239"/>
              </a:lnSpc>
            </a:pPr>
          </a:p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provided results are from statistical hypothesis tests comparing two groups, referred to as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TEST 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CONTROL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across different metrics.</a:t>
            </a:r>
          </a:p>
          <a:p>
            <a:pPr algn="l">
              <a:lnSpc>
                <a:spcPts val="2239"/>
              </a:lnSpc>
            </a:pPr>
          </a:p>
          <a:p>
            <a:pPr algn="l">
              <a:lnSpc>
                <a:spcPts val="2239"/>
              </a:lnSpc>
            </a:pP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Completion rate ≥ 5 percentage-point threshold — H₀: p_test − p_ctrl ≤ 0.05 (one-sided “greater”)</a:t>
            </a:r>
          </a:p>
          <a:p>
            <a:pPr algn="l">
              <a:lnSpc>
                <a:spcPts val="2239"/>
              </a:lnSpc>
            </a:pP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 the first test, the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p-value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for completion rate is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extremely low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(p=4.109e-29), which suggests a statistically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significant difference favoring the TEST group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over the CONTROL group. </a:t>
            </a:r>
          </a:p>
          <a:p>
            <a:pPr algn="l" marL="690879" indent="-230293" lvl="2">
              <a:lnSpc>
                <a:spcPts val="2239"/>
              </a:lnSpc>
              <a:buFont typeface="Arial"/>
              <a:buChar char="⚬"/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This means we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reject the null hypothesis (H0)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and conclude that the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TEST group has a higher completion rate.</a:t>
            </a:r>
          </a:p>
          <a:p>
            <a:pPr algn="l">
              <a:lnSpc>
                <a:spcPts val="2239"/>
              </a:lnSpc>
            </a:pPr>
          </a:p>
          <a:p>
            <a:pPr algn="l">
              <a:lnSpc>
                <a:spcPts val="2239"/>
              </a:lnSpc>
            </a:pP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Error rate — H₀: p_err_test − p_err_ctrl ≥ 0 (one-sided “smaller”)</a:t>
            </a:r>
          </a:p>
          <a:p>
            <a:pPr algn="l">
              <a:lnSpc>
                <a:spcPts val="2239"/>
              </a:lnSpc>
            </a:pP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 the second test, the error rate comparison shows a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p-value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of 1, indicating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no significant difference between the TEST and CONTROL groups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</a:p>
          <a:p>
            <a:pPr algn="l" marL="690879" indent="-230293" lvl="2">
              <a:lnSpc>
                <a:spcPts val="2239"/>
              </a:lnSpc>
              <a:buFont typeface="Arial"/>
              <a:buChar char="⚬"/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Thus, we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fail to reject the null hypothesis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meaning there's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no evidence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that the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TEST group has a lower error rate than the CONTROL group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</a:p>
          <a:p>
            <a:pPr algn="l">
              <a:lnSpc>
                <a:spcPts val="2239"/>
              </a:lnSpc>
            </a:pPr>
          </a:p>
          <a:p>
            <a:pPr algn="l">
              <a:lnSpc>
                <a:spcPts val="2239"/>
              </a:lnSpc>
            </a:pP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Time (example with t_total) — H₀: mean_test − mean_ctrl ≥ 0 (one-sided “less”)</a:t>
            </a:r>
          </a:p>
          <a:p>
            <a:pPr algn="l">
              <a:lnSpc>
                <a:spcPts val="2239"/>
              </a:lnSpc>
            </a:pP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Lastly, the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total time (t_total)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result shows a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very low p-value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(p=4.327e-09), suggesting that the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TEST group completes tasks faster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than the CONTROL group.</a:t>
            </a:r>
          </a:p>
          <a:p>
            <a:pPr algn="l" marL="690879" indent="-230293" lvl="2">
              <a:lnSpc>
                <a:spcPts val="2239"/>
              </a:lnSpc>
              <a:buFont typeface="Arial"/>
              <a:buChar char="⚬"/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Leading us to r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eject the null hypothesis 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 conclude that the </a:t>
            </a:r>
            <a:r>
              <a:rPr lang="en-US" b="true" sz="15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TEST group has a significantly lower mean time</a:t>
            </a: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78855" y="161716"/>
            <a:ext cx="1880445" cy="505034"/>
          </a:xfrm>
          <a:custGeom>
            <a:avLst/>
            <a:gdLst/>
            <a:ahLst/>
            <a:cxnLst/>
            <a:rect r="r" b="b" t="t" l="l"/>
            <a:pathLst>
              <a:path h="505034" w="1880445">
                <a:moveTo>
                  <a:pt x="0" y="0"/>
                </a:moveTo>
                <a:lnTo>
                  <a:pt x="1880445" y="0"/>
                </a:lnTo>
                <a:lnTo>
                  <a:pt x="1880445" y="505034"/>
                </a:lnTo>
                <a:lnTo>
                  <a:pt x="0" y="50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8855" y="161716"/>
            <a:ext cx="1880445" cy="505034"/>
          </a:xfrm>
          <a:custGeom>
            <a:avLst/>
            <a:gdLst/>
            <a:ahLst/>
            <a:cxnLst/>
            <a:rect r="r" b="b" t="t" l="l"/>
            <a:pathLst>
              <a:path h="505034" w="1880445">
                <a:moveTo>
                  <a:pt x="0" y="0"/>
                </a:moveTo>
                <a:lnTo>
                  <a:pt x="1880445" y="0"/>
                </a:lnTo>
                <a:lnTo>
                  <a:pt x="1880445" y="505034"/>
                </a:lnTo>
                <a:lnTo>
                  <a:pt x="0" y="50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6750" y="2446856"/>
            <a:ext cx="6875951" cy="2939996"/>
          </a:xfrm>
          <a:custGeom>
            <a:avLst/>
            <a:gdLst/>
            <a:ahLst/>
            <a:cxnLst/>
            <a:rect r="r" b="b" t="t" l="l"/>
            <a:pathLst>
              <a:path h="2939996" w="6875951">
                <a:moveTo>
                  <a:pt x="0" y="0"/>
                </a:moveTo>
                <a:lnTo>
                  <a:pt x="6875951" y="0"/>
                </a:lnTo>
                <a:lnTo>
                  <a:pt x="6875951" y="2939996"/>
                </a:lnTo>
                <a:lnTo>
                  <a:pt x="0" y="29399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6750" y="6588906"/>
            <a:ext cx="6875951" cy="2920843"/>
          </a:xfrm>
          <a:custGeom>
            <a:avLst/>
            <a:gdLst/>
            <a:ahLst/>
            <a:cxnLst/>
            <a:rect r="r" b="b" t="t" l="l"/>
            <a:pathLst>
              <a:path h="2920843" w="6875951">
                <a:moveTo>
                  <a:pt x="0" y="0"/>
                </a:moveTo>
                <a:lnTo>
                  <a:pt x="6875951" y="0"/>
                </a:lnTo>
                <a:lnTo>
                  <a:pt x="6875951" y="2920843"/>
                </a:lnTo>
                <a:lnTo>
                  <a:pt x="0" y="2920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4000" y="2425337"/>
            <a:ext cx="7007940" cy="2961514"/>
          </a:xfrm>
          <a:custGeom>
            <a:avLst/>
            <a:gdLst/>
            <a:ahLst/>
            <a:cxnLst/>
            <a:rect r="r" b="b" t="t" l="l"/>
            <a:pathLst>
              <a:path h="2961514" w="7007940">
                <a:moveTo>
                  <a:pt x="0" y="0"/>
                </a:moveTo>
                <a:lnTo>
                  <a:pt x="7007940" y="0"/>
                </a:lnTo>
                <a:lnTo>
                  <a:pt x="7007940" y="2961515"/>
                </a:lnTo>
                <a:lnTo>
                  <a:pt x="0" y="29615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45184" y="6210131"/>
            <a:ext cx="6605572" cy="1846586"/>
          </a:xfrm>
          <a:custGeom>
            <a:avLst/>
            <a:gdLst/>
            <a:ahLst/>
            <a:cxnLst/>
            <a:rect r="r" b="b" t="t" l="l"/>
            <a:pathLst>
              <a:path h="1846586" w="6605572">
                <a:moveTo>
                  <a:pt x="0" y="0"/>
                </a:moveTo>
                <a:lnTo>
                  <a:pt x="6605572" y="0"/>
                </a:lnTo>
                <a:lnTo>
                  <a:pt x="6605572" y="1846586"/>
                </a:lnTo>
                <a:lnTo>
                  <a:pt x="0" y="18465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345184" y="8180542"/>
            <a:ext cx="6605572" cy="1869502"/>
          </a:xfrm>
          <a:custGeom>
            <a:avLst/>
            <a:gdLst/>
            <a:ahLst/>
            <a:cxnLst/>
            <a:rect r="r" b="b" t="t" l="l"/>
            <a:pathLst>
              <a:path h="1869502" w="6605572">
                <a:moveTo>
                  <a:pt x="0" y="0"/>
                </a:moveTo>
                <a:lnTo>
                  <a:pt x="6605572" y="0"/>
                </a:lnTo>
                <a:lnTo>
                  <a:pt x="6605572" y="1869502"/>
                </a:lnTo>
                <a:lnTo>
                  <a:pt x="0" y="18695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5170" y="695325"/>
            <a:ext cx="16592550" cy="73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00"/>
              </a:lnSpc>
            </a:pPr>
            <a:r>
              <a:rPr lang="en-US" sz="5000">
                <a:solidFill>
                  <a:srgbClr val="B31B1B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Hypothesis Testing Charts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750" y="1747864"/>
            <a:ext cx="6875951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1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ompletion rate ≥5 percentage-point threshold 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— H₀: p_test − p_ctrl ≤ 0.05 (one-sided “greater”)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750" y="5924697"/>
            <a:ext cx="6875951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Err</a:t>
            </a:r>
            <a:r>
              <a:rPr lang="en-US" sz="1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 rate 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— H₀: p_err_test − p_err_ctrl ≥ 0 (one-sided “smaller”)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1747864"/>
            <a:ext cx="6706082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 Ti</a:t>
            </a:r>
            <a:r>
              <a:rPr lang="en-US" sz="1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 rate (example with t_total) 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— H₀: mean_test − mean_ctrl ≥ 0 (one-sided “less”)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93813" y="5358277"/>
            <a:ext cx="6556269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Statistics: -5.76 | </a:t>
            </a:r>
            <a:r>
              <a:rPr lang="en-US" sz="1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p_value &lt; 0.0001 | n_test: 11897 | n_ctrl: 7436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6750" y="5358277"/>
            <a:ext cx="687595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Statistic = 11.14 | </a:t>
            </a:r>
            <a:r>
              <a:rPr lang="en-US" sz="1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p_value &lt; 0.0001 | n_test = 22213 | n_control = 17327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6750" y="9481174"/>
            <a:ext cx="6875951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Statistic = 83.53 | </a:t>
            </a:r>
            <a:r>
              <a:rPr lang="en-US" sz="1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p_value = 1.0 | n_test = 22213| n_control = 17327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45184" y="5875166"/>
            <a:ext cx="6605572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Completion rates arranged by age/tenure quantiles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392192" y="0"/>
            <a:ext cx="4895808" cy="10287000"/>
          </a:xfrm>
          <a:prstGeom prst="rect">
            <a:avLst/>
          </a:prstGeom>
          <a:solidFill>
            <a:srgbClr val="A6A6A6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5378855" y="161716"/>
            <a:ext cx="1880445" cy="505034"/>
          </a:xfrm>
          <a:custGeom>
            <a:avLst/>
            <a:gdLst/>
            <a:ahLst/>
            <a:cxnLst/>
            <a:rect r="r" b="b" t="t" l="l"/>
            <a:pathLst>
              <a:path h="505034" w="1880445">
                <a:moveTo>
                  <a:pt x="0" y="0"/>
                </a:moveTo>
                <a:lnTo>
                  <a:pt x="1880445" y="0"/>
                </a:lnTo>
                <a:lnTo>
                  <a:pt x="1880445" y="505034"/>
                </a:lnTo>
                <a:lnTo>
                  <a:pt x="0" y="50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0" y="9489436"/>
            <a:ext cx="18288000" cy="797564"/>
          </a:xfrm>
          <a:prstGeom prst="rect">
            <a:avLst/>
          </a:prstGeom>
          <a:solidFill>
            <a:srgbClr val="A6A6A6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13774378" y="5908861"/>
            <a:ext cx="4448432" cy="4114800"/>
          </a:xfrm>
          <a:custGeom>
            <a:avLst/>
            <a:gdLst/>
            <a:ahLst/>
            <a:cxnLst/>
            <a:rect r="r" b="b" t="t" l="l"/>
            <a:pathLst>
              <a:path h="4114800" w="4448432">
                <a:moveTo>
                  <a:pt x="0" y="0"/>
                </a:moveTo>
                <a:lnTo>
                  <a:pt x="4448432" y="0"/>
                </a:lnTo>
                <a:lnTo>
                  <a:pt x="444843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958380" y="9072220"/>
            <a:ext cx="815998" cy="81599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C7B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66750" y="714375"/>
            <a:ext cx="9763125" cy="78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50"/>
              </a:lnSpc>
              <a:spcBef>
                <a:spcPct val="0"/>
              </a:spcBef>
            </a:pPr>
            <a:r>
              <a:rPr lang="en-US" sz="5500">
                <a:solidFill>
                  <a:srgbClr val="B31B1B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Im</a:t>
            </a:r>
            <a:r>
              <a:rPr lang="en-US" sz="5500">
                <a:solidFill>
                  <a:srgbClr val="B31B1B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provements &amp; Next Steps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66750" y="2322643"/>
            <a:ext cx="8052116" cy="5654659"/>
            <a:chOff x="0" y="0"/>
            <a:chExt cx="10736155" cy="753954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557932"/>
              <a:ext cx="10736155" cy="69816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45439" indent="-172720" lvl="1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State-machine pathing for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teps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&amp; tim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es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Tr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ac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k first-arrival/final-exit per state; compute hop times only on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forward edges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; encode back-jumps as transitions.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Impact: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 Stabilizes hop-time KPIs under oscillations.</a:t>
              </a:r>
            </a:p>
            <a:p>
              <a:pPr algn="l" marL="345439" indent="-172720" lvl="1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Deterministic handling of missing steps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m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p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u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e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inferable gap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;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q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uaranti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n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e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non-inferable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with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reason codes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;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d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ocument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denom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nators.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I</a:t>
              </a: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mpact</a:t>
              </a: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: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 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Preve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n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ts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 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biase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d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 KPIs; improv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e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s aud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i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t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a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bili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t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y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.</a:t>
              </a:r>
            </a:p>
            <a:p>
              <a:pPr algn="l" marL="345439" indent="-172720" lvl="1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Back-step detection v2 (include “lags”)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Treat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Δ=0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as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stall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; count repeats per step; separate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back_jumps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vs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stalls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.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Impact: 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S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u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rfac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es 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h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id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den friction patterns.</a:t>
              </a:r>
            </a:p>
            <a:p>
              <a:pPr algn="l" marL="345439" indent="-172720" lvl="1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ran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spare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 o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utlier policy &amp; sensitivity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Parameterize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IQR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k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in config; auto-log % removed and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before/after medians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; add a 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ensitivity table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.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Impact: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 Avoids over/under-trimming; builds trust.</a:t>
              </a:r>
            </a:p>
            <a:p>
              <a:pPr algn="l" marL="345439" indent="-172720" lvl="1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uilt-in b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alance &amp; SRM checks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O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n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e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report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prints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SMDs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,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p-values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, and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RM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; f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a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l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-fast on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viol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atio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n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.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I</a:t>
              </a: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m</a:t>
              </a: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p</a:t>
              </a: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act</a:t>
              </a: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: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 R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educes false positives from allocation/balance issues</a:t>
              </a:r>
            </a:p>
            <a:p>
              <a:pPr algn="l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10736155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99"/>
                </a:lnSpc>
              </a:pPr>
              <a:r>
                <a:rPr lang="en-US" b="true" sz="1999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TO IMPROVE (ENGINEERING + METHODOLOGY) 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2322643"/>
            <a:ext cx="6733003" cy="5930884"/>
            <a:chOff x="0" y="0"/>
            <a:chExt cx="8977337" cy="7907846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557932"/>
              <a:ext cx="8977337" cy="73499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345439" indent="-172720" lvl="1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599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evice/channel stratifi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at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ion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+ FDR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P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er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-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se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g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me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nt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lif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w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th CI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;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Be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jami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i–Hochberg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o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n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se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co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n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da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ry p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-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val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u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;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in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ra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c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tions.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Impact:</a:t>
              </a: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 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Confirms robustness; controls multipl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e-testing risk.</a:t>
              </a:r>
            </a:p>
            <a:p>
              <a:pPr algn="l" marL="345439" indent="-172720" lvl="1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Power, MDE, and guardrails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Post-hoc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ow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er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&amp;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MDE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; define guardrails (er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ror/tim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)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with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thresholds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and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CI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s.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Impact: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 Clea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 decisio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n ga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tes;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 r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ight-size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d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 sampl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e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s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.</a:t>
              </a:r>
            </a:p>
            <a:p>
              <a:pPr algn="l" marL="345439" indent="-172720" lvl="1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V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ariance reduction (CUPED / covar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at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)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U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se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p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re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-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pe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riod covari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ate t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o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hrink v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ar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a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nc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e and tighten CIs.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Impact: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 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Mor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e p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recision without more traffic.</a:t>
              </a:r>
            </a:p>
            <a:p>
              <a:pPr algn="l" marL="345439" indent="-172720" lvl="1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as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hbo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ar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&amp; a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lerting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Publish funnel/lift/guar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d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r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a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ls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wi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th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segme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n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fi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lters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; ale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rts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for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SRM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and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gu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a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r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d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r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ail breaches.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Impact:</a:t>
              </a: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 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Continuous visibility; faster intervention.</a:t>
              </a:r>
            </a:p>
            <a:p>
              <a:pPr algn="l" marL="345439" indent="-172720" lvl="1">
                <a:lnSpc>
                  <a:spcPts val="22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pe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lin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ardening &amp; orchestration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Expose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a CLI (flags: coh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ort,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k_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qr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, alpha, d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iff0)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;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schedule vi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a 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Ai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rf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low/Pref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ec</a:t>
              </a:r>
              <a:r>
                <a:rPr lang="en-US" b="true" sz="1599" strike="noStrike" u="none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;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ru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n lo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gging (DVC/MLf</a:t>
              </a:r>
              <a:r>
                <a:rPr lang="en-US" sz="1599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low).</a:t>
              </a:r>
            </a:p>
            <a:p>
              <a:pPr algn="l" marL="690879" indent="-230293" lvl="2">
                <a:lnSpc>
                  <a:spcPts val="2239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b="true" sz="1599" i="true" strike="noStrike" u="none">
                  <a:solidFill>
                    <a:srgbClr val="4D4D4D"/>
                  </a:solidFill>
                  <a:latin typeface="DM Sans Bold Italics"/>
                  <a:ea typeface="DM Sans Bold Italics"/>
                  <a:cs typeface="DM Sans Bold Italics"/>
                  <a:sym typeface="DM Sans Bold Italics"/>
                </a:rPr>
                <a:t>Impact: 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</a:t>
              </a:r>
              <a:r>
                <a:rPr lang="en-US" sz="1599" i="true" strike="noStrike" u="none">
                  <a:solidFill>
                    <a:srgbClr val="4D4D4D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eproducible, automated, auditable pipeline.</a:t>
              </a:r>
            </a:p>
            <a:p>
              <a:pPr algn="l" marL="0" indent="0" lvl="0">
                <a:lnSpc>
                  <a:spcPts val="2239"/>
                </a:lnSpc>
                <a:spcBef>
                  <a:spcPct val="0"/>
                </a:spcBef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38100"/>
              <a:ext cx="8977337" cy="440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799"/>
                </a:lnSpc>
              </a:pPr>
              <a:r>
                <a:rPr lang="en-US" b="true" sz="1999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NEXT STEPS (ANALYSIS &amp; PRODUCTIZATION)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34675" y="0"/>
            <a:ext cx="7553325" cy="10287000"/>
            <a:chOff x="0" y="0"/>
            <a:chExt cx="1170208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208" cy="1593725"/>
            </a:xfrm>
            <a:custGeom>
              <a:avLst/>
              <a:gdLst/>
              <a:ahLst/>
              <a:cxnLst/>
              <a:rect r="r" b="b" t="t" l="l"/>
              <a:pathLst>
                <a:path h="1593725" w="1170208">
                  <a:moveTo>
                    <a:pt x="0" y="0"/>
                  </a:moveTo>
                  <a:lnTo>
                    <a:pt x="1170208" y="0"/>
                  </a:lnTo>
                  <a:lnTo>
                    <a:pt x="1170208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205" r="0" b="-20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105025" y="6038850"/>
            <a:ext cx="796706" cy="781952"/>
            <a:chOff x="0" y="0"/>
            <a:chExt cx="685800" cy="673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5800" cy="668020"/>
            </a:xfrm>
            <a:custGeom>
              <a:avLst/>
              <a:gdLst/>
              <a:ahLst/>
              <a:cxnLst/>
              <a:rect r="r" b="b" t="t" l="l"/>
              <a:pathLst>
                <a:path h="668020" w="685800">
                  <a:moveTo>
                    <a:pt x="342900" y="0"/>
                  </a:moveTo>
                  <a:lnTo>
                    <a:pt x="434340" y="162560"/>
                  </a:lnTo>
                  <a:lnTo>
                    <a:pt x="618490" y="132080"/>
                  </a:lnTo>
                  <a:lnTo>
                    <a:pt x="547370" y="304800"/>
                  </a:lnTo>
                  <a:lnTo>
                    <a:pt x="685800" y="430530"/>
                  </a:lnTo>
                  <a:lnTo>
                    <a:pt x="506730" y="482600"/>
                  </a:lnTo>
                  <a:lnTo>
                    <a:pt x="495300" y="668020"/>
                  </a:lnTo>
                  <a:lnTo>
                    <a:pt x="342900" y="561340"/>
                  </a:lnTo>
                  <a:lnTo>
                    <a:pt x="190500" y="668020"/>
                  </a:lnTo>
                  <a:lnTo>
                    <a:pt x="179070" y="482600"/>
                  </a:lnTo>
                  <a:lnTo>
                    <a:pt x="0" y="430530"/>
                  </a:lnTo>
                  <a:lnTo>
                    <a:pt x="138430" y="304800"/>
                  </a:lnTo>
                  <a:lnTo>
                    <a:pt x="67310" y="132080"/>
                  </a:lnTo>
                  <a:lnTo>
                    <a:pt x="251460" y="162560"/>
                  </a:lnTo>
                  <a:close/>
                </a:path>
              </a:pathLst>
            </a:custGeom>
            <a:solidFill>
              <a:srgbClr val="4D4D4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39700" y="117475"/>
              <a:ext cx="406400" cy="441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105025" y="7829550"/>
            <a:ext cx="796706" cy="781952"/>
            <a:chOff x="0" y="0"/>
            <a:chExt cx="685800" cy="673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85800" cy="668020"/>
            </a:xfrm>
            <a:custGeom>
              <a:avLst/>
              <a:gdLst/>
              <a:ahLst/>
              <a:cxnLst/>
              <a:rect r="r" b="b" t="t" l="l"/>
              <a:pathLst>
                <a:path h="668020" w="685800">
                  <a:moveTo>
                    <a:pt x="342900" y="0"/>
                  </a:moveTo>
                  <a:lnTo>
                    <a:pt x="434340" y="162560"/>
                  </a:lnTo>
                  <a:lnTo>
                    <a:pt x="618490" y="132080"/>
                  </a:lnTo>
                  <a:lnTo>
                    <a:pt x="547370" y="304800"/>
                  </a:lnTo>
                  <a:lnTo>
                    <a:pt x="685800" y="430530"/>
                  </a:lnTo>
                  <a:lnTo>
                    <a:pt x="506730" y="482600"/>
                  </a:lnTo>
                  <a:lnTo>
                    <a:pt x="495300" y="668020"/>
                  </a:lnTo>
                  <a:lnTo>
                    <a:pt x="342900" y="561340"/>
                  </a:lnTo>
                  <a:lnTo>
                    <a:pt x="190500" y="668020"/>
                  </a:lnTo>
                  <a:lnTo>
                    <a:pt x="179070" y="482600"/>
                  </a:lnTo>
                  <a:lnTo>
                    <a:pt x="0" y="430530"/>
                  </a:lnTo>
                  <a:lnTo>
                    <a:pt x="138430" y="304800"/>
                  </a:lnTo>
                  <a:lnTo>
                    <a:pt x="67310" y="132080"/>
                  </a:lnTo>
                  <a:lnTo>
                    <a:pt x="251460" y="162560"/>
                  </a:lnTo>
                  <a:close/>
                </a:path>
              </a:pathLst>
            </a:custGeom>
            <a:solidFill>
              <a:srgbClr val="4D4D4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39700" y="117475"/>
              <a:ext cx="406400" cy="441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4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05025" y="4248150"/>
            <a:ext cx="796706" cy="781952"/>
            <a:chOff x="0" y="0"/>
            <a:chExt cx="685800" cy="673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85800" cy="668020"/>
            </a:xfrm>
            <a:custGeom>
              <a:avLst/>
              <a:gdLst/>
              <a:ahLst/>
              <a:cxnLst/>
              <a:rect r="r" b="b" t="t" l="l"/>
              <a:pathLst>
                <a:path h="668020" w="685800">
                  <a:moveTo>
                    <a:pt x="342900" y="0"/>
                  </a:moveTo>
                  <a:lnTo>
                    <a:pt x="434340" y="162560"/>
                  </a:lnTo>
                  <a:lnTo>
                    <a:pt x="618490" y="132080"/>
                  </a:lnTo>
                  <a:lnTo>
                    <a:pt x="547370" y="304800"/>
                  </a:lnTo>
                  <a:lnTo>
                    <a:pt x="685800" y="430530"/>
                  </a:lnTo>
                  <a:lnTo>
                    <a:pt x="506730" y="482600"/>
                  </a:lnTo>
                  <a:lnTo>
                    <a:pt x="495300" y="668020"/>
                  </a:lnTo>
                  <a:lnTo>
                    <a:pt x="342900" y="561340"/>
                  </a:lnTo>
                  <a:lnTo>
                    <a:pt x="190500" y="668020"/>
                  </a:lnTo>
                  <a:lnTo>
                    <a:pt x="179070" y="482600"/>
                  </a:lnTo>
                  <a:lnTo>
                    <a:pt x="0" y="430530"/>
                  </a:lnTo>
                  <a:lnTo>
                    <a:pt x="138430" y="304800"/>
                  </a:lnTo>
                  <a:lnTo>
                    <a:pt x="67310" y="132080"/>
                  </a:lnTo>
                  <a:lnTo>
                    <a:pt x="251460" y="162560"/>
                  </a:lnTo>
                  <a:close/>
                </a:path>
              </a:pathLst>
            </a:custGeom>
            <a:solidFill>
              <a:srgbClr val="4D4D4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39700" y="117475"/>
              <a:ext cx="406400" cy="441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94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43300" y="7829550"/>
            <a:ext cx="5448300" cy="895350"/>
            <a:chOff x="0" y="0"/>
            <a:chExt cx="7264400" cy="119380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731584"/>
              <a:ext cx="7264400" cy="462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</a:pPr>
              <a:r>
                <a:rPr lang="en-US" sz="2099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hello@reallygreatsite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7264400" cy="571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MEDIA INQUIRIES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543300" y="6038850"/>
            <a:ext cx="5448300" cy="895350"/>
            <a:chOff x="0" y="0"/>
            <a:chExt cx="7264400" cy="119380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731584"/>
              <a:ext cx="7264400" cy="462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</a:pPr>
              <a:r>
                <a:rPr lang="en-US" sz="2099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123-456-7890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7264400" cy="571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CUSTOMER SUPPORT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543300" y="4248150"/>
            <a:ext cx="5448300" cy="895350"/>
            <a:chOff x="0" y="0"/>
            <a:chExt cx="7264400" cy="1193800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731584"/>
              <a:ext cx="7264400" cy="462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39"/>
                </a:lnSpc>
              </a:pPr>
              <a:r>
                <a:rPr lang="en-US" sz="2099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@reallygreatsite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7264400" cy="571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VANGUARD TEAM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666750" y="851535"/>
            <a:ext cx="9763125" cy="1282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9600" strike="noStrike" u="none">
                <a:solidFill>
                  <a:srgbClr val="B31B1B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7120" y="656524"/>
            <a:ext cx="16302180" cy="1223056"/>
            <a:chOff x="0" y="0"/>
            <a:chExt cx="21736240" cy="163074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8575"/>
              <a:ext cx="21736240" cy="8862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74"/>
                </a:lnSpc>
              </a:pPr>
              <a:r>
                <a:rPr lang="en-US" sz="4522">
                  <a:solidFill>
                    <a:srgbClr val="B31B1B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A/B Test Overview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362354"/>
              <a:ext cx="21736240" cy="268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687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93371" y="1705744"/>
            <a:ext cx="11301259" cy="3277365"/>
          </a:xfrm>
          <a:custGeom>
            <a:avLst/>
            <a:gdLst/>
            <a:ahLst/>
            <a:cxnLst/>
            <a:rect r="r" b="b" t="t" l="l"/>
            <a:pathLst>
              <a:path h="3277365" w="11301259">
                <a:moveTo>
                  <a:pt x="0" y="0"/>
                </a:moveTo>
                <a:lnTo>
                  <a:pt x="11301258" y="0"/>
                </a:lnTo>
                <a:lnTo>
                  <a:pt x="11301258" y="3277365"/>
                </a:lnTo>
                <a:lnTo>
                  <a:pt x="0" y="3277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352865"/>
            <a:ext cx="16230600" cy="390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14"/>
              </a:lnSpc>
            </a:pPr>
            <a:r>
              <a:rPr lang="en-US" b="true" sz="18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Vanguard CX Funnel A/B Test</a:t>
            </a: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presents an intriguing exploration into how user interface (UI) redesigns </a:t>
            </a:r>
            <a:r>
              <a:rPr lang="en-US" b="true" sz="18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can impact completion rates</a:t>
            </a: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across a </a:t>
            </a:r>
            <a:r>
              <a:rPr lang="en-US" b="true" sz="18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five-step customer journey</a:t>
            </a: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 In </a:t>
            </a:r>
            <a:r>
              <a:rPr lang="en-US" b="true" sz="18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analyzing funnels</a:t>
            </a: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it's crucial to distinguish between </a:t>
            </a:r>
            <a:r>
              <a:rPr lang="en-US" b="true" sz="18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sequential (closed)</a:t>
            </a: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b="true" sz="18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non-sequential (open)</a:t>
            </a: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models, as each offers unique insights based on entry and progression through the steps.</a:t>
            </a:r>
          </a:p>
          <a:p>
            <a:pPr algn="l">
              <a:lnSpc>
                <a:spcPts val="2614"/>
              </a:lnSpc>
            </a:pPr>
          </a:p>
          <a:p>
            <a:pPr algn="l" marL="403239" indent="-201619" lvl="1">
              <a:lnSpc>
                <a:spcPts val="2614"/>
              </a:lnSpc>
              <a:buFont typeface="Arial"/>
              <a:buChar char="•"/>
            </a:pPr>
            <a:r>
              <a:rPr lang="en-US" b="true" sz="18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Sequential funnels</a:t>
            </a: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require users to begin at the initial step, ensuring a strict order which is essential for processes where each action builds upon the previous one, such as security checks. </a:t>
            </a:r>
          </a:p>
          <a:p>
            <a:pPr algn="l" marL="403239" indent="-201619" lvl="1">
              <a:lnSpc>
                <a:spcPts val="2614"/>
              </a:lnSpc>
              <a:buFont typeface="Arial"/>
              <a:buChar char="•"/>
            </a:pP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 contrast, </a:t>
            </a:r>
            <a:r>
              <a:rPr lang="en-US" b="true" sz="18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non-sequential funnels</a:t>
            </a: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allow entry at any point, providing flexibility in understanding user behavior and partial journey analysis, which is beneficial in more adaptable process flows. </a:t>
            </a:r>
          </a:p>
          <a:p>
            <a:pPr algn="l" marL="403239" indent="-201619" lvl="1">
              <a:lnSpc>
                <a:spcPts val="2614"/>
              </a:lnSpc>
              <a:buFont typeface="Arial"/>
              <a:buChar char="•"/>
            </a:pP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choice between these models </a:t>
            </a:r>
            <a:r>
              <a:rPr lang="en-US" b="true" sz="18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significantly affects the analysis</a:t>
            </a: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influencing how data is interpreted and which insights can be drawn regarding user engagement and UI efficacy. </a:t>
            </a:r>
          </a:p>
          <a:p>
            <a:pPr algn="l" marL="403239" indent="-201619" lvl="1">
              <a:lnSpc>
                <a:spcPts val="2614"/>
              </a:lnSpc>
              <a:buFont typeface="Arial"/>
              <a:buChar char="•"/>
            </a:pP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Therefore, </a:t>
            </a:r>
            <a:r>
              <a:rPr lang="en-US" b="true" sz="18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Vanguard's A/B test</a:t>
            </a: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findings depend on the</a:t>
            </a:r>
            <a:r>
              <a:rPr lang="en-US" b="true" sz="186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type of funnel</a:t>
            </a:r>
            <a:r>
              <a:rPr lang="en-US" sz="186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used, which shapes conclusions about the success of the UI redesign in improving user completion rates.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378855" y="161716"/>
            <a:ext cx="1880445" cy="505034"/>
          </a:xfrm>
          <a:custGeom>
            <a:avLst/>
            <a:gdLst/>
            <a:ahLst/>
            <a:cxnLst/>
            <a:rect r="r" b="b" t="t" l="l"/>
            <a:pathLst>
              <a:path h="505034" w="1880445">
                <a:moveTo>
                  <a:pt x="0" y="0"/>
                </a:moveTo>
                <a:lnTo>
                  <a:pt x="1880445" y="0"/>
                </a:lnTo>
                <a:lnTo>
                  <a:pt x="1880445" y="505034"/>
                </a:lnTo>
                <a:lnTo>
                  <a:pt x="0" y="5050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1252" y="442808"/>
            <a:ext cx="16230600" cy="73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00"/>
              </a:lnSpc>
            </a:pPr>
            <a:r>
              <a:rPr lang="en-US" sz="5000">
                <a:solidFill>
                  <a:srgbClr val="B31B1B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Funnel Process </a:t>
            </a:r>
            <a:r>
              <a:rPr lang="en-US" sz="5000">
                <a:solidFill>
                  <a:srgbClr val="B31B1B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Overview &amp; Analysis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378855" y="161716"/>
            <a:ext cx="1880445" cy="505034"/>
          </a:xfrm>
          <a:custGeom>
            <a:avLst/>
            <a:gdLst/>
            <a:ahLst/>
            <a:cxnLst/>
            <a:rect r="r" b="b" t="t" l="l"/>
            <a:pathLst>
              <a:path h="505034" w="1880445">
                <a:moveTo>
                  <a:pt x="0" y="0"/>
                </a:moveTo>
                <a:lnTo>
                  <a:pt x="1880445" y="0"/>
                </a:lnTo>
                <a:lnTo>
                  <a:pt x="1880445" y="505034"/>
                </a:lnTo>
                <a:lnTo>
                  <a:pt x="0" y="50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1252" y="1493589"/>
            <a:ext cx="16721433" cy="8081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process sequence: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start(0)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→ step_1(1) → step_2(2) →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step_1(1) → step_2(2) → step_3(3)</a:t>
            </a: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fail 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= didn't reached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confirm(4)</a:t>
            </a: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step backs = 1 -&gt; step_2(2) → step_1(1)</a:t>
            </a: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analysis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= when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multiple step_1(1) &amp;/| step_2(2) &amp;/| step_3(3) &amp;/| step_4(4) &amp;/| confirm(4) drop all except last one of each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to compute times in this case we can drop the first step_1(1) → step_2(2) and compute the time from start(0) → step_1(1) as the total time between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start(0) and the second step_1(1)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= start(0) → step_1(1) → step_2(2) → step_1(1), therefore the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total time spent from start(0) to reach step_1(1)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will be the subtraction of the time of the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second step_1(1) - start(0) </a:t>
            </a:r>
          </a:p>
          <a:p>
            <a:pPr algn="l">
              <a:lnSpc>
                <a:spcPts val="1877"/>
              </a:lnSpc>
            </a:pP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process sequence: step_3(3) → step_2(2) → step_3(3) → confirm(4) →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start(0)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→ step_1(1)</a:t>
            </a: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anomaly 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= funnel sequential process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cannot start on any other step that != start(0)</a:t>
            </a:r>
          </a:p>
          <a:p>
            <a:pPr algn="l" marL="289520" indent="-144760" lvl="1">
              <a:lnSpc>
                <a:spcPts val="1877"/>
              </a:lnSpc>
              <a:buFont typeface="Arial"/>
              <a:buChar char="•"/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reason =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first chronological event != start</a:t>
            </a:r>
          </a:p>
          <a:p>
            <a:pPr algn="l">
              <a:lnSpc>
                <a:spcPts val="1877"/>
              </a:lnSpc>
            </a:pP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rocess sequence: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start(0) 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→ step_1(1) → step_3(3) →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confirm(4)</a:t>
            </a: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anomaly 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= funnel sequential process cannot skipp steps</a:t>
            </a:r>
          </a:p>
          <a:p>
            <a:pPr algn="l" marL="289520" indent="-144760" lvl="1">
              <a:lnSpc>
                <a:spcPts val="1877"/>
              </a:lnSpc>
              <a:buFont typeface="Arial"/>
              <a:buChar char="•"/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reason =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reached_confirm with missing previous step(s)</a:t>
            </a:r>
          </a:p>
          <a:p>
            <a:pPr algn="l">
              <a:lnSpc>
                <a:spcPts val="1877"/>
              </a:lnSpc>
            </a:pP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process sequence: 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start(0) → step_1(1) → step_2(2) → step_3(3)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→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confirm(4)</a:t>
            </a: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sucessfull 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= process has reached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confirm(4)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without back-jumps</a:t>
            </a:r>
          </a:p>
          <a:p>
            <a:pPr algn="l">
              <a:lnSpc>
                <a:spcPts val="1877"/>
              </a:lnSpc>
            </a:pP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process sequence: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start(0) 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→ step_1(1) → step_1(1) → step_2(2)  →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step_3(3)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→ step_1(1) → step_1(1) →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step_2(2) → step_1(1)</a:t>
            </a: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fail 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= didn't reached </a:t>
            </a:r>
            <a:r>
              <a:rPr lang="en-US" sz="134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confirm(4)</a:t>
            </a:r>
          </a:p>
          <a:p>
            <a:pPr algn="l">
              <a:lnSpc>
                <a:spcPts val="1877"/>
              </a:lnSpc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back-jumps = 2 -&gt; step_3(3) → step_1(1) | step_2(2) → step_1(1)</a:t>
            </a:r>
          </a:p>
          <a:p>
            <a:pPr algn="l">
              <a:lnSpc>
                <a:spcPts val="1877"/>
              </a:lnSpc>
              <a:spcBef>
                <a:spcPct val="0"/>
              </a:spcBef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analysis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= when multiple step_1(1), drop all except last</a:t>
            </a:r>
          </a:p>
          <a:p>
            <a:pPr algn="l">
              <a:lnSpc>
                <a:spcPts val="1877"/>
              </a:lnSpc>
              <a:spcBef>
                <a:spcPct val="0"/>
              </a:spcBef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time lapsed between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step_1(1) → step_2(2) and step_2(2) → step_3(3) 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will result in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negative value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since last step_1(1) is after the last step_2(2)</a:t>
            </a:r>
          </a:p>
          <a:p>
            <a:pPr algn="l">
              <a:lnSpc>
                <a:spcPts val="1877"/>
              </a:lnSpc>
              <a:spcBef>
                <a:spcPct val="0"/>
              </a:spcBef>
            </a:pPr>
          </a:p>
          <a:p>
            <a:pPr algn="l">
              <a:lnSpc>
                <a:spcPts val="1877"/>
              </a:lnSpc>
              <a:spcBef>
                <a:spcPct val="0"/>
              </a:spcBef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process sequence: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start(0) 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→ start(0) → start(0) → step_1(1) → step_2(2) →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step_1(1) → step_2(2) → step_3(3)</a:t>
            </a:r>
          </a:p>
          <a:p>
            <a:pPr algn="l">
              <a:lnSpc>
                <a:spcPts val="1877"/>
              </a:lnSpc>
              <a:spcBef>
                <a:spcPct val="0"/>
              </a:spcBef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fail 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= didn't reached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confirm(4)</a:t>
            </a:r>
          </a:p>
          <a:p>
            <a:pPr algn="l">
              <a:lnSpc>
                <a:spcPts val="1877"/>
              </a:lnSpc>
              <a:spcBef>
                <a:spcPct val="0"/>
              </a:spcBef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back-jumps = 1 -&gt; step_2(2) → step_1(1)</a:t>
            </a:r>
          </a:p>
          <a:p>
            <a:pPr algn="l">
              <a:lnSpc>
                <a:spcPts val="1877"/>
              </a:lnSpc>
              <a:spcBef>
                <a:spcPct val="0"/>
              </a:spcBef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analysis = when multiple start(0),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drop all except first one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1877"/>
              </a:lnSpc>
              <a:spcBef>
                <a:spcPct val="0"/>
              </a:spcBef>
            </a:pPr>
          </a:p>
          <a:p>
            <a:pPr algn="l">
              <a:lnSpc>
                <a:spcPts val="1877"/>
              </a:lnSpc>
              <a:spcBef>
                <a:spcPct val="0"/>
              </a:spcBef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process sequence: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start(0)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→ step_1(1) → step_2(2) → step_3(3) → step_2(2) → step_3(3) → step_2(2) → step_1(1) → step_2(2) → step_3(3) → start(0) →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step_1(1) → step_2(2) → step_3(3)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→ confirm(4) → confirm(4) →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confirm(4)</a:t>
            </a:r>
          </a:p>
          <a:p>
            <a:pPr algn="l">
              <a:lnSpc>
                <a:spcPts val="1877"/>
              </a:lnSpc>
              <a:spcBef>
                <a:spcPct val="0"/>
              </a:spcBef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completed_with_errors</a:t>
            </a: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=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start in start(0) &amp; reached confirm(4)</a:t>
            </a:r>
          </a:p>
          <a:p>
            <a:pPr algn="l">
              <a:lnSpc>
                <a:spcPts val="1877"/>
              </a:lnSpc>
              <a:spcBef>
                <a:spcPct val="0"/>
              </a:spcBef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back-jumps = 4 -&gt; step_3(3) → step_2(2) | step_3(3) → step_2(2) | step_3(3) → step_2(2) | step_3(3) → start(0) </a:t>
            </a:r>
          </a:p>
          <a:p>
            <a:pPr algn="l">
              <a:lnSpc>
                <a:spcPts val="1877"/>
              </a:lnSpc>
              <a:spcBef>
                <a:spcPct val="0"/>
              </a:spcBef>
            </a:pPr>
            <a:r>
              <a:rPr lang="en-US" sz="1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 analysis =  when </a:t>
            </a:r>
            <a:r>
              <a:rPr lang="en-US" b="true" sz="134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multiple step_1(1) &amp;/| step_2(2) &amp;/| step_3(3) &amp;/| step_4(4) &amp;/| confirm(4) drop all except last one of each.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8514539" y="0"/>
            <a:ext cx="9773461" cy="10287000"/>
          </a:xfrm>
          <a:prstGeom prst="rect">
            <a:avLst/>
          </a:prstGeom>
          <a:solidFill>
            <a:srgbClr val="A6A6A6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666750" y="666750"/>
            <a:ext cx="16954500" cy="1435740"/>
            <a:chOff x="0" y="0"/>
            <a:chExt cx="22606000" cy="191432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7625"/>
              <a:ext cx="22606000" cy="11715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600"/>
                </a:lnSpc>
                <a:spcBef>
                  <a:spcPct val="0"/>
                </a:spcBef>
              </a:pPr>
              <a:r>
                <a:rPr lang="en-US" sz="6000" strike="noStrike" u="none">
                  <a:solidFill>
                    <a:srgbClr val="B31B1B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Dataset Sizes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442515"/>
              <a:ext cx="2260600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trike="noStrike" u="none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Overview of key fields and sizes for each dataset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840291" y="6840309"/>
            <a:ext cx="6478786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web_data_control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riginal web rows: 341,046 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Filtered web rows (control only): 100,569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Distinct control clients with activity: 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18,011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Control clients without any web activity: 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5,515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378855" y="161716"/>
            <a:ext cx="1880445" cy="505034"/>
          </a:xfrm>
          <a:custGeom>
            <a:avLst/>
            <a:gdLst/>
            <a:ahLst/>
            <a:cxnLst/>
            <a:rect r="r" b="b" t="t" l="l"/>
            <a:pathLst>
              <a:path h="505034" w="1880445">
                <a:moveTo>
                  <a:pt x="0" y="0"/>
                </a:moveTo>
                <a:lnTo>
                  <a:pt x="1880445" y="0"/>
                </a:lnTo>
                <a:lnTo>
                  <a:pt x="1880445" y="505034"/>
                </a:lnTo>
                <a:lnTo>
                  <a:pt x="0" y="50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840291" y="4674324"/>
            <a:ext cx="6478786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web_data_test: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Original web r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ows: 341,046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Filtered web rows (test only): 139,342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Distinct test clients with activity: 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22,007 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 clients without any web activity: 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4,954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843619"/>
            <a:ext cx="6035427" cy="370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Clients dataset: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client_id: 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70609 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(nulls 0)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clnt_tenure_yr: 70595 (nulls 14)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clnt_tenure_month: 70595 (nulls 14)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clnt_age: 7594 (nulls 15)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gendr: 70595 (nulls 14)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num_acsts: 70595 (nulls 14)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bal: 70595 (nulls 14)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calls_6_mnth: 7595 (nulls 14)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logons_6_mnth: 70595 (nulls 0)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035165"/>
            <a:ext cx="6035427" cy="222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Experiment Clients: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client_id: 70,609 (nulls 0)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Variation: 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50,500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Test: 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26,968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Control: 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23,532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NaN: 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20,109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40291" y="2843619"/>
            <a:ext cx="2608362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Test clients dataset: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Clients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26,968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with_nulls: 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85365" y="2843619"/>
            <a:ext cx="3033712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Control clients dataset: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Clients</a:t>
            </a: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r>
              <a:rPr lang="en-US" b="true" sz="2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23,532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with_nulls: 6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0734675" cy="10287000"/>
          </a:xfrm>
          <a:prstGeom prst="rect">
            <a:avLst/>
          </a:prstGeom>
          <a:solidFill>
            <a:srgbClr val="A6A6A6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5378855" y="161716"/>
            <a:ext cx="1880445" cy="505034"/>
          </a:xfrm>
          <a:custGeom>
            <a:avLst/>
            <a:gdLst/>
            <a:ahLst/>
            <a:cxnLst/>
            <a:rect r="r" b="b" t="t" l="l"/>
            <a:pathLst>
              <a:path h="505034" w="1880445">
                <a:moveTo>
                  <a:pt x="0" y="0"/>
                </a:moveTo>
                <a:lnTo>
                  <a:pt x="1880445" y="0"/>
                </a:lnTo>
                <a:lnTo>
                  <a:pt x="1880445" y="505034"/>
                </a:lnTo>
                <a:lnTo>
                  <a:pt x="0" y="50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6750" y="2298050"/>
            <a:ext cx="5969302" cy="1866689"/>
          </a:xfrm>
          <a:custGeom>
            <a:avLst/>
            <a:gdLst/>
            <a:ahLst/>
            <a:cxnLst/>
            <a:rect r="r" b="b" t="t" l="l"/>
            <a:pathLst>
              <a:path h="1866689" w="5969302">
                <a:moveTo>
                  <a:pt x="0" y="0"/>
                </a:moveTo>
                <a:lnTo>
                  <a:pt x="5969302" y="0"/>
                </a:lnTo>
                <a:lnTo>
                  <a:pt x="5969302" y="1866689"/>
                </a:lnTo>
                <a:lnTo>
                  <a:pt x="0" y="1866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24610" y="2298050"/>
            <a:ext cx="4980824" cy="3445853"/>
          </a:xfrm>
          <a:custGeom>
            <a:avLst/>
            <a:gdLst/>
            <a:ahLst/>
            <a:cxnLst/>
            <a:rect r="r" b="b" t="t" l="l"/>
            <a:pathLst>
              <a:path h="3445853" w="4980824">
                <a:moveTo>
                  <a:pt x="0" y="0"/>
                </a:moveTo>
                <a:lnTo>
                  <a:pt x="4980824" y="0"/>
                </a:lnTo>
                <a:lnTo>
                  <a:pt x="4980824" y="3445853"/>
                </a:lnTo>
                <a:lnTo>
                  <a:pt x="0" y="34458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6750" y="5743903"/>
            <a:ext cx="5136392" cy="4185208"/>
          </a:xfrm>
          <a:custGeom>
            <a:avLst/>
            <a:gdLst/>
            <a:ahLst/>
            <a:cxnLst/>
            <a:rect r="r" b="b" t="t" l="l"/>
            <a:pathLst>
              <a:path h="4185208" w="5136392">
                <a:moveTo>
                  <a:pt x="0" y="0"/>
                </a:moveTo>
                <a:lnTo>
                  <a:pt x="5136392" y="0"/>
                </a:lnTo>
                <a:lnTo>
                  <a:pt x="5136392" y="4185208"/>
                </a:lnTo>
                <a:lnTo>
                  <a:pt x="0" y="41852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59221" y="2298050"/>
            <a:ext cx="3284979" cy="3190447"/>
          </a:xfrm>
          <a:custGeom>
            <a:avLst/>
            <a:gdLst/>
            <a:ahLst/>
            <a:cxnLst/>
            <a:rect r="r" b="b" t="t" l="l"/>
            <a:pathLst>
              <a:path h="3190447" w="3284979">
                <a:moveTo>
                  <a:pt x="0" y="0"/>
                </a:moveTo>
                <a:lnTo>
                  <a:pt x="3284979" y="0"/>
                </a:lnTo>
                <a:lnTo>
                  <a:pt x="3284979" y="3190447"/>
                </a:lnTo>
                <a:lnTo>
                  <a:pt x="0" y="31904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37313" y="5743903"/>
            <a:ext cx="5317676" cy="4185208"/>
          </a:xfrm>
          <a:custGeom>
            <a:avLst/>
            <a:gdLst/>
            <a:ahLst/>
            <a:cxnLst/>
            <a:rect r="r" b="b" t="t" l="l"/>
            <a:pathLst>
              <a:path h="4185208" w="5317676">
                <a:moveTo>
                  <a:pt x="0" y="0"/>
                </a:moveTo>
                <a:lnTo>
                  <a:pt x="5317676" y="0"/>
                </a:lnTo>
                <a:lnTo>
                  <a:pt x="5317676" y="4185208"/>
                </a:lnTo>
                <a:lnTo>
                  <a:pt x="0" y="41852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6750" y="695325"/>
            <a:ext cx="9763125" cy="730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00"/>
              </a:lnSpc>
              <a:spcBef>
                <a:spcPct val="0"/>
              </a:spcBef>
            </a:pPr>
            <a:r>
              <a:rPr lang="en-US" sz="5000">
                <a:solidFill>
                  <a:srgbClr val="B31B1B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Exploratory Data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750" y="1729850"/>
            <a:ext cx="1006792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</a:pPr>
            <a:r>
              <a:rPr lang="en-US" b="true" sz="2000">
                <a:solidFill>
                  <a:srgbClr val="4D4D4D"/>
                </a:solidFill>
                <a:latin typeface="DM Sans Bold"/>
                <a:ea typeface="DM Sans Bold"/>
                <a:cs typeface="DM Sans Bold"/>
                <a:sym typeface="DM Sans Bold"/>
              </a:rPr>
              <a:t>CLIENTS </a:t>
            </a:r>
            <a:r>
              <a:rPr lang="en-US" b="true" sz="2000">
                <a:solidFill>
                  <a:srgbClr val="4D4D4D"/>
                </a:solidFill>
                <a:latin typeface="DM Sans Bold"/>
                <a:ea typeface="DM Sans Bold"/>
                <a:cs typeface="DM Sans Bold"/>
                <a:sym typeface="DM Sans Bold"/>
              </a:rPr>
              <a:t>AGE DISTRIBUTION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24610" y="1729850"/>
            <a:ext cx="498082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</a:pPr>
            <a:r>
              <a:rPr lang="en-US" b="true" sz="2000">
                <a:solidFill>
                  <a:srgbClr val="4D4D4D"/>
                </a:solidFill>
                <a:latin typeface="DM Sans Bold"/>
                <a:ea typeface="DM Sans Bold"/>
                <a:cs typeface="DM Sans Bold"/>
                <a:sym typeface="DM Sans Bold"/>
              </a:rPr>
              <a:t>TENURE BY AGE DISTRIBUTION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901261" y="6372107"/>
            <a:ext cx="5104173" cy="2342094"/>
            <a:chOff x="0" y="0"/>
            <a:chExt cx="6805565" cy="312279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669787"/>
              <a:ext cx="6805565" cy="2453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</a:pPr>
              <a:r>
                <a:rPr lang="en-US" b="true" sz="2100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Balanc</a:t>
              </a:r>
              <a:r>
                <a:rPr lang="en-US" b="true" sz="2100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 Variance:</a:t>
              </a:r>
              <a:r>
                <a:rPr lang="en-US" sz="2100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90907500113.94 </a:t>
              </a:r>
              <a:r>
                <a:rPr lang="en-US" sz="2100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Balance Std Deviation: </a:t>
              </a:r>
              <a:r>
                <a:rPr lang="en-US" b="true" sz="2100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301508.71 </a:t>
              </a:r>
            </a:p>
            <a:p>
              <a:pPr algn="ctr" marL="0" indent="0" lvl="0">
                <a:lnSpc>
                  <a:spcPts val="2940"/>
                </a:lnSpc>
              </a:pPr>
              <a:r>
                <a:rPr lang="en-US" b="true" sz="2100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Balance Range:</a:t>
              </a:r>
              <a:r>
                <a:rPr lang="en-US" sz="2100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13,789.42 - 16,320,040.15 Balance Average: </a:t>
              </a:r>
              <a:r>
                <a:rPr lang="en-US" b="true" sz="2100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147445.24</a:t>
              </a:r>
              <a:r>
                <a:rPr lang="en-US" sz="2100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</a:t>
              </a:r>
            </a:p>
            <a:p>
              <a:pPr algn="ctr" marL="0" indent="0" lvl="0">
                <a:lnSpc>
                  <a:spcPts val="2940"/>
                </a:lnSpc>
              </a:pPr>
              <a:r>
                <a:rPr lang="en-US" b="true" sz="2100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Balance IQR:</a:t>
              </a:r>
              <a:r>
                <a:rPr lang="en-US" sz="2100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100,198.07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47625"/>
              <a:ext cx="6805565" cy="569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b="true" sz="2600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ACCOUNTS SUMMARY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66750" y="4505243"/>
            <a:ext cx="2024658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 Varian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ce: 243.09 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 Range: 13.5 -  96.0 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 IQR: 26.5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33161" y="4505243"/>
            <a:ext cx="270289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 mean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46.44</a:t>
            </a:r>
          </a:p>
          <a:p>
            <a:pPr algn="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 median: 47 </a:t>
            </a:r>
          </a:p>
          <a:p>
            <a:pPr algn="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 mode: 58.55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78855" y="161716"/>
            <a:ext cx="1880445" cy="505034"/>
          </a:xfrm>
          <a:custGeom>
            <a:avLst/>
            <a:gdLst/>
            <a:ahLst/>
            <a:cxnLst/>
            <a:rect r="r" b="b" t="t" l="l"/>
            <a:pathLst>
              <a:path h="505034" w="1880445">
                <a:moveTo>
                  <a:pt x="0" y="0"/>
                </a:moveTo>
                <a:lnTo>
                  <a:pt x="1880445" y="0"/>
                </a:lnTo>
                <a:lnTo>
                  <a:pt x="1880445" y="505034"/>
                </a:lnTo>
                <a:lnTo>
                  <a:pt x="0" y="50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36942" y="2797568"/>
            <a:ext cx="4322358" cy="2993375"/>
          </a:xfrm>
          <a:custGeom>
            <a:avLst/>
            <a:gdLst/>
            <a:ahLst/>
            <a:cxnLst/>
            <a:rect r="r" b="b" t="t" l="l"/>
            <a:pathLst>
              <a:path h="2993375" w="4322358">
                <a:moveTo>
                  <a:pt x="0" y="0"/>
                </a:moveTo>
                <a:lnTo>
                  <a:pt x="4322358" y="0"/>
                </a:lnTo>
                <a:lnTo>
                  <a:pt x="4322358" y="2993375"/>
                </a:lnTo>
                <a:lnTo>
                  <a:pt x="0" y="29933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97251" y="2797568"/>
            <a:ext cx="4531548" cy="2993375"/>
          </a:xfrm>
          <a:custGeom>
            <a:avLst/>
            <a:gdLst/>
            <a:ahLst/>
            <a:cxnLst/>
            <a:rect r="r" b="b" t="t" l="l"/>
            <a:pathLst>
              <a:path h="2993375" w="4531548">
                <a:moveTo>
                  <a:pt x="0" y="0"/>
                </a:moveTo>
                <a:lnTo>
                  <a:pt x="4531548" y="0"/>
                </a:lnTo>
                <a:lnTo>
                  <a:pt x="4531548" y="2993375"/>
                </a:lnTo>
                <a:lnTo>
                  <a:pt x="0" y="2993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6750" y="2952980"/>
            <a:ext cx="4238753" cy="2837963"/>
          </a:xfrm>
          <a:custGeom>
            <a:avLst/>
            <a:gdLst/>
            <a:ahLst/>
            <a:cxnLst/>
            <a:rect r="r" b="b" t="t" l="l"/>
            <a:pathLst>
              <a:path h="2837963" w="4238753">
                <a:moveTo>
                  <a:pt x="0" y="0"/>
                </a:moveTo>
                <a:lnTo>
                  <a:pt x="4238753" y="0"/>
                </a:lnTo>
                <a:lnTo>
                  <a:pt x="4238753" y="2837963"/>
                </a:lnTo>
                <a:lnTo>
                  <a:pt x="0" y="28379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42056" y="6021550"/>
            <a:ext cx="5817244" cy="3715765"/>
          </a:xfrm>
          <a:custGeom>
            <a:avLst/>
            <a:gdLst/>
            <a:ahLst/>
            <a:cxnLst/>
            <a:rect r="r" b="b" t="t" l="l"/>
            <a:pathLst>
              <a:path h="3715765" w="5817244">
                <a:moveTo>
                  <a:pt x="0" y="0"/>
                </a:moveTo>
                <a:lnTo>
                  <a:pt x="5817244" y="0"/>
                </a:lnTo>
                <a:lnTo>
                  <a:pt x="5817244" y="3715765"/>
                </a:lnTo>
                <a:lnTo>
                  <a:pt x="0" y="37157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6750" y="6724947"/>
            <a:ext cx="9340675" cy="3012368"/>
          </a:xfrm>
          <a:custGeom>
            <a:avLst/>
            <a:gdLst/>
            <a:ahLst/>
            <a:cxnLst/>
            <a:rect r="r" b="b" t="t" l="l"/>
            <a:pathLst>
              <a:path h="3012368" w="9340675">
                <a:moveTo>
                  <a:pt x="0" y="0"/>
                </a:moveTo>
                <a:lnTo>
                  <a:pt x="9340675" y="0"/>
                </a:lnTo>
                <a:lnTo>
                  <a:pt x="9340675" y="3012368"/>
                </a:lnTo>
                <a:lnTo>
                  <a:pt x="0" y="30123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66750" y="666750"/>
            <a:ext cx="16592550" cy="1888438"/>
            <a:chOff x="0" y="0"/>
            <a:chExt cx="22123400" cy="251791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47625"/>
              <a:ext cx="22123400" cy="11715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600"/>
                </a:lnSpc>
              </a:pPr>
              <a:r>
                <a:rPr lang="en-US" sz="6000">
                  <a:solidFill>
                    <a:srgbClr val="B31B1B"/>
                  </a:solidFill>
                  <a:latin typeface="Georgia Pro Light"/>
                  <a:ea typeface="Georgia Pro Light"/>
                  <a:cs typeface="Georgia Pro Light"/>
                  <a:sym typeface="Georgia Pro Light"/>
                </a:rPr>
                <a:t>Group Balance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655164"/>
              <a:ext cx="22123400" cy="86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60"/>
                </a:lnSpc>
              </a:pPr>
              <a:r>
                <a:rPr lang="en-US" sz="1900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This section highlights the baseline </a:t>
              </a:r>
              <a:r>
                <a:rPr lang="en-US" b="true" sz="1900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group balance</a:t>
              </a:r>
              <a:r>
                <a:rPr lang="en-US" sz="1900">
                  <a:solidFill>
                    <a:srgbClr val="4D4D4D"/>
                  </a:solidFill>
                  <a:latin typeface="DM Sans"/>
                  <a:ea typeface="DM Sans"/>
                  <a:cs typeface="DM Sans"/>
                  <a:sym typeface="DM Sans"/>
                </a:rPr>
                <a:t> and correlations among key client features, ensuring our analysis is robust and reliable for subsequent assessments. Full group balance analysis could be seen in </a:t>
              </a:r>
              <a:r>
                <a:rPr lang="en-US" b="true" sz="1900">
                  <a:solidFill>
                    <a:srgbClr val="4D4D4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demographic_analysis_viz.ipynb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79233" y="6105545"/>
            <a:ext cx="934067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Variation = All clients assigned to Test and Control groups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762000"/>
            <a:ext cx="8324850" cy="797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00"/>
              </a:lnSpc>
              <a:spcBef>
                <a:spcPct val="0"/>
              </a:spcBef>
            </a:pPr>
            <a:r>
              <a:rPr lang="en-US" sz="5900">
                <a:solidFill>
                  <a:srgbClr val="B31B1B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Pseudocode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378855" y="161716"/>
            <a:ext cx="1880445" cy="505034"/>
          </a:xfrm>
          <a:custGeom>
            <a:avLst/>
            <a:gdLst/>
            <a:ahLst/>
            <a:cxnLst/>
            <a:rect r="r" b="b" t="t" l="l"/>
            <a:pathLst>
              <a:path h="505034" w="1880445">
                <a:moveTo>
                  <a:pt x="0" y="0"/>
                </a:moveTo>
                <a:lnTo>
                  <a:pt x="1880445" y="0"/>
                </a:lnTo>
                <a:lnTo>
                  <a:pt x="1880445" y="505034"/>
                </a:lnTo>
                <a:lnTo>
                  <a:pt x="0" y="50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9629" y="1981791"/>
            <a:ext cx="5707992" cy="6913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 0. IMPORTS &amp; CONFIG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1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Import Python libraries (yaml, pandas, numpy, datetime, plotting, stats, etc.)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2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Try to open a YAML config file (../config.yaml). If not found, print a warning.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3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Read 3 CSVs from config: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- df_demo_test: demographic + flag data for TEST group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- df_demo_control: demographic + flag data for CONTROL group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- df_web_data: raw web event log (all steps, all users)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4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Import custom helper functions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# 1. DEFINE GLOBAL CONSTANTS &amp; SMALL HELPERS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5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Define ordered list of funnel steps: ['start','step_1','step_2','step_3','confirm']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6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Make a dictionary STEP_MAP that maps each step name → numeric index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7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Define KEY list = ['client_id','visitor_id','visit_id'] 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(these uniquely identify a process)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8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Define a helper _to_utc(series):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- Convert strings to datetimes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- Localize or convert to UTC timezone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9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Define a helper _standardize_steps(df):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- Lowercase step names, strip spaces, normalize to canonical names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- Keep only rows where process_step is one of the allowed funnel steps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# 2. PREPARE WEB DATA PER GROUP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10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Function prepare_web_for_group(df_web_data, df_demo_group):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a. Get list of client_ids for that group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b. Filter web events to those client_ids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c. Standardize step names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d. Convert timestamps to UTC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e. Sort rows by KEY + timestamp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f. Return cleaned web events for that group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49008" y="1296670"/>
            <a:ext cx="5285184" cy="879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# 3. DETECT STEP BACKS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11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Function compute_back_jumps(w_full):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a. Map each row’s step to numeric index (step_idx)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b. For each process (grouped by KEY) compute previous step index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c. delta = current_step_idx - prev_step_idx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d. Flag is_back_jump if delta &lt; 0 (means user moved backward)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e. Aggregate number of back jumps per process (sum)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f. Return: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     - wf: detailed events with step indices and back-jump flags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     - back: table (one row per process) with count of back jumps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# 4. KEEP ONLY LAST OCCURRENCE OF EACH STEP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12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Function collapse_last_per_step_and_last_confirm(wf):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a. If multiple 'confirm' events exist in a process, keep only the last one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b. Sort by KEY + process_step + time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c. Drop all but the LAST occurrence of each step per process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      d. Return this condensed table (one row per step per process)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# 5. SUMMARIZE PROCESSES INTO ONE ROW EACH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13. Function summarize_processes(wf2, back):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a. Pivot timestamps so each process has columns for each step time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b. Ensure missing steps become NaT (missing timestamp)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c. Convert all datetimes to naive UTC (remove timezone)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d. Create binary reached_* flags (1 if timestamp exists, else 0)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e. completed = reached_confirm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f. Compute time differences (minutes) between: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start → step_1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step_1 → step_2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step_2 → step_3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step_3 → confirm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start → confirm (total)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g. Join in back-jump counts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h. Define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"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successful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" if completed AND no back jumps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"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completed_with_errors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" if completed AND back jumps &gt; 0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"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fail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" if not completed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i. Return one-row-per-process table with flags, times, outcome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189296" y="1296670"/>
            <a:ext cx="5768132" cy="8589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# 5. SUMMARIZE PROCESSES INTO ONE ROW EACH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13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Function summarize_processes(wf2, back):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a. Pivot timestamps so each process has columns for each step time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b. Ensure missing steps become NaT (missing timestamp)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c. Convert all datetimes to naive UTC (remove timezone)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d. Create binary reached_* flags (1 if timestamp exists, else 0)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e. completed = reached_confirm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f. Compute time differences (minutes) between: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start → step_1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step_1 → step_2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step_2 → step_3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step_3 → confirm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start → confirm (total)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g. Join in back-jump counts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h. Define outcome: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"successful" if completed AND no back jumps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"completed_with_errors" if completed AND back jumps &gt; 0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- "fail" if not completed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i. Return one-row-per-process table with flags, times, outcome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# 6. CALCULATE KPIs (Control Group) and Test Group metrics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================================================================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14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Function kpis_from_processes(proc):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a. Denominator = number of processes that “started” (reached_start)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b. Compute percent reaching each step (step_1, step_2, step_3)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c. Compute completion_rate_% (confirm reached)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d. Compute distribution of outcomes (successful, completed_with_errors, fail)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e. Compute median times between each transition + total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f. Compute average number of back jumps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g. Return a one-row DataFrame with KPI values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</a:t>
            </a:r>
            <a:r>
              <a:rPr lang="en-US" b="true" sz="1200">
                <a:solidFill>
                  <a:srgbClr val="B31B1B"/>
                </a:solidFill>
                <a:latin typeface="DM Sans Bold"/>
                <a:ea typeface="DM Sans Bold"/>
                <a:cs typeface="DM Sans Bold"/>
                <a:sym typeface="DM Sans Bold"/>
              </a:rPr>
              <a:t>15</a:t>
            </a: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. Function step_dropoff_table(proc):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a. For each step transition (start→step_1, step_1→step_2, etc.):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   - n_from = number of processes that reached the “from” step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   - n_to = number that reached the “to” step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   - conv_rate_% = (n_to / n_from)*100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   - dropoff_% = 100 - conv_rate_%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B31B1B"/>
                </a:solidFill>
                <a:latin typeface="DM Sans"/>
                <a:ea typeface="DM Sans"/>
                <a:cs typeface="DM Sans"/>
                <a:sym typeface="DM Sans"/>
              </a:rPr>
              <a:t>#   b. Return a table describing funnel conversion and drop-off rates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66750" y="6870269"/>
          <a:ext cx="13429418" cy="1333500"/>
        </p:xfrm>
        <a:graphic>
          <a:graphicData uri="http://schemas.openxmlformats.org/drawingml/2006/table">
            <a:tbl>
              <a:tblPr/>
              <a:tblGrid>
                <a:gridCol w="1385353"/>
                <a:gridCol w="969031"/>
                <a:gridCol w="1454517"/>
                <a:gridCol w="1488992"/>
                <a:gridCol w="1492872"/>
                <a:gridCol w="1914930"/>
                <a:gridCol w="1453472"/>
                <a:gridCol w="2445935"/>
                <a:gridCol w="824316"/>
              </a:tblGrid>
              <a:tr h="666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_processes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sta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rted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step1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_rate_%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step2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_rate_%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ste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p3_rate_%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completion_rate_%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successful_%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completed_with_errors_%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fail%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666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17327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17327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66.43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55.32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49.82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42.91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42.91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57.08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66750" y="3269063"/>
          <a:ext cx="7334397" cy="3276600"/>
        </p:xfrm>
        <a:graphic>
          <a:graphicData uri="http://schemas.openxmlformats.org/drawingml/2006/table">
            <a:tbl>
              <a:tblPr/>
              <a:tblGrid>
                <a:gridCol w="1636693"/>
                <a:gridCol w="1195406"/>
                <a:gridCol w="1229246"/>
                <a:gridCol w="1691480"/>
                <a:gridCol w="1581572"/>
              </a:tblGrid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from_to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n_from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n_to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conv_rate_%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dropoff_%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start→step_1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17327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11512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66.43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33.56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step_1→step_2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11512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9587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83.27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16.72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step_2→step_3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9587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8634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90.05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9.94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step_3→confirm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8634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7436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86.12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13.87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66750" y="8295800"/>
          <a:ext cx="13869187" cy="1346403"/>
        </p:xfrm>
        <a:graphic>
          <a:graphicData uri="http://schemas.openxmlformats.org/drawingml/2006/table">
            <a:tbl>
              <a:tblPr/>
              <a:tblGrid>
                <a:gridCol w="1831050"/>
                <a:gridCol w="1721760"/>
                <a:gridCol w="1922583"/>
                <a:gridCol w="1968152"/>
                <a:gridCol w="1973281"/>
                <a:gridCol w="2531158"/>
                <a:gridCol w="1921202"/>
              </a:tblGrid>
              <a:tr h="6665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_total_avg_min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t_s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tep1_avg_min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t_step2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_avg_min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t_step3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_avg_min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_conf_avg_min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n_back_jumps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avg_back_jumps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6798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4.56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1.91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15378855" y="161716"/>
            <a:ext cx="1880445" cy="505034"/>
          </a:xfrm>
          <a:custGeom>
            <a:avLst/>
            <a:gdLst/>
            <a:ahLst/>
            <a:cxnLst/>
            <a:rect r="r" b="b" t="t" l="l"/>
            <a:pathLst>
              <a:path h="505034" w="1880445">
                <a:moveTo>
                  <a:pt x="0" y="0"/>
                </a:moveTo>
                <a:lnTo>
                  <a:pt x="1880445" y="0"/>
                </a:lnTo>
                <a:lnTo>
                  <a:pt x="1880445" y="505034"/>
                </a:lnTo>
                <a:lnTo>
                  <a:pt x="0" y="50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91087" y="3520738"/>
            <a:ext cx="4154351" cy="2935543"/>
          </a:xfrm>
          <a:custGeom>
            <a:avLst/>
            <a:gdLst/>
            <a:ahLst/>
            <a:cxnLst/>
            <a:rect r="r" b="b" t="t" l="l"/>
            <a:pathLst>
              <a:path h="2935543" w="4154351">
                <a:moveTo>
                  <a:pt x="0" y="0"/>
                </a:moveTo>
                <a:lnTo>
                  <a:pt x="4154352" y="0"/>
                </a:lnTo>
                <a:lnTo>
                  <a:pt x="4154352" y="2935543"/>
                </a:lnTo>
                <a:lnTo>
                  <a:pt x="0" y="2935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39250" y="3520738"/>
            <a:ext cx="4705833" cy="2935543"/>
          </a:xfrm>
          <a:custGeom>
            <a:avLst/>
            <a:gdLst/>
            <a:ahLst/>
            <a:cxnLst/>
            <a:rect r="r" b="b" t="t" l="l"/>
            <a:pathLst>
              <a:path h="2935543" w="4705833">
                <a:moveTo>
                  <a:pt x="0" y="0"/>
                </a:moveTo>
                <a:lnTo>
                  <a:pt x="4705833" y="0"/>
                </a:lnTo>
                <a:lnTo>
                  <a:pt x="4705833" y="2935543"/>
                </a:lnTo>
                <a:lnTo>
                  <a:pt x="0" y="29355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6750" y="714375"/>
            <a:ext cx="16592550" cy="80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60"/>
              </a:lnSpc>
            </a:pPr>
            <a:r>
              <a:rPr lang="en-US" sz="5600">
                <a:solidFill>
                  <a:srgbClr val="B31B1B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KPI Definitions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8822" y="2222544"/>
            <a:ext cx="366653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Valid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processes: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17327 </a:t>
            </a:r>
          </a:p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Distinct control clients with activity: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14174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91087" y="2222544"/>
            <a:ext cx="895399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 Process in Contr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ol: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22819 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→ within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IQR 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limits: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17327 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| Outliers removed: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5492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750" y="1480825"/>
            <a:ext cx="16592550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section 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outlines the key performance indicators crucial for evaluating the impact of the redesigned user interface on funnel completion and conversion rates.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91087" y="2892088"/>
            <a:ext cx="243049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t_total: 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outliers=338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low=-11.267, high=22.333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99548" y="2908215"/>
            <a:ext cx="2945534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t_step3_conf: 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outliers=447 </a:t>
            </a:r>
          </a:p>
          <a:p>
            <a:pPr algn="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low=-4.633, high=8.200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2336687"/>
            <a:ext cx="4010025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940"/>
              </a:lnSpc>
              <a:spcBef>
                <a:spcPct val="0"/>
              </a:spcBef>
            </a:pP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66750" y="3220669"/>
          <a:ext cx="7334397" cy="3276600"/>
        </p:xfrm>
        <a:graphic>
          <a:graphicData uri="http://schemas.openxmlformats.org/drawingml/2006/table">
            <a:tbl>
              <a:tblPr/>
              <a:tblGrid>
                <a:gridCol w="1636693"/>
                <a:gridCol w="1195406"/>
                <a:gridCol w="1229246"/>
                <a:gridCol w="1691480"/>
                <a:gridCol w="1581572"/>
              </a:tblGrid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from_to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n_from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n_to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conv_rate_%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dropoff_%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start→step_1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222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18569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3.59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6.40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step_1→step_2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18569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5725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84.68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15.31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step_2→step_3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5725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4050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9.34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10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.65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53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step_3→confirm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4050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1189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84.67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15.32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66750" y="7126068"/>
          <a:ext cx="13428922" cy="1333500"/>
        </p:xfrm>
        <a:graphic>
          <a:graphicData uri="http://schemas.openxmlformats.org/drawingml/2006/table">
            <a:tbl>
              <a:tblPr/>
              <a:tblGrid>
                <a:gridCol w="1385353"/>
                <a:gridCol w="969031"/>
                <a:gridCol w="1454517"/>
                <a:gridCol w="1488992"/>
                <a:gridCol w="1492872"/>
                <a:gridCol w="1914930"/>
                <a:gridCol w="1453472"/>
                <a:gridCol w="2445935"/>
                <a:gridCol w="823818"/>
              </a:tblGrid>
              <a:tr h="666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_processes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sta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rted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step1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_rate_%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step2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_rate_%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ste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p3_rate_%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completion_rate_%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successful_%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completed_with_errors_%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fail%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6667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222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222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83.59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70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.79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63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.25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53.55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43.86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9.69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46.44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66750" y="8585098"/>
          <a:ext cx="13869187" cy="1346403"/>
        </p:xfrm>
        <a:graphic>
          <a:graphicData uri="http://schemas.openxmlformats.org/drawingml/2006/table">
            <a:tbl>
              <a:tblPr/>
              <a:tblGrid>
                <a:gridCol w="1831050"/>
                <a:gridCol w="1721760"/>
                <a:gridCol w="1922583"/>
                <a:gridCol w="1968152"/>
                <a:gridCol w="1973281"/>
                <a:gridCol w="2531158"/>
                <a:gridCol w="1921202"/>
              </a:tblGrid>
              <a:tr h="6665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_total_avg_min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t_s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tep1_avg_min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t_step2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_avg_min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t_step3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_avg_min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</a:t>
                      </a:r>
                      <a:r>
                        <a:rPr lang="en-US" b="true" sz="1200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_conf_avg_min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n_back_jumps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ECF0F3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avg_back_jumps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6798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4.34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0.54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1.32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1.46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0.33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15378855" y="161716"/>
            <a:ext cx="1880445" cy="505034"/>
          </a:xfrm>
          <a:custGeom>
            <a:avLst/>
            <a:gdLst/>
            <a:ahLst/>
            <a:cxnLst/>
            <a:rect r="r" b="b" t="t" l="l"/>
            <a:pathLst>
              <a:path h="505034" w="1880445">
                <a:moveTo>
                  <a:pt x="0" y="0"/>
                </a:moveTo>
                <a:lnTo>
                  <a:pt x="1880445" y="0"/>
                </a:lnTo>
                <a:lnTo>
                  <a:pt x="1880445" y="505034"/>
                </a:lnTo>
                <a:lnTo>
                  <a:pt x="0" y="505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91043" y="2971991"/>
            <a:ext cx="4681146" cy="2944351"/>
          </a:xfrm>
          <a:custGeom>
            <a:avLst/>
            <a:gdLst/>
            <a:ahLst/>
            <a:cxnLst/>
            <a:rect r="r" b="b" t="t" l="l"/>
            <a:pathLst>
              <a:path h="2944351" w="4681146">
                <a:moveTo>
                  <a:pt x="0" y="0"/>
                </a:moveTo>
                <a:lnTo>
                  <a:pt x="4681146" y="0"/>
                </a:lnTo>
                <a:lnTo>
                  <a:pt x="4681146" y="2944352"/>
                </a:lnTo>
                <a:lnTo>
                  <a:pt x="0" y="2944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57387" y="2971991"/>
            <a:ext cx="4201913" cy="2944351"/>
          </a:xfrm>
          <a:custGeom>
            <a:avLst/>
            <a:gdLst/>
            <a:ahLst/>
            <a:cxnLst/>
            <a:rect r="r" b="b" t="t" l="l"/>
            <a:pathLst>
              <a:path h="2944351" w="4201913">
                <a:moveTo>
                  <a:pt x="0" y="0"/>
                </a:moveTo>
                <a:lnTo>
                  <a:pt x="4201913" y="0"/>
                </a:lnTo>
                <a:lnTo>
                  <a:pt x="4201913" y="2944352"/>
                </a:lnTo>
                <a:lnTo>
                  <a:pt x="0" y="29443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6750" y="452749"/>
            <a:ext cx="9795147" cy="680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80"/>
              </a:lnSpc>
              <a:spcBef>
                <a:spcPct val="0"/>
              </a:spcBef>
            </a:pPr>
            <a:r>
              <a:rPr lang="en-US" sz="4800">
                <a:solidFill>
                  <a:srgbClr val="B31B1B"/>
                </a:solidFill>
                <a:latin typeface="Georgia Pro Light"/>
                <a:ea typeface="Georgia Pro Light"/>
                <a:cs typeface="Georgia Pro Light"/>
                <a:sym typeface="Georgia Pro Light"/>
              </a:rPr>
              <a:t>Performance Metrics Test Group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750" y="1811655"/>
            <a:ext cx="733439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Valid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processes: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22213 </a:t>
            </a:r>
          </a:p>
          <a:p>
            <a:pPr algn="just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Distinct control clients with activity: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19095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91043" y="1830705"/>
            <a:ext cx="906825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Process in Test: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25932 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→ within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IQR 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limits: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22213 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|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Outliers 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removed: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3719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6750" y="1104265"/>
            <a:ext cx="16411166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section </a:t>
            </a:r>
            <a:r>
              <a:rPr lang="en-US" sz="1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outlines the test metric indicators crucial for evaluating the impact of the redesigned user interface on funnel completion and conversion rates.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91043" y="2314767"/>
            <a:ext cx="213017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t_total: 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outliers=564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low=-12.783, high=23.150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86657" y="2304465"/>
            <a:ext cx="2572643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n_back_jumps: outliers=204</a:t>
            </a:r>
          </a:p>
          <a:p>
            <a:pPr algn="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low=-3.000, high=4.000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91043" y="6211519"/>
            <a:ext cx="906825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Inter-quartile range (</a:t>
            </a:r>
            <a:r>
              <a:rPr lang="en-US" sz="1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IQR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): Compute quartiles: Q1 (25th pct), Q3 (75th pct), and IQR = Q3 − Q1</a:t>
            </a:r>
          </a:p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 a complete list of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Outliers </a:t>
            </a:r>
            <a:r>
              <a:rPr lang="en-US" sz="1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charts plese review: </a:t>
            </a:r>
            <a:r>
              <a:rPr lang="en-US" b="true" sz="15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vanguard_funnel_outliers_viz.ipynb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CX Funnel</dc:description>
  <dc:identifier>DAG1X8OYFCo</dc:identifier>
  <dcterms:modified xsi:type="dcterms:W3CDTF">2011-08-01T06:04:30Z</dcterms:modified>
  <cp:revision>1</cp:revision>
  <dc:title>Presentation - CX Funnel</dc:title>
</cp:coreProperties>
</file>