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261" r:id="rId6"/>
    <p:sldId id="262" r:id="rId7"/>
    <p:sldId id="268" r:id="rId8"/>
    <p:sldId id="267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827"/>
    <a:srgbClr val="1A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9"/>
  </p:normalViewPr>
  <p:slideViewPr>
    <p:cSldViewPr snapToGrid="0" snapToObjects="1">
      <p:cViewPr>
        <p:scale>
          <a:sx n="101" d="100"/>
          <a:sy n="101" d="100"/>
        </p:scale>
        <p:origin x="191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26FCC-99CE-475B-829D-5A7850C0A26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44BC2-611F-44C9-9399-BFB7157CA0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Boa noite a todos,</a:t>
            </a:r>
          </a:p>
          <a:p>
            <a:endParaRPr lang="pt-PT" dirty="0"/>
          </a:p>
          <a:p>
            <a:r>
              <a:rPr lang="pt-PT" dirty="0"/>
              <a:t>Vou iniciar a minha apresentação, sendo que este se denomina: Classificação da Doença de Parkinson através de voz.</a:t>
            </a:r>
          </a:p>
          <a:p>
            <a:endParaRPr lang="pt-PT" dirty="0"/>
          </a:p>
          <a:p>
            <a:r>
              <a:rPr lang="pt-PT" dirty="0"/>
              <a:t>Para este pressuposto, proponho uma abordagem híbrida, que combina diversos algoritmos para um resultado final melhor.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44BC2-611F-44C9-9399-BFB7157CA0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inteligência artificial pode ser utilizada em diversas áreas de negócio, contudo no presente trabalho escolheu-se a área da saúde.</a:t>
            </a:r>
          </a:p>
          <a:p>
            <a:endParaRPr lang="pt-PT" dirty="0"/>
          </a:p>
          <a:p>
            <a:r>
              <a:rPr lang="pt-PT" dirty="0"/>
              <a:t>Mesmo dentro da área da saúde pode ser utilizada em diversas vertentes: acompanhamento de pacientes, gestão de ficheiros, diagnóstico terapêutico e libertação de fármacos.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44BC2-611F-44C9-9399-BFB7157CA0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6684" y="0"/>
            <a:ext cx="9144000" cy="6858000"/>
          </a:xfrm>
          <a:prstGeom prst="rect">
            <a:avLst/>
          </a:prstGeom>
          <a:solidFill>
            <a:srgbClr val="1A171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413" y="4406900"/>
            <a:ext cx="5450299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44413" y="2906713"/>
            <a:ext cx="54502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</p:txBody>
      </p:sp>
      <p:pic>
        <p:nvPicPr>
          <p:cNvPr id="10" name="Picture 4" descr="PPorto—branco—opaco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78" y="1141747"/>
            <a:ext cx="5364800" cy="1178309"/>
          </a:xfrm>
          <a:prstGeom prst="rect">
            <a:avLst/>
          </a:prstGeom>
        </p:spPr>
      </p:pic>
      <p:sp>
        <p:nvSpPr>
          <p:cNvPr id="11" name="TextBox 6"/>
          <p:cNvSpPr txBox="1"/>
          <p:nvPr userDrawn="1"/>
        </p:nvSpPr>
        <p:spPr>
          <a:xfrm>
            <a:off x="1443790" y="4055772"/>
            <a:ext cx="1871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  <a:t>POLITÉCNICO</a:t>
            </a:r>
          </a:p>
          <a:p>
            <a: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  <a:t>DO PORTO</a:t>
            </a:r>
            <a:b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</a:br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ESCOLA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SUPERIOR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DE TECNOLOGIA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E GESTÃO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7793" y="5856652"/>
            <a:ext cx="1183619" cy="4124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01" y="5868109"/>
            <a:ext cx="698339" cy="4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154"/>
            <a:ext cx="8229600" cy="84748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/>
          <p:nvPr userDrawn="1"/>
        </p:nvSpPr>
        <p:spPr>
          <a:xfrm>
            <a:off x="-6684" y="0"/>
            <a:ext cx="9150684" cy="548105"/>
          </a:xfrm>
          <a:prstGeom prst="rect">
            <a:avLst/>
          </a:prstGeom>
          <a:solidFill>
            <a:srgbClr val="1A17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/>
          <p:nvPr userDrawn="1"/>
        </p:nvSpPr>
        <p:spPr>
          <a:xfrm>
            <a:off x="0" y="548105"/>
            <a:ext cx="9144000" cy="630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7568"/>
            <a:ext cx="8229600" cy="850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09/03/2022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ESTG Masters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7942-0F31-8246-9E69-0AE29DBBE5E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4" descr="PPorto—branco—opac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95" y="147933"/>
            <a:ext cx="1213313" cy="266489"/>
          </a:xfrm>
          <a:prstGeom prst="rect">
            <a:avLst/>
          </a:prstGeom>
        </p:spPr>
      </p:pic>
      <p:sp>
        <p:nvSpPr>
          <p:cNvPr id="10" name="TextBox 1"/>
          <p:cNvSpPr txBox="1"/>
          <p:nvPr userDrawn="1"/>
        </p:nvSpPr>
        <p:spPr>
          <a:xfrm>
            <a:off x="454528" y="86907"/>
            <a:ext cx="326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rto Sans Light"/>
                <a:cs typeface="Porto Sans Light"/>
              </a:rPr>
              <a:t>POLITÉCNICO DO PORTO</a:t>
            </a:r>
            <a:br>
              <a:rPr lang="en-US" sz="1000" dirty="0">
                <a:solidFill>
                  <a:schemeClr val="bg1"/>
                </a:solidFill>
                <a:latin typeface="Porto Sans Light"/>
                <a:cs typeface="Porto Sans Light"/>
              </a:rPr>
            </a:br>
            <a:r>
              <a:rPr lang="en-US" sz="1000" dirty="0">
                <a:solidFill>
                  <a:srgbClr val="D13827"/>
                </a:solidFill>
                <a:latin typeface="Porto Sans"/>
                <a:cs typeface="Porto Sans"/>
              </a:rPr>
              <a:t>ESCOLA SUPERIOR DE TECNOLOGIA E GESTÃO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50383" y="147933"/>
            <a:ext cx="779671" cy="2717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32" y="64141"/>
            <a:ext cx="431218" cy="4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700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Classificação da doença de Parkinson através de voz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Abordagem Híbrida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9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7F94C91-151F-5440-140D-EB6A56B4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63" y="1600200"/>
            <a:ext cx="2601913" cy="24399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A0B110-F06D-2848-DDC7-7581480B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1600200"/>
            <a:ext cx="3455988" cy="24399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FE94986-69BB-3B9D-75F5-FAF14E8E4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63" y="4095750"/>
            <a:ext cx="2181225" cy="2030413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D22F835-F020-3F5A-AB29-B4B782EA6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751263" y="4095750"/>
            <a:ext cx="3876675" cy="20304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3D3AC-7511-C642-AC02-08E37229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154"/>
            <a:ext cx="8229600" cy="847483"/>
          </a:xfrm>
        </p:spPr>
        <p:txBody>
          <a:bodyPr anchor="ctr">
            <a:normAutofit/>
          </a:bodyPr>
          <a:lstStyle/>
          <a:p>
            <a:r>
              <a:rPr lang="pt-PT" dirty="0"/>
              <a:t>Inteligência Artificial na Saúde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0890-0C1A-DD4A-80A2-D1283547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28/03/2024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CB33-5CD9-A648-8F17-8842970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ESTG Masters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81B8-C184-D44E-BE4D-4B928ED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1727942-0F31-8246-9E69-0AE29DBBE5E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46DC9-7870-CB37-59CC-B5BB8C85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Doença de Parkinson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6BCB2B7-D5D6-8F72-0E10-F83106759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547" y="1866105"/>
            <a:ext cx="4206705" cy="2253592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FF0B0A-9E3B-B3C3-ABF4-4B789AFB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47944B-48AF-4CE9-2BB2-5D0590DB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1F0CD9-0464-248C-2957-317039E5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3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ABF298-CEA2-5771-278C-EF7AE506698D}"/>
              </a:ext>
            </a:extLst>
          </p:cNvPr>
          <p:cNvSpPr txBox="1"/>
          <p:nvPr/>
        </p:nvSpPr>
        <p:spPr>
          <a:xfrm>
            <a:off x="561286" y="1489723"/>
            <a:ext cx="512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Sistemas de Deteção prévia da Doença de Parkinson: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Postura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Andar (Movimento)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Imagem médica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Voice</a:t>
            </a:r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Drawing</a:t>
            </a:r>
            <a:r>
              <a:rPr lang="pt-PT" dirty="0"/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E60F6AE-78BF-3F43-ED47-DEEBB760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3" y="4105801"/>
            <a:ext cx="7162800" cy="21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0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78CE7-A579-BF8A-279C-027548C9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de Deteção através da voz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427AF0-FCDB-5503-96B4-10C1CDBE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Razões:</a:t>
            </a:r>
          </a:p>
          <a:p>
            <a:r>
              <a:rPr lang="pt-PT" sz="1600" dirty="0"/>
              <a:t>90 % dos pacientes apresentam anomalias na voz;</a:t>
            </a:r>
          </a:p>
          <a:p>
            <a:r>
              <a:rPr lang="pt-PT" sz="1600" dirty="0"/>
              <a:t>Sinais oscilatórios não linear e oscilatórios;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5EA90E-B9C0-58BD-7AAE-15DBDB2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3B5E7B-0038-18A9-1C13-B704BE1D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53D498-5076-9A98-4903-7EE36A9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3195C0-59B6-B5F7-D9A7-09D8CA84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15" y="1647824"/>
            <a:ext cx="3120950" cy="1215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FF7820-D700-39FE-6AB0-A121A01B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57793"/>
            <a:ext cx="3001333" cy="16731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18FACF-B4FC-87D6-5BFD-5B599149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96" y="3093831"/>
            <a:ext cx="2539945" cy="23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C9F32-53FF-D865-B8EC-2A255CD7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da Literatura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463CD-7926-0D38-E7F5-B97AD612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498DC9-68DE-3B06-B26F-41794694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EC46A-456F-56AC-4B8C-4FD41D75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89628D-7A8D-FDAC-F9F8-26CD19A4FF89}"/>
              </a:ext>
            </a:extLst>
          </p:cNvPr>
          <p:cNvSpPr txBox="1"/>
          <p:nvPr/>
        </p:nvSpPr>
        <p:spPr>
          <a:xfrm>
            <a:off x="372823" y="1471733"/>
            <a:ext cx="4249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Sakar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</a:t>
            </a:r>
            <a:r>
              <a:rPr lang="pt-PT" i="1" dirty="0" err="1"/>
              <a:t>Al.s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Mostafa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Tuncer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Ashour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  <a:endParaRPr lang="pt-PT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Barunak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Qasim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Thanoun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Abduhrrahman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Karan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Polat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8C4721-69DC-DEE6-D6E8-456D5306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92" y="3314244"/>
            <a:ext cx="3448385" cy="22783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5E265D4-8059-BFEA-2678-46E5595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51" y="1417637"/>
            <a:ext cx="3086259" cy="18860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976E3C-3D0B-EA66-7A26-FC4767D6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123" y="1417637"/>
            <a:ext cx="3460928" cy="18860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445C68-3D0E-27F8-9053-61202EC8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96" y="3300172"/>
            <a:ext cx="2559182" cy="229246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56EDD8-BCB6-F991-BD5A-475753BC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51" y="4893903"/>
            <a:ext cx="3389084" cy="14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4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B3563-3AB9-6C6C-62D6-D3663C1B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7381"/>
            <a:ext cx="8229600" cy="620256"/>
          </a:xfrm>
        </p:spPr>
        <p:txBody>
          <a:bodyPr>
            <a:normAutofit fontScale="90000"/>
          </a:bodyPr>
          <a:lstStyle/>
          <a:p>
            <a:r>
              <a:rPr lang="pt-PT" dirty="0"/>
              <a:t>Conjunto de Dados para Classificação da Doença de Parkinson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E0BAD5-3541-CEAC-4324-0E4F201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22BDEC-7198-5CC6-B45E-F286368E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24B3DF-393B-EA2D-6D26-5563AD6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9B47B-8067-FAA9-599C-30E515AD215F}"/>
              </a:ext>
            </a:extLst>
          </p:cNvPr>
          <p:cNvSpPr txBox="1"/>
          <p:nvPr/>
        </p:nvSpPr>
        <p:spPr>
          <a:xfrm>
            <a:off x="457200" y="1559525"/>
            <a:ext cx="7426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  <a:p>
            <a:r>
              <a:rPr lang="pt-PT" dirty="0"/>
              <a:t>Características do Conjunto de dados da voz da Doença de Parkinson: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UCI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i="1" dirty="0" err="1"/>
              <a:t>Repository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188 pacientes (108 homens e 81 mulheres)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Entre os 33 e os 87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Grupo de controlo de 64 indivíduos saudáveis (23 homens e 41 mulheres)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Microfone de 44,1 Hz onde cada indivíduo pronunciou 3 vezes a vogal 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D81A2F-E45C-8EEA-3010-A87E760E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91" y="3752497"/>
            <a:ext cx="4402854" cy="21652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A961922-2FD1-177F-DC05-CA8C244B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5" y="3752497"/>
            <a:ext cx="4434279" cy="21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988B8-2AC4-0106-F989-9EE9E28F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i="1" dirty="0" err="1"/>
              <a:t>Features</a:t>
            </a:r>
            <a:endParaRPr lang="pt-PT" i="1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2F740-3863-B679-4E09-08D89EBA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DCD08A-C128-CB16-41B3-8D357EC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34F57D-510C-142C-7EB3-91C36141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D9E784-293B-B785-A332-A9120A36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61" y="653673"/>
            <a:ext cx="4249170" cy="5550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600C2D9-A343-55A0-246E-59D4543802E0}"/>
              </a:ext>
            </a:extLst>
          </p:cNvPr>
          <p:cNvSpPr txBox="1"/>
          <p:nvPr/>
        </p:nvSpPr>
        <p:spPr>
          <a:xfrm>
            <a:off x="372823" y="1471733"/>
            <a:ext cx="4249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Grupos de </a:t>
            </a:r>
            <a:r>
              <a:rPr lang="pt-PT" i="1" dirty="0" err="1"/>
              <a:t>Features</a:t>
            </a:r>
            <a:r>
              <a:rPr lang="pt-P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Baseline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Time </a:t>
            </a:r>
            <a:r>
              <a:rPr lang="pt-PT" i="1" dirty="0" err="1"/>
              <a:t>Frequency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Mel </a:t>
            </a:r>
            <a:r>
              <a:rPr lang="pt-PT" i="1" dirty="0" err="1"/>
              <a:t>Frequency</a:t>
            </a:r>
            <a:r>
              <a:rPr lang="pt-PT" i="1" dirty="0"/>
              <a:t> </a:t>
            </a:r>
            <a:r>
              <a:rPr lang="pt-PT" i="1" dirty="0" err="1"/>
              <a:t>Cepstral</a:t>
            </a:r>
            <a:r>
              <a:rPr lang="pt-PT" i="1" dirty="0"/>
              <a:t> </a:t>
            </a:r>
            <a:r>
              <a:rPr lang="pt-PT" i="1" dirty="0" err="1"/>
              <a:t>Coefficients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Wavelet</a:t>
            </a:r>
            <a:r>
              <a:rPr lang="pt-PT" i="1" dirty="0"/>
              <a:t> </a:t>
            </a:r>
            <a:r>
              <a:rPr lang="pt-PT" i="1" dirty="0" err="1"/>
              <a:t>Transform</a:t>
            </a:r>
            <a:r>
              <a:rPr lang="pt-PT" i="1" dirty="0"/>
              <a:t> </a:t>
            </a:r>
            <a:r>
              <a:rPr lang="pt-PT" i="1" dirty="0" err="1"/>
              <a:t>based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Vocal </a:t>
            </a:r>
            <a:r>
              <a:rPr lang="pt-PT" i="1" dirty="0" err="1"/>
              <a:t>Fold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Tunable</a:t>
            </a:r>
            <a:r>
              <a:rPr lang="pt-PT" i="1" dirty="0"/>
              <a:t> Q-</a:t>
            </a:r>
            <a:r>
              <a:rPr lang="pt-PT" i="1" dirty="0" err="1"/>
              <a:t>factor</a:t>
            </a:r>
            <a:r>
              <a:rPr lang="pt-PT" i="1" dirty="0"/>
              <a:t> </a:t>
            </a:r>
            <a:r>
              <a:rPr lang="pt-PT" i="1" dirty="0" err="1"/>
              <a:t>Wavelet</a:t>
            </a:r>
            <a:r>
              <a:rPr lang="pt-PT" i="1" dirty="0"/>
              <a:t> </a:t>
            </a:r>
            <a:r>
              <a:rPr lang="pt-PT" i="1" dirty="0" err="1"/>
              <a:t>Transform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1249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9FFD-FFFB-654C-95A3-EA2F1A7F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Metodologia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89BAED00-AEB4-F9AA-37E2-6EB447B9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390" y="1578306"/>
            <a:ext cx="4144810" cy="4170661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F3782E-E971-B3A5-E7EA-3051E919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54992A-8085-4248-C396-1FCEDAC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6E3F25-B1F9-6824-66A0-695C0B1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8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7E459A-411E-2283-359A-6BA1787DC3A9}"/>
              </a:ext>
            </a:extLst>
          </p:cNvPr>
          <p:cNvSpPr txBox="1"/>
          <p:nvPr/>
        </p:nvSpPr>
        <p:spPr>
          <a:xfrm>
            <a:off x="379803" y="1471733"/>
            <a:ext cx="42491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Divisão em 2 Conjuntos de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 de Dados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 de Dados por Género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Conjuntos de Dados por grupo de </a:t>
            </a:r>
            <a:r>
              <a:rPr lang="pt-PT" sz="1400" i="1" dirty="0" err="1"/>
              <a:t>features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400" i="1" dirty="0"/>
          </a:p>
          <a:p>
            <a:r>
              <a:rPr lang="pt-PT" sz="1400" i="1" dirty="0"/>
              <a:t>Seleção de </a:t>
            </a:r>
            <a:r>
              <a:rPr lang="pt-PT" sz="1400" i="1" dirty="0" err="1"/>
              <a:t>Features</a:t>
            </a:r>
            <a:r>
              <a:rPr lang="pt-PT" sz="1400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Principal </a:t>
            </a:r>
            <a:r>
              <a:rPr lang="pt-PT" sz="1400" i="1" dirty="0" err="1"/>
              <a:t>Component</a:t>
            </a:r>
            <a:r>
              <a:rPr lang="pt-PT" sz="1400" i="1" dirty="0"/>
              <a:t> </a:t>
            </a:r>
            <a:r>
              <a:rPr lang="pt-PT" sz="1400" i="1" dirty="0" err="1"/>
              <a:t>Analysis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Feature</a:t>
            </a:r>
            <a:r>
              <a:rPr lang="pt-PT" sz="1400" i="1" dirty="0"/>
              <a:t> </a:t>
            </a:r>
            <a:r>
              <a:rPr lang="pt-PT" sz="1400" i="1" dirty="0" err="1"/>
              <a:t>Importance</a:t>
            </a:r>
            <a:r>
              <a:rPr lang="pt-PT" sz="1400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Métodos estatísticos</a:t>
            </a:r>
          </a:p>
          <a:p>
            <a:endParaRPr lang="pt-PT" sz="1400" i="1" dirty="0"/>
          </a:p>
          <a:p>
            <a:r>
              <a:rPr lang="pt-PT" sz="1400" i="1" dirty="0"/>
              <a:t>Classificadores individuais: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Logistic</a:t>
            </a:r>
            <a:r>
              <a:rPr lang="pt-PT" sz="1400" i="1" dirty="0"/>
              <a:t> </a:t>
            </a:r>
            <a:r>
              <a:rPr lang="pt-PT" sz="1400" i="1" dirty="0" err="1"/>
              <a:t>Regression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Support</a:t>
            </a:r>
            <a:r>
              <a:rPr lang="pt-PT" sz="1400" i="1" dirty="0"/>
              <a:t>  </a:t>
            </a:r>
            <a:r>
              <a:rPr lang="pt-PT" sz="1400" i="1" dirty="0" err="1"/>
              <a:t>Vector</a:t>
            </a:r>
            <a:r>
              <a:rPr lang="pt-PT" sz="1400" i="1" dirty="0"/>
              <a:t> </a:t>
            </a:r>
            <a:r>
              <a:rPr lang="pt-PT" sz="1400" i="1" dirty="0" err="1"/>
              <a:t>Machine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XGBoost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Decision</a:t>
            </a:r>
            <a:r>
              <a:rPr lang="pt-PT" sz="1400" i="1" dirty="0"/>
              <a:t> </a:t>
            </a:r>
            <a:r>
              <a:rPr lang="pt-PT" sz="1400" i="1" dirty="0" err="1"/>
              <a:t>Tree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Random</a:t>
            </a:r>
            <a:r>
              <a:rPr lang="pt-PT" sz="1400" i="1" dirty="0"/>
              <a:t> </a:t>
            </a:r>
            <a:r>
              <a:rPr lang="pt-PT" sz="1400" i="1" dirty="0" err="1"/>
              <a:t>Forest</a:t>
            </a:r>
            <a:endParaRPr lang="pt-PT" sz="1400" i="1" dirty="0"/>
          </a:p>
          <a:p>
            <a:endParaRPr lang="pt-PT" sz="1400" i="1" dirty="0"/>
          </a:p>
          <a:p>
            <a:r>
              <a:rPr lang="pt-PT" sz="1400" i="1" dirty="0"/>
              <a:t>Classificadores baseados em Métodos </a:t>
            </a:r>
          </a:p>
          <a:p>
            <a:r>
              <a:rPr lang="pt-PT" sz="1400" i="1" dirty="0"/>
              <a:t>Ensemble: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Stacking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Voting</a:t>
            </a:r>
            <a:endParaRPr lang="pt-PT" sz="1400" i="1" dirty="0"/>
          </a:p>
        </p:txBody>
      </p:sp>
    </p:spTree>
    <p:extLst>
      <p:ext uri="{BB962C8B-B14F-4D97-AF65-F5344CB8AC3E}">
        <p14:creationId xmlns:p14="http://schemas.microsoft.com/office/powerpoint/2010/main" val="22728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0652E-DC06-9A8F-0061-358B930D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CD904-7128-E829-762F-3E32A3BA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Deteção Prévia da Doença de Parkinson</a:t>
            </a:r>
          </a:p>
          <a:p>
            <a:r>
              <a:rPr lang="pt-PT" dirty="0"/>
              <a:t>Deteção prévia através de dados da voz</a:t>
            </a:r>
          </a:p>
          <a:p>
            <a:r>
              <a:rPr lang="pt-PT" dirty="0"/>
              <a:t>Conjunto de dados </a:t>
            </a:r>
            <a:r>
              <a:rPr lang="pt-PT" dirty="0" err="1"/>
              <a:t>Desbalanceado</a:t>
            </a:r>
            <a:endParaRPr lang="pt-PT" dirty="0"/>
          </a:p>
          <a:p>
            <a:r>
              <a:rPr lang="pt-PT" dirty="0"/>
              <a:t>Utilização de diversos algoritmos e diversos métodos de processamento de dados</a:t>
            </a:r>
          </a:p>
          <a:p>
            <a:r>
              <a:rPr lang="pt-PT" dirty="0"/>
              <a:t>Utilização de uma abordagem Híbrida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C5AE8A-BDDD-E0BA-3F68-21932D14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6F47DF-1F79-2178-9340-26ED3568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43A156-90A3-E250-A2EF-9848CF2B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Porto Sans"/>
        <a:ea typeface=""/>
        <a:cs typeface=""/>
      </a:majorFont>
      <a:minorFont>
        <a:latin typeface="Por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E4D71C4F344344B9784E223B9221AF" ma:contentTypeVersion="13" ma:contentTypeDescription="Criar um novo documento." ma:contentTypeScope="" ma:versionID="1d0f9c4463f896517e2156581c2ec0cd">
  <xsd:schema xmlns:xsd="http://www.w3.org/2001/XMLSchema" xmlns:xs="http://www.w3.org/2001/XMLSchema" xmlns:p="http://schemas.microsoft.com/office/2006/metadata/properties" xmlns:ns3="367d00e1-85e7-4616-ba4b-f7966c9a5035" xmlns:ns4="82c3c428-3a34-4e12-ac2f-125a67908bdf" targetNamespace="http://schemas.microsoft.com/office/2006/metadata/properties" ma:root="true" ma:fieldsID="6ad865f6e164872916c8582bb513c6b0" ns3:_="" ns4:_="">
    <xsd:import namespace="367d00e1-85e7-4616-ba4b-f7966c9a5035"/>
    <xsd:import namespace="82c3c428-3a34-4e12-ac2f-125a67908b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d00e1-85e7-4616-ba4b-f7966c9a50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Partilhado Pela Última Vez Por Utilizado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rtilhado Pela Última Vez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3c428-3a34-4e12-ac2f-125a6790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EED2B0-904E-4F8D-8A6C-F3F6F86A6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d00e1-85e7-4616-ba4b-f7966c9a5035"/>
    <ds:schemaRef ds:uri="82c3c428-3a34-4e12-ac2f-125a6790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EB94A8-9533-426D-B969-4BF6DCA9598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2c3c428-3a34-4e12-ac2f-125a67908bdf"/>
    <ds:schemaRef ds:uri="367d00e1-85e7-4616-ba4b-f7966c9a503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3C5660-BF7F-4D83-8735-055E5B90B4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426</Words>
  <Application>Microsoft Office PowerPoint</Application>
  <PresentationFormat>Apresentação no Ecrã (4:3)</PresentationFormat>
  <Paragraphs>104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</vt:lpstr>
      <vt:lpstr>Porto Sans</vt:lpstr>
      <vt:lpstr>Porto Sans Light</vt:lpstr>
      <vt:lpstr>Office Theme</vt:lpstr>
      <vt:lpstr>Classificação da doença de Parkinson através de voz </vt:lpstr>
      <vt:lpstr>Inteligência Artificial na Saúde</vt:lpstr>
      <vt:lpstr>Doença de Parkinson</vt:lpstr>
      <vt:lpstr>Sistema de Deteção através da voz</vt:lpstr>
      <vt:lpstr>Revisão da Literatura</vt:lpstr>
      <vt:lpstr>Conjunto de Dados para Classificação da Doença de Parkinson</vt:lpstr>
      <vt:lpstr>Features</vt:lpstr>
      <vt:lpstr>Metodologia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GCI</dc:creator>
  <cp:lastModifiedBy>luis silva</cp:lastModifiedBy>
  <cp:revision>61</cp:revision>
  <dcterms:created xsi:type="dcterms:W3CDTF">2016-03-02T12:27:01Z</dcterms:created>
  <dcterms:modified xsi:type="dcterms:W3CDTF">2024-02-14T21:54:12Z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0x010100A0E4D71C4F344344B9784E223B9221AF</vt:lpwstr>
  </property>
</Properties>
</file>