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2"/>
  </p:notesMasterIdLst>
  <p:sldIdLst>
    <p:sldId id="369" r:id="rId2"/>
    <p:sldId id="370" r:id="rId3"/>
    <p:sldId id="375" r:id="rId4"/>
    <p:sldId id="371" r:id="rId5"/>
    <p:sldId id="376" r:id="rId6"/>
    <p:sldId id="381" r:id="rId7"/>
    <p:sldId id="387" r:id="rId8"/>
    <p:sldId id="372" r:id="rId9"/>
    <p:sldId id="378" r:id="rId10"/>
    <p:sldId id="380" r:id="rId11"/>
    <p:sldId id="379" r:id="rId12"/>
    <p:sldId id="377" r:id="rId13"/>
    <p:sldId id="373" r:id="rId14"/>
    <p:sldId id="382" r:id="rId15"/>
    <p:sldId id="384" r:id="rId16"/>
    <p:sldId id="385" r:id="rId17"/>
    <p:sldId id="383" r:id="rId18"/>
    <p:sldId id="386" r:id="rId19"/>
    <p:sldId id="374" r:id="rId20"/>
    <p:sldId id="359" r:id="rId21"/>
  </p:sldIdLst>
  <p:sldSz cx="9144000" cy="6858000" type="screen4x3"/>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73626"/>
    <a:srgbClr val="B53325"/>
    <a:srgbClr val="A50021"/>
    <a:srgbClr val="FFCC00"/>
    <a:srgbClr val="66FF33"/>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06" autoAdjust="0"/>
    <p:restoredTop sz="86066" autoAdjust="0"/>
  </p:normalViewPr>
  <p:slideViewPr>
    <p:cSldViewPr>
      <p:cViewPr>
        <p:scale>
          <a:sx n="82" d="100"/>
          <a:sy n="82" d="100"/>
        </p:scale>
        <p:origin x="1272" y="64"/>
      </p:cViewPr>
      <p:guideLst>
        <p:guide orient="horz" pos="2160"/>
        <p:guide pos="2880"/>
      </p:guideLst>
    </p:cSldViewPr>
  </p:slideViewPr>
  <p:notesTextViewPr>
    <p:cViewPr>
      <p:scale>
        <a:sx n="1" d="1"/>
        <a:sy n="1" d="1"/>
      </p:scale>
      <p:origin x="0" y="0"/>
    </p:cViewPr>
  </p:notesTextViewPr>
  <p:notesViewPr>
    <p:cSldViewPr>
      <p:cViewPr varScale="1">
        <p:scale>
          <a:sx n="54" d="100"/>
          <a:sy n="54" d="100"/>
        </p:scale>
        <p:origin x="-2672" y="-5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PT"/>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F640A4-F258-4979-A828-AC330B9379A5}" type="datetimeFigureOut">
              <a:rPr lang="pt-PT" smtClean="0"/>
              <a:t>14/06/2023</a:t>
            </a:fld>
            <a:endParaRPr lang="pt-PT"/>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PT"/>
          </a:p>
        </p:txBody>
      </p:sp>
      <p:sp>
        <p:nvSpPr>
          <p:cNvPr id="5" name="Notes Placeholder 4"/>
          <p:cNvSpPr>
            <a:spLocks noGrp="1"/>
          </p:cNvSpPr>
          <p:nvPr>
            <p:ph type="body" sz="quarter" idx="3"/>
          </p:nvPr>
        </p:nvSpPr>
        <p:spPr>
          <a:xfrm>
            <a:off x="188640" y="4211960"/>
            <a:ext cx="6552728" cy="468052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extLst>
      <p:ext uri="{BB962C8B-B14F-4D97-AF65-F5344CB8AC3E}">
        <p14:creationId xmlns:p14="http://schemas.microsoft.com/office/powerpoint/2010/main" val="35137477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Tree>
    <p:extLst>
      <p:ext uri="{BB962C8B-B14F-4D97-AF65-F5344CB8AC3E}">
        <p14:creationId xmlns:p14="http://schemas.microsoft.com/office/powerpoint/2010/main" val="2120941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a:p>
        </p:txBody>
      </p:sp>
    </p:spTree>
    <p:extLst>
      <p:ext uri="{BB962C8B-B14F-4D97-AF65-F5344CB8AC3E}">
        <p14:creationId xmlns:p14="http://schemas.microsoft.com/office/powerpoint/2010/main" val="2107396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Tree>
    <p:extLst>
      <p:ext uri="{BB962C8B-B14F-4D97-AF65-F5344CB8AC3E}">
        <p14:creationId xmlns:p14="http://schemas.microsoft.com/office/powerpoint/2010/main" val="3640787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pt-PT"/>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a:t>Click to edit Master subtitle style</a:t>
            </a:r>
            <a:endParaRPr lang="en-US"/>
          </a:p>
        </p:txBody>
      </p:sp>
      <p:sp>
        <p:nvSpPr>
          <p:cNvPr id="4" name="Date Placeholder 3"/>
          <p:cNvSpPr>
            <a:spLocks noGrp="1"/>
          </p:cNvSpPr>
          <p:nvPr>
            <p:ph type="dt" sz="half" idx="10"/>
          </p:nvPr>
        </p:nvSpPr>
        <p:spPr/>
        <p:txBody>
          <a:bodyPr/>
          <a:lstStyle/>
          <a:p>
            <a:fld id="{5E04D6E8-DC42-41F3-A9E3-5E1A9ED2157C}" type="datetime1">
              <a:rPr lang="en-US" smtClean="0">
                <a:solidFill>
                  <a:prstClr val="black">
                    <a:tint val="75000"/>
                  </a:prstClr>
                </a:solidFill>
              </a:rPr>
              <a:t>6/14/2023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1727942-0F31-8246-9E69-0AE29DBBE5E4}"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3272513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4" name="Date Placeholder 3"/>
          <p:cNvSpPr>
            <a:spLocks noGrp="1"/>
          </p:cNvSpPr>
          <p:nvPr>
            <p:ph type="dt" sz="half" idx="10"/>
          </p:nvPr>
        </p:nvSpPr>
        <p:spPr/>
        <p:txBody>
          <a:bodyPr/>
          <a:lstStyle/>
          <a:p>
            <a:fld id="{310A9B98-BE9B-4D4C-BC14-998B50A823E9}" type="datetime1">
              <a:rPr lang="en-US" smtClean="0">
                <a:solidFill>
                  <a:prstClr val="black">
                    <a:tint val="75000"/>
                  </a:prstClr>
                </a:solidFill>
              </a:rPr>
              <a:t>6/14/2023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1727942-0F31-8246-9E69-0AE29DBBE5E4}"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3695967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pt-PT"/>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4" name="Date Placeholder 3"/>
          <p:cNvSpPr>
            <a:spLocks noGrp="1"/>
          </p:cNvSpPr>
          <p:nvPr>
            <p:ph type="dt" sz="half" idx="10"/>
          </p:nvPr>
        </p:nvSpPr>
        <p:spPr/>
        <p:txBody>
          <a:bodyPr/>
          <a:lstStyle/>
          <a:p>
            <a:fld id="{27BE7833-5B94-48E3-9189-11066A4E5D7C}" type="datetime1">
              <a:rPr lang="en-US" smtClean="0">
                <a:solidFill>
                  <a:prstClr val="black">
                    <a:tint val="75000"/>
                  </a:prstClr>
                </a:solidFill>
              </a:rPr>
              <a:t>6/14/2023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1727942-0F31-8246-9E69-0AE29DBBE5E4}"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3412946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720080"/>
          </a:xfrm>
        </p:spPr>
        <p:txBody>
          <a:bodyPr/>
          <a:lstStyle/>
          <a:p>
            <a:r>
              <a:rPr lang="pt-PT" dirty="0" err="1"/>
              <a:t>Click</a:t>
            </a:r>
            <a:r>
              <a:rPr lang="pt-PT" dirty="0"/>
              <a:t> to </a:t>
            </a:r>
            <a:r>
              <a:rPr lang="pt-PT" dirty="0" err="1"/>
              <a:t>edit</a:t>
            </a:r>
            <a:r>
              <a:rPr lang="pt-PT" dirty="0"/>
              <a:t> Master </a:t>
            </a:r>
            <a:r>
              <a:rPr lang="pt-PT" dirty="0" err="1"/>
              <a:t>title</a:t>
            </a:r>
            <a:r>
              <a:rPr lang="pt-PT" dirty="0"/>
              <a:t> </a:t>
            </a:r>
            <a:r>
              <a:rPr lang="pt-PT" dirty="0" err="1"/>
              <a:t>style</a:t>
            </a:r>
            <a:endParaRPr lang="en-US" dirty="0"/>
          </a:p>
        </p:txBody>
      </p:sp>
      <p:sp>
        <p:nvSpPr>
          <p:cNvPr id="3" name="Content Placeholder 2"/>
          <p:cNvSpPr>
            <a:spLocks noGrp="1"/>
          </p:cNvSpPr>
          <p:nvPr>
            <p:ph idx="1"/>
          </p:nvPr>
        </p:nvSpPr>
        <p:spPr>
          <a:xfrm>
            <a:off x="457200" y="1844825"/>
            <a:ext cx="8229600" cy="4104456"/>
          </a:xfrm>
        </p:spPr>
        <p:txBody>
          <a:bodyPr/>
          <a:lstStyle/>
          <a:p>
            <a:pPr lvl="0"/>
            <a:r>
              <a:rPr lang="pt-PT" dirty="0" err="1"/>
              <a:t>Click</a:t>
            </a:r>
            <a:r>
              <a:rPr lang="pt-PT" dirty="0"/>
              <a:t> to </a:t>
            </a:r>
            <a:r>
              <a:rPr lang="pt-PT" dirty="0" err="1"/>
              <a:t>edit</a:t>
            </a:r>
            <a:r>
              <a:rPr lang="pt-PT" dirty="0"/>
              <a:t> Master </a:t>
            </a:r>
            <a:r>
              <a:rPr lang="pt-PT" dirty="0" err="1"/>
              <a:t>text</a:t>
            </a:r>
            <a:r>
              <a:rPr lang="pt-PT" dirty="0"/>
              <a:t> </a:t>
            </a:r>
            <a:r>
              <a:rPr lang="pt-PT" dirty="0" err="1"/>
              <a:t>styles</a:t>
            </a:r>
            <a:endParaRPr lang="pt-PT" dirty="0"/>
          </a:p>
          <a:p>
            <a:pPr lvl="1"/>
            <a:r>
              <a:rPr lang="pt-PT" dirty="0" err="1"/>
              <a:t>Second</a:t>
            </a:r>
            <a:r>
              <a:rPr lang="pt-PT" dirty="0"/>
              <a:t> </a:t>
            </a:r>
            <a:r>
              <a:rPr lang="pt-PT" dirty="0" err="1"/>
              <a:t>level</a:t>
            </a:r>
            <a:endParaRPr lang="pt-PT" dirty="0"/>
          </a:p>
          <a:p>
            <a:pPr lvl="2"/>
            <a:r>
              <a:rPr lang="pt-PT" dirty="0" err="1"/>
              <a:t>Third</a:t>
            </a:r>
            <a:r>
              <a:rPr lang="pt-PT" dirty="0"/>
              <a:t> </a:t>
            </a:r>
            <a:r>
              <a:rPr lang="pt-PT" dirty="0" err="1"/>
              <a:t>level</a:t>
            </a:r>
            <a:endParaRPr lang="pt-PT" dirty="0"/>
          </a:p>
          <a:p>
            <a:pPr lvl="3"/>
            <a:r>
              <a:rPr lang="pt-PT" dirty="0" err="1"/>
              <a:t>Fourth</a:t>
            </a:r>
            <a:r>
              <a:rPr lang="pt-PT" dirty="0"/>
              <a:t> </a:t>
            </a:r>
            <a:r>
              <a:rPr lang="pt-PT" dirty="0" err="1"/>
              <a:t>level</a:t>
            </a:r>
            <a:endParaRPr lang="pt-PT" dirty="0"/>
          </a:p>
          <a:p>
            <a:pPr lvl="4"/>
            <a:r>
              <a:rPr lang="pt-PT" dirty="0" err="1"/>
              <a:t>Fifth</a:t>
            </a:r>
            <a:r>
              <a:rPr lang="pt-PT" dirty="0"/>
              <a:t> </a:t>
            </a:r>
            <a:r>
              <a:rPr lang="pt-PT" dirty="0" err="1"/>
              <a:t>level</a:t>
            </a:r>
            <a:endParaRPr lang="en-US" dirty="0"/>
          </a:p>
        </p:txBody>
      </p:sp>
      <p:sp>
        <p:nvSpPr>
          <p:cNvPr id="4" name="Date Placeholder 3"/>
          <p:cNvSpPr>
            <a:spLocks noGrp="1"/>
          </p:cNvSpPr>
          <p:nvPr>
            <p:ph type="dt" sz="half" idx="10"/>
          </p:nvPr>
        </p:nvSpPr>
        <p:spPr/>
        <p:txBody>
          <a:bodyPr/>
          <a:lstStyle/>
          <a:p>
            <a:fld id="{860114CB-C8A4-4173-8707-24878323E6CE}" type="datetime1">
              <a:rPr lang="en-US" smtClean="0">
                <a:solidFill>
                  <a:prstClr val="black">
                    <a:tint val="75000"/>
                  </a:prstClr>
                </a:solidFill>
              </a:rPr>
              <a:t>6/14/2023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1727942-0F31-8246-9E69-0AE29DBBE5E4}"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4099583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pt-PT"/>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Click to edit Master text styles</a:t>
            </a:r>
          </a:p>
        </p:txBody>
      </p:sp>
      <p:sp>
        <p:nvSpPr>
          <p:cNvPr id="4" name="Date Placeholder 3"/>
          <p:cNvSpPr>
            <a:spLocks noGrp="1"/>
          </p:cNvSpPr>
          <p:nvPr>
            <p:ph type="dt" sz="half" idx="10"/>
          </p:nvPr>
        </p:nvSpPr>
        <p:spPr/>
        <p:txBody>
          <a:bodyPr/>
          <a:lstStyle/>
          <a:p>
            <a:fld id="{F39A7A6A-2849-4DEE-9063-881D93742784}" type="datetime1">
              <a:rPr lang="en-US" smtClean="0">
                <a:solidFill>
                  <a:prstClr val="black">
                    <a:tint val="75000"/>
                  </a:prstClr>
                </a:solidFill>
              </a:rPr>
              <a:t>6/14/2023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1727942-0F31-8246-9E69-0AE29DBBE5E4}"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39503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5" name="Date Placeholder 4"/>
          <p:cNvSpPr>
            <a:spLocks noGrp="1"/>
          </p:cNvSpPr>
          <p:nvPr>
            <p:ph type="dt" sz="half" idx="10"/>
          </p:nvPr>
        </p:nvSpPr>
        <p:spPr/>
        <p:txBody>
          <a:bodyPr/>
          <a:lstStyle/>
          <a:p>
            <a:fld id="{70AC530A-6DD0-47CD-AA50-EEA24249130C}" type="datetime1">
              <a:rPr lang="en-US" smtClean="0">
                <a:solidFill>
                  <a:prstClr val="black">
                    <a:tint val="75000"/>
                  </a:prstClr>
                </a:solidFill>
              </a:rPr>
              <a:t>6/14/2023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1727942-0F31-8246-9E69-0AE29DBBE5E4}"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2704371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PT"/>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7" name="Date Placeholder 6"/>
          <p:cNvSpPr>
            <a:spLocks noGrp="1"/>
          </p:cNvSpPr>
          <p:nvPr>
            <p:ph type="dt" sz="half" idx="10"/>
          </p:nvPr>
        </p:nvSpPr>
        <p:spPr/>
        <p:txBody>
          <a:bodyPr/>
          <a:lstStyle/>
          <a:p>
            <a:fld id="{FD07DCE6-BEBA-4F56-AE81-4749A02CBF70}" type="datetime1">
              <a:rPr lang="en-US" smtClean="0">
                <a:solidFill>
                  <a:prstClr val="black">
                    <a:tint val="75000"/>
                  </a:prstClr>
                </a:solidFill>
              </a:rPr>
              <a:t>6/14/2023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1727942-0F31-8246-9E69-0AE29DBBE5E4}"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3997163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Click to edit Master title style</a:t>
            </a:r>
            <a:endParaRPr lang="en-US"/>
          </a:p>
        </p:txBody>
      </p:sp>
      <p:sp>
        <p:nvSpPr>
          <p:cNvPr id="3" name="Date Placeholder 2"/>
          <p:cNvSpPr>
            <a:spLocks noGrp="1"/>
          </p:cNvSpPr>
          <p:nvPr>
            <p:ph type="dt" sz="half" idx="10"/>
          </p:nvPr>
        </p:nvSpPr>
        <p:spPr/>
        <p:txBody>
          <a:bodyPr/>
          <a:lstStyle/>
          <a:p>
            <a:fld id="{0D6DD824-C881-474D-990D-467C014E30FE}" type="datetime1">
              <a:rPr lang="en-US" smtClean="0">
                <a:solidFill>
                  <a:prstClr val="black">
                    <a:tint val="75000"/>
                  </a:prstClr>
                </a:solidFill>
              </a:rPr>
              <a:t>6/14/2023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1727942-0F31-8246-9E69-0AE29DBBE5E4}"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4032968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FB523F-9C13-4477-A843-AFBD6BB0AF0D}" type="datetime1">
              <a:rPr lang="en-US" smtClean="0">
                <a:solidFill>
                  <a:prstClr val="black">
                    <a:tint val="75000"/>
                  </a:prstClr>
                </a:solidFill>
              </a:rPr>
              <a:t>6/14/2023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1727942-0F31-8246-9E69-0AE29DBBE5E4}"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1482054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pt-PT"/>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Click to edit Master text styles</a:t>
            </a:r>
          </a:p>
        </p:txBody>
      </p:sp>
      <p:sp>
        <p:nvSpPr>
          <p:cNvPr id="5" name="Date Placeholder 4"/>
          <p:cNvSpPr>
            <a:spLocks noGrp="1"/>
          </p:cNvSpPr>
          <p:nvPr>
            <p:ph type="dt" sz="half" idx="10"/>
          </p:nvPr>
        </p:nvSpPr>
        <p:spPr/>
        <p:txBody>
          <a:bodyPr/>
          <a:lstStyle/>
          <a:p>
            <a:fld id="{46C29ED2-8F8E-44EF-9B9E-18C50F061346}" type="datetime1">
              <a:rPr lang="en-US" smtClean="0">
                <a:solidFill>
                  <a:prstClr val="black">
                    <a:tint val="75000"/>
                  </a:prstClr>
                </a:solidFill>
              </a:rPr>
              <a:t>6/14/2023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1727942-0F31-8246-9E69-0AE29DBBE5E4}"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1806128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pt-PT"/>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Click to edit Master text styles</a:t>
            </a:r>
          </a:p>
        </p:txBody>
      </p:sp>
      <p:sp>
        <p:nvSpPr>
          <p:cNvPr id="5" name="Date Placeholder 4"/>
          <p:cNvSpPr>
            <a:spLocks noGrp="1"/>
          </p:cNvSpPr>
          <p:nvPr>
            <p:ph type="dt" sz="half" idx="10"/>
          </p:nvPr>
        </p:nvSpPr>
        <p:spPr/>
        <p:txBody>
          <a:bodyPr/>
          <a:lstStyle/>
          <a:p>
            <a:fld id="{FBFA73CA-0D4B-4651-AB91-A288752E04DA}" type="datetime1">
              <a:rPr lang="en-US" smtClean="0">
                <a:solidFill>
                  <a:prstClr val="black">
                    <a:tint val="75000"/>
                  </a:prstClr>
                </a:solidFill>
              </a:rPr>
              <a:t>6/14/2023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1727942-0F31-8246-9E69-0AE29DBBE5E4}"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423597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PT"/>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a:fld id="{067DDBD3-CAC8-4877-8EB2-A7449BAA2583}" type="datetime1">
              <a:rPr lang="en-US" smtClean="0">
                <a:solidFill>
                  <a:prstClr val="black">
                    <a:tint val="75000"/>
                  </a:prstClr>
                </a:solidFill>
              </a:rPr>
              <a:t>6/14/2023</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a:fld id="{91727942-0F31-8246-9E69-0AE29DBBE5E4}" type="slidenum">
              <a:rPr lang="en-US" smtClean="0">
                <a:solidFill>
                  <a:prstClr val="black">
                    <a:tint val="75000"/>
                  </a:prstClr>
                </a:solidFill>
              </a:rPr>
              <a:pPr defTabSz="457200"/>
              <a:t>‹nº›</a:t>
            </a:fld>
            <a:endParaRPr lang="en-US">
              <a:solidFill>
                <a:prstClr val="black">
                  <a:tint val="75000"/>
                </a:prstClr>
              </a:solidFill>
            </a:endParaRPr>
          </a:p>
        </p:txBody>
      </p:sp>
      <p:sp>
        <p:nvSpPr>
          <p:cNvPr id="7" name="Retângulo 6"/>
          <p:cNvSpPr/>
          <p:nvPr userDrawn="1"/>
        </p:nvSpPr>
        <p:spPr>
          <a:xfrm>
            <a:off x="0" y="-26988"/>
            <a:ext cx="9144000" cy="836613"/>
          </a:xfrm>
          <a:prstGeom prst="rect">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pt-PT"/>
          </a:p>
        </p:txBody>
      </p:sp>
      <p:pic>
        <p:nvPicPr>
          <p:cNvPr id="8" name="Marcador de Posição de Conteúdo 10"/>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395288" y="188913"/>
            <a:ext cx="34766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tângulo 8"/>
          <p:cNvSpPr/>
          <p:nvPr userDrawn="1"/>
        </p:nvSpPr>
        <p:spPr>
          <a:xfrm>
            <a:off x="-11113" y="6021388"/>
            <a:ext cx="9155113" cy="88900"/>
          </a:xfrm>
          <a:prstGeom prst="rect">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pt-PT">
              <a:solidFill>
                <a:srgbClr val="00B0F0"/>
              </a:solidFill>
            </a:endParaRPr>
          </a:p>
        </p:txBody>
      </p:sp>
    </p:spTree>
    <p:extLst>
      <p:ext uri="{BB962C8B-B14F-4D97-AF65-F5344CB8AC3E}">
        <p14:creationId xmlns:p14="http://schemas.microsoft.com/office/powerpoint/2010/main" val="26175617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Imagem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98" y="0"/>
            <a:ext cx="9141502" cy="6464479"/>
          </a:xfrm>
          <a:prstGeom prst="rect">
            <a:avLst/>
          </a:prstGeom>
        </p:spPr>
      </p:pic>
      <p:sp>
        <p:nvSpPr>
          <p:cNvPr id="5" name="CaixaDeTexto 4"/>
          <p:cNvSpPr txBox="1"/>
          <p:nvPr/>
        </p:nvSpPr>
        <p:spPr>
          <a:xfrm>
            <a:off x="1115616" y="5229200"/>
            <a:ext cx="6696744" cy="1446550"/>
          </a:xfrm>
          <a:prstGeom prst="rect">
            <a:avLst/>
          </a:prstGeom>
          <a:noFill/>
        </p:spPr>
        <p:txBody>
          <a:bodyPr wrap="square" rtlCol="0">
            <a:spAutoFit/>
          </a:bodyPr>
          <a:lstStyle/>
          <a:p>
            <a:r>
              <a:rPr lang="en-GB" sz="2400" dirty="0">
                <a:latin typeface="Porto Sans Light" panose="00000400000000000000" pitchFamily="50" charset="0"/>
              </a:rPr>
              <a:t>An exact method and Heuristic algorithms for single source capacitated facility location problems</a:t>
            </a:r>
          </a:p>
          <a:p>
            <a:r>
              <a:rPr lang="pt-PT" sz="2000" dirty="0">
                <a:solidFill>
                  <a:schemeClr val="bg1">
                    <a:lumMod val="75000"/>
                  </a:schemeClr>
                </a:solidFill>
                <a:latin typeface="Porto Sans Light" panose="00000400000000000000" pitchFamily="50" charset="0"/>
              </a:rPr>
              <a:t>Simulação e Otimização | MEI | 2022/2023</a:t>
            </a:r>
          </a:p>
          <a:p>
            <a:r>
              <a:rPr lang="pt-PT" sz="2000" dirty="0">
                <a:solidFill>
                  <a:schemeClr val="bg1">
                    <a:lumMod val="75000"/>
                  </a:schemeClr>
                </a:solidFill>
                <a:latin typeface="Porto Sans Light" panose="00000400000000000000" pitchFamily="50" charset="0"/>
              </a:rPr>
              <a:t>João Silva | Olavo Alves | Luís Silva</a:t>
            </a:r>
          </a:p>
        </p:txBody>
      </p:sp>
    </p:spTree>
    <p:extLst>
      <p:ext uri="{BB962C8B-B14F-4D97-AF65-F5344CB8AC3E}">
        <p14:creationId xmlns:p14="http://schemas.microsoft.com/office/powerpoint/2010/main" val="724912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1E9056-392D-6BDD-F868-B90A18A9C3DE}"/>
              </a:ext>
            </a:extLst>
          </p:cNvPr>
          <p:cNvSpPr>
            <a:spLocks noGrp="1"/>
          </p:cNvSpPr>
          <p:nvPr>
            <p:ph type="title"/>
          </p:nvPr>
        </p:nvSpPr>
        <p:spPr/>
        <p:txBody>
          <a:bodyPr>
            <a:normAutofit fontScale="90000"/>
          </a:bodyPr>
          <a:lstStyle/>
          <a:p>
            <a:r>
              <a:rPr lang="pt-PT" dirty="0" err="1"/>
              <a:t>Constructive</a:t>
            </a:r>
            <a:r>
              <a:rPr lang="pt-PT" dirty="0"/>
              <a:t> </a:t>
            </a:r>
            <a:r>
              <a:rPr lang="pt-PT" dirty="0" err="1"/>
              <a:t>Heuristic</a:t>
            </a:r>
            <a:endParaRPr lang="pt-PT" dirty="0"/>
          </a:p>
        </p:txBody>
      </p:sp>
      <p:sp>
        <p:nvSpPr>
          <p:cNvPr id="3" name="Marcador de Posição de Conteúdo 2">
            <a:extLst>
              <a:ext uri="{FF2B5EF4-FFF2-40B4-BE49-F238E27FC236}">
                <a16:creationId xmlns:a16="http://schemas.microsoft.com/office/drawing/2014/main" id="{01A67FE9-9BF4-B942-8E9B-6E04A1A965B2}"/>
              </a:ext>
            </a:extLst>
          </p:cNvPr>
          <p:cNvSpPr>
            <a:spLocks noGrp="1"/>
          </p:cNvSpPr>
          <p:nvPr>
            <p:ph idx="1"/>
          </p:nvPr>
        </p:nvSpPr>
        <p:spPr/>
        <p:txBody>
          <a:bodyPr>
            <a:normAutofit/>
          </a:bodyPr>
          <a:lstStyle/>
          <a:p>
            <a:pPr algn="just"/>
            <a:r>
              <a:rPr lang="en-US" sz="1800" dirty="0">
                <a:latin typeface="Porto Sans Light (corpo)"/>
              </a:rPr>
              <a:t>Constructive heuristics generate a solution by iteratively adding an element to the solution until an admissible solution is generated.</a:t>
            </a:r>
          </a:p>
          <a:p>
            <a:pPr algn="just"/>
            <a:r>
              <a:rPr lang="en-US" sz="1800" b="0" i="0" dirty="0">
                <a:effectLst/>
                <a:latin typeface="Porto Sans Light (corpo)"/>
              </a:rPr>
              <a:t>In the case of the Constructive Heuristic, it was decided to allocate customers to facilities, promoting an allocation criterion based on the lowest ratio between the cost of opening a Facility and the Facility’s initial capacity.</a:t>
            </a:r>
          </a:p>
          <a:p>
            <a:pPr algn="just"/>
            <a:r>
              <a:rPr lang="en-US" sz="1800" dirty="0">
                <a:latin typeface="Porto Sans Light (corpo)"/>
              </a:rPr>
              <a:t>In the case of greedy heuristics, the choice of the next element to be inserted in the solution is done by what most favors the objective of the problem in the time.</a:t>
            </a:r>
            <a:endParaRPr lang="pt-PT" sz="1800" dirty="0">
              <a:latin typeface="Porto Sans Light (corpo)"/>
            </a:endParaRPr>
          </a:p>
        </p:txBody>
      </p:sp>
      <p:sp>
        <p:nvSpPr>
          <p:cNvPr id="4" name="Marcador de Posição do Número do Diapositivo 3">
            <a:extLst>
              <a:ext uri="{FF2B5EF4-FFF2-40B4-BE49-F238E27FC236}">
                <a16:creationId xmlns:a16="http://schemas.microsoft.com/office/drawing/2014/main" id="{A8285C5A-0150-888C-66FE-48666A1C0992}"/>
              </a:ext>
            </a:extLst>
          </p:cNvPr>
          <p:cNvSpPr>
            <a:spLocks noGrp="1"/>
          </p:cNvSpPr>
          <p:nvPr>
            <p:ph type="sldNum" sz="quarter" idx="12"/>
          </p:nvPr>
        </p:nvSpPr>
        <p:spPr/>
        <p:txBody>
          <a:bodyPr/>
          <a:lstStyle/>
          <a:p>
            <a:fld id="{91727942-0F31-8246-9E69-0AE29DBBE5E4}" type="slidenum">
              <a:rPr lang="en-US" smtClean="0">
                <a:solidFill>
                  <a:prstClr val="black">
                    <a:tint val="75000"/>
                  </a:prstClr>
                </a:solidFill>
              </a:rPr>
              <a:pPr/>
              <a:t>10</a:t>
            </a:fld>
            <a:endParaRPr lang="en-US">
              <a:solidFill>
                <a:prstClr val="black">
                  <a:tint val="75000"/>
                </a:prstClr>
              </a:solidFill>
            </a:endParaRPr>
          </a:p>
        </p:txBody>
      </p:sp>
    </p:spTree>
    <p:extLst>
      <p:ext uri="{BB962C8B-B14F-4D97-AF65-F5344CB8AC3E}">
        <p14:creationId xmlns:p14="http://schemas.microsoft.com/office/powerpoint/2010/main" val="4178277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485180-9441-B495-E912-C7A78A4A251E}"/>
              </a:ext>
            </a:extLst>
          </p:cNvPr>
          <p:cNvSpPr>
            <a:spLocks noGrp="1"/>
          </p:cNvSpPr>
          <p:nvPr>
            <p:ph type="title"/>
          </p:nvPr>
        </p:nvSpPr>
        <p:spPr/>
        <p:txBody>
          <a:bodyPr>
            <a:normAutofit fontScale="90000"/>
          </a:bodyPr>
          <a:lstStyle/>
          <a:p>
            <a:r>
              <a:rPr lang="pt-PT"/>
              <a:t>Local Search</a:t>
            </a:r>
            <a:endParaRPr lang="pt-PT" dirty="0"/>
          </a:p>
        </p:txBody>
      </p:sp>
      <p:pic>
        <p:nvPicPr>
          <p:cNvPr id="5" name="Marcador de Posição de Conteúdo 4">
            <a:extLst>
              <a:ext uri="{FF2B5EF4-FFF2-40B4-BE49-F238E27FC236}">
                <a16:creationId xmlns:a16="http://schemas.microsoft.com/office/drawing/2014/main" id="{DD13C129-25D1-C5C7-390A-60FBEB9C453B}"/>
              </a:ext>
            </a:extLst>
          </p:cNvPr>
          <p:cNvPicPr>
            <a:picLocks noGrp="1" noChangeAspect="1"/>
          </p:cNvPicPr>
          <p:nvPr>
            <p:ph idx="1"/>
          </p:nvPr>
        </p:nvPicPr>
        <p:blipFill>
          <a:blip r:embed="rId2"/>
          <a:stretch>
            <a:fillRect/>
          </a:stretch>
        </p:blipFill>
        <p:spPr>
          <a:xfrm>
            <a:off x="623377" y="3070379"/>
            <a:ext cx="7897246" cy="2813394"/>
          </a:xfrm>
        </p:spPr>
      </p:pic>
      <p:sp>
        <p:nvSpPr>
          <p:cNvPr id="6" name="CaixaDeTexto 5">
            <a:extLst>
              <a:ext uri="{FF2B5EF4-FFF2-40B4-BE49-F238E27FC236}">
                <a16:creationId xmlns:a16="http://schemas.microsoft.com/office/drawing/2014/main" id="{117C26EA-A566-9452-C742-46A469A78829}"/>
              </a:ext>
            </a:extLst>
          </p:cNvPr>
          <p:cNvSpPr txBox="1"/>
          <p:nvPr/>
        </p:nvSpPr>
        <p:spPr>
          <a:xfrm>
            <a:off x="635066" y="1844824"/>
            <a:ext cx="7704856" cy="923330"/>
          </a:xfrm>
          <a:prstGeom prst="rect">
            <a:avLst/>
          </a:prstGeom>
          <a:noFill/>
        </p:spPr>
        <p:txBody>
          <a:bodyPr wrap="square" rtlCol="0">
            <a:spAutoFit/>
          </a:bodyPr>
          <a:lstStyle/>
          <a:p>
            <a:pPr algn="just"/>
            <a:r>
              <a:rPr lang="en-US" dirty="0"/>
              <a:t>Local search (or improvement) heuristics start from a solution and, in each iteration, by exploring the space of neighboring solutions , try to find a solution that is better than the current one.</a:t>
            </a:r>
            <a:endParaRPr lang="pt-PT" dirty="0"/>
          </a:p>
        </p:txBody>
      </p:sp>
      <p:sp>
        <p:nvSpPr>
          <p:cNvPr id="3" name="Marcador de Posição do Número do Diapositivo 2">
            <a:extLst>
              <a:ext uri="{FF2B5EF4-FFF2-40B4-BE49-F238E27FC236}">
                <a16:creationId xmlns:a16="http://schemas.microsoft.com/office/drawing/2014/main" id="{82CD84DF-44A4-336D-CCA8-3C7D35122B30}"/>
              </a:ext>
            </a:extLst>
          </p:cNvPr>
          <p:cNvSpPr>
            <a:spLocks noGrp="1"/>
          </p:cNvSpPr>
          <p:nvPr>
            <p:ph type="sldNum" sz="quarter" idx="12"/>
          </p:nvPr>
        </p:nvSpPr>
        <p:spPr/>
        <p:txBody>
          <a:bodyPr/>
          <a:lstStyle/>
          <a:p>
            <a:fld id="{91727942-0F31-8246-9E69-0AE29DBBE5E4}" type="slidenum">
              <a:rPr lang="en-US" smtClean="0">
                <a:solidFill>
                  <a:prstClr val="black">
                    <a:tint val="75000"/>
                  </a:prstClr>
                </a:solidFill>
              </a:rPr>
              <a:pPr/>
              <a:t>11</a:t>
            </a:fld>
            <a:endParaRPr lang="en-US">
              <a:solidFill>
                <a:prstClr val="black">
                  <a:tint val="75000"/>
                </a:prstClr>
              </a:solidFill>
            </a:endParaRPr>
          </a:p>
        </p:txBody>
      </p:sp>
    </p:spTree>
    <p:extLst>
      <p:ext uri="{BB962C8B-B14F-4D97-AF65-F5344CB8AC3E}">
        <p14:creationId xmlns:p14="http://schemas.microsoft.com/office/powerpoint/2010/main" val="3424456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PT" dirty="0" err="1"/>
              <a:t>Grasp</a:t>
            </a:r>
            <a:endParaRPr lang="en-US" dirty="0"/>
          </a:p>
        </p:txBody>
      </p:sp>
      <p:sp>
        <p:nvSpPr>
          <p:cNvPr id="3" name="Marcador de Posição de Conteúdo 2"/>
          <p:cNvSpPr>
            <a:spLocks noGrp="1"/>
          </p:cNvSpPr>
          <p:nvPr>
            <p:ph idx="1"/>
          </p:nvPr>
        </p:nvSpPr>
        <p:spPr/>
        <p:txBody>
          <a:bodyPr>
            <a:normAutofit/>
          </a:bodyPr>
          <a:lstStyle/>
          <a:p>
            <a:pPr marL="0" indent="0" algn="just">
              <a:buNone/>
            </a:pPr>
            <a:r>
              <a:rPr lang="en-US" sz="2000" dirty="0"/>
              <a:t>GRASP is a method that works with </a:t>
            </a:r>
            <a:r>
              <a:rPr lang="en-US" sz="2000" b="1" dirty="0"/>
              <a:t>local improvement procedures </a:t>
            </a:r>
            <a:r>
              <a:rPr lang="en-US" sz="2000" dirty="0"/>
              <a:t>and other </a:t>
            </a:r>
            <a:r>
              <a:rPr lang="en-US" sz="2000" b="1" dirty="0"/>
              <a:t>higher level strategies</a:t>
            </a:r>
            <a:r>
              <a:rPr lang="en-US" sz="2000" dirty="0"/>
              <a:t> to create processes capable of </a:t>
            </a:r>
            <a:r>
              <a:rPr lang="en-US" sz="2000" b="1" dirty="0"/>
              <a:t>escaping</a:t>
            </a:r>
            <a:r>
              <a:rPr lang="en-US" sz="2000" dirty="0"/>
              <a:t> from </a:t>
            </a:r>
            <a:r>
              <a:rPr lang="en-US" sz="2000" b="1" dirty="0"/>
              <a:t>local optima</a:t>
            </a:r>
            <a:r>
              <a:rPr lang="en-US" sz="2000" dirty="0"/>
              <a:t>, and performing a </a:t>
            </a:r>
            <a:r>
              <a:rPr lang="en-US" sz="2000" b="1" dirty="0"/>
              <a:t>robust search </a:t>
            </a:r>
            <a:r>
              <a:rPr lang="en-US" sz="2000" dirty="0"/>
              <a:t>of a solution space.</a:t>
            </a:r>
          </a:p>
          <a:p>
            <a:pPr marL="0" indent="0">
              <a:buNone/>
            </a:pPr>
            <a:endParaRPr lang="en-US" dirty="0"/>
          </a:p>
        </p:txBody>
      </p:sp>
      <p:sp>
        <p:nvSpPr>
          <p:cNvPr id="4" name="CaixaDeTexto 1"/>
          <p:cNvSpPr txBox="1">
            <a:spLocks noChangeArrowheads="1"/>
          </p:cNvSpPr>
          <p:nvPr/>
        </p:nvSpPr>
        <p:spPr bwMode="auto">
          <a:xfrm>
            <a:off x="6228184" y="6309320"/>
            <a:ext cx="23872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pt-PT" sz="1200" dirty="0">
                <a:latin typeface="Porto Sans Light" panose="00000400000000000000" pitchFamily="50" charset="0"/>
              </a:rPr>
              <a:t>João Silva | Olavo Alves | Luís Silva</a:t>
            </a:r>
          </a:p>
          <a:p>
            <a:pPr eaLnBrk="1" hangingPunct="1"/>
            <a:endParaRPr lang="pt-PT" altLang="pt-PT" sz="1200" dirty="0">
              <a:latin typeface="Porto Sans Light" panose="00000400000000000000" pitchFamily="50" charset="0"/>
            </a:endParaRPr>
          </a:p>
        </p:txBody>
      </p:sp>
      <p:sp>
        <p:nvSpPr>
          <p:cNvPr id="5" name="CaixaDeTexto 2"/>
          <p:cNvSpPr txBox="1">
            <a:spLocks noChangeArrowheads="1"/>
          </p:cNvSpPr>
          <p:nvPr/>
        </p:nvSpPr>
        <p:spPr bwMode="auto">
          <a:xfrm>
            <a:off x="457200" y="6309320"/>
            <a:ext cx="33178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pt-PT" altLang="pt-PT" sz="1200" dirty="0">
                <a:latin typeface="Porto Sans Light" panose="00000400000000000000" pitchFamily="50" charset="0"/>
              </a:rPr>
              <a:t>Óscar Oliveira / Simulação e Otimização (2022/23)</a:t>
            </a:r>
          </a:p>
        </p:txBody>
      </p:sp>
      <p:grpSp>
        <p:nvGrpSpPr>
          <p:cNvPr id="6" name="Group 7">
            <a:extLst>
              <a:ext uri="{FF2B5EF4-FFF2-40B4-BE49-F238E27FC236}">
                <a16:creationId xmlns:a16="http://schemas.microsoft.com/office/drawing/2014/main" id="{525E0DDA-60B1-BB76-6299-1952D07A124D}"/>
              </a:ext>
            </a:extLst>
          </p:cNvPr>
          <p:cNvGrpSpPr/>
          <p:nvPr/>
        </p:nvGrpSpPr>
        <p:grpSpPr>
          <a:xfrm>
            <a:off x="270299" y="3212976"/>
            <a:ext cx="8345113" cy="2356426"/>
            <a:chOff x="399444" y="3663374"/>
            <a:chExt cx="8345113" cy="2356426"/>
          </a:xfrm>
        </p:grpSpPr>
        <p:sp>
          <p:nvSpPr>
            <p:cNvPr id="8" name="Rectangle 37">
              <a:extLst>
                <a:ext uri="{FF2B5EF4-FFF2-40B4-BE49-F238E27FC236}">
                  <a16:creationId xmlns:a16="http://schemas.microsoft.com/office/drawing/2014/main" id="{3F264B89-C66D-D8F4-2A08-ECFD8C8E16C0}"/>
                </a:ext>
              </a:extLst>
            </p:cNvPr>
            <p:cNvSpPr/>
            <p:nvPr/>
          </p:nvSpPr>
          <p:spPr>
            <a:xfrm>
              <a:off x="2309041" y="3663374"/>
              <a:ext cx="4282260" cy="23564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PT"/>
            </a:p>
          </p:txBody>
        </p:sp>
        <p:sp>
          <p:nvSpPr>
            <p:cNvPr id="9" name="Down Arrow 38">
              <a:extLst>
                <a:ext uri="{FF2B5EF4-FFF2-40B4-BE49-F238E27FC236}">
                  <a16:creationId xmlns:a16="http://schemas.microsoft.com/office/drawing/2014/main" id="{F115CEC7-9B40-59BA-F610-AF08EFEAFA7E}"/>
                </a:ext>
              </a:extLst>
            </p:cNvPr>
            <p:cNvSpPr/>
            <p:nvPr/>
          </p:nvSpPr>
          <p:spPr>
            <a:xfrm rot="16200000">
              <a:off x="2189773" y="4148585"/>
              <a:ext cx="360040" cy="580087"/>
            </a:xfrm>
            <a:prstGeom prst="downArrow">
              <a:avLst/>
            </a:prstGeom>
            <a:solidFill>
              <a:srgbClr val="9F2D2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PT"/>
            </a:p>
          </p:txBody>
        </p:sp>
        <p:sp>
          <p:nvSpPr>
            <p:cNvPr id="10" name="Rectangle 39">
              <a:extLst>
                <a:ext uri="{FF2B5EF4-FFF2-40B4-BE49-F238E27FC236}">
                  <a16:creationId xmlns:a16="http://schemas.microsoft.com/office/drawing/2014/main" id="{AA4D4DD6-6320-EE8C-E1C3-FC530368C660}"/>
                </a:ext>
              </a:extLst>
            </p:cNvPr>
            <p:cNvSpPr/>
            <p:nvPr/>
          </p:nvSpPr>
          <p:spPr>
            <a:xfrm>
              <a:off x="2736294" y="4196218"/>
              <a:ext cx="1105973" cy="484821"/>
            </a:xfrm>
            <a:prstGeom prst="rect">
              <a:avLst/>
            </a:prstGeom>
            <a:solidFill>
              <a:srgbClr val="9F2D2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Build RCL</a:t>
              </a:r>
            </a:p>
          </p:txBody>
        </p:sp>
        <p:sp>
          <p:nvSpPr>
            <p:cNvPr id="11" name="Rectangle 40">
              <a:extLst>
                <a:ext uri="{FF2B5EF4-FFF2-40B4-BE49-F238E27FC236}">
                  <a16:creationId xmlns:a16="http://schemas.microsoft.com/office/drawing/2014/main" id="{81E39998-6AA7-DE6D-4E24-584830E036D2}"/>
                </a:ext>
              </a:extLst>
            </p:cNvPr>
            <p:cNvSpPr/>
            <p:nvPr/>
          </p:nvSpPr>
          <p:spPr>
            <a:xfrm>
              <a:off x="399444" y="4196218"/>
              <a:ext cx="1603848" cy="484821"/>
            </a:xfrm>
            <a:prstGeom prst="rect">
              <a:avLst/>
            </a:prstGeom>
            <a:solidFill>
              <a:srgbClr val="9F2D2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Initialize elements</a:t>
              </a:r>
            </a:p>
          </p:txBody>
        </p:sp>
        <p:sp>
          <p:nvSpPr>
            <p:cNvPr id="12" name="Rectangle 41">
              <a:extLst>
                <a:ext uri="{FF2B5EF4-FFF2-40B4-BE49-F238E27FC236}">
                  <a16:creationId xmlns:a16="http://schemas.microsoft.com/office/drawing/2014/main" id="{C4A500D8-1255-1C32-E663-45A9A19147CF}"/>
                </a:ext>
              </a:extLst>
            </p:cNvPr>
            <p:cNvSpPr/>
            <p:nvPr/>
          </p:nvSpPr>
          <p:spPr>
            <a:xfrm>
              <a:off x="2469524" y="5341426"/>
              <a:ext cx="1639513" cy="484821"/>
            </a:xfrm>
            <a:prstGeom prst="rect">
              <a:avLst/>
            </a:prstGeom>
            <a:solidFill>
              <a:srgbClr val="9F2D2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Randomly choose an element</a:t>
              </a:r>
            </a:p>
          </p:txBody>
        </p:sp>
        <p:sp>
          <p:nvSpPr>
            <p:cNvPr id="13" name="Down Arrow 42">
              <a:extLst>
                <a:ext uri="{FF2B5EF4-FFF2-40B4-BE49-F238E27FC236}">
                  <a16:creationId xmlns:a16="http://schemas.microsoft.com/office/drawing/2014/main" id="{2E94B3F3-EBDB-196A-115E-9EDD6DC847BF}"/>
                </a:ext>
              </a:extLst>
            </p:cNvPr>
            <p:cNvSpPr/>
            <p:nvPr/>
          </p:nvSpPr>
          <p:spPr>
            <a:xfrm>
              <a:off x="3109260" y="4827956"/>
              <a:ext cx="360040" cy="360040"/>
            </a:xfrm>
            <a:prstGeom prst="downArrow">
              <a:avLst/>
            </a:prstGeom>
            <a:solidFill>
              <a:srgbClr val="9F2D2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PT"/>
            </a:p>
          </p:txBody>
        </p:sp>
        <p:sp>
          <p:nvSpPr>
            <p:cNvPr id="14" name="Rectangle 43">
              <a:extLst>
                <a:ext uri="{FF2B5EF4-FFF2-40B4-BE49-F238E27FC236}">
                  <a16:creationId xmlns:a16="http://schemas.microsoft.com/office/drawing/2014/main" id="{F74E6E1A-7604-AB35-8E05-2311A45FB773}"/>
                </a:ext>
              </a:extLst>
            </p:cNvPr>
            <p:cNvSpPr/>
            <p:nvPr/>
          </p:nvSpPr>
          <p:spPr>
            <a:xfrm>
              <a:off x="4699565" y="5341424"/>
              <a:ext cx="1639513" cy="484821"/>
            </a:xfrm>
            <a:prstGeom prst="rect">
              <a:avLst/>
            </a:prstGeom>
            <a:solidFill>
              <a:srgbClr val="9F2D2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Update Solution</a:t>
              </a:r>
            </a:p>
          </p:txBody>
        </p:sp>
        <p:sp>
          <p:nvSpPr>
            <p:cNvPr id="15" name="Down Arrow 44">
              <a:extLst>
                <a:ext uri="{FF2B5EF4-FFF2-40B4-BE49-F238E27FC236}">
                  <a16:creationId xmlns:a16="http://schemas.microsoft.com/office/drawing/2014/main" id="{A18E0986-0104-6A2F-ACE8-C84B07C564AE}"/>
                </a:ext>
              </a:extLst>
            </p:cNvPr>
            <p:cNvSpPr/>
            <p:nvPr/>
          </p:nvSpPr>
          <p:spPr>
            <a:xfrm rot="10800000">
              <a:off x="5339301" y="4827955"/>
              <a:ext cx="360040" cy="360040"/>
            </a:xfrm>
            <a:prstGeom prst="downArrow">
              <a:avLst/>
            </a:prstGeom>
            <a:solidFill>
              <a:srgbClr val="9F2D2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PT"/>
            </a:p>
          </p:txBody>
        </p:sp>
        <p:sp>
          <p:nvSpPr>
            <p:cNvPr id="16" name="Down Arrow 46">
              <a:extLst>
                <a:ext uri="{FF2B5EF4-FFF2-40B4-BE49-F238E27FC236}">
                  <a16:creationId xmlns:a16="http://schemas.microsoft.com/office/drawing/2014/main" id="{54F6A87C-9F06-2A39-905F-15FE3B5FF141}"/>
                </a:ext>
              </a:extLst>
            </p:cNvPr>
            <p:cNvSpPr/>
            <p:nvPr/>
          </p:nvSpPr>
          <p:spPr>
            <a:xfrm rot="5400000">
              <a:off x="4090896" y="4259163"/>
              <a:ext cx="360040" cy="360040"/>
            </a:xfrm>
            <a:prstGeom prst="downArrow">
              <a:avLst/>
            </a:prstGeom>
            <a:solidFill>
              <a:srgbClr val="9F2D2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PT"/>
            </a:p>
          </p:txBody>
        </p:sp>
        <p:sp>
          <p:nvSpPr>
            <p:cNvPr id="17" name="Rectangle 47">
              <a:extLst>
                <a:ext uri="{FF2B5EF4-FFF2-40B4-BE49-F238E27FC236}">
                  <a16:creationId xmlns:a16="http://schemas.microsoft.com/office/drawing/2014/main" id="{903924D5-E4D6-0735-993D-C836F6E65D09}"/>
                </a:ext>
              </a:extLst>
            </p:cNvPr>
            <p:cNvSpPr/>
            <p:nvPr/>
          </p:nvSpPr>
          <p:spPr>
            <a:xfrm>
              <a:off x="7105044" y="4196774"/>
              <a:ext cx="1639513" cy="484821"/>
            </a:xfrm>
            <a:prstGeom prst="rect">
              <a:avLst/>
            </a:prstGeom>
            <a:solidFill>
              <a:srgbClr val="9F2D2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pt-PT" sz="1400" dirty="0"/>
                <a:t>Contructed Solution</a:t>
              </a:r>
              <a:endParaRPr lang="en-US" sz="1400" dirty="0"/>
            </a:p>
          </p:txBody>
        </p:sp>
        <p:sp>
          <p:nvSpPr>
            <p:cNvPr id="18" name="Down Arrow 48">
              <a:extLst>
                <a:ext uri="{FF2B5EF4-FFF2-40B4-BE49-F238E27FC236}">
                  <a16:creationId xmlns:a16="http://schemas.microsoft.com/office/drawing/2014/main" id="{30C364B9-A1C1-FB91-7D49-67C1A06A6EBB}"/>
                </a:ext>
              </a:extLst>
            </p:cNvPr>
            <p:cNvSpPr/>
            <p:nvPr/>
          </p:nvSpPr>
          <p:spPr>
            <a:xfrm rot="16200000">
              <a:off x="4224281" y="5403816"/>
              <a:ext cx="360040" cy="360040"/>
            </a:xfrm>
            <a:prstGeom prst="downArrow">
              <a:avLst/>
            </a:prstGeom>
            <a:solidFill>
              <a:srgbClr val="9F2D2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PT"/>
            </a:p>
          </p:txBody>
        </p:sp>
        <p:sp>
          <p:nvSpPr>
            <p:cNvPr id="19" name="TextBox 49">
              <a:extLst>
                <a:ext uri="{FF2B5EF4-FFF2-40B4-BE49-F238E27FC236}">
                  <a16:creationId xmlns:a16="http://schemas.microsoft.com/office/drawing/2014/main" id="{3542971B-26C6-4D31-BB86-D643E0AD9653}"/>
                </a:ext>
              </a:extLst>
            </p:cNvPr>
            <p:cNvSpPr txBox="1"/>
            <p:nvPr/>
          </p:nvSpPr>
          <p:spPr>
            <a:xfrm>
              <a:off x="3064794" y="3734728"/>
              <a:ext cx="2686248"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t>Repeat until element list is empty</a:t>
              </a:r>
            </a:p>
          </p:txBody>
        </p:sp>
        <p:sp>
          <p:nvSpPr>
            <p:cNvPr id="20" name="Down Arrow 50">
              <a:extLst>
                <a:ext uri="{FF2B5EF4-FFF2-40B4-BE49-F238E27FC236}">
                  <a16:creationId xmlns:a16="http://schemas.microsoft.com/office/drawing/2014/main" id="{0595DBB3-F358-95C9-BB44-E095E7E9BADB}"/>
                </a:ext>
              </a:extLst>
            </p:cNvPr>
            <p:cNvSpPr/>
            <p:nvPr/>
          </p:nvSpPr>
          <p:spPr>
            <a:xfrm rot="16200000">
              <a:off x="6542042" y="4149141"/>
              <a:ext cx="360040" cy="580087"/>
            </a:xfrm>
            <a:prstGeom prst="downArrow">
              <a:avLst/>
            </a:prstGeom>
            <a:solidFill>
              <a:srgbClr val="9F2D2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PT"/>
            </a:p>
          </p:txBody>
        </p:sp>
      </p:grpSp>
      <p:sp>
        <p:nvSpPr>
          <p:cNvPr id="7" name="Rectangle 45">
            <a:extLst>
              <a:ext uri="{FF2B5EF4-FFF2-40B4-BE49-F238E27FC236}">
                <a16:creationId xmlns:a16="http://schemas.microsoft.com/office/drawing/2014/main" id="{D1886E8D-19A6-D297-461F-2017CBB86CEF}"/>
              </a:ext>
            </a:extLst>
          </p:cNvPr>
          <p:cNvSpPr/>
          <p:nvPr/>
        </p:nvSpPr>
        <p:spPr>
          <a:xfrm>
            <a:off x="4512453" y="3775107"/>
            <a:ext cx="1639513" cy="484821"/>
          </a:xfrm>
          <a:prstGeom prst="rect">
            <a:avLst/>
          </a:prstGeom>
          <a:solidFill>
            <a:srgbClr val="9F2D2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Update Candidate List</a:t>
            </a:r>
          </a:p>
        </p:txBody>
      </p:sp>
      <p:sp>
        <p:nvSpPr>
          <p:cNvPr id="21" name="Marcador de Posição do Número do Diapositivo 20">
            <a:extLst>
              <a:ext uri="{FF2B5EF4-FFF2-40B4-BE49-F238E27FC236}">
                <a16:creationId xmlns:a16="http://schemas.microsoft.com/office/drawing/2014/main" id="{6203BA5D-C52C-5835-B82C-78E331969F76}"/>
              </a:ext>
            </a:extLst>
          </p:cNvPr>
          <p:cNvSpPr>
            <a:spLocks noGrp="1"/>
          </p:cNvSpPr>
          <p:nvPr>
            <p:ph type="sldNum" sz="quarter" idx="12"/>
          </p:nvPr>
        </p:nvSpPr>
        <p:spPr/>
        <p:txBody>
          <a:bodyPr/>
          <a:lstStyle/>
          <a:p>
            <a:fld id="{91727942-0F31-8246-9E69-0AE29DBBE5E4}" type="slidenum">
              <a:rPr lang="en-US" smtClean="0">
                <a:solidFill>
                  <a:prstClr val="black">
                    <a:tint val="75000"/>
                  </a:prstClr>
                </a:solidFill>
              </a:rPr>
              <a:pPr/>
              <a:t>12</a:t>
            </a:fld>
            <a:endParaRPr lang="en-US">
              <a:solidFill>
                <a:prstClr val="black">
                  <a:tint val="75000"/>
                </a:prstClr>
              </a:solidFill>
            </a:endParaRPr>
          </a:p>
        </p:txBody>
      </p:sp>
    </p:spTree>
    <p:extLst>
      <p:ext uri="{BB962C8B-B14F-4D97-AF65-F5344CB8AC3E}">
        <p14:creationId xmlns:p14="http://schemas.microsoft.com/office/powerpoint/2010/main" val="2381588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GB" dirty="0"/>
              <a:t>Results of the Exact Method</a:t>
            </a:r>
          </a:p>
        </p:txBody>
      </p:sp>
      <p:sp>
        <p:nvSpPr>
          <p:cNvPr id="3" name="Marcador de Posição de Conteúdo 2"/>
          <p:cNvSpPr>
            <a:spLocks noGrp="1"/>
          </p:cNvSpPr>
          <p:nvPr>
            <p:ph idx="1"/>
          </p:nvPr>
        </p:nvSpPr>
        <p:spPr>
          <a:xfrm>
            <a:off x="457200" y="1844825"/>
            <a:ext cx="8229600" cy="3096343"/>
          </a:xfrm>
        </p:spPr>
        <p:txBody>
          <a:bodyPr/>
          <a:lstStyle/>
          <a:p>
            <a:r>
              <a:rPr lang="pt-PT" dirty="0" err="1"/>
              <a:t>Delmaire</a:t>
            </a:r>
            <a:r>
              <a:rPr lang="pt-PT" dirty="0"/>
              <a:t> (52 OS out </a:t>
            </a:r>
            <a:r>
              <a:rPr lang="pt-PT" dirty="0" err="1"/>
              <a:t>of</a:t>
            </a:r>
            <a:r>
              <a:rPr lang="pt-PT" dirty="0"/>
              <a:t> 57)</a:t>
            </a:r>
          </a:p>
          <a:p>
            <a:r>
              <a:rPr lang="pt-PT" dirty="0" err="1"/>
              <a:t>Holmberg</a:t>
            </a:r>
            <a:r>
              <a:rPr lang="pt-PT" dirty="0"/>
              <a:t> (71 OS out </a:t>
            </a:r>
            <a:r>
              <a:rPr lang="pt-PT" dirty="0" err="1"/>
              <a:t>of</a:t>
            </a:r>
            <a:r>
              <a:rPr lang="pt-PT" dirty="0"/>
              <a:t> 71)</a:t>
            </a:r>
          </a:p>
          <a:p>
            <a:r>
              <a:rPr lang="pt-PT" dirty="0"/>
              <a:t>OR-</a:t>
            </a:r>
            <a:r>
              <a:rPr lang="pt-PT" dirty="0" err="1"/>
              <a:t>Library</a:t>
            </a:r>
            <a:r>
              <a:rPr lang="pt-PT" dirty="0"/>
              <a:t> (9 OS out </a:t>
            </a:r>
            <a:r>
              <a:rPr lang="pt-PT" dirty="0" err="1"/>
              <a:t>of</a:t>
            </a:r>
            <a:r>
              <a:rPr lang="pt-PT" dirty="0"/>
              <a:t> </a:t>
            </a:r>
            <a:r>
              <a:rPr lang="pt-PT" u="sng" dirty="0"/>
              <a:t>36</a:t>
            </a:r>
            <a:r>
              <a:rPr lang="pt-PT" dirty="0"/>
              <a:t>)</a:t>
            </a:r>
          </a:p>
          <a:p>
            <a:r>
              <a:rPr lang="pt-PT" dirty="0"/>
              <a:t>Yang (9 OS out </a:t>
            </a:r>
            <a:r>
              <a:rPr lang="pt-PT" dirty="0" err="1"/>
              <a:t>of</a:t>
            </a:r>
            <a:r>
              <a:rPr lang="pt-PT" dirty="0"/>
              <a:t> 20)</a:t>
            </a:r>
          </a:p>
          <a:p>
            <a:r>
              <a:rPr lang="pt-PT" dirty="0"/>
              <a:t>TBED1 (0 OS out </a:t>
            </a:r>
            <a:r>
              <a:rPr lang="pt-PT" dirty="0" err="1"/>
              <a:t>of</a:t>
            </a:r>
            <a:r>
              <a:rPr lang="pt-PT" dirty="0"/>
              <a:t> 60)</a:t>
            </a:r>
          </a:p>
        </p:txBody>
      </p:sp>
      <p:sp>
        <p:nvSpPr>
          <p:cNvPr id="4" name="CaixaDeTexto 1"/>
          <p:cNvSpPr txBox="1">
            <a:spLocks noChangeArrowheads="1"/>
          </p:cNvSpPr>
          <p:nvPr/>
        </p:nvSpPr>
        <p:spPr bwMode="auto">
          <a:xfrm>
            <a:off x="6228184" y="6309320"/>
            <a:ext cx="23872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pt-PT" sz="1200" dirty="0">
                <a:latin typeface="Porto Sans Light" panose="00000400000000000000" pitchFamily="50" charset="0"/>
              </a:rPr>
              <a:t>João Silva | Olavo Alves | Luís Silva</a:t>
            </a:r>
          </a:p>
          <a:p>
            <a:pPr eaLnBrk="1" hangingPunct="1"/>
            <a:endParaRPr lang="pt-PT" altLang="pt-PT" sz="1200" dirty="0">
              <a:latin typeface="Porto Sans Light" panose="00000400000000000000" pitchFamily="50" charset="0"/>
            </a:endParaRPr>
          </a:p>
        </p:txBody>
      </p:sp>
      <p:sp>
        <p:nvSpPr>
          <p:cNvPr id="5" name="CaixaDeTexto 2"/>
          <p:cNvSpPr txBox="1">
            <a:spLocks noChangeArrowheads="1"/>
          </p:cNvSpPr>
          <p:nvPr/>
        </p:nvSpPr>
        <p:spPr bwMode="auto">
          <a:xfrm>
            <a:off x="462100" y="6309320"/>
            <a:ext cx="33178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pt-PT" altLang="pt-PT" sz="1200" dirty="0">
                <a:latin typeface="Porto Sans Light" panose="00000400000000000000" pitchFamily="50" charset="0"/>
              </a:rPr>
              <a:t>Óscar Oliveira / Simulação e Otimização (2022/23)</a:t>
            </a:r>
          </a:p>
        </p:txBody>
      </p:sp>
      <p:sp>
        <p:nvSpPr>
          <p:cNvPr id="6" name="TextBox 5">
            <a:extLst>
              <a:ext uri="{FF2B5EF4-FFF2-40B4-BE49-F238E27FC236}">
                <a16:creationId xmlns:a16="http://schemas.microsoft.com/office/drawing/2014/main" id="{C79ADF5F-C195-05E1-0173-75597FC02C5A}"/>
              </a:ext>
            </a:extLst>
          </p:cNvPr>
          <p:cNvSpPr txBox="1"/>
          <p:nvPr/>
        </p:nvSpPr>
        <p:spPr>
          <a:xfrm>
            <a:off x="457200" y="5302078"/>
            <a:ext cx="7211144" cy="646331"/>
          </a:xfrm>
          <a:prstGeom prst="rect">
            <a:avLst/>
          </a:prstGeom>
          <a:noFill/>
        </p:spPr>
        <p:txBody>
          <a:bodyPr wrap="square" rtlCol="0">
            <a:spAutoFit/>
          </a:bodyPr>
          <a:lstStyle/>
          <a:p>
            <a:r>
              <a:rPr lang="pt-PT" dirty="0"/>
              <a:t>*OS – </a:t>
            </a:r>
            <a:r>
              <a:rPr lang="en-US" dirty="0"/>
              <a:t>Optimal Solutions</a:t>
            </a:r>
          </a:p>
          <a:p>
            <a:r>
              <a:rPr lang="en-US" dirty="0"/>
              <a:t>** Optimal Solutions considered when </a:t>
            </a:r>
            <a:r>
              <a:rPr lang="en-US" dirty="0">
                <a:effectLst/>
                <a:latin typeface="Arial" panose="020B0604020202020204" pitchFamily="34" charset="0"/>
              </a:rPr>
              <a:t>Z-Z* was 0 or ≈0 </a:t>
            </a:r>
            <a:endParaRPr lang="en-US" dirty="0"/>
          </a:p>
        </p:txBody>
      </p:sp>
      <p:sp>
        <p:nvSpPr>
          <p:cNvPr id="7" name="Marcador de Posição do Número do Diapositivo 6">
            <a:extLst>
              <a:ext uri="{FF2B5EF4-FFF2-40B4-BE49-F238E27FC236}">
                <a16:creationId xmlns:a16="http://schemas.microsoft.com/office/drawing/2014/main" id="{FB385335-AA4B-F77D-A9FA-757E54E2C532}"/>
              </a:ext>
            </a:extLst>
          </p:cNvPr>
          <p:cNvSpPr>
            <a:spLocks noGrp="1"/>
          </p:cNvSpPr>
          <p:nvPr>
            <p:ph type="sldNum" sz="quarter" idx="12"/>
          </p:nvPr>
        </p:nvSpPr>
        <p:spPr/>
        <p:txBody>
          <a:bodyPr/>
          <a:lstStyle/>
          <a:p>
            <a:fld id="{91727942-0F31-8246-9E69-0AE29DBBE5E4}" type="slidenum">
              <a:rPr lang="en-US" smtClean="0">
                <a:solidFill>
                  <a:prstClr val="black">
                    <a:tint val="75000"/>
                  </a:prstClr>
                </a:solidFill>
              </a:rPr>
              <a:pPr/>
              <a:t>13</a:t>
            </a:fld>
            <a:endParaRPr lang="en-US">
              <a:solidFill>
                <a:prstClr val="black">
                  <a:tint val="75000"/>
                </a:prstClr>
              </a:solidFill>
            </a:endParaRPr>
          </a:p>
        </p:txBody>
      </p:sp>
    </p:spTree>
    <p:extLst>
      <p:ext uri="{BB962C8B-B14F-4D97-AF65-F5344CB8AC3E}">
        <p14:creationId xmlns:p14="http://schemas.microsoft.com/office/powerpoint/2010/main" val="2513354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E4B5AE-7F82-3BFF-C656-BDBEBAC95271}"/>
              </a:ext>
            </a:extLst>
          </p:cNvPr>
          <p:cNvSpPr>
            <a:spLocks noGrp="1"/>
          </p:cNvSpPr>
          <p:nvPr>
            <p:ph type="title"/>
          </p:nvPr>
        </p:nvSpPr>
        <p:spPr/>
        <p:txBody>
          <a:bodyPr>
            <a:normAutofit fontScale="90000"/>
          </a:bodyPr>
          <a:lstStyle/>
          <a:p>
            <a:r>
              <a:rPr lang="pt-PT" dirty="0" err="1"/>
              <a:t>Results</a:t>
            </a:r>
            <a:r>
              <a:rPr lang="pt-PT" dirty="0"/>
              <a:t> </a:t>
            </a:r>
            <a:r>
              <a:rPr lang="pt-PT" dirty="0" err="1"/>
              <a:t>of</a:t>
            </a:r>
            <a:r>
              <a:rPr lang="pt-PT" dirty="0"/>
              <a:t> </a:t>
            </a:r>
            <a:r>
              <a:rPr lang="pt-PT" dirty="0" err="1"/>
              <a:t>the</a:t>
            </a:r>
            <a:r>
              <a:rPr lang="pt-PT" dirty="0"/>
              <a:t> </a:t>
            </a:r>
            <a:r>
              <a:rPr lang="pt-PT" dirty="0" err="1"/>
              <a:t>Heuristic</a:t>
            </a:r>
            <a:r>
              <a:rPr lang="pt-PT" dirty="0"/>
              <a:t> </a:t>
            </a:r>
            <a:r>
              <a:rPr lang="pt-PT" dirty="0" err="1"/>
              <a:t>Constructive</a:t>
            </a:r>
            <a:endParaRPr lang="pt-PT" dirty="0"/>
          </a:p>
        </p:txBody>
      </p:sp>
      <p:sp>
        <p:nvSpPr>
          <p:cNvPr id="3" name="Marcador de Posição de Conteúdo 2">
            <a:extLst>
              <a:ext uri="{FF2B5EF4-FFF2-40B4-BE49-F238E27FC236}">
                <a16:creationId xmlns:a16="http://schemas.microsoft.com/office/drawing/2014/main" id="{D0EE71FC-D94D-00ED-191F-1FA4CC307E9B}"/>
              </a:ext>
            </a:extLst>
          </p:cNvPr>
          <p:cNvSpPr>
            <a:spLocks noGrp="1"/>
          </p:cNvSpPr>
          <p:nvPr>
            <p:ph idx="1"/>
          </p:nvPr>
        </p:nvSpPr>
        <p:spPr/>
        <p:txBody>
          <a:bodyPr>
            <a:normAutofit fontScale="55000" lnSpcReduction="20000"/>
          </a:bodyPr>
          <a:lstStyle/>
          <a:p>
            <a:r>
              <a:rPr lang="pt-PT" dirty="0" err="1"/>
              <a:t>Delmaire</a:t>
            </a:r>
            <a:r>
              <a:rPr lang="pt-PT" dirty="0"/>
              <a:t>:</a:t>
            </a:r>
          </a:p>
          <a:p>
            <a:pPr lvl="1"/>
            <a:r>
              <a:rPr lang="pt-PT" dirty="0"/>
              <a:t>Gap - </a:t>
            </a:r>
            <a:r>
              <a:rPr lang="pt-PT" dirty="0" err="1"/>
              <a:t>between</a:t>
            </a:r>
            <a:r>
              <a:rPr lang="pt-PT" dirty="0"/>
              <a:t> 6.853 </a:t>
            </a:r>
            <a:r>
              <a:rPr lang="pt-PT" dirty="0" err="1"/>
              <a:t>and</a:t>
            </a:r>
            <a:r>
              <a:rPr lang="pt-PT" dirty="0"/>
              <a:t> 69.391</a:t>
            </a:r>
          </a:p>
          <a:p>
            <a:pPr lvl="1"/>
            <a:r>
              <a:rPr lang="pt-PT" dirty="0"/>
              <a:t>Time - </a:t>
            </a:r>
            <a:r>
              <a:rPr lang="pt-PT" dirty="0" err="1"/>
              <a:t>between</a:t>
            </a:r>
            <a:r>
              <a:rPr lang="pt-PT" dirty="0"/>
              <a:t> 0.147 </a:t>
            </a:r>
            <a:r>
              <a:rPr lang="pt-PT" dirty="0" err="1"/>
              <a:t>and</a:t>
            </a:r>
            <a:r>
              <a:rPr lang="pt-PT" dirty="0"/>
              <a:t> 0.962</a:t>
            </a:r>
          </a:p>
          <a:p>
            <a:r>
              <a:rPr lang="pt-PT" dirty="0" err="1"/>
              <a:t>Holmberg</a:t>
            </a:r>
            <a:r>
              <a:rPr lang="pt-PT" dirty="0"/>
              <a:t>:</a:t>
            </a:r>
          </a:p>
          <a:p>
            <a:pPr lvl="1"/>
            <a:r>
              <a:rPr lang="pt-PT" dirty="0"/>
              <a:t>Gap - </a:t>
            </a:r>
            <a:r>
              <a:rPr lang="pt-PT" dirty="0" err="1"/>
              <a:t>between</a:t>
            </a:r>
            <a:r>
              <a:rPr lang="pt-PT" dirty="0"/>
              <a:t> 40.570 </a:t>
            </a:r>
            <a:r>
              <a:rPr lang="pt-PT" dirty="0" err="1"/>
              <a:t>and</a:t>
            </a:r>
            <a:r>
              <a:rPr lang="pt-PT" dirty="0"/>
              <a:t> 967.445</a:t>
            </a:r>
          </a:p>
          <a:p>
            <a:pPr lvl="1"/>
            <a:r>
              <a:rPr lang="pt-PT" dirty="0"/>
              <a:t>Time - </a:t>
            </a:r>
            <a:r>
              <a:rPr lang="pt-PT" dirty="0" err="1"/>
              <a:t>between</a:t>
            </a:r>
            <a:r>
              <a:rPr lang="pt-PT" dirty="0"/>
              <a:t> 0.386 </a:t>
            </a:r>
            <a:r>
              <a:rPr lang="pt-PT" dirty="0" err="1"/>
              <a:t>and</a:t>
            </a:r>
            <a:r>
              <a:rPr lang="pt-PT" dirty="0"/>
              <a:t> 2.273</a:t>
            </a:r>
          </a:p>
          <a:p>
            <a:r>
              <a:rPr lang="pt-PT" dirty="0"/>
              <a:t>OR-</a:t>
            </a:r>
            <a:r>
              <a:rPr lang="pt-PT" dirty="0" err="1"/>
              <a:t>Library</a:t>
            </a:r>
            <a:r>
              <a:rPr lang="pt-PT" dirty="0"/>
              <a:t> (9 OS out </a:t>
            </a:r>
            <a:r>
              <a:rPr lang="pt-PT" dirty="0" err="1"/>
              <a:t>of</a:t>
            </a:r>
            <a:r>
              <a:rPr lang="pt-PT" dirty="0"/>
              <a:t> </a:t>
            </a:r>
            <a:r>
              <a:rPr lang="pt-PT" u="sng" dirty="0"/>
              <a:t>36</a:t>
            </a:r>
            <a:r>
              <a:rPr lang="pt-PT" dirty="0"/>
              <a:t>)</a:t>
            </a:r>
          </a:p>
          <a:p>
            <a:pPr lvl="1"/>
            <a:r>
              <a:rPr lang="pt-PT" dirty="0"/>
              <a:t>Gap - </a:t>
            </a:r>
            <a:r>
              <a:rPr lang="pt-PT" dirty="0" err="1"/>
              <a:t>between</a:t>
            </a:r>
            <a:r>
              <a:rPr lang="pt-PT" dirty="0"/>
              <a:t> 20.596 </a:t>
            </a:r>
            <a:r>
              <a:rPr lang="pt-PT" dirty="0" err="1"/>
              <a:t>and</a:t>
            </a:r>
            <a:r>
              <a:rPr lang="pt-PT" dirty="0"/>
              <a:t> 197.881</a:t>
            </a:r>
          </a:p>
          <a:p>
            <a:pPr lvl="1"/>
            <a:r>
              <a:rPr lang="pt-PT" dirty="0"/>
              <a:t>Time - </a:t>
            </a:r>
            <a:r>
              <a:rPr lang="pt-PT" dirty="0" err="1"/>
              <a:t>between</a:t>
            </a:r>
            <a:r>
              <a:rPr lang="pt-PT" dirty="0"/>
              <a:t> 0.151 </a:t>
            </a:r>
            <a:r>
              <a:rPr lang="pt-PT" dirty="0" err="1"/>
              <a:t>and</a:t>
            </a:r>
            <a:r>
              <a:rPr lang="pt-PT" dirty="0"/>
              <a:t> 38.465</a:t>
            </a:r>
          </a:p>
          <a:p>
            <a:r>
              <a:rPr lang="pt-PT" dirty="0"/>
              <a:t>Yang (9 OS out </a:t>
            </a:r>
            <a:r>
              <a:rPr lang="pt-PT" dirty="0" err="1"/>
              <a:t>of</a:t>
            </a:r>
            <a:r>
              <a:rPr lang="pt-PT" dirty="0"/>
              <a:t> 20)</a:t>
            </a:r>
          </a:p>
          <a:p>
            <a:pPr lvl="1"/>
            <a:r>
              <a:rPr lang="pt-PT" dirty="0"/>
              <a:t>Gap - </a:t>
            </a:r>
            <a:r>
              <a:rPr lang="pt-PT" dirty="0" err="1"/>
              <a:t>between</a:t>
            </a:r>
            <a:r>
              <a:rPr lang="pt-PT" dirty="0"/>
              <a:t> 47.066 </a:t>
            </a:r>
            <a:r>
              <a:rPr lang="pt-PT" dirty="0" err="1"/>
              <a:t>and</a:t>
            </a:r>
            <a:r>
              <a:rPr lang="pt-PT" dirty="0"/>
              <a:t> 87.332</a:t>
            </a:r>
          </a:p>
          <a:p>
            <a:pPr lvl="1"/>
            <a:r>
              <a:rPr lang="pt-PT" dirty="0"/>
              <a:t>Time - </a:t>
            </a:r>
            <a:r>
              <a:rPr lang="pt-PT" dirty="0" err="1"/>
              <a:t>between</a:t>
            </a:r>
            <a:r>
              <a:rPr lang="pt-PT" dirty="0"/>
              <a:t> 1.459 </a:t>
            </a:r>
            <a:r>
              <a:rPr lang="pt-PT" dirty="0" err="1"/>
              <a:t>and</a:t>
            </a:r>
            <a:r>
              <a:rPr lang="pt-PT" dirty="0"/>
              <a:t> 6.131</a:t>
            </a:r>
          </a:p>
          <a:p>
            <a:r>
              <a:rPr lang="pt-PT" dirty="0"/>
              <a:t>TBED1 (0 OS out </a:t>
            </a:r>
            <a:r>
              <a:rPr lang="pt-PT" dirty="0" err="1"/>
              <a:t>of</a:t>
            </a:r>
            <a:r>
              <a:rPr lang="pt-PT" dirty="0"/>
              <a:t> 60)</a:t>
            </a:r>
          </a:p>
          <a:p>
            <a:pPr lvl="1"/>
            <a:r>
              <a:rPr lang="pt-PT" dirty="0"/>
              <a:t>Gap - </a:t>
            </a:r>
            <a:r>
              <a:rPr lang="pt-PT" dirty="0" err="1"/>
              <a:t>between</a:t>
            </a:r>
            <a:r>
              <a:rPr lang="pt-PT" dirty="0"/>
              <a:t> 138.103 </a:t>
            </a:r>
            <a:r>
              <a:rPr lang="pt-PT" dirty="0" err="1"/>
              <a:t>and</a:t>
            </a:r>
            <a:r>
              <a:rPr lang="pt-PT" dirty="0"/>
              <a:t> 935.264</a:t>
            </a:r>
          </a:p>
          <a:p>
            <a:pPr lvl="1"/>
            <a:r>
              <a:rPr lang="pt-PT" dirty="0"/>
              <a:t>Time - </a:t>
            </a:r>
            <a:r>
              <a:rPr lang="pt-PT" dirty="0" err="1"/>
              <a:t>between</a:t>
            </a:r>
            <a:r>
              <a:rPr lang="pt-PT" dirty="0"/>
              <a:t> 3.461 </a:t>
            </a:r>
            <a:r>
              <a:rPr lang="pt-PT" dirty="0" err="1"/>
              <a:t>and</a:t>
            </a:r>
            <a:r>
              <a:rPr lang="pt-PT" dirty="0"/>
              <a:t> 335.711 </a:t>
            </a:r>
          </a:p>
          <a:p>
            <a:endParaRPr lang="pt-PT" dirty="0"/>
          </a:p>
        </p:txBody>
      </p:sp>
      <p:sp>
        <p:nvSpPr>
          <p:cNvPr id="4" name="Marcador de Posição do Número do Diapositivo 3">
            <a:extLst>
              <a:ext uri="{FF2B5EF4-FFF2-40B4-BE49-F238E27FC236}">
                <a16:creationId xmlns:a16="http://schemas.microsoft.com/office/drawing/2014/main" id="{5234237C-0714-42F0-5C55-34F5A85336EE}"/>
              </a:ext>
            </a:extLst>
          </p:cNvPr>
          <p:cNvSpPr>
            <a:spLocks noGrp="1"/>
          </p:cNvSpPr>
          <p:nvPr>
            <p:ph type="sldNum" sz="quarter" idx="12"/>
          </p:nvPr>
        </p:nvSpPr>
        <p:spPr/>
        <p:txBody>
          <a:bodyPr/>
          <a:lstStyle/>
          <a:p>
            <a:fld id="{91727942-0F31-8246-9E69-0AE29DBBE5E4}" type="slidenum">
              <a:rPr lang="en-US" smtClean="0">
                <a:solidFill>
                  <a:prstClr val="black">
                    <a:tint val="75000"/>
                  </a:prstClr>
                </a:solidFill>
              </a:rPr>
              <a:pPr/>
              <a:t>14</a:t>
            </a:fld>
            <a:endParaRPr lang="en-US">
              <a:solidFill>
                <a:prstClr val="black">
                  <a:tint val="75000"/>
                </a:prstClr>
              </a:solidFill>
            </a:endParaRPr>
          </a:p>
        </p:txBody>
      </p:sp>
    </p:spTree>
    <p:extLst>
      <p:ext uri="{BB962C8B-B14F-4D97-AF65-F5344CB8AC3E}">
        <p14:creationId xmlns:p14="http://schemas.microsoft.com/office/powerpoint/2010/main" val="2921815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E4B5AE-7F82-3BFF-C656-BDBEBAC95271}"/>
              </a:ext>
            </a:extLst>
          </p:cNvPr>
          <p:cNvSpPr>
            <a:spLocks noGrp="1"/>
          </p:cNvSpPr>
          <p:nvPr>
            <p:ph type="title"/>
          </p:nvPr>
        </p:nvSpPr>
        <p:spPr/>
        <p:txBody>
          <a:bodyPr>
            <a:normAutofit fontScale="90000"/>
          </a:bodyPr>
          <a:lstStyle/>
          <a:p>
            <a:r>
              <a:rPr lang="pt-PT" dirty="0" err="1"/>
              <a:t>Results</a:t>
            </a:r>
            <a:r>
              <a:rPr lang="pt-PT" dirty="0"/>
              <a:t> </a:t>
            </a:r>
            <a:r>
              <a:rPr lang="pt-PT" dirty="0" err="1"/>
              <a:t>of</a:t>
            </a:r>
            <a:r>
              <a:rPr lang="pt-PT" dirty="0"/>
              <a:t> </a:t>
            </a:r>
            <a:r>
              <a:rPr lang="pt-PT" dirty="0" err="1"/>
              <a:t>the</a:t>
            </a:r>
            <a:r>
              <a:rPr lang="pt-PT" dirty="0"/>
              <a:t> Local </a:t>
            </a:r>
            <a:r>
              <a:rPr lang="pt-PT" dirty="0" err="1"/>
              <a:t>Search</a:t>
            </a:r>
            <a:r>
              <a:rPr lang="pt-PT" dirty="0"/>
              <a:t> Shift</a:t>
            </a:r>
          </a:p>
        </p:txBody>
      </p:sp>
      <p:sp>
        <p:nvSpPr>
          <p:cNvPr id="3" name="Marcador de Posição de Conteúdo 2">
            <a:extLst>
              <a:ext uri="{FF2B5EF4-FFF2-40B4-BE49-F238E27FC236}">
                <a16:creationId xmlns:a16="http://schemas.microsoft.com/office/drawing/2014/main" id="{D0EE71FC-D94D-00ED-191F-1FA4CC307E9B}"/>
              </a:ext>
            </a:extLst>
          </p:cNvPr>
          <p:cNvSpPr>
            <a:spLocks noGrp="1"/>
          </p:cNvSpPr>
          <p:nvPr>
            <p:ph idx="1"/>
          </p:nvPr>
        </p:nvSpPr>
        <p:spPr/>
        <p:txBody>
          <a:bodyPr>
            <a:normAutofit fontScale="55000" lnSpcReduction="20000"/>
          </a:bodyPr>
          <a:lstStyle/>
          <a:p>
            <a:r>
              <a:rPr lang="pt-PT" dirty="0" err="1"/>
              <a:t>Delmaire</a:t>
            </a:r>
            <a:r>
              <a:rPr lang="pt-PT" dirty="0"/>
              <a:t>:</a:t>
            </a:r>
          </a:p>
          <a:p>
            <a:pPr lvl="1"/>
            <a:r>
              <a:rPr lang="pt-PT" dirty="0"/>
              <a:t>Gap - </a:t>
            </a:r>
            <a:r>
              <a:rPr lang="pt-PT" dirty="0" err="1"/>
              <a:t>between</a:t>
            </a:r>
            <a:r>
              <a:rPr lang="pt-PT" dirty="0"/>
              <a:t> 5.949 </a:t>
            </a:r>
            <a:r>
              <a:rPr lang="pt-PT" dirty="0" err="1"/>
              <a:t>and</a:t>
            </a:r>
            <a:r>
              <a:rPr lang="pt-PT" dirty="0"/>
              <a:t> 49.677</a:t>
            </a:r>
          </a:p>
          <a:p>
            <a:pPr lvl="1"/>
            <a:r>
              <a:rPr lang="pt-PT" dirty="0"/>
              <a:t>Time - </a:t>
            </a:r>
            <a:r>
              <a:rPr lang="pt-PT" dirty="0" err="1"/>
              <a:t>between</a:t>
            </a:r>
            <a:r>
              <a:rPr lang="pt-PT" dirty="0"/>
              <a:t> 0.049 </a:t>
            </a:r>
            <a:r>
              <a:rPr lang="pt-PT" dirty="0" err="1"/>
              <a:t>and</a:t>
            </a:r>
            <a:r>
              <a:rPr lang="pt-PT" dirty="0"/>
              <a:t> 0.427</a:t>
            </a:r>
          </a:p>
          <a:p>
            <a:r>
              <a:rPr lang="pt-PT" dirty="0" err="1"/>
              <a:t>Holmberg</a:t>
            </a:r>
            <a:r>
              <a:rPr lang="pt-PT" dirty="0"/>
              <a:t>:</a:t>
            </a:r>
          </a:p>
          <a:p>
            <a:pPr lvl="1"/>
            <a:r>
              <a:rPr lang="pt-PT" dirty="0"/>
              <a:t>Gap - </a:t>
            </a:r>
            <a:r>
              <a:rPr lang="pt-PT" dirty="0" err="1"/>
              <a:t>between</a:t>
            </a:r>
            <a:r>
              <a:rPr lang="pt-PT" dirty="0"/>
              <a:t> 38.231 </a:t>
            </a:r>
            <a:r>
              <a:rPr lang="pt-PT" dirty="0" err="1"/>
              <a:t>and</a:t>
            </a:r>
            <a:r>
              <a:rPr lang="pt-PT" dirty="0"/>
              <a:t> 967.445</a:t>
            </a:r>
          </a:p>
          <a:p>
            <a:pPr lvl="1"/>
            <a:r>
              <a:rPr lang="pt-PT" dirty="0"/>
              <a:t>Time - </a:t>
            </a:r>
            <a:r>
              <a:rPr lang="pt-PT" dirty="0" err="1"/>
              <a:t>between</a:t>
            </a:r>
            <a:r>
              <a:rPr lang="pt-PT" dirty="0"/>
              <a:t> 0.070 </a:t>
            </a:r>
            <a:r>
              <a:rPr lang="pt-PT" dirty="0" err="1"/>
              <a:t>and</a:t>
            </a:r>
            <a:r>
              <a:rPr lang="pt-PT" dirty="0"/>
              <a:t> 1.045</a:t>
            </a:r>
          </a:p>
          <a:p>
            <a:r>
              <a:rPr lang="pt-PT" dirty="0"/>
              <a:t>OR-</a:t>
            </a:r>
            <a:r>
              <a:rPr lang="pt-PT" dirty="0" err="1"/>
              <a:t>Library</a:t>
            </a:r>
            <a:r>
              <a:rPr lang="pt-PT" dirty="0"/>
              <a:t> (9 OS out </a:t>
            </a:r>
            <a:r>
              <a:rPr lang="pt-PT" dirty="0" err="1"/>
              <a:t>of</a:t>
            </a:r>
            <a:r>
              <a:rPr lang="pt-PT" dirty="0"/>
              <a:t> </a:t>
            </a:r>
            <a:r>
              <a:rPr lang="pt-PT" u="sng" dirty="0"/>
              <a:t>36</a:t>
            </a:r>
            <a:r>
              <a:rPr lang="pt-PT" dirty="0"/>
              <a:t>)</a:t>
            </a:r>
          </a:p>
          <a:p>
            <a:pPr lvl="1"/>
            <a:r>
              <a:rPr lang="pt-PT" dirty="0"/>
              <a:t>Gap - </a:t>
            </a:r>
            <a:r>
              <a:rPr lang="pt-PT" dirty="0" err="1"/>
              <a:t>between</a:t>
            </a:r>
            <a:r>
              <a:rPr lang="pt-PT" dirty="0"/>
              <a:t> 20.596 </a:t>
            </a:r>
            <a:r>
              <a:rPr lang="pt-PT" dirty="0" err="1"/>
              <a:t>and</a:t>
            </a:r>
            <a:r>
              <a:rPr lang="pt-PT" dirty="0"/>
              <a:t> 181.168</a:t>
            </a:r>
          </a:p>
          <a:p>
            <a:pPr lvl="1"/>
            <a:r>
              <a:rPr lang="pt-PT" dirty="0"/>
              <a:t>Time - </a:t>
            </a:r>
            <a:r>
              <a:rPr lang="pt-PT" dirty="0" err="1"/>
              <a:t>between</a:t>
            </a:r>
            <a:r>
              <a:rPr lang="pt-PT" dirty="0"/>
              <a:t> 0.071 </a:t>
            </a:r>
            <a:r>
              <a:rPr lang="pt-PT" dirty="0" err="1"/>
              <a:t>and</a:t>
            </a:r>
            <a:r>
              <a:rPr lang="pt-PT" dirty="0"/>
              <a:t> 11.022</a:t>
            </a:r>
          </a:p>
          <a:p>
            <a:r>
              <a:rPr lang="pt-PT" dirty="0"/>
              <a:t>Yang (9 OS out </a:t>
            </a:r>
            <a:r>
              <a:rPr lang="pt-PT" dirty="0" err="1"/>
              <a:t>of</a:t>
            </a:r>
            <a:r>
              <a:rPr lang="pt-PT" dirty="0"/>
              <a:t> 20)</a:t>
            </a:r>
          </a:p>
          <a:p>
            <a:pPr lvl="1"/>
            <a:r>
              <a:rPr lang="pt-PT" dirty="0"/>
              <a:t>Gap - </a:t>
            </a:r>
            <a:r>
              <a:rPr lang="pt-PT" dirty="0" err="1"/>
              <a:t>between</a:t>
            </a:r>
            <a:r>
              <a:rPr lang="pt-PT" dirty="0"/>
              <a:t> 32.868 </a:t>
            </a:r>
            <a:r>
              <a:rPr lang="pt-PT" dirty="0" err="1"/>
              <a:t>and</a:t>
            </a:r>
            <a:r>
              <a:rPr lang="pt-PT" dirty="0"/>
              <a:t> 70.159</a:t>
            </a:r>
          </a:p>
          <a:p>
            <a:pPr lvl="1"/>
            <a:r>
              <a:rPr lang="pt-PT" dirty="0"/>
              <a:t>Time - </a:t>
            </a:r>
            <a:r>
              <a:rPr lang="pt-PT" dirty="0" err="1"/>
              <a:t>between</a:t>
            </a:r>
            <a:r>
              <a:rPr lang="pt-PT" dirty="0"/>
              <a:t> 0.571 </a:t>
            </a:r>
            <a:r>
              <a:rPr lang="pt-PT" dirty="0" err="1"/>
              <a:t>and</a:t>
            </a:r>
            <a:r>
              <a:rPr lang="pt-PT" dirty="0"/>
              <a:t> 2.791</a:t>
            </a:r>
          </a:p>
          <a:p>
            <a:r>
              <a:rPr lang="pt-PT" dirty="0"/>
              <a:t>TBED1 (0 OS out </a:t>
            </a:r>
            <a:r>
              <a:rPr lang="pt-PT" dirty="0" err="1"/>
              <a:t>of</a:t>
            </a:r>
            <a:r>
              <a:rPr lang="pt-PT" dirty="0"/>
              <a:t> 60)</a:t>
            </a:r>
          </a:p>
          <a:p>
            <a:pPr lvl="1"/>
            <a:r>
              <a:rPr lang="pt-PT" dirty="0"/>
              <a:t>Gap - </a:t>
            </a:r>
            <a:r>
              <a:rPr lang="pt-PT" dirty="0" err="1"/>
              <a:t>between</a:t>
            </a:r>
            <a:r>
              <a:rPr lang="pt-PT" dirty="0"/>
              <a:t> 103.657 </a:t>
            </a:r>
            <a:r>
              <a:rPr lang="pt-PT" dirty="0" err="1"/>
              <a:t>and</a:t>
            </a:r>
            <a:r>
              <a:rPr lang="pt-PT" dirty="0"/>
              <a:t> 891.159</a:t>
            </a:r>
          </a:p>
          <a:p>
            <a:pPr lvl="1"/>
            <a:r>
              <a:rPr lang="pt-PT" dirty="0"/>
              <a:t>Time - </a:t>
            </a:r>
            <a:r>
              <a:rPr lang="pt-PT" dirty="0" err="1"/>
              <a:t>between</a:t>
            </a:r>
            <a:r>
              <a:rPr lang="pt-PT" dirty="0"/>
              <a:t> 103.051 </a:t>
            </a:r>
            <a:r>
              <a:rPr lang="pt-PT" dirty="0" err="1"/>
              <a:t>and</a:t>
            </a:r>
            <a:r>
              <a:rPr lang="pt-PT" dirty="0"/>
              <a:t> 4.188</a:t>
            </a:r>
          </a:p>
          <a:p>
            <a:endParaRPr lang="pt-PT" dirty="0"/>
          </a:p>
        </p:txBody>
      </p:sp>
      <p:sp>
        <p:nvSpPr>
          <p:cNvPr id="4" name="Marcador de Posição do Número do Diapositivo 3">
            <a:extLst>
              <a:ext uri="{FF2B5EF4-FFF2-40B4-BE49-F238E27FC236}">
                <a16:creationId xmlns:a16="http://schemas.microsoft.com/office/drawing/2014/main" id="{FA48C35D-5771-7FE7-4660-F09925634B31}"/>
              </a:ext>
            </a:extLst>
          </p:cNvPr>
          <p:cNvSpPr>
            <a:spLocks noGrp="1"/>
          </p:cNvSpPr>
          <p:nvPr>
            <p:ph type="sldNum" sz="quarter" idx="12"/>
          </p:nvPr>
        </p:nvSpPr>
        <p:spPr/>
        <p:txBody>
          <a:bodyPr/>
          <a:lstStyle/>
          <a:p>
            <a:fld id="{91727942-0F31-8246-9E69-0AE29DBBE5E4}" type="slidenum">
              <a:rPr lang="en-US" smtClean="0">
                <a:solidFill>
                  <a:prstClr val="black">
                    <a:tint val="75000"/>
                  </a:prstClr>
                </a:solidFill>
              </a:rPr>
              <a:pPr/>
              <a:t>15</a:t>
            </a:fld>
            <a:endParaRPr lang="en-US">
              <a:solidFill>
                <a:prstClr val="black">
                  <a:tint val="75000"/>
                </a:prstClr>
              </a:solidFill>
            </a:endParaRPr>
          </a:p>
        </p:txBody>
      </p:sp>
    </p:spTree>
    <p:extLst>
      <p:ext uri="{BB962C8B-B14F-4D97-AF65-F5344CB8AC3E}">
        <p14:creationId xmlns:p14="http://schemas.microsoft.com/office/powerpoint/2010/main" val="2908959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E4B5AE-7F82-3BFF-C656-BDBEBAC95271}"/>
              </a:ext>
            </a:extLst>
          </p:cNvPr>
          <p:cNvSpPr>
            <a:spLocks noGrp="1"/>
          </p:cNvSpPr>
          <p:nvPr>
            <p:ph type="title"/>
          </p:nvPr>
        </p:nvSpPr>
        <p:spPr/>
        <p:txBody>
          <a:bodyPr>
            <a:normAutofit fontScale="90000"/>
          </a:bodyPr>
          <a:lstStyle/>
          <a:p>
            <a:r>
              <a:rPr lang="pt-PT" dirty="0" err="1"/>
              <a:t>Results</a:t>
            </a:r>
            <a:r>
              <a:rPr lang="pt-PT" dirty="0"/>
              <a:t> </a:t>
            </a:r>
            <a:r>
              <a:rPr lang="pt-PT" dirty="0" err="1"/>
              <a:t>of</a:t>
            </a:r>
            <a:r>
              <a:rPr lang="pt-PT" dirty="0"/>
              <a:t> </a:t>
            </a:r>
            <a:r>
              <a:rPr lang="pt-PT" dirty="0" err="1"/>
              <a:t>the</a:t>
            </a:r>
            <a:r>
              <a:rPr lang="pt-PT" dirty="0"/>
              <a:t> Local </a:t>
            </a:r>
            <a:r>
              <a:rPr lang="pt-PT" dirty="0" err="1"/>
              <a:t>Search</a:t>
            </a:r>
            <a:r>
              <a:rPr lang="pt-PT" dirty="0"/>
              <a:t> </a:t>
            </a:r>
            <a:r>
              <a:rPr lang="pt-PT" dirty="0" err="1"/>
              <a:t>Swap</a:t>
            </a:r>
            <a:endParaRPr lang="pt-PT" dirty="0"/>
          </a:p>
        </p:txBody>
      </p:sp>
      <p:sp>
        <p:nvSpPr>
          <p:cNvPr id="3" name="Marcador de Posição de Conteúdo 2">
            <a:extLst>
              <a:ext uri="{FF2B5EF4-FFF2-40B4-BE49-F238E27FC236}">
                <a16:creationId xmlns:a16="http://schemas.microsoft.com/office/drawing/2014/main" id="{D0EE71FC-D94D-00ED-191F-1FA4CC307E9B}"/>
              </a:ext>
            </a:extLst>
          </p:cNvPr>
          <p:cNvSpPr>
            <a:spLocks noGrp="1"/>
          </p:cNvSpPr>
          <p:nvPr>
            <p:ph idx="1"/>
          </p:nvPr>
        </p:nvSpPr>
        <p:spPr/>
        <p:txBody>
          <a:bodyPr>
            <a:normAutofit fontScale="55000" lnSpcReduction="20000"/>
          </a:bodyPr>
          <a:lstStyle/>
          <a:p>
            <a:r>
              <a:rPr lang="pt-PT" dirty="0" err="1"/>
              <a:t>Delmaire</a:t>
            </a:r>
            <a:r>
              <a:rPr lang="pt-PT" dirty="0"/>
              <a:t>:</a:t>
            </a:r>
          </a:p>
          <a:p>
            <a:pPr lvl="1"/>
            <a:r>
              <a:rPr lang="pt-PT" dirty="0"/>
              <a:t>Gap - </a:t>
            </a:r>
            <a:r>
              <a:rPr lang="pt-PT" dirty="0" err="1"/>
              <a:t>between</a:t>
            </a:r>
            <a:r>
              <a:rPr lang="pt-PT" dirty="0"/>
              <a:t> 2.165 </a:t>
            </a:r>
            <a:r>
              <a:rPr lang="pt-PT" dirty="0" err="1"/>
              <a:t>and</a:t>
            </a:r>
            <a:r>
              <a:rPr lang="pt-PT" dirty="0"/>
              <a:t> 32.991</a:t>
            </a:r>
          </a:p>
          <a:p>
            <a:pPr lvl="1"/>
            <a:r>
              <a:rPr lang="pt-PT" dirty="0"/>
              <a:t>Time - </a:t>
            </a:r>
            <a:r>
              <a:rPr lang="pt-PT" dirty="0" err="1"/>
              <a:t>between</a:t>
            </a:r>
            <a:r>
              <a:rPr lang="pt-PT" dirty="0"/>
              <a:t> 0.113 </a:t>
            </a:r>
            <a:r>
              <a:rPr lang="pt-PT" dirty="0" err="1"/>
              <a:t>and</a:t>
            </a:r>
            <a:r>
              <a:rPr lang="pt-PT" dirty="0"/>
              <a:t> 17.235</a:t>
            </a:r>
          </a:p>
          <a:p>
            <a:r>
              <a:rPr lang="pt-PT" dirty="0" err="1"/>
              <a:t>Holmberg</a:t>
            </a:r>
            <a:r>
              <a:rPr lang="pt-PT" dirty="0"/>
              <a:t>:</a:t>
            </a:r>
          </a:p>
          <a:p>
            <a:pPr lvl="1"/>
            <a:r>
              <a:rPr lang="pt-PT" dirty="0"/>
              <a:t>Gap - </a:t>
            </a:r>
            <a:r>
              <a:rPr lang="pt-PT" dirty="0" err="1"/>
              <a:t>between</a:t>
            </a:r>
            <a:r>
              <a:rPr lang="pt-PT" dirty="0"/>
              <a:t> 22.246 </a:t>
            </a:r>
            <a:r>
              <a:rPr lang="pt-PT" dirty="0" err="1"/>
              <a:t>and</a:t>
            </a:r>
            <a:r>
              <a:rPr lang="pt-PT" dirty="0"/>
              <a:t> 796.071</a:t>
            </a:r>
          </a:p>
          <a:p>
            <a:pPr lvl="1"/>
            <a:r>
              <a:rPr lang="pt-PT" dirty="0"/>
              <a:t>Time - </a:t>
            </a:r>
            <a:r>
              <a:rPr lang="pt-PT" dirty="0" err="1"/>
              <a:t>between</a:t>
            </a:r>
            <a:r>
              <a:rPr lang="pt-PT" dirty="0"/>
              <a:t> 1.184  </a:t>
            </a:r>
            <a:r>
              <a:rPr lang="pt-PT" dirty="0" err="1"/>
              <a:t>and</a:t>
            </a:r>
            <a:r>
              <a:rPr lang="pt-PT" dirty="0"/>
              <a:t> 164.174</a:t>
            </a:r>
          </a:p>
          <a:p>
            <a:r>
              <a:rPr lang="pt-PT" dirty="0"/>
              <a:t>OR-</a:t>
            </a:r>
            <a:r>
              <a:rPr lang="pt-PT" dirty="0" err="1"/>
              <a:t>Library</a:t>
            </a:r>
            <a:r>
              <a:rPr lang="pt-PT" dirty="0"/>
              <a:t> (9 OS out </a:t>
            </a:r>
            <a:r>
              <a:rPr lang="pt-PT" dirty="0" err="1"/>
              <a:t>of</a:t>
            </a:r>
            <a:r>
              <a:rPr lang="pt-PT" dirty="0"/>
              <a:t> </a:t>
            </a:r>
            <a:r>
              <a:rPr lang="pt-PT" u="sng" dirty="0"/>
              <a:t>36</a:t>
            </a:r>
            <a:r>
              <a:rPr lang="pt-PT" dirty="0"/>
              <a:t>)</a:t>
            </a:r>
          </a:p>
          <a:p>
            <a:pPr lvl="1"/>
            <a:r>
              <a:rPr lang="pt-PT" dirty="0"/>
              <a:t>Gap - </a:t>
            </a:r>
            <a:r>
              <a:rPr lang="pt-PT" dirty="0" err="1"/>
              <a:t>between</a:t>
            </a:r>
            <a:r>
              <a:rPr lang="pt-PT" dirty="0"/>
              <a:t> 20.596 </a:t>
            </a:r>
            <a:r>
              <a:rPr lang="pt-PT" dirty="0" err="1"/>
              <a:t>and</a:t>
            </a:r>
            <a:r>
              <a:rPr lang="pt-PT" dirty="0"/>
              <a:t> 90.992</a:t>
            </a:r>
          </a:p>
          <a:p>
            <a:pPr lvl="1"/>
            <a:r>
              <a:rPr lang="pt-PT" dirty="0"/>
              <a:t>Time - </a:t>
            </a:r>
            <a:r>
              <a:rPr lang="pt-PT" dirty="0" err="1"/>
              <a:t>between</a:t>
            </a:r>
            <a:r>
              <a:rPr lang="pt-PT" dirty="0"/>
              <a:t>  </a:t>
            </a:r>
            <a:r>
              <a:rPr lang="pt-PT" dirty="0" err="1"/>
              <a:t>and</a:t>
            </a:r>
            <a:r>
              <a:rPr lang="pt-PT" dirty="0"/>
              <a:t> 22156.194</a:t>
            </a:r>
          </a:p>
          <a:p>
            <a:r>
              <a:rPr lang="pt-PT" dirty="0"/>
              <a:t>Yang (9 OS out </a:t>
            </a:r>
            <a:r>
              <a:rPr lang="pt-PT" dirty="0" err="1"/>
              <a:t>of</a:t>
            </a:r>
            <a:r>
              <a:rPr lang="pt-PT" dirty="0"/>
              <a:t> 20)</a:t>
            </a:r>
          </a:p>
          <a:p>
            <a:pPr lvl="1"/>
            <a:r>
              <a:rPr lang="pt-PT" dirty="0"/>
              <a:t>Gap - </a:t>
            </a:r>
            <a:r>
              <a:rPr lang="pt-PT" dirty="0" err="1"/>
              <a:t>between</a:t>
            </a:r>
            <a:r>
              <a:rPr lang="pt-PT" dirty="0"/>
              <a:t> 10.054 </a:t>
            </a:r>
            <a:r>
              <a:rPr lang="pt-PT" dirty="0" err="1"/>
              <a:t>and</a:t>
            </a:r>
            <a:r>
              <a:rPr lang="pt-PT" dirty="0"/>
              <a:t> 29.627</a:t>
            </a:r>
          </a:p>
          <a:p>
            <a:pPr lvl="1"/>
            <a:r>
              <a:rPr lang="pt-PT" dirty="0"/>
              <a:t>Time - </a:t>
            </a:r>
            <a:r>
              <a:rPr lang="pt-PT" dirty="0" err="1"/>
              <a:t>between</a:t>
            </a:r>
            <a:r>
              <a:rPr lang="pt-PT" dirty="0"/>
              <a:t> 84.428 </a:t>
            </a:r>
            <a:r>
              <a:rPr lang="pt-PT" dirty="0" err="1"/>
              <a:t>and</a:t>
            </a:r>
            <a:r>
              <a:rPr lang="pt-PT" dirty="0"/>
              <a:t> 1029.903</a:t>
            </a:r>
          </a:p>
          <a:p>
            <a:r>
              <a:rPr lang="pt-PT" dirty="0"/>
              <a:t>TBED1 (0 OS out </a:t>
            </a:r>
            <a:r>
              <a:rPr lang="pt-PT" dirty="0" err="1"/>
              <a:t>of</a:t>
            </a:r>
            <a:r>
              <a:rPr lang="pt-PT" dirty="0"/>
              <a:t> 60)</a:t>
            </a:r>
          </a:p>
          <a:p>
            <a:pPr lvl="1"/>
            <a:r>
              <a:rPr lang="pt-PT" dirty="0"/>
              <a:t>Gap - </a:t>
            </a:r>
            <a:r>
              <a:rPr lang="pt-PT" dirty="0" err="1"/>
              <a:t>between</a:t>
            </a:r>
            <a:r>
              <a:rPr lang="pt-PT" dirty="0"/>
              <a:t> 21.465 </a:t>
            </a:r>
            <a:r>
              <a:rPr lang="pt-PT" dirty="0" err="1"/>
              <a:t>and</a:t>
            </a:r>
            <a:r>
              <a:rPr lang="pt-PT" dirty="0"/>
              <a:t> 486.662</a:t>
            </a:r>
          </a:p>
          <a:p>
            <a:pPr lvl="1"/>
            <a:r>
              <a:rPr lang="pt-PT" dirty="0"/>
              <a:t>Time - </a:t>
            </a:r>
            <a:r>
              <a:rPr lang="pt-PT" dirty="0" err="1"/>
              <a:t>between</a:t>
            </a:r>
            <a:r>
              <a:rPr lang="pt-PT" dirty="0"/>
              <a:t> 289.036 </a:t>
            </a:r>
            <a:r>
              <a:rPr lang="pt-PT" dirty="0" err="1"/>
              <a:t>and</a:t>
            </a:r>
            <a:r>
              <a:rPr lang="pt-PT" dirty="0"/>
              <a:t> 132175.172</a:t>
            </a:r>
          </a:p>
          <a:p>
            <a:endParaRPr lang="pt-PT" dirty="0"/>
          </a:p>
        </p:txBody>
      </p:sp>
      <p:sp>
        <p:nvSpPr>
          <p:cNvPr id="4" name="Marcador de Posição do Número do Diapositivo 3">
            <a:extLst>
              <a:ext uri="{FF2B5EF4-FFF2-40B4-BE49-F238E27FC236}">
                <a16:creationId xmlns:a16="http://schemas.microsoft.com/office/drawing/2014/main" id="{BD5D1C43-7DF6-65CB-A434-F78AFDA9D579}"/>
              </a:ext>
            </a:extLst>
          </p:cNvPr>
          <p:cNvSpPr>
            <a:spLocks noGrp="1"/>
          </p:cNvSpPr>
          <p:nvPr>
            <p:ph type="sldNum" sz="quarter" idx="12"/>
          </p:nvPr>
        </p:nvSpPr>
        <p:spPr/>
        <p:txBody>
          <a:bodyPr/>
          <a:lstStyle/>
          <a:p>
            <a:fld id="{91727942-0F31-8246-9E69-0AE29DBBE5E4}" type="slidenum">
              <a:rPr lang="en-US" smtClean="0">
                <a:solidFill>
                  <a:prstClr val="black">
                    <a:tint val="75000"/>
                  </a:prstClr>
                </a:solidFill>
              </a:rPr>
              <a:pPr/>
              <a:t>16</a:t>
            </a:fld>
            <a:endParaRPr lang="en-US">
              <a:solidFill>
                <a:prstClr val="black">
                  <a:tint val="75000"/>
                </a:prstClr>
              </a:solidFill>
            </a:endParaRPr>
          </a:p>
        </p:txBody>
      </p:sp>
    </p:spTree>
    <p:extLst>
      <p:ext uri="{BB962C8B-B14F-4D97-AF65-F5344CB8AC3E}">
        <p14:creationId xmlns:p14="http://schemas.microsoft.com/office/powerpoint/2010/main" val="3048003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3842DD-E028-2728-5794-61A1920AA9AF}"/>
              </a:ext>
            </a:extLst>
          </p:cNvPr>
          <p:cNvSpPr>
            <a:spLocks noGrp="1"/>
          </p:cNvSpPr>
          <p:nvPr>
            <p:ph type="title"/>
          </p:nvPr>
        </p:nvSpPr>
        <p:spPr/>
        <p:txBody>
          <a:bodyPr>
            <a:normAutofit fontScale="90000"/>
          </a:bodyPr>
          <a:lstStyle/>
          <a:p>
            <a:r>
              <a:rPr lang="pt-PT" dirty="0" err="1"/>
              <a:t>Results</a:t>
            </a:r>
            <a:r>
              <a:rPr lang="pt-PT" dirty="0"/>
              <a:t> </a:t>
            </a:r>
            <a:r>
              <a:rPr lang="pt-PT" dirty="0" err="1"/>
              <a:t>of</a:t>
            </a:r>
            <a:r>
              <a:rPr lang="pt-PT" dirty="0"/>
              <a:t> </a:t>
            </a:r>
            <a:r>
              <a:rPr lang="pt-PT" dirty="0" err="1"/>
              <a:t>the</a:t>
            </a:r>
            <a:r>
              <a:rPr lang="pt-PT" dirty="0"/>
              <a:t> GRASP – Local </a:t>
            </a:r>
            <a:r>
              <a:rPr lang="pt-PT" dirty="0" err="1"/>
              <a:t>Search</a:t>
            </a:r>
            <a:r>
              <a:rPr lang="pt-PT" dirty="0"/>
              <a:t> Shift</a:t>
            </a:r>
          </a:p>
        </p:txBody>
      </p:sp>
      <p:sp>
        <p:nvSpPr>
          <p:cNvPr id="3" name="Marcador de Posição de Conteúdo 2">
            <a:extLst>
              <a:ext uri="{FF2B5EF4-FFF2-40B4-BE49-F238E27FC236}">
                <a16:creationId xmlns:a16="http://schemas.microsoft.com/office/drawing/2014/main" id="{81537AC6-9F9F-4B01-DC13-1FF456F37681}"/>
              </a:ext>
            </a:extLst>
          </p:cNvPr>
          <p:cNvSpPr>
            <a:spLocks noGrp="1"/>
          </p:cNvSpPr>
          <p:nvPr>
            <p:ph idx="1"/>
          </p:nvPr>
        </p:nvSpPr>
        <p:spPr/>
        <p:txBody>
          <a:bodyPr>
            <a:normAutofit fontScale="55000" lnSpcReduction="20000"/>
          </a:bodyPr>
          <a:lstStyle/>
          <a:p>
            <a:r>
              <a:rPr lang="pt-PT" dirty="0" err="1"/>
              <a:t>Delmaire</a:t>
            </a:r>
            <a:r>
              <a:rPr lang="pt-PT" dirty="0"/>
              <a:t>:</a:t>
            </a:r>
          </a:p>
          <a:p>
            <a:pPr lvl="1"/>
            <a:r>
              <a:rPr lang="pt-PT" dirty="0"/>
              <a:t>Gap - </a:t>
            </a:r>
            <a:r>
              <a:rPr lang="pt-PT" dirty="0" err="1"/>
              <a:t>between</a:t>
            </a:r>
            <a:r>
              <a:rPr lang="pt-PT" dirty="0"/>
              <a:t> 1.398 </a:t>
            </a:r>
            <a:r>
              <a:rPr lang="pt-PT" dirty="0" err="1"/>
              <a:t>and</a:t>
            </a:r>
            <a:r>
              <a:rPr lang="pt-PT" dirty="0"/>
              <a:t> 34.360</a:t>
            </a:r>
          </a:p>
          <a:p>
            <a:pPr lvl="1"/>
            <a:r>
              <a:rPr lang="pt-PT" dirty="0"/>
              <a:t>Time - </a:t>
            </a:r>
            <a:r>
              <a:rPr lang="pt-PT" dirty="0" err="1"/>
              <a:t>between</a:t>
            </a:r>
            <a:r>
              <a:rPr lang="pt-PT" dirty="0"/>
              <a:t> 0.636 </a:t>
            </a:r>
            <a:r>
              <a:rPr lang="pt-PT" dirty="0" err="1"/>
              <a:t>and</a:t>
            </a:r>
            <a:r>
              <a:rPr lang="pt-PT" dirty="0"/>
              <a:t> 2.566</a:t>
            </a:r>
          </a:p>
          <a:p>
            <a:r>
              <a:rPr lang="pt-PT" dirty="0" err="1"/>
              <a:t>Holmberg</a:t>
            </a:r>
            <a:r>
              <a:rPr lang="pt-PT" dirty="0"/>
              <a:t>:</a:t>
            </a:r>
          </a:p>
          <a:p>
            <a:pPr lvl="1"/>
            <a:r>
              <a:rPr lang="pt-PT" dirty="0"/>
              <a:t>Gap - </a:t>
            </a:r>
            <a:r>
              <a:rPr lang="pt-PT" dirty="0" err="1"/>
              <a:t>between</a:t>
            </a:r>
            <a:r>
              <a:rPr lang="pt-PT" dirty="0"/>
              <a:t> 2.363 </a:t>
            </a:r>
            <a:r>
              <a:rPr lang="pt-PT" dirty="0" err="1"/>
              <a:t>and</a:t>
            </a:r>
            <a:r>
              <a:rPr lang="pt-PT" dirty="0"/>
              <a:t> 113.402</a:t>
            </a:r>
          </a:p>
          <a:p>
            <a:pPr lvl="1"/>
            <a:r>
              <a:rPr lang="pt-PT" dirty="0"/>
              <a:t>Time - </a:t>
            </a:r>
            <a:r>
              <a:rPr lang="pt-PT" dirty="0" err="1"/>
              <a:t>between</a:t>
            </a:r>
            <a:r>
              <a:rPr lang="pt-PT" dirty="0"/>
              <a:t> 0.802 </a:t>
            </a:r>
            <a:r>
              <a:rPr lang="pt-PT" dirty="0" err="1"/>
              <a:t>and</a:t>
            </a:r>
            <a:r>
              <a:rPr lang="pt-PT" dirty="0"/>
              <a:t> 4.753</a:t>
            </a:r>
          </a:p>
          <a:p>
            <a:r>
              <a:rPr lang="pt-PT" dirty="0"/>
              <a:t>OR-</a:t>
            </a:r>
            <a:r>
              <a:rPr lang="pt-PT" dirty="0" err="1"/>
              <a:t>Library</a:t>
            </a:r>
            <a:r>
              <a:rPr lang="pt-PT" dirty="0"/>
              <a:t> (9 OS out </a:t>
            </a:r>
            <a:r>
              <a:rPr lang="pt-PT" dirty="0" err="1"/>
              <a:t>of</a:t>
            </a:r>
            <a:r>
              <a:rPr lang="pt-PT" dirty="0"/>
              <a:t> </a:t>
            </a:r>
            <a:r>
              <a:rPr lang="pt-PT" u="sng" dirty="0"/>
              <a:t>36</a:t>
            </a:r>
            <a:r>
              <a:rPr lang="pt-PT" dirty="0"/>
              <a:t>)</a:t>
            </a:r>
          </a:p>
          <a:p>
            <a:pPr lvl="1"/>
            <a:r>
              <a:rPr lang="pt-PT" dirty="0"/>
              <a:t>Gap - </a:t>
            </a:r>
            <a:r>
              <a:rPr lang="pt-PT" dirty="0" err="1"/>
              <a:t>between</a:t>
            </a:r>
            <a:r>
              <a:rPr lang="pt-PT" dirty="0"/>
              <a:t> 3.300 </a:t>
            </a:r>
            <a:r>
              <a:rPr lang="pt-PT" dirty="0" err="1"/>
              <a:t>and</a:t>
            </a:r>
            <a:r>
              <a:rPr lang="pt-PT" dirty="0"/>
              <a:t> 57.308</a:t>
            </a:r>
          </a:p>
          <a:p>
            <a:pPr lvl="1"/>
            <a:r>
              <a:rPr lang="pt-PT" dirty="0"/>
              <a:t>Time - </a:t>
            </a:r>
            <a:r>
              <a:rPr lang="pt-PT" dirty="0" err="1"/>
              <a:t>between</a:t>
            </a:r>
            <a:r>
              <a:rPr lang="pt-PT" dirty="0"/>
              <a:t> 0.890 </a:t>
            </a:r>
            <a:r>
              <a:rPr lang="pt-PT" dirty="0" err="1"/>
              <a:t>and</a:t>
            </a:r>
            <a:r>
              <a:rPr lang="pt-PT" dirty="0"/>
              <a:t> 45.524</a:t>
            </a:r>
          </a:p>
          <a:p>
            <a:r>
              <a:rPr lang="pt-PT" dirty="0"/>
              <a:t>Yang (9 OS out </a:t>
            </a:r>
            <a:r>
              <a:rPr lang="pt-PT" dirty="0" err="1"/>
              <a:t>of</a:t>
            </a:r>
            <a:r>
              <a:rPr lang="pt-PT" dirty="0"/>
              <a:t> 20)</a:t>
            </a:r>
          </a:p>
          <a:p>
            <a:pPr lvl="1"/>
            <a:r>
              <a:rPr lang="pt-PT" dirty="0"/>
              <a:t>Gap - </a:t>
            </a:r>
            <a:r>
              <a:rPr lang="pt-PT" dirty="0" err="1"/>
              <a:t>between</a:t>
            </a:r>
            <a:r>
              <a:rPr lang="pt-PT" dirty="0"/>
              <a:t> 12.349 </a:t>
            </a:r>
            <a:r>
              <a:rPr lang="pt-PT" dirty="0" err="1"/>
              <a:t>and</a:t>
            </a:r>
            <a:r>
              <a:rPr lang="pt-PT" dirty="0"/>
              <a:t> 25.308</a:t>
            </a:r>
          </a:p>
          <a:p>
            <a:pPr lvl="1"/>
            <a:r>
              <a:rPr lang="pt-PT" dirty="0"/>
              <a:t>Time - </a:t>
            </a:r>
            <a:r>
              <a:rPr lang="pt-PT" dirty="0" err="1"/>
              <a:t>between</a:t>
            </a:r>
            <a:r>
              <a:rPr lang="pt-PT" dirty="0"/>
              <a:t> 3.587 </a:t>
            </a:r>
            <a:r>
              <a:rPr lang="pt-PT" dirty="0" err="1"/>
              <a:t>and</a:t>
            </a:r>
            <a:r>
              <a:rPr lang="pt-PT" dirty="0"/>
              <a:t> 21.335</a:t>
            </a:r>
          </a:p>
          <a:p>
            <a:r>
              <a:rPr lang="pt-PT" dirty="0"/>
              <a:t>TBED1 (0 OS out </a:t>
            </a:r>
            <a:r>
              <a:rPr lang="pt-PT" dirty="0" err="1"/>
              <a:t>of</a:t>
            </a:r>
            <a:r>
              <a:rPr lang="pt-PT" dirty="0"/>
              <a:t> 60)</a:t>
            </a:r>
          </a:p>
          <a:p>
            <a:pPr lvl="1"/>
            <a:r>
              <a:rPr lang="pt-PT" dirty="0"/>
              <a:t>Gap - </a:t>
            </a:r>
            <a:r>
              <a:rPr lang="pt-PT" dirty="0" err="1"/>
              <a:t>between</a:t>
            </a:r>
            <a:r>
              <a:rPr lang="pt-PT" dirty="0"/>
              <a:t> 24.413 </a:t>
            </a:r>
            <a:r>
              <a:rPr lang="pt-PT" dirty="0" err="1"/>
              <a:t>and</a:t>
            </a:r>
            <a:r>
              <a:rPr lang="pt-PT" dirty="0"/>
              <a:t> 203.048</a:t>
            </a:r>
          </a:p>
          <a:p>
            <a:pPr lvl="1"/>
            <a:r>
              <a:rPr lang="pt-PT" dirty="0"/>
              <a:t>Time - </a:t>
            </a:r>
            <a:r>
              <a:rPr lang="pt-PT" dirty="0" err="1"/>
              <a:t>between</a:t>
            </a:r>
            <a:r>
              <a:rPr lang="pt-PT" dirty="0"/>
              <a:t> 152.889 </a:t>
            </a:r>
            <a:r>
              <a:rPr lang="pt-PT" dirty="0" err="1"/>
              <a:t>and</a:t>
            </a:r>
            <a:r>
              <a:rPr lang="pt-PT" dirty="0"/>
              <a:t> 27589.182</a:t>
            </a:r>
          </a:p>
        </p:txBody>
      </p:sp>
      <p:sp>
        <p:nvSpPr>
          <p:cNvPr id="4" name="Marcador de Posição do Número do Diapositivo 3">
            <a:extLst>
              <a:ext uri="{FF2B5EF4-FFF2-40B4-BE49-F238E27FC236}">
                <a16:creationId xmlns:a16="http://schemas.microsoft.com/office/drawing/2014/main" id="{4D9747ED-B2F6-EC34-8525-58847E9A98CA}"/>
              </a:ext>
            </a:extLst>
          </p:cNvPr>
          <p:cNvSpPr>
            <a:spLocks noGrp="1"/>
          </p:cNvSpPr>
          <p:nvPr>
            <p:ph type="sldNum" sz="quarter" idx="12"/>
          </p:nvPr>
        </p:nvSpPr>
        <p:spPr/>
        <p:txBody>
          <a:bodyPr/>
          <a:lstStyle/>
          <a:p>
            <a:fld id="{91727942-0F31-8246-9E69-0AE29DBBE5E4}" type="slidenum">
              <a:rPr lang="en-US" smtClean="0">
                <a:solidFill>
                  <a:prstClr val="black">
                    <a:tint val="75000"/>
                  </a:prstClr>
                </a:solidFill>
              </a:rPr>
              <a:pPr/>
              <a:t>17</a:t>
            </a:fld>
            <a:endParaRPr lang="en-US">
              <a:solidFill>
                <a:prstClr val="black">
                  <a:tint val="75000"/>
                </a:prstClr>
              </a:solidFill>
            </a:endParaRPr>
          </a:p>
        </p:txBody>
      </p:sp>
    </p:spTree>
    <p:extLst>
      <p:ext uri="{BB962C8B-B14F-4D97-AF65-F5344CB8AC3E}">
        <p14:creationId xmlns:p14="http://schemas.microsoft.com/office/powerpoint/2010/main" val="35955656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3842DD-E028-2728-5794-61A1920AA9AF}"/>
              </a:ext>
            </a:extLst>
          </p:cNvPr>
          <p:cNvSpPr>
            <a:spLocks noGrp="1"/>
          </p:cNvSpPr>
          <p:nvPr>
            <p:ph type="title"/>
          </p:nvPr>
        </p:nvSpPr>
        <p:spPr/>
        <p:txBody>
          <a:bodyPr>
            <a:normAutofit fontScale="90000"/>
          </a:bodyPr>
          <a:lstStyle/>
          <a:p>
            <a:r>
              <a:rPr lang="pt-PT" dirty="0" err="1"/>
              <a:t>Results</a:t>
            </a:r>
            <a:r>
              <a:rPr lang="pt-PT" dirty="0"/>
              <a:t> </a:t>
            </a:r>
            <a:r>
              <a:rPr lang="pt-PT" dirty="0" err="1"/>
              <a:t>of</a:t>
            </a:r>
            <a:r>
              <a:rPr lang="pt-PT" dirty="0"/>
              <a:t> </a:t>
            </a:r>
            <a:r>
              <a:rPr lang="pt-PT" dirty="0" err="1"/>
              <a:t>the</a:t>
            </a:r>
            <a:r>
              <a:rPr lang="pt-PT" dirty="0"/>
              <a:t> GRASP – Local </a:t>
            </a:r>
            <a:r>
              <a:rPr lang="pt-PT" dirty="0" err="1"/>
              <a:t>Search</a:t>
            </a:r>
            <a:r>
              <a:rPr lang="pt-PT" dirty="0"/>
              <a:t> </a:t>
            </a:r>
            <a:r>
              <a:rPr lang="pt-PT" dirty="0" err="1"/>
              <a:t>Swap</a:t>
            </a:r>
            <a:endParaRPr lang="pt-PT" dirty="0"/>
          </a:p>
        </p:txBody>
      </p:sp>
      <p:sp>
        <p:nvSpPr>
          <p:cNvPr id="3" name="Marcador de Posição de Conteúdo 2">
            <a:extLst>
              <a:ext uri="{FF2B5EF4-FFF2-40B4-BE49-F238E27FC236}">
                <a16:creationId xmlns:a16="http://schemas.microsoft.com/office/drawing/2014/main" id="{81537AC6-9F9F-4B01-DC13-1FF456F37681}"/>
              </a:ext>
            </a:extLst>
          </p:cNvPr>
          <p:cNvSpPr>
            <a:spLocks noGrp="1"/>
          </p:cNvSpPr>
          <p:nvPr>
            <p:ph idx="1"/>
          </p:nvPr>
        </p:nvSpPr>
        <p:spPr/>
        <p:txBody>
          <a:bodyPr>
            <a:normAutofit fontScale="55000" lnSpcReduction="20000"/>
          </a:bodyPr>
          <a:lstStyle/>
          <a:p>
            <a:r>
              <a:rPr lang="pt-PT" dirty="0" err="1"/>
              <a:t>Delmaire</a:t>
            </a:r>
            <a:r>
              <a:rPr lang="pt-PT" dirty="0"/>
              <a:t>:</a:t>
            </a:r>
          </a:p>
          <a:p>
            <a:pPr lvl="1"/>
            <a:r>
              <a:rPr lang="pt-PT" dirty="0"/>
              <a:t>Gap - </a:t>
            </a:r>
            <a:r>
              <a:rPr lang="pt-PT" dirty="0" err="1"/>
              <a:t>between</a:t>
            </a:r>
            <a:r>
              <a:rPr lang="pt-PT" dirty="0"/>
              <a:t> 0.397 </a:t>
            </a:r>
            <a:r>
              <a:rPr lang="pt-PT" dirty="0" err="1"/>
              <a:t>and</a:t>
            </a:r>
            <a:r>
              <a:rPr lang="pt-PT" dirty="0"/>
              <a:t> 36.852</a:t>
            </a:r>
          </a:p>
          <a:p>
            <a:pPr lvl="1"/>
            <a:r>
              <a:rPr lang="pt-PT" dirty="0"/>
              <a:t>Time - </a:t>
            </a:r>
            <a:r>
              <a:rPr lang="pt-PT" dirty="0" err="1"/>
              <a:t>between</a:t>
            </a:r>
            <a:r>
              <a:rPr lang="pt-PT" dirty="0"/>
              <a:t> 0.930 </a:t>
            </a:r>
            <a:r>
              <a:rPr lang="pt-PT" dirty="0" err="1"/>
              <a:t>and</a:t>
            </a:r>
            <a:r>
              <a:rPr lang="pt-PT" dirty="0"/>
              <a:t> 5.553</a:t>
            </a:r>
          </a:p>
          <a:p>
            <a:r>
              <a:rPr lang="pt-PT" dirty="0" err="1"/>
              <a:t>Holmberg</a:t>
            </a:r>
            <a:r>
              <a:rPr lang="pt-PT" dirty="0"/>
              <a:t>:</a:t>
            </a:r>
          </a:p>
          <a:p>
            <a:pPr lvl="1"/>
            <a:r>
              <a:rPr lang="pt-PT" dirty="0"/>
              <a:t>Gap - </a:t>
            </a:r>
            <a:r>
              <a:rPr lang="pt-PT" dirty="0" err="1"/>
              <a:t>between</a:t>
            </a:r>
            <a:r>
              <a:rPr lang="pt-PT" dirty="0"/>
              <a:t> 4.599 </a:t>
            </a:r>
            <a:r>
              <a:rPr lang="pt-PT" dirty="0" err="1"/>
              <a:t>and</a:t>
            </a:r>
            <a:r>
              <a:rPr lang="pt-PT" dirty="0"/>
              <a:t> 125.677</a:t>
            </a:r>
          </a:p>
          <a:p>
            <a:pPr lvl="1"/>
            <a:r>
              <a:rPr lang="pt-PT" dirty="0"/>
              <a:t>Time - </a:t>
            </a:r>
            <a:r>
              <a:rPr lang="pt-PT" dirty="0" err="1"/>
              <a:t>between</a:t>
            </a:r>
            <a:r>
              <a:rPr lang="pt-PT" dirty="0"/>
              <a:t> 1.719 </a:t>
            </a:r>
            <a:r>
              <a:rPr lang="pt-PT" dirty="0" err="1"/>
              <a:t>and</a:t>
            </a:r>
            <a:r>
              <a:rPr lang="pt-PT" dirty="0"/>
              <a:t> 35.11</a:t>
            </a:r>
          </a:p>
          <a:p>
            <a:r>
              <a:rPr lang="pt-PT" dirty="0"/>
              <a:t>OR-</a:t>
            </a:r>
            <a:r>
              <a:rPr lang="pt-PT" dirty="0" err="1"/>
              <a:t>Library</a:t>
            </a:r>
            <a:r>
              <a:rPr lang="pt-PT" dirty="0"/>
              <a:t> (9 OS out </a:t>
            </a:r>
            <a:r>
              <a:rPr lang="pt-PT" dirty="0" err="1"/>
              <a:t>of</a:t>
            </a:r>
            <a:r>
              <a:rPr lang="pt-PT" dirty="0"/>
              <a:t> </a:t>
            </a:r>
            <a:r>
              <a:rPr lang="pt-PT" u="sng" dirty="0"/>
              <a:t>36</a:t>
            </a:r>
            <a:r>
              <a:rPr lang="pt-PT" dirty="0"/>
              <a:t>)</a:t>
            </a:r>
          </a:p>
          <a:p>
            <a:pPr lvl="1"/>
            <a:r>
              <a:rPr lang="pt-PT" dirty="0"/>
              <a:t>Gap - </a:t>
            </a:r>
            <a:r>
              <a:rPr lang="pt-PT" dirty="0" err="1"/>
              <a:t>between</a:t>
            </a:r>
            <a:r>
              <a:rPr lang="pt-PT" dirty="0"/>
              <a:t> 9.029 </a:t>
            </a:r>
            <a:r>
              <a:rPr lang="pt-PT" dirty="0" err="1"/>
              <a:t>and</a:t>
            </a:r>
            <a:r>
              <a:rPr lang="pt-PT" dirty="0"/>
              <a:t> 57.308</a:t>
            </a:r>
          </a:p>
          <a:p>
            <a:pPr lvl="1"/>
            <a:r>
              <a:rPr lang="pt-PT" dirty="0"/>
              <a:t>Time - </a:t>
            </a:r>
            <a:r>
              <a:rPr lang="pt-PT" dirty="0" err="1"/>
              <a:t>between</a:t>
            </a:r>
            <a:r>
              <a:rPr lang="pt-PT" dirty="0"/>
              <a:t> 1.810 </a:t>
            </a:r>
            <a:r>
              <a:rPr lang="pt-PT" dirty="0" err="1"/>
              <a:t>and</a:t>
            </a:r>
            <a:r>
              <a:rPr lang="pt-PT" dirty="0"/>
              <a:t> 8493.712</a:t>
            </a:r>
          </a:p>
          <a:p>
            <a:r>
              <a:rPr lang="pt-PT" dirty="0"/>
              <a:t>Yang (9 OS out </a:t>
            </a:r>
            <a:r>
              <a:rPr lang="pt-PT" dirty="0" err="1"/>
              <a:t>of</a:t>
            </a:r>
            <a:r>
              <a:rPr lang="pt-PT" dirty="0"/>
              <a:t> 20)</a:t>
            </a:r>
          </a:p>
          <a:p>
            <a:pPr lvl="1"/>
            <a:r>
              <a:rPr lang="pt-PT" dirty="0"/>
              <a:t>Gap - </a:t>
            </a:r>
            <a:r>
              <a:rPr lang="pt-PT" dirty="0" err="1"/>
              <a:t>between</a:t>
            </a:r>
            <a:r>
              <a:rPr lang="pt-PT" dirty="0"/>
              <a:t> 11.289 </a:t>
            </a:r>
            <a:r>
              <a:rPr lang="pt-PT" dirty="0" err="1"/>
              <a:t>and</a:t>
            </a:r>
            <a:r>
              <a:rPr lang="pt-PT" dirty="0"/>
              <a:t> 23.885</a:t>
            </a:r>
          </a:p>
          <a:p>
            <a:pPr lvl="1"/>
            <a:r>
              <a:rPr lang="pt-PT" dirty="0"/>
              <a:t>Time - </a:t>
            </a:r>
            <a:r>
              <a:rPr lang="pt-PT" dirty="0" err="1"/>
              <a:t>between</a:t>
            </a:r>
            <a:r>
              <a:rPr lang="pt-PT" dirty="0"/>
              <a:t> 35.606 </a:t>
            </a:r>
            <a:r>
              <a:rPr lang="pt-PT" dirty="0" err="1"/>
              <a:t>and</a:t>
            </a:r>
            <a:r>
              <a:rPr lang="pt-PT" dirty="0"/>
              <a:t> 363.472</a:t>
            </a:r>
          </a:p>
          <a:p>
            <a:r>
              <a:rPr lang="pt-PT" dirty="0"/>
              <a:t>TBED1 (0 OS out </a:t>
            </a:r>
            <a:r>
              <a:rPr lang="pt-PT" dirty="0" err="1"/>
              <a:t>of</a:t>
            </a:r>
            <a:r>
              <a:rPr lang="pt-PT" dirty="0"/>
              <a:t> 60)</a:t>
            </a:r>
          </a:p>
          <a:p>
            <a:pPr lvl="1"/>
            <a:r>
              <a:rPr lang="pt-PT" dirty="0"/>
              <a:t>Gap - </a:t>
            </a:r>
            <a:r>
              <a:rPr lang="pt-PT" dirty="0" err="1"/>
              <a:t>between</a:t>
            </a:r>
            <a:r>
              <a:rPr lang="pt-PT" dirty="0"/>
              <a:t> 33.776 </a:t>
            </a:r>
            <a:r>
              <a:rPr lang="pt-PT" dirty="0" err="1"/>
              <a:t>and</a:t>
            </a:r>
            <a:r>
              <a:rPr lang="pt-PT" dirty="0"/>
              <a:t> 210.352</a:t>
            </a:r>
          </a:p>
          <a:p>
            <a:pPr lvl="1"/>
            <a:r>
              <a:rPr lang="pt-PT" dirty="0"/>
              <a:t>Time - </a:t>
            </a:r>
            <a:r>
              <a:rPr lang="pt-PT" dirty="0" err="1"/>
              <a:t>between</a:t>
            </a:r>
            <a:r>
              <a:rPr lang="pt-PT" dirty="0"/>
              <a:t> 143.401 </a:t>
            </a:r>
            <a:r>
              <a:rPr lang="pt-PT" dirty="0" err="1"/>
              <a:t>and</a:t>
            </a:r>
            <a:r>
              <a:rPr lang="pt-PT" dirty="0"/>
              <a:t> 24081.043</a:t>
            </a:r>
          </a:p>
          <a:p>
            <a:endParaRPr lang="pt-PT" dirty="0"/>
          </a:p>
        </p:txBody>
      </p:sp>
      <p:sp>
        <p:nvSpPr>
          <p:cNvPr id="4" name="Marcador de Posição do Número do Diapositivo 3">
            <a:extLst>
              <a:ext uri="{FF2B5EF4-FFF2-40B4-BE49-F238E27FC236}">
                <a16:creationId xmlns:a16="http://schemas.microsoft.com/office/drawing/2014/main" id="{A98A618A-07DC-D3A1-2BAF-C187644F30B2}"/>
              </a:ext>
            </a:extLst>
          </p:cNvPr>
          <p:cNvSpPr>
            <a:spLocks noGrp="1"/>
          </p:cNvSpPr>
          <p:nvPr>
            <p:ph type="sldNum" sz="quarter" idx="12"/>
          </p:nvPr>
        </p:nvSpPr>
        <p:spPr/>
        <p:txBody>
          <a:bodyPr/>
          <a:lstStyle/>
          <a:p>
            <a:fld id="{91727942-0F31-8246-9E69-0AE29DBBE5E4}" type="slidenum">
              <a:rPr lang="en-US" smtClean="0">
                <a:solidFill>
                  <a:prstClr val="black">
                    <a:tint val="75000"/>
                  </a:prstClr>
                </a:solidFill>
              </a:rPr>
              <a:pPr/>
              <a:t>18</a:t>
            </a:fld>
            <a:endParaRPr lang="en-US">
              <a:solidFill>
                <a:prstClr val="black">
                  <a:tint val="75000"/>
                </a:prstClr>
              </a:solidFill>
            </a:endParaRPr>
          </a:p>
        </p:txBody>
      </p:sp>
    </p:spTree>
    <p:extLst>
      <p:ext uri="{BB962C8B-B14F-4D97-AF65-F5344CB8AC3E}">
        <p14:creationId xmlns:p14="http://schemas.microsoft.com/office/powerpoint/2010/main" val="2526834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a:t>Conclusion</a:t>
            </a:r>
          </a:p>
        </p:txBody>
      </p:sp>
      <p:sp>
        <p:nvSpPr>
          <p:cNvPr id="3" name="Marcador de Posição de Conteúdo 2"/>
          <p:cNvSpPr>
            <a:spLocks noGrp="1"/>
          </p:cNvSpPr>
          <p:nvPr>
            <p:ph idx="1"/>
          </p:nvPr>
        </p:nvSpPr>
        <p:spPr/>
        <p:txBody>
          <a:bodyPr/>
          <a:lstStyle/>
          <a:p>
            <a:r>
              <a:rPr lang="en-US" dirty="0"/>
              <a:t>The results were pleasant, some algorithms could only be solved by changing the time limit for the </a:t>
            </a:r>
            <a:r>
              <a:rPr lang="en-US" u="sng" dirty="0"/>
              <a:t>Solver</a:t>
            </a:r>
            <a:r>
              <a:rPr lang="en-US" dirty="0"/>
              <a:t>.</a:t>
            </a:r>
          </a:p>
          <a:p>
            <a:r>
              <a:rPr lang="en-US" dirty="0"/>
              <a:t>Exact Method algorithm uses a ton of resources. Works well in small instances.</a:t>
            </a:r>
          </a:p>
        </p:txBody>
      </p:sp>
      <p:sp>
        <p:nvSpPr>
          <p:cNvPr id="4" name="CaixaDeTexto 1"/>
          <p:cNvSpPr txBox="1">
            <a:spLocks noChangeArrowheads="1"/>
          </p:cNvSpPr>
          <p:nvPr/>
        </p:nvSpPr>
        <p:spPr bwMode="auto">
          <a:xfrm>
            <a:off x="6228184" y="6309320"/>
            <a:ext cx="23872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pt-PT" sz="1200" dirty="0">
                <a:latin typeface="Porto Sans Light" panose="00000400000000000000" pitchFamily="50" charset="0"/>
              </a:rPr>
              <a:t>João Silva | Olavo Alves | Luís Silva</a:t>
            </a:r>
          </a:p>
          <a:p>
            <a:pPr eaLnBrk="1" hangingPunct="1"/>
            <a:endParaRPr lang="pt-PT" altLang="pt-PT" sz="1200" dirty="0">
              <a:latin typeface="Porto Sans Light" panose="00000400000000000000" pitchFamily="50" charset="0"/>
            </a:endParaRPr>
          </a:p>
        </p:txBody>
      </p:sp>
      <p:sp>
        <p:nvSpPr>
          <p:cNvPr id="5" name="CaixaDeTexto 2"/>
          <p:cNvSpPr txBox="1">
            <a:spLocks noChangeArrowheads="1"/>
          </p:cNvSpPr>
          <p:nvPr/>
        </p:nvSpPr>
        <p:spPr bwMode="auto">
          <a:xfrm>
            <a:off x="462100" y="6309320"/>
            <a:ext cx="33178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pt-PT" altLang="pt-PT" sz="1200" dirty="0">
                <a:latin typeface="Porto Sans Light" panose="00000400000000000000" pitchFamily="50" charset="0"/>
              </a:rPr>
              <a:t>Óscar Oliveira / Simulação e Otimização (2022/23)</a:t>
            </a:r>
          </a:p>
        </p:txBody>
      </p:sp>
      <p:sp>
        <p:nvSpPr>
          <p:cNvPr id="6" name="Marcador de Posição do Número do Diapositivo 5">
            <a:extLst>
              <a:ext uri="{FF2B5EF4-FFF2-40B4-BE49-F238E27FC236}">
                <a16:creationId xmlns:a16="http://schemas.microsoft.com/office/drawing/2014/main" id="{79EC42E5-1449-586F-8C62-4A56383F6511}"/>
              </a:ext>
            </a:extLst>
          </p:cNvPr>
          <p:cNvSpPr>
            <a:spLocks noGrp="1"/>
          </p:cNvSpPr>
          <p:nvPr>
            <p:ph type="sldNum" sz="quarter" idx="12"/>
          </p:nvPr>
        </p:nvSpPr>
        <p:spPr/>
        <p:txBody>
          <a:bodyPr/>
          <a:lstStyle/>
          <a:p>
            <a:fld id="{91727942-0F31-8246-9E69-0AE29DBBE5E4}" type="slidenum">
              <a:rPr lang="en-US" smtClean="0">
                <a:solidFill>
                  <a:prstClr val="black">
                    <a:tint val="75000"/>
                  </a:prstClr>
                </a:solidFill>
              </a:rPr>
              <a:pPr/>
              <a:t>19</a:t>
            </a:fld>
            <a:endParaRPr lang="en-US">
              <a:solidFill>
                <a:prstClr val="black">
                  <a:tint val="75000"/>
                </a:prstClr>
              </a:solidFill>
            </a:endParaRPr>
          </a:p>
        </p:txBody>
      </p:sp>
    </p:spTree>
    <p:extLst>
      <p:ext uri="{BB962C8B-B14F-4D97-AF65-F5344CB8AC3E}">
        <p14:creationId xmlns:p14="http://schemas.microsoft.com/office/powerpoint/2010/main" val="520796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a:t>Introduction</a:t>
            </a:r>
            <a:endParaRPr lang="pt-PT" dirty="0"/>
          </a:p>
        </p:txBody>
      </p:sp>
      <p:sp>
        <p:nvSpPr>
          <p:cNvPr id="3" name="Marcador de Posição de Conteúdo 2"/>
          <p:cNvSpPr>
            <a:spLocks noGrp="1"/>
          </p:cNvSpPr>
          <p:nvPr>
            <p:ph idx="1"/>
          </p:nvPr>
        </p:nvSpPr>
        <p:spPr/>
        <p:txBody>
          <a:bodyPr/>
          <a:lstStyle/>
          <a:p>
            <a:r>
              <a:rPr lang="en-US" dirty="0"/>
              <a:t>In this presentation</a:t>
            </a:r>
            <a:r>
              <a:rPr lang="pt-PT" dirty="0"/>
              <a:t>, </a:t>
            </a:r>
            <a:r>
              <a:rPr lang="en-US" dirty="0"/>
              <a:t>we will approach the SSCFLP with an Exact Method Algorithm, Heuristics and Metaheuristic approach.</a:t>
            </a:r>
          </a:p>
          <a:p>
            <a:r>
              <a:rPr lang="en-US" dirty="0"/>
              <a:t>Firstly, we will discuss the SSCFLP with some approaches from literature. Our approach is then presented with computational results. Lastly, we compare our results (Optimal Solution and Gap) with the literature.</a:t>
            </a:r>
          </a:p>
          <a:p>
            <a:endParaRPr lang="pt-PT" dirty="0"/>
          </a:p>
        </p:txBody>
      </p:sp>
      <p:sp>
        <p:nvSpPr>
          <p:cNvPr id="4" name="CaixaDeTexto 1"/>
          <p:cNvSpPr txBox="1">
            <a:spLocks noChangeArrowheads="1"/>
          </p:cNvSpPr>
          <p:nvPr/>
        </p:nvSpPr>
        <p:spPr bwMode="auto">
          <a:xfrm>
            <a:off x="6228184" y="6309320"/>
            <a:ext cx="23872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pt-PT" sz="1200" dirty="0">
                <a:latin typeface="Porto Sans Light" panose="00000400000000000000" pitchFamily="50" charset="0"/>
              </a:rPr>
              <a:t>João Silva | Olavo Alves | Luís Silva</a:t>
            </a:r>
          </a:p>
          <a:p>
            <a:pPr eaLnBrk="1" hangingPunct="1"/>
            <a:endParaRPr lang="pt-PT" altLang="pt-PT" sz="1200" dirty="0">
              <a:latin typeface="Porto Sans Light" panose="00000400000000000000" pitchFamily="50" charset="0"/>
            </a:endParaRPr>
          </a:p>
        </p:txBody>
      </p:sp>
      <p:sp>
        <p:nvSpPr>
          <p:cNvPr id="5" name="CaixaDeTexto 2"/>
          <p:cNvSpPr txBox="1">
            <a:spLocks noChangeArrowheads="1"/>
          </p:cNvSpPr>
          <p:nvPr/>
        </p:nvSpPr>
        <p:spPr bwMode="auto">
          <a:xfrm>
            <a:off x="462100" y="6309320"/>
            <a:ext cx="33178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pt-PT" altLang="pt-PT" sz="1200" dirty="0">
                <a:latin typeface="Porto Sans Light" panose="00000400000000000000" pitchFamily="50" charset="0"/>
              </a:rPr>
              <a:t>Óscar Oliveira / Simulação e Otimização (2022/23)</a:t>
            </a:r>
          </a:p>
        </p:txBody>
      </p:sp>
      <p:sp>
        <p:nvSpPr>
          <p:cNvPr id="6" name="Marcador de Posição do Número do Diapositivo 5">
            <a:extLst>
              <a:ext uri="{FF2B5EF4-FFF2-40B4-BE49-F238E27FC236}">
                <a16:creationId xmlns:a16="http://schemas.microsoft.com/office/drawing/2014/main" id="{2BE94D1E-F85D-E928-8505-26B47F5500E0}"/>
              </a:ext>
            </a:extLst>
          </p:cNvPr>
          <p:cNvSpPr>
            <a:spLocks noGrp="1"/>
          </p:cNvSpPr>
          <p:nvPr>
            <p:ph type="sldNum" sz="quarter" idx="12"/>
          </p:nvPr>
        </p:nvSpPr>
        <p:spPr/>
        <p:txBody>
          <a:bodyPr/>
          <a:lstStyle/>
          <a:p>
            <a:fld id="{91727942-0F31-8246-9E69-0AE29DBBE5E4}" type="slidenum">
              <a:rPr lang="en-US" smtClean="0">
                <a:solidFill>
                  <a:prstClr val="black">
                    <a:tint val="75000"/>
                  </a:prstClr>
                </a:solidFill>
              </a:rPr>
              <a:pPr/>
              <a:t>2</a:t>
            </a:fld>
            <a:endParaRPr lang="en-US">
              <a:solidFill>
                <a:prstClr val="black">
                  <a:tint val="75000"/>
                </a:prstClr>
              </a:solidFill>
            </a:endParaRPr>
          </a:p>
        </p:txBody>
      </p:sp>
    </p:spTree>
    <p:extLst>
      <p:ext uri="{BB962C8B-B14F-4D97-AF65-F5344CB8AC3E}">
        <p14:creationId xmlns:p14="http://schemas.microsoft.com/office/powerpoint/2010/main" val="39908436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Imagem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98" y="0"/>
            <a:ext cx="9141502" cy="6464479"/>
          </a:xfrm>
          <a:prstGeom prst="rect">
            <a:avLst/>
          </a:prstGeom>
        </p:spPr>
      </p:pic>
      <p:sp>
        <p:nvSpPr>
          <p:cNvPr id="5" name="CaixaDeTexto 4"/>
          <p:cNvSpPr txBox="1"/>
          <p:nvPr/>
        </p:nvSpPr>
        <p:spPr>
          <a:xfrm>
            <a:off x="1115616" y="5229200"/>
            <a:ext cx="6408712" cy="1446550"/>
          </a:xfrm>
          <a:prstGeom prst="rect">
            <a:avLst/>
          </a:prstGeom>
          <a:noFill/>
        </p:spPr>
        <p:txBody>
          <a:bodyPr wrap="square" rtlCol="0">
            <a:spAutoFit/>
          </a:bodyPr>
          <a:lstStyle/>
          <a:p>
            <a:r>
              <a:rPr lang="en-GB" sz="2400" dirty="0">
                <a:latin typeface="Porto Sans Light" panose="00000400000000000000" pitchFamily="50" charset="0"/>
              </a:rPr>
              <a:t>An exact method algorithm for single source capacitated facility location problems</a:t>
            </a:r>
          </a:p>
          <a:p>
            <a:r>
              <a:rPr lang="pt-PT" sz="2000" dirty="0">
                <a:solidFill>
                  <a:schemeClr val="bg1">
                    <a:lumMod val="75000"/>
                  </a:schemeClr>
                </a:solidFill>
                <a:latin typeface="Porto Sans Light" panose="00000400000000000000" pitchFamily="50" charset="0"/>
              </a:rPr>
              <a:t>Simulação e Otimização | MEI | 2022/2023</a:t>
            </a:r>
          </a:p>
          <a:p>
            <a:r>
              <a:rPr lang="pt-PT" sz="2000" dirty="0">
                <a:solidFill>
                  <a:schemeClr val="bg1">
                    <a:lumMod val="75000"/>
                  </a:schemeClr>
                </a:solidFill>
                <a:latin typeface="Porto Sans Light" panose="00000400000000000000" pitchFamily="50" charset="0"/>
              </a:rPr>
              <a:t>João Silva | Olavo Alves | Luís Silva</a:t>
            </a:r>
          </a:p>
        </p:txBody>
      </p:sp>
    </p:spTree>
    <p:extLst>
      <p:ext uri="{BB962C8B-B14F-4D97-AF65-F5344CB8AC3E}">
        <p14:creationId xmlns:p14="http://schemas.microsoft.com/office/powerpoint/2010/main" val="2577748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a:t>The</a:t>
            </a:r>
            <a:r>
              <a:rPr lang="pt-PT" dirty="0"/>
              <a:t> SSCFLP</a:t>
            </a:r>
          </a:p>
        </p:txBody>
      </p:sp>
      <p:sp>
        <p:nvSpPr>
          <p:cNvPr id="3" name="Marcador de Posição de Conteúdo 2"/>
          <p:cNvSpPr>
            <a:spLocks noGrp="1"/>
          </p:cNvSpPr>
          <p:nvPr>
            <p:ph idx="1"/>
          </p:nvPr>
        </p:nvSpPr>
        <p:spPr/>
        <p:txBody>
          <a:bodyPr>
            <a:normAutofit/>
          </a:bodyPr>
          <a:lstStyle/>
          <a:p>
            <a:r>
              <a:rPr lang="pt-PT" dirty="0"/>
              <a:t>T</a:t>
            </a:r>
            <a:r>
              <a:rPr lang="en-GB" dirty="0"/>
              <a:t>he SSCFLP is a problem where the goal is to minimize the total cost of opening and assigning customers to facilities from a set of potential locations and a set of customers, while determining which facilities should be opened and which customers should be assigned to each facility.</a:t>
            </a:r>
          </a:p>
          <a:p>
            <a:r>
              <a:rPr lang="pt-PT" dirty="0"/>
              <a:t>PN-Hard</a:t>
            </a:r>
            <a:endParaRPr lang="en-GB" dirty="0"/>
          </a:p>
          <a:p>
            <a:endParaRPr lang="en-GB" dirty="0"/>
          </a:p>
          <a:p>
            <a:endParaRPr lang="pt-PT" dirty="0"/>
          </a:p>
        </p:txBody>
      </p:sp>
      <p:sp>
        <p:nvSpPr>
          <p:cNvPr id="4" name="CaixaDeTexto 1"/>
          <p:cNvSpPr txBox="1">
            <a:spLocks noChangeArrowheads="1"/>
          </p:cNvSpPr>
          <p:nvPr/>
        </p:nvSpPr>
        <p:spPr bwMode="auto">
          <a:xfrm>
            <a:off x="6228184" y="6309320"/>
            <a:ext cx="23872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pt-PT" sz="1200" dirty="0">
                <a:latin typeface="Porto Sans Light" panose="00000400000000000000" pitchFamily="50" charset="0"/>
              </a:rPr>
              <a:t>João Silva | Olavo Alves | Luís Silva</a:t>
            </a:r>
          </a:p>
          <a:p>
            <a:pPr eaLnBrk="1" hangingPunct="1"/>
            <a:endParaRPr lang="pt-PT" altLang="pt-PT" sz="1200" dirty="0">
              <a:latin typeface="Porto Sans Light" panose="00000400000000000000" pitchFamily="50" charset="0"/>
            </a:endParaRPr>
          </a:p>
        </p:txBody>
      </p:sp>
      <p:sp>
        <p:nvSpPr>
          <p:cNvPr id="5" name="CaixaDeTexto 2"/>
          <p:cNvSpPr txBox="1">
            <a:spLocks noChangeArrowheads="1"/>
          </p:cNvSpPr>
          <p:nvPr/>
        </p:nvSpPr>
        <p:spPr bwMode="auto">
          <a:xfrm>
            <a:off x="462100" y="6309320"/>
            <a:ext cx="33178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pt-PT" altLang="pt-PT" sz="1200" dirty="0">
                <a:latin typeface="Porto Sans Light" panose="00000400000000000000" pitchFamily="50" charset="0"/>
              </a:rPr>
              <a:t>Óscar Oliveira / Simulação e Otimização (2022/23)</a:t>
            </a:r>
          </a:p>
        </p:txBody>
      </p:sp>
      <p:sp>
        <p:nvSpPr>
          <p:cNvPr id="6" name="Marcador de Posição do Número do Diapositivo 5">
            <a:extLst>
              <a:ext uri="{FF2B5EF4-FFF2-40B4-BE49-F238E27FC236}">
                <a16:creationId xmlns:a16="http://schemas.microsoft.com/office/drawing/2014/main" id="{0B6DF9C6-8C91-9A95-BF28-EB191B0A32DC}"/>
              </a:ext>
            </a:extLst>
          </p:cNvPr>
          <p:cNvSpPr>
            <a:spLocks noGrp="1"/>
          </p:cNvSpPr>
          <p:nvPr>
            <p:ph type="sldNum" sz="quarter" idx="12"/>
          </p:nvPr>
        </p:nvSpPr>
        <p:spPr/>
        <p:txBody>
          <a:bodyPr/>
          <a:lstStyle/>
          <a:p>
            <a:fld id="{91727942-0F31-8246-9E69-0AE29DBBE5E4}" type="slidenum">
              <a:rPr lang="en-US" smtClean="0">
                <a:solidFill>
                  <a:prstClr val="black">
                    <a:tint val="75000"/>
                  </a:prstClr>
                </a:solidFill>
              </a:rPr>
              <a:pPr/>
              <a:t>3</a:t>
            </a:fld>
            <a:endParaRPr lang="en-US">
              <a:solidFill>
                <a:prstClr val="black">
                  <a:tint val="75000"/>
                </a:prstClr>
              </a:solidFill>
            </a:endParaRPr>
          </a:p>
        </p:txBody>
      </p:sp>
    </p:spTree>
    <p:extLst>
      <p:ext uri="{BB962C8B-B14F-4D97-AF65-F5344CB8AC3E}">
        <p14:creationId xmlns:p14="http://schemas.microsoft.com/office/powerpoint/2010/main" val="1765661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a:t>Approaches from literature</a:t>
            </a:r>
          </a:p>
        </p:txBody>
      </p:sp>
      <p:sp>
        <p:nvSpPr>
          <p:cNvPr id="3" name="Marcador de Posição de Conteúdo 2"/>
          <p:cNvSpPr>
            <a:spLocks noGrp="1"/>
          </p:cNvSpPr>
          <p:nvPr>
            <p:ph idx="1"/>
          </p:nvPr>
        </p:nvSpPr>
        <p:spPr/>
        <p:txBody>
          <a:bodyPr/>
          <a:lstStyle/>
          <a:p>
            <a:r>
              <a:rPr lang="en-US" dirty="0"/>
              <a:t>Repeated Matching Algorithm (</a:t>
            </a:r>
            <a:r>
              <a:rPr lang="en-US" dirty="0" err="1"/>
              <a:t>Rönnqvist</a:t>
            </a:r>
            <a:r>
              <a:rPr lang="en-US" dirty="0"/>
              <a:t>, M.)</a:t>
            </a:r>
          </a:p>
          <a:p>
            <a:r>
              <a:rPr lang="en-US" dirty="0"/>
              <a:t>Kernel Search (</a:t>
            </a:r>
            <a:r>
              <a:rPr lang="en-US" dirty="0" err="1"/>
              <a:t>Guastaroba</a:t>
            </a:r>
            <a:r>
              <a:rPr lang="en-US" dirty="0"/>
              <a:t>, G.)</a:t>
            </a:r>
          </a:p>
          <a:p>
            <a:r>
              <a:rPr lang="en-US" dirty="0"/>
              <a:t>Corridor Method (Caserta, M.)</a:t>
            </a:r>
          </a:p>
          <a:p>
            <a:r>
              <a:rPr lang="en-US" dirty="0"/>
              <a:t>Dual RAMP (Oliveira, Ó)</a:t>
            </a:r>
          </a:p>
          <a:p>
            <a:r>
              <a:rPr lang="en-US" dirty="0"/>
              <a:t>Ant Colony Optimization (</a:t>
            </a:r>
            <a:r>
              <a:rPr lang="en-US" dirty="0" err="1"/>
              <a:t>Kumweang</a:t>
            </a:r>
            <a:r>
              <a:rPr lang="en-US" dirty="0"/>
              <a:t>, K.)</a:t>
            </a:r>
          </a:p>
          <a:p>
            <a:r>
              <a:rPr lang="en-US" dirty="0"/>
              <a:t>Scatter Search (Contreras et. Al)</a:t>
            </a:r>
          </a:p>
        </p:txBody>
      </p:sp>
      <p:sp>
        <p:nvSpPr>
          <p:cNvPr id="4" name="CaixaDeTexto 1"/>
          <p:cNvSpPr txBox="1">
            <a:spLocks noChangeArrowheads="1"/>
          </p:cNvSpPr>
          <p:nvPr/>
        </p:nvSpPr>
        <p:spPr bwMode="auto">
          <a:xfrm>
            <a:off x="6228184" y="6309320"/>
            <a:ext cx="23872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pt-PT" sz="1200" dirty="0">
                <a:latin typeface="Porto Sans Light" panose="00000400000000000000" pitchFamily="50" charset="0"/>
              </a:rPr>
              <a:t>João Silva | Olavo Alves | Luís Silva</a:t>
            </a:r>
          </a:p>
          <a:p>
            <a:pPr eaLnBrk="1" hangingPunct="1"/>
            <a:endParaRPr lang="pt-PT" altLang="pt-PT" sz="1200" dirty="0">
              <a:latin typeface="Porto Sans Light" panose="00000400000000000000" pitchFamily="50" charset="0"/>
            </a:endParaRPr>
          </a:p>
        </p:txBody>
      </p:sp>
      <p:sp>
        <p:nvSpPr>
          <p:cNvPr id="5" name="CaixaDeTexto 2"/>
          <p:cNvSpPr txBox="1">
            <a:spLocks noChangeArrowheads="1"/>
          </p:cNvSpPr>
          <p:nvPr/>
        </p:nvSpPr>
        <p:spPr bwMode="auto">
          <a:xfrm>
            <a:off x="462100" y="6309320"/>
            <a:ext cx="33178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pt-PT" altLang="pt-PT" sz="1200" dirty="0">
                <a:latin typeface="Porto Sans Light" panose="00000400000000000000" pitchFamily="50" charset="0"/>
              </a:rPr>
              <a:t>Óscar Oliveira / Simulação e Otimização (2022/23)</a:t>
            </a:r>
          </a:p>
        </p:txBody>
      </p:sp>
      <p:sp>
        <p:nvSpPr>
          <p:cNvPr id="6" name="Marcador de Posição do Número do Diapositivo 5">
            <a:extLst>
              <a:ext uri="{FF2B5EF4-FFF2-40B4-BE49-F238E27FC236}">
                <a16:creationId xmlns:a16="http://schemas.microsoft.com/office/drawing/2014/main" id="{1E28EEA9-BC5B-7394-7963-4D85A6E72B19}"/>
              </a:ext>
            </a:extLst>
          </p:cNvPr>
          <p:cNvSpPr>
            <a:spLocks noGrp="1"/>
          </p:cNvSpPr>
          <p:nvPr>
            <p:ph type="sldNum" sz="quarter" idx="12"/>
          </p:nvPr>
        </p:nvSpPr>
        <p:spPr/>
        <p:txBody>
          <a:bodyPr/>
          <a:lstStyle/>
          <a:p>
            <a:fld id="{91727942-0F31-8246-9E69-0AE29DBBE5E4}" type="slidenum">
              <a:rPr lang="en-US" smtClean="0">
                <a:solidFill>
                  <a:prstClr val="black">
                    <a:tint val="75000"/>
                  </a:prstClr>
                </a:solidFill>
              </a:rPr>
              <a:pPr/>
              <a:t>4</a:t>
            </a:fld>
            <a:endParaRPr lang="en-US">
              <a:solidFill>
                <a:prstClr val="black">
                  <a:tint val="75000"/>
                </a:prstClr>
              </a:solidFill>
            </a:endParaRPr>
          </a:p>
        </p:txBody>
      </p:sp>
    </p:spTree>
    <p:extLst>
      <p:ext uri="{BB962C8B-B14F-4D97-AF65-F5344CB8AC3E}">
        <p14:creationId xmlns:p14="http://schemas.microsoft.com/office/powerpoint/2010/main" val="1196561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a:t>Equation of the problem</a:t>
            </a:r>
          </a:p>
        </p:txBody>
      </p:sp>
      <p:pic>
        <p:nvPicPr>
          <p:cNvPr id="7" name="Content Placeholder 6">
            <a:extLst>
              <a:ext uri="{FF2B5EF4-FFF2-40B4-BE49-F238E27FC236}">
                <a16:creationId xmlns:a16="http://schemas.microsoft.com/office/drawing/2014/main" id="{56E93E14-3FD6-7E75-DFBE-69306F9A0AF8}"/>
              </a:ext>
            </a:extLst>
          </p:cNvPr>
          <p:cNvPicPr>
            <a:picLocks noGrp="1" noChangeAspect="1"/>
          </p:cNvPicPr>
          <p:nvPr>
            <p:ph idx="1"/>
          </p:nvPr>
        </p:nvPicPr>
        <p:blipFill>
          <a:blip r:embed="rId2"/>
          <a:stretch>
            <a:fillRect/>
          </a:stretch>
        </p:blipFill>
        <p:spPr>
          <a:xfrm>
            <a:off x="1154701" y="1927202"/>
            <a:ext cx="6834597" cy="3003595"/>
          </a:xfrm>
        </p:spPr>
      </p:pic>
      <p:sp>
        <p:nvSpPr>
          <p:cNvPr id="4" name="CaixaDeTexto 1"/>
          <p:cNvSpPr txBox="1">
            <a:spLocks noChangeArrowheads="1"/>
          </p:cNvSpPr>
          <p:nvPr/>
        </p:nvSpPr>
        <p:spPr bwMode="auto">
          <a:xfrm>
            <a:off x="6228184" y="6309320"/>
            <a:ext cx="23872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pt-PT" sz="1200" dirty="0">
                <a:latin typeface="Porto Sans Light" panose="00000400000000000000" pitchFamily="50" charset="0"/>
              </a:rPr>
              <a:t>João Silva | Olavo Alves | Luís Silva</a:t>
            </a:r>
          </a:p>
          <a:p>
            <a:pPr eaLnBrk="1" hangingPunct="1"/>
            <a:endParaRPr lang="pt-PT" altLang="pt-PT" sz="1200" dirty="0">
              <a:latin typeface="Porto Sans Light" panose="00000400000000000000" pitchFamily="50" charset="0"/>
            </a:endParaRPr>
          </a:p>
        </p:txBody>
      </p:sp>
      <p:sp>
        <p:nvSpPr>
          <p:cNvPr id="5" name="CaixaDeTexto 2"/>
          <p:cNvSpPr txBox="1">
            <a:spLocks noChangeArrowheads="1"/>
          </p:cNvSpPr>
          <p:nvPr/>
        </p:nvSpPr>
        <p:spPr bwMode="auto">
          <a:xfrm>
            <a:off x="457200" y="6309320"/>
            <a:ext cx="33178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pt-PT" altLang="pt-PT" sz="1200" dirty="0">
                <a:latin typeface="Porto Sans Light" panose="00000400000000000000" pitchFamily="50" charset="0"/>
              </a:rPr>
              <a:t>Óscar Oliveira / Simulação e Otimização (2022/23)</a:t>
            </a:r>
          </a:p>
        </p:txBody>
      </p:sp>
      <p:sp>
        <p:nvSpPr>
          <p:cNvPr id="8" name="Marcador de Posição de Conteúdo 2">
            <a:extLst>
              <a:ext uri="{FF2B5EF4-FFF2-40B4-BE49-F238E27FC236}">
                <a16:creationId xmlns:a16="http://schemas.microsoft.com/office/drawing/2014/main" id="{53BB69E1-F416-D8FF-7B45-29AC8CB77E9F}"/>
              </a:ext>
            </a:extLst>
          </p:cNvPr>
          <p:cNvSpPr txBox="1">
            <a:spLocks/>
          </p:cNvSpPr>
          <p:nvPr/>
        </p:nvSpPr>
        <p:spPr>
          <a:xfrm>
            <a:off x="457200" y="5157191"/>
            <a:ext cx="8229600" cy="792089"/>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It contains the objective function, constraints and decision variables. </a:t>
            </a:r>
          </a:p>
        </p:txBody>
      </p:sp>
      <p:sp>
        <p:nvSpPr>
          <p:cNvPr id="3" name="Marcador de Posição do Número do Diapositivo 2">
            <a:extLst>
              <a:ext uri="{FF2B5EF4-FFF2-40B4-BE49-F238E27FC236}">
                <a16:creationId xmlns:a16="http://schemas.microsoft.com/office/drawing/2014/main" id="{47F4A5A6-7A48-85BE-F258-341E9B89524A}"/>
              </a:ext>
            </a:extLst>
          </p:cNvPr>
          <p:cNvSpPr>
            <a:spLocks noGrp="1"/>
          </p:cNvSpPr>
          <p:nvPr>
            <p:ph type="sldNum" sz="quarter" idx="12"/>
          </p:nvPr>
        </p:nvSpPr>
        <p:spPr/>
        <p:txBody>
          <a:bodyPr/>
          <a:lstStyle/>
          <a:p>
            <a:fld id="{91727942-0F31-8246-9E69-0AE29DBBE5E4}" type="slidenum">
              <a:rPr lang="en-US" smtClean="0">
                <a:solidFill>
                  <a:prstClr val="black">
                    <a:tint val="75000"/>
                  </a:prstClr>
                </a:solidFill>
              </a:rPr>
              <a:pPr/>
              <a:t>5</a:t>
            </a:fld>
            <a:endParaRPr lang="en-US">
              <a:solidFill>
                <a:prstClr val="black">
                  <a:tint val="75000"/>
                </a:prstClr>
              </a:solidFill>
            </a:endParaRPr>
          </a:p>
        </p:txBody>
      </p:sp>
    </p:spTree>
    <p:extLst>
      <p:ext uri="{BB962C8B-B14F-4D97-AF65-F5344CB8AC3E}">
        <p14:creationId xmlns:p14="http://schemas.microsoft.com/office/powerpoint/2010/main" val="3414645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a:t>Optimization Problems</a:t>
            </a:r>
          </a:p>
        </p:txBody>
      </p:sp>
      <p:sp>
        <p:nvSpPr>
          <p:cNvPr id="4" name="CaixaDeTexto 1"/>
          <p:cNvSpPr txBox="1">
            <a:spLocks noChangeArrowheads="1"/>
          </p:cNvSpPr>
          <p:nvPr/>
        </p:nvSpPr>
        <p:spPr bwMode="auto">
          <a:xfrm>
            <a:off x="6228184" y="6309320"/>
            <a:ext cx="23872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pt-PT" sz="1200" dirty="0">
                <a:latin typeface="Porto Sans Light" panose="00000400000000000000" pitchFamily="50" charset="0"/>
              </a:rPr>
              <a:t>João Silva | Olavo Alves | Luís Silva</a:t>
            </a:r>
          </a:p>
          <a:p>
            <a:pPr eaLnBrk="1" hangingPunct="1"/>
            <a:endParaRPr lang="pt-PT" altLang="pt-PT" sz="1200" dirty="0">
              <a:latin typeface="Porto Sans Light" panose="00000400000000000000" pitchFamily="50" charset="0"/>
            </a:endParaRPr>
          </a:p>
        </p:txBody>
      </p:sp>
      <p:sp>
        <p:nvSpPr>
          <p:cNvPr id="5" name="CaixaDeTexto 2"/>
          <p:cNvSpPr txBox="1">
            <a:spLocks noChangeArrowheads="1"/>
          </p:cNvSpPr>
          <p:nvPr/>
        </p:nvSpPr>
        <p:spPr bwMode="auto">
          <a:xfrm>
            <a:off x="457200" y="6309320"/>
            <a:ext cx="33178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pt-PT" altLang="pt-PT" sz="1200" dirty="0">
                <a:latin typeface="Porto Sans Light" panose="00000400000000000000" pitchFamily="50" charset="0"/>
              </a:rPr>
              <a:t>Óscar Oliveira / Simulação e Otimização (2022/23)</a:t>
            </a:r>
          </a:p>
        </p:txBody>
      </p:sp>
      <p:sp>
        <p:nvSpPr>
          <p:cNvPr id="6" name="Marcador de Posição de Conteúdo 5">
            <a:extLst>
              <a:ext uri="{FF2B5EF4-FFF2-40B4-BE49-F238E27FC236}">
                <a16:creationId xmlns:a16="http://schemas.microsoft.com/office/drawing/2014/main" id="{CB84F62B-3E59-7BE2-D0AC-99D9C1827520}"/>
              </a:ext>
            </a:extLst>
          </p:cNvPr>
          <p:cNvSpPr>
            <a:spLocks noGrp="1"/>
          </p:cNvSpPr>
          <p:nvPr>
            <p:ph idx="1"/>
          </p:nvPr>
        </p:nvSpPr>
        <p:spPr/>
        <p:txBody>
          <a:bodyPr>
            <a:normAutofit/>
          </a:bodyPr>
          <a:lstStyle/>
          <a:p>
            <a:pPr algn="just"/>
            <a:r>
              <a:rPr lang="en-US" sz="2000" dirty="0"/>
              <a:t>Methods for solving combinatorial optimization problems can be divided into two categories: exact methods and approximate methods.</a:t>
            </a:r>
          </a:p>
          <a:p>
            <a:pPr algn="just"/>
            <a:r>
              <a:rPr lang="en-US" sz="2000" dirty="0"/>
              <a:t>Exact methods guarantee to obtain the optimal solution, only if there is no limit time for its execution and if the computational resources are assured necessary, which for large instances can be totally impractical.</a:t>
            </a:r>
          </a:p>
          <a:p>
            <a:pPr algn="just"/>
            <a:r>
              <a:rPr lang="en-US" sz="2000" dirty="0"/>
              <a:t>From these conditions, there is a need for methods that can, with less demanding computational tasks and in acceptable times, obtain quality solutions.</a:t>
            </a:r>
            <a:endParaRPr lang="pt-PT" sz="2000" dirty="0"/>
          </a:p>
        </p:txBody>
      </p:sp>
      <p:sp>
        <p:nvSpPr>
          <p:cNvPr id="11" name="Retângulo 10">
            <a:extLst>
              <a:ext uri="{FF2B5EF4-FFF2-40B4-BE49-F238E27FC236}">
                <a16:creationId xmlns:a16="http://schemas.microsoft.com/office/drawing/2014/main" id="{9F6B37B1-F5DC-C5E5-CEE1-DBD60FA81D6A}"/>
              </a:ext>
            </a:extLst>
          </p:cNvPr>
          <p:cNvSpPr/>
          <p:nvPr/>
        </p:nvSpPr>
        <p:spPr>
          <a:xfrm>
            <a:off x="2339752" y="4581785"/>
            <a:ext cx="2088232"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t-PT" dirty="0" err="1"/>
              <a:t>Exact</a:t>
            </a:r>
            <a:r>
              <a:rPr lang="pt-PT" dirty="0"/>
              <a:t> </a:t>
            </a:r>
            <a:r>
              <a:rPr lang="pt-PT" dirty="0" err="1"/>
              <a:t>Methods</a:t>
            </a:r>
            <a:endParaRPr lang="pt-PT" dirty="0"/>
          </a:p>
        </p:txBody>
      </p:sp>
      <p:sp>
        <p:nvSpPr>
          <p:cNvPr id="12" name="Retângulo 11">
            <a:extLst>
              <a:ext uri="{FF2B5EF4-FFF2-40B4-BE49-F238E27FC236}">
                <a16:creationId xmlns:a16="http://schemas.microsoft.com/office/drawing/2014/main" id="{CDB247A8-B135-724A-80D0-9AAEA92AFC4A}"/>
              </a:ext>
            </a:extLst>
          </p:cNvPr>
          <p:cNvSpPr/>
          <p:nvPr/>
        </p:nvSpPr>
        <p:spPr>
          <a:xfrm>
            <a:off x="5004048" y="4581128"/>
            <a:ext cx="2088232"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t-PT" dirty="0" err="1"/>
              <a:t>Approximate</a:t>
            </a:r>
            <a:r>
              <a:rPr lang="pt-PT" dirty="0"/>
              <a:t> </a:t>
            </a:r>
            <a:r>
              <a:rPr lang="pt-PT" dirty="0" err="1"/>
              <a:t>methods</a:t>
            </a:r>
            <a:endParaRPr lang="pt-PT" dirty="0"/>
          </a:p>
        </p:txBody>
      </p:sp>
      <p:sp>
        <p:nvSpPr>
          <p:cNvPr id="3" name="Marcador de Posição do Número do Diapositivo 2">
            <a:extLst>
              <a:ext uri="{FF2B5EF4-FFF2-40B4-BE49-F238E27FC236}">
                <a16:creationId xmlns:a16="http://schemas.microsoft.com/office/drawing/2014/main" id="{42AD7048-E4D6-7C8B-1394-1ADC533E87BC}"/>
              </a:ext>
            </a:extLst>
          </p:cNvPr>
          <p:cNvSpPr>
            <a:spLocks noGrp="1"/>
          </p:cNvSpPr>
          <p:nvPr>
            <p:ph type="sldNum" sz="quarter" idx="12"/>
          </p:nvPr>
        </p:nvSpPr>
        <p:spPr/>
        <p:txBody>
          <a:bodyPr/>
          <a:lstStyle/>
          <a:p>
            <a:fld id="{91727942-0F31-8246-9E69-0AE29DBBE5E4}" type="slidenum">
              <a:rPr lang="en-US" smtClean="0">
                <a:solidFill>
                  <a:prstClr val="black">
                    <a:tint val="75000"/>
                  </a:prstClr>
                </a:solidFill>
              </a:rPr>
              <a:pPr/>
              <a:t>6</a:t>
            </a:fld>
            <a:endParaRPr lang="en-US">
              <a:solidFill>
                <a:prstClr val="black">
                  <a:tint val="75000"/>
                </a:prstClr>
              </a:solidFill>
            </a:endParaRPr>
          </a:p>
        </p:txBody>
      </p:sp>
    </p:spTree>
    <p:extLst>
      <p:ext uri="{BB962C8B-B14F-4D97-AF65-F5344CB8AC3E}">
        <p14:creationId xmlns:p14="http://schemas.microsoft.com/office/powerpoint/2010/main" val="2899460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00F8D2-45C6-485E-ECB5-015377BD10A5}"/>
              </a:ext>
            </a:extLst>
          </p:cNvPr>
          <p:cNvSpPr>
            <a:spLocks noGrp="1"/>
          </p:cNvSpPr>
          <p:nvPr>
            <p:ph type="title"/>
          </p:nvPr>
        </p:nvSpPr>
        <p:spPr>
          <a:xfrm>
            <a:off x="457200" y="980728"/>
            <a:ext cx="8229600" cy="720080"/>
          </a:xfrm>
        </p:spPr>
        <p:txBody>
          <a:bodyPr anchor="ctr">
            <a:normAutofit/>
          </a:bodyPr>
          <a:lstStyle/>
          <a:p>
            <a:pPr>
              <a:lnSpc>
                <a:spcPct val="90000"/>
              </a:lnSpc>
            </a:pPr>
            <a:r>
              <a:rPr lang="pt-PT" sz="2100" err="1"/>
              <a:t>Optimization</a:t>
            </a:r>
            <a:r>
              <a:rPr lang="pt-PT" sz="2100"/>
              <a:t> </a:t>
            </a:r>
            <a:r>
              <a:rPr lang="pt-PT" sz="2100" err="1"/>
              <a:t>Methods</a:t>
            </a:r>
            <a:br>
              <a:rPr lang="pt-PT" sz="2100"/>
            </a:br>
            <a:endParaRPr lang="pt-PT" sz="2100"/>
          </a:p>
        </p:txBody>
      </p:sp>
      <p:pic>
        <p:nvPicPr>
          <p:cNvPr id="6" name="Marcador de Posição de Conteúdo 5" descr="Uma imagem com texto, diagrama, file, Paralelo&#10;&#10;Descrição gerada automaticamente">
            <a:extLst>
              <a:ext uri="{FF2B5EF4-FFF2-40B4-BE49-F238E27FC236}">
                <a16:creationId xmlns:a16="http://schemas.microsoft.com/office/drawing/2014/main" id="{DAC3C223-2436-B9CC-6088-307F37BBBD46}"/>
              </a:ext>
            </a:extLst>
          </p:cNvPr>
          <p:cNvPicPr>
            <a:picLocks noGrp="1" noChangeAspect="1"/>
          </p:cNvPicPr>
          <p:nvPr>
            <p:ph idx="1"/>
          </p:nvPr>
        </p:nvPicPr>
        <p:blipFill>
          <a:blip r:embed="rId2"/>
          <a:stretch>
            <a:fillRect/>
          </a:stretch>
        </p:blipFill>
        <p:spPr>
          <a:xfrm>
            <a:off x="1701750" y="1844825"/>
            <a:ext cx="5740500" cy="4104456"/>
          </a:xfrm>
          <a:noFill/>
        </p:spPr>
      </p:pic>
      <p:sp>
        <p:nvSpPr>
          <p:cNvPr id="4" name="Marcador de Posição do Número do Diapositivo 3">
            <a:extLst>
              <a:ext uri="{FF2B5EF4-FFF2-40B4-BE49-F238E27FC236}">
                <a16:creationId xmlns:a16="http://schemas.microsoft.com/office/drawing/2014/main" id="{F6B1C488-37EF-4CA0-0C41-E542F19E3F96}"/>
              </a:ext>
            </a:extLst>
          </p:cNvPr>
          <p:cNvSpPr>
            <a:spLocks noGrp="1"/>
          </p:cNvSpPr>
          <p:nvPr>
            <p:ph type="sldNum" sz="quarter" idx="12"/>
          </p:nvPr>
        </p:nvSpPr>
        <p:spPr>
          <a:xfrm>
            <a:off x="6553200" y="6356350"/>
            <a:ext cx="2133600" cy="365125"/>
          </a:xfrm>
        </p:spPr>
        <p:txBody>
          <a:bodyPr anchor="ctr">
            <a:normAutofit/>
          </a:bodyPr>
          <a:lstStyle/>
          <a:p>
            <a:pPr>
              <a:spcAft>
                <a:spcPts val="600"/>
              </a:spcAft>
            </a:pPr>
            <a:fld id="{91727942-0F31-8246-9E69-0AE29DBBE5E4}" type="slidenum">
              <a:rPr lang="en-US" smtClean="0">
                <a:solidFill>
                  <a:prstClr val="black">
                    <a:tint val="75000"/>
                  </a:prstClr>
                </a:solidFill>
              </a:rPr>
              <a:pPr>
                <a:spcAft>
                  <a:spcPts val="600"/>
                </a:spcAft>
              </a:pPr>
              <a:t>7</a:t>
            </a:fld>
            <a:endParaRPr lang="en-US">
              <a:solidFill>
                <a:prstClr val="black">
                  <a:tint val="75000"/>
                </a:prstClr>
              </a:solidFill>
            </a:endParaRPr>
          </a:p>
        </p:txBody>
      </p:sp>
    </p:spTree>
    <p:extLst>
      <p:ext uri="{BB962C8B-B14F-4D97-AF65-F5344CB8AC3E}">
        <p14:creationId xmlns:p14="http://schemas.microsoft.com/office/powerpoint/2010/main" val="1901890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PT" dirty="0" err="1"/>
              <a:t>Exact</a:t>
            </a:r>
            <a:r>
              <a:rPr lang="pt-PT" dirty="0"/>
              <a:t> </a:t>
            </a:r>
            <a:r>
              <a:rPr lang="pt-PT" dirty="0" err="1"/>
              <a:t>Method</a:t>
            </a:r>
            <a:r>
              <a:rPr lang="pt-PT" dirty="0"/>
              <a:t> </a:t>
            </a:r>
            <a:r>
              <a:rPr lang="pt-PT" dirty="0" err="1"/>
              <a:t>Algorithm</a:t>
            </a:r>
            <a:endParaRPr lang="en-US" dirty="0"/>
          </a:p>
        </p:txBody>
      </p:sp>
      <p:sp>
        <p:nvSpPr>
          <p:cNvPr id="3" name="Marcador de Posição de Conteúdo 2"/>
          <p:cNvSpPr>
            <a:spLocks noGrp="1"/>
          </p:cNvSpPr>
          <p:nvPr>
            <p:ph idx="1"/>
          </p:nvPr>
        </p:nvSpPr>
        <p:spPr/>
        <p:txBody>
          <a:bodyPr>
            <a:normAutofit/>
          </a:bodyPr>
          <a:lstStyle/>
          <a:p>
            <a:pPr algn="just"/>
            <a:r>
              <a:rPr lang="en-US" sz="2200" dirty="0"/>
              <a:t>We decided to approach this problem using an exact method algorithm.</a:t>
            </a:r>
          </a:p>
          <a:p>
            <a:pPr algn="just"/>
            <a:r>
              <a:rPr lang="en-US" sz="2200" dirty="0"/>
              <a:t>In order to reproduce the equations, we used the OR-Tools Library in Python.</a:t>
            </a:r>
          </a:p>
          <a:p>
            <a:pPr algn="just"/>
            <a:r>
              <a:rPr lang="en-US" sz="2200" dirty="0"/>
              <a:t>OR-Tools is an open-source software for combinatorial optimization, which seeks to find the best solution to a problem from a very large number of possible solutions.</a:t>
            </a:r>
          </a:p>
          <a:p>
            <a:pPr algn="just"/>
            <a:r>
              <a:rPr lang="en-US" sz="2200" dirty="0"/>
              <a:t>The solver was used in 5 instances of datasets (</a:t>
            </a:r>
            <a:r>
              <a:rPr lang="en-US" sz="2200" dirty="0" err="1"/>
              <a:t>Delmaire</a:t>
            </a:r>
            <a:r>
              <a:rPr lang="en-US" sz="2200" dirty="0"/>
              <a:t>, Holmberg, OR-library, Yang, TBED1). </a:t>
            </a:r>
          </a:p>
          <a:p>
            <a:endParaRPr lang="en-US" dirty="0"/>
          </a:p>
        </p:txBody>
      </p:sp>
      <p:sp>
        <p:nvSpPr>
          <p:cNvPr id="4" name="CaixaDeTexto 1"/>
          <p:cNvSpPr txBox="1">
            <a:spLocks noChangeArrowheads="1"/>
          </p:cNvSpPr>
          <p:nvPr/>
        </p:nvSpPr>
        <p:spPr bwMode="auto">
          <a:xfrm>
            <a:off x="6228184" y="6309320"/>
            <a:ext cx="23872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pt-PT" sz="1200" dirty="0">
                <a:latin typeface="Porto Sans Light" panose="00000400000000000000" pitchFamily="50" charset="0"/>
              </a:rPr>
              <a:t>João Silva | Olavo Alves | Luís Silva</a:t>
            </a:r>
          </a:p>
          <a:p>
            <a:pPr eaLnBrk="1" hangingPunct="1"/>
            <a:endParaRPr lang="pt-PT" altLang="pt-PT" sz="1200" dirty="0">
              <a:latin typeface="Porto Sans Light" panose="00000400000000000000" pitchFamily="50" charset="0"/>
            </a:endParaRPr>
          </a:p>
        </p:txBody>
      </p:sp>
      <p:sp>
        <p:nvSpPr>
          <p:cNvPr id="5" name="CaixaDeTexto 2"/>
          <p:cNvSpPr txBox="1">
            <a:spLocks noChangeArrowheads="1"/>
          </p:cNvSpPr>
          <p:nvPr/>
        </p:nvSpPr>
        <p:spPr bwMode="auto">
          <a:xfrm>
            <a:off x="457200" y="6309320"/>
            <a:ext cx="33178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pt-PT" altLang="pt-PT" sz="1200" dirty="0">
                <a:latin typeface="Porto Sans Light" panose="00000400000000000000" pitchFamily="50" charset="0"/>
              </a:rPr>
              <a:t>Óscar Oliveira / Simulação e Otimização (2022/23)</a:t>
            </a:r>
          </a:p>
        </p:txBody>
      </p:sp>
      <p:sp>
        <p:nvSpPr>
          <p:cNvPr id="6" name="Marcador de Posição do Número do Diapositivo 5">
            <a:extLst>
              <a:ext uri="{FF2B5EF4-FFF2-40B4-BE49-F238E27FC236}">
                <a16:creationId xmlns:a16="http://schemas.microsoft.com/office/drawing/2014/main" id="{93C6D070-2481-AA2B-843E-35526B076807}"/>
              </a:ext>
            </a:extLst>
          </p:cNvPr>
          <p:cNvSpPr>
            <a:spLocks noGrp="1"/>
          </p:cNvSpPr>
          <p:nvPr>
            <p:ph type="sldNum" sz="quarter" idx="12"/>
          </p:nvPr>
        </p:nvSpPr>
        <p:spPr/>
        <p:txBody>
          <a:bodyPr/>
          <a:lstStyle/>
          <a:p>
            <a:fld id="{91727942-0F31-8246-9E69-0AE29DBBE5E4}" type="slidenum">
              <a:rPr lang="en-US" smtClean="0">
                <a:solidFill>
                  <a:prstClr val="black">
                    <a:tint val="75000"/>
                  </a:prstClr>
                </a:solidFill>
              </a:rPr>
              <a:pPr/>
              <a:t>8</a:t>
            </a:fld>
            <a:endParaRPr lang="en-US">
              <a:solidFill>
                <a:prstClr val="black">
                  <a:tint val="75000"/>
                </a:prstClr>
              </a:solidFill>
            </a:endParaRPr>
          </a:p>
        </p:txBody>
      </p:sp>
    </p:spTree>
    <p:extLst>
      <p:ext uri="{BB962C8B-B14F-4D97-AF65-F5344CB8AC3E}">
        <p14:creationId xmlns:p14="http://schemas.microsoft.com/office/powerpoint/2010/main" val="4051685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9876EE-74BB-165E-7373-B203293610FE}"/>
              </a:ext>
            </a:extLst>
          </p:cNvPr>
          <p:cNvSpPr>
            <a:spLocks noGrp="1"/>
          </p:cNvSpPr>
          <p:nvPr>
            <p:ph type="title"/>
          </p:nvPr>
        </p:nvSpPr>
        <p:spPr/>
        <p:txBody>
          <a:bodyPr>
            <a:normAutofit fontScale="90000"/>
          </a:bodyPr>
          <a:lstStyle/>
          <a:p>
            <a:r>
              <a:rPr lang="pt-PT" dirty="0" err="1"/>
              <a:t>Heuristic</a:t>
            </a:r>
            <a:endParaRPr lang="pt-PT" dirty="0"/>
          </a:p>
        </p:txBody>
      </p:sp>
      <p:sp>
        <p:nvSpPr>
          <p:cNvPr id="3" name="Marcador de Posição de Conteúdo 2">
            <a:extLst>
              <a:ext uri="{FF2B5EF4-FFF2-40B4-BE49-F238E27FC236}">
                <a16:creationId xmlns:a16="http://schemas.microsoft.com/office/drawing/2014/main" id="{146226FC-5191-7136-F6A5-37DA5EF7EEF6}"/>
              </a:ext>
            </a:extLst>
          </p:cNvPr>
          <p:cNvSpPr>
            <a:spLocks noGrp="1"/>
          </p:cNvSpPr>
          <p:nvPr>
            <p:ph idx="1"/>
          </p:nvPr>
        </p:nvSpPr>
        <p:spPr/>
        <p:txBody>
          <a:bodyPr>
            <a:normAutofit/>
          </a:bodyPr>
          <a:lstStyle/>
          <a:p>
            <a:pPr algn="just"/>
            <a:r>
              <a:rPr lang="en-US" sz="1800" dirty="0"/>
              <a:t>Heuristics are generally less demanding on computational resources than approximation algorithms, but they do not guarantee that the solution obtained is within a range of quality or computational resources </a:t>
            </a:r>
            <a:r>
              <a:rPr lang="en-US" sz="1800" u="sng" dirty="0"/>
              <a:t>needed</a:t>
            </a:r>
            <a:r>
              <a:rPr lang="en-US" sz="1800" dirty="0"/>
              <a:t>. Heuristics are also useful for accelerating the convergence of algorithms. Exact optimization typically providing you with a good initial solution.</a:t>
            </a:r>
          </a:p>
          <a:p>
            <a:pPr algn="just"/>
            <a:endParaRPr lang="en-US" sz="1800" dirty="0"/>
          </a:p>
          <a:p>
            <a:pPr algn="just"/>
            <a:endParaRPr lang="pt-PT" sz="1800" dirty="0"/>
          </a:p>
        </p:txBody>
      </p:sp>
      <p:sp>
        <p:nvSpPr>
          <p:cNvPr id="4" name="Retângulo 3">
            <a:extLst>
              <a:ext uri="{FF2B5EF4-FFF2-40B4-BE49-F238E27FC236}">
                <a16:creationId xmlns:a16="http://schemas.microsoft.com/office/drawing/2014/main" id="{702986F1-30B9-5052-C351-355BC042C8A2}"/>
              </a:ext>
            </a:extLst>
          </p:cNvPr>
          <p:cNvSpPr/>
          <p:nvPr/>
        </p:nvSpPr>
        <p:spPr>
          <a:xfrm>
            <a:off x="3707904" y="3429296"/>
            <a:ext cx="2088232"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t-PT" dirty="0" err="1"/>
              <a:t>Heuristic</a:t>
            </a:r>
            <a:endParaRPr lang="pt-PT" dirty="0"/>
          </a:p>
        </p:txBody>
      </p:sp>
      <p:sp>
        <p:nvSpPr>
          <p:cNvPr id="5" name="Retângulo 4">
            <a:extLst>
              <a:ext uri="{FF2B5EF4-FFF2-40B4-BE49-F238E27FC236}">
                <a16:creationId xmlns:a16="http://schemas.microsoft.com/office/drawing/2014/main" id="{D5F7C35D-A11D-1AF6-3CF8-8A3635A08770}"/>
              </a:ext>
            </a:extLst>
          </p:cNvPr>
          <p:cNvSpPr/>
          <p:nvPr/>
        </p:nvSpPr>
        <p:spPr>
          <a:xfrm>
            <a:off x="1043608" y="4761444"/>
            <a:ext cx="2088232"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t-PT" dirty="0" err="1"/>
              <a:t>Constructive</a:t>
            </a:r>
            <a:endParaRPr lang="pt-PT" dirty="0"/>
          </a:p>
        </p:txBody>
      </p:sp>
      <p:sp>
        <p:nvSpPr>
          <p:cNvPr id="6" name="Retângulo 5">
            <a:extLst>
              <a:ext uri="{FF2B5EF4-FFF2-40B4-BE49-F238E27FC236}">
                <a16:creationId xmlns:a16="http://schemas.microsoft.com/office/drawing/2014/main" id="{68089D86-CA35-EE6D-7316-A401ECF52A2D}"/>
              </a:ext>
            </a:extLst>
          </p:cNvPr>
          <p:cNvSpPr/>
          <p:nvPr/>
        </p:nvSpPr>
        <p:spPr>
          <a:xfrm>
            <a:off x="3707904" y="4762101"/>
            <a:ext cx="2088232"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t-PT" dirty="0"/>
              <a:t>Local </a:t>
            </a:r>
            <a:r>
              <a:rPr lang="pt-PT" dirty="0" err="1"/>
              <a:t>Search</a:t>
            </a:r>
            <a:r>
              <a:rPr lang="pt-PT" dirty="0"/>
              <a:t> (</a:t>
            </a:r>
            <a:r>
              <a:rPr lang="pt-PT" dirty="0" err="1"/>
              <a:t>Improvement</a:t>
            </a:r>
            <a:r>
              <a:rPr lang="pt-PT" dirty="0"/>
              <a:t>)</a:t>
            </a:r>
          </a:p>
        </p:txBody>
      </p:sp>
      <p:sp>
        <p:nvSpPr>
          <p:cNvPr id="7" name="Retângulo 6">
            <a:extLst>
              <a:ext uri="{FF2B5EF4-FFF2-40B4-BE49-F238E27FC236}">
                <a16:creationId xmlns:a16="http://schemas.microsoft.com/office/drawing/2014/main" id="{5A3325E0-4805-8C45-8530-61C7737E4465}"/>
              </a:ext>
            </a:extLst>
          </p:cNvPr>
          <p:cNvSpPr/>
          <p:nvPr/>
        </p:nvSpPr>
        <p:spPr>
          <a:xfrm>
            <a:off x="6372200" y="4761444"/>
            <a:ext cx="2088232"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t-PT" dirty="0"/>
              <a:t> </a:t>
            </a:r>
            <a:r>
              <a:rPr lang="pt-PT" dirty="0" err="1"/>
              <a:t>Metaheuristic</a:t>
            </a:r>
            <a:endParaRPr lang="pt-PT" dirty="0"/>
          </a:p>
        </p:txBody>
      </p:sp>
      <p:sp>
        <p:nvSpPr>
          <p:cNvPr id="8" name="Marcador de Posição do Número do Diapositivo 7">
            <a:extLst>
              <a:ext uri="{FF2B5EF4-FFF2-40B4-BE49-F238E27FC236}">
                <a16:creationId xmlns:a16="http://schemas.microsoft.com/office/drawing/2014/main" id="{71C5ADA6-985B-11F3-35FA-94D1E8B2EBD5}"/>
              </a:ext>
            </a:extLst>
          </p:cNvPr>
          <p:cNvSpPr>
            <a:spLocks noGrp="1"/>
          </p:cNvSpPr>
          <p:nvPr>
            <p:ph type="sldNum" sz="quarter" idx="12"/>
          </p:nvPr>
        </p:nvSpPr>
        <p:spPr/>
        <p:txBody>
          <a:bodyPr/>
          <a:lstStyle/>
          <a:p>
            <a:fld id="{91727942-0F31-8246-9E69-0AE29DBBE5E4}" type="slidenum">
              <a:rPr lang="en-US" smtClean="0">
                <a:solidFill>
                  <a:prstClr val="black">
                    <a:tint val="75000"/>
                  </a:prstClr>
                </a:solidFill>
              </a:rPr>
              <a:pPr/>
              <a:t>9</a:t>
            </a:fld>
            <a:endParaRPr lang="en-US">
              <a:solidFill>
                <a:prstClr val="black">
                  <a:tint val="75000"/>
                </a:prstClr>
              </a:solidFill>
            </a:endParaRPr>
          </a:p>
        </p:txBody>
      </p:sp>
    </p:spTree>
    <p:extLst>
      <p:ext uri="{BB962C8B-B14F-4D97-AF65-F5344CB8AC3E}">
        <p14:creationId xmlns:p14="http://schemas.microsoft.com/office/powerpoint/2010/main" val="68933526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ersonalizado 4">
      <a:majorFont>
        <a:latin typeface="Porto Sans"/>
        <a:ea typeface=""/>
        <a:cs typeface=""/>
      </a:majorFont>
      <a:minorFont>
        <a:latin typeface="Porto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6742</TotalTime>
  <Words>1397</Words>
  <Application>Microsoft Office PowerPoint</Application>
  <PresentationFormat>Apresentação no Ecrã (4:3)</PresentationFormat>
  <Paragraphs>181</Paragraphs>
  <Slides>20</Slides>
  <Notes>3</Notes>
  <HiddenSlides>0</HiddenSlides>
  <MMClips>0</MMClips>
  <ScaleCrop>false</ScaleCrop>
  <HeadingPairs>
    <vt:vector size="6" baseType="variant">
      <vt:variant>
        <vt:lpstr>Tipos de letra usados</vt:lpstr>
      </vt:variant>
      <vt:variant>
        <vt:i4>5</vt:i4>
      </vt:variant>
      <vt:variant>
        <vt:lpstr>Tema</vt:lpstr>
      </vt:variant>
      <vt:variant>
        <vt:i4>1</vt:i4>
      </vt:variant>
      <vt:variant>
        <vt:lpstr>Títulos dos diapositivos</vt:lpstr>
      </vt:variant>
      <vt:variant>
        <vt:i4>20</vt:i4>
      </vt:variant>
    </vt:vector>
  </HeadingPairs>
  <TitlesOfParts>
    <vt:vector size="26" baseType="lpstr">
      <vt:lpstr>Arial</vt:lpstr>
      <vt:lpstr>Calibri</vt:lpstr>
      <vt:lpstr>Porto Sans</vt:lpstr>
      <vt:lpstr>Porto Sans Light</vt:lpstr>
      <vt:lpstr>Porto Sans Light (corpo)</vt:lpstr>
      <vt:lpstr>1_Office Theme</vt:lpstr>
      <vt:lpstr>Apresentação do PowerPoint</vt:lpstr>
      <vt:lpstr>Introduction</vt:lpstr>
      <vt:lpstr>The SSCFLP</vt:lpstr>
      <vt:lpstr>Approaches from literature</vt:lpstr>
      <vt:lpstr>Equation of the problem</vt:lpstr>
      <vt:lpstr>Optimization Problems</vt:lpstr>
      <vt:lpstr>Optimization Methods </vt:lpstr>
      <vt:lpstr>Exact Method Algorithm</vt:lpstr>
      <vt:lpstr>Heuristic</vt:lpstr>
      <vt:lpstr>Constructive Heuristic</vt:lpstr>
      <vt:lpstr>Local Search</vt:lpstr>
      <vt:lpstr>Grasp</vt:lpstr>
      <vt:lpstr>Results of the Exact Method</vt:lpstr>
      <vt:lpstr>Results of the Heuristic Constructive</vt:lpstr>
      <vt:lpstr>Results of the Local Search Shift</vt:lpstr>
      <vt:lpstr>Results of the Local Search Swap</vt:lpstr>
      <vt:lpstr>Results of the GRASP – Local Search Shift</vt:lpstr>
      <vt:lpstr>Results of the GRASP – Local Search Swap</vt:lpstr>
      <vt:lpstr>Conclusion</vt:lpstr>
      <vt:lpstr>Apresentação do PowerPoint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mjf</dc:creator>
  <cp:lastModifiedBy>luis silva</cp:lastModifiedBy>
  <cp:revision>140</cp:revision>
  <dcterms:created xsi:type="dcterms:W3CDTF">2013-02-12T18:24:45Z</dcterms:created>
  <dcterms:modified xsi:type="dcterms:W3CDTF">2023-06-14T18:29:57Z</dcterms:modified>
</cp:coreProperties>
</file>