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3" r:id="rId4"/>
    <p:sldId id="279" r:id="rId5"/>
    <p:sldId id="280" r:id="rId6"/>
    <p:sldId id="281" r:id="rId7"/>
    <p:sldId id="278" r:id="rId8"/>
    <p:sldId id="282" r:id="rId9"/>
    <p:sldId id="284" r:id="rId10"/>
    <p:sldId id="285" r:id="rId11"/>
    <p:sldId id="283" r:id="rId12"/>
    <p:sldId id="286" r:id="rId13"/>
    <p:sldId id="287" r:id="rId14"/>
    <p:sldId id="290" r:id="rId15"/>
    <p:sldId id="288" r:id="rId16"/>
    <p:sldId id="289" r:id="rId17"/>
    <p:sldId id="291" r:id="rId18"/>
    <p:sldId id="292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71E4BC8-0D50-4A04-8B6F-FB5BB5E79314}">
          <p14:sldIdLst>
            <p14:sldId id="256"/>
            <p14:sldId id="257"/>
            <p14:sldId id="263"/>
            <p14:sldId id="279"/>
            <p14:sldId id="280"/>
            <p14:sldId id="281"/>
            <p14:sldId id="278"/>
            <p14:sldId id="282"/>
            <p14:sldId id="284"/>
            <p14:sldId id="285"/>
            <p14:sldId id="283"/>
            <p14:sldId id="286"/>
            <p14:sldId id="287"/>
            <p14:sldId id="290"/>
            <p14:sldId id="288"/>
            <p14:sldId id="289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3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20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532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580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1215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8246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462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529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485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924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3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717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138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736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unity3d.com/ScriptReference/Physic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unity3d.com/ScriptReference/QueryTriggerInteraction.html" TargetMode="External"/><Relationship Id="rId2" Type="http://schemas.openxmlformats.org/officeDocument/2006/relationships/hyperlink" Target="http://docs.unity3d.com/ScriptReference/Vector3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unity3d.com/ScriptReference/RaycastHit.html" TargetMode="External"/><Relationship Id="rId4" Type="http://schemas.openxmlformats.org/officeDocument/2006/relationships/hyperlink" Target="http://docs.unity3d.com/ScriptReference/Ra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Físicas en Unity3D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Luis Peña (@</a:t>
            </a:r>
            <a:r>
              <a:rPr lang="es-ES" dirty="0" err="1" smtClean="0"/>
              <a:t>lurtisrules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973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Raycast</a:t>
            </a:r>
            <a:r>
              <a:rPr lang="es-ES" dirty="0" smtClean="0"/>
              <a:t>. Ejemplo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8"/>
            <a:ext cx="7410888" cy="30416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 err="1">
                <a:latin typeface="Consolas" panose="020B0609020204030204" pitchFamily="49" charset="0"/>
              </a:rPr>
              <a:t>using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UnityEngine</a:t>
            </a:r>
            <a:r>
              <a:rPr lang="es-ES" dirty="0">
                <a:latin typeface="Consolas" panose="020B0609020204030204" pitchFamily="49" charset="0"/>
              </a:rPr>
              <a:t>;</a:t>
            </a:r>
          </a:p>
          <a:p>
            <a:endParaRPr lang="es-E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dirty="0" err="1">
                <a:latin typeface="Consolas" panose="020B0609020204030204" pitchFamily="49" charset="0"/>
              </a:rPr>
              <a:t>public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class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ExampleClass</a:t>
            </a:r>
            <a:r>
              <a:rPr lang="es-ES" dirty="0">
                <a:latin typeface="Consolas" panose="020B0609020204030204" pitchFamily="49" charset="0"/>
              </a:rPr>
              <a:t> : </a:t>
            </a:r>
            <a:r>
              <a:rPr lang="es-ES" dirty="0" err="1">
                <a:latin typeface="Consolas" panose="020B0609020204030204" pitchFamily="49" charset="0"/>
              </a:rPr>
              <a:t>MonoBehaviour</a:t>
            </a:r>
            <a:r>
              <a:rPr lang="es-E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</a:rPr>
              <a:t>    </a:t>
            </a:r>
            <a:r>
              <a:rPr lang="es-ES" dirty="0" err="1">
                <a:latin typeface="Consolas" panose="020B0609020204030204" pitchFamily="49" charset="0"/>
              </a:rPr>
              <a:t>void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FixedUpdate</a:t>
            </a:r>
            <a:r>
              <a:rPr lang="es-ES" dirty="0"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</a:rPr>
              <a:t>        Vector3 </a:t>
            </a:r>
            <a:r>
              <a:rPr lang="es-ES" dirty="0" err="1">
                <a:latin typeface="Consolas" panose="020B0609020204030204" pitchFamily="49" charset="0"/>
              </a:rPr>
              <a:t>fwd</a:t>
            </a:r>
            <a:r>
              <a:rPr lang="es-ES" dirty="0">
                <a:latin typeface="Consolas" panose="020B0609020204030204" pitchFamily="49" charset="0"/>
              </a:rPr>
              <a:t> = </a:t>
            </a:r>
            <a:r>
              <a:rPr lang="es-ES" dirty="0" err="1">
                <a:latin typeface="Consolas" panose="020B0609020204030204" pitchFamily="49" charset="0"/>
              </a:rPr>
              <a:t>transform.TransformDirection</a:t>
            </a:r>
            <a:r>
              <a:rPr lang="es-ES" dirty="0">
                <a:latin typeface="Consolas" panose="020B0609020204030204" pitchFamily="49" charset="0"/>
              </a:rPr>
              <a:t>(Vector3.forward);</a:t>
            </a:r>
          </a:p>
          <a:p>
            <a:endParaRPr lang="es-E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</a:rPr>
              <a:t>        </a:t>
            </a:r>
            <a:r>
              <a:rPr lang="es-ES" dirty="0" err="1">
                <a:latin typeface="Consolas" panose="020B0609020204030204" pitchFamily="49" charset="0"/>
              </a:rPr>
              <a:t>if</a:t>
            </a:r>
            <a:r>
              <a:rPr lang="es-ES" dirty="0">
                <a:latin typeface="Consolas" panose="020B0609020204030204" pitchFamily="49" charset="0"/>
              </a:rPr>
              <a:t> (</a:t>
            </a:r>
            <a:r>
              <a:rPr lang="es-ES" dirty="0" err="1">
                <a:latin typeface="Consolas" panose="020B0609020204030204" pitchFamily="49" charset="0"/>
              </a:rPr>
              <a:t>Physics.Raycast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 err="1">
                <a:latin typeface="Consolas" panose="020B0609020204030204" pitchFamily="49" charset="0"/>
              </a:rPr>
              <a:t>transform.position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 err="1">
                <a:latin typeface="Consolas" panose="020B0609020204030204" pitchFamily="49" charset="0"/>
              </a:rPr>
              <a:t>fwd</a:t>
            </a:r>
            <a:r>
              <a:rPr lang="es-ES" dirty="0">
                <a:latin typeface="Consolas" panose="020B0609020204030204" pitchFamily="49" charset="0"/>
              </a:rPr>
              <a:t>, 10)) </a:t>
            </a:r>
          </a:p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</a:rPr>
              <a:t>            </a:t>
            </a:r>
            <a:r>
              <a:rPr lang="es-ES" dirty="0" err="1">
                <a:latin typeface="Consolas" panose="020B0609020204030204" pitchFamily="49" charset="0"/>
              </a:rPr>
              <a:t>print</a:t>
            </a:r>
            <a:r>
              <a:rPr lang="es-ES" dirty="0" smtClean="0">
                <a:latin typeface="Consolas" panose="020B0609020204030204" pitchFamily="49" charset="0"/>
              </a:rPr>
              <a:t>(“Objeto delante a menos de 10!");</a:t>
            </a:r>
            <a:endParaRPr lang="es-E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dirty="0" smtClean="0">
                <a:latin typeface="Consolas" panose="020B0609020204030204" pitchFamily="49" charset="0"/>
              </a:rPr>
              <a:t>   </a:t>
            </a:r>
            <a:r>
              <a:rPr lang="es-E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538228" y="109462"/>
            <a:ext cx="6326659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100" dirty="0" err="1">
                <a:latin typeface="Consolas" panose="020B0609020204030204" pitchFamily="49" charset="0"/>
              </a:rPr>
              <a:t>using</a:t>
            </a:r>
            <a:r>
              <a:rPr lang="es-ES" sz="1100" dirty="0">
                <a:latin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</a:rPr>
              <a:t>UnityEngine</a:t>
            </a:r>
            <a:r>
              <a:rPr lang="es-ES" sz="1100" dirty="0">
                <a:latin typeface="Consolas" panose="020B0609020204030204" pitchFamily="49" charset="0"/>
              </a:rPr>
              <a:t>;</a:t>
            </a:r>
          </a:p>
          <a:p>
            <a:endParaRPr lang="es-ES" sz="1100" dirty="0">
              <a:latin typeface="Consolas" panose="020B0609020204030204" pitchFamily="49" charset="0"/>
            </a:endParaRPr>
          </a:p>
          <a:p>
            <a:r>
              <a:rPr lang="es-ES" sz="1100" dirty="0" err="1">
                <a:latin typeface="Consolas" panose="020B0609020204030204" pitchFamily="49" charset="0"/>
              </a:rPr>
              <a:t>public</a:t>
            </a:r>
            <a:r>
              <a:rPr lang="es-ES" sz="1100" dirty="0">
                <a:latin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</a:rPr>
              <a:t>class</a:t>
            </a:r>
            <a:r>
              <a:rPr lang="es-ES" sz="1100" dirty="0">
                <a:latin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</a:rPr>
              <a:t>RaycastExample</a:t>
            </a:r>
            <a:r>
              <a:rPr lang="es-ES" sz="1100" dirty="0">
                <a:latin typeface="Consolas" panose="020B0609020204030204" pitchFamily="49" charset="0"/>
              </a:rPr>
              <a:t> : </a:t>
            </a:r>
            <a:r>
              <a:rPr lang="es-ES" sz="1100" dirty="0" err="1">
                <a:latin typeface="Consolas" panose="020B0609020204030204" pitchFamily="49" charset="0"/>
              </a:rPr>
              <a:t>MonoBehaviour</a:t>
            </a:r>
            <a:endParaRPr lang="es-ES" sz="1100" dirty="0">
              <a:latin typeface="Consolas" panose="020B0609020204030204" pitchFamily="49" charset="0"/>
            </a:endParaRPr>
          </a:p>
          <a:p>
            <a:r>
              <a:rPr lang="es-ES" sz="1100" dirty="0">
                <a:latin typeface="Consolas" panose="020B0609020204030204" pitchFamily="49" charset="0"/>
              </a:rPr>
              <a:t>{</a:t>
            </a:r>
          </a:p>
          <a:p>
            <a:r>
              <a:rPr lang="es-ES" sz="1100" dirty="0" smtClean="0"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latin typeface="Consolas" panose="020B0609020204030204" pitchFamily="49" charset="0"/>
              </a:rPr>
              <a:t>void</a:t>
            </a:r>
            <a:r>
              <a:rPr lang="es-ES" sz="1100" dirty="0">
                <a:latin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</a:rPr>
              <a:t>FixedUpdate</a:t>
            </a:r>
            <a:r>
              <a:rPr lang="es-ES" sz="1100" dirty="0">
                <a:latin typeface="Consolas" panose="020B0609020204030204" pitchFamily="49" charset="0"/>
              </a:rPr>
              <a:t>()</a:t>
            </a:r>
          </a:p>
          <a:p>
            <a:r>
              <a:rPr lang="es-E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s-ES" sz="1100" dirty="0"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latin typeface="Consolas" panose="020B0609020204030204" pitchFamily="49" charset="0"/>
              </a:rPr>
              <a:t>RaycastHit</a:t>
            </a:r>
            <a:r>
              <a:rPr lang="es-ES" sz="1100" dirty="0">
                <a:latin typeface="Consolas" panose="020B0609020204030204" pitchFamily="49" charset="0"/>
              </a:rPr>
              <a:t> hit;</a:t>
            </a:r>
          </a:p>
          <a:p>
            <a:endParaRPr lang="es-ES" sz="1100" dirty="0">
              <a:latin typeface="Consolas" panose="020B0609020204030204" pitchFamily="49" charset="0"/>
            </a:endParaRPr>
          </a:p>
          <a:p>
            <a:r>
              <a:rPr lang="es-ES" sz="1100" dirty="0"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latin typeface="Consolas" panose="020B0609020204030204" pitchFamily="49" charset="0"/>
              </a:rPr>
              <a:t>if</a:t>
            </a:r>
            <a:r>
              <a:rPr lang="es-ES" sz="1100" dirty="0">
                <a:latin typeface="Consolas" panose="020B0609020204030204" pitchFamily="49" charset="0"/>
              </a:rPr>
              <a:t> (</a:t>
            </a:r>
            <a:r>
              <a:rPr lang="es-ES" sz="1100" dirty="0" err="1">
                <a:latin typeface="Consolas" panose="020B0609020204030204" pitchFamily="49" charset="0"/>
              </a:rPr>
              <a:t>Physics.Raycast</a:t>
            </a:r>
            <a:r>
              <a:rPr lang="es-ES" sz="1100" dirty="0">
                <a:latin typeface="Consolas" panose="020B0609020204030204" pitchFamily="49" charset="0"/>
              </a:rPr>
              <a:t>(</a:t>
            </a:r>
            <a:r>
              <a:rPr lang="es-ES" sz="1100" dirty="0" err="1">
                <a:latin typeface="Consolas" panose="020B0609020204030204" pitchFamily="49" charset="0"/>
              </a:rPr>
              <a:t>transform.position</a:t>
            </a:r>
            <a:r>
              <a:rPr lang="es-ES" sz="1100" dirty="0">
                <a:latin typeface="Consolas" panose="020B0609020204030204" pitchFamily="49" charset="0"/>
              </a:rPr>
              <a:t>, -Vector3.up, </a:t>
            </a:r>
            <a:r>
              <a:rPr lang="es-ES" sz="1100" dirty="0" err="1">
                <a:latin typeface="Consolas" panose="020B0609020204030204" pitchFamily="49" charset="0"/>
              </a:rPr>
              <a:t>out</a:t>
            </a:r>
            <a:r>
              <a:rPr lang="es-ES" sz="1100" dirty="0">
                <a:latin typeface="Consolas" panose="020B0609020204030204" pitchFamily="49" charset="0"/>
              </a:rPr>
              <a:t> hit))</a:t>
            </a:r>
          </a:p>
          <a:p>
            <a:r>
              <a:rPr lang="es-ES" sz="1100" dirty="0">
                <a:latin typeface="Consolas" panose="020B0609020204030204" pitchFamily="49" charset="0"/>
              </a:rPr>
              <a:t>            </a:t>
            </a:r>
            <a:r>
              <a:rPr lang="es-ES" sz="1100" dirty="0" err="1">
                <a:latin typeface="Consolas" panose="020B0609020204030204" pitchFamily="49" charset="0"/>
              </a:rPr>
              <a:t>print</a:t>
            </a:r>
            <a:r>
              <a:rPr lang="es-ES" sz="1100" dirty="0" smtClean="0">
                <a:latin typeface="Consolas" panose="020B0609020204030204" pitchFamily="49" charset="0"/>
              </a:rPr>
              <a:t>(“Objeto a: </a:t>
            </a:r>
            <a:r>
              <a:rPr lang="es-ES" sz="1100" dirty="0">
                <a:latin typeface="Consolas" panose="020B0609020204030204" pitchFamily="49" charset="0"/>
              </a:rPr>
              <a:t>" + </a:t>
            </a:r>
            <a:r>
              <a:rPr lang="es-ES" sz="1100" dirty="0" err="1">
                <a:latin typeface="Consolas" panose="020B0609020204030204" pitchFamily="49" charset="0"/>
              </a:rPr>
              <a:t>hit.distance</a:t>
            </a:r>
            <a:r>
              <a:rPr lang="es-ES" sz="1100" dirty="0">
                <a:latin typeface="Consolas" panose="020B0609020204030204" pitchFamily="49" charset="0"/>
              </a:rPr>
              <a:t>);</a:t>
            </a:r>
          </a:p>
          <a:p>
            <a:r>
              <a:rPr lang="es-ES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es-ES" sz="11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303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RayCast</a:t>
            </a:r>
            <a:r>
              <a:rPr lang="es-ES" dirty="0" smtClean="0"/>
              <a:t>. </a:t>
            </a:r>
            <a:r>
              <a:rPr lang="es-ES" dirty="0" err="1" smtClean="0"/>
              <a:t>RaycastHit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Cuando colisiona un objeto y nos interesa información sobre los elementos colisionados.</a:t>
            </a:r>
          </a:p>
          <a:p>
            <a:r>
              <a:rPr lang="es-ES" dirty="0" smtClean="0"/>
              <a:t>El objeto </a:t>
            </a:r>
            <a:r>
              <a:rPr lang="es-ES" dirty="0" err="1" smtClean="0"/>
              <a:t>RaycastHit</a:t>
            </a:r>
            <a:r>
              <a:rPr lang="es-ES" dirty="0" smtClean="0"/>
              <a:t> guarda información del </a:t>
            </a:r>
            <a:r>
              <a:rPr lang="es-ES" dirty="0" err="1" smtClean="0"/>
              <a:t>Collider</a:t>
            </a:r>
            <a:r>
              <a:rPr lang="es-ES" dirty="0" smtClean="0"/>
              <a:t> y la información asociada a la colisión con el rayo.</a:t>
            </a:r>
          </a:p>
          <a:p>
            <a:pPr lvl="1"/>
            <a:r>
              <a:rPr lang="es-ES" dirty="0" err="1" smtClean="0"/>
              <a:t>Collider</a:t>
            </a:r>
            <a:r>
              <a:rPr lang="es-ES" dirty="0" smtClean="0"/>
              <a:t>, distancia, punto (</a:t>
            </a:r>
            <a:r>
              <a:rPr lang="es-ES" dirty="0" err="1" smtClean="0"/>
              <a:t>WordSpace</a:t>
            </a:r>
            <a:r>
              <a:rPr lang="es-ES" dirty="0" smtClean="0"/>
              <a:t>), </a:t>
            </a:r>
            <a:r>
              <a:rPr lang="es-ES" dirty="0" err="1" smtClean="0"/>
              <a:t>transform</a:t>
            </a:r>
            <a:r>
              <a:rPr lang="es-ES" dirty="0" smtClean="0"/>
              <a:t> (del objeto colisionado) </a:t>
            </a:r>
          </a:p>
          <a:p>
            <a:r>
              <a:rPr lang="es-ES" dirty="0" smtClean="0"/>
              <a:t>Los rayos lanzados desde el interior de un </a:t>
            </a:r>
            <a:r>
              <a:rPr lang="es-ES" dirty="0" err="1" smtClean="0"/>
              <a:t>Collider</a:t>
            </a:r>
            <a:r>
              <a:rPr lang="es-ES" dirty="0" smtClean="0"/>
              <a:t> no son detectados en el mismo.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719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Raycast</a:t>
            </a:r>
            <a:r>
              <a:rPr lang="es-ES" dirty="0" smtClean="0"/>
              <a:t>. </a:t>
            </a:r>
            <a:r>
              <a:rPr lang="es-ES" dirty="0" err="1" smtClean="0"/>
              <a:t>From</a:t>
            </a:r>
            <a:r>
              <a:rPr lang="es-ES" dirty="0" smtClean="0"/>
              <a:t> Camera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posible lanzar rayos desde una cámara, para ello sólo debemos consultar a la cámara e indicar el método </a:t>
            </a:r>
            <a:r>
              <a:rPr lang="es-ES" dirty="0" err="1" smtClean="0"/>
              <a:t>ScreenPointToRay</a:t>
            </a:r>
            <a:r>
              <a:rPr lang="es-ES" dirty="0" smtClean="0"/>
              <a:t>(Vector2 </a:t>
            </a:r>
            <a:r>
              <a:rPr lang="es-ES" dirty="0" err="1" smtClean="0"/>
              <a:t>postion</a:t>
            </a:r>
            <a:r>
              <a:rPr lang="es-ES" dirty="0" smtClean="0"/>
              <a:t>);</a:t>
            </a:r>
          </a:p>
          <a:p>
            <a:r>
              <a:rPr lang="es-ES" dirty="0" smtClean="0"/>
              <a:t>Es el caso típico de seleccionar objetos desde el ratón sin emplear el modelo de eventos.</a:t>
            </a:r>
          </a:p>
          <a:p>
            <a:r>
              <a:rPr lang="es-ES" dirty="0" smtClean="0"/>
              <a:t>Se puede lanzar desde cualquier cámara, no necesariamente la principal, ni si quiera tiene porque ser </a:t>
            </a:r>
            <a:r>
              <a:rPr lang="es-ES" dirty="0" err="1" smtClean="0"/>
              <a:t>renderizada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5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Joints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Representan uniones entre cuerpos rígidos que les permiten ciertos grados de libertad de movimiento</a:t>
            </a:r>
          </a:p>
          <a:p>
            <a:r>
              <a:rPr lang="es-ES" dirty="0" smtClean="0"/>
              <a:t>Tienen unos umbrales de rotura para representar momentos en los cuales los objetos se pueden desenlazar.</a:t>
            </a:r>
          </a:p>
          <a:p>
            <a:r>
              <a:rPr lang="es-ES" dirty="0" smtClean="0"/>
              <a:t>Existen varios tipos de uniones entre cuerpos</a:t>
            </a:r>
          </a:p>
          <a:p>
            <a:pPr lvl="1"/>
            <a:r>
              <a:rPr lang="es-ES" dirty="0" err="1" smtClean="0"/>
              <a:t>FixedJoint</a:t>
            </a:r>
            <a:endParaRPr lang="es-ES" dirty="0" smtClean="0"/>
          </a:p>
          <a:p>
            <a:pPr lvl="1"/>
            <a:r>
              <a:rPr lang="es-ES" dirty="0" err="1" smtClean="0"/>
              <a:t>SpringJoint</a:t>
            </a:r>
            <a:endParaRPr lang="es-ES" dirty="0" smtClean="0"/>
          </a:p>
          <a:p>
            <a:pPr lvl="1"/>
            <a:r>
              <a:rPr lang="es-ES" dirty="0" err="1" smtClean="0"/>
              <a:t>HingeJoint</a:t>
            </a:r>
            <a:endParaRPr lang="es-ES" dirty="0" smtClean="0"/>
          </a:p>
          <a:p>
            <a:pPr lvl="1"/>
            <a:r>
              <a:rPr lang="es-ES" dirty="0" err="1" smtClean="0"/>
              <a:t>CharacterJoint</a:t>
            </a:r>
            <a:endParaRPr lang="es-ES" dirty="0" smtClean="0"/>
          </a:p>
          <a:p>
            <a:pPr lvl="1"/>
            <a:r>
              <a:rPr lang="es-ES" dirty="0" err="1" smtClean="0"/>
              <a:t>ConfigurableJoint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490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SpringJoint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6832918" cy="3636511"/>
          </a:xfrm>
        </p:spPr>
        <p:txBody>
          <a:bodyPr/>
          <a:lstStyle/>
          <a:p>
            <a:r>
              <a:rPr lang="es-ES" dirty="0" smtClean="0"/>
              <a:t>Permite el movimiento de los objetos conectados dentro de unos límites.</a:t>
            </a:r>
          </a:p>
          <a:p>
            <a:r>
              <a:rPr lang="es-ES" dirty="0" smtClean="0"/>
              <a:t>Presenta una fuerza que el objeto presenta para moverse de su posición de equilibrio.</a:t>
            </a:r>
          </a:p>
          <a:p>
            <a:r>
              <a:rPr lang="es-ES" dirty="0" smtClean="0"/>
              <a:t>Admite una configuración de libertad de movimiento en un rango.</a:t>
            </a:r>
            <a:endParaRPr lang="es-ES" dirty="0"/>
          </a:p>
        </p:txBody>
      </p:sp>
      <p:pic>
        <p:nvPicPr>
          <p:cNvPr id="1026" name="Picture 2" descr="http://docs.unity3d.com/uploads/Main/Inspector-SpringJoi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630" y="2304780"/>
            <a:ext cx="2638425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881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FixedJoint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una unión como la de una jerarquía.</a:t>
            </a:r>
          </a:p>
          <a:p>
            <a:r>
              <a:rPr lang="es-ES" dirty="0" smtClean="0"/>
              <a:t>Se configura el punto de unión y las fuerzas que permiten romper esta unión.</a:t>
            </a:r>
          </a:p>
          <a:p>
            <a:r>
              <a:rPr lang="es-ES" dirty="0" smtClean="0"/>
              <a:t>No da grados de libertad de movimiento.</a:t>
            </a:r>
          </a:p>
          <a:p>
            <a:r>
              <a:rPr lang="es-ES" dirty="0" smtClean="0"/>
              <a:t>Permite anclarse a otros </a:t>
            </a:r>
            <a:r>
              <a:rPr lang="es-ES" dirty="0" err="1" smtClean="0"/>
              <a:t>rigidbodies</a:t>
            </a:r>
            <a:r>
              <a:rPr lang="es-ES" dirty="0" smtClean="0"/>
              <a:t> o (si no se especifica) a la posición del mundo donde se encuentre el objeto en ese instante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992" y="1812535"/>
            <a:ext cx="35242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6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HingeJoint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1" y="2222287"/>
            <a:ext cx="6220443" cy="4394173"/>
          </a:xfrm>
        </p:spPr>
        <p:txBody>
          <a:bodyPr/>
          <a:lstStyle/>
          <a:p>
            <a:r>
              <a:rPr lang="es-ES" dirty="0" smtClean="0"/>
              <a:t>Representa una bisagra.</a:t>
            </a:r>
          </a:p>
          <a:p>
            <a:r>
              <a:rPr lang="es-ES" dirty="0" smtClean="0"/>
              <a:t>Permite la rotación sobre un eje con n grados de movimiento.</a:t>
            </a:r>
          </a:p>
          <a:p>
            <a:r>
              <a:rPr lang="es-ES" dirty="0" smtClean="0"/>
              <a:t>Admite efectos de muelle y de motor</a:t>
            </a:r>
          </a:p>
          <a:p>
            <a:pPr lvl="1"/>
            <a:r>
              <a:rPr lang="es-ES" dirty="0" smtClean="0"/>
              <a:t>Muelle marca una posición de reposo a la cual intenta llegar el cuerpo.</a:t>
            </a:r>
          </a:p>
          <a:p>
            <a:pPr lvl="1"/>
            <a:r>
              <a:rPr lang="es-ES" dirty="0" smtClean="0"/>
              <a:t>Motor marca una velocidad de rotación que el objeto intenta alcanzar.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529" y="1193352"/>
            <a:ext cx="37909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01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CharacterJoint</a:t>
            </a: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empleado por el modelo </a:t>
            </a:r>
            <a:r>
              <a:rPr lang="es-ES" dirty="0" err="1" smtClean="0"/>
              <a:t>RagDoll</a:t>
            </a:r>
            <a:r>
              <a:rPr lang="es-ES" dirty="0" smtClean="0"/>
              <a:t> para movimiento de articulaciones en humanos (o similares)</a:t>
            </a:r>
          </a:p>
          <a:p>
            <a:r>
              <a:rPr lang="es-ES" dirty="0" smtClean="0"/>
              <a:t>Permite límites de rotación y traslación que bloqueen la unión de dos </a:t>
            </a:r>
            <a:r>
              <a:rPr lang="es-ES" dirty="0" err="1" smtClean="0"/>
              <a:t>rigidbodies</a:t>
            </a:r>
            <a:r>
              <a:rPr lang="es-ES" dirty="0" smtClean="0"/>
              <a:t> unidos por medio de conexiones de tipo </a:t>
            </a:r>
            <a:r>
              <a:rPr lang="es-ES" dirty="0" err="1" smtClean="0"/>
              <a:t>Character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8644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RagDoll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Representa un cuerpo sometido a las fuerzas de la gravedad y que se puede mover con determinados grados de libertad una vez que se le aplican fuerzas.</a:t>
            </a:r>
          </a:p>
          <a:p>
            <a:r>
              <a:rPr lang="es-ES" dirty="0" smtClean="0"/>
              <a:t>Se asocia </a:t>
            </a:r>
            <a:r>
              <a:rPr lang="es-ES" dirty="0"/>
              <a:t>a mallas de tipo </a:t>
            </a:r>
            <a:r>
              <a:rPr lang="es-ES" dirty="0" err="1" smtClean="0"/>
              <a:t>SkinnedMeshRenderer</a:t>
            </a:r>
            <a:endParaRPr lang="es-ES" dirty="0" smtClean="0"/>
          </a:p>
          <a:p>
            <a:r>
              <a:rPr lang="es-ES" dirty="0" smtClean="0"/>
              <a:t>Existe un </a:t>
            </a:r>
            <a:r>
              <a:rPr lang="es-ES" dirty="0" err="1" smtClean="0"/>
              <a:t>Wizard</a:t>
            </a:r>
            <a:r>
              <a:rPr lang="es-ES" dirty="0" smtClean="0"/>
              <a:t> para establecer de modo sencillo un modelo de </a:t>
            </a:r>
            <a:r>
              <a:rPr lang="es-ES" dirty="0" err="1" smtClean="0"/>
              <a:t>ragdoll</a:t>
            </a:r>
            <a:r>
              <a:rPr lang="es-ES" dirty="0" smtClean="0"/>
              <a:t> a un personaje.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410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Rigidbody</a:t>
            </a:r>
            <a:endParaRPr lang="es-ES" dirty="0" smtClean="0"/>
          </a:p>
          <a:p>
            <a:r>
              <a:rPr lang="es-ES" dirty="0" err="1" smtClean="0"/>
              <a:t>Colliders</a:t>
            </a:r>
            <a:endParaRPr lang="es-ES" dirty="0" smtClean="0"/>
          </a:p>
          <a:p>
            <a:r>
              <a:rPr lang="es-ES" dirty="0" err="1" smtClean="0"/>
              <a:t>RayCast</a:t>
            </a:r>
            <a:endParaRPr lang="es-ES" dirty="0" smtClean="0"/>
          </a:p>
          <a:p>
            <a:r>
              <a:rPr lang="es-ES" dirty="0" err="1" smtClean="0"/>
              <a:t>Forces</a:t>
            </a:r>
            <a:endParaRPr lang="es-ES" dirty="0" smtClean="0"/>
          </a:p>
          <a:p>
            <a:r>
              <a:rPr lang="es-ES" dirty="0" err="1" smtClean="0"/>
              <a:t>Physic</a:t>
            </a:r>
            <a:r>
              <a:rPr lang="es-ES" dirty="0" smtClean="0"/>
              <a:t> </a:t>
            </a:r>
            <a:r>
              <a:rPr lang="es-ES" dirty="0" err="1" smtClean="0"/>
              <a:t>Materials</a:t>
            </a:r>
            <a:endParaRPr lang="es-ES" dirty="0" smtClean="0"/>
          </a:p>
          <a:p>
            <a:r>
              <a:rPr lang="es-ES" dirty="0" err="1" smtClean="0"/>
              <a:t>Particulas</a:t>
            </a:r>
            <a:endParaRPr lang="es-ES" dirty="0"/>
          </a:p>
          <a:p>
            <a:pPr lvl="2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53030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Físicas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907957"/>
            <a:ext cx="10554574" cy="2950841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Gestión correcta de la aceleración, las colisiones y fuerzas que afecta a un </a:t>
            </a:r>
            <a:r>
              <a:rPr lang="es-ES" dirty="0" err="1" smtClean="0"/>
              <a:t>GameObject</a:t>
            </a:r>
            <a:r>
              <a:rPr lang="es-ES" dirty="0" smtClean="0"/>
              <a:t> en una escena.</a:t>
            </a:r>
          </a:p>
          <a:p>
            <a:r>
              <a:rPr lang="es-ES" dirty="0" smtClean="0"/>
              <a:t>Emplea el motor </a:t>
            </a:r>
            <a:r>
              <a:rPr lang="es-ES" dirty="0" err="1" smtClean="0"/>
              <a:t>PhysiX</a:t>
            </a:r>
            <a:r>
              <a:rPr lang="es-ES" dirty="0" smtClean="0"/>
              <a:t> 3 de </a:t>
            </a:r>
            <a:r>
              <a:rPr lang="es-ES" dirty="0" err="1" smtClean="0"/>
              <a:t>Nvidia</a:t>
            </a:r>
            <a:r>
              <a:rPr lang="es-ES" dirty="0" smtClean="0"/>
              <a:t>.</a:t>
            </a:r>
          </a:p>
          <a:p>
            <a:r>
              <a:rPr lang="es-ES" dirty="0" smtClean="0"/>
              <a:t>Tiene motores separados para las físicas en componentes 2D y 3D.</a:t>
            </a:r>
          </a:p>
          <a:p>
            <a:r>
              <a:rPr lang="es-ES" dirty="0" smtClean="0"/>
              <a:t>Los componentes fundamentales:</a:t>
            </a:r>
          </a:p>
          <a:p>
            <a:pPr lvl="1"/>
            <a:r>
              <a:rPr lang="es-ES" dirty="0" err="1" smtClean="0"/>
              <a:t>Rigidbody</a:t>
            </a:r>
            <a:endParaRPr lang="es-ES" dirty="0" smtClean="0"/>
          </a:p>
          <a:p>
            <a:pPr lvl="1"/>
            <a:r>
              <a:rPr lang="es-ES" dirty="0" err="1" smtClean="0"/>
              <a:t>Collider</a:t>
            </a:r>
            <a:endParaRPr lang="es-ES" dirty="0" smtClean="0"/>
          </a:p>
          <a:p>
            <a:pPr lvl="1"/>
            <a:r>
              <a:rPr lang="es-ES" dirty="0" err="1" smtClean="0"/>
              <a:t>Physical</a:t>
            </a:r>
            <a:r>
              <a:rPr lang="es-ES" dirty="0" smtClean="0"/>
              <a:t> </a:t>
            </a:r>
            <a:r>
              <a:rPr lang="es-ES" dirty="0" err="1" smtClean="0"/>
              <a:t>Materials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1026" name="Picture 2" descr="http://docs.unity3d.com/uploads/Main/PhysicsIntroP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163" y="185085"/>
            <a:ext cx="4995820" cy="262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06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Rigidbody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el componente principal que habilita las físicas en cada </a:t>
            </a:r>
            <a:r>
              <a:rPr lang="es-ES" dirty="0" err="1" smtClean="0"/>
              <a:t>GameObject</a:t>
            </a:r>
            <a:r>
              <a:rPr lang="es-ES" dirty="0" smtClean="0"/>
              <a:t>.</a:t>
            </a:r>
          </a:p>
          <a:p>
            <a:r>
              <a:rPr lang="es-ES" dirty="0" smtClean="0"/>
              <a:t>Inmediatamente que se asocia a un objeto este responde a fuerzas, como la de la gravedad.</a:t>
            </a:r>
          </a:p>
          <a:p>
            <a:r>
              <a:rPr lang="es-ES" dirty="0" smtClean="0"/>
              <a:t>Si se le añaden un o más </a:t>
            </a:r>
            <a:r>
              <a:rPr lang="es-ES" dirty="0" err="1" smtClean="0"/>
              <a:t>Colliders</a:t>
            </a:r>
            <a:r>
              <a:rPr lang="es-ES" dirty="0" smtClean="0"/>
              <a:t> reaccionará también a las colisiones.</a:t>
            </a:r>
          </a:p>
          <a:p>
            <a:r>
              <a:rPr lang="es-ES" dirty="0" smtClean="0"/>
              <a:t>Al añadirlo a un objeto toma el control sobre el movimiento</a:t>
            </a:r>
          </a:p>
          <a:p>
            <a:pPr lvl="1"/>
            <a:r>
              <a:rPr lang="es-ES" dirty="0" smtClean="0"/>
              <a:t>Deben aplicarse fuerzas al cuerpo para desplazarlo</a:t>
            </a:r>
          </a:p>
          <a:p>
            <a:pPr lvl="1"/>
            <a:r>
              <a:rPr lang="es-ES" dirty="0" smtClean="0"/>
              <a:t>No conviene emplear modificar el componente </a:t>
            </a:r>
            <a:r>
              <a:rPr lang="es-ES" dirty="0" err="1" smtClean="0"/>
              <a:t>Transform</a:t>
            </a:r>
            <a:r>
              <a:rPr lang="es-ES" dirty="0" smtClean="0"/>
              <a:t> directamente.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573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Rigidbody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Una vez que se aplica una fuerza a un objeto este se activa como parte de la simulación física.</a:t>
            </a:r>
          </a:p>
          <a:p>
            <a:r>
              <a:rPr lang="es-ES" dirty="0" smtClean="0"/>
              <a:t>Cuando se alcanza un punto de equilibrio (se deja de mover) se desactiva como cuerpo modificado por la físicas.</a:t>
            </a:r>
          </a:p>
          <a:p>
            <a:r>
              <a:rPr lang="es-ES" dirty="0" smtClean="0"/>
              <a:t>El motor de </a:t>
            </a:r>
            <a:r>
              <a:rPr lang="es-ES" dirty="0" err="1" smtClean="0"/>
              <a:t>PhysiX</a:t>
            </a:r>
            <a:r>
              <a:rPr lang="es-ES" dirty="0" smtClean="0"/>
              <a:t> permite en un PC centenares de miles de </a:t>
            </a:r>
            <a:r>
              <a:rPr lang="es-ES" dirty="0" err="1" smtClean="0"/>
              <a:t>Rigidbodies</a:t>
            </a:r>
            <a:r>
              <a:rPr lang="es-ES" dirty="0" smtClean="0"/>
              <a:t> en cada </a:t>
            </a:r>
            <a:r>
              <a:rPr lang="es-ES" dirty="0" err="1" smtClean="0"/>
              <a:t>frame</a:t>
            </a:r>
            <a:r>
              <a:rPr lang="es-ES" dirty="0" smtClean="0"/>
              <a:t>, aunque siga existiendo en alguna plataformas (PS3) la limitación de 64K.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472" y="829363"/>
            <a:ext cx="39052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Rigidbody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7424" y="1546784"/>
            <a:ext cx="10554574" cy="3636511"/>
          </a:xfrm>
        </p:spPr>
        <p:txBody>
          <a:bodyPr/>
          <a:lstStyle/>
          <a:p>
            <a:r>
              <a:rPr lang="es-ES" dirty="0" smtClean="0"/>
              <a:t>Si queremos que un cuerpo rígido responda en su movimiento a instrucciones enviadas, por ejemplo, desde un Script sin verse afectado por el motor de físicas lo podemos marcar como </a:t>
            </a:r>
            <a:r>
              <a:rPr lang="es-ES" dirty="0" err="1" smtClean="0"/>
              <a:t>Static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Esto todavía permite al cuerpo actuar como </a:t>
            </a:r>
            <a:r>
              <a:rPr lang="es-ES" dirty="0" err="1" smtClean="0"/>
              <a:t>Trigger</a:t>
            </a:r>
            <a:r>
              <a:rPr lang="es-ES" dirty="0" smtClean="0"/>
              <a:t> frente a colisiones con otros cuerpos.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744" y="4202220"/>
            <a:ext cx="3838575" cy="196215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186744" y="5048830"/>
            <a:ext cx="1721708" cy="263611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629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Colliders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Elementos invisibles</a:t>
            </a:r>
          </a:p>
          <a:p>
            <a:r>
              <a:rPr lang="es-ES" dirty="0" smtClean="0"/>
              <a:t>Se pueden combinar</a:t>
            </a:r>
          </a:p>
          <a:p>
            <a:r>
              <a:rPr lang="es-ES" dirty="0" smtClean="0"/>
              <a:t>No es necesarios que ajustes al objeto, suelen ser figuras simples:</a:t>
            </a:r>
          </a:p>
          <a:p>
            <a:pPr lvl="1"/>
            <a:r>
              <a:rPr lang="es-ES" dirty="0" smtClean="0"/>
              <a:t>Cubo, Esfera, Cápsula</a:t>
            </a:r>
          </a:p>
          <a:p>
            <a:r>
              <a:rPr lang="es-ES" dirty="0" smtClean="0"/>
              <a:t>Existe una representación fiel (en 3D) o bastante aproximada (en 2D) llamada </a:t>
            </a:r>
            <a:r>
              <a:rPr lang="es-ES" dirty="0" err="1" smtClean="0"/>
              <a:t>MeshCollider</a:t>
            </a:r>
            <a:r>
              <a:rPr lang="es-ES" dirty="0" smtClean="0"/>
              <a:t>.</a:t>
            </a:r>
          </a:p>
          <a:p>
            <a:r>
              <a:rPr lang="es-ES" dirty="0" smtClean="0"/>
              <a:t>El </a:t>
            </a:r>
            <a:r>
              <a:rPr lang="es-ES" dirty="0" err="1" smtClean="0"/>
              <a:t>MeshCollider</a:t>
            </a:r>
            <a:r>
              <a:rPr lang="es-ES" dirty="0" smtClean="0"/>
              <a:t> incluye una fuerte penalización de rendimiento.</a:t>
            </a:r>
          </a:p>
          <a:p>
            <a:r>
              <a:rPr lang="es-ES" dirty="0" smtClean="0"/>
              <a:t>Lo normal, emplear </a:t>
            </a:r>
            <a:r>
              <a:rPr lang="es-ES" dirty="0" err="1" smtClean="0"/>
              <a:t>MeshCollider</a:t>
            </a:r>
            <a:r>
              <a:rPr lang="es-ES" dirty="0" smtClean="0"/>
              <a:t> para estructura o geometría del escenario y aproximaciones para los objetos móviles</a:t>
            </a:r>
          </a:p>
        </p:txBody>
      </p:sp>
    </p:spTree>
    <p:extLst>
      <p:ext uri="{BB962C8B-B14F-4D97-AF65-F5344CB8AC3E}">
        <p14:creationId xmlns:p14="http://schemas.microsoft.com/office/powerpoint/2010/main" val="195188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RayCast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Ligado al motor de físicas y los </a:t>
            </a:r>
            <a:r>
              <a:rPr lang="es-ES" dirty="0" err="1" smtClean="0"/>
              <a:t>colliders</a:t>
            </a:r>
            <a:endParaRPr lang="es-ES" dirty="0" smtClean="0"/>
          </a:p>
          <a:p>
            <a:r>
              <a:rPr lang="es-ES" dirty="0" smtClean="0"/>
              <a:t>Representa el proceso de lanzar un rayo desde un punto y calcular los elementos con los cuales interseca su trayectoria</a:t>
            </a:r>
          </a:p>
          <a:p>
            <a:r>
              <a:rPr lang="es-ES" dirty="0" smtClean="0"/>
              <a:t>Se accede desde dos puntos:</a:t>
            </a:r>
          </a:p>
          <a:p>
            <a:pPr lvl="1"/>
            <a:r>
              <a:rPr lang="es-ES" dirty="0" smtClean="0"/>
              <a:t>Una cámara</a:t>
            </a:r>
          </a:p>
          <a:p>
            <a:pPr lvl="1"/>
            <a:r>
              <a:rPr lang="es-ES" dirty="0" smtClean="0"/>
              <a:t>La librería de </a:t>
            </a:r>
            <a:r>
              <a:rPr lang="es-ES" b="1" dirty="0" err="1" smtClean="0">
                <a:hlinkClick r:id="rId2"/>
              </a:rPr>
              <a:t>Physics</a:t>
            </a:r>
            <a:r>
              <a:rPr lang="es-ES" b="1" dirty="0" err="1" smtClean="0"/>
              <a:t>.Raycast</a:t>
            </a:r>
            <a:endParaRPr lang="es-ES" b="1" dirty="0" smtClean="0"/>
          </a:p>
          <a:p>
            <a:r>
              <a:rPr lang="es-ES" dirty="0" smtClean="0"/>
              <a:t>La traza de rayos de apoya en el elemento </a:t>
            </a:r>
            <a:r>
              <a:rPr lang="es-ES" dirty="0" err="1" smtClean="0"/>
              <a:t>Ray</a:t>
            </a:r>
            <a:r>
              <a:rPr lang="es-ES" dirty="0" smtClean="0"/>
              <a:t>, fijado por un punto y una dirección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064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Raycast</a:t>
            </a:r>
            <a:r>
              <a:rPr lang="es-ES" dirty="0" smtClean="0"/>
              <a:t>. Métodos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s-ES" dirty="0" err="1">
                <a:latin typeface="Consolas" panose="020B0609020204030204" pitchFamily="49" charset="0"/>
              </a:rPr>
              <a:t>public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static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bool</a:t>
            </a:r>
            <a:r>
              <a:rPr lang="es-ES" dirty="0">
                <a:latin typeface="Consolas" panose="020B0609020204030204" pitchFamily="49" charset="0"/>
              </a:rPr>
              <a:t> </a:t>
            </a:r>
            <a:r>
              <a:rPr lang="es-ES" b="1" dirty="0" err="1">
                <a:latin typeface="Consolas" panose="020B0609020204030204" pitchFamily="49" charset="0"/>
              </a:rPr>
              <a:t>Raycast</a:t>
            </a:r>
            <a:r>
              <a:rPr lang="es-ES" dirty="0" smtClean="0">
                <a:latin typeface="Consolas" panose="020B0609020204030204" pitchFamily="49" charset="0"/>
              </a:rPr>
              <a:t>(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s-ES" u="sng" dirty="0" smtClean="0">
                <a:latin typeface="Consolas" panose="020B0609020204030204" pitchFamily="49" charset="0"/>
                <a:hlinkClick r:id="rId2"/>
              </a:rPr>
              <a:t>Vector3</a:t>
            </a:r>
            <a:r>
              <a:rPr lang="es-ES" u="sng" dirty="0">
                <a:latin typeface="Consolas" panose="020B0609020204030204" pitchFamily="49" charset="0"/>
                <a:hlinkClick r:id="rId2"/>
              </a:rPr>
              <a:t> </a:t>
            </a:r>
            <a:r>
              <a:rPr lang="es-ES" b="1" dirty="0" err="1">
                <a:latin typeface="Consolas" panose="020B0609020204030204" pitchFamily="49" charset="0"/>
              </a:rPr>
              <a:t>origin</a:t>
            </a:r>
            <a:r>
              <a:rPr lang="es-ES" dirty="0">
                <a:latin typeface="Consolas" panose="020B0609020204030204" pitchFamily="49" charset="0"/>
              </a:rPr>
              <a:t>, </a:t>
            </a:r>
            <a:endParaRPr lang="es-ES" dirty="0" smtClean="0">
              <a:latin typeface="Consolas" panose="020B0609020204030204" pitchFamily="49" charset="0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s-ES" u="sng" dirty="0" smtClean="0">
                <a:latin typeface="Consolas" panose="020B0609020204030204" pitchFamily="49" charset="0"/>
                <a:hlinkClick r:id="rId2"/>
              </a:rPr>
              <a:t>Vector3</a:t>
            </a:r>
            <a:r>
              <a:rPr lang="es-ES" u="sng" dirty="0">
                <a:latin typeface="Consolas" panose="020B0609020204030204" pitchFamily="49" charset="0"/>
                <a:hlinkClick r:id="rId2"/>
              </a:rPr>
              <a:t> </a:t>
            </a:r>
            <a:r>
              <a:rPr lang="es-ES" b="1" dirty="0" err="1">
                <a:latin typeface="Consolas" panose="020B0609020204030204" pitchFamily="49" charset="0"/>
              </a:rPr>
              <a:t>direction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endParaRPr lang="es-ES" dirty="0" smtClean="0">
              <a:latin typeface="Consolas" panose="020B0609020204030204" pitchFamily="49" charset="0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s-ES" dirty="0" err="1" smtClean="0">
                <a:latin typeface="Consolas" panose="020B0609020204030204" pitchFamily="49" charset="0"/>
              </a:rPr>
              <a:t>float</a:t>
            </a:r>
            <a:r>
              <a:rPr lang="es-ES" dirty="0">
                <a:latin typeface="Consolas" panose="020B0609020204030204" pitchFamily="49" charset="0"/>
              </a:rPr>
              <a:t> </a:t>
            </a:r>
            <a:r>
              <a:rPr lang="es-ES" b="1" dirty="0" err="1">
                <a:latin typeface="Consolas" panose="020B0609020204030204" pitchFamily="49" charset="0"/>
              </a:rPr>
              <a:t>maxDistance</a:t>
            </a:r>
            <a:r>
              <a:rPr lang="es-ES" dirty="0">
                <a:latin typeface="Consolas" panose="020B0609020204030204" pitchFamily="49" charset="0"/>
              </a:rPr>
              <a:t> = </a:t>
            </a:r>
            <a:r>
              <a:rPr lang="es-ES" dirty="0" err="1">
                <a:latin typeface="Consolas" panose="020B0609020204030204" pitchFamily="49" charset="0"/>
              </a:rPr>
              <a:t>Mathf.Infinity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endParaRPr lang="es-ES" dirty="0" smtClean="0">
              <a:latin typeface="Consolas" panose="020B0609020204030204" pitchFamily="49" charset="0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s-ES" dirty="0" err="1" smtClean="0">
                <a:latin typeface="Consolas" panose="020B0609020204030204" pitchFamily="49" charset="0"/>
              </a:rPr>
              <a:t>int</a:t>
            </a:r>
            <a:r>
              <a:rPr lang="es-ES" dirty="0">
                <a:latin typeface="Consolas" panose="020B0609020204030204" pitchFamily="49" charset="0"/>
              </a:rPr>
              <a:t> </a:t>
            </a:r>
            <a:r>
              <a:rPr lang="es-ES" b="1" dirty="0" err="1">
                <a:latin typeface="Consolas" panose="020B0609020204030204" pitchFamily="49" charset="0"/>
              </a:rPr>
              <a:t>layerMask</a:t>
            </a:r>
            <a:r>
              <a:rPr lang="es-ES" dirty="0">
                <a:latin typeface="Consolas" panose="020B0609020204030204" pitchFamily="49" charset="0"/>
              </a:rPr>
              <a:t> </a:t>
            </a:r>
            <a:r>
              <a:rPr lang="es-ES" dirty="0" smtClean="0">
                <a:latin typeface="Consolas" panose="020B0609020204030204" pitchFamily="49" charset="0"/>
              </a:rPr>
              <a:t>= </a:t>
            </a:r>
            <a:r>
              <a:rPr lang="es-ES" dirty="0" err="1" smtClean="0">
                <a:latin typeface="Consolas" panose="020B0609020204030204" pitchFamily="49" charset="0"/>
              </a:rPr>
              <a:t>DefaultRaycastLayers</a:t>
            </a:r>
            <a:r>
              <a:rPr lang="es-ES" dirty="0">
                <a:latin typeface="Consolas" panose="020B0609020204030204" pitchFamily="49" charset="0"/>
              </a:rPr>
              <a:t>, </a:t>
            </a:r>
            <a:endParaRPr lang="es-ES" dirty="0" smtClean="0">
              <a:latin typeface="Consolas" panose="020B0609020204030204" pitchFamily="49" charset="0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s-ES" u="sng" dirty="0" err="1" smtClean="0">
                <a:latin typeface="Consolas" panose="020B0609020204030204" pitchFamily="49" charset="0"/>
                <a:hlinkClick r:id="rId3"/>
              </a:rPr>
              <a:t>QueryTriggerInteraction</a:t>
            </a:r>
            <a:r>
              <a:rPr lang="es-ES" u="sng" dirty="0">
                <a:latin typeface="Consolas" panose="020B0609020204030204" pitchFamily="49" charset="0"/>
                <a:hlinkClick r:id="rId3"/>
              </a:rPr>
              <a:t> </a:t>
            </a:r>
            <a:r>
              <a:rPr lang="es-ES" b="1" dirty="0" err="1">
                <a:latin typeface="Consolas" panose="020B0609020204030204" pitchFamily="49" charset="0"/>
              </a:rPr>
              <a:t>queryTriggerInteraction</a:t>
            </a:r>
            <a:r>
              <a:rPr lang="es-ES" dirty="0">
                <a:latin typeface="Consolas" panose="020B0609020204030204" pitchFamily="49" charset="0"/>
              </a:rPr>
              <a:t> = </a:t>
            </a:r>
            <a:r>
              <a:rPr lang="es-ES" dirty="0" err="1" smtClean="0">
                <a:latin typeface="Consolas" panose="020B0609020204030204" pitchFamily="49" charset="0"/>
              </a:rPr>
              <a:t>QueryTriggerInteraction.UseGlobal</a:t>
            </a:r>
            <a:r>
              <a:rPr lang="es-E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ES" dirty="0" err="1">
                <a:latin typeface="Consolas" panose="020B0609020204030204" pitchFamily="49" charset="0"/>
              </a:rPr>
              <a:t>public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static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bool</a:t>
            </a:r>
            <a:r>
              <a:rPr lang="es-ES" dirty="0">
                <a:latin typeface="Consolas" panose="020B0609020204030204" pitchFamily="49" charset="0"/>
              </a:rPr>
              <a:t> </a:t>
            </a:r>
            <a:r>
              <a:rPr lang="es-ES" dirty="0" err="1">
                <a:latin typeface="Consolas" panose="020B0609020204030204" pitchFamily="49" charset="0"/>
              </a:rPr>
              <a:t>Raycast</a:t>
            </a:r>
            <a:r>
              <a:rPr lang="es-ES" dirty="0" smtClean="0">
                <a:latin typeface="Consolas" panose="020B0609020204030204" pitchFamily="49" charset="0"/>
              </a:rPr>
              <a:t>(</a:t>
            </a:r>
            <a:endParaRPr lang="es-ES" dirty="0">
              <a:latin typeface="Consolas" panose="020B0609020204030204" pitchFamily="49" charset="0"/>
              <a:hlinkClick r:id="rId4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s-ES" dirty="0" err="1" smtClean="0">
                <a:latin typeface="Consolas" panose="020B0609020204030204" pitchFamily="49" charset="0"/>
                <a:hlinkClick r:id="rId4"/>
              </a:rPr>
              <a:t>Ray</a:t>
            </a:r>
            <a:r>
              <a:rPr lang="es-ES" dirty="0">
                <a:latin typeface="Consolas" panose="020B0609020204030204" pitchFamily="49" charset="0"/>
                <a:hlinkClick r:id="rId4"/>
              </a:rPr>
              <a:t> </a:t>
            </a:r>
            <a:r>
              <a:rPr lang="es-ES" dirty="0" err="1">
                <a:latin typeface="Consolas" panose="020B0609020204030204" pitchFamily="49" charset="0"/>
              </a:rPr>
              <a:t>ray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endParaRPr lang="es-ES" dirty="0" smtClean="0">
              <a:latin typeface="Consolas" panose="020B0609020204030204" pitchFamily="49" charset="0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s-ES" dirty="0" err="1" smtClean="0">
                <a:latin typeface="Consolas" panose="020B0609020204030204" pitchFamily="49" charset="0"/>
              </a:rPr>
              <a:t>out</a:t>
            </a:r>
            <a:r>
              <a:rPr lang="es-ES" dirty="0">
                <a:latin typeface="Consolas" panose="020B0609020204030204" pitchFamily="49" charset="0"/>
              </a:rPr>
              <a:t> </a:t>
            </a:r>
            <a:r>
              <a:rPr lang="es-ES" dirty="0" err="1">
                <a:latin typeface="Consolas" panose="020B0609020204030204" pitchFamily="49" charset="0"/>
                <a:hlinkClick r:id="rId5"/>
              </a:rPr>
              <a:t>RaycastHit</a:t>
            </a:r>
            <a:r>
              <a:rPr lang="es-ES" dirty="0">
                <a:latin typeface="Consolas" panose="020B0609020204030204" pitchFamily="49" charset="0"/>
                <a:hlinkClick r:id="rId5"/>
              </a:rPr>
              <a:t> </a:t>
            </a:r>
            <a:r>
              <a:rPr lang="es-ES" dirty="0" err="1">
                <a:latin typeface="Consolas" panose="020B0609020204030204" pitchFamily="49" charset="0"/>
              </a:rPr>
              <a:t>hitInfo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endParaRPr lang="es-ES" dirty="0" smtClean="0">
              <a:latin typeface="Consolas" panose="020B0609020204030204" pitchFamily="49" charset="0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s-ES" dirty="0" err="1" smtClean="0">
                <a:latin typeface="Consolas" panose="020B0609020204030204" pitchFamily="49" charset="0"/>
              </a:rPr>
              <a:t>float</a:t>
            </a:r>
            <a:r>
              <a:rPr lang="es-ES" dirty="0">
                <a:latin typeface="Consolas" panose="020B0609020204030204" pitchFamily="49" charset="0"/>
              </a:rPr>
              <a:t> </a:t>
            </a:r>
            <a:r>
              <a:rPr lang="es-ES" dirty="0" err="1">
                <a:latin typeface="Consolas" panose="020B0609020204030204" pitchFamily="49" charset="0"/>
              </a:rPr>
              <a:t>maxDistance</a:t>
            </a:r>
            <a:r>
              <a:rPr lang="es-ES" dirty="0">
                <a:latin typeface="Consolas" panose="020B0609020204030204" pitchFamily="49" charset="0"/>
              </a:rPr>
              <a:t> = </a:t>
            </a:r>
            <a:r>
              <a:rPr lang="es-ES" dirty="0" err="1">
                <a:latin typeface="Consolas" panose="020B0609020204030204" pitchFamily="49" charset="0"/>
              </a:rPr>
              <a:t>Mathf.Infinity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endParaRPr lang="es-ES" dirty="0" smtClean="0">
              <a:latin typeface="Consolas" panose="020B0609020204030204" pitchFamily="49" charset="0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s-ES" dirty="0" err="1" smtClean="0">
                <a:latin typeface="Consolas" panose="020B0609020204030204" pitchFamily="49" charset="0"/>
              </a:rPr>
              <a:t>int</a:t>
            </a:r>
            <a:r>
              <a:rPr lang="es-ES" dirty="0">
                <a:latin typeface="Consolas" panose="020B0609020204030204" pitchFamily="49" charset="0"/>
              </a:rPr>
              <a:t> </a:t>
            </a:r>
            <a:r>
              <a:rPr lang="es-ES" dirty="0" err="1">
                <a:latin typeface="Consolas" panose="020B0609020204030204" pitchFamily="49" charset="0"/>
              </a:rPr>
              <a:t>layerMask</a:t>
            </a:r>
            <a:r>
              <a:rPr lang="es-ES" dirty="0">
                <a:latin typeface="Consolas" panose="020B0609020204030204" pitchFamily="49" charset="0"/>
              </a:rPr>
              <a:t> = </a:t>
            </a:r>
            <a:r>
              <a:rPr lang="es-ES" dirty="0" err="1">
                <a:latin typeface="Consolas" panose="020B0609020204030204" pitchFamily="49" charset="0"/>
              </a:rPr>
              <a:t>DefaultRaycastLayers</a:t>
            </a:r>
            <a:r>
              <a:rPr lang="es-ES" dirty="0">
                <a:latin typeface="Consolas" panose="020B0609020204030204" pitchFamily="49" charset="0"/>
              </a:rPr>
              <a:t>, </a:t>
            </a:r>
            <a:endParaRPr lang="es-ES" dirty="0" smtClean="0">
              <a:latin typeface="Consolas" panose="020B0609020204030204" pitchFamily="49" charset="0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s-ES" dirty="0" err="1" smtClean="0">
                <a:latin typeface="Consolas" panose="020B0609020204030204" pitchFamily="49" charset="0"/>
                <a:hlinkClick r:id="rId3"/>
              </a:rPr>
              <a:t>QueryTriggerInteraction</a:t>
            </a:r>
            <a:r>
              <a:rPr lang="es-ES" dirty="0">
                <a:latin typeface="Consolas" panose="020B0609020204030204" pitchFamily="49" charset="0"/>
                <a:hlinkClick r:id="rId3"/>
              </a:rPr>
              <a:t> </a:t>
            </a:r>
            <a:r>
              <a:rPr lang="es-ES" dirty="0" err="1">
                <a:latin typeface="Consolas" panose="020B0609020204030204" pitchFamily="49" charset="0"/>
              </a:rPr>
              <a:t>queryTriggerInteraction</a:t>
            </a:r>
            <a:r>
              <a:rPr lang="es-ES" dirty="0">
                <a:latin typeface="Consolas" panose="020B0609020204030204" pitchFamily="49" charset="0"/>
              </a:rPr>
              <a:t> = </a:t>
            </a:r>
            <a:r>
              <a:rPr lang="es-ES" dirty="0" err="1">
                <a:latin typeface="Consolas" panose="020B0609020204030204" pitchFamily="49" charset="0"/>
              </a:rPr>
              <a:t>QueryTriggerInteraction.UseGlobal</a:t>
            </a:r>
            <a:r>
              <a:rPr lang="es-E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2191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TM03457503[[fn=Sobrio]]</Template>
  <TotalTime>2285</TotalTime>
  <Words>891</Words>
  <Application>Microsoft Office PowerPoint</Application>
  <PresentationFormat>Panorámica</PresentationFormat>
  <Paragraphs>123</Paragraphs>
  <Slides>18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Century Gothic</vt:lpstr>
      <vt:lpstr>Consolas</vt:lpstr>
      <vt:lpstr>Wingdings 2</vt:lpstr>
      <vt:lpstr>Citable</vt:lpstr>
      <vt:lpstr>Físicas en Unity3D</vt:lpstr>
      <vt:lpstr>Presentación de PowerPoint</vt:lpstr>
      <vt:lpstr>Físicas</vt:lpstr>
      <vt:lpstr>Rigidbody</vt:lpstr>
      <vt:lpstr>Rigidbody</vt:lpstr>
      <vt:lpstr>Rigidbody</vt:lpstr>
      <vt:lpstr>Colliders</vt:lpstr>
      <vt:lpstr>RayCast</vt:lpstr>
      <vt:lpstr>Raycast. Métodos</vt:lpstr>
      <vt:lpstr>Raycast. Ejemplo</vt:lpstr>
      <vt:lpstr>RayCast. RaycastHit</vt:lpstr>
      <vt:lpstr>Raycast. From Camera</vt:lpstr>
      <vt:lpstr>Joints</vt:lpstr>
      <vt:lpstr>SpringJoint</vt:lpstr>
      <vt:lpstr>FixedJoint</vt:lpstr>
      <vt:lpstr>HingeJoint</vt:lpstr>
      <vt:lpstr>CharacterJoint </vt:lpstr>
      <vt:lpstr>RagDoll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Peña</dc:creator>
  <cp:lastModifiedBy>Luis Peña</cp:lastModifiedBy>
  <cp:revision>53</cp:revision>
  <dcterms:created xsi:type="dcterms:W3CDTF">2016-03-30T08:26:40Z</dcterms:created>
  <dcterms:modified xsi:type="dcterms:W3CDTF">2016-04-25T15:28:43Z</dcterms:modified>
</cp:coreProperties>
</file>