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AC1824-776C-465E-A1E9-663B5A9A451F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I" id="{2936A224-9FF1-4C37-B437-46510E142F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FFB79-075C-4F92-BC9D-163E02DFC611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919C-5E6B-4B77-BB1B-DDEAB2BF70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9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1B0AD-07B3-416A-A66E-62E1EA5D344B}" type="slidenum">
              <a:rPr lang="es-ES"/>
              <a:pPr/>
              <a:t>2</a:t>
            </a:fld>
            <a:endParaRPr lang="es-E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00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65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E0E9B0-DE7A-4A0B-A841-8E28FACE67DE}" type="slidenum">
              <a:rPr lang="es-ES"/>
              <a:pPr/>
              <a:t>11</a:t>
            </a:fld>
            <a:endParaRPr lang="es-E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92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834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6B78DE-A50D-4739-A12C-1A27CED6313D}" type="slidenum">
              <a:rPr lang="es-ES"/>
              <a:pPr/>
              <a:t>12</a:t>
            </a:fld>
            <a:endParaRPr lang="es-E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0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63043-DF07-4F9C-9671-07A95C0D2269}" type="slidenum">
              <a:rPr lang="es-ES"/>
              <a:pPr/>
              <a:t>13</a:t>
            </a:fld>
            <a:endParaRPr lang="es-E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1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61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B5B3F-EB60-49B0-975F-90DB7483DE51}" type="slidenum">
              <a:rPr lang="es-ES"/>
              <a:pPr/>
              <a:t>14</a:t>
            </a:fld>
            <a:endParaRPr lang="es-E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23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94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48B7E-3BB1-4FA7-B5A0-F9E474FB3EC3}" type="slidenum">
              <a:rPr lang="es-ES"/>
              <a:pPr/>
              <a:t>15</a:t>
            </a:fld>
            <a:endParaRPr lang="es-E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33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00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74BE24-6926-45B3-A7A2-0B16DA1526C3}" type="slidenum">
              <a:rPr lang="es-ES"/>
              <a:pPr/>
              <a:t>16</a:t>
            </a:fld>
            <a:endParaRPr lang="es-E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4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10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3DB2CB-875F-43F6-A9F0-D9B940D5B44F}" type="slidenum">
              <a:rPr lang="es-ES"/>
              <a:pPr/>
              <a:t>17</a:t>
            </a:fld>
            <a:endParaRPr lang="es-E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5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8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A54F73-E944-4443-B74A-F51BF627759E}" type="slidenum">
              <a:rPr lang="es-ES"/>
              <a:pPr/>
              <a:t>18</a:t>
            </a:fld>
            <a:endParaRPr lang="es-E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6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2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573972-D919-49EE-AAA7-CF77589D1B1C}" type="slidenum">
              <a:rPr lang="es-ES"/>
              <a:pPr/>
              <a:t>19</a:t>
            </a:fld>
            <a:endParaRPr lang="es-E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7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13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00AE79-72DA-461E-B27D-EE5DEDA17112}" type="slidenum">
              <a:rPr lang="es-ES"/>
              <a:pPr/>
              <a:t>20</a:t>
            </a:fld>
            <a:endParaRPr lang="es-E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8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81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46C06-9559-4E37-98AD-1469ECE48F23}" type="slidenum">
              <a:rPr lang="es-ES"/>
              <a:pPr/>
              <a:t>3</a:t>
            </a:fld>
            <a:endParaRPr lang="es-E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10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237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CF3282-F7D9-484D-BF3B-0C627C5375A7}" type="slidenum">
              <a:rPr lang="es-ES"/>
              <a:pPr/>
              <a:t>21</a:t>
            </a:fld>
            <a:endParaRPr lang="es-E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49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19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BCAFFD-99DF-4296-888F-9973D9C76F01}" type="slidenum">
              <a:rPr lang="es-ES"/>
              <a:pPr/>
              <a:t>22</a:t>
            </a:fld>
            <a:endParaRPr lang="es-E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0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43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EBBC6-342B-470E-99CB-4383CEDD56A4}" type="slidenum">
              <a:rPr lang="es-ES"/>
              <a:pPr/>
              <a:t>23</a:t>
            </a:fld>
            <a:endParaRPr lang="es-E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1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73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EA08D1-5E0A-4966-80B5-484EC3D7BC23}" type="slidenum">
              <a:rPr lang="es-ES"/>
              <a:pPr/>
              <a:t>24</a:t>
            </a:fld>
            <a:endParaRPr lang="es-E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25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73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6D119-22A3-4939-B1BE-4ECCA3105499}" type="slidenum">
              <a:rPr lang="es-ES"/>
              <a:pPr/>
              <a:t>25</a:t>
            </a:fld>
            <a:endParaRPr lang="es-E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36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812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983DE2-A8E6-4CDF-B7D6-1EE7C93B3984}" type="slidenum">
              <a:rPr lang="es-ES"/>
              <a:pPr/>
              <a:t>26</a:t>
            </a:fld>
            <a:endParaRPr lang="es-E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4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64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3956C-886C-47E8-9C64-0B958ADF0DC1}" type="slidenum">
              <a:rPr lang="es-ES"/>
              <a:pPr/>
              <a:t>27</a:t>
            </a:fld>
            <a:endParaRPr lang="es-E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56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1"/>
            <a:ext cx="5641073" cy="37933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More consistent to work with Tasks everywhere.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Simpler high-level logic.</a:t>
            </a:r>
          </a:p>
        </p:txBody>
      </p:sp>
    </p:spTree>
    <p:extLst>
      <p:ext uri="{BB962C8B-B14F-4D97-AF65-F5344CB8AC3E}">
        <p14:creationId xmlns:p14="http://schemas.microsoft.com/office/powerpoint/2010/main" val="3188966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416069-257C-4A35-9058-AE7729896900}" type="slidenum">
              <a:rPr lang="es-ES"/>
              <a:pPr/>
              <a:t>28</a:t>
            </a:fld>
            <a:endParaRPr lang="es-E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66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1"/>
            <a:ext cx="5641073" cy="37933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EXAMPLES of Sequences and Selectors</a:t>
            </a:r>
          </a:p>
        </p:txBody>
      </p:sp>
    </p:spTree>
    <p:extLst>
      <p:ext uri="{BB962C8B-B14F-4D97-AF65-F5344CB8AC3E}">
        <p14:creationId xmlns:p14="http://schemas.microsoft.com/office/powerpoint/2010/main" val="2303971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EAFA1D-F6EF-4333-9D99-C23A3E0A0A6C}" type="slidenum">
              <a:rPr lang="es-ES"/>
              <a:pPr/>
              <a:t>29</a:t>
            </a:fld>
            <a:endParaRPr lang="es-E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76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1"/>
            <a:ext cx="5641073" cy="37933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EXAMPLES of Sequences and Selectors</a:t>
            </a:r>
          </a:p>
        </p:txBody>
      </p:sp>
    </p:spTree>
    <p:extLst>
      <p:ext uri="{BB962C8B-B14F-4D97-AF65-F5344CB8AC3E}">
        <p14:creationId xmlns:p14="http://schemas.microsoft.com/office/powerpoint/2010/main" val="4010910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89A2D-F914-434E-AEDD-B115DC26368B}" type="slidenum">
              <a:rPr lang="es-ES"/>
              <a:pPr/>
              <a:t>30</a:t>
            </a:fld>
            <a:endParaRPr lang="es-E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87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54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0E7414-1588-44E5-9233-48BC3EDB01F4}" type="slidenum">
              <a:rPr lang="es-ES"/>
              <a:pPr/>
              <a:t>4</a:t>
            </a:fld>
            <a:endParaRPr lang="es-E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20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502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1E514-59F4-4627-A77C-C7E34B98BFA0}" type="slidenum">
              <a:rPr lang="es-ES"/>
              <a:pPr/>
              <a:t>31</a:t>
            </a:fld>
            <a:endParaRPr lang="es-E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59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516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782F83-4295-46D2-B5B0-701998540700}" type="slidenum">
              <a:rPr lang="es-ES"/>
              <a:pPr/>
              <a:t>32</a:t>
            </a:fld>
            <a:endParaRPr lang="es-E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0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486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12AC5A-D5D3-4CB9-BBFC-4CEDE4AB93AF}" type="slidenum">
              <a:rPr lang="es-ES"/>
              <a:pPr/>
              <a:t>33</a:t>
            </a:fld>
            <a:endParaRPr lang="es-E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1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423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B078F-DD4F-4112-B9B7-3A70F00001BD}" type="slidenum">
              <a:rPr lang="es-ES"/>
              <a:pPr/>
              <a:t>34</a:t>
            </a:fld>
            <a:endParaRPr lang="es-E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2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645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05A4D5-151B-4EBF-BEC4-DCB1E811EE77}" type="slidenum">
              <a:rPr lang="es-ES"/>
              <a:pPr/>
              <a:t>35</a:t>
            </a:fld>
            <a:endParaRPr lang="es-E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3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41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F71981-6E71-4A86-998E-A01070C9F256}" type="slidenum">
              <a:rPr lang="es-ES"/>
              <a:pPr/>
              <a:t>36</a:t>
            </a:fld>
            <a:endParaRPr lang="es-E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4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800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EF6092-0924-4CC4-A894-E0BB15DE60AC}" type="slidenum">
              <a:rPr lang="es-ES"/>
              <a:pPr/>
              <a:t>37</a:t>
            </a:fld>
            <a:endParaRPr lang="es-ES"/>
          </a:p>
        </p:txBody>
      </p:sp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5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8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185C79-6CB7-4F4F-8501-FA131B7D926D}" type="slidenum">
              <a:rPr lang="es-ES"/>
              <a:pPr/>
              <a:t>38</a:t>
            </a:fld>
            <a:endParaRPr lang="es-E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6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79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702931-97D1-4080-9496-6192F5D21C2C}" type="slidenum">
              <a:rPr lang="es-ES"/>
              <a:pPr/>
              <a:t>39</a:t>
            </a:fld>
            <a:endParaRPr lang="es-E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7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85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DDD5B-76E4-45C3-943B-9C7B2747777F}" type="slidenum">
              <a:rPr lang="es-ES"/>
              <a:pPr/>
              <a:t>40</a:t>
            </a:fld>
            <a:endParaRPr lang="es-ES"/>
          </a:p>
        </p:txBody>
      </p:sp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68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0"/>
            <a:ext cx="5639632" cy="387075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9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CDB40-0691-4A6B-8FE6-03AB7319F17E}" type="slidenum">
              <a:rPr lang="es-ES"/>
              <a:pPr/>
              <a:t>5</a:t>
            </a:fld>
            <a:endParaRPr lang="es-E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31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11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3D1EC4-3938-4881-908B-08D056A966D6}" type="slidenum">
              <a:rPr lang="es-ES"/>
              <a:pPr/>
              <a:t>41</a:t>
            </a:fld>
            <a:endParaRPr lang="es-ES"/>
          </a:p>
        </p:txBody>
      </p:sp>
      <p:sp>
        <p:nvSpPr>
          <p:cNvPr id="21401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214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0"/>
            <a:ext cx="5639632" cy="387075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0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AA8613-4BFC-484D-956A-F1F35C1A6406}" type="slidenum">
              <a:rPr lang="es-ES"/>
              <a:pPr/>
              <a:t>6</a:t>
            </a:fld>
            <a:endParaRPr lang="es-E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41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5674" y="4085271"/>
            <a:ext cx="5641073" cy="37933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Interesting problem, working at it for decades now.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en-US" sz="1800" dirty="0">
              <a:latin typeface="Arial" charset="0"/>
              <a:ea typeface="AR PL ShanHeiSun Uni" charset="0"/>
              <a:cs typeface="AR PL ShanHeiSun Uni" charset="0"/>
            </a:endParaRP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en-US" sz="1800" dirty="0">
                <a:latin typeface="Arial" charset="0"/>
                <a:ea typeface="AR PL ShanHeiSun Uni" charset="0"/>
                <a:cs typeface="AR PL ShanHeiSun Uni" charset="0"/>
              </a:rPr>
              <a:t>But I get a sense that the industry is converging.</a:t>
            </a:r>
          </a:p>
        </p:txBody>
      </p:sp>
    </p:spTree>
    <p:extLst>
      <p:ext uri="{BB962C8B-B14F-4D97-AF65-F5344CB8AC3E}">
        <p14:creationId xmlns:p14="http://schemas.microsoft.com/office/powerpoint/2010/main" val="365239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C1A5BE-6E19-45E7-A036-CF136484133B}" type="slidenum">
              <a:rPr lang="es-ES"/>
              <a:pPr/>
              <a:t>7</a:t>
            </a:fld>
            <a:endParaRPr lang="es-E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51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14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9D5037-DE0C-4E0D-B836-8AE09D30761A}" type="slidenum">
              <a:rPr lang="es-ES"/>
              <a:pPr/>
              <a:t>8</a:t>
            </a:fld>
            <a:endParaRPr lang="es-E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6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9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EF118-7508-463A-8D74-A25B930562EE}" type="slidenum">
              <a:rPr lang="es-ES"/>
              <a:pPr/>
              <a:t>9</a:t>
            </a:fld>
            <a:endParaRPr lang="es-E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72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51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8E8902-DA1E-4920-A089-8E44ED6A95DB}" type="slidenum">
              <a:rPr lang="es-ES"/>
              <a:pPr/>
              <a:t>10</a:t>
            </a:fld>
            <a:endParaRPr lang="es-E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1244291" y="653046"/>
            <a:ext cx="4562399" cy="32258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s-ES"/>
          </a:p>
        </p:txBody>
      </p:sp>
      <p:sp>
        <p:nvSpPr>
          <p:cNvPr id="1382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17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ivaltheory.com/rain/" TargetMode="External"/><Relationship Id="rId2" Type="http://schemas.openxmlformats.org/officeDocument/2006/relationships/hyperlink" Target="http://angrya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masutra.com/blogs/ChrisSimpson/20140717/221339/Behavior_trees_for_AI_How_they_work.php" TargetMode="External"/><Relationship Id="rId4" Type="http://schemas.openxmlformats.org/officeDocument/2006/relationships/hyperlink" Target="http://aigamedev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Toma de Decisiones. </a:t>
            </a:r>
            <a:r>
              <a:rPr lang="es-ES" dirty="0" err="1" smtClean="0"/>
              <a:t>Behaviour</a:t>
            </a:r>
            <a:r>
              <a:rPr lang="es-ES" dirty="0" smtClean="0"/>
              <a:t> </a:t>
            </a:r>
            <a:r>
              <a:rPr lang="es-ES" dirty="0" err="1" smtClean="0"/>
              <a:t>Trees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HFSM: Lo </a:t>
            </a:r>
            <a:r>
              <a:rPr lang="en-US" dirty="0" err="1"/>
              <a:t>Bueno</a:t>
            </a: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481" y="5053493"/>
            <a:ext cx="8228160" cy="115932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Simple e </a:t>
            </a:r>
            <a:r>
              <a:rPr lang="en-US" sz="2000" dirty="0" err="1"/>
              <a:t>intuitivo</a:t>
            </a:r>
            <a:endParaRPr lang="en-US" sz="2000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Control </a:t>
            </a:r>
            <a:r>
              <a:rPr lang="en-US" sz="2000" dirty="0" err="1"/>
              <a:t>reactivo</a:t>
            </a:r>
            <a:r>
              <a:rPr lang="en-US" sz="2000" dirty="0"/>
              <a:t> a </a:t>
            </a:r>
            <a:r>
              <a:rPr lang="en-US" sz="2000" dirty="0" err="1"/>
              <a:t>bajo</a:t>
            </a:r>
            <a:r>
              <a:rPr lang="en-US" sz="2000" dirty="0"/>
              <a:t> </a:t>
            </a:r>
            <a:r>
              <a:rPr lang="en-US" sz="2000" dirty="0" err="1"/>
              <a:t>nivel</a:t>
            </a:r>
            <a:endParaRPr lang="en-US" sz="20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0240" y="829528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2975520" y="2073818"/>
            <a:ext cx="2903040" cy="1451672"/>
          </a:xfrm>
          <a:prstGeom prst="wedgeEllipseCallout">
            <a:avLst>
              <a:gd name="adj1" fmla="val 64699"/>
              <a:gd name="adj2" fmla="val -23505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Es </a:t>
            </a:r>
            <a:r>
              <a:rPr lang="en-US" sz="2900" dirty="0" err="1">
                <a:solidFill>
                  <a:srgbClr val="000000"/>
                </a:solidFill>
              </a:rPr>
              <a:t>realmente</a:t>
            </a:r>
            <a:r>
              <a:rPr lang="en-US" sz="2900" dirty="0">
                <a:solidFill>
                  <a:srgbClr val="000000"/>
                </a:solidFill>
              </a:rPr>
              <a:t> usable!</a:t>
            </a:r>
          </a:p>
        </p:txBody>
      </p:sp>
    </p:spTree>
    <p:extLst>
      <p:ext uri="{BB962C8B-B14F-4D97-AF65-F5344CB8AC3E}">
        <p14:creationId xmlns:p14="http://schemas.microsoft.com/office/powerpoint/2010/main" val="2823435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HFSM: Lo </a:t>
            </a:r>
            <a:r>
              <a:rPr lang="en-US" dirty="0" err="1"/>
              <a:t>Malo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1938720" y="4334855"/>
            <a:ext cx="8228160" cy="197732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lnSpc>
                <a:spcPct val="9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 err="1"/>
              <a:t>Normalmente</a:t>
            </a:r>
            <a:r>
              <a:rPr lang="en-US" sz="1900" dirty="0"/>
              <a:t> </a:t>
            </a:r>
            <a:r>
              <a:rPr lang="en-US" sz="1900" dirty="0" err="1"/>
              <a:t>requiere</a:t>
            </a:r>
            <a:r>
              <a:rPr lang="en-US" sz="1900" dirty="0"/>
              <a:t> de </a:t>
            </a:r>
            <a:r>
              <a:rPr lang="en-US" sz="1900" dirty="0" err="1"/>
              <a:t>bastante</a:t>
            </a:r>
            <a:r>
              <a:rPr lang="en-US" sz="1900" dirty="0"/>
              <a:t> </a:t>
            </a:r>
            <a:r>
              <a:rPr lang="en-US" sz="1900" dirty="0" err="1"/>
              <a:t>trabajo</a:t>
            </a:r>
            <a:endParaRPr lang="en-US" sz="1900" dirty="0"/>
          </a:p>
          <a:p>
            <a:pPr marL="1244178" indent="-289445">
              <a:lnSpc>
                <a:spcPct val="9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/>
              <a:t>No </a:t>
            </a:r>
            <a:r>
              <a:rPr lang="en-US" sz="1900" dirty="0" err="1"/>
              <a:t>es</a:t>
            </a:r>
            <a:r>
              <a:rPr lang="en-US" sz="1900" dirty="0"/>
              <a:t> </a:t>
            </a:r>
            <a:r>
              <a:rPr lang="en-US" sz="1900" dirty="0" err="1"/>
              <a:t>fácil</a:t>
            </a:r>
            <a:r>
              <a:rPr lang="en-US" sz="1900" dirty="0"/>
              <a:t> </a:t>
            </a:r>
            <a:r>
              <a:rPr lang="en-US" sz="1900" dirty="0" err="1"/>
              <a:t>construir</a:t>
            </a:r>
            <a:r>
              <a:rPr lang="en-US" sz="1900" dirty="0"/>
              <a:t> un </a:t>
            </a:r>
            <a:r>
              <a:rPr lang="en-US" sz="1900" dirty="0" err="1"/>
              <a:t>comportamiento</a:t>
            </a:r>
            <a:r>
              <a:rPr lang="en-US" sz="1900" dirty="0"/>
              <a:t> </a:t>
            </a:r>
            <a:r>
              <a:rPr lang="en-US" sz="1900" dirty="0" err="1"/>
              <a:t>guiado</a:t>
            </a:r>
            <a:r>
              <a:rPr lang="en-US" sz="1900" dirty="0"/>
              <a:t>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una</a:t>
            </a:r>
            <a:r>
              <a:rPr lang="en-US" sz="1900" dirty="0"/>
              <a:t> meta u </a:t>
            </a:r>
            <a:r>
              <a:rPr lang="en-US" sz="1900" dirty="0" err="1"/>
              <a:t>objetivo</a:t>
            </a:r>
            <a:endParaRPr lang="en-US" sz="19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360" y="339877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5671200" y="2073818"/>
            <a:ext cx="3525120" cy="1451672"/>
          </a:xfrm>
          <a:prstGeom prst="wedgeEllipseCallout">
            <a:avLst>
              <a:gd name="adj1" fmla="val -67838"/>
              <a:gd name="adj2" fmla="val -28634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Requiere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demasiado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trabajo</a:t>
            </a:r>
            <a:endParaRPr lang="en-US" sz="2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4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Planificación</a:t>
            </a:r>
            <a:r>
              <a:rPr lang="en-US" dirty="0"/>
              <a:t>: Lo </a:t>
            </a:r>
            <a:r>
              <a:rPr lang="en-US" dirty="0" err="1"/>
              <a:t>Bueno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481" y="4389581"/>
            <a:ext cx="8228160" cy="197732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lnSpc>
                <a:spcPct val="9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 err="1"/>
              <a:t>Emplea</a:t>
            </a:r>
            <a:r>
              <a:rPr lang="en-US" sz="1900" dirty="0"/>
              <a:t> </a:t>
            </a:r>
            <a:r>
              <a:rPr lang="en-US" sz="1900" dirty="0" err="1"/>
              <a:t>búsquedas</a:t>
            </a:r>
            <a:r>
              <a:rPr lang="en-US" sz="1900" dirty="0"/>
              <a:t> </a:t>
            </a:r>
            <a:r>
              <a:rPr lang="en-US" sz="1900" dirty="0" err="1"/>
              <a:t>para</a:t>
            </a:r>
            <a:r>
              <a:rPr lang="en-US" sz="1900" dirty="0"/>
              <a:t> </a:t>
            </a:r>
            <a:r>
              <a:rPr lang="en-US" sz="1900" dirty="0" err="1"/>
              <a:t>encontrar</a:t>
            </a:r>
            <a:r>
              <a:rPr lang="en-US" sz="1900" dirty="0"/>
              <a:t> la </a:t>
            </a:r>
            <a:r>
              <a:rPr lang="en-US" sz="1900" dirty="0" err="1"/>
              <a:t>autonomía</a:t>
            </a:r>
            <a:endParaRPr lang="en-US" sz="1900" dirty="0"/>
          </a:p>
          <a:p>
            <a:pPr marL="1244178" indent="-289445">
              <a:lnSpc>
                <a:spcPct val="9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/>
              <a:t>Es,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definición</a:t>
            </a:r>
            <a:r>
              <a:rPr lang="en-US" sz="1900" dirty="0"/>
              <a:t>, </a:t>
            </a:r>
            <a:r>
              <a:rPr lang="en-US" sz="1900" dirty="0" err="1"/>
              <a:t>guiado</a:t>
            </a:r>
            <a:r>
              <a:rPr lang="en-US" sz="1900" dirty="0"/>
              <a:t> </a:t>
            </a:r>
            <a:r>
              <a:rPr lang="en-US" sz="1900" dirty="0" err="1"/>
              <a:t>por</a:t>
            </a:r>
            <a:r>
              <a:rPr lang="en-US" sz="1900" dirty="0"/>
              <a:t> los </a:t>
            </a:r>
            <a:r>
              <a:rPr lang="en-US" sz="1900" dirty="0" err="1"/>
              <a:t>objetivos</a:t>
            </a:r>
            <a:endParaRPr lang="en-US" sz="19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8000" y="1163642"/>
            <a:ext cx="2162880" cy="3081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182880" y="2281200"/>
            <a:ext cx="3317760" cy="1244291"/>
          </a:xfrm>
          <a:prstGeom prst="wedgeRectCallout">
            <a:avLst>
              <a:gd name="adj1" fmla="val 70153"/>
              <a:gd name="adj2" fmla="val -38167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500" dirty="0" err="1">
                <a:solidFill>
                  <a:srgbClr val="000000"/>
                </a:solidFill>
              </a:rPr>
              <a:t>Puedo</a:t>
            </a:r>
            <a:r>
              <a:rPr lang="en-US" sz="2500" dirty="0">
                <a:solidFill>
                  <a:srgbClr val="000000"/>
                </a:solidFill>
              </a:rPr>
              <a:t> resolver </a:t>
            </a:r>
            <a:r>
              <a:rPr lang="en-US" sz="2500" dirty="0" err="1">
                <a:solidFill>
                  <a:srgbClr val="000000"/>
                </a:solidFill>
              </a:rPr>
              <a:t>muchos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problemas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lógicos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complejos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09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Planificación</a:t>
            </a:r>
            <a:r>
              <a:rPr lang="en-US" dirty="0"/>
              <a:t>: Lo </a:t>
            </a:r>
            <a:r>
              <a:rPr lang="en-US" dirty="0" err="1"/>
              <a:t>Malo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720" y="4977163"/>
            <a:ext cx="8228160" cy="115932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lnSpc>
                <a:spcPct val="11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 err="1"/>
              <a:t>Difícil</a:t>
            </a:r>
            <a:r>
              <a:rPr lang="en-US" sz="1900" dirty="0"/>
              <a:t> </a:t>
            </a:r>
            <a:r>
              <a:rPr lang="en-US" sz="1900" dirty="0" err="1"/>
              <a:t>integrar</a:t>
            </a:r>
            <a:r>
              <a:rPr lang="en-US" sz="1900" dirty="0"/>
              <a:t> </a:t>
            </a:r>
            <a:r>
              <a:rPr lang="en-US" sz="1900" dirty="0" err="1"/>
              <a:t>codigo</a:t>
            </a:r>
            <a:r>
              <a:rPr lang="en-US" sz="1900" dirty="0"/>
              <a:t> procedural</a:t>
            </a:r>
          </a:p>
          <a:p>
            <a:pPr marL="1244178" indent="-289445">
              <a:lnSpc>
                <a:spcPct val="11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900" dirty="0" err="1"/>
              <a:t>Ignora</a:t>
            </a:r>
            <a:r>
              <a:rPr lang="en-US" sz="1900" dirty="0"/>
              <a:t> el control y la </a:t>
            </a:r>
            <a:r>
              <a:rPr lang="en-US" sz="1900" dirty="0" err="1"/>
              <a:t>ejecución</a:t>
            </a:r>
            <a:endParaRPr lang="en-US" sz="19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5520" y="1036909"/>
            <a:ext cx="2784960" cy="39402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671200" y="2073819"/>
            <a:ext cx="3525120" cy="1244291"/>
          </a:xfrm>
          <a:prstGeom prst="wedgeRectCallout">
            <a:avLst>
              <a:gd name="adj1" fmla="val -67903"/>
              <a:gd name="adj2" fmla="val -44255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Está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desconectado</a:t>
            </a:r>
            <a:r>
              <a:rPr lang="en-US" sz="2900" dirty="0">
                <a:solidFill>
                  <a:srgbClr val="000000"/>
                </a:solidFill>
              </a:rPr>
              <a:t> del </a:t>
            </a:r>
            <a:r>
              <a:rPr lang="en-US" sz="2900" dirty="0" err="1">
                <a:solidFill>
                  <a:srgbClr val="000000"/>
                </a:solidFill>
              </a:rPr>
              <a:t>mundo</a:t>
            </a:r>
            <a:r>
              <a:rPr lang="en-US" sz="2900" dirty="0">
                <a:solidFill>
                  <a:srgbClr val="000000"/>
                </a:solidFill>
              </a:rPr>
              <a:t> real?</a:t>
            </a:r>
          </a:p>
        </p:txBody>
      </p:sp>
    </p:spTree>
    <p:extLst>
      <p:ext uri="{BB962C8B-B14F-4D97-AF65-F5344CB8AC3E}">
        <p14:creationId xmlns:p14="http://schemas.microsoft.com/office/powerpoint/2010/main" val="2042742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val 1"/>
          <p:cNvSpPr>
            <a:spLocks noChangeArrowheads="1"/>
          </p:cNvSpPr>
          <p:nvPr/>
        </p:nvSpPr>
        <p:spPr bwMode="auto">
          <a:xfrm>
            <a:off x="4634400" y="489651"/>
            <a:ext cx="2903040" cy="1998930"/>
          </a:xfrm>
          <a:prstGeom prst="ellipse">
            <a:avLst/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3300" dirty="0" err="1">
                <a:solidFill>
                  <a:srgbClr val="000000"/>
                </a:solidFill>
              </a:rPr>
              <a:t>Intuitivo</a:t>
            </a:r>
            <a:endParaRPr lang="en-US" sz="3300" dirty="0">
              <a:solidFill>
                <a:srgbClr val="000000"/>
              </a:solidFill>
            </a:endParaRPr>
          </a:p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3300" dirty="0" err="1">
                <a:solidFill>
                  <a:srgbClr val="000000"/>
                </a:solidFill>
              </a:rPr>
              <a:t>Reactivo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7744800" y="4355019"/>
            <a:ext cx="2432160" cy="2013331"/>
          </a:xfrm>
          <a:prstGeom prst="ellipse">
            <a:avLst/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3300" dirty="0" err="1">
                <a:solidFill>
                  <a:srgbClr val="000000"/>
                </a:solidFill>
              </a:rPr>
              <a:t>Autónomo</a:t>
            </a:r>
            <a:endParaRPr lang="en-US" sz="3300" dirty="0">
              <a:solidFill>
                <a:srgbClr val="000000"/>
              </a:solidFill>
            </a:endParaRPr>
          </a:p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3300" dirty="0" err="1">
                <a:solidFill>
                  <a:srgbClr val="000000"/>
                </a:solidFill>
              </a:rPr>
              <a:t>Dirigido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013600" y="4147637"/>
            <a:ext cx="2828160" cy="2220713"/>
          </a:xfrm>
          <a:prstGeom prst="ellipse">
            <a:avLst/>
          </a:prstGeom>
          <a:solidFill>
            <a:srgbClr val="B3B3B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3300" dirty="0" err="1">
                <a:solidFill>
                  <a:srgbClr val="000000"/>
                </a:solidFill>
              </a:rPr>
              <a:t>Integrado</a:t>
            </a:r>
            <a:endParaRPr lang="en-US" sz="3300" dirty="0">
              <a:solidFill>
                <a:srgbClr val="000000"/>
              </a:solidFill>
            </a:endParaRPr>
          </a:p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Flexible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424160" y="3110726"/>
            <a:ext cx="3528000" cy="65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Behavior Trees</a:t>
            </a:r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4012320" y="3940255"/>
            <a:ext cx="829440" cy="622145"/>
          </a:xfrm>
          <a:custGeom>
            <a:avLst/>
            <a:gdLst/>
            <a:ahLst/>
            <a:cxnLst>
              <a:cxn ang="0">
                <a:pos x="0" y="1905"/>
              </a:cxn>
              <a:cxn ang="0">
                <a:pos x="2540" y="0"/>
              </a:cxn>
            </a:cxnLst>
            <a:rect l="0" t="0" r="r" b="b"/>
            <a:pathLst>
              <a:path w="2541" h="1906">
                <a:moveTo>
                  <a:pt x="0" y="1905"/>
                </a:moveTo>
                <a:lnTo>
                  <a:pt x="2540" y="0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7537440" y="3940255"/>
            <a:ext cx="829440" cy="829527"/>
          </a:xfrm>
          <a:custGeom>
            <a:avLst/>
            <a:gdLst/>
            <a:ahLst/>
            <a:cxnLst>
              <a:cxn ang="0">
                <a:pos x="2540" y="2540"/>
              </a:cxn>
              <a:cxn ang="0">
                <a:pos x="0" y="0"/>
              </a:cxn>
            </a:cxnLst>
            <a:rect l="0" t="0" r="r" b="b"/>
            <a:pathLst>
              <a:path w="2541" h="2541">
                <a:moveTo>
                  <a:pt x="2540" y="2540"/>
                </a:moveTo>
                <a:lnTo>
                  <a:pt x="0" y="0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6085920" y="2073819"/>
            <a:ext cx="1440" cy="10369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75"/>
              </a:cxn>
            </a:cxnLst>
            <a:rect l="0" t="0" r="r" b="b"/>
            <a:pathLst>
              <a:path w="1" h="3176">
                <a:moveTo>
                  <a:pt x="0" y="0"/>
                </a:moveTo>
                <a:lnTo>
                  <a:pt x="0" y="317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533121" y="1085874"/>
            <a:ext cx="1339200" cy="545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9622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s-ES" sz="3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HFSM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442240" y="5878698"/>
            <a:ext cx="2769120" cy="545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9622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s-ES" sz="3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Planificadores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013600" y="3699750"/>
            <a:ext cx="1776960" cy="5458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9622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s-ES" sz="3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751359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Contentos</a:t>
            </a:r>
            <a:r>
              <a:rPr lang="en-US" dirty="0"/>
              <a:t> ?!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960" y="5229200"/>
            <a:ext cx="8228160" cy="1278854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decisiónes</a:t>
            </a:r>
            <a:r>
              <a:rPr lang="en-US" dirty="0"/>
              <a:t> a lo largo del </a:t>
            </a:r>
            <a:r>
              <a:rPr lang="en-US" dirty="0" err="1"/>
              <a:t>tiempo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Control y </a:t>
            </a:r>
            <a:r>
              <a:rPr lang="en-US" dirty="0" err="1"/>
              <a:t>monitorización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440" y="1163642"/>
            <a:ext cx="2695680" cy="3813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040" y="829528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1360" y="950500"/>
            <a:ext cx="3286080" cy="4648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805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561" y="3318109"/>
            <a:ext cx="5467680" cy="305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3600" y="489651"/>
            <a:ext cx="2367360" cy="36133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375199" y="599103"/>
            <a:ext cx="6439945" cy="1006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Managing Complexity in the Halo 2 AI System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Damian Isla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GDC 2005</a:t>
            </a:r>
          </a:p>
        </p:txBody>
      </p:sp>
    </p:spTree>
    <p:extLst>
      <p:ext uri="{BB962C8B-B14F-4D97-AF65-F5344CB8AC3E}">
        <p14:creationId xmlns:p14="http://schemas.microsoft.com/office/powerpoint/2010/main" val="2355034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4400" y="2315764"/>
            <a:ext cx="5379840" cy="3889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3601" y="653829"/>
            <a:ext cx="2498400" cy="3548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29921" y="468051"/>
            <a:ext cx="4851360" cy="1006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Three Approaches to Behavior Tree AI</a:t>
            </a:r>
          </a:p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Lauren McHugh</a:t>
            </a:r>
          </a:p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GDC 2007</a:t>
            </a:r>
          </a:p>
        </p:txBody>
      </p:sp>
    </p:spTree>
    <p:extLst>
      <p:ext uri="{BB962C8B-B14F-4D97-AF65-F5344CB8AC3E}">
        <p14:creationId xmlns:p14="http://schemas.microsoft.com/office/powerpoint/2010/main" val="3063322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4400" y="2628277"/>
            <a:ext cx="5542560" cy="3740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3601" y="501173"/>
            <a:ext cx="2498400" cy="35816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732320" y="403243"/>
            <a:ext cx="5446080" cy="1006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Managing Intermixing Behavior Hierarchies</a:t>
            </a:r>
          </a:p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Michael </a:t>
            </a:r>
            <a:r>
              <a:rPr lang="en-US" sz="2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Mateas</a:t>
            </a: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Andrew Stern</a:t>
            </a:r>
          </a:p>
          <a:p>
            <a:pPr algn="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GDC 2004</a:t>
            </a:r>
          </a:p>
        </p:txBody>
      </p:sp>
    </p:spTree>
    <p:extLst>
      <p:ext uri="{BB962C8B-B14F-4D97-AF65-F5344CB8AC3E}">
        <p14:creationId xmlns:p14="http://schemas.microsoft.com/office/powerpoint/2010/main" val="2541378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68814" y="534298"/>
            <a:ext cx="3477906" cy="1006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algn="r">
              <a:tabLst>
                <a:tab pos="656650" algn="l"/>
                <a:tab pos="1313299" algn="l"/>
              </a:tabLst>
            </a:pPr>
            <a:r>
              <a:rPr lang="en-US" sz="2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Bioshock</a:t>
            </a:r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Saga</a:t>
            </a:r>
          </a:p>
          <a:p>
            <a:pPr algn="r">
              <a:tabLst>
                <a:tab pos="656650" algn="l"/>
                <a:tab pos="1313299" algn="l"/>
              </a:tabLst>
            </a:pPr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2007-2008</a:t>
            </a:r>
          </a:p>
          <a:p>
            <a:pPr algn="r">
              <a:tabLst>
                <a:tab pos="656650" algn="l"/>
                <a:tab pos="1313299" algn="l"/>
              </a:tabLst>
            </a:pPr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2K Games 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www.bioshockgame.com/ps3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248552"/>
            <a:ext cx="5526361" cy="414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wccftech.com/wp-content/uploads/2012/08/Bioshock-CE3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56" y="2689590"/>
            <a:ext cx="679646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1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Pero</a:t>
            </a:r>
            <a:r>
              <a:rPr lang="en-US" dirty="0" smtClean="0"/>
              <a:t> hay </a:t>
            </a:r>
            <a:r>
              <a:rPr lang="en-US" dirty="0" err="1" smtClean="0"/>
              <a:t>Retos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54812" y="2045765"/>
            <a:ext cx="8228160" cy="4444307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>
            <a:normAutofit/>
          </a:bodyPr>
          <a:lstStyle/>
          <a:p>
            <a:pPr marL="1244178" indent="-289445">
              <a:spcAft>
                <a:spcPts val="2620"/>
              </a:spcAft>
              <a:buSzPct val="246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 err="1">
                <a:solidFill>
                  <a:schemeClr val="bg1"/>
                </a:solidFill>
              </a:rPr>
              <a:t>Mayores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entornos</a:t>
            </a:r>
            <a:endParaRPr lang="en-US" sz="2800" dirty="0">
              <a:solidFill>
                <a:schemeClr val="bg1"/>
              </a:solidFill>
            </a:endParaRPr>
          </a:p>
          <a:p>
            <a:pPr marL="1244178" indent="-289445">
              <a:spcAft>
                <a:spcPts val="2620"/>
              </a:spcAft>
              <a:buSzPct val="246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>
                <a:solidFill>
                  <a:schemeClr val="bg1"/>
                </a:solidFill>
              </a:rPr>
              <a:t>Mayor </a:t>
            </a:r>
            <a:r>
              <a:rPr lang="en-US" sz="2800" dirty="0" err="1">
                <a:solidFill>
                  <a:schemeClr val="bg1"/>
                </a:solidFill>
              </a:rPr>
              <a:t>número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entidades</a:t>
            </a:r>
            <a:endParaRPr lang="en-US" sz="2800" dirty="0">
              <a:solidFill>
                <a:schemeClr val="bg1"/>
              </a:solidFill>
            </a:endParaRPr>
          </a:p>
          <a:p>
            <a:pPr marL="1244178" indent="-289445">
              <a:spcAft>
                <a:spcPts val="2620"/>
              </a:spcAft>
              <a:buSzPct val="246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 err="1">
                <a:solidFill>
                  <a:schemeClr val="bg1"/>
                </a:solidFill>
              </a:rPr>
              <a:t>Física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detallada</a:t>
            </a:r>
            <a:endParaRPr lang="en-US" sz="2800" dirty="0">
              <a:solidFill>
                <a:schemeClr val="bg1"/>
              </a:solidFill>
            </a:endParaRPr>
          </a:p>
          <a:p>
            <a:pPr marL="1244178" indent="-289445">
              <a:spcAft>
                <a:spcPts val="2620"/>
              </a:spcAft>
              <a:buSzPct val="246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 err="1">
                <a:solidFill>
                  <a:schemeClr val="bg1"/>
                </a:solidFill>
              </a:rPr>
              <a:t>Animación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avanzada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93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Behavior</a:t>
            </a:r>
            <a:r>
              <a:rPr lang="es-ES" dirty="0" smtClean="0"/>
              <a:t> </a:t>
            </a:r>
            <a:r>
              <a:rPr lang="es-ES" dirty="0" err="1" smtClean="0"/>
              <a:t>Trees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¿Cómo funcionan?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210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IA de un </a:t>
            </a:r>
            <a:r>
              <a:rPr lang="en-US" dirty="0" err="1"/>
              <a:t>perro</a:t>
            </a:r>
            <a:r>
              <a:rPr lang="en-US" dirty="0"/>
              <a:t> </a:t>
            </a:r>
            <a:r>
              <a:rPr lang="en-US" dirty="0" err="1"/>
              <a:t>guardián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0320" y="2494342"/>
            <a:ext cx="3006720" cy="2893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118080" y="1756985"/>
            <a:ext cx="2695680" cy="1036909"/>
          </a:xfrm>
          <a:prstGeom prst="cloudCallout">
            <a:avLst>
              <a:gd name="adj1" fmla="val 11361"/>
              <a:gd name="adj2" fmla="val 79343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Guau</a:t>
            </a:r>
            <a:r>
              <a:rPr lang="en-US" sz="29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3541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2561" y="1418551"/>
            <a:ext cx="7246080" cy="41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960" y="1244292"/>
            <a:ext cx="4354560" cy="3899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698400" y="1778588"/>
            <a:ext cx="1143360" cy="50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</a:tabLst>
            </a:pPr>
            <a:r>
              <a:rPr lang="en-US" sz="2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patrol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281" y="1778588"/>
            <a:ext cx="2224800" cy="50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investigate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5280" y="1778588"/>
            <a:ext cx="1156320" cy="50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</a:tabLst>
            </a:pPr>
            <a:r>
              <a:rPr lang="en-US" sz="2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32640" y="2680122"/>
            <a:ext cx="2479680" cy="50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look around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962561" y="2695964"/>
            <a:ext cx="1049760" cy="502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</a:tabLst>
            </a:pPr>
            <a:r>
              <a:rPr lang="en-US" sz="2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move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366880" y="2695964"/>
            <a:ext cx="784800" cy="502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95000"/>
              </a:lnSpc>
              <a:tabLst>
                <a:tab pos="656650" algn="l"/>
              </a:tabLst>
            </a:pPr>
            <a:r>
              <a:rPr lang="en-US" sz="2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bite</a:t>
            </a:r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980481" y="5590668"/>
            <a:ext cx="8228160" cy="656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244178" indent="-289445">
              <a:spcAft>
                <a:spcPts val="2620"/>
              </a:spcAft>
              <a:buSzPct val="246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Descomposición</a:t>
            </a:r>
            <a:r>
              <a:rPr lang="en-US" sz="2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recursiva</a:t>
            </a:r>
            <a:endParaRPr lang="en-US" sz="29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47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Hojas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960" y="1244292"/>
            <a:ext cx="4354560" cy="3899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960" y="5720282"/>
            <a:ext cx="8228160" cy="656709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Interfaz</a:t>
            </a:r>
            <a:r>
              <a:rPr lang="en-US" dirty="0"/>
              <a:t> entre le IA y el motor del </a:t>
            </a:r>
            <a:r>
              <a:rPr lang="en-US" dirty="0" err="1"/>
              <a:t>juego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75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Condiciones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960" y="1244292"/>
            <a:ext cx="4354560" cy="3899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481" y="5260874"/>
            <a:ext cx="8228160" cy="115932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Estado del actor state, </a:t>
            </a:r>
            <a:r>
              <a:rPr lang="en-US" dirty="0" err="1"/>
              <a:t>metacomprobaciones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Colisiones</a:t>
            </a:r>
            <a:r>
              <a:rPr lang="en-US" dirty="0"/>
              <a:t>,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entidades</a:t>
            </a:r>
            <a:endParaRPr lang="en-US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8640" y="3711270"/>
            <a:ext cx="2073600" cy="1451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1360" y="2073818"/>
            <a:ext cx="2004480" cy="1451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721440" y="3940254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550880" y="4686253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3597600" y="3318109"/>
            <a:ext cx="414720" cy="829527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3390240" y="4769781"/>
            <a:ext cx="1451520" cy="207382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039200" y="4686253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5795040" y="3856726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795040" y="3856726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5463840" y="3110727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6831840" y="3856726"/>
            <a:ext cx="498240" cy="498292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758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Acciones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960" y="1244292"/>
            <a:ext cx="4354560" cy="3899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481" y="5391926"/>
            <a:ext cx="8228160" cy="115932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Animaciones</a:t>
            </a:r>
            <a:r>
              <a:rPr lang="en-US" dirty="0"/>
              <a:t>, </a:t>
            </a:r>
            <a:r>
              <a:rPr lang="en-US" dirty="0" err="1"/>
              <a:t>Sonidos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Emplear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Juego</a:t>
            </a:r>
            <a:endParaRPr lang="en-US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6000" y="4355017"/>
            <a:ext cx="2004480" cy="1451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6000" y="2488581"/>
            <a:ext cx="2004480" cy="1451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219680" y="3940254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049120" y="4686253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6500640" y="3110727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7744800" y="3110727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7537440" y="4686253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6293280" y="3856726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5256480" y="3856726"/>
            <a:ext cx="498240" cy="49829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952160" y="3318109"/>
            <a:ext cx="829440" cy="1441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7744800" y="4977162"/>
            <a:ext cx="829440" cy="414764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55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Todos</a:t>
            </a:r>
            <a:r>
              <a:rPr lang="en-US" dirty="0"/>
              <a:t> son </a:t>
            </a:r>
            <a:r>
              <a:rPr lang="en-US" dirty="0" err="1"/>
              <a:t>Tareas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960" y="5030449"/>
            <a:ext cx="8228160" cy="1278854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Computación</a:t>
            </a:r>
            <a:r>
              <a:rPr lang="en-US" dirty="0"/>
              <a:t> </a:t>
            </a:r>
            <a:r>
              <a:rPr lang="en-US" dirty="0" err="1"/>
              <a:t>Latente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Exito</a:t>
            </a:r>
            <a:r>
              <a:rPr lang="en-US" dirty="0"/>
              <a:t> o </a:t>
            </a:r>
            <a:r>
              <a:rPr lang="en-US" dirty="0" err="1"/>
              <a:t>Fallo</a:t>
            </a:r>
            <a:endParaRPr lang="en-US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439817" y="4093115"/>
            <a:ext cx="1616003" cy="727682"/>
          </a:xfrm>
          <a:prstGeom prst="rect">
            <a:avLst/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Acción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793036" y="4093115"/>
            <a:ext cx="1777603" cy="727682"/>
          </a:xfrm>
          <a:prstGeom prst="rect">
            <a:avLst/>
          </a:prstGeom>
          <a:solidFill>
            <a:srgbClr val="FF6309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000000"/>
                </a:solidFill>
              </a:rPr>
              <a:t>Condición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181001" y="2896866"/>
            <a:ext cx="1454402" cy="727682"/>
          </a:xfrm>
          <a:prstGeom prst="rect">
            <a:avLst/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Tarea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2681838" y="3302207"/>
            <a:ext cx="646401" cy="732737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 flipV="1">
            <a:off x="4132771" y="3302207"/>
            <a:ext cx="650891" cy="732737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s-E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53200" y="807108"/>
            <a:ext cx="2743200" cy="2514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162800" y="1197633"/>
            <a:ext cx="1600200" cy="577850"/>
          </a:xfrm>
          <a:prstGeom prst="rect">
            <a:avLst/>
          </a:prstGeom>
          <a:solidFill>
            <a:srgbClr val="666666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2" name="AutoShape 4"/>
          <p:cNvCxnSpPr>
            <a:cxnSpLocks noChangeShapeType="1"/>
            <a:stCxn id="16" idx="0"/>
            <a:endCxn id="11" idx="2"/>
          </p:cNvCxnSpPr>
          <p:nvPr/>
        </p:nvCxnSpPr>
        <p:spPr bwMode="auto">
          <a:xfrm flipH="1" flipV="1">
            <a:off x="7962900" y="1775483"/>
            <a:ext cx="757238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" name="AutoShape 5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7173913" y="1775484"/>
            <a:ext cx="787400" cy="701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137401" y="2169184"/>
            <a:ext cx="1863725" cy="9525"/>
          </a:xfrm>
          <a:prstGeom prst="line">
            <a:avLst/>
          </a:prstGeom>
          <a:noFill/>
          <a:ln w="9000">
            <a:solidFill>
              <a:srgbClr val="000000"/>
            </a:solidFill>
            <a:bevel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6943726" y="2477159"/>
            <a:ext cx="461963" cy="461963"/>
          </a:xfrm>
          <a:prstGeom prst="ellipse">
            <a:avLst/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8360" tIns="63360" rIns="108360" bIns="6336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!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489951" y="2461284"/>
            <a:ext cx="461963" cy="461963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7731126" y="2475571"/>
            <a:ext cx="461963" cy="461962"/>
          </a:xfrm>
          <a:prstGeom prst="ellipse">
            <a:avLst/>
          </a:prstGeom>
          <a:solidFill>
            <a:srgbClr val="FFB515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720139" y="2939121"/>
            <a:ext cx="981075" cy="38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b="1" dirty="0" err="1">
                <a:solidFill>
                  <a:srgbClr val="FFB515"/>
                </a:solidFill>
                <a:ea typeface="AR PL ShanHeiSun Uni" charset="0"/>
                <a:cs typeface="AR PL ShanHeiSun Uni" charset="0"/>
              </a:rPr>
              <a:t>acciones</a:t>
            </a:r>
            <a:endParaRPr lang="en-US" b="1" dirty="0">
              <a:solidFill>
                <a:srgbClr val="FFB515"/>
              </a:solidFill>
              <a:ea typeface="AR PL ShanHeiSun Uni" charset="0"/>
              <a:cs typeface="AR PL ShanHeiSun Uni" charset="0"/>
            </a:endParaRPr>
          </a:p>
        </p:txBody>
      </p:sp>
      <p:cxnSp>
        <p:nvCxnSpPr>
          <p:cNvPr id="19" name="AutoShape 11"/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7962900" y="1775484"/>
            <a:ext cx="1588" cy="701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786438" y="2923246"/>
            <a:ext cx="1533525" cy="373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FF6309"/>
                </a:solidFill>
                <a:ea typeface="AR PL ShanHeiSun Uni" charset="0"/>
                <a:cs typeface="AR PL ShanHeiSun Uni" charset="0"/>
              </a:rPr>
              <a:t>precondiciones</a:t>
            </a:r>
            <a:endParaRPr lang="en-US" dirty="0">
              <a:solidFill>
                <a:srgbClr val="FF6309"/>
              </a:solidFill>
              <a:ea typeface="AR PL ShanHeiSun Uni" charset="0"/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83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Aumentando</a:t>
            </a:r>
            <a:r>
              <a:rPr lang="en-US" dirty="0"/>
              <a:t> en </a:t>
            </a:r>
            <a:r>
              <a:rPr lang="en-US" dirty="0" err="1"/>
              <a:t>Complejidad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960" y="1244292"/>
            <a:ext cx="4354560" cy="3899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81920" y="5065014"/>
            <a:ext cx="8228160" cy="11593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244178" indent="-289445">
              <a:spcAft>
                <a:spcPts val="2620"/>
              </a:spcAft>
              <a:buSzPct val="246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La </a:t>
            </a:r>
            <a:r>
              <a:rPr lang="en-US" sz="2900" dirty="0" err="1">
                <a:solidFill>
                  <a:srgbClr val="000000"/>
                </a:solidFill>
              </a:rPr>
              <a:t>ramas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gestionan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las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hojas</a:t>
            </a:r>
            <a:endParaRPr lang="en-US" sz="2900" dirty="0">
              <a:solidFill>
                <a:srgbClr val="000000"/>
              </a:solidFill>
            </a:endParaRPr>
          </a:p>
          <a:p>
            <a:pPr marL="1244178" indent="-289445">
              <a:spcAft>
                <a:spcPts val="2620"/>
              </a:spcAft>
              <a:buSzPct val="246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Composición</a:t>
            </a:r>
            <a:r>
              <a:rPr lang="en-US" sz="2900" dirty="0">
                <a:solidFill>
                  <a:srgbClr val="000000"/>
                </a:solidFill>
              </a:rPr>
              <a:t> de </a:t>
            </a:r>
            <a:r>
              <a:rPr lang="en-US" sz="2900" dirty="0" err="1">
                <a:solidFill>
                  <a:srgbClr val="000000"/>
                </a:solidFill>
              </a:rPr>
              <a:t>tareas</a:t>
            </a:r>
            <a:endParaRPr lang="en-US" sz="2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Elementos</a:t>
            </a:r>
            <a:r>
              <a:rPr lang="en-US" dirty="0"/>
              <a:t>: </a:t>
            </a:r>
            <a:r>
              <a:rPr lang="en-US" dirty="0" err="1"/>
              <a:t>Secuencias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200" y="2661400"/>
            <a:ext cx="3594240" cy="2523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6085920" y="4340617"/>
            <a:ext cx="622080" cy="636547"/>
          </a:xfrm>
          <a:prstGeom prst="star8">
            <a:avLst>
              <a:gd name="adj" fmla="val 23718"/>
            </a:avLst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1204" name="Freeform 4"/>
          <p:cNvSpPr>
            <a:spLocks noChangeArrowheads="1"/>
          </p:cNvSpPr>
          <p:nvPr/>
        </p:nvSpPr>
        <p:spPr bwMode="auto">
          <a:xfrm>
            <a:off x="4219680" y="4562400"/>
            <a:ext cx="622080" cy="829527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2540"/>
              </a:cxn>
              <a:cxn ang="0">
                <a:pos x="1905" y="0"/>
              </a:cxn>
              <a:cxn ang="0">
                <a:pos x="635" y="1905"/>
              </a:cxn>
              <a:cxn ang="0">
                <a:pos x="0" y="1270"/>
              </a:cxn>
            </a:cxnLst>
            <a:rect l="0" t="0" r="r" b="b"/>
            <a:pathLst>
              <a:path w="1906" h="2541">
                <a:moveTo>
                  <a:pt x="0" y="1270"/>
                </a:moveTo>
                <a:lnTo>
                  <a:pt x="635" y="2540"/>
                </a:lnTo>
                <a:lnTo>
                  <a:pt x="1905" y="0"/>
                </a:lnTo>
                <a:lnTo>
                  <a:pt x="635" y="1905"/>
                </a:lnTo>
                <a:lnTo>
                  <a:pt x="0" y="1270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1205" name="Freeform 5"/>
          <p:cNvSpPr>
            <a:spLocks noChangeArrowheads="1"/>
          </p:cNvSpPr>
          <p:nvPr/>
        </p:nvSpPr>
        <p:spPr bwMode="auto">
          <a:xfrm>
            <a:off x="5256480" y="4562400"/>
            <a:ext cx="622080" cy="829527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2540"/>
              </a:cxn>
              <a:cxn ang="0">
                <a:pos x="1905" y="0"/>
              </a:cxn>
              <a:cxn ang="0">
                <a:pos x="635" y="1905"/>
              </a:cxn>
              <a:cxn ang="0">
                <a:pos x="0" y="1270"/>
              </a:cxn>
            </a:cxnLst>
            <a:rect l="0" t="0" r="r" b="b"/>
            <a:pathLst>
              <a:path w="1906" h="2541">
                <a:moveTo>
                  <a:pt x="0" y="1270"/>
                </a:moveTo>
                <a:lnTo>
                  <a:pt x="635" y="2540"/>
                </a:lnTo>
                <a:lnTo>
                  <a:pt x="1905" y="0"/>
                </a:lnTo>
                <a:lnTo>
                  <a:pt x="635" y="1905"/>
                </a:lnTo>
                <a:lnTo>
                  <a:pt x="0" y="1270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6500640" y="2073818"/>
            <a:ext cx="622080" cy="2073818"/>
          </a:xfrm>
          <a:custGeom>
            <a:avLst/>
            <a:gdLst/>
            <a:ahLst/>
            <a:cxnLst>
              <a:cxn ang="0">
                <a:pos x="0" y="6350"/>
              </a:cxn>
              <a:cxn ang="0">
                <a:pos x="1905" y="0"/>
              </a:cxn>
            </a:cxnLst>
            <a:rect l="0" t="0" r="r" b="b"/>
            <a:pathLst>
              <a:path w="1906" h="6351">
                <a:moveTo>
                  <a:pt x="0" y="6350"/>
                </a:moveTo>
                <a:lnTo>
                  <a:pt x="1905" y="0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219680" y="5616590"/>
            <a:ext cx="1522080" cy="39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5558" tIns="44738" rIns="85558" bIns="44738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Continua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330080" y="1866436"/>
            <a:ext cx="1061280" cy="39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5558" tIns="44738" rIns="85558" bIns="44738"/>
          <a:lstStyle/>
          <a:p>
            <a:pPr>
              <a:tabLst>
                <a:tab pos="656650" algn="l"/>
              </a:tabLst>
            </a:pPr>
            <a:r>
              <a:rPr lang="en-US" sz="2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Salida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30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Elementos</a:t>
            </a:r>
            <a:r>
              <a:rPr lang="en-US" dirty="0"/>
              <a:t>: </a:t>
            </a:r>
            <a:r>
              <a:rPr lang="en-US" dirty="0" err="1"/>
              <a:t>Selectores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4400" y="2695964"/>
            <a:ext cx="2499840" cy="2177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871520" y="2073818"/>
            <a:ext cx="1327680" cy="39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5558" tIns="44738" rIns="85558" bIns="44738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2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termina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4634400" y="4355019"/>
            <a:ext cx="622080" cy="636547"/>
          </a:xfrm>
          <a:prstGeom prst="star8">
            <a:avLst>
              <a:gd name="adj" fmla="val 23718"/>
            </a:avLst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2229" name="Freeform 5"/>
          <p:cNvSpPr>
            <a:spLocks noChangeArrowheads="1"/>
          </p:cNvSpPr>
          <p:nvPr/>
        </p:nvSpPr>
        <p:spPr bwMode="auto">
          <a:xfrm>
            <a:off x="6823200" y="4095791"/>
            <a:ext cx="622080" cy="829527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2540"/>
              </a:cxn>
              <a:cxn ang="0">
                <a:pos x="1905" y="0"/>
              </a:cxn>
              <a:cxn ang="0">
                <a:pos x="635" y="1905"/>
              </a:cxn>
              <a:cxn ang="0">
                <a:pos x="0" y="1270"/>
              </a:cxn>
            </a:cxnLst>
            <a:rect l="0" t="0" r="r" b="b"/>
            <a:pathLst>
              <a:path w="1906" h="2541">
                <a:moveTo>
                  <a:pt x="0" y="1270"/>
                </a:moveTo>
                <a:lnTo>
                  <a:pt x="635" y="2540"/>
                </a:lnTo>
                <a:lnTo>
                  <a:pt x="1905" y="0"/>
                </a:lnTo>
                <a:lnTo>
                  <a:pt x="635" y="1905"/>
                </a:lnTo>
                <a:lnTo>
                  <a:pt x="0" y="1270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2230" name="Freeform 6"/>
          <p:cNvSpPr>
            <a:spLocks/>
          </p:cNvSpPr>
          <p:nvPr/>
        </p:nvSpPr>
        <p:spPr bwMode="auto">
          <a:xfrm>
            <a:off x="6915360" y="2073818"/>
            <a:ext cx="622080" cy="2073818"/>
          </a:xfrm>
          <a:custGeom>
            <a:avLst/>
            <a:gdLst/>
            <a:ahLst/>
            <a:cxnLst>
              <a:cxn ang="0">
                <a:pos x="0" y="6350"/>
              </a:cxn>
              <a:cxn ang="0">
                <a:pos x="1905" y="0"/>
              </a:cxn>
            </a:cxnLst>
            <a:rect l="0" t="0" r="r" b="b"/>
            <a:pathLst>
              <a:path w="1906" h="6351">
                <a:moveTo>
                  <a:pt x="0" y="6350"/>
                </a:moveTo>
                <a:lnTo>
                  <a:pt x="1905" y="0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5671200" y="4355019"/>
            <a:ext cx="622080" cy="636547"/>
          </a:xfrm>
          <a:prstGeom prst="star8">
            <a:avLst>
              <a:gd name="adj" fmla="val 23718"/>
            </a:avLst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769760" y="5184544"/>
            <a:ext cx="1523520" cy="39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5558" tIns="44738" rIns="85558" bIns="44738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2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Sigue</a:t>
            </a: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intentando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6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680" y="404684"/>
            <a:ext cx="4561920" cy="6453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3182880" y="622146"/>
            <a:ext cx="2280960" cy="1036909"/>
          </a:xfrm>
          <a:prstGeom prst="wedgeRoundRectCallout">
            <a:avLst>
              <a:gd name="adj1" fmla="val 46361"/>
              <a:gd name="adj2" fmla="val 99870"/>
              <a:gd name="adj3" fmla="val 16667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Lástima</a:t>
            </a:r>
            <a:r>
              <a:rPr lang="en-US" sz="29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15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481" y="1604330"/>
            <a:ext cx="8228160" cy="4444307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en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Sentencias</a:t>
            </a:r>
            <a:r>
              <a:rPr lang="en-US" dirty="0"/>
              <a:t> y </a:t>
            </a:r>
            <a:r>
              <a:rPr lang="en-US" dirty="0" err="1"/>
              <a:t>condiciones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La </a:t>
            </a:r>
            <a:r>
              <a:rPr lang="en-US" dirty="0" err="1"/>
              <a:t>esencia</a:t>
            </a:r>
            <a:r>
              <a:rPr lang="en-US" dirty="0"/>
              <a:t> de los </a:t>
            </a:r>
            <a:r>
              <a:rPr lang="en-US" dirty="0" err="1"/>
              <a:t>planificadores</a:t>
            </a:r>
            <a:r>
              <a:rPr lang="en-US" dirty="0"/>
              <a:t> HTN</a:t>
            </a:r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árboles</a:t>
            </a:r>
            <a:r>
              <a:rPr lang="en-US" dirty="0"/>
              <a:t> Y-O</a:t>
            </a:r>
          </a:p>
        </p:txBody>
      </p:sp>
    </p:spTree>
    <p:extLst>
      <p:ext uri="{BB962C8B-B14F-4D97-AF65-F5344CB8AC3E}">
        <p14:creationId xmlns:p14="http://schemas.microsoft.com/office/powerpoint/2010/main" val="304530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1200" y="1692178"/>
            <a:ext cx="5276160" cy="4781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481" y="279390"/>
            <a:ext cx="8228160" cy="1130519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búsqueda</a:t>
            </a:r>
            <a:r>
              <a:rPr lang="en-US" dirty="0"/>
              <a:t> en </a:t>
            </a:r>
            <a:r>
              <a:rPr lang="en-US" dirty="0" err="1"/>
              <a:t>árboles</a:t>
            </a:r>
            <a:endParaRPr lang="en-US" dirty="0"/>
          </a:p>
        </p:txBody>
      </p:sp>
      <p:sp>
        <p:nvSpPr>
          <p:cNvPr id="54275" name="Freeform 3"/>
          <p:cNvSpPr>
            <a:spLocks/>
          </p:cNvSpPr>
          <p:nvPr/>
        </p:nvSpPr>
        <p:spPr bwMode="auto">
          <a:xfrm>
            <a:off x="4634400" y="2073819"/>
            <a:ext cx="1036800" cy="622145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0" y="1905"/>
              </a:cxn>
            </a:cxnLst>
            <a:rect l="0" t="0" r="r" b="b"/>
            <a:pathLst>
              <a:path w="3176" h="1906">
                <a:moveTo>
                  <a:pt x="3175" y="0"/>
                </a:moveTo>
                <a:lnTo>
                  <a:pt x="0" y="190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3390240" y="3110728"/>
            <a:ext cx="622080" cy="622145"/>
          </a:xfrm>
          <a:custGeom>
            <a:avLst/>
            <a:gdLst/>
            <a:ahLst/>
            <a:cxnLst>
              <a:cxn ang="0">
                <a:pos x="1905" y="0"/>
              </a:cxn>
              <a:cxn ang="0">
                <a:pos x="0" y="1905"/>
              </a:cxn>
            </a:cxnLst>
            <a:rect l="0" t="0" r="r" b="b"/>
            <a:pathLst>
              <a:path w="1906" h="1906">
                <a:moveTo>
                  <a:pt x="1905" y="0"/>
                </a:moveTo>
                <a:lnTo>
                  <a:pt x="0" y="190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77" name="Freeform 5"/>
          <p:cNvSpPr>
            <a:spLocks/>
          </p:cNvSpPr>
          <p:nvPr/>
        </p:nvSpPr>
        <p:spPr bwMode="auto">
          <a:xfrm>
            <a:off x="3182880" y="4147636"/>
            <a:ext cx="207360" cy="829527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2540"/>
              </a:cxn>
            </a:cxnLst>
            <a:rect l="0" t="0" r="r" b="b"/>
            <a:pathLst>
              <a:path w="636" h="2541">
                <a:moveTo>
                  <a:pt x="635" y="0"/>
                </a:moveTo>
                <a:lnTo>
                  <a:pt x="0" y="2540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78" name="Freeform 6"/>
          <p:cNvSpPr>
            <a:spLocks/>
          </p:cNvSpPr>
          <p:nvPr/>
        </p:nvSpPr>
        <p:spPr bwMode="auto">
          <a:xfrm>
            <a:off x="5049120" y="3318110"/>
            <a:ext cx="207360" cy="6221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1905"/>
              </a:cxn>
            </a:cxnLst>
            <a:rect l="0" t="0" r="r" b="b"/>
            <a:pathLst>
              <a:path w="636" h="1906">
                <a:moveTo>
                  <a:pt x="0" y="0"/>
                </a:moveTo>
                <a:lnTo>
                  <a:pt x="635" y="190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79" name="Freeform 7"/>
          <p:cNvSpPr>
            <a:spLocks/>
          </p:cNvSpPr>
          <p:nvPr/>
        </p:nvSpPr>
        <p:spPr bwMode="auto">
          <a:xfrm>
            <a:off x="5256480" y="4355018"/>
            <a:ext cx="414720" cy="6221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0" y="1905"/>
              </a:cxn>
            </a:cxnLst>
            <a:rect l="0" t="0" r="r" b="b"/>
            <a:pathLst>
              <a:path w="1271" h="1906">
                <a:moveTo>
                  <a:pt x="0" y="0"/>
                </a:moveTo>
                <a:lnTo>
                  <a:pt x="1270" y="190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4219680" y="5999671"/>
            <a:ext cx="622080" cy="636547"/>
          </a:xfrm>
          <a:prstGeom prst="star8">
            <a:avLst>
              <a:gd name="adj" fmla="val 23718"/>
            </a:avLst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1" name="Freeform 9"/>
          <p:cNvSpPr>
            <a:spLocks/>
          </p:cNvSpPr>
          <p:nvPr/>
        </p:nvSpPr>
        <p:spPr bwMode="auto">
          <a:xfrm>
            <a:off x="4219680" y="4562399"/>
            <a:ext cx="414720" cy="1451672"/>
          </a:xfrm>
          <a:custGeom>
            <a:avLst/>
            <a:gdLst/>
            <a:ahLst/>
            <a:cxnLst>
              <a:cxn ang="0">
                <a:pos x="1270" y="0"/>
              </a:cxn>
              <a:cxn ang="0">
                <a:pos x="0" y="4445"/>
              </a:cxn>
            </a:cxnLst>
            <a:rect l="0" t="0" r="r" b="b"/>
            <a:pathLst>
              <a:path w="1271" h="4446">
                <a:moveTo>
                  <a:pt x="1270" y="0"/>
                </a:moveTo>
                <a:lnTo>
                  <a:pt x="0" y="4445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4427040" y="5174464"/>
            <a:ext cx="622080" cy="632226"/>
          </a:xfrm>
          <a:prstGeom prst="star8">
            <a:avLst>
              <a:gd name="adj" fmla="val 23718"/>
            </a:avLst>
          </a:prstGeom>
          <a:solidFill>
            <a:srgbClr val="FF6309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4634401" y="4355017"/>
            <a:ext cx="419040" cy="414764"/>
          </a:xfrm>
          <a:prstGeom prst="star8">
            <a:avLst>
              <a:gd name="adj" fmla="val 24477"/>
            </a:avLst>
          </a:prstGeom>
          <a:solidFill>
            <a:srgbClr val="FF6309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4" name="Freeform 12"/>
          <p:cNvSpPr>
            <a:spLocks noChangeArrowheads="1"/>
          </p:cNvSpPr>
          <p:nvPr/>
        </p:nvSpPr>
        <p:spPr bwMode="auto">
          <a:xfrm>
            <a:off x="3390240" y="4977162"/>
            <a:ext cx="414720" cy="622146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2540"/>
              </a:cxn>
              <a:cxn ang="0">
                <a:pos x="1905" y="0"/>
              </a:cxn>
              <a:cxn ang="0">
                <a:pos x="635" y="1905"/>
              </a:cxn>
              <a:cxn ang="0">
                <a:pos x="0" y="1270"/>
              </a:cxn>
            </a:cxnLst>
            <a:rect l="0" t="0" r="r" b="b"/>
            <a:pathLst>
              <a:path w="1906" h="2541">
                <a:moveTo>
                  <a:pt x="0" y="1270"/>
                </a:moveTo>
                <a:lnTo>
                  <a:pt x="635" y="2540"/>
                </a:lnTo>
                <a:lnTo>
                  <a:pt x="1905" y="0"/>
                </a:lnTo>
                <a:lnTo>
                  <a:pt x="635" y="1905"/>
                </a:lnTo>
                <a:lnTo>
                  <a:pt x="0" y="1270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5" name="Freeform 13"/>
          <p:cNvSpPr>
            <a:spLocks noChangeArrowheads="1"/>
          </p:cNvSpPr>
          <p:nvPr/>
        </p:nvSpPr>
        <p:spPr bwMode="auto">
          <a:xfrm>
            <a:off x="3804960" y="3940255"/>
            <a:ext cx="414720" cy="622145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2540"/>
              </a:cxn>
              <a:cxn ang="0">
                <a:pos x="1905" y="0"/>
              </a:cxn>
              <a:cxn ang="0">
                <a:pos x="635" y="1905"/>
              </a:cxn>
              <a:cxn ang="0">
                <a:pos x="0" y="1270"/>
              </a:cxn>
            </a:cxnLst>
            <a:rect l="0" t="0" r="r" b="b"/>
            <a:pathLst>
              <a:path w="1906" h="2541">
                <a:moveTo>
                  <a:pt x="0" y="1270"/>
                </a:moveTo>
                <a:lnTo>
                  <a:pt x="635" y="2540"/>
                </a:lnTo>
                <a:lnTo>
                  <a:pt x="1905" y="0"/>
                </a:lnTo>
                <a:lnTo>
                  <a:pt x="635" y="1905"/>
                </a:lnTo>
                <a:lnTo>
                  <a:pt x="0" y="1270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54286" name="Freeform 14"/>
          <p:cNvSpPr>
            <a:spLocks noChangeArrowheads="1"/>
          </p:cNvSpPr>
          <p:nvPr/>
        </p:nvSpPr>
        <p:spPr bwMode="auto">
          <a:xfrm>
            <a:off x="4375200" y="3110728"/>
            <a:ext cx="466560" cy="622145"/>
          </a:xfrm>
          <a:custGeom>
            <a:avLst/>
            <a:gdLst/>
            <a:ahLst/>
            <a:cxnLst>
              <a:cxn ang="0">
                <a:pos x="0" y="953"/>
              </a:cxn>
              <a:cxn ang="0">
                <a:pos x="476" y="1905"/>
              </a:cxn>
              <a:cxn ang="0">
                <a:pos x="1429" y="0"/>
              </a:cxn>
              <a:cxn ang="0">
                <a:pos x="476" y="1429"/>
              </a:cxn>
              <a:cxn ang="0">
                <a:pos x="0" y="953"/>
              </a:cxn>
            </a:cxnLst>
            <a:rect l="0" t="0" r="r" b="b"/>
            <a:pathLst>
              <a:path w="1430" h="1906">
                <a:moveTo>
                  <a:pt x="0" y="953"/>
                </a:moveTo>
                <a:lnTo>
                  <a:pt x="476" y="1905"/>
                </a:lnTo>
                <a:lnTo>
                  <a:pt x="1429" y="0"/>
                </a:lnTo>
                <a:lnTo>
                  <a:pt x="476" y="1429"/>
                </a:lnTo>
                <a:lnTo>
                  <a:pt x="0" y="953"/>
                </a:lnTo>
              </a:path>
            </a:pathLst>
          </a:custGeom>
          <a:solidFill>
            <a:srgbClr val="33333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961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54279" grpId="0" animBg="1"/>
      <p:bldP spid="54280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Comportamientos</a:t>
            </a:r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7600" y="4431347"/>
            <a:ext cx="8228160" cy="1977327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compuestas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n-US" dirty="0"/>
              <a:t> y de alto </a:t>
            </a:r>
            <a:r>
              <a:rPr lang="en-US" dirty="0" err="1"/>
              <a:t>nivel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Sustituimos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ad-hoc de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360" y="1123319"/>
            <a:ext cx="2496960" cy="344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5049120" y="1866437"/>
            <a:ext cx="3169440" cy="1072913"/>
          </a:xfrm>
          <a:prstGeom prst="wedgeRectCallout">
            <a:avLst>
              <a:gd name="adj1" fmla="val -73231"/>
              <a:gd name="adj2" fmla="val 31616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Puedo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implentar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vez</a:t>
            </a:r>
            <a:r>
              <a:rPr lang="en-US" sz="2400" dirty="0">
                <a:solidFill>
                  <a:srgbClr val="000000"/>
                </a:solidFill>
              </a:rPr>
              <a:t> y </a:t>
            </a:r>
            <a:r>
              <a:rPr lang="en-US" sz="2400" dirty="0" err="1">
                <a:solidFill>
                  <a:srgbClr val="000000"/>
                </a:solidFill>
              </a:rPr>
              <a:t>reutilizarlo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9432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HFSM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4881" y="1244291"/>
            <a:ext cx="381168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1938720" y="3110727"/>
            <a:ext cx="4354560" cy="1866436"/>
          </a:xfrm>
          <a:prstGeom prst="wedgeEllipseCallout">
            <a:avLst>
              <a:gd name="adj1" fmla="val 71097"/>
              <a:gd name="adj2" fmla="val -19542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Esto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ayuda</a:t>
            </a:r>
            <a:r>
              <a:rPr lang="en-US" sz="2900" dirty="0">
                <a:solidFill>
                  <a:srgbClr val="000000"/>
                </a:solidFill>
              </a:rPr>
              <a:t> a </a:t>
            </a:r>
            <a:r>
              <a:rPr lang="en-US" sz="2900" dirty="0" err="1">
                <a:solidFill>
                  <a:srgbClr val="000000"/>
                </a:solidFill>
              </a:rPr>
              <a:t>mis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máquinas</a:t>
            </a:r>
            <a:r>
              <a:rPr lang="en-US" sz="2900" dirty="0">
                <a:solidFill>
                  <a:srgbClr val="000000"/>
                </a:solidFill>
              </a:rPr>
              <a:t> de </a:t>
            </a:r>
            <a:r>
              <a:rPr lang="en-US" sz="2900" dirty="0" err="1">
                <a:solidFill>
                  <a:srgbClr val="000000"/>
                </a:solidFill>
              </a:rPr>
              <a:t>estados</a:t>
            </a:r>
            <a:r>
              <a:rPr lang="en-US" sz="29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894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HFSM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481" y="1604330"/>
            <a:ext cx="8228160" cy="4444307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secuencias</a:t>
            </a:r>
            <a:r>
              <a:rPr lang="en-US" dirty="0"/>
              <a:t> de </a:t>
            </a:r>
            <a:r>
              <a:rPr lang="en-US" dirty="0" err="1"/>
              <a:t>acciones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reconectar</a:t>
            </a:r>
            <a:r>
              <a:rPr lang="en-US" dirty="0"/>
              <a:t> </a:t>
            </a:r>
            <a:r>
              <a:rPr lang="en-US" dirty="0" err="1"/>
              <a:t>transiciones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buscan</a:t>
            </a:r>
            <a:r>
              <a:rPr lang="en-US" dirty="0"/>
              <a:t> un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23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Pricipios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2160" y="1244291"/>
            <a:ext cx="381168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5049120" y="1451674"/>
            <a:ext cx="4976640" cy="2281199"/>
          </a:xfrm>
          <a:prstGeom prst="wedgeEllipseCallout">
            <a:avLst>
              <a:gd name="adj1" fmla="val -52583"/>
              <a:gd name="adj2" fmla="val 34625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Me </a:t>
            </a:r>
            <a:r>
              <a:rPr lang="en-US" sz="2900" dirty="0" err="1">
                <a:solidFill>
                  <a:srgbClr val="000000"/>
                </a:solidFill>
              </a:rPr>
              <a:t>propociona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una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guía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para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editar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todas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las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transiciones</a:t>
            </a:r>
            <a:r>
              <a:rPr lang="en-US" sz="2900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5129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Mejorando</a:t>
            </a:r>
            <a:r>
              <a:rPr lang="en-US" dirty="0"/>
              <a:t> los Scripts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080" y="1244291"/>
            <a:ext cx="381168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2975520" y="2903345"/>
            <a:ext cx="2903040" cy="1866436"/>
          </a:xfrm>
          <a:prstGeom prst="wedgeRoundRectCallout">
            <a:avLst>
              <a:gd name="adj1" fmla="val 78556"/>
              <a:gd name="adj2" fmla="val -33120"/>
              <a:gd name="adj3" fmla="val 16667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Cómo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ayuda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esto</a:t>
            </a:r>
            <a:r>
              <a:rPr lang="en-US" sz="2900" dirty="0">
                <a:solidFill>
                  <a:srgbClr val="000000"/>
                </a:solidFill>
              </a:rPr>
              <a:t> a </a:t>
            </a:r>
            <a:r>
              <a:rPr lang="en-US" sz="2900" dirty="0" err="1">
                <a:solidFill>
                  <a:srgbClr val="000000"/>
                </a:solidFill>
              </a:rPr>
              <a:t>mis</a:t>
            </a:r>
            <a:r>
              <a:rPr lang="en-US" sz="2900" dirty="0">
                <a:solidFill>
                  <a:srgbClr val="000000"/>
                </a:solidFill>
              </a:rPr>
              <a:t> scripts?</a:t>
            </a:r>
          </a:p>
        </p:txBody>
      </p:sp>
    </p:spTree>
    <p:extLst>
      <p:ext uri="{BB962C8B-B14F-4D97-AF65-F5344CB8AC3E}">
        <p14:creationId xmlns:p14="http://schemas.microsoft.com/office/powerpoint/2010/main" val="2617521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Mejorando</a:t>
            </a:r>
            <a:r>
              <a:rPr lang="en-US" dirty="0"/>
              <a:t> los Scripts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1980481" y="1604329"/>
            <a:ext cx="8228160" cy="378759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Permite</a:t>
            </a:r>
            <a:r>
              <a:rPr lang="en-US" dirty="0"/>
              <a:t> un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manejo</a:t>
            </a:r>
            <a:r>
              <a:rPr lang="en-US" dirty="0"/>
              <a:t> de los </a:t>
            </a:r>
            <a:r>
              <a:rPr lang="en-US" dirty="0" err="1"/>
              <a:t>errores</a:t>
            </a:r>
            <a:endParaRPr lang="en-US" dirty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selectores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8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Software Patterns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3441" y="1244291"/>
            <a:ext cx="381168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5878560" y="1451672"/>
            <a:ext cx="3939840" cy="1866436"/>
          </a:xfrm>
          <a:prstGeom prst="wedgeRoundRectCallout">
            <a:avLst>
              <a:gd name="adj1" fmla="val -66745"/>
              <a:gd name="adj2" fmla="val 18296"/>
              <a:gd name="adj3" fmla="val 16667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Ayuda</a:t>
            </a:r>
            <a:r>
              <a:rPr lang="en-US" sz="2900" dirty="0">
                <a:solidFill>
                  <a:srgbClr val="000000"/>
                </a:solidFill>
              </a:rPr>
              <a:t> a </a:t>
            </a:r>
            <a:r>
              <a:rPr lang="en-US" sz="2900" dirty="0" err="1">
                <a:solidFill>
                  <a:srgbClr val="000000"/>
                </a:solidFill>
              </a:rPr>
              <a:t>pensar</a:t>
            </a:r>
            <a:r>
              <a:rPr lang="en-US" sz="2900" dirty="0">
                <a:solidFill>
                  <a:srgbClr val="000000"/>
                </a:solidFill>
              </a:rPr>
              <a:t> en los scripts de un </a:t>
            </a:r>
            <a:r>
              <a:rPr lang="en-US" sz="2900" dirty="0" err="1">
                <a:solidFill>
                  <a:srgbClr val="000000"/>
                </a:solidFill>
              </a:rPr>
              <a:t>nivel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más</a:t>
            </a:r>
            <a:r>
              <a:rPr lang="en-US" sz="2900" dirty="0">
                <a:solidFill>
                  <a:srgbClr val="000000"/>
                </a:solidFill>
              </a:rPr>
              <a:t> alto.</a:t>
            </a:r>
          </a:p>
        </p:txBody>
      </p:sp>
    </p:spTree>
    <p:extLst>
      <p:ext uri="{BB962C8B-B14F-4D97-AF65-F5344CB8AC3E}">
        <p14:creationId xmlns:p14="http://schemas.microsoft.com/office/powerpoint/2010/main" val="3528160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Nota: </a:t>
            </a:r>
            <a:r>
              <a:rPr lang="en-US" dirty="0" err="1"/>
              <a:t>Eficiencia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1244291"/>
            <a:ext cx="381168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5049120" y="1451673"/>
            <a:ext cx="4561920" cy="1451672"/>
          </a:xfrm>
          <a:prstGeom prst="wedgeRectCallout">
            <a:avLst>
              <a:gd name="adj1" fmla="val -63782"/>
              <a:gd name="adj2" fmla="val 8116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Un BT no </a:t>
            </a:r>
            <a:r>
              <a:rPr lang="en-US" sz="2900" dirty="0" err="1">
                <a:solidFill>
                  <a:srgbClr val="000000"/>
                </a:solidFill>
              </a:rPr>
              <a:t>es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menos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eficiente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que</a:t>
            </a:r>
            <a:r>
              <a:rPr lang="en-US" sz="2900" dirty="0">
                <a:solidFill>
                  <a:srgbClr val="000000"/>
                </a:solidFill>
              </a:rPr>
              <a:t> un script </a:t>
            </a:r>
            <a:r>
              <a:rPr lang="en-US" sz="2900" i="1" dirty="0" err="1">
                <a:solidFill>
                  <a:srgbClr val="000000"/>
                </a:solidFill>
              </a:rPr>
              <a:t>bien</a:t>
            </a:r>
            <a:r>
              <a:rPr lang="en-US" sz="2900" i="1" dirty="0">
                <a:solidFill>
                  <a:srgbClr val="000000"/>
                </a:solidFill>
              </a:rPr>
              <a:t> </a:t>
            </a:r>
            <a:r>
              <a:rPr lang="en-US" sz="2900" i="1" dirty="0" err="1">
                <a:solidFill>
                  <a:srgbClr val="000000"/>
                </a:solidFill>
              </a:rPr>
              <a:t>escrito</a:t>
            </a:r>
            <a:r>
              <a:rPr lang="en-US" sz="2900" i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5256480" y="3525490"/>
            <a:ext cx="4561920" cy="1451672"/>
          </a:xfrm>
          <a:prstGeom prst="wedgeRectCallout">
            <a:avLst>
              <a:gd name="adj1" fmla="val -60579"/>
              <a:gd name="adj2" fmla="val -59870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Pueden</a:t>
            </a:r>
            <a:r>
              <a:rPr lang="en-US" sz="2900" dirty="0">
                <a:solidFill>
                  <a:srgbClr val="000000"/>
                </a:solidFill>
              </a:rPr>
              <a:t> ser </a:t>
            </a:r>
            <a:r>
              <a:rPr lang="en-US" sz="2900" dirty="0" err="1">
                <a:solidFill>
                  <a:srgbClr val="000000"/>
                </a:solidFill>
              </a:rPr>
              <a:t>más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rápidos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si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implementas</a:t>
            </a:r>
            <a:r>
              <a:rPr lang="en-US" sz="2900" dirty="0">
                <a:solidFill>
                  <a:srgbClr val="000000"/>
                </a:solidFill>
              </a:rPr>
              <a:t> el motor de IA del </a:t>
            </a:r>
            <a:r>
              <a:rPr lang="en-US" sz="2900" dirty="0" err="1">
                <a:solidFill>
                  <a:srgbClr val="000000"/>
                </a:solidFill>
              </a:rPr>
              <a:t>juego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como</a:t>
            </a:r>
            <a:r>
              <a:rPr lang="en-US" sz="2900" dirty="0">
                <a:solidFill>
                  <a:srgbClr val="000000"/>
                </a:solidFill>
              </a:rPr>
              <a:t> un BT.</a:t>
            </a:r>
          </a:p>
        </p:txBody>
      </p:sp>
    </p:spTree>
    <p:extLst>
      <p:ext uri="{BB962C8B-B14F-4D97-AF65-F5344CB8AC3E}">
        <p14:creationId xmlns:p14="http://schemas.microsoft.com/office/powerpoint/2010/main" val="3944703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Deseables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960" y="4728018"/>
            <a:ext cx="8228160" cy="165331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solidFill>
                  <a:schemeClr val="bg1"/>
                </a:solidFill>
              </a:rPr>
              <a:t>Supervisión</a:t>
            </a:r>
            <a:r>
              <a:rPr lang="en-US" dirty="0">
                <a:solidFill>
                  <a:schemeClr val="bg1"/>
                </a:solidFill>
              </a:rPr>
              <a:t> perfecta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parte de los </a:t>
            </a:r>
            <a:r>
              <a:rPr lang="en-US" dirty="0" err="1">
                <a:solidFill>
                  <a:schemeClr val="bg1"/>
                </a:solidFill>
              </a:rPr>
              <a:t>diseñadores</a:t>
            </a:r>
            <a:endParaRPr lang="en-US" dirty="0">
              <a:solidFill>
                <a:schemeClr val="bg1"/>
              </a:solidFill>
            </a:endParaRPr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chemeClr val="bg1"/>
                </a:solidFill>
              </a:rPr>
              <a:t>IA se </a:t>
            </a:r>
            <a:r>
              <a:rPr lang="en-US" dirty="0" err="1">
                <a:solidFill>
                  <a:schemeClr val="bg1"/>
                </a:solidFill>
              </a:rPr>
              <a:t>comporte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también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autónomo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080" y="302433"/>
            <a:ext cx="3479040" cy="492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565440" y="1046991"/>
            <a:ext cx="2903040" cy="1451672"/>
          </a:xfrm>
          <a:prstGeom prst="wedgeEllipseCallout">
            <a:avLst>
              <a:gd name="adj1" fmla="val -62843"/>
              <a:gd name="adj2" fmla="val 43856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Tener</a:t>
            </a:r>
            <a:r>
              <a:rPr lang="en-US" sz="2200" dirty="0">
                <a:solidFill>
                  <a:srgbClr val="000000"/>
                </a:solidFill>
              </a:rPr>
              <a:t> control </a:t>
            </a:r>
            <a:r>
              <a:rPr lang="en-US" sz="2200" dirty="0" err="1">
                <a:solidFill>
                  <a:srgbClr val="000000"/>
                </a:solidFill>
              </a:rPr>
              <a:t>sobre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todos</a:t>
            </a:r>
            <a:r>
              <a:rPr lang="en-US" sz="2200" dirty="0">
                <a:solidFill>
                  <a:srgbClr val="000000"/>
                </a:solidFill>
              </a:rPr>
              <a:t> los </a:t>
            </a:r>
            <a:r>
              <a:rPr lang="en-US" sz="2200" dirty="0" err="1">
                <a:solidFill>
                  <a:srgbClr val="000000"/>
                </a:solidFill>
              </a:rPr>
              <a:t>elementos</a:t>
            </a:r>
            <a:r>
              <a:rPr lang="en-US" sz="2200" dirty="0">
                <a:solidFill>
                  <a:srgbClr val="000000"/>
                </a:solidFill>
              </a:rPr>
              <a:t> ...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500640" y="2903345"/>
            <a:ext cx="3110400" cy="1451672"/>
          </a:xfrm>
          <a:prstGeom prst="wedgeEllipseCallout">
            <a:avLst>
              <a:gd name="adj1" fmla="val -64463"/>
              <a:gd name="adj2" fmla="val -57463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… </a:t>
            </a:r>
            <a:r>
              <a:rPr lang="en-US" sz="2200" dirty="0" err="1">
                <a:solidFill>
                  <a:srgbClr val="000000"/>
                </a:solidFill>
              </a:rPr>
              <a:t>pero</a:t>
            </a:r>
            <a:r>
              <a:rPr lang="en-US" sz="2200" dirty="0">
                <a:solidFill>
                  <a:srgbClr val="000000"/>
                </a:solidFill>
              </a:rPr>
              <a:t> no </a:t>
            </a:r>
            <a:r>
              <a:rPr lang="en-US" sz="2200" dirty="0" err="1">
                <a:solidFill>
                  <a:srgbClr val="000000"/>
                </a:solidFill>
              </a:rPr>
              <a:t>todo</a:t>
            </a:r>
            <a:r>
              <a:rPr lang="en-US" sz="2200" dirty="0">
                <a:solidFill>
                  <a:srgbClr val="000000"/>
                </a:solidFill>
              </a:rPr>
              <a:t> el </a:t>
            </a:r>
            <a:r>
              <a:rPr lang="en-US" sz="2200" dirty="0" err="1">
                <a:solidFill>
                  <a:srgbClr val="000000"/>
                </a:solidFill>
              </a:rPr>
              <a:t>tiempo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83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0481" y="5391926"/>
            <a:ext cx="8228160" cy="115932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20" rtlCol="0" anchor="ctr" anchorCtr="0">
            <a:normAutofit fontScale="85000" lnSpcReduction="10000"/>
          </a:bodyPr>
          <a:lstStyle/>
          <a:p>
            <a:pPr marL="972000" indent="0">
              <a:lnSpc>
                <a:spcPct val="12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motor de IA </a:t>
            </a:r>
            <a:r>
              <a:rPr lang="en-US" dirty="0" err="1"/>
              <a:t>como</a:t>
            </a:r>
            <a:r>
              <a:rPr lang="en-US" dirty="0"/>
              <a:t> Behavior Tree</a:t>
            </a:r>
          </a:p>
          <a:p>
            <a:pPr marL="972000" indent="0">
              <a:lnSpc>
                <a:spcPct val="12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programada</a:t>
            </a:r>
            <a:r>
              <a:rPr lang="en-US" dirty="0"/>
              <a:t> (</a:t>
            </a:r>
            <a:r>
              <a:rPr lang="en-US" dirty="0" err="1"/>
              <a:t>Lua</a:t>
            </a:r>
            <a:r>
              <a:rPr lang="en-US" dirty="0"/>
              <a:t>/FSM)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tarea</a:t>
            </a:r>
            <a:endParaRPr lang="en-US" dirty="0"/>
          </a:p>
          <a:p>
            <a:pPr marL="972000" indent="0">
              <a:lnSpc>
                <a:spcPct val="12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Decoradores</a:t>
            </a:r>
            <a:r>
              <a:rPr lang="en-US" dirty="0"/>
              <a:t> y </a:t>
            </a:r>
            <a:r>
              <a:rPr lang="en-US" dirty="0" err="1"/>
              <a:t>anotaciones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enriquecer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</a:t>
            </a: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3770040" y="3200400"/>
            <a:ext cx="685800" cy="685800"/>
          </a:xfrm>
          <a:prstGeom prst="ellipse">
            <a:avLst/>
          </a:prstGeom>
          <a:solidFill>
            <a:srgbClr val="666666"/>
          </a:solidFill>
          <a:ln w="4572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112680" tIns="67680" rIns="112680" bIns="67680" anchor="ctr"/>
          <a:lstStyle/>
          <a:p>
            <a:pPr algn="ctr">
              <a:lnSpc>
                <a:spcPct val="93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?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41640" y="1600200"/>
            <a:ext cx="685800" cy="685800"/>
          </a:xfrm>
          <a:prstGeom prst="rect">
            <a:avLst/>
          </a:prstGeom>
          <a:solidFill>
            <a:srgbClr val="666666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3998640" y="2743200"/>
            <a:ext cx="3429000" cy="1588"/>
          </a:xfrm>
          <a:prstGeom prst="line">
            <a:avLst/>
          </a:prstGeom>
          <a:noFill/>
          <a:ln w="9000">
            <a:solidFill>
              <a:srgbClr val="000000"/>
            </a:solidFill>
            <a:bevel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9" name="AutoShape 6"/>
          <p:cNvCxnSpPr>
            <a:cxnSpLocks noChangeShapeType="1"/>
            <a:stCxn id="26" idx="0"/>
            <a:endCxn id="27" idx="2"/>
          </p:cNvCxnSpPr>
          <p:nvPr/>
        </p:nvCxnSpPr>
        <p:spPr bwMode="auto">
          <a:xfrm flipV="1">
            <a:off x="4112940" y="2286000"/>
            <a:ext cx="1371600" cy="914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0" name="AutoShape 7"/>
          <p:cNvCxnSpPr>
            <a:cxnSpLocks noChangeShapeType="1"/>
            <a:stCxn id="45" idx="0"/>
            <a:endCxn id="27" idx="2"/>
          </p:cNvCxnSpPr>
          <p:nvPr/>
        </p:nvCxnSpPr>
        <p:spPr bwMode="auto">
          <a:xfrm flipH="1" flipV="1">
            <a:off x="5484541" y="2286000"/>
            <a:ext cx="112713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6741840" y="3200400"/>
            <a:ext cx="685800" cy="685800"/>
          </a:xfrm>
          <a:prstGeom prst="ellipse">
            <a:avLst/>
          </a:prstGeom>
          <a:solidFill>
            <a:srgbClr val="666666"/>
          </a:solidFill>
          <a:ln w="4572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112680" tIns="67680" rIns="112680" bIns="67680" anchor="ctr"/>
          <a:lstStyle/>
          <a:p>
            <a:pPr algn="ctr">
              <a:lnSpc>
                <a:spcPct val="93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?</a:t>
            </a:r>
          </a:p>
        </p:txBody>
      </p:sp>
      <p:cxnSp>
        <p:nvCxnSpPr>
          <p:cNvPr id="32" name="AutoShape 9"/>
          <p:cNvCxnSpPr>
            <a:cxnSpLocks noChangeShapeType="1"/>
            <a:stCxn id="27" idx="2"/>
            <a:endCxn id="31" idx="0"/>
          </p:cNvCxnSpPr>
          <p:nvPr/>
        </p:nvCxnSpPr>
        <p:spPr bwMode="auto">
          <a:xfrm>
            <a:off x="5484540" y="2286000"/>
            <a:ext cx="1600200" cy="914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2855641" y="4251326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5370241" y="4800601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3541441" y="4251326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227241" y="4251326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513241" y="4479926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7199041" y="4479926"/>
            <a:ext cx="549275" cy="549275"/>
          </a:xfrm>
          <a:prstGeom prst="ellipse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9" name="AutoShape 16"/>
          <p:cNvCxnSpPr>
            <a:cxnSpLocks noChangeShapeType="1"/>
            <a:stCxn id="33" idx="0"/>
            <a:endCxn id="26" idx="4"/>
          </p:cNvCxnSpPr>
          <p:nvPr/>
        </p:nvCxnSpPr>
        <p:spPr bwMode="auto">
          <a:xfrm flipV="1">
            <a:off x="3130278" y="3886201"/>
            <a:ext cx="9842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0" name="AutoShape 17"/>
          <p:cNvCxnSpPr>
            <a:cxnSpLocks noChangeShapeType="1"/>
            <a:stCxn id="35" idx="0"/>
            <a:endCxn id="26" idx="4"/>
          </p:cNvCxnSpPr>
          <p:nvPr/>
        </p:nvCxnSpPr>
        <p:spPr bwMode="auto">
          <a:xfrm flipV="1">
            <a:off x="3816078" y="3886201"/>
            <a:ext cx="2984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1" name="AutoShape 18"/>
          <p:cNvCxnSpPr>
            <a:cxnSpLocks noChangeShapeType="1"/>
            <a:stCxn id="36" idx="0"/>
            <a:endCxn id="26" idx="4"/>
          </p:cNvCxnSpPr>
          <p:nvPr/>
        </p:nvCxnSpPr>
        <p:spPr bwMode="auto">
          <a:xfrm flipH="1" flipV="1">
            <a:off x="4112940" y="3886201"/>
            <a:ext cx="3873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2" name="AutoShape 19"/>
          <p:cNvCxnSpPr>
            <a:cxnSpLocks noChangeShapeType="1"/>
            <a:stCxn id="34" idx="0"/>
            <a:endCxn id="45" idx="4"/>
          </p:cNvCxnSpPr>
          <p:nvPr/>
        </p:nvCxnSpPr>
        <p:spPr bwMode="auto">
          <a:xfrm flipH="1" flipV="1">
            <a:off x="5598840" y="4343400"/>
            <a:ext cx="46038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3" name="AutoShape 20"/>
          <p:cNvCxnSpPr>
            <a:cxnSpLocks noChangeShapeType="1"/>
            <a:stCxn id="37" idx="0"/>
            <a:endCxn id="31" idx="4"/>
          </p:cNvCxnSpPr>
          <p:nvPr/>
        </p:nvCxnSpPr>
        <p:spPr bwMode="auto">
          <a:xfrm flipV="1">
            <a:off x="6787878" y="3886201"/>
            <a:ext cx="298450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4" name="AutoShape 21"/>
          <p:cNvCxnSpPr>
            <a:cxnSpLocks noChangeShapeType="1"/>
            <a:stCxn id="38" idx="0"/>
            <a:endCxn id="31" idx="4"/>
          </p:cNvCxnSpPr>
          <p:nvPr/>
        </p:nvCxnSpPr>
        <p:spPr bwMode="auto">
          <a:xfrm flipH="1" flipV="1">
            <a:off x="7084740" y="3886201"/>
            <a:ext cx="387350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5" name="AutoShape 22"/>
          <p:cNvSpPr>
            <a:spLocks noChangeArrowheads="1"/>
          </p:cNvSpPr>
          <p:nvPr/>
        </p:nvSpPr>
        <p:spPr bwMode="auto">
          <a:xfrm>
            <a:off x="4913040" y="2971800"/>
            <a:ext cx="1371600" cy="1371600"/>
          </a:xfrm>
          <a:prstGeom prst="flowChartConnector">
            <a:avLst/>
          </a:prstGeom>
          <a:solidFill>
            <a:srgbClr val="FF3366"/>
          </a:soli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08000" tIns="63000" rIns="108000" bIns="63000" anchor="ctr"/>
          <a:lstStyle/>
          <a:p>
            <a:pPr algn="ctr">
              <a:lnSpc>
                <a:spcPct val="93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Lua /</a:t>
            </a:r>
          </a:p>
          <a:p>
            <a:pPr algn="ctr">
              <a:lnSpc>
                <a:spcPct val="93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FSM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8570640" y="2286000"/>
            <a:ext cx="1036638" cy="438150"/>
          </a:xfrm>
          <a:prstGeom prst="rect">
            <a:avLst/>
          </a:prstGeom>
          <a:noFill/>
          <a:ln w="900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4320" tIns="49320" rIns="94320" bIns="49320"/>
          <a:lstStyle/>
          <a:p>
            <a:pPr>
              <a:lnSpc>
                <a:spcPct val="93000"/>
              </a:lnSpc>
              <a:tabLst>
                <a:tab pos="723900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API </a:t>
            </a:r>
            <a:r>
              <a:rPr lang="en-US" sz="2400" b="1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in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8524604" y="4133850"/>
            <a:ext cx="1239837" cy="438150"/>
          </a:xfrm>
          <a:prstGeom prst="rect">
            <a:avLst/>
          </a:prstGeom>
          <a:noFill/>
          <a:ln w="900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4320" tIns="49320" rIns="94320" bIns="49320"/>
          <a:lstStyle/>
          <a:p>
            <a:pPr>
              <a:lnSpc>
                <a:spcPct val="93000"/>
              </a:lnSpc>
              <a:tabLst>
                <a:tab pos="723900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API </a:t>
            </a:r>
            <a:r>
              <a:rPr lang="en-US" sz="2400" b="1">
                <a:solidFill>
                  <a:srgbClr val="000000"/>
                </a:solidFill>
                <a:latin typeface="Arial" charset="0"/>
                <a:ea typeface="AR PL ShanHeiSun Uni" charset="0"/>
                <a:cs typeface="AR PL ShanHeiSun Uni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887996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That's All </a:t>
            </a:r>
            <a:r>
              <a:rPr lang="en-US" dirty="0" smtClean="0"/>
              <a:t>Folks? O no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440" y="1785788"/>
            <a:ext cx="2695680" cy="3813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040" y="1451674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1360" y="1572645"/>
            <a:ext cx="3286080" cy="4648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8201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AntAngry</a:t>
            </a:r>
            <a:r>
              <a:rPr lang="es-ES" dirty="0" smtClean="0"/>
              <a:t> (Blog de IA) </a:t>
            </a:r>
            <a:r>
              <a:rPr lang="es-ES" dirty="0" smtClean="0">
                <a:hlinkClick r:id="rId2"/>
              </a:rPr>
              <a:t>http://angryant.com/</a:t>
            </a:r>
            <a:endParaRPr lang="es-ES" dirty="0" smtClean="0"/>
          </a:p>
          <a:p>
            <a:r>
              <a:rPr lang="es-ES" dirty="0" smtClean="0"/>
              <a:t>RAIN (Rival </a:t>
            </a:r>
            <a:r>
              <a:rPr lang="es-ES" dirty="0" err="1" smtClean="0"/>
              <a:t>Theory</a:t>
            </a:r>
            <a:r>
              <a:rPr lang="es-ES" dirty="0"/>
              <a:t>) 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://rivaltheory.com/rain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err="1" smtClean="0"/>
              <a:t>AIGameDev</a:t>
            </a:r>
            <a:r>
              <a:rPr lang="es-ES" dirty="0" smtClean="0"/>
              <a:t> (Trabajos varios del BT) </a:t>
            </a:r>
            <a:r>
              <a:rPr lang="es-ES" dirty="0" smtClean="0">
                <a:hlinkClick r:id="rId4"/>
              </a:rPr>
              <a:t>http://aigamedev.com</a:t>
            </a:r>
            <a:endParaRPr lang="es-E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i="1" dirty="0" smtClean="0"/>
              <a:t>Managing Complexity in the Halo 2 AI System</a:t>
            </a:r>
            <a:r>
              <a:rPr lang="en-US" dirty="0" smtClean="0"/>
              <a:t>, Damian Isla, GDC 2005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i="1" dirty="0" smtClean="0"/>
              <a:t>Managing Intermixing Behavior Hierarchies</a:t>
            </a:r>
            <a:r>
              <a:rPr lang="en-US" dirty="0" smtClean="0"/>
              <a:t>, Michael </a:t>
            </a:r>
            <a:r>
              <a:rPr lang="en-US" dirty="0" err="1" smtClean="0"/>
              <a:t>Mateas</a:t>
            </a:r>
            <a:r>
              <a:rPr lang="en-US" dirty="0" smtClean="0"/>
              <a:t>, Andrew Stern, GDC 2004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www.gamasutra.com/blogs/ChrisSimpson/20140717/221339/Behavior_trees_for_AI_How_they_work.php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2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Deseables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960" y="5053492"/>
            <a:ext cx="8228160" cy="1327836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Comportamientos</a:t>
            </a:r>
            <a:r>
              <a:rPr lang="en-US" dirty="0"/>
              <a:t> con un </a:t>
            </a:r>
            <a:r>
              <a:rPr lang="en-US" dirty="0" err="1" smtClean="0"/>
              <a:t>proposito</a:t>
            </a:r>
            <a:endParaRPr lang="en-US" dirty="0" smtClean="0"/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/>
              <a:t>ante </a:t>
            </a:r>
            <a:r>
              <a:rPr lang="en-US" dirty="0" err="1"/>
              <a:t>eventos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9360" y="622147"/>
            <a:ext cx="3479040" cy="492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2560800" y="1244291"/>
            <a:ext cx="3939840" cy="1451672"/>
          </a:xfrm>
          <a:prstGeom prst="wedgeEllipseCallout">
            <a:avLst>
              <a:gd name="adj1" fmla="val 60185"/>
              <a:gd name="adj2" fmla="val 12074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La IA </a:t>
            </a:r>
            <a:r>
              <a:rPr lang="en-US" sz="2200" dirty="0" err="1">
                <a:solidFill>
                  <a:srgbClr val="000000"/>
                </a:solidFill>
              </a:rPr>
              <a:t>deberías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estar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dirigida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por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metas</a:t>
            </a:r>
            <a:r>
              <a:rPr lang="en-US" sz="22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768160" y="3318109"/>
            <a:ext cx="4147200" cy="1451672"/>
          </a:xfrm>
          <a:prstGeom prst="wedgeEllipseCallout">
            <a:avLst>
              <a:gd name="adj1" fmla="val 50384"/>
              <a:gd name="adj2" fmla="val -68148"/>
            </a:avLst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… </a:t>
            </a:r>
            <a:r>
              <a:rPr lang="en-US" sz="2200" dirty="0" err="1">
                <a:solidFill>
                  <a:srgbClr val="000000"/>
                </a:solidFill>
              </a:rPr>
              <a:t>pero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también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reaccionar</a:t>
            </a:r>
            <a:r>
              <a:rPr lang="en-US" sz="2200" dirty="0">
                <a:solidFill>
                  <a:srgbClr val="000000"/>
                </a:solidFill>
              </a:rPr>
              <a:t> a los </a:t>
            </a:r>
            <a:r>
              <a:rPr lang="en-US" sz="2200" dirty="0" err="1">
                <a:solidFill>
                  <a:srgbClr val="000000"/>
                </a:solidFill>
              </a:rPr>
              <a:t>eventos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87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5441" y="489652"/>
            <a:ext cx="3745440" cy="57159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3119520" y="586143"/>
            <a:ext cx="2612160" cy="2122783"/>
          </a:xfrm>
          <a:prstGeom prst="cloudCallout">
            <a:avLst>
              <a:gd name="adj1" fmla="val 83231"/>
              <a:gd name="adj2" fmla="val -28389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830081" y="162739"/>
            <a:ext cx="3591360" cy="1960045"/>
          </a:xfrm>
          <a:prstGeom prst="cloudCallout">
            <a:avLst>
              <a:gd name="adj1" fmla="val -18634"/>
              <a:gd name="adj2" fmla="val 133713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992800" y="2612435"/>
            <a:ext cx="2449440" cy="1306218"/>
          </a:xfrm>
          <a:prstGeom prst="cloudCallout">
            <a:avLst>
              <a:gd name="adj1" fmla="val -18634"/>
              <a:gd name="adj2" fmla="val 133713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s-ES"/>
          </a:p>
        </p:txBody>
      </p:sp>
      <p:pic>
        <p:nvPicPr>
          <p:cNvPr id="7" name="6 Imagen" descr="imagesCAU7BMWR.jp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6181" y="836713"/>
            <a:ext cx="1476249" cy="1536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087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val 1"/>
          <p:cNvSpPr>
            <a:spLocks noChangeArrowheads="1"/>
          </p:cNvSpPr>
          <p:nvPr/>
        </p:nvSpPr>
        <p:spPr bwMode="auto">
          <a:xfrm>
            <a:off x="4674424" y="534298"/>
            <a:ext cx="2903040" cy="2281199"/>
          </a:xfrm>
          <a:prstGeom prst="ellipse">
            <a:avLst/>
          </a:prstGeom>
          <a:solidFill>
            <a:srgbClr val="FFB515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4400" dirty="0">
                <a:solidFill>
                  <a:srgbClr val="000000"/>
                </a:solidFill>
              </a:rPr>
              <a:t>HFSM</a:t>
            </a:r>
          </a:p>
        </p:txBody>
      </p:sp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7176120" y="4172137"/>
            <a:ext cx="2695680" cy="2073818"/>
          </a:xfrm>
          <a:prstGeom prst="ellipse">
            <a:avLst/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4000" dirty="0">
                <a:solidFill>
                  <a:srgbClr val="000000"/>
                </a:solidFill>
              </a:rPr>
              <a:t>Planners</a:t>
            </a:r>
          </a:p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HTN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193512" y="4172138"/>
            <a:ext cx="3110400" cy="2281199"/>
          </a:xfrm>
          <a:prstGeom prst="ellipse">
            <a:avLst/>
          </a:prstGeom>
          <a:solidFill>
            <a:srgbClr val="B3B3B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4000" dirty="0">
                <a:solidFill>
                  <a:srgbClr val="000000"/>
                </a:solidFill>
              </a:rPr>
              <a:t>Scripting</a:t>
            </a:r>
          </a:p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C++ </a:t>
            </a:r>
            <a:r>
              <a:rPr lang="en-US" sz="2900" dirty="0" err="1">
                <a:solidFill>
                  <a:srgbClr val="000000"/>
                </a:solidFill>
              </a:rPr>
              <a:t>Lua</a:t>
            </a:r>
            <a:endParaRPr lang="en-US" sz="2900" dirty="0">
              <a:solidFill>
                <a:srgbClr val="000000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431704" y="3320990"/>
            <a:ext cx="5388480" cy="59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72822" rIns="81639" bIns="4082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s-ES" sz="3600" b="1" dirty="0">
                <a:solidFill>
                  <a:srgbClr val="000080"/>
                </a:solidFill>
              </a:rPr>
              <a:t>Lógica Jerárquica</a:t>
            </a:r>
          </a:p>
        </p:txBody>
      </p:sp>
      <p:cxnSp>
        <p:nvCxnSpPr>
          <p:cNvPr id="7" name="6 Conector recto de flecha"/>
          <p:cNvCxnSpPr>
            <a:stCxn id="29697" idx="4"/>
            <a:endCxn id="29700" idx="0"/>
          </p:cNvCxnSpPr>
          <p:nvPr/>
        </p:nvCxnSpPr>
        <p:spPr>
          <a:xfrm>
            <a:off x="6125944" y="2815497"/>
            <a:ext cx="0" cy="50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29698" idx="1"/>
            <a:endCxn id="29700" idx="2"/>
          </p:cNvCxnSpPr>
          <p:nvPr/>
        </p:nvCxnSpPr>
        <p:spPr>
          <a:xfrm flipH="1" flipV="1">
            <a:off x="6125945" y="3918652"/>
            <a:ext cx="1444949" cy="557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9699" idx="7"/>
            <a:endCxn id="29700" idx="2"/>
          </p:cNvCxnSpPr>
          <p:nvPr/>
        </p:nvCxnSpPr>
        <p:spPr>
          <a:xfrm flipV="1">
            <a:off x="4848404" y="3918653"/>
            <a:ext cx="1277540" cy="587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0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Scripting: Lo </a:t>
            </a:r>
            <a:r>
              <a:rPr lang="en-US" dirty="0" err="1"/>
              <a:t>Bueno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720" y="4955562"/>
            <a:ext cx="8228160" cy="115932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solidFill>
                  <a:schemeClr val="lt1"/>
                </a:solidFill>
              </a:rPr>
              <a:t>Computacionalmente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completo</a:t>
            </a:r>
            <a:endParaRPr lang="en-US" dirty="0">
              <a:solidFill>
                <a:schemeClr val="lt1"/>
              </a:solidFill>
            </a:endParaRPr>
          </a:p>
          <a:p>
            <a:pPr marL="1244178" indent="-289445"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solidFill>
                  <a:schemeClr val="lt1"/>
                </a:solidFill>
              </a:rPr>
              <a:t>Experiencia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bastante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extendida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0240" y="829528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768160" y="2073819"/>
            <a:ext cx="2903040" cy="1036909"/>
          </a:xfrm>
          <a:prstGeom prst="wedgeRoundRectCallout">
            <a:avLst>
              <a:gd name="adj1" fmla="val 78926"/>
              <a:gd name="adj2" fmla="val -38634"/>
              <a:gd name="adj3" fmla="val 16667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Lo he </a:t>
            </a:r>
            <a:r>
              <a:rPr lang="en-US" sz="2900" dirty="0" err="1">
                <a:solidFill>
                  <a:srgbClr val="000000"/>
                </a:solidFill>
              </a:rPr>
              <a:t>hecho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durante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años</a:t>
            </a:r>
            <a:r>
              <a:rPr lang="en-US" sz="2900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8273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Scripting: Lo </a:t>
            </a:r>
            <a:r>
              <a:rPr lang="en-US" dirty="0" err="1"/>
              <a:t>Malo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938720" y="4789944"/>
            <a:ext cx="8228160" cy="1566885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0" rIns="91440" bIns="45720" rtlCol="0" anchor="ctr" anchorCtr="0">
            <a:normAutofit/>
          </a:bodyPr>
          <a:lstStyle/>
          <a:p>
            <a:pPr marL="1244178" indent="-289445">
              <a:lnSpc>
                <a:spcPct val="8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/>
              <a:t>Difícil</a:t>
            </a:r>
            <a:r>
              <a:rPr lang="en-US" sz="2000" dirty="0"/>
              <a:t> de </a:t>
            </a:r>
            <a:r>
              <a:rPr lang="en-US" sz="2000" dirty="0" err="1"/>
              <a:t>analizar</a:t>
            </a:r>
            <a:endParaRPr lang="en-US" sz="2000" dirty="0"/>
          </a:p>
          <a:p>
            <a:pPr marL="1244178" indent="-289445">
              <a:lnSpc>
                <a:spcPct val="80000"/>
              </a:lnSpc>
              <a:spcAft>
                <a:spcPts val="2620"/>
              </a:spcAft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No </a:t>
            </a:r>
            <a:r>
              <a:rPr lang="en-US" sz="2000" dirty="0" err="1"/>
              <a:t>demasiado</a:t>
            </a:r>
            <a:r>
              <a:rPr lang="en-US" sz="2000" dirty="0"/>
              <a:t> </a:t>
            </a:r>
            <a:r>
              <a:rPr lang="en-US" sz="2000" dirty="0" err="1"/>
              <a:t>accesible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diseñadores</a:t>
            </a:r>
            <a:endParaRPr lang="en-US" sz="20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560" y="829528"/>
            <a:ext cx="307872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6085920" y="1866437"/>
            <a:ext cx="2903040" cy="1036909"/>
          </a:xfrm>
          <a:prstGeom prst="wedgeRoundRectCallout">
            <a:avLst>
              <a:gd name="adj1" fmla="val -63463"/>
              <a:gd name="adj2" fmla="val -30259"/>
              <a:gd name="adj3" fmla="val 16667"/>
            </a:avLst>
          </a:prstGeom>
          <a:solidFill>
            <a:srgbClr val="CCCCCC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40820" rIns="81639" bIns="40820" anchor="ctr"/>
          <a:lstStyle/>
          <a:p>
            <a: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Qué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es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i="1" dirty="0" err="1">
                <a:solidFill>
                  <a:srgbClr val="000000"/>
                </a:solidFill>
              </a:rPr>
              <a:t>planificación</a:t>
            </a:r>
            <a:r>
              <a:rPr lang="en-US" sz="29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397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3003</TotalTime>
  <Words>728</Words>
  <Application>Microsoft Office PowerPoint</Application>
  <PresentationFormat>Panorámica</PresentationFormat>
  <Paragraphs>204</Paragraphs>
  <Slides>42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AR PL ShanHeiSun Uni</vt:lpstr>
      <vt:lpstr>Arial</vt:lpstr>
      <vt:lpstr>Calibri</vt:lpstr>
      <vt:lpstr>Century Gothic</vt:lpstr>
      <vt:lpstr>Wingdings</vt:lpstr>
      <vt:lpstr>Wingdings 2</vt:lpstr>
      <vt:lpstr>Citable</vt:lpstr>
      <vt:lpstr>Toma de Decisiones. Behaviour Trees</vt:lpstr>
      <vt:lpstr>Pero hay Retos</vt:lpstr>
      <vt:lpstr>Presentación de PowerPoint</vt:lpstr>
      <vt:lpstr>Elementos Deseables</vt:lpstr>
      <vt:lpstr>Elementos Deseables</vt:lpstr>
      <vt:lpstr>Presentación de PowerPoint</vt:lpstr>
      <vt:lpstr>Presentación de PowerPoint</vt:lpstr>
      <vt:lpstr>Scripting: Lo Bueno</vt:lpstr>
      <vt:lpstr>Scripting: Lo Malo</vt:lpstr>
      <vt:lpstr>HFSM: Lo Bueno</vt:lpstr>
      <vt:lpstr>HFSM: Lo Malo</vt:lpstr>
      <vt:lpstr>Planificación: Lo Bueno</vt:lpstr>
      <vt:lpstr>Planificación: Lo Malo</vt:lpstr>
      <vt:lpstr>Presentación de PowerPoint</vt:lpstr>
      <vt:lpstr>Todos Contentos ?!</vt:lpstr>
      <vt:lpstr>Presentación de PowerPoint</vt:lpstr>
      <vt:lpstr>Presentación de PowerPoint</vt:lpstr>
      <vt:lpstr>Presentación de PowerPoint</vt:lpstr>
      <vt:lpstr>Presentación de PowerPoint</vt:lpstr>
      <vt:lpstr>Behavior Trees</vt:lpstr>
      <vt:lpstr>IA de un perro guardián</vt:lpstr>
      <vt:lpstr>Ejemplo</vt:lpstr>
      <vt:lpstr>Hojas</vt:lpstr>
      <vt:lpstr>Condiciones</vt:lpstr>
      <vt:lpstr>Acciones</vt:lpstr>
      <vt:lpstr>Todos son Tareas</vt:lpstr>
      <vt:lpstr>Aumentando en Complejidad</vt:lpstr>
      <vt:lpstr>Elementos: Secuencias</vt:lpstr>
      <vt:lpstr>Elementos: Selectores</vt:lpstr>
      <vt:lpstr>Un Modelo Interesante</vt:lpstr>
      <vt:lpstr>El comportamiento dinámico como búsqueda en árboles</vt:lpstr>
      <vt:lpstr>Lenguaje de Comportamientos</vt:lpstr>
      <vt:lpstr>Mejorando las HFSM</vt:lpstr>
      <vt:lpstr>Mejorando las HFSM</vt:lpstr>
      <vt:lpstr>Pricipios de Diseño</vt:lpstr>
      <vt:lpstr>Mejorando los Scripts</vt:lpstr>
      <vt:lpstr>Mejorando los Scripts</vt:lpstr>
      <vt:lpstr>Software Patterns</vt:lpstr>
      <vt:lpstr>Nota: Eficiencia</vt:lpstr>
      <vt:lpstr>Siguientes Pasos</vt:lpstr>
      <vt:lpstr>That's All Folks? O no 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79</cp:revision>
  <dcterms:created xsi:type="dcterms:W3CDTF">2016-03-30T08:26:40Z</dcterms:created>
  <dcterms:modified xsi:type="dcterms:W3CDTF">2016-05-04T18:57:11Z</dcterms:modified>
</cp:coreProperties>
</file>