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 id="2147483662" r:id="rId6"/>
  </p:sldMasterIdLst>
  <p:notesMasterIdLst>
    <p:notesMasterId r:id="rId7"/>
  </p:notesMasterIdLst>
  <p:sldIdLst>
    <p:sldId id="256"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B733B1-3DB8-431F-A375-8256DECA458F}">
  <a:tblStyle styleId="{A8B733B1-3DB8-431F-A375-8256DECA45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461511ca2_2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9461511ca2_2_8:notes"/>
          <p:cNvSpPr/>
          <p:nvPr>
            <p:ph idx="2" type="sldImg"/>
          </p:nvPr>
        </p:nvSpPr>
        <p:spPr>
          <a:xfrm>
            <a:off x="719667" y="685800"/>
            <a:ext cx="5418667"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54" name="Shape 54"/>
        <p:cNvGrpSpPr/>
        <p:nvPr/>
      </p:nvGrpSpPr>
      <p:grpSpPr>
        <a:xfrm>
          <a:off x="0" y="0"/>
          <a:ext cx="0" cy="0"/>
          <a:chOff x="0" y="0"/>
          <a:chExt cx="0" cy="0"/>
        </a:xfrm>
      </p:grpSpPr>
      <p:sp>
        <p:nvSpPr>
          <p:cNvPr id="55" name="Google Shape;55;p14"/>
          <p:cNvSpPr txBox="1"/>
          <p:nvPr>
            <p:ph idx="12" type="sldNum"/>
          </p:nvPr>
        </p:nvSpPr>
        <p:spPr>
          <a:xfrm>
            <a:off x="4419600" y="4630340"/>
            <a:ext cx="2133600" cy="273844"/>
          </a:xfrm>
          <a:prstGeom prst="rect">
            <a:avLst/>
          </a:prstGeom>
          <a:noFill/>
          <a:ln>
            <a:noFill/>
          </a:ln>
        </p:spPr>
        <p:txBody>
          <a:bodyPr anchorCtr="0" anchor="ctr" bIns="12025" lIns="12025" spcFirstLastPara="1" rIns="12025" wrap="square" tIns="12025">
            <a:spAutoFit/>
          </a:bodyPr>
          <a:lstStyle>
            <a:lvl1pPr indent="0" lvl="0"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56" name="Shape 56"/>
        <p:cNvGrpSpPr/>
        <p:nvPr/>
      </p:nvGrpSpPr>
      <p:grpSpPr>
        <a:xfrm>
          <a:off x="0" y="0"/>
          <a:ext cx="0" cy="0"/>
          <a:chOff x="0" y="0"/>
          <a:chExt cx="0" cy="0"/>
        </a:xfrm>
      </p:grpSpPr>
      <p:sp>
        <p:nvSpPr>
          <p:cNvPr id="57" name="Google Shape;57;p15"/>
          <p:cNvSpPr txBox="1"/>
          <p:nvPr>
            <p:ph idx="12" type="sldNum"/>
          </p:nvPr>
        </p:nvSpPr>
        <p:spPr>
          <a:xfrm>
            <a:off x="4419600" y="4630340"/>
            <a:ext cx="2133600" cy="273844"/>
          </a:xfrm>
          <a:prstGeom prst="rect">
            <a:avLst/>
          </a:prstGeom>
          <a:noFill/>
          <a:ln>
            <a:noFill/>
          </a:ln>
        </p:spPr>
        <p:txBody>
          <a:bodyPr anchorCtr="0" anchor="ctr" bIns="12025" lIns="12025" spcFirstLastPara="1" rIns="12025" wrap="square" tIns="12025">
            <a:spAutoFit/>
          </a:bodyPr>
          <a:lstStyle>
            <a:lvl1pPr indent="0" lvl="0"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9056"/>
            <a:ext cx="8229600" cy="1131094"/>
          </a:xfrm>
          <a:prstGeom prst="rect">
            <a:avLst/>
          </a:prstGeom>
          <a:noFill/>
          <a:ln>
            <a:noFill/>
          </a:ln>
        </p:spPr>
        <p:txBody>
          <a:bodyPr anchorCtr="0" anchor="ctr" bIns="12025" lIns="12025" spcFirstLastPara="1" rIns="12025" wrap="square" tIns="12025">
            <a:noAutofit/>
          </a:bodyPr>
          <a:lstStyle>
            <a:lvl1pPr lvl="0"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700"/>
              <a:buFont typeface="Calibri"/>
              <a:buNone/>
              <a:defRPr b="0" i="0" sz="3700" u="none" cap="none" strike="noStrike">
                <a:solidFill>
                  <a:srgbClr val="000000"/>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943350"/>
          </a:xfrm>
          <a:prstGeom prst="rect">
            <a:avLst/>
          </a:prstGeom>
          <a:noFill/>
          <a:ln>
            <a:noFill/>
          </a:ln>
        </p:spPr>
        <p:txBody>
          <a:bodyPr anchorCtr="0" anchor="t" bIns="12025" lIns="12025" spcFirstLastPara="1" rIns="12025" wrap="square" tIns="12025">
            <a:noAutofit/>
          </a:bodyPr>
          <a:lstStyle>
            <a:lvl1pPr indent="-374650" lvl="0" marL="4572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1pPr>
            <a:lvl2pPr indent="-374650" lvl="1" marL="9144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2pPr>
            <a:lvl3pPr indent="-374650" lvl="2" marL="13716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3pPr>
            <a:lvl4pPr indent="-374650" lvl="3" marL="18288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4pPr>
            <a:lvl5pPr indent="-374650" lvl="4" marL="22860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5pPr>
            <a:lvl6pPr indent="-374650" lvl="5" marL="27432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6pPr>
            <a:lvl7pPr indent="-374650" lvl="6" marL="32004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7pPr>
            <a:lvl8pPr indent="-374650" lvl="7" marL="36576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8pPr>
            <a:lvl9pPr indent="-374650" lvl="8" marL="4114800" marR="0" rtl="0" algn="l">
              <a:lnSpc>
                <a:spcPct val="90000"/>
              </a:lnSpc>
              <a:spcBef>
                <a:spcPts val="800"/>
              </a:spcBef>
              <a:spcAft>
                <a:spcPts val="0"/>
              </a:spcAft>
              <a:buClr>
                <a:srgbClr val="000000"/>
              </a:buClr>
              <a:buSzPts val="2300"/>
              <a:buFont typeface="Arial"/>
              <a:buChar char="•"/>
              <a:defRPr b="0" i="0" sz="23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4419600" y="4630340"/>
            <a:ext cx="2133600" cy="273844"/>
          </a:xfrm>
          <a:prstGeom prst="rect">
            <a:avLst/>
          </a:prstGeom>
          <a:noFill/>
          <a:ln>
            <a:noFill/>
          </a:ln>
        </p:spPr>
        <p:txBody>
          <a:bodyPr anchorCtr="0" anchor="ctr" bIns="12025" lIns="12025" spcFirstLastPara="1" rIns="12025" wrap="square" tIns="12025">
            <a:spAutoFit/>
          </a:bodyPr>
          <a:lstStyle>
            <a:lvl1pPr indent="0" lvl="0"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4.png"/><Relationship Id="rId13" Type="http://schemas.openxmlformats.org/officeDocument/2006/relationships/image" Target="../media/image12.png"/><Relationship Id="rId12"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5.png"/><Relationship Id="rId14" Type="http://schemas.openxmlformats.org/officeDocument/2006/relationships/image" Target="../media/image14.png"/><Relationship Id="rId16"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2.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6"/>
          <p:cNvPicPr preferRelativeResize="0"/>
          <p:nvPr/>
        </p:nvPicPr>
        <p:blipFill>
          <a:blip r:embed="rId3">
            <a:alphaModFix/>
          </a:blip>
          <a:stretch>
            <a:fillRect/>
          </a:stretch>
        </p:blipFill>
        <p:spPr>
          <a:xfrm>
            <a:off x="358925" y="4541476"/>
            <a:ext cx="1676350" cy="178200"/>
          </a:xfrm>
          <a:prstGeom prst="rect">
            <a:avLst/>
          </a:prstGeom>
          <a:noFill/>
          <a:ln>
            <a:noFill/>
          </a:ln>
        </p:spPr>
      </p:pic>
      <p:sp>
        <p:nvSpPr>
          <p:cNvPr id="63" name="Google Shape;63;p16"/>
          <p:cNvSpPr txBox="1"/>
          <p:nvPr/>
        </p:nvSpPr>
        <p:spPr>
          <a:xfrm>
            <a:off x="274315" y="183447"/>
            <a:ext cx="4018500" cy="2706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1400"/>
              <a:buFont typeface="Arial"/>
              <a:buNone/>
            </a:pPr>
            <a:r>
              <a:rPr lang="en" sz="1600"/>
              <a:t>Improved Regularization of CNNs</a:t>
            </a:r>
            <a:endParaRPr sz="600"/>
          </a:p>
        </p:txBody>
      </p:sp>
      <p:sp>
        <p:nvSpPr>
          <p:cNvPr id="64" name="Google Shape;64;p16"/>
          <p:cNvSpPr txBox="1"/>
          <p:nvPr/>
        </p:nvSpPr>
        <p:spPr>
          <a:xfrm>
            <a:off x="224507" y="509281"/>
            <a:ext cx="2517900" cy="1782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900"/>
              <a:buFont typeface="Arial"/>
              <a:buNone/>
            </a:pPr>
            <a:r>
              <a:rPr lang="en" sz="1000"/>
              <a:t>Motivation</a:t>
            </a:r>
            <a:endParaRPr sz="500"/>
          </a:p>
        </p:txBody>
      </p:sp>
      <p:sp>
        <p:nvSpPr>
          <p:cNvPr id="65" name="Google Shape;65;p16"/>
          <p:cNvSpPr txBox="1"/>
          <p:nvPr/>
        </p:nvSpPr>
        <p:spPr>
          <a:xfrm>
            <a:off x="224500" y="703675"/>
            <a:ext cx="2643900" cy="7815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Convolutional Neural Networks (CNNs) are prone to overfitting to data they are trained on, which leads </a:t>
            </a:r>
            <a:r>
              <a:rPr lang="en" sz="600">
                <a:solidFill>
                  <a:srgbClr val="344854"/>
                </a:solidFill>
              </a:rPr>
              <a:t>to a loss in </a:t>
            </a:r>
            <a:r>
              <a:rPr lang="en" sz="600">
                <a:solidFill>
                  <a:srgbClr val="344854"/>
                </a:solidFill>
              </a:rPr>
              <a:t>accuracy when classifying </a:t>
            </a:r>
            <a:r>
              <a:rPr lang="en" sz="600">
                <a:solidFill>
                  <a:srgbClr val="344854"/>
                </a:solidFill>
              </a:rPr>
              <a:t>unseen</a:t>
            </a:r>
            <a:r>
              <a:rPr lang="en" sz="600">
                <a:solidFill>
                  <a:srgbClr val="344854"/>
                </a:solidFill>
              </a:rPr>
              <a:t> data. This can be mitigated by the regularization of your training data, what we examined in this project. We explored three techniques, </a:t>
            </a:r>
            <a:r>
              <a:rPr i="1" lang="en" sz="600">
                <a:solidFill>
                  <a:srgbClr val="344854"/>
                </a:solidFill>
              </a:rPr>
              <a:t>cut-out</a:t>
            </a:r>
            <a:r>
              <a:rPr lang="en" sz="600">
                <a:solidFill>
                  <a:srgbClr val="344854"/>
                </a:solidFill>
              </a:rPr>
              <a:t>, </a:t>
            </a:r>
            <a:r>
              <a:rPr i="1" lang="en" sz="600">
                <a:solidFill>
                  <a:srgbClr val="344854"/>
                </a:solidFill>
              </a:rPr>
              <a:t>mixup</a:t>
            </a:r>
            <a:r>
              <a:rPr lang="en" sz="600">
                <a:solidFill>
                  <a:srgbClr val="344854"/>
                </a:solidFill>
              </a:rPr>
              <a:t>, and </a:t>
            </a:r>
            <a:r>
              <a:rPr i="1" lang="en" sz="600">
                <a:solidFill>
                  <a:srgbClr val="344854"/>
                </a:solidFill>
              </a:rPr>
              <a:t>self-supervised auxiliary head rotation</a:t>
            </a:r>
            <a:r>
              <a:rPr lang="en" sz="600">
                <a:solidFill>
                  <a:srgbClr val="344854"/>
                </a:solidFill>
              </a:rPr>
              <a:t>, and their applicable combinations, on our ResNet-20 architecture to reduce overfitting. Additionally, we considered the applicable </a:t>
            </a:r>
            <a:r>
              <a:rPr lang="en" sz="600">
                <a:solidFill>
                  <a:srgbClr val="344854"/>
                </a:solidFill>
              </a:rPr>
              <a:t>combinations</a:t>
            </a:r>
            <a:r>
              <a:rPr lang="en" sz="600">
                <a:solidFill>
                  <a:srgbClr val="344854"/>
                </a:solidFill>
              </a:rPr>
              <a:t> of these techniques.</a:t>
            </a:r>
            <a:endParaRPr sz="400"/>
          </a:p>
        </p:txBody>
      </p:sp>
      <p:sp>
        <p:nvSpPr>
          <p:cNvPr id="66" name="Google Shape;66;p16"/>
          <p:cNvSpPr txBox="1"/>
          <p:nvPr/>
        </p:nvSpPr>
        <p:spPr>
          <a:xfrm>
            <a:off x="3280224" y="585119"/>
            <a:ext cx="2517900" cy="1629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900"/>
              <a:buFont typeface="Arial"/>
              <a:buNone/>
            </a:pPr>
            <a:r>
              <a:rPr lang="en" sz="900"/>
              <a:t>Experimental Results</a:t>
            </a:r>
            <a:endParaRPr sz="400"/>
          </a:p>
        </p:txBody>
      </p:sp>
      <p:sp>
        <p:nvSpPr>
          <p:cNvPr id="67" name="Google Shape;67;p16"/>
          <p:cNvSpPr txBox="1"/>
          <p:nvPr/>
        </p:nvSpPr>
        <p:spPr>
          <a:xfrm>
            <a:off x="195932" y="1501373"/>
            <a:ext cx="2517900" cy="1629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900"/>
              <a:buFont typeface="Arial"/>
              <a:buNone/>
            </a:pPr>
            <a:r>
              <a:rPr lang="en" sz="900"/>
              <a:t>Methodology</a:t>
            </a:r>
            <a:endParaRPr sz="400"/>
          </a:p>
        </p:txBody>
      </p:sp>
      <p:sp>
        <p:nvSpPr>
          <p:cNvPr id="68" name="Google Shape;68;p16"/>
          <p:cNvSpPr txBox="1"/>
          <p:nvPr/>
        </p:nvSpPr>
        <p:spPr>
          <a:xfrm>
            <a:off x="260857" y="2288817"/>
            <a:ext cx="25179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Cutout</a:t>
            </a:r>
            <a:endParaRPr b="1" sz="400"/>
          </a:p>
        </p:txBody>
      </p:sp>
      <p:sp>
        <p:nvSpPr>
          <p:cNvPr id="69" name="Google Shape;69;p16"/>
          <p:cNvSpPr txBox="1"/>
          <p:nvPr/>
        </p:nvSpPr>
        <p:spPr>
          <a:xfrm>
            <a:off x="251438" y="2392650"/>
            <a:ext cx="2467200" cy="4491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The cutout technique regularizes a CNN by removing contiguous squares from the training images, causing the CNN to learn underlying abstractions present in images rather than specific elements in the </a:t>
            </a:r>
            <a:r>
              <a:rPr lang="en" sz="600">
                <a:solidFill>
                  <a:srgbClr val="344854"/>
                </a:solidFill>
              </a:rPr>
              <a:t>training set. </a:t>
            </a:r>
            <a:endParaRPr sz="600"/>
          </a:p>
        </p:txBody>
      </p:sp>
      <p:sp>
        <p:nvSpPr>
          <p:cNvPr id="70" name="Google Shape;70;p16"/>
          <p:cNvSpPr txBox="1"/>
          <p:nvPr/>
        </p:nvSpPr>
        <p:spPr>
          <a:xfrm>
            <a:off x="6359528" y="2458050"/>
            <a:ext cx="2511000" cy="8925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These regularization techniques provide the models with a relative degree of robustness against whitebox FGSM attacks, despite the model not being adversarially trained. This is a promising result, as the combination of </a:t>
            </a:r>
            <a:r>
              <a:rPr i="1" lang="en" sz="600">
                <a:solidFill>
                  <a:srgbClr val="344854"/>
                </a:solidFill>
              </a:rPr>
              <a:t>mixup</a:t>
            </a:r>
            <a:r>
              <a:rPr lang="en" sz="600">
                <a:solidFill>
                  <a:srgbClr val="344854"/>
                </a:solidFill>
              </a:rPr>
              <a:t> with adversarial training should be expected to perform relatively robustly. In conclusion, these techniques help us to avoid overfitting, and improve the robustness of our model to potential attacks. Looking forward, the intersection of </a:t>
            </a:r>
            <a:r>
              <a:rPr i="1" lang="en" sz="600">
                <a:solidFill>
                  <a:srgbClr val="344854"/>
                </a:solidFill>
              </a:rPr>
              <a:t>mixup </a:t>
            </a:r>
            <a:r>
              <a:rPr lang="en" sz="600">
                <a:solidFill>
                  <a:srgbClr val="344854"/>
                </a:solidFill>
              </a:rPr>
              <a:t>and adversarial training seems </a:t>
            </a:r>
            <a:r>
              <a:rPr lang="en" sz="600">
                <a:solidFill>
                  <a:srgbClr val="344854"/>
                </a:solidFill>
              </a:rPr>
              <a:t>promising</a:t>
            </a:r>
            <a:r>
              <a:rPr lang="en" sz="600">
                <a:solidFill>
                  <a:srgbClr val="344854"/>
                </a:solidFill>
              </a:rPr>
              <a:t> to address potential attacks.</a:t>
            </a:r>
            <a:endParaRPr sz="400"/>
          </a:p>
        </p:txBody>
      </p:sp>
      <p:sp>
        <p:nvSpPr>
          <p:cNvPr id="71" name="Google Shape;71;p16"/>
          <p:cNvSpPr txBox="1"/>
          <p:nvPr/>
        </p:nvSpPr>
        <p:spPr>
          <a:xfrm>
            <a:off x="6359525" y="3399950"/>
            <a:ext cx="1995300" cy="1629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0" i="0" lang="en" sz="900" u="none" cap="none" strike="noStrike">
                <a:solidFill>
                  <a:srgbClr val="000000"/>
                </a:solidFill>
                <a:latin typeface="Arial"/>
                <a:ea typeface="Arial"/>
                <a:cs typeface="Arial"/>
                <a:sym typeface="Arial"/>
              </a:rPr>
              <a:t>References and Acknowledgments</a:t>
            </a:r>
            <a:endParaRPr sz="900"/>
          </a:p>
        </p:txBody>
      </p:sp>
      <p:sp>
        <p:nvSpPr>
          <p:cNvPr id="72" name="Google Shape;72;p16"/>
          <p:cNvSpPr txBox="1"/>
          <p:nvPr/>
        </p:nvSpPr>
        <p:spPr>
          <a:xfrm>
            <a:off x="6359525" y="3576200"/>
            <a:ext cx="2643900" cy="1521600"/>
          </a:xfrm>
          <a:prstGeom prst="rect">
            <a:avLst/>
          </a:prstGeom>
          <a:noFill/>
          <a:ln>
            <a:noFill/>
          </a:ln>
        </p:spPr>
        <p:txBody>
          <a:bodyPr anchorCtr="0" anchor="b" bIns="12025" lIns="12025" spcFirstLastPara="1" rIns="12025" wrap="square" tIns="12025">
            <a:spAutoFit/>
          </a:bodyPr>
          <a:lstStyle/>
          <a:p>
            <a:pPr indent="0" lvl="0" marL="0" marR="0" rtl="0" algn="l">
              <a:lnSpc>
                <a:spcPct val="120000"/>
              </a:lnSpc>
              <a:spcBef>
                <a:spcPts val="200"/>
              </a:spcBef>
              <a:spcAft>
                <a:spcPts val="0"/>
              </a:spcAft>
              <a:buClr>
                <a:schemeClr val="dk1"/>
              </a:buClr>
              <a:buSzPts val="1100"/>
              <a:buFont typeface="Arial"/>
              <a:buNone/>
            </a:pPr>
            <a:r>
              <a:rPr lang="en" sz="450"/>
              <a:t>We would like to say thank you to Dr. Chen and all the TAs who have </a:t>
            </a:r>
            <a:r>
              <a:rPr lang="en" sz="450"/>
              <a:t>helped</a:t>
            </a:r>
            <a:r>
              <a:rPr lang="en" sz="450"/>
              <a:t> us along the way, and in </a:t>
            </a:r>
            <a:r>
              <a:rPr lang="en" sz="450"/>
              <a:t>particular</a:t>
            </a:r>
            <a:r>
              <a:rPr lang="en" sz="450"/>
              <a:t>, we would like to say a special thank you to Matt And Xueying for taking time to </a:t>
            </a:r>
            <a:r>
              <a:rPr lang="en" sz="450"/>
              <a:t>help</a:t>
            </a:r>
            <a:r>
              <a:rPr lang="en" sz="450"/>
              <a:t> us out with difficult questions and debugging. </a:t>
            </a:r>
            <a:endParaRPr sz="450"/>
          </a:p>
          <a:p>
            <a:pPr indent="0" lvl="0" marL="0" marR="0" rtl="0" algn="l">
              <a:lnSpc>
                <a:spcPct val="120000"/>
              </a:lnSpc>
              <a:spcBef>
                <a:spcPts val="200"/>
              </a:spcBef>
              <a:spcAft>
                <a:spcPts val="0"/>
              </a:spcAft>
              <a:buClr>
                <a:schemeClr val="dk1"/>
              </a:buClr>
              <a:buSzPts val="1100"/>
              <a:buFont typeface="Arial"/>
              <a:buNone/>
            </a:pPr>
            <a:r>
              <a:rPr lang="en" sz="450"/>
              <a:t>DeVries, T., &amp; Taylor, G. W. (2017). Improved regularization of convolutional neural networks with cutout. arXiv preprint arXiv:1708.04552.</a:t>
            </a:r>
            <a:endParaRPr sz="450"/>
          </a:p>
          <a:p>
            <a:pPr indent="0" lvl="0" marL="0" marR="0" rtl="0" algn="l">
              <a:lnSpc>
                <a:spcPct val="120000"/>
              </a:lnSpc>
              <a:spcBef>
                <a:spcPts val="200"/>
              </a:spcBef>
              <a:spcAft>
                <a:spcPts val="0"/>
              </a:spcAft>
              <a:buClr>
                <a:schemeClr val="dk1"/>
              </a:buClr>
              <a:buSzPts val="1100"/>
              <a:buFont typeface="Arial"/>
              <a:buNone/>
            </a:pPr>
            <a:r>
              <a:rPr lang="en" sz="450"/>
              <a:t>Hongyi Zhang, Moustapha Cissé, Yann N. Dauphin, David Lopez-Paz:</a:t>
            </a:r>
            <a:endParaRPr sz="450"/>
          </a:p>
          <a:p>
            <a:pPr indent="0" lvl="0" marL="0" marR="0" rtl="0" algn="l">
              <a:lnSpc>
                <a:spcPct val="120000"/>
              </a:lnSpc>
              <a:spcBef>
                <a:spcPts val="200"/>
              </a:spcBef>
              <a:spcAft>
                <a:spcPts val="0"/>
              </a:spcAft>
              <a:buClr>
                <a:schemeClr val="dk1"/>
              </a:buClr>
              <a:buSzPts val="1100"/>
              <a:buFont typeface="Arial"/>
              <a:buNone/>
            </a:pPr>
            <a:r>
              <a:rPr lang="en" sz="450"/>
              <a:t>mixup: Beyond Empirical Risk Minimization. ICLR (Poster) 2018</a:t>
            </a:r>
            <a:endParaRPr sz="450"/>
          </a:p>
          <a:p>
            <a:pPr indent="0" lvl="0" marL="0" marR="0" rtl="0" algn="l">
              <a:lnSpc>
                <a:spcPct val="120000"/>
              </a:lnSpc>
              <a:spcBef>
                <a:spcPts val="200"/>
              </a:spcBef>
              <a:spcAft>
                <a:spcPts val="0"/>
              </a:spcAft>
              <a:buClr>
                <a:schemeClr val="dk1"/>
              </a:buClr>
              <a:buSzPts val="1100"/>
              <a:buFont typeface="Arial"/>
              <a:buNone/>
            </a:pPr>
            <a:r>
              <a:rPr lang="en" sz="450"/>
              <a:t>Dan Hendrycks, Mantas Mazeika, Saurav Kadavath, Dawn Song:</a:t>
            </a:r>
            <a:endParaRPr sz="450"/>
          </a:p>
          <a:p>
            <a:pPr indent="0" lvl="0" marL="0" marR="0" rtl="0" algn="l">
              <a:lnSpc>
                <a:spcPct val="120000"/>
              </a:lnSpc>
              <a:spcBef>
                <a:spcPts val="200"/>
              </a:spcBef>
              <a:spcAft>
                <a:spcPts val="0"/>
              </a:spcAft>
              <a:buClr>
                <a:schemeClr val="dk1"/>
              </a:buClr>
              <a:buSzPts val="1100"/>
              <a:buFont typeface="Arial"/>
              <a:buNone/>
            </a:pPr>
            <a:r>
              <a:rPr lang="en" sz="450"/>
              <a:t>Using Self-Supervised Learning Can Improve Model Robustness and Uncertainty. NeurIPS 2019</a:t>
            </a:r>
            <a:endParaRPr sz="450"/>
          </a:p>
          <a:p>
            <a:pPr indent="0" lvl="0" marL="0" marR="0" rtl="0" algn="l">
              <a:lnSpc>
                <a:spcPct val="120000"/>
              </a:lnSpc>
              <a:spcBef>
                <a:spcPts val="200"/>
              </a:spcBef>
              <a:spcAft>
                <a:spcPts val="0"/>
              </a:spcAft>
              <a:buClr>
                <a:schemeClr val="dk1"/>
              </a:buClr>
              <a:buSzPts val="1100"/>
              <a:buFont typeface="Arial"/>
              <a:buNone/>
            </a:pPr>
            <a:r>
              <a:rPr lang="en" sz="450"/>
              <a:t>He, K., Zhang, X., Ren, S., &amp; Sun, J. (2016). Deep residual learning for image recognition.</a:t>
            </a:r>
            <a:endParaRPr sz="450"/>
          </a:p>
          <a:p>
            <a:pPr indent="0" lvl="0" marL="0" marR="0" rtl="0" algn="l">
              <a:lnSpc>
                <a:spcPct val="120000"/>
              </a:lnSpc>
              <a:spcBef>
                <a:spcPts val="200"/>
              </a:spcBef>
              <a:spcAft>
                <a:spcPts val="0"/>
              </a:spcAft>
              <a:buClr>
                <a:schemeClr val="dk1"/>
              </a:buClr>
              <a:buSzPts val="1100"/>
              <a:buFont typeface="Arial"/>
              <a:buNone/>
            </a:pPr>
            <a:r>
              <a:rPr lang="en" sz="450"/>
              <a:t>In Proceedings of the IEEE conference on computer vision and pattern recognition (pp. 770-778).</a:t>
            </a:r>
            <a:endParaRPr sz="450"/>
          </a:p>
          <a:p>
            <a:pPr indent="0" lvl="0" marL="0" marR="0" rtl="0" algn="l">
              <a:lnSpc>
                <a:spcPct val="120000"/>
              </a:lnSpc>
              <a:spcBef>
                <a:spcPts val="200"/>
              </a:spcBef>
              <a:spcAft>
                <a:spcPts val="0"/>
              </a:spcAft>
              <a:buClr>
                <a:schemeClr val="dk1"/>
              </a:buClr>
              <a:buSzPts val="1100"/>
              <a:buFont typeface="Arial"/>
              <a:buNone/>
            </a:pPr>
            <a:r>
              <a:rPr lang="en" sz="450"/>
              <a:t>https://github.com/bethgelab/imagecorruptions</a:t>
            </a:r>
            <a:endParaRPr sz="450"/>
          </a:p>
          <a:p>
            <a:pPr indent="0" lvl="0" marL="0" marR="0" rtl="0" algn="l">
              <a:lnSpc>
                <a:spcPct val="120000"/>
              </a:lnSpc>
              <a:spcBef>
                <a:spcPts val="200"/>
              </a:spcBef>
              <a:spcAft>
                <a:spcPts val="0"/>
              </a:spcAft>
              <a:buClr>
                <a:schemeClr val="dk1"/>
              </a:buClr>
              <a:buSzPts val="1100"/>
              <a:buFont typeface="Arial"/>
              <a:buNone/>
            </a:pPr>
            <a:r>
              <a:rPr lang="en" sz="450"/>
              <a:t>Goodfellow, I. J., Shlens, J., &amp; Szegedy, C. (2014). Explaining and harnessing adversarial examples. arXiv preprint arXiv:1412.6572.</a:t>
            </a:r>
            <a:endParaRPr sz="450"/>
          </a:p>
          <a:p>
            <a:pPr indent="0" lvl="0" marL="0" marR="0" rtl="0" algn="l">
              <a:lnSpc>
                <a:spcPct val="120000"/>
              </a:lnSpc>
              <a:spcBef>
                <a:spcPts val="200"/>
              </a:spcBef>
              <a:spcAft>
                <a:spcPts val="0"/>
              </a:spcAft>
              <a:buClr>
                <a:srgbClr val="000000"/>
              </a:buClr>
              <a:buSzPts val="400"/>
              <a:buFont typeface="Arial"/>
              <a:buNone/>
            </a:pPr>
            <a:r>
              <a:t/>
            </a:r>
            <a:endParaRPr sz="500"/>
          </a:p>
        </p:txBody>
      </p:sp>
      <p:sp>
        <p:nvSpPr>
          <p:cNvPr id="73" name="Google Shape;73;p16"/>
          <p:cNvSpPr txBox="1"/>
          <p:nvPr/>
        </p:nvSpPr>
        <p:spPr>
          <a:xfrm>
            <a:off x="3813250" y="260400"/>
            <a:ext cx="19953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000000"/>
              </a:buClr>
              <a:buSzPts val="600"/>
              <a:buFont typeface="Arial"/>
              <a:buNone/>
            </a:pPr>
            <a:r>
              <a:rPr b="1" lang="en" sz="600"/>
              <a:t>Luis Pereda Amaya </a:t>
            </a:r>
            <a:r>
              <a:rPr b="1" lang="en" sz="600"/>
              <a:t>and </a:t>
            </a:r>
            <a:r>
              <a:rPr b="1" lang="en" sz="600"/>
              <a:t>Julian Stebbins-Sharpless</a:t>
            </a:r>
            <a:endParaRPr b="1" sz="400"/>
          </a:p>
        </p:txBody>
      </p:sp>
      <p:grpSp>
        <p:nvGrpSpPr>
          <p:cNvPr id="74" name="Google Shape;74;p16"/>
          <p:cNvGrpSpPr/>
          <p:nvPr/>
        </p:nvGrpSpPr>
        <p:grpSpPr>
          <a:xfrm>
            <a:off x="7496013" y="72500"/>
            <a:ext cx="966687" cy="585113"/>
            <a:chOff x="8779933" y="719099"/>
            <a:chExt cx="2607733" cy="1870566"/>
          </a:xfrm>
        </p:grpSpPr>
        <p:sp>
          <p:nvSpPr>
            <p:cNvPr id="75" name="Google Shape;75;p16"/>
            <p:cNvSpPr/>
            <p:nvPr/>
          </p:nvSpPr>
          <p:spPr>
            <a:xfrm>
              <a:off x="8779933" y="719099"/>
              <a:ext cx="2607733" cy="1870566"/>
            </a:xfrm>
            <a:prstGeom prst="roundRect">
              <a:avLst>
                <a:gd fmla="val 16667" name="adj"/>
              </a:avLst>
            </a:prstGeom>
            <a:solidFill>
              <a:schemeClr val="lt1">
                <a:alpha val="64705"/>
              </a:schemeClr>
            </a:solidFill>
            <a:ln>
              <a:noFill/>
            </a:ln>
            <a:effectLst>
              <a:outerShdw blurRad="50800" rotWithShape="0" algn="tl" dir="2700000" dist="38100">
                <a:srgbClr val="000000">
                  <a:alpha val="40000"/>
                </a:srgbClr>
              </a:outerShdw>
            </a:effectLst>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300"/>
                <a:buFont typeface="Calibri"/>
                <a:buNone/>
              </a:pPr>
              <a:r>
                <a:t/>
              </a:r>
              <a:endParaRPr b="0" i="0" sz="300" u="none" cap="none" strike="noStrike">
                <a:solidFill>
                  <a:schemeClr val="lt1"/>
                </a:solidFill>
                <a:latin typeface="Calibri"/>
                <a:ea typeface="Calibri"/>
                <a:cs typeface="Calibri"/>
                <a:sym typeface="Calibri"/>
              </a:endParaRPr>
            </a:p>
          </p:txBody>
        </p:sp>
        <p:pic>
          <p:nvPicPr>
            <p:cNvPr id="76" name="Google Shape;76;p16"/>
            <p:cNvPicPr preferRelativeResize="0"/>
            <p:nvPr/>
          </p:nvPicPr>
          <p:blipFill rotWithShape="1">
            <a:blip r:embed="rId4">
              <a:alphaModFix/>
            </a:blip>
            <a:srcRect b="0" l="0" r="0" t="0"/>
            <a:stretch/>
          </p:blipFill>
          <p:spPr>
            <a:xfrm>
              <a:off x="9044167" y="846099"/>
              <a:ext cx="2079264" cy="1564294"/>
            </a:xfrm>
            <a:prstGeom prst="rect">
              <a:avLst/>
            </a:prstGeom>
            <a:noFill/>
            <a:ln>
              <a:noFill/>
            </a:ln>
          </p:spPr>
        </p:pic>
      </p:grpSp>
      <p:graphicFrame>
        <p:nvGraphicFramePr>
          <p:cNvPr id="77" name="Google Shape;77;p16"/>
          <p:cNvGraphicFramePr/>
          <p:nvPr/>
        </p:nvGraphicFramePr>
        <p:xfrm>
          <a:off x="3280200" y="1024095"/>
          <a:ext cx="3000000" cy="3000000"/>
        </p:xfrm>
        <a:graphic>
          <a:graphicData uri="http://schemas.openxmlformats.org/drawingml/2006/table">
            <a:tbl>
              <a:tblPr>
                <a:noFill/>
                <a:tableStyleId>{A8B733B1-3DB8-431F-A375-8256DECA458F}</a:tableStyleId>
              </a:tblPr>
              <a:tblGrid>
                <a:gridCol w="554900"/>
                <a:gridCol w="415550"/>
                <a:gridCol w="535300"/>
                <a:gridCol w="430650"/>
                <a:gridCol w="534300"/>
                <a:gridCol w="423250"/>
              </a:tblGrid>
              <a:tr h="235700">
                <a:tc>
                  <a:txBody>
                    <a:bodyPr/>
                    <a:lstStyle/>
                    <a:p>
                      <a:pPr indent="0" lvl="0" marL="0" rtl="0" algn="ctr">
                        <a:spcBef>
                          <a:spcPts val="0"/>
                        </a:spcBef>
                        <a:spcAft>
                          <a:spcPts val="0"/>
                        </a:spcAft>
                        <a:buNone/>
                      </a:pPr>
                      <a:r>
                        <a:rPr b="1" lang="en" sz="400"/>
                        <a:t>Regularization Technique</a:t>
                      </a:r>
                      <a:endParaRPr b="1" sz="400"/>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t>Testing </a:t>
                      </a:r>
                      <a:endParaRPr b="1" sz="400"/>
                    </a:p>
                    <a:p>
                      <a:pPr indent="0" lvl="0" marL="0" rtl="0" algn="ctr">
                        <a:spcBef>
                          <a:spcPts val="0"/>
                        </a:spcBef>
                        <a:spcAft>
                          <a:spcPts val="0"/>
                        </a:spcAft>
                        <a:buNone/>
                      </a:pPr>
                      <a:r>
                        <a:rPr b="1" lang="en" sz="400"/>
                        <a:t>Accuracy</a:t>
                      </a:r>
                      <a:endParaRPr b="1" sz="4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Regularization Technique</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t>Testing </a:t>
                      </a:r>
                      <a:endParaRPr b="1" sz="400"/>
                    </a:p>
                    <a:p>
                      <a:pPr indent="0" lvl="0" marL="0" rtl="0" algn="ctr">
                        <a:spcBef>
                          <a:spcPts val="0"/>
                        </a:spcBef>
                        <a:spcAft>
                          <a:spcPts val="0"/>
                        </a:spcAft>
                        <a:buNone/>
                      </a:pPr>
                      <a:r>
                        <a:rPr b="1" lang="en" sz="400"/>
                        <a:t>Accuracy</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Regularization Technique</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t>Testing </a:t>
                      </a:r>
                      <a:endParaRPr b="1" sz="400"/>
                    </a:p>
                    <a:p>
                      <a:pPr indent="0" lvl="0" marL="0" rtl="0" algn="ctr">
                        <a:spcBef>
                          <a:spcPts val="0"/>
                        </a:spcBef>
                        <a:spcAft>
                          <a:spcPts val="0"/>
                        </a:spcAft>
                        <a:buNone/>
                      </a:pPr>
                      <a:r>
                        <a:rPr b="1" lang="en" sz="400"/>
                        <a:t>Accuracy</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r>
              <a:tr h="235700">
                <a:tc>
                  <a:txBody>
                    <a:bodyPr/>
                    <a:lstStyle/>
                    <a:p>
                      <a:pPr indent="0" lvl="0" marL="0" rtl="0" algn="ctr">
                        <a:spcBef>
                          <a:spcPts val="0"/>
                        </a:spcBef>
                        <a:spcAft>
                          <a:spcPts val="0"/>
                        </a:spcAft>
                        <a:buNone/>
                      </a:pPr>
                      <a:r>
                        <a:rPr b="1" lang="en" sz="400"/>
                        <a:t>Base</a:t>
                      </a:r>
                      <a:endParaRPr b="1" sz="400"/>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400"/>
                        <a:t>0.8942</a:t>
                      </a:r>
                      <a:endParaRPr b="1" sz="400"/>
                    </a:p>
                  </a:txBody>
                  <a:tcPr marT="91425" marB="91425" marR="91425" marL="91425">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Mixup</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solidFill>
                            <a:schemeClr val="dk1"/>
                          </a:solidFill>
                        </a:rPr>
                        <a:t>0.9002</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Mixup + Cutout</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t>0.8901</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235700">
                <a:tc>
                  <a:txBody>
                    <a:bodyPr/>
                    <a:lstStyle/>
                    <a:p>
                      <a:pPr indent="0" lvl="0" marL="0" rtl="0" algn="ctr">
                        <a:spcBef>
                          <a:spcPts val="0"/>
                        </a:spcBef>
                        <a:spcAft>
                          <a:spcPts val="0"/>
                        </a:spcAft>
                        <a:buNone/>
                      </a:pPr>
                      <a:r>
                        <a:rPr b="1" lang="en" sz="400"/>
                        <a:t>Cutout</a:t>
                      </a:r>
                      <a:endParaRPr b="1" sz="400"/>
                    </a:p>
                  </a:txBody>
                  <a:tcPr marT="91425" marB="91425" marR="91425" marL="91425"/>
                </a:tc>
                <a:tc>
                  <a:txBody>
                    <a:bodyPr/>
                    <a:lstStyle/>
                    <a:p>
                      <a:pPr indent="0" lvl="0" marL="0" rtl="0" algn="ctr">
                        <a:spcBef>
                          <a:spcPts val="0"/>
                        </a:spcBef>
                        <a:spcAft>
                          <a:spcPts val="0"/>
                        </a:spcAft>
                        <a:buNone/>
                      </a:pPr>
                      <a:r>
                        <a:rPr b="1" lang="en" sz="400"/>
                        <a:t>0.8944</a:t>
                      </a:r>
                      <a:endParaRPr b="1" sz="4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Aux. Rotation</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t>0.8942</a:t>
                      </a:r>
                      <a:endParaRPr b="1" sz="4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400"/>
                        <a:t>Aux. Rot + Cutout</a:t>
                      </a:r>
                      <a:endParaRPr b="1" sz="4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400">
                          <a:solidFill>
                            <a:schemeClr val="dk1"/>
                          </a:solidFill>
                        </a:rPr>
                        <a:t>0.8695</a:t>
                      </a:r>
                      <a:endParaRPr b="1" sz="4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bl>
          </a:graphicData>
        </a:graphic>
      </p:graphicFrame>
      <p:pic>
        <p:nvPicPr>
          <p:cNvPr id="78" name="Google Shape;78;p16"/>
          <p:cNvPicPr preferRelativeResize="0"/>
          <p:nvPr/>
        </p:nvPicPr>
        <p:blipFill>
          <a:blip r:embed="rId5">
            <a:alphaModFix/>
          </a:blip>
          <a:stretch>
            <a:fillRect/>
          </a:stretch>
        </p:blipFill>
        <p:spPr>
          <a:xfrm>
            <a:off x="1282583" y="2875875"/>
            <a:ext cx="393780" cy="338399"/>
          </a:xfrm>
          <a:prstGeom prst="rect">
            <a:avLst/>
          </a:prstGeom>
          <a:noFill/>
          <a:ln>
            <a:noFill/>
          </a:ln>
        </p:spPr>
      </p:pic>
      <p:pic>
        <p:nvPicPr>
          <p:cNvPr id="79" name="Google Shape;79;p16"/>
          <p:cNvPicPr preferRelativeResize="0"/>
          <p:nvPr/>
        </p:nvPicPr>
        <p:blipFill>
          <a:blip r:embed="rId6">
            <a:alphaModFix/>
          </a:blip>
          <a:stretch>
            <a:fillRect/>
          </a:stretch>
        </p:blipFill>
        <p:spPr>
          <a:xfrm>
            <a:off x="550063" y="2875876"/>
            <a:ext cx="398114" cy="338399"/>
          </a:xfrm>
          <a:prstGeom prst="rect">
            <a:avLst/>
          </a:prstGeom>
          <a:noFill/>
          <a:ln>
            <a:noFill/>
          </a:ln>
        </p:spPr>
      </p:pic>
      <p:pic>
        <p:nvPicPr>
          <p:cNvPr id="80" name="Google Shape;80;p16"/>
          <p:cNvPicPr preferRelativeResize="0"/>
          <p:nvPr/>
        </p:nvPicPr>
        <p:blipFill>
          <a:blip r:embed="rId7">
            <a:alphaModFix/>
          </a:blip>
          <a:stretch>
            <a:fillRect/>
          </a:stretch>
        </p:blipFill>
        <p:spPr>
          <a:xfrm>
            <a:off x="2589549" y="3265625"/>
            <a:ext cx="1106150" cy="583609"/>
          </a:xfrm>
          <a:prstGeom prst="rect">
            <a:avLst/>
          </a:prstGeom>
          <a:noFill/>
          <a:ln>
            <a:noFill/>
          </a:ln>
        </p:spPr>
      </p:pic>
      <p:pic>
        <p:nvPicPr>
          <p:cNvPr id="81" name="Google Shape;81;p16"/>
          <p:cNvPicPr preferRelativeResize="0"/>
          <p:nvPr/>
        </p:nvPicPr>
        <p:blipFill>
          <a:blip r:embed="rId8">
            <a:alphaModFix/>
          </a:blip>
          <a:stretch>
            <a:fillRect/>
          </a:stretch>
        </p:blipFill>
        <p:spPr>
          <a:xfrm>
            <a:off x="1376499" y="4719675"/>
            <a:ext cx="393775" cy="357975"/>
          </a:xfrm>
          <a:prstGeom prst="rect">
            <a:avLst/>
          </a:prstGeom>
          <a:noFill/>
          <a:ln>
            <a:noFill/>
          </a:ln>
        </p:spPr>
      </p:pic>
      <p:pic>
        <p:nvPicPr>
          <p:cNvPr id="82" name="Google Shape;82;p16"/>
          <p:cNvPicPr preferRelativeResize="0"/>
          <p:nvPr/>
        </p:nvPicPr>
        <p:blipFill>
          <a:blip r:embed="rId9">
            <a:alphaModFix/>
          </a:blip>
          <a:stretch>
            <a:fillRect/>
          </a:stretch>
        </p:blipFill>
        <p:spPr>
          <a:xfrm>
            <a:off x="2589576" y="3956350"/>
            <a:ext cx="1106111" cy="585125"/>
          </a:xfrm>
          <a:prstGeom prst="rect">
            <a:avLst/>
          </a:prstGeom>
          <a:noFill/>
          <a:ln>
            <a:noFill/>
          </a:ln>
        </p:spPr>
      </p:pic>
      <p:pic>
        <p:nvPicPr>
          <p:cNvPr id="83" name="Google Shape;83;p16"/>
          <p:cNvPicPr preferRelativeResize="0"/>
          <p:nvPr/>
        </p:nvPicPr>
        <p:blipFill>
          <a:blip r:embed="rId10">
            <a:alphaModFix/>
          </a:blip>
          <a:stretch>
            <a:fillRect/>
          </a:stretch>
        </p:blipFill>
        <p:spPr>
          <a:xfrm>
            <a:off x="3849086" y="3262375"/>
            <a:ext cx="1106424" cy="590093"/>
          </a:xfrm>
          <a:prstGeom prst="rect">
            <a:avLst/>
          </a:prstGeom>
          <a:noFill/>
          <a:ln>
            <a:noFill/>
          </a:ln>
        </p:spPr>
      </p:pic>
      <p:pic>
        <p:nvPicPr>
          <p:cNvPr id="84" name="Google Shape;84;p16"/>
          <p:cNvPicPr preferRelativeResize="0"/>
          <p:nvPr/>
        </p:nvPicPr>
        <p:blipFill>
          <a:blip r:embed="rId11">
            <a:alphaModFix/>
          </a:blip>
          <a:stretch>
            <a:fillRect/>
          </a:stretch>
        </p:blipFill>
        <p:spPr>
          <a:xfrm>
            <a:off x="5157073" y="3258077"/>
            <a:ext cx="1106424" cy="581826"/>
          </a:xfrm>
          <a:prstGeom prst="rect">
            <a:avLst/>
          </a:prstGeom>
          <a:noFill/>
          <a:ln>
            <a:noFill/>
          </a:ln>
        </p:spPr>
      </p:pic>
      <p:pic>
        <p:nvPicPr>
          <p:cNvPr id="85" name="Google Shape;85;p16"/>
          <p:cNvPicPr preferRelativeResize="0"/>
          <p:nvPr/>
        </p:nvPicPr>
        <p:blipFill>
          <a:blip r:embed="rId12">
            <a:alphaModFix/>
          </a:blip>
          <a:stretch>
            <a:fillRect/>
          </a:stretch>
        </p:blipFill>
        <p:spPr>
          <a:xfrm>
            <a:off x="1799407" y="3724438"/>
            <a:ext cx="396155" cy="320197"/>
          </a:xfrm>
          <a:prstGeom prst="rect">
            <a:avLst/>
          </a:prstGeom>
          <a:noFill/>
          <a:ln>
            <a:noFill/>
          </a:ln>
        </p:spPr>
      </p:pic>
      <p:pic>
        <p:nvPicPr>
          <p:cNvPr id="86" name="Google Shape;86;p16"/>
          <p:cNvPicPr preferRelativeResize="0"/>
          <p:nvPr/>
        </p:nvPicPr>
        <p:blipFill>
          <a:blip r:embed="rId13">
            <a:alphaModFix/>
          </a:blip>
          <a:stretch>
            <a:fillRect/>
          </a:stretch>
        </p:blipFill>
        <p:spPr>
          <a:xfrm>
            <a:off x="1023949" y="3730591"/>
            <a:ext cx="346308" cy="307897"/>
          </a:xfrm>
          <a:prstGeom prst="rect">
            <a:avLst/>
          </a:prstGeom>
          <a:noFill/>
          <a:ln>
            <a:noFill/>
          </a:ln>
        </p:spPr>
      </p:pic>
      <p:sp>
        <p:nvSpPr>
          <p:cNvPr id="87" name="Google Shape;87;p16"/>
          <p:cNvSpPr txBox="1"/>
          <p:nvPr/>
        </p:nvSpPr>
        <p:spPr>
          <a:xfrm>
            <a:off x="269327" y="3245500"/>
            <a:ext cx="4833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Mixup</a:t>
            </a:r>
            <a:endParaRPr b="1" sz="400"/>
          </a:p>
        </p:txBody>
      </p:sp>
      <p:sp>
        <p:nvSpPr>
          <p:cNvPr id="88" name="Google Shape;88;p16"/>
          <p:cNvSpPr txBox="1"/>
          <p:nvPr/>
        </p:nvSpPr>
        <p:spPr>
          <a:xfrm>
            <a:off x="269338" y="3379800"/>
            <a:ext cx="2449200" cy="3384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Mixup considers the weighted linear combination of two images in training incentivizing the neural network to favor linear behavior in-between training examples</a:t>
            </a:r>
            <a:endParaRPr sz="400"/>
          </a:p>
        </p:txBody>
      </p:sp>
      <p:sp>
        <p:nvSpPr>
          <p:cNvPr id="89" name="Google Shape;89;p16"/>
          <p:cNvSpPr txBox="1"/>
          <p:nvPr/>
        </p:nvSpPr>
        <p:spPr>
          <a:xfrm>
            <a:off x="269339" y="4098150"/>
            <a:ext cx="19953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Self-supervised learning with auxiliary head rotation</a:t>
            </a:r>
            <a:endParaRPr b="1" sz="400"/>
          </a:p>
        </p:txBody>
      </p:sp>
      <p:sp>
        <p:nvSpPr>
          <p:cNvPr id="90" name="Google Shape;90;p16"/>
          <p:cNvSpPr txBox="1"/>
          <p:nvPr/>
        </p:nvSpPr>
        <p:spPr>
          <a:xfrm>
            <a:off x="224488" y="3883725"/>
            <a:ext cx="2431200" cy="5292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This utilizes a rotation head in the </a:t>
            </a:r>
            <a:r>
              <a:rPr lang="en" sz="600">
                <a:solidFill>
                  <a:srgbClr val="344854"/>
                </a:solidFill>
              </a:rPr>
              <a:t>neural network, and whose loss is considered when optimizing the weights. Thus the loss is the weighted sum of the classification and rotation head losses.</a:t>
            </a:r>
            <a:endParaRPr sz="600">
              <a:solidFill>
                <a:srgbClr val="344854"/>
              </a:solidFill>
            </a:endParaRPr>
          </a:p>
          <a:p>
            <a:pPr indent="0" lvl="0" marL="0" marR="0" rtl="0" algn="l">
              <a:lnSpc>
                <a:spcPct val="120000"/>
              </a:lnSpc>
              <a:spcBef>
                <a:spcPts val="0"/>
              </a:spcBef>
              <a:spcAft>
                <a:spcPts val="0"/>
              </a:spcAft>
              <a:buClr>
                <a:srgbClr val="344854"/>
              </a:buClr>
              <a:buSzPts val="600"/>
              <a:buFont typeface="Arial"/>
              <a:buNone/>
            </a:pPr>
            <a:r>
              <a:t/>
            </a:r>
            <a:endParaRPr sz="600">
              <a:solidFill>
                <a:srgbClr val="344854"/>
              </a:solidFill>
            </a:endParaRPr>
          </a:p>
          <a:p>
            <a:pPr indent="0" lvl="0" marL="0" marR="0" rtl="0" algn="l">
              <a:lnSpc>
                <a:spcPct val="120000"/>
              </a:lnSpc>
              <a:spcBef>
                <a:spcPts val="0"/>
              </a:spcBef>
              <a:spcAft>
                <a:spcPts val="0"/>
              </a:spcAft>
              <a:buClr>
                <a:srgbClr val="344854"/>
              </a:buClr>
              <a:buSzPts val="600"/>
              <a:buFont typeface="Arial"/>
              <a:buNone/>
            </a:pPr>
            <a:r>
              <a:t/>
            </a:r>
            <a:endParaRPr sz="400"/>
          </a:p>
        </p:txBody>
      </p:sp>
      <p:sp>
        <p:nvSpPr>
          <p:cNvPr id="91" name="Google Shape;91;p16"/>
          <p:cNvSpPr txBox="1"/>
          <p:nvPr/>
        </p:nvSpPr>
        <p:spPr>
          <a:xfrm>
            <a:off x="224488" y="1696650"/>
            <a:ext cx="2581200" cy="5598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The different models used the same ResNet-20 architecture, and were trained, validated and tested on the same split of the CIFAR-10 dataset. The approach taken was broken into 4 parts: 1</a:t>
            </a:r>
            <a:r>
              <a:rPr lang="en" sz="600">
                <a:solidFill>
                  <a:srgbClr val="344854"/>
                </a:solidFill>
              </a:rPr>
              <a:t>)</a:t>
            </a:r>
            <a:r>
              <a:rPr lang="en" sz="600">
                <a:solidFill>
                  <a:srgbClr val="344854"/>
                </a:solidFill>
              </a:rPr>
              <a:t> Training </a:t>
            </a:r>
            <a:endParaRPr sz="600">
              <a:solidFill>
                <a:srgbClr val="344854"/>
              </a:solidFill>
            </a:endParaRPr>
          </a:p>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2) Testing on clean data 3) Testing on 5 types of corrupted data </a:t>
            </a:r>
            <a:endParaRPr sz="600">
              <a:solidFill>
                <a:srgbClr val="344854"/>
              </a:solidFill>
            </a:endParaRPr>
          </a:p>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4) Testing against a whitebox FGSM attack. </a:t>
            </a:r>
            <a:endParaRPr sz="400"/>
          </a:p>
        </p:txBody>
      </p:sp>
      <p:sp>
        <p:nvSpPr>
          <p:cNvPr id="92" name="Google Shape;92;p16"/>
          <p:cNvSpPr txBox="1"/>
          <p:nvPr/>
        </p:nvSpPr>
        <p:spPr>
          <a:xfrm>
            <a:off x="3280220" y="857104"/>
            <a:ext cx="25179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Regularization technique accuracies on clean data</a:t>
            </a:r>
            <a:endParaRPr b="1" sz="400"/>
          </a:p>
        </p:txBody>
      </p:sp>
      <p:sp>
        <p:nvSpPr>
          <p:cNvPr id="93" name="Google Shape;93;p16"/>
          <p:cNvSpPr txBox="1"/>
          <p:nvPr/>
        </p:nvSpPr>
        <p:spPr>
          <a:xfrm>
            <a:off x="3242995" y="2769904"/>
            <a:ext cx="25179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Robustness against varied image corruptions</a:t>
            </a:r>
            <a:endParaRPr b="1" sz="400"/>
          </a:p>
        </p:txBody>
      </p:sp>
      <p:pic>
        <p:nvPicPr>
          <p:cNvPr id="94" name="Google Shape;94;p16"/>
          <p:cNvPicPr preferRelativeResize="0"/>
          <p:nvPr/>
        </p:nvPicPr>
        <p:blipFill>
          <a:blip r:embed="rId14">
            <a:alphaModFix/>
          </a:blip>
          <a:stretch>
            <a:fillRect/>
          </a:stretch>
        </p:blipFill>
        <p:spPr>
          <a:xfrm>
            <a:off x="3849223" y="3956350"/>
            <a:ext cx="1106135" cy="585125"/>
          </a:xfrm>
          <a:prstGeom prst="rect">
            <a:avLst/>
          </a:prstGeom>
          <a:noFill/>
          <a:ln>
            <a:noFill/>
          </a:ln>
        </p:spPr>
      </p:pic>
      <p:pic>
        <p:nvPicPr>
          <p:cNvPr id="95" name="Google Shape;95;p16"/>
          <p:cNvPicPr preferRelativeResize="0"/>
          <p:nvPr/>
        </p:nvPicPr>
        <p:blipFill>
          <a:blip r:embed="rId15">
            <a:alphaModFix/>
          </a:blip>
          <a:stretch>
            <a:fillRect/>
          </a:stretch>
        </p:blipFill>
        <p:spPr>
          <a:xfrm>
            <a:off x="5157075" y="3955712"/>
            <a:ext cx="1106424" cy="586405"/>
          </a:xfrm>
          <a:prstGeom prst="rect">
            <a:avLst/>
          </a:prstGeom>
          <a:noFill/>
          <a:ln>
            <a:noFill/>
          </a:ln>
        </p:spPr>
      </p:pic>
      <p:sp>
        <p:nvSpPr>
          <p:cNvPr id="96" name="Google Shape;96;p16"/>
          <p:cNvSpPr txBox="1"/>
          <p:nvPr/>
        </p:nvSpPr>
        <p:spPr>
          <a:xfrm>
            <a:off x="3243000" y="2941075"/>
            <a:ext cx="2931000" cy="3384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The models were tested with 5 kinds of image corruptions:</a:t>
            </a:r>
            <a:endParaRPr sz="600">
              <a:solidFill>
                <a:srgbClr val="344854"/>
              </a:solidFill>
            </a:endParaRPr>
          </a:p>
          <a:p>
            <a:pPr indent="0" lvl="0" marL="0" marR="0" rtl="0" algn="l">
              <a:lnSpc>
                <a:spcPct val="120000"/>
              </a:lnSpc>
              <a:spcBef>
                <a:spcPts val="0"/>
              </a:spcBef>
              <a:spcAft>
                <a:spcPts val="0"/>
              </a:spcAft>
              <a:buNone/>
            </a:pPr>
            <a:r>
              <a:rPr lang="en" sz="600">
                <a:solidFill>
                  <a:srgbClr val="344854"/>
                </a:solidFill>
              </a:rPr>
              <a:t>1) </a:t>
            </a:r>
            <a:r>
              <a:rPr lang="en" sz="600">
                <a:solidFill>
                  <a:srgbClr val="344854"/>
                </a:solidFill>
              </a:rPr>
              <a:t>Gaussian Blur 2) Gaussian Noise 3) Glass Blur 4) Motion Blur 5) Speckle Noise</a:t>
            </a:r>
            <a:endParaRPr sz="600">
              <a:solidFill>
                <a:srgbClr val="344854"/>
              </a:solidFill>
            </a:endParaRPr>
          </a:p>
          <a:p>
            <a:pPr indent="0" lvl="0" marL="0" marR="0" rtl="0" algn="l">
              <a:lnSpc>
                <a:spcPct val="120000"/>
              </a:lnSpc>
              <a:spcBef>
                <a:spcPts val="0"/>
              </a:spcBef>
              <a:spcAft>
                <a:spcPts val="0"/>
              </a:spcAft>
              <a:buClr>
                <a:srgbClr val="344854"/>
              </a:buClr>
              <a:buSzPts val="600"/>
              <a:buFont typeface="Arial"/>
              <a:buNone/>
            </a:pPr>
            <a:r>
              <a:t/>
            </a:r>
            <a:endParaRPr sz="600">
              <a:solidFill>
                <a:srgbClr val="344854"/>
              </a:solidFill>
            </a:endParaRPr>
          </a:p>
        </p:txBody>
      </p:sp>
      <p:pic>
        <p:nvPicPr>
          <p:cNvPr id="97" name="Google Shape;97;p16"/>
          <p:cNvPicPr preferRelativeResize="0"/>
          <p:nvPr/>
        </p:nvPicPr>
        <p:blipFill>
          <a:blip r:embed="rId16">
            <a:alphaModFix/>
          </a:blip>
          <a:stretch>
            <a:fillRect/>
          </a:stretch>
        </p:blipFill>
        <p:spPr>
          <a:xfrm>
            <a:off x="6438575" y="1024099"/>
            <a:ext cx="1884800" cy="1337608"/>
          </a:xfrm>
          <a:prstGeom prst="rect">
            <a:avLst/>
          </a:prstGeom>
          <a:noFill/>
          <a:ln>
            <a:noFill/>
          </a:ln>
        </p:spPr>
      </p:pic>
      <p:sp>
        <p:nvSpPr>
          <p:cNvPr id="98" name="Google Shape;98;p16"/>
          <p:cNvSpPr txBox="1"/>
          <p:nvPr/>
        </p:nvSpPr>
        <p:spPr>
          <a:xfrm>
            <a:off x="3280125" y="1988699"/>
            <a:ext cx="2894100" cy="670800"/>
          </a:xfrm>
          <a:prstGeom prst="rect">
            <a:avLst/>
          </a:prstGeom>
          <a:noFill/>
          <a:ln>
            <a:noFill/>
          </a:ln>
        </p:spPr>
        <p:txBody>
          <a:bodyPr anchorCtr="0" anchor="t" bIns="12025" lIns="12025" spcFirstLastPara="1" rIns="12025" wrap="square" tIns="12025">
            <a:spAutoFit/>
          </a:bodyPr>
          <a:lstStyle/>
          <a:p>
            <a:pPr indent="0" lvl="0" marL="0" marR="0" rtl="0" algn="l">
              <a:lnSpc>
                <a:spcPct val="120000"/>
              </a:lnSpc>
              <a:spcBef>
                <a:spcPts val="0"/>
              </a:spcBef>
              <a:spcAft>
                <a:spcPts val="0"/>
              </a:spcAft>
              <a:buClr>
                <a:srgbClr val="344854"/>
              </a:buClr>
              <a:buSzPts val="600"/>
              <a:buFont typeface="Arial"/>
              <a:buNone/>
            </a:pPr>
            <a:r>
              <a:rPr lang="en" sz="600">
                <a:solidFill>
                  <a:srgbClr val="344854"/>
                </a:solidFill>
              </a:rPr>
              <a:t>This table documents the highest accuracies the models produced with the considered regularization techniques, and their applicable combinations. Many of </a:t>
            </a:r>
            <a:r>
              <a:rPr lang="en" sz="600">
                <a:solidFill>
                  <a:srgbClr val="344854"/>
                </a:solidFill>
              </a:rPr>
              <a:t>these models used additional data augmentation techniques to improve generalization. Thus hyper parameter sweeps with these techniques had a muted effect on the accuracy as the supplementary techniques result in similar experimental accuracies. Hyper parameter sweeps are explored further in the paper.</a:t>
            </a:r>
            <a:endParaRPr sz="600">
              <a:solidFill>
                <a:srgbClr val="344854"/>
              </a:solidFill>
            </a:endParaRPr>
          </a:p>
        </p:txBody>
      </p:sp>
      <p:sp>
        <p:nvSpPr>
          <p:cNvPr id="99" name="Google Shape;99;p16"/>
          <p:cNvSpPr/>
          <p:nvPr/>
        </p:nvSpPr>
        <p:spPr>
          <a:xfrm>
            <a:off x="1023893" y="2998073"/>
            <a:ext cx="221100" cy="939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6"/>
          <p:cNvPicPr preferRelativeResize="0"/>
          <p:nvPr/>
        </p:nvPicPr>
        <p:blipFill>
          <a:blip r:embed="rId6">
            <a:alphaModFix/>
          </a:blip>
          <a:stretch>
            <a:fillRect/>
          </a:stretch>
        </p:blipFill>
        <p:spPr>
          <a:xfrm>
            <a:off x="400138" y="3724444"/>
            <a:ext cx="360140" cy="320197"/>
          </a:xfrm>
          <a:prstGeom prst="rect">
            <a:avLst/>
          </a:prstGeom>
          <a:noFill/>
          <a:ln>
            <a:noFill/>
          </a:ln>
        </p:spPr>
      </p:pic>
      <p:sp>
        <p:nvSpPr>
          <p:cNvPr id="101" name="Google Shape;101;p16"/>
          <p:cNvSpPr/>
          <p:nvPr/>
        </p:nvSpPr>
        <p:spPr>
          <a:xfrm>
            <a:off x="778008" y="3812395"/>
            <a:ext cx="200100" cy="1779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510994" y="3849995"/>
            <a:ext cx="222600" cy="996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6"/>
          <p:cNvPicPr preferRelativeResize="0"/>
          <p:nvPr/>
        </p:nvPicPr>
        <p:blipFill>
          <a:blip r:embed="rId6">
            <a:alphaModFix/>
          </a:blip>
          <a:stretch>
            <a:fillRect/>
          </a:stretch>
        </p:blipFill>
        <p:spPr>
          <a:xfrm>
            <a:off x="571288" y="4704426"/>
            <a:ext cx="398114" cy="338399"/>
          </a:xfrm>
          <a:prstGeom prst="rect">
            <a:avLst/>
          </a:prstGeom>
          <a:noFill/>
          <a:ln>
            <a:noFill/>
          </a:ln>
        </p:spPr>
      </p:pic>
      <p:sp>
        <p:nvSpPr>
          <p:cNvPr id="104" name="Google Shape;104;p16"/>
          <p:cNvSpPr/>
          <p:nvPr/>
        </p:nvSpPr>
        <p:spPr>
          <a:xfrm>
            <a:off x="1045118" y="4826623"/>
            <a:ext cx="221100" cy="939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6391970" y="857092"/>
            <a:ext cx="2517900" cy="116700"/>
          </a:xfrm>
          <a:prstGeom prst="rect">
            <a:avLst/>
          </a:prstGeom>
          <a:noFill/>
          <a:ln>
            <a:noFill/>
          </a:ln>
        </p:spPr>
        <p:txBody>
          <a:bodyPr anchorCtr="0" anchor="t" bIns="12025" lIns="12025" spcFirstLastPara="1" rIns="12025" wrap="square" tIns="12025">
            <a:spAutoFit/>
          </a:bodyPr>
          <a:lstStyle/>
          <a:p>
            <a:pPr indent="0" lvl="0" marL="0" marR="0" rtl="0" algn="l">
              <a:lnSpc>
                <a:spcPct val="100000"/>
              </a:lnSpc>
              <a:spcBef>
                <a:spcPts val="0"/>
              </a:spcBef>
              <a:spcAft>
                <a:spcPts val="0"/>
              </a:spcAft>
              <a:buClr>
                <a:srgbClr val="000000"/>
              </a:buClr>
              <a:buSzPts val="600"/>
              <a:buFont typeface="Arial"/>
              <a:buNone/>
            </a:pPr>
            <a:r>
              <a:rPr b="1" lang="en" sz="600"/>
              <a:t>FGSM Whitebox Adversarial Attack</a:t>
            </a:r>
            <a:endParaRPr b="1" sz="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