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0" r:id="rId6"/>
    <p:sldId id="261" r:id="rId7"/>
    <p:sldId id="265" r:id="rId8"/>
    <p:sldId id="262" r:id="rId9"/>
    <p:sldId id="263" r:id="rId10"/>
    <p:sldId id="266" r:id="rId1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E2E78-B37A-1D46-4DF2-5A332633812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51CB9008-14E6-6338-A175-962973EC61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1A13A4CA-BFE6-729C-C975-4B3F76436BB7}"/>
              </a:ext>
            </a:extLst>
          </p:cNvPr>
          <p:cNvSpPr>
            <a:spLocks noGrp="1"/>
          </p:cNvSpPr>
          <p:nvPr>
            <p:ph type="dt" sz="half" idx="10"/>
          </p:nvPr>
        </p:nvSpPr>
        <p:spPr/>
        <p:txBody>
          <a:bodyPr/>
          <a:lstStyle/>
          <a:p>
            <a:fld id="{86986018-8380-4E48-8D2B-EABD76DFD27A}" type="datetimeFigureOut">
              <a:rPr lang="es-AR" smtClean="0"/>
              <a:t>5/8/2024</a:t>
            </a:fld>
            <a:endParaRPr lang="es-AR"/>
          </a:p>
        </p:txBody>
      </p:sp>
      <p:sp>
        <p:nvSpPr>
          <p:cNvPr id="5" name="Marcador de pie de página 4">
            <a:extLst>
              <a:ext uri="{FF2B5EF4-FFF2-40B4-BE49-F238E27FC236}">
                <a16:creationId xmlns:a16="http://schemas.microsoft.com/office/drawing/2014/main" id="{1CD4B8F0-37B6-C746-BC19-59DB7E7ACF6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A3B7429-17A7-19AB-DDA0-95295FC2F42E}"/>
              </a:ext>
            </a:extLst>
          </p:cNvPr>
          <p:cNvSpPr>
            <a:spLocks noGrp="1"/>
          </p:cNvSpPr>
          <p:nvPr>
            <p:ph type="sldNum" sz="quarter" idx="12"/>
          </p:nvPr>
        </p:nvSpPr>
        <p:spPr/>
        <p:txBody>
          <a:bodyPr/>
          <a:lstStyle/>
          <a:p>
            <a:fld id="{766C6392-C574-4204-84F4-ED09B06CEFFD}" type="slidenum">
              <a:rPr lang="es-AR" smtClean="0"/>
              <a:t>‹Nº›</a:t>
            </a:fld>
            <a:endParaRPr lang="es-AR"/>
          </a:p>
        </p:txBody>
      </p:sp>
    </p:spTree>
    <p:extLst>
      <p:ext uri="{BB962C8B-B14F-4D97-AF65-F5344CB8AC3E}">
        <p14:creationId xmlns:p14="http://schemas.microsoft.com/office/powerpoint/2010/main" val="90748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FB500-D634-4F08-4157-BD8802D9181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5CE5EBC-6864-9D09-99FD-52BDA70959B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49F10D3-A03B-9DF3-90AA-381106FD0EE7}"/>
              </a:ext>
            </a:extLst>
          </p:cNvPr>
          <p:cNvSpPr>
            <a:spLocks noGrp="1"/>
          </p:cNvSpPr>
          <p:nvPr>
            <p:ph type="dt" sz="half" idx="10"/>
          </p:nvPr>
        </p:nvSpPr>
        <p:spPr/>
        <p:txBody>
          <a:bodyPr/>
          <a:lstStyle/>
          <a:p>
            <a:fld id="{86986018-8380-4E48-8D2B-EABD76DFD27A}" type="datetimeFigureOut">
              <a:rPr lang="es-AR" smtClean="0"/>
              <a:t>5/8/2024</a:t>
            </a:fld>
            <a:endParaRPr lang="es-AR"/>
          </a:p>
        </p:txBody>
      </p:sp>
      <p:sp>
        <p:nvSpPr>
          <p:cNvPr id="5" name="Marcador de pie de página 4">
            <a:extLst>
              <a:ext uri="{FF2B5EF4-FFF2-40B4-BE49-F238E27FC236}">
                <a16:creationId xmlns:a16="http://schemas.microsoft.com/office/drawing/2014/main" id="{5C47E786-423B-3E6C-F6D7-A8AA56F3007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B0F11E3-17F4-447D-CA98-362AB72394EB}"/>
              </a:ext>
            </a:extLst>
          </p:cNvPr>
          <p:cNvSpPr>
            <a:spLocks noGrp="1"/>
          </p:cNvSpPr>
          <p:nvPr>
            <p:ph type="sldNum" sz="quarter" idx="12"/>
          </p:nvPr>
        </p:nvSpPr>
        <p:spPr/>
        <p:txBody>
          <a:bodyPr/>
          <a:lstStyle/>
          <a:p>
            <a:fld id="{766C6392-C574-4204-84F4-ED09B06CEFFD}" type="slidenum">
              <a:rPr lang="es-AR" smtClean="0"/>
              <a:t>‹Nº›</a:t>
            </a:fld>
            <a:endParaRPr lang="es-AR"/>
          </a:p>
        </p:txBody>
      </p:sp>
    </p:spTree>
    <p:extLst>
      <p:ext uri="{BB962C8B-B14F-4D97-AF65-F5344CB8AC3E}">
        <p14:creationId xmlns:p14="http://schemas.microsoft.com/office/powerpoint/2010/main" val="3478400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105CF75-73C1-E089-668A-1B5F4A13AF3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107D505F-2ECA-5C2A-5300-0EE632AFEA7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7361B06-CF8C-CAA7-6B75-12481863B6FB}"/>
              </a:ext>
            </a:extLst>
          </p:cNvPr>
          <p:cNvSpPr>
            <a:spLocks noGrp="1"/>
          </p:cNvSpPr>
          <p:nvPr>
            <p:ph type="dt" sz="half" idx="10"/>
          </p:nvPr>
        </p:nvSpPr>
        <p:spPr/>
        <p:txBody>
          <a:bodyPr/>
          <a:lstStyle/>
          <a:p>
            <a:fld id="{86986018-8380-4E48-8D2B-EABD76DFD27A}" type="datetimeFigureOut">
              <a:rPr lang="es-AR" smtClean="0"/>
              <a:t>5/8/2024</a:t>
            </a:fld>
            <a:endParaRPr lang="es-AR"/>
          </a:p>
        </p:txBody>
      </p:sp>
      <p:sp>
        <p:nvSpPr>
          <p:cNvPr id="5" name="Marcador de pie de página 4">
            <a:extLst>
              <a:ext uri="{FF2B5EF4-FFF2-40B4-BE49-F238E27FC236}">
                <a16:creationId xmlns:a16="http://schemas.microsoft.com/office/drawing/2014/main" id="{A0202988-4E37-1679-ACF4-702835736C6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1EE8B3B-FCCC-2A6D-13B5-040CE906EAA0}"/>
              </a:ext>
            </a:extLst>
          </p:cNvPr>
          <p:cNvSpPr>
            <a:spLocks noGrp="1"/>
          </p:cNvSpPr>
          <p:nvPr>
            <p:ph type="sldNum" sz="quarter" idx="12"/>
          </p:nvPr>
        </p:nvSpPr>
        <p:spPr/>
        <p:txBody>
          <a:bodyPr/>
          <a:lstStyle/>
          <a:p>
            <a:fld id="{766C6392-C574-4204-84F4-ED09B06CEFFD}" type="slidenum">
              <a:rPr lang="es-AR" smtClean="0"/>
              <a:t>‹Nº›</a:t>
            </a:fld>
            <a:endParaRPr lang="es-AR"/>
          </a:p>
        </p:txBody>
      </p:sp>
    </p:spTree>
    <p:extLst>
      <p:ext uri="{BB962C8B-B14F-4D97-AF65-F5344CB8AC3E}">
        <p14:creationId xmlns:p14="http://schemas.microsoft.com/office/powerpoint/2010/main" val="189492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48FF2-9955-CB2C-6011-7A5AD30C86F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7685609-9895-862F-0DAF-4F64A3812C2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1D0DF7A-372A-CFCA-2DAB-5271B2D1EBEB}"/>
              </a:ext>
            </a:extLst>
          </p:cNvPr>
          <p:cNvSpPr>
            <a:spLocks noGrp="1"/>
          </p:cNvSpPr>
          <p:nvPr>
            <p:ph type="dt" sz="half" idx="10"/>
          </p:nvPr>
        </p:nvSpPr>
        <p:spPr/>
        <p:txBody>
          <a:bodyPr/>
          <a:lstStyle/>
          <a:p>
            <a:fld id="{86986018-8380-4E48-8D2B-EABD76DFD27A}" type="datetimeFigureOut">
              <a:rPr lang="es-AR" smtClean="0"/>
              <a:t>5/8/2024</a:t>
            </a:fld>
            <a:endParaRPr lang="es-AR"/>
          </a:p>
        </p:txBody>
      </p:sp>
      <p:sp>
        <p:nvSpPr>
          <p:cNvPr id="5" name="Marcador de pie de página 4">
            <a:extLst>
              <a:ext uri="{FF2B5EF4-FFF2-40B4-BE49-F238E27FC236}">
                <a16:creationId xmlns:a16="http://schemas.microsoft.com/office/drawing/2014/main" id="{CE4189AE-3247-CE46-CAF2-9378B233333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08C504C-B9AD-3FF5-F76C-4D07F680BF94}"/>
              </a:ext>
            </a:extLst>
          </p:cNvPr>
          <p:cNvSpPr>
            <a:spLocks noGrp="1"/>
          </p:cNvSpPr>
          <p:nvPr>
            <p:ph type="sldNum" sz="quarter" idx="12"/>
          </p:nvPr>
        </p:nvSpPr>
        <p:spPr/>
        <p:txBody>
          <a:bodyPr/>
          <a:lstStyle/>
          <a:p>
            <a:fld id="{766C6392-C574-4204-84F4-ED09B06CEFFD}" type="slidenum">
              <a:rPr lang="es-AR" smtClean="0"/>
              <a:t>‹Nº›</a:t>
            </a:fld>
            <a:endParaRPr lang="es-AR"/>
          </a:p>
        </p:txBody>
      </p:sp>
    </p:spTree>
    <p:extLst>
      <p:ext uri="{BB962C8B-B14F-4D97-AF65-F5344CB8AC3E}">
        <p14:creationId xmlns:p14="http://schemas.microsoft.com/office/powerpoint/2010/main" val="111829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5E0B8-F00C-FD7E-775C-A4E47178AFF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28E4557-1DC4-D9EC-525F-13E2D9F8CA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F75DE1E-F92D-72A8-058C-281946C4CA53}"/>
              </a:ext>
            </a:extLst>
          </p:cNvPr>
          <p:cNvSpPr>
            <a:spLocks noGrp="1"/>
          </p:cNvSpPr>
          <p:nvPr>
            <p:ph type="dt" sz="half" idx="10"/>
          </p:nvPr>
        </p:nvSpPr>
        <p:spPr/>
        <p:txBody>
          <a:bodyPr/>
          <a:lstStyle/>
          <a:p>
            <a:fld id="{86986018-8380-4E48-8D2B-EABD76DFD27A}" type="datetimeFigureOut">
              <a:rPr lang="es-AR" smtClean="0"/>
              <a:t>5/8/2024</a:t>
            </a:fld>
            <a:endParaRPr lang="es-AR"/>
          </a:p>
        </p:txBody>
      </p:sp>
      <p:sp>
        <p:nvSpPr>
          <p:cNvPr id="5" name="Marcador de pie de página 4">
            <a:extLst>
              <a:ext uri="{FF2B5EF4-FFF2-40B4-BE49-F238E27FC236}">
                <a16:creationId xmlns:a16="http://schemas.microsoft.com/office/drawing/2014/main" id="{14F5DB9C-D1DD-F2FB-F302-0DF89D4BB70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75206A6-0770-6543-A3D3-625BFAB46021}"/>
              </a:ext>
            </a:extLst>
          </p:cNvPr>
          <p:cNvSpPr>
            <a:spLocks noGrp="1"/>
          </p:cNvSpPr>
          <p:nvPr>
            <p:ph type="sldNum" sz="quarter" idx="12"/>
          </p:nvPr>
        </p:nvSpPr>
        <p:spPr/>
        <p:txBody>
          <a:bodyPr/>
          <a:lstStyle/>
          <a:p>
            <a:fld id="{766C6392-C574-4204-84F4-ED09B06CEFFD}" type="slidenum">
              <a:rPr lang="es-AR" smtClean="0"/>
              <a:t>‹Nº›</a:t>
            </a:fld>
            <a:endParaRPr lang="es-AR"/>
          </a:p>
        </p:txBody>
      </p:sp>
    </p:spTree>
    <p:extLst>
      <p:ext uri="{BB962C8B-B14F-4D97-AF65-F5344CB8AC3E}">
        <p14:creationId xmlns:p14="http://schemas.microsoft.com/office/powerpoint/2010/main" val="157672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18587-F836-62E6-E06F-E78CF801A25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6A6129B-1A4C-8564-381A-F3561B1810D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19BE0E6B-B601-4912-454A-4940BE9B59E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15DA479B-F88E-1742-7353-B146ED34014C}"/>
              </a:ext>
            </a:extLst>
          </p:cNvPr>
          <p:cNvSpPr>
            <a:spLocks noGrp="1"/>
          </p:cNvSpPr>
          <p:nvPr>
            <p:ph type="dt" sz="half" idx="10"/>
          </p:nvPr>
        </p:nvSpPr>
        <p:spPr/>
        <p:txBody>
          <a:bodyPr/>
          <a:lstStyle/>
          <a:p>
            <a:fld id="{86986018-8380-4E48-8D2B-EABD76DFD27A}" type="datetimeFigureOut">
              <a:rPr lang="es-AR" smtClean="0"/>
              <a:t>5/8/2024</a:t>
            </a:fld>
            <a:endParaRPr lang="es-AR"/>
          </a:p>
        </p:txBody>
      </p:sp>
      <p:sp>
        <p:nvSpPr>
          <p:cNvPr id="6" name="Marcador de pie de página 5">
            <a:extLst>
              <a:ext uri="{FF2B5EF4-FFF2-40B4-BE49-F238E27FC236}">
                <a16:creationId xmlns:a16="http://schemas.microsoft.com/office/drawing/2014/main" id="{F537581F-7A44-C446-F2ED-8EE6D98F1D0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79B2EDA-8A26-52F4-32A6-70AB2F33C03A}"/>
              </a:ext>
            </a:extLst>
          </p:cNvPr>
          <p:cNvSpPr>
            <a:spLocks noGrp="1"/>
          </p:cNvSpPr>
          <p:nvPr>
            <p:ph type="sldNum" sz="quarter" idx="12"/>
          </p:nvPr>
        </p:nvSpPr>
        <p:spPr/>
        <p:txBody>
          <a:bodyPr/>
          <a:lstStyle/>
          <a:p>
            <a:fld id="{766C6392-C574-4204-84F4-ED09B06CEFFD}" type="slidenum">
              <a:rPr lang="es-AR" smtClean="0"/>
              <a:t>‹Nº›</a:t>
            </a:fld>
            <a:endParaRPr lang="es-AR"/>
          </a:p>
        </p:txBody>
      </p:sp>
    </p:spTree>
    <p:extLst>
      <p:ext uri="{BB962C8B-B14F-4D97-AF65-F5344CB8AC3E}">
        <p14:creationId xmlns:p14="http://schemas.microsoft.com/office/powerpoint/2010/main" val="154641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CD4F7-CA68-B4EA-CB14-9746176EA80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1C6851B-EC37-F923-390F-7ECC48802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6E62652-AD65-CD30-14B6-21124534738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345299BF-15EA-DB78-2FC8-08B672AD3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400ED83-62CF-FE95-AC6C-4B9BFD1F418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D2A9FBA5-0E48-345D-859B-A7C110394A34}"/>
              </a:ext>
            </a:extLst>
          </p:cNvPr>
          <p:cNvSpPr>
            <a:spLocks noGrp="1"/>
          </p:cNvSpPr>
          <p:nvPr>
            <p:ph type="dt" sz="half" idx="10"/>
          </p:nvPr>
        </p:nvSpPr>
        <p:spPr/>
        <p:txBody>
          <a:bodyPr/>
          <a:lstStyle/>
          <a:p>
            <a:fld id="{86986018-8380-4E48-8D2B-EABD76DFD27A}" type="datetimeFigureOut">
              <a:rPr lang="es-AR" smtClean="0"/>
              <a:t>5/8/2024</a:t>
            </a:fld>
            <a:endParaRPr lang="es-AR"/>
          </a:p>
        </p:txBody>
      </p:sp>
      <p:sp>
        <p:nvSpPr>
          <p:cNvPr id="8" name="Marcador de pie de página 7">
            <a:extLst>
              <a:ext uri="{FF2B5EF4-FFF2-40B4-BE49-F238E27FC236}">
                <a16:creationId xmlns:a16="http://schemas.microsoft.com/office/drawing/2014/main" id="{C98A8B72-934B-3F10-A510-E5F7C5A91088}"/>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CBB85C02-0E01-7B47-9E21-594FEA96EDBF}"/>
              </a:ext>
            </a:extLst>
          </p:cNvPr>
          <p:cNvSpPr>
            <a:spLocks noGrp="1"/>
          </p:cNvSpPr>
          <p:nvPr>
            <p:ph type="sldNum" sz="quarter" idx="12"/>
          </p:nvPr>
        </p:nvSpPr>
        <p:spPr/>
        <p:txBody>
          <a:bodyPr/>
          <a:lstStyle/>
          <a:p>
            <a:fld id="{766C6392-C574-4204-84F4-ED09B06CEFFD}" type="slidenum">
              <a:rPr lang="es-AR" smtClean="0"/>
              <a:t>‹Nº›</a:t>
            </a:fld>
            <a:endParaRPr lang="es-AR"/>
          </a:p>
        </p:txBody>
      </p:sp>
    </p:spTree>
    <p:extLst>
      <p:ext uri="{BB962C8B-B14F-4D97-AF65-F5344CB8AC3E}">
        <p14:creationId xmlns:p14="http://schemas.microsoft.com/office/powerpoint/2010/main" val="2802042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BCEBB-3960-F4AE-9B5E-5EC7C9408CC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438AE7EE-E3CE-8530-DF5C-C9C2FD2E10C1}"/>
              </a:ext>
            </a:extLst>
          </p:cNvPr>
          <p:cNvSpPr>
            <a:spLocks noGrp="1"/>
          </p:cNvSpPr>
          <p:nvPr>
            <p:ph type="dt" sz="half" idx="10"/>
          </p:nvPr>
        </p:nvSpPr>
        <p:spPr/>
        <p:txBody>
          <a:bodyPr/>
          <a:lstStyle/>
          <a:p>
            <a:fld id="{86986018-8380-4E48-8D2B-EABD76DFD27A}" type="datetimeFigureOut">
              <a:rPr lang="es-AR" smtClean="0"/>
              <a:t>5/8/2024</a:t>
            </a:fld>
            <a:endParaRPr lang="es-AR"/>
          </a:p>
        </p:txBody>
      </p:sp>
      <p:sp>
        <p:nvSpPr>
          <p:cNvPr id="4" name="Marcador de pie de página 3">
            <a:extLst>
              <a:ext uri="{FF2B5EF4-FFF2-40B4-BE49-F238E27FC236}">
                <a16:creationId xmlns:a16="http://schemas.microsoft.com/office/drawing/2014/main" id="{3DF87579-8BBC-1431-AAF7-82E650069A9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113A4373-0501-EB01-4898-C32994D2075D}"/>
              </a:ext>
            </a:extLst>
          </p:cNvPr>
          <p:cNvSpPr>
            <a:spLocks noGrp="1"/>
          </p:cNvSpPr>
          <p:nvPr>
            <p:ph type="sldNum" sz="quarter" idx="12"/>
          </p:nvPr>
        </p:nvSpPr>
        <p:spPr/>
        <p:txBody>
          <a:bodyPr/>
          <a:lstStyle/>
          <a:p>
            <a:fld id="{766C6392-C574-4204-84F4-ED09B06CEFFD}" type="slidenum">
              <a:rPr lang="es-AR" smtClean="0"/>
              <a:t>‹Nº›</a:t>
            </a:fld>
            <a:endParaRPr lang="es-AR"/>
          </a:p>
        </p:txBody>
      </p:sp>
    </p:spTree>
    <p:extLst>
      <p:ext uri="{BB962C8B-B14F-4D97-AF65-F5344CB8AC3E}">
        <p14:creationId xmlns:p14="http://schemas.microsoft.com/office/powerpoint/2010/main" val="326106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D0D065D-2A04-D5DB-AB36-7A01A9516519}"/>
              </a:ext>
            </a:extLst>
          </p:cNvPr>
          <p:cNvSpPr>
            <a:spLocks noGrp="1"/>
          </p:cNvSpPr>
          <p:nvPr>
            <p:ph type="dt" sz="half" idx="10"/>
          </p:nvPr>
        </p:nvSpPr>
        <p:spPr/>
        <p:txBody>
          <a:bodyPr/>
          <a:lstStyle/>
          <a:p>
            <a:fld id="{86986018-8380-4E48-8D2B-EABD76DFD27A}" type="datetimeFigureOut">
              <a:rPr lang="es-AR" smtClean="0"/>
              <a:t>5/8/2024</a:t>
            </a:fld>
            <a:endParaRPr lang="es-AR"/>
          </a:p>
        </p:txBody>
      </p:sp>
      <p:sp>
        <p:nvSpPr>
          <p:cNvPr id="3" name="Marcador de pie de página 2">
            <a:extLst>
              <a:ext uri="{FF2B5EF4-FFF2-40B4-BE49-F238E27FC236}">
                <a16:creationId xmlns:a16="http://schemas.microsoft.com/office/drawing/2014/main" id="{3B6A3E90-5414-04AF-7E58-7631D6EDE1B4}"/>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BCCCBEF2-C785-7800-E2D3-AF65A8F903E7}"/>
              </a:ext>
            </a:extLst>
          </p:cNvPr>
          <p:cNvSpPr>
            <a:spLocks noGrp="1"/>
          </p:cNvSpPr>
          <p:nvPr>
            <p:ph type="sldNum" sz="quarter" idx="12"/>
          </p:nvPr>
        </p:nvSpPr>
        <p:spPr/>
        <p:txBody>
          <a:bodyPr/>
          <a:lstStyle/>
          <a:p>
            <a:fld id="{766C6392-C574-4204-84F4-ED09B06CEFFD}" type="slidenum">
              <a:rPr lang="es-AR" smtClean="0"/>
              <a:t>‹Nº›</a:t>
            </a:fld>
            <a:endParaRPr lang="es-AR"/>
          </a:p>
        </p:txBody>
      </p:sp>
    </p:spTree>
    <p:extLst>
      <p:ext uri="{BB962C8B-B14F-4D97-AF65-F5344CB8AC3E}">
        <p14:creationId xmlns:p14="http://schemas.microsoft.com/office/powerpoint/2010/main" val="168893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152ACE-B091-9AB9-28F7-0FE369B9C11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9FB808CC-5E5D-EA12-09BD-02B0DC7CE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C9FD185A-3335-2BE7-D03D-43CFCEDA6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B0571DA-D497-3BFC-B597-CA4DA2104903}"/>
              </a:ext>
            </a:extLst>
          </p:cNvPr>
          <p:cNvSpPr>
            <a:spLocks noGrp="1"/>
          </p:cNvSpPr>
          <p:nvPr>
            <p:ph type="dt" sz="half" idx="10"/>
          </p:nvPr>
        </p:nvSpPr>
        <p:spPr/>
        <p:txBody>
          <a:bodyPr/>
          <a:lstStyle/>
          <a:p>
            <a:fld id="{86986018-8380-4E48-8D2B-EABD76DFD27A}" type="datetimeFigureOut">
              <a:rPr lang="es-AR" smtClean="0"/>
              <a:t>5/8/2024</a:t>
            </a:fld>
            <a:endParaRPr lang="es-AR"/>
          </a:p>
        </p:txBody>
      </p:sp>
      <p:sp>
        <p:nvSpPr>
          <p:cNvPr id="6" name="Marcador de pie de página 5">
            <a:extLst>
              <a:ext uri="{FF2B5EF4-FFF2-40B4-BE49-F238E27FC236}">
                <a16:creationId xmlns:a16="http://schemas.microsoft.com/office/drawing/2014/main" id="{1EC41C3F-94E0-6127-7399-DA51A1C06FA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1A39513-9583-F7B2-3816-FF9D07A6756E}"/>
              </a:ext>
            </a:extLst>
          </p:cNvPr>
          <p:cNvSpPr>
            <a:spLocks noGrp="1"/>
          </p:cNvSpPr>
          <p:nvPr>
            <p:ph type="sldNum" sz="quarter" idx="12"/>
          </p:nvPr>
        </p:nvSpPr>
        <p:spPr/>
        <p:txBody>
          <a:bodyPr/>
          <a:lstStyle/>
          <a:p>
            <a:fld id="{766C6392-C574-4204-84F4-ED09B06CEFFD}" type="slidenum">
              <a:rPr lang="es-AR" smtClean="0"/>
              <a:t>‹Nº›</a:t>
            </a:fld>
            <a:endParaRPr lang="es-AR"/>
          </a:p>
        </p:txBody>
      </p:sp>
    </p:spTree>
    <p:extLst>
      <p:ext uri="{BB962C8B-B14F-4D97-AF65-F5344CB8AC3E}">
        <p14:creationId xmlns:p14="http://schemas.microsoft.com/office/powerpoint/2010/main" val="42445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9E2C9-123D-BF7C-476E-914C5DE857E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749ED910-AB51-5A8E-7EFF-B95DF976A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87953E9D-81A2-8CE5-5902-505DD8F76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44B76DF-EE0B-307B-673B-B44ACADB381C}"/>
              </a:ext>
            </a:extLst>
          </p:cNvPr>
          <p:cNvSpPr>
            <a:spLocks noGrp="1"/>
          </p:cNvSpPr>
          <p:nvPr>
            <p:ph type="dt" sz="half" idx="10"/>
          </p:nvPr>
        </p:nvSpPr>
        <p:spPr/>
        <p:txBody>
          <a:bodyPr/>
          <a:lstStyle/>
          <a:p>
            <a:fld id="{86986018-8380-4E48-8D2B-EABD76DFD27A}" type="datetimeFigureOut">
              <a:rPr lang="es-AR" smtClean="0"/>
              <a:t>5/8/2024</a:t>
            </a:fld>
            <a:endParaRPr lang="es-AR"/>
          </a:p>
        </p:txBody>
      </p:sp>
      <p:sp>
        <p:nvSpPr>
          <p:cNvPr id="6" name="Marcador de pie de página 5">
            <a:extLst>
              <a:ext uri="{FF2B5EF4-FFF2-40B4-BE49-F238E27FC236}">
                <a16:creationId xmlns:a16="http://schemas.microsoft.com/office/drawing/2014/main" id="{F3B0E100-500E-9ADB-B3C2-A3C5228C1A7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8435764-A045-D870-6833-A57406FF1F52}"/>
              </a:ext>
            </a:extLst>
          </p:cNvPr>
          <p:cNvSpPr>
            <a:spLocks noGrp="1"/>
          </p:cNvSpPr>
          <p:nvPr>
            <p:ph type="sldNum" sz="quarter" idx="12"/>
          </p:nvPr>
        </p:nvSpPr>
        <p:spPr/>
        <p:txBody>
          <a:bodyPr/>
          <a:lstStyle/>
          <a:p>
            <a:fld id="{766C6392-C574-4204-84F4-ED09B06CEFFD}" type="slidenum">
              <a:rPr lang="es-AR" smtClean="0"/>
              <a:t>‹Nº›</a:t>
            </a:fld>
            <a:endParaRPr lang="es-AR"/>
          </a:p>
        </p:txBody>
      </p:sp>
    </p:spTree>
    <p:extLst>
      <p:ext uri="{BB962C8B-B14F-4D97-AF65-F5344CB8AC3E}">
        <p14:creationId xmlns:p14="http://schemas.microsoft.com/office/powerpoint/2010/main" val="251152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5950126-53B9-C24B-A9FF-7C62D6AE1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1B25326-1B05-D388-8553-CFCEFF4F57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0995AA2-6202-1138-5EB4-88EFA8F60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86018-8380-4E48-8D2B-EABD76DFD27A}" type="datetimeFigureOut">
              <a:rPr lang="es-AR" smtClean="0"/>
              <a:t>5/8/2024</a:t>
            </a:fld>
            <a:endParaRPr lang="es-AR"/>
          </a:p>
        </p:txBody>
      </p:sp>
      <p:sp>
        <p:nvSpPr>
          <p:cNvPr id="5" name="Marcador de pie de página 4">
            <a:extLst>
              <a:ext uri="{FF2B5EF4-FFF2-40B4-BE49-F238E27FC236}">
                <a16:creationId xmlns:a16="http://schemas.microsoft.com/office/drawing/2014/main" id="{54DB7995-CF22-A27E-8D1B-F599DF658C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638C9029-4009-B1EB-ED2B-EA185A30BA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C6392-C574-4204-84F4-ED09B06CEFFD}" type="slidenum">
              <a:rPr lang="es-AR" smtClean="0"/>
              <a:t>‹Nº›</a:t>
            </a:fld>
            <a:endParaRPr lang="es-AR"/>
          </a:p>
        </p:txBody>
      </p:sp>
    </p:spTree>
    <p:extLst>
      <p:ext uri="{BB962C8B-B14F-4D97-AF65-F5344CB8AC3E}">
        <p14:creationId xmlns:p14="http://schemas.microsoft.com/office/powerpoint/2010/main" val="3688728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7D2F42C-D434-9FF6-31F9-C74FAFDF23F4}"/>
              </a:ext>
            </a:extLst>
          </p:cNvPr>
          <p:cNvSpPr txBox="1"/>
          <p:nvPr/>
        </p:nvSpPr>
        <p:spPr>
          <a:xfrm>
            <a:off x="95533" y="1569493"/>
            <a:ext cx="12201099" cy="4524315"/>
          </a:xfrm>
          <a:prstGeom prst="rect">
            <a:avLst/>
          </a:prstGeom>
          <a:noFill/>
        </p:spPr>
        <p:txBody>
          <a:bodyPr wrap="square" rtlCol="0">
            <a:spAutoFit/>
          </a:bodyPr>
          <a:lstStyle/>
          <a:p>
            <a:pPr algn="ctr"/>
            <a:r>
              <a:rPr lang="es-ES" dirty="0"/>
              <a:t>ANÁLISIS DEL INFORME DE BIENESTAR 2021</a:t>
            </a:r>
          </a:p>
          <a:p>
            <a:r>
              <a:rPr lang="es-ES" dirty="0"/>
              <a:t>Hipótesis y Preguntas de Interés</a:t>
            </a:r>
          </a:p>
          <a:p>
            <a:endParaRPr lang="es-ES" dirty="0"/>
          </a:p>
          <a:p>
            <a:r>
              <a:rPr lang="es-ES" dirty="0"/>
              <a:t>Hipótesis:</a:t>
            </a:r>
          </a:p>
          <a:p>
            <a:endParaRPr lang="es-ES" dirty="0"/>
          </a:p>
          <a:p>
            <a:r>
              <a:rPr lang="es-ES" dirty="0"/>
              <a:t>Hipótesis 1: Existe una correlación significativa entre el GDP per cápita y el nivel de felicidad de los países. </a:t>
            </a:r>
          </a:p>
          <a:p>
            <a:r>
              <a:rPr lang="es-ES" dirty="0"/>
              <a:t>Hipótesis 2: La percepción de corrupción tiene un impacto negativo significativo en el bienestar subjetivo de los individuos. Hipótesis 3: El apoyo social y la libertad para tomar decisiones son factores determinantes más importantes para la felicidad que los ingresos económicos.</a:t>
            </a:r>
          </a:p>
          <a:p>
            <a:endParaRPr lang="es-ES" dirty="0"/>
          </a:p>
          <a:p>
            <a:r>
              <a:rPr lang="es-ES" dirty="0"/>
              <a:t>Preguntas de Interés:</a:t>
            </a:r>
          </a:p>
          <a:p>
            <a:endParaRPr lang="es-ES" dirty="0"/>
          </a:p>
          <a:p>
            <a:r>
              <a:rPr lang="es-ES" dirty="0"/>
              <a:t>¿Qué factores económicos y sociales tienen la mayor influencia en la felicidad de los países? ¿Cómo varía la percepción de felicidad entre países con diferentes niveles de desarrollo económico? ¿Qué rol juegan el apoyo social y la libertad personal en la felicidad subjetiva de los individuos? ¿Existe una relación entre la percepción de corrupción y los niveles de felicidad en diferentes países? ¿Hay diferencias significativas en los índices de felicidad entre diferentes continentes o regiones?</a:t>
            </a:r>
            <a:endParaRPr lang="es-AR" dirty="0"/>
          </a:p>
        </p:txBody>
      </p:sp>
    </p:spTree>
    <p:extLst>
      <p:ext uri="{BB962C8B-B14F-4D97-AF65-F5344CB8AC3E}">
        <p14:creationId xmlns:p14="http://schemas.microsoft.com/office/powerpoint/2010/main" val="111509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B1C5514-0677-92E2-BBD5-AC888509ADAF}"/>
              </a:ext>
            </a:extLst>
          </p:cNvPr>
          <p:cNvSpPr>
            <a:spLocks noGrp="1"/>
          </p:cNvSpPr>
          <p:nvPr>
            <p:ph idx="1"/>
          </p:nvPr>
        </p:nvSpPr>
        <p:spPr>
          <a:xfrm>
            <a:off x="0" y="136478"/>
            <a:ext cx="12192000" cy="6960358"/>
          </a:xfrm>
        </p:spPr>
        <p:txBody>
          <a:bodyPr>
            <a:normAutofit fontScale="77500" lnSpcReduction="20000"/>
          </a:bodyPr>
          <a:lstStyle/>
          <a:p>
            <a:r>
              <a:rPr lang="es-ES" dirty="0"/>
              <a:t>Conclusiones: Impacto de las Variables en la Felicidad</a:t>
            </a:r>
          </a:p>
          <a:p>
            <a:r>
              <a:rPr lang="es-ES" dirty="0"/>
              <a:t>Los resultados del análisis de regresión OLS indican que las variables </a:t>
            </a:r>
            <a:r>
              <a:rPr lang="es-ES" dirty="0" err="1"/>
              <a:t>Logged</a:t>
            </a:r>
            <a:r>
              <a:rPr lang="es-ES" dirty="0"/>
              <a:t> GDP per </a:t>
            </a:r>
            <a:r>
              <a:rPr lang="es-ES" dirty="0" err="1"/>
              <a:t>capita</a:t>
            </a:r>
            <a:r>
              <a:rPr lang="es-ES" dirty="0"/>
              <a:t>, Social </a:t>
            </a:r>
            <a:r>
              <a:rPr lang="es-ES" dirty="0" err="1"/>
              <a:t>support</a:t>
            </a:r>
            <a:r>
              <a:rPr lang="es-ES" dirty="0"/>
              <a:t>, </a:t>
            </a:r>
            <a:r>
              <a:rPr lang="es-ES" dirty="0" err="1"/>
              <a:t>Healthy</a:t>
            </a:r>
            <a:r>
              <a:rPr lang="es-ES" dirty="0"/>
              <a:t> </a:t>
            </a:r>
            <a:r>
              <a:rPr lang="es-ES" dirty="0" err="1"/>
              <a:t>life</a:t>
            </a:r>
            <a:r>
              <a:rPr lang="es-ES" dirty="0"/>
              <a:t> </a:t>
            </a:r>
            <a:r>
              <a:rPr lang="es-ES" dirty="0" err="1"/>
              <a:t>expectancy</a:t>
            </a:r>
            <a:r>
              <a:rPr lang="es-ES" dirty="0"/>
              <a:t>, </a:t>
            </a:r>
            <a:r>
              <a:rPr lang="es-ES" dirty="0" err="1"/>
              <a:t>Freedom</a:t>
            </a:r>
            <a:r>
              <a:rPr lang="es-ES" dirty="0"/>
              <a:t> </a:t>
            </a:r>
            <a:r>
              <a:rPr lang="es-ES" dirty="0" err="1"/>
              <a:t>to</a:t>
            </a:r>
            <a:r>
              <a:rPr lang="es-ES" dirty="0"/>
              <a:t> </a:t>
            </a:r>
            <a:r>
              <a:rPr lang="es-ES" dirty="0" err="1"/>
              <a:t>make</a:t>
            </a:r>
            <a:r>
              <a:rPr lang="es-ES" dirty="0"/>
              <a:t> </a:t>
            </a:r>
            <a:r>
              <a:rPr lang="es-ES" dirty="0" err="1"/>
              <a:t>life</a:t>
            </a:r>
            <a:r>
              <a:rPr lang="es-ES" dirty="0"/>
              <a:t> </a:t>
            </a:r>
            <a:r>
              <a:rPr lang="es-ES" dirty="0" err="1"/>
              <a:t>choices</a:t>
            </a:r>
            <a:r>
              <a:rPr lang="es-ES" dirty="0"/>
              <a:t>, y </a:t>
            </a:r>
            <a:r>
              <a:rPr lang="es-ES" dirty="0" err="1"/>
              <a:t>Perceptions</a:t>
            </a:r>
            <a:r>
              <a:rPr lang="es-ES" dirty="0"/>
              <a:t> </a:t>
            </a:r>
            <a:r>
              <a:rPr lang="es-ES" dirty="0" err="1"/>
              <a:t>of</a:t>
            </a:r>
            <a:r>
              <a:rPr lang="es-ES" dirty="0"/>
              <a:t> </a:t>
            </a:r>
            <a:r>
              <a:rPr lang="es-ES" dirty="0" err="1"/>
              <a:t>corruption</a:t>
            </a:r>
            <a:r>
              <a:rPr lang="es-ES" dirty="0"/>
              <a:t> tienen un impacto significativo en el puntaje de felicidad (Ladder score). </a:t>
            </a:r>
          </a:p>
          <a:p>
            <a:r>
              <a:rPr lang="es-ES" dirty="0"/>
              <a:t>Este resultado es consistente con la hipótesis de que una mayor riqueza económica contribuye positivamente al bienestar general.</a:t>
            </a:r>
          </a:p>
          <a:p>
            <a:r>
              <a:rPr lang="es-ES" dirty="0"/>
              <a:t>Apoyo Social (Social </a:t>
            </a:r>
            <a:r>
              <a:rPr lang="es-ES" dirty="0" err="1"/>
              <a:t>support</a:t>
            </a:r>
            <a:r>
              <a:rPr lang="es-ES" dirty="0"/>
              <a:t>): La variable de apoyo social muestra un efecto positivo significativo en el puntaje de felicidad. Esto refuerza la hipótesis de que tener redes de apoyo es crucial para el bienestar, sugiriendo que el soporte social puede actuar como un buffer frente a las adversidades.</a:t>
            </a:r>
          </a:p>
          <a:p>
            <a:r>
              <a:rPr lang="es-ES" dirty="0"/>
              <a:t>Esperanza de Vida Saludable (</a:t>
            </a:r>
            <a:r>
              <a:rPr lang="es-ES" dirty="0" err="1"/>
              <a:t>Healthy</a:t>
            </a:r>
            <a:r>
              <a:rPr lang="es-ES" dirty="0"/>
              <a:t> </a:t>
            </a:r>
            <a:r>
              <a:rPr lang="es-ES" dirty="0" err="1"/>
              <a:t>life</a:t>
            </a:r>
            <a:r>
              <a:rPr lang="es-ES" dirty="0"/>
              <a:t> </a:t>
            </a:r>
            <a:r>
              <a:rPr lang="es-ES" dirty="0" err="1"/>
              <a:t>expectancy</a:t>
            </a:r>
            <a:r>
              <a:rPr lang="es-ES" dirty="0"/>
              <a:t>): Aunque el efecto es positivo, es relativamente pequeño en comparación con el apoyo social y el PIB. Esto sugiere que, aunque la salud es importante, su impacto sobre la felicidad puede ser menor cuando se compara con otros factores como el apoyo social.</a:t>
            </a:r>
          </a:p>
          <a:p>
            <a:r>
              <a:rPr lang="es-ES" dirty="0"/>
              <a:t>Libertad para Tomar Decisiones de Vida (</a:t>
            </a:r>
            <a:r>
              <a:rPr lang="es-ES" dirty="0" err="1"/>
              <a:t>Freedom</a:t>
            </a:r>
            <a:r>
              <a:rPr lang="es-ES" dirty="0"/>
              <a:t> </a:t>
            </a:r>
            <a:r>
              <a:rPr lang="es-ES" dirty="0" err="1"/>
              <a:t>to</a:t>
            </a:r>
            <a:r>
              <a:rPr lang="es-ES" dirty="0"/>
              <a:t> </a:t>
            </a:r>
            <a:r>
              <a:rPr lang="es-ES" dirty="0" err="1"/>
              <a:t>make</a:t>
            </a:r>
            <a:r>
              <a:rPr lang="es-ES" dirty="0"/>
              <a:t> </a:t>
            </a:r>
            <a:r>
              <a:rPr lang="es-ES" dirty="0" err="1"/>
              <a:t>life</a:t>
            </a:r>
            <a:r>
              <a:rPr lang="es-ES" dirty="0"/>
              <a:t> </a:t>
            </a:r>
            <a:r>
              <a:rPr lang="es-ES" dirty="0" err="1"/>
              <a:t>choices</a:t>
            </a:r>
            <a:r>
              <a:rPr lang="es-ES" dirty="0"/>
              <a:t>): La libertad de tomar decisiones está positivamente relacionada con la felicidad, lo cual respalda la hipótesis de que la autonomía y el control sobre la vida personal contribuyen significativamente al bienestar.</a:t>
            </a:r>
          </a:p>
          <a:p>
            <a:r>
              <a:rPr lang="es-ES" dirty="0"/>
              <a:t>Percepción de Corrupción (</a:t>
            </a:r>
            <a:r>
              <a:rPr lang="es-ES" dirty="0" err="1"/>
              <a:t>Perceptions</a:t>
            </a:r>
            <a:r>
              <a:rPr lang="es-ES" dirty="0"/>
              <a:t> </a:t>
            </a:r>
            <a:r>
              <a:rPr lang="es-ES" dirty="0" err="1"/>
              <a:t>of</a:t>
            </a:r>
            <a:r>
              <a:rPr lang="es-ES" dirty="0"/>
              <a:t> </a:t>
            </a:r>
            <a:r>
              <a:rPr lang="es-ES" dirty="0" err="1"/>
              <a:t>corruption</a:t>
            </a:r>
            <a:r>
              <a:rPr lang="es-ES" dirty="0"/>
              <a:t>): Un aumento en la percepción de corrupción se asocia con una disminución en el puntaje de felicidad. Este hallazgo es coherente con la idea de que la corrupción y la falta de transparencia en el gobierno afectan negativamente la percepción de bienestar de los ciudadanos.</a:t>
            </a:r>
          </a:p>
          <a:p>
            <a:r>
              <a:rPr lang="es-ES" dirty="0"/>
              <a:t>Generosidad (</a:t>
            </a:r>
            <a:r>
              <a:rPr lang="es-ES" dirty="0" err="1"/>
              <a:t>Generosity</a:t>
            </a:r>
            <a:r>
              <a:rPr lang="es-ES" dirty="0"/>
              <a:t>): La generosidad no mostró un efecto significativo en el puntaje de felicidad en este análisis. Esto podría indicar que la generosidad, aunque valiosa, no tiene un impacto tan fuerte como las otras variables en el bienestar general.</a:t>
            </a:r>
            <a:endParaRPr lang="es-AR" dirty="0"/>
          </a:p>
        </p:txBody>
      </p:sp>
    </p:spTree>
    <p:extLst>
      <p:ext uri="{BB962C8B-B14F-4D97-AF65-F5344CB8AC3E}">
        <p14:creationId xmlns:p14="http://schemas.microsoft.com/office/powerpoint/2010/main" val="114786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a:extLst>
              <a:ext uri="{FF2B5EF4-FFF2-40B4-BE49-F238E27FC236}">
                <a16:creationId xmlns:a16="http://schemas.microsoft.com/office/drawing/2014/main" id="{4FA41622-3D77-6E90-DA72-034D016753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139243" cy="3988321"/>
          </a:xfrm>
        </p:spPr>
      </p:pic>
      <p:pic>
        <p:nvPicPr>
          <p:cNvPr id="10" name="Marcador de contenido 4">
            <a:extLst>
              <a:ext uri="{FF2B5EF4-FFF2-40B4-BE49-F238E27FC236}">
                <a16:creationId xmlns:a16="http://schemas.microsoft.com/office/drawing/2014/main" id="{26383AFE-C680-424A-81EF-277793E1A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404" y="0"/>
            <a:ext cx="5998596" cy="3988321"/>
          </a:xfrm>
          <a:prstGeom prst="rect">
            <a:avLst/>
          </a:prstGeom>
        </p:spPr>
      </p:pic>
      <p:sp>
        <p:nvSpPr>
          <p:cNvPr id="11" name="CuadroTexto 10">
            <a:extLst>
              <a:ext uri="{FF2B5EF4-FFF2-40B4-BE49-F238E27FC236}">
                <a16:creationId xmlns:a16="http://schemas.microsoft.com/office/drawing/2014/main" id="{6488C0C6-D174-C9B1-95E8-9907877EC868}"/>
              </a:ext>
            </a:extLst>
          </p:cNvPr>
          <p:cNvSpPr txBox="1"/>
          <p:nvPr/>
        </p:nvSpPr>
        <p:spPr>
          <a:xfrm>
            <a:off x="122830" y="4694830"/>
            <a:ext cx="11900848" cy="646331"/>
          </a:xfrm>
          <a:prstGeom prst="rect">
            <a:avLst/>
          </a:prstGeom>
          <a:noFill/>
        </p:spPr>
        <p:txBody>
          <a:bodyPr wrap="square" rtlCol="0">
            <a:spAutoFit/>
          </a:bodyPr>
          <a:lstStyle/>
          <a:p>
            <a:r>
              <a:rPr lang="es-ES" dirty="0"/>
              <a:t>Posterior a la fase de limpieza de datos faltantes o nulos realizo una exploración visual, mediante gráficos, para observar el comportamiento de las diferentes variables que componen el </a:t>
            </a:r>
            <a:r>
              <a:rPr lang="es-ES" dirty="0" err="1"/>
              <a:t>dataset</a:t>
            </a:r>
            <a:r>
              <a:rPr lang="es-ES" dirty="0"/>
              <a:t>.</a:t>
            </a:r>
            <a:endParaRPr lang="es-AR" dirty="0"/>
          </a:p>
        </p:txBody>
      </p:sp>
    </p:spTree>
    <p:extLst>
      <p:ext uri="{BB962C8B-B14F-4D97-AF65-F5344CB8AC3E}">
        <p14:creationId xmlns:p14="http://schemas.microsoft.com/office/powerpoint/2010/main" val="14899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3B294FE7-D1E2-B37D-5C1C-8C058AE99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61" y="135725"/>
            <a:ext cx="8459056" cy="6858000"/>
          </a:xfrm>
          <a:prstGeom prst="rect">
            <a:avLst/>
          </a:prstGeom>
        </p:spPr>
      </p:pic>
      <p:sp>
        <p:nvSpPr>
          <p:cNvPr id="8" name="CuadroTexto 7">
            <a:extLst>
              <a:ext uri="{FF2B5EF4-FFF2-40B4-BE49-F238E27FC236}">
                <a16:creationId xmlns:a16="http://schemas.microsoft.com/office/drawing/2014/main" id="{19E40D3E-88E0-DE2D-B3A2-03627E2F0389}"/>
              </a:ext>
            </a:extLst>
          </p:cNvPr>
          <p:cNvSpPr txBox="1"/>
          <p:nvPr/>
        </p:nvSpPr>
        <p:spPr>
          <a:xfrm>
            <a:off x="8850817" y="682388"/>
            <a:ext cx="3341183" cy="1754326"/>
          </a:xfrm>
          <a:prstGeom prst="rect">
            <a:avLst/>
          </a:prstGeom>
          <a:noFill/>
        </p:spPr>
        <p:txBody>
          <a:bodyPr wrap="square" rtlCol="0">
            <a:spAutoFit/>
          </a:bodyPr>
          <a:lstStyle/>
          <a:p>
            <a:r>
              <a:rPr lang="es-ES" dirty="0"/>
              <a:t>Identifico aquellas regiones que </a:t>
            </a:r>
            <a:r>
              <a:rPr lang="es-ES" dirty="0" err="1"/>
              <a:t>puntuan</a:t>
            </a:r>
            <a:r>
              <a:rPr lang="es-ES" dirty="0"/>
              <a:t> mas alto en bienestar subjetivo. Lo grafico mediante </a:t>
            </a:r>
          </a:p>
          <a:p>
            <a:r>
              <a:rPr lang="es-ES" dirty="0"/>
              <a:t>a-</a:t>
            </a:r>
            <a:r>
              <a:rPr lang="es-ES" dirty="0" err="1"/>
              <a:t>boxplots</a:t>
            </a:r>
            <a:r>
              <a:rPr lang="es-ES" dirty="0"/>
              <a:t> y un b-</a:t>
            </a:r>
            <a:r>
              <a:rPr lang="es-ES" dirty="0" err="1"/>
              <a:t>heatmap</a:t>
            </a:r>
            <a:r>
              <a:rPr lang="es-ES" dirty="0"/>
              <a:t> mundial de acuerdo a los niveles de felicidad reportados.</a:t>
            </a:r>
            <a:endParaRPr lang="es-AR" dirty="0"/>
          </a:p>
        </p:txBody>
      </p:sp>
    </p:spTree>
    <p:extLst>
      <p:ext uri="{BB962C8B-B14F-4D97-AF65-F5344CB8AC3E}">
        <p14:creationId xmlns:p14="http://schemas.microsoft.com/office/powerpoint/2010/main" val="71978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B5397972-C495-D693-62AB-E74EC8E84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018" y="478111"/>
            <a:ext cx="9583838" cy="6858000"/>
          </a:xfrm>
          <a:prstGeom prst="rect">
            <a:avLst/>
          </a:prstGeom>
        </p:spPr>
      </p:pic>
    </p:spTree>
    <p:extLst>
      <p:ext uri="{BB962C8B-B14F-4D97-AF65-F5344CB8AC3E}">
        <p14:creationId xmlns:p14="http://schemas.microsoft.com/office/powerpoint/2010/main" val="330270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14B4420-2EF1-3FCA-881C-F87432873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729" y="163522"/>
            <a:ext cx="8521189" cy="6858000"/>
          </a:xfrm>
          <a:prstGeom prst="rect">
            <a:avLst/>
          </a:prstGeom>
        </p:spPr>
      </p:pic>
      <p:sp>
        <p:nvSpPr>
          <p:cNvPr id="4" name="CuadroTexto 3">
            <a:extLst>
              <a:ext uri="{FF2B5EF4-FFF2-40B4-BE49-F238E27FC236}">
                <a16:creationId xmlns:a16="http://schemas.microsoft.com/office/drawing/2014/main" id="{09841C55-E010-F04D-13FE-1FDAE1844D1A}"/>
              </a:ext>
            </a:extLst>
          </p:cNvPr>
          <p:cNvSpPr txBox="1"/>
          <p:nvPr/>
        </p:nvSpPr>
        <p:spPr>
          <a:xfrm>
            <a:off x="9089409" y="341194"/>
            <a:ext cx="2866030" cy="2308324"/>
          </a:xfrm>
          <a:prstGeom prst="rect">
            <a:avLst/>
          </a:prstGeom>
          <a:noFill/>
        </p:spPr>
        <p:txBody>
          <a:bodyPr wrap="square" rtlCol="0">
            <a:spAutoFit/>
          </a:bodyPr>
          <a:lstStyle/>
          <a:p>
            <a:r>
              <a:rPr lang="es-ES" dirty="0"/>
              <a:t>Mediante este </a:t>
            </a:r>
            <a:r>
              <a:rPr lang="es-ES" dirty="0" err="1"/>
              <a:t>heatmap</a:t>
            </a:r>
            <a:r>
              <a:rPr lang="es-ES" dirty="0"/>
              <a:t> de correlaciones podemos empezar a observar como se relacionan las diferentes variables, cuales </a:t>
            </a:r>
            <a:r>
              <a:rPr lang="es-ES" dirty="0" err="1"/>
              <a:t>co-varían</a:t>
            </a:r>
            <a:r>
              <a:rPr lang="es-ES" dirty="0"/>
              <a:t>, cuales pueden estar siendo mas influyentes en el índice de felicidad.</a:t>
            </a:r>
            <a:endParaRPr lang="es-AR" dirty="0"/>
          </a:p>
        </p:txBody>
      </p:sp>
    </p:spTree>
    <p:extLst>
      <p:ext uri="{BB962C8B-B14F-4D97-AF65-F5344CB8AC3E}">
        <p14:creationId xmlns:p14="http://schemas.microsoft.com/office/powerpoint/2010/main" val="420162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6A5BA52D-ACC6-7B54-73F7-5EAB72807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84" y="104172"/>
            <a:ext cx="5742187" cy="3184938"/>
          </a:xfrm>
          <a:prstGeom prst="rect">
            <a:avLst/>
          </a:prstGeom>
        </p:spPr>
      </p:pic>
      <p:pic>
        <p:nvPicPr>
          <p:cNvPr id="11" name="Imagen 10">
            <a:extLst>
              <a:ext uri="{FF2B5EF4-FFF2-40B4-BE49-F238E27FC236}">
                <a16:creationId xmlns:a16="http://schemas.microsoft.com/office/drawing/2014/main" id="{3560385E-57E2-5C1A-F064-0459C0F34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130" y="104172"/>
            <a:ext cx="6007870" cy="3299503"/>
          </a:xfrm>
          <a:prstGeom prst="rect">
            <a:avLst/>
          </a:prstGeom>
        </p:spPr>
      </p:pic>
      <p:sp>
        <p:nvSpPr>
          <p:cNvPr id="4" name="CuadroTexto 3">
            <a:extLst>
              <a:ext uri="{FF2B5EF4-FFF2-40B4-BE49-F238E27FC236}">
                <a16:creationId xmlns:a16="http://schemas.microsoft.com/office/drawing/2014/main" id="{529193A8-0063-2ADE-DB1D-60C741EAD94F}"/>
              </a:ext>
            </a:extLst>
          </p:cNvPr>
          <p:cNvSpPr txBox="1"/>
          <p:nvPr/>
        </p:nvSpPr>
        <p:spPr>
          <a:xfrm>
            <a:off x="368490" y="3630304"/>
            <a:ext cx="11600597" cy="369332"/>
          </a:xfrm>
          <a:prstGeom prst="rect">
            <a:avLst/>
          </a:prstGeom>
          <a:noFill/>
        </p:spPr>
        <p:txBody>
          <a:bodyPr wrap="square" rtlCol="0">
            <a:spAutoFit/>
          </a:bodyPr>
          <a:lstStyle/>
          <a:p>
            <a:r>
              <a:rPr lang="es-ES" dirty="0"/>
              <a:t>Agrupar las puntuaciones en </a:t>
            </a:r>
            <a:r>
              <a:rPr lang="es-ES" dirty="0" err="1"/>
              <a:t>quartiles</a:t>
            </a:r>
            <a:r>
              <a:rPr lang="es-ES" dirty="0"/>
              <a:t> siempre es útil a título informativo.</a:t>
            </a:r>
            <a:endParaRPr lang="es-AR" dirty="0"/>
          </a:p>
        </p:txBody>
      </p:sp>
    </p:spTree>
    <p:extLst>
      <p:ext uri="{BB962C8B-B14F-4D97-AF65-F5344CB8AC3E}">
        <p14:creationId xmlns:p14="http://schemas.microsoft.com/office/powerpoint/2010/main" val="361481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A7500CC-D533-EAF4-FCBD-03D268DA879D}"/>
              </a:ext>
            </a:extLst>
          </p:cNvPr>
          <p:cNvSpPr>
            <a:spLocks noGrp="1" noChangeArrowheads="1"/>
          </p:cNvSpPr>
          <p:nvPr>
            <p:ph idx="1"/>
          </p:nvPr>
        </p:nvSpPr>
        <p:spPr bwMode="auto">
          <a:xfrm>
            <a:off x="1" y="220027"/>
            <a:ext cx="12192000" cy="478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tx1"/>
                </a:solidFill>
                <a:effectLst/>
                <a:latin typeface="Arial" panose="020B0604020202020204" pitchFamily="34" charset="0"/>
              </a:rPr>
              <a:t>Realicé una regresión de mínimos cuadrados, donde la variable dependiente fue Ladder score (el puntaje de felicidad), el objetivo es ver qué variables pesan mas al momento de predecir los índices de felicidad.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300" b="1"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s-AR" altLang="es-AR" sz="1300" dirty="0" err="1">
                <a:latin typeface="Arial" panose="020B0604020202020204" pitchFamily="34" charset="0"/>
              </a:rPr>
              <a:t>Logged</a:t>
            </a:r>
            <a:r>
              <a:rPr lang="es-AR" altLang="es-AR" sz="1300" dirty="0">
                <a:latin typeface="Arial" panose="020B0604020202020204" pitchFamily="34" charset="0"/>
              </a:rPr>
              <a:t> GDP per </a:t>
            </a:r>
            <a:r>
              <a:rPr lang="es-AR" altLang="es-AR" sz="1300" dirty="0" err="1">
                <a:latin typeface="Arial" panose="020B0604020202020204" pitchFamily="34" charset="0"/>
              </a:rPr>
              <a:t>capita</a:t>
            </a:r>
            <a:r>
              <a:rPr lang="es-AR" altLang="es-AR" sz="1300" dirty="0">
                <a:latin typeface="Arial" panose="020B0604020202020204" pitchFamily="34" charset="0"/>
              </a:rPr>
              <a:t>: 0.2795 (Cada incremento en el PIB per cápita logarítmico está asociado con un aumento de 0.2795 en el puntaje de felicidad).</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s-AR" altLang="es-AR" sz="13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s-AR" altLang="es-AR" sz="1300" dirty="0">
                <a:latin typeface="Arial" panose="020B0604020202020204" pitchFamily="34" charset="0"/>
              </a:rPr>
              <a:t>Social </a:t>
            </a:r>
            <a:r>
              <a:rPr lang="es-AR" altLang="es-AR" sz="1300" dirty="0" err="1">
                <a:latin typeface="Arial" panose="020B0604020202020204" pitchFamily="34" charset="0"/>
              </a:rPr>
              <a:t>support</a:t>
            </a:r>
            <a:r>
              <a:rPr lang="es-AR" altLang="es-AR" sz="1300" dirty="0">
                <a:latin typeface="Arial" panose="020B0604020202020204" pitchFamily="34" charset="0"/>
              </a:rPr>
              <a:t>: 2.4762 (Cada unidad adicional de apoyo social está asociada con un aumento de 2.4762 en el puntaje de felicidad).</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s-AR" altLang="es-AR" sz="13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s-AR" altLang="es-AR" sz="1300" dirty="0" err="1">
                <a:latin typeface="Arial" panose="020B0604020202020204" pitchFamily="34" charset="0"/>
              </a:rPr>
              <a:t>Healthy</a:t>
            </a:r>
            <a:r>
              <a:rPr lang="es-AR" altLang="es-AR" sz="1300" dirty="0">
                <a:latin typeface="Arial" panose="020B0604020202020204" pitchFamily="34" charset="0"/>
              </a:rPr>
              <a:t> </a:t>
            </a:r>
            <a:r>
              <a:rPr lang="es-AR" altLang="es-AR" sz="1300" dirty="0" err="1">
                <a:latin typeface="Arial" panose="020B0604020202020204" pitchFamily="34" charset="0"/>
              </a:rPr>
              <a:t>life</a:t>
            </a:r>
            <a:r>
              <a:rPr lang="es-AR" altLang="es-AR" sz="1300" dirty="0">
                <a:latin typeface="Arial" panose="020B0604020202020204" pitchFamily="34" charset="0"/>
              </a:rPr>
              <a:t> </a:t>
            </a:r>
            <a:r>
              <a:rPr lang="es-AR" altLang="es-AR" sz="1300" dirty="0" err="1">
                <a:latin typeface="Arial" panose="020B0604020202020204" pitchFamily="34" charset="0"/>
              </a:rPr>
              <a:t>expectancy</a:t>
            </a:r>
            <a:r>
              <a:rPr lang="es-AR" altLang="es-AR" sz="1300" dirty="0">
                <a:latin typeface="Arial" panose="020B0604020202020204" pitchFamily="34" charset="0"/>
              </a:rPr>
              <a:t>: 0.0303 (Cada incremento en la esperanza de vida saludable está asociado con un aumento de 0.0303 en el puntaje de felicidad).</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s-AR" altLang="es-AR" sz="13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s-AR" altLang="es-AR" sz="1300" dirty="0" err="1">
                <a:latin typeface="Arial" panose="020B0604020202020204" pitchFamily="34" charset="0"/>
              </a:rPr>
              <a:t>Freedom</a:t>
            </a:r>
            <a:r>
              <a:rPr lang="es-AR" altLang="es-AR" sz="1300" dirty="0">
                <a:latin typeface="Arial" panose="020B0604020202020204" pitchFamily="34" charset="0"/>
              </a:rPr>
              <a:t> </a:t>
            </a:r>
            <a:r>
              <a:rPr lang="es-AR" altLang="es-AR" sz="1300" dirty="0" err="1">
                <a:latin typeface="Arial" panose="020B0604020202020204" pitchFamily="34" charset="0"/>
              </a:rPr>
              <a:t>to</a:t>
            </a:r>
            <a:r>
              <a:rPr lang="es-AR" altLang="es-AR" sz="1300" dirty="0">
                <a:latin typeface="Arial" panose="020B0604020202020204" pitchFamily="34" charset="0"/>
              </a:rPr>
              <a:t> </a:t>
            </a:r>
            <a:r>
              <a:rPr lang="es-AR" altLang="es-AR" sz="1300" dirty="0" err="1">
                <a:latin typeface="Arial" panose="020B0604020202020204" pitchFamily="34" charset="0"/>
              </a:rPr>
              <a:t>make</a:t>
            </a:r>
            <a:r>
              <a:rPr lang="es-AR" altLang="es-AR" sz="1300" dirty="0">
                <a:latin typeface="Arial" panose="020B0604020202020204" pitchFamily="34" charset="0"/>
              </a:rPr>
              <a:t> </a:t>
            </a:r>
            <a:r>
              <a:rPr lang="es-AR" altLang="es-AR" sz="1300" dirty="0" err="1">
                <a:latin typeface="Arial" panose="020B0604020202020204" pitchFamily="34" charset="0"/>
              </a:rPr>
              <a:t>life</a:t>
            </a:r>
            <a:r>
              <a:rPr lang="es-AR" altLang="es-AR" sz="1300" dirty="0">
                <a:latin typeface="Arial" panose="020B0604020202020204" pitchFamily="34" charset="0"/>
              </a:rPr>
              <a:t> </a:t>
            </a:r>
            <a:r>
              <a:rPr lang="es-AR" altLang="es-AR" sz="1300" dirty="0" err="1">
                <a:latin typeface="Arial" panose="020B0604020202020204" pitchFamily="34" charset="0"/>
              </a:rPr>
              <a:t>choices</a:t>
            </a:r>
            <a:r>
              <a:rPr lang="es-AR" altLang="es-AR" sz="1300" dirty="0">
                <a:latin typeface="Arial" panose="020B0604020202020204" pitchFamily="34" charset="0"/>
              </a:rPr>
              <a:t>: 2.0105 (Cada unidad adicional de libertad para tomar decisiones de vida está asociada con un aumento de 2.0105 en el puntaje de felicidad).</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s-AR" altLang="es-AR" sz="13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s-AR" altLang="es-AR" sz="1300" dirty="0" err="1">
                <a:latin typeface="Arial" panose="020B0604020202020204" pitchFamily="34" charset="0"/>
              </a:rPr>
              <a:t>Generosity</a:t>
            </a:r>
            <a:r>
              <a:rPr lang="es-AR" altLang="es-AR" sz="1300" dirty="0">
                <a:latin typeface="Arial" panose="020B0604020202020204" pitchFamily="34" charset="0"/>
              </a:rPr>
              <a:t>: 0.3644 (No es significativo al nivel de p=0.259).</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s-AR" altLang="es-AR" sz="13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s-AR" altLang="es-AR" sz="1300" dirty="0" err="1">
                <a:latin typeface="Arial" panose="020B0604020202020204" pitchFamily="34" charset="0"/>
              </a:rPr>
              <a:t>Perceptions</a:t>
            </a:r>
            <a:r>
              <a:rPr lang="es-AR" altLang="es-AR" sz="1300" dirty="0">
                <a:latin typeface="Arial" panose="020B0604020202020204" pitchFamily="34" charset="0"/>
              </a:rPr>
              <a:t> </a:t>
            </a:r>
            <a:r>
              <a:rPr lang="es-AR" altLang="es-AR" sz="1300" dirty="0" err="1">
                <a:latin typeface="Arial" panose="020B0604020202020204" pitchFamily="34" charset="0"/>
              </a:rPr>
              <a:t>of</a:t>
            </a:r>
            <a:r>
              <a:rPr lang="es-AR" altLang="es-AR" sz="1300" dirty="0">
                <a:latin typeface="Arial" panose="020B0604020202020204" pitchFamily="34" charset="0"/>
              </a:rPr>
              <a:t> </a:t>
            </a:r>
            <a:r>
              <a:rPr lang="es-AR" altLang="es-AR" sz="1300" dirty="0" err="1">
                <a:latin typeface="Arial" panose="020B0604020202020204" pitchFamily="34" charset="0"/>
              </a:rPr>
              <a:t>corruption</a:t>
            </a:r>
            <a:r>
              <a:rPr lang="es-AR" altLang="es-AR" sz="1300" dirty="0">
                <a:latin typeface="Arial" panose="020B0604020202020204" pitchFamily="34" charset="0"/>
              </a:rPr>
              <a:t>: -0.6051 (Cada unidad adicional en la percepción de corrupción está asociada con una disminución de 0.6051 en el puntaje de felicidad).</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s-AR" altLang="es-AR" sz="13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s-AR" altLang="es-AR" sz="1600" b="1" dirty="0">
                <a:latin typeface="Arial" panose="020B0604020202020204" pitchFamily="34" charset="0"/>
              </a:rPr>
              <a:t>El modelo de regresión muestra que </a:t>
            </a:r>
            <a:r>
              <a:rPr lang="es-AR" altLang="es-AR" sz="1600" b="1" dirty="0" err="1">
                <a:latin typeface="Arial" panose="020B0604020202020204" pitchFamily="34" charset="0"/>
              </a:rPr>
              <a:t>Logged</a:t>
            </a:r>
            <a:r>
              <a:rPr lang="es-AR" altLang="es-AR" sz="1600" b="1" dirty="0">
                <a:latin typeface="Arial" panose="020B0604020202020204" pitchFamily="34" charset="0"/>
              </a:rPr>
              <a:t> GDP per </a:t>
            </a:r>
            <a:r>
              <a:rPr lang="es-AR" altLang="es-AR" sz="1600" b="1" dirty="0" err="1">
                <a:latin typeface="Arial" panose="020B0604020202020204" pitchFamily="34" charset="0"/>
              </a:rPr>
              <a:t>capita</a:t>
            </a:r>
            <a:r>
              <a:rPr lang="es-AR" altLang="es-AR" sz="1600" b="1" dirty="0">
                <a:latin typeface="Arial" panose="020B0604020202020204" pitchFamily="34" charset="0"/>
              </a:rPr>
              <a:t>, Social </a:t>
            </a:r>
            <a:r>
              <a:rPr lang="es-AR" altLang="es-AR" sz="1600" b="1" dirty="0" err="1">
                <a:latin typeface="Arial" panose="020B0604020202020204" pitchFamily="34" charset="0"/>
              </a:rPr>
              <a:t>support</a:t>
            </a:r>
            <a:r>
              <a:rPr lang="es-AR" altLang="es-AR" sz="1600" b="1" dirty="0">
                <a:latin typeface="Arial" panose="020B0604020202020204" pitchFamily="34" charset="0"/>
              </a:rPr>
              <a:t>, </a:t>
            </a:r>
            <a:r>
              <a:rPr lang="es-AR" altLang="es-AR" sz="1600" b="1" dirty="0" err="1">
                <a:latin typeface="Arial" panose="020B0604020202020204" pitchFamily="34" charset="0"/>
              </a:rPr>
              <a:t>Healthy</a:t>
            </a:r>
            <a:r>
              <a:rPr lang="es-AR" altLang="es-AR" sz="1600" b="1" dirty="0">
                <a:latin typeface="Arial" panose="020B0604020202020204" pitchFamily="34" charset="0"/>
              </a:rPr>
              <a:t> </a:t>
            </a:r>
            <a:r>
              <a:rPr lang="es-AR" altLang="es-AR" sz="1600" b="1" dirty="0" err="1">
                <a:latin typeface="Arial" panose="020B0604020202020204" pitchFamily="34" charset="0"/>
              </a:rPr>
              <a:t>life</a:t>
            </a:r>
            <a:r>
              <a:rPr lang="es-AR" altLang="es-AR" sz="1600" b="1" dirty="0">
                <a:latin typeface="Arial" panose="020B0604020202020204" pitchFamily="34" charset="0"/>
              </a:rPr>
              <a:t> </a:t>
            </a:r>
            <a:r>
              <a:rPr lang="es-AR" altLang="es-AR" sz="1600" b="1" dirty="0" err="1">
                <a:latin typeface="Arial" panose="020B0604020202020204" pitchFamily="34" charset="0"/>
              </a:rPr>
              <a:t>expectancy</a:t>
            </a:r>
            <a:r>
              <a:rPr lang="es-AR" altLang="es-AR" sz="1600" b="1" dirty="0">
                <a:latin typeface="Arial" panose="020B0604020202020204" pitchFamily="34" charset="0"/>
              </a:rPr>
              <a:t>, </a:t>
            </a:r>
            <a:r>
              <a:rPr lang="es-AR" altLang="es-AR" sz="1600" b="1" dirty="0" err="1">
                <a:latin typeface="Arial" panose="020B0604020202020204" pitchFamily="34" charset="0"/>
              </a:rPr>
              <a:t>Freedom</a:t>
            </a:r>
            <a:r>
              <a:rPr lang="es-AR" altLang="es-AR" sz="1600" b="1" dirty="0">
                <a:latin typeface="Arial" panose="020B0604020202020204" pitchFamily="34" charset="0"/>
              </a:rPr>
              <a:t> </a:t>
            </a:r>
            <a:r>
              <a:rPr lang="es-AR" altLang="es-AR" sz="1600" b="1" dirty="0" err="1">
                <a:latin typeface="Arial" panose="020B0604020202020204" pitchFamily="34" charset="0"/>
              </a:rPr>
              <a:t>to</a:t>
            </a:r>
            <a:r>
              <a:rPr lang="es-AR" altLang="es-AR" sz="1600" b="1" dirty="0">
                <a:latin typeface="Arial" panose="020B0604020202020204" pitchFamily="34" charset="0"/>
              </a:rPr>
              <a:t> </a:t>
            </a:r>
            <a:r>
              <a:rPr lang="es-AR" altLang="es-AR" sz="1600" b="1" dirty="0" err="1">
                <a:latin typeface="Arial" panose="020B0604020202020204" pitchFamily="34" charset="0"/>
              </a:rPr>
              <a:t>make</a:t>
            </a:r>
            <a:r>
              <a:rPr lang="es-AR" altLang="es-AR" sz="1600" b="1" dirty="0">
                <a:latin typeface="Arial" panose="020B0604020202020204" pitchFamily="34" charset="0"/>
              </a:rPr>
              <a:t> </a:t>
            </a:r>
            <a:r>
              <a:rPr lang="es-AR" altLang="es-AR" sz="1600" b="1" dirty="0" err="1">
                <a:latin typeface="Arial" panose="020B0604020202020204" pitchFamily="34" charset="0"/>
              </a:rPr>
              <a:t>life</a:t>
            </a:r>
            <a:r>
              <a:rPr lang="es-AR" altLang="es-AR" sz="1600" b="1" dirty="0">
                <a:latin typeface="Arial" panose="020B0604020202020204" pitchFamily="34" charset="0"/>
              </a:rPr>
              <a:t> </a:t>
            </a:r>
            <a:r>
              <a:rPr lang="es-AR" altLang="es-AR" sz="1600" b="1" dirty="0" err="1">
                <a:latin typeface="Arial" panose="020B0604020202020204" pitchFamily="34" charset="0"/>
              </a:rPr>
              <a:t>choices</a:t>
            </a:r>
            <a:r>
              <a:rPr lang="es-AR" altLang="es-AR" sz="1600" b="1" dirty="0">
                <a:latin typeface="Arial" panose="020B0604020202020204" pitchFamily="34" charset="0"/>
              </a:rPr>
              <a:t>, y </a:t>
            </a:r>
            <a:r>
              <a:rPr lang="es-AR" altLang="es-AR" sz="1600" b="1" dirty="0" err="1">
                <a:latin typeface="Arial" panose="020B0604020202020204" pitchFamily="34" charset="0"/>
              </a:rPr>
              <a:t>Perceptions</a:t>
            </a:r>
            <a:r>
              <a:rPr lang="es-AR" altLang="es-AR" sz="1600" b="1" dirty="0">
                <a:latin typeface="Arial" panose="020B0604020202020204" pitchFamily="34" charset="0"/>
              </a:rPr>
              <a:t> </a:t>
            </a:r>
            <a:r>
              <a:rPr lang="es-AR" altLang="es-AR" sz="1600" b="1" dirty="0" err="1">
                <a:latin typeface="Arial" panose="020B0604020202020204" pitchFamily="34" charset="0"/>
              </a:rPr>
              <a:t>of</a:t>
            </a:r>
            <a:r>
              <a:rPr lang="es-AR" altLang="es-AR" sz="1600" b="1" dirty="0">
                <a:latin typeface="Arial" panose="020B0604020202020204" pitchFamily="34" charset="0"/>
              </a:rPr>
              <a:t> </a:t>
            </a:r>
            <a:r>
              <a:rPr lang="es-AR" altLang="es-AR" sz="1600" b="1" dirty="0" err="1">
                <a:latin typeface="Arial" panose="020B0604020202020204" pitchFamily="34" charset="0"/>
              </a:rPr>
              <a:t>corruption</a:t>
            </a:r>
            <a:r>
              <a:rPr lang="es-AR" altLang="es-AR" sz="1600" b="1" dirty="0">
                <a:latin typeface="Arial" panose="020B0604020202020204" pitchFamily="34" charset="0"/>
              </a:rPr>
              <a:t> tienen un impacto significativo en el Ladder score (puntaje de felicidad), mientras que </a:t>
            </a:r>
            <a:r>
              <a:rPr lang="es-AR" altLang="es-AR" sz="1600" b="1" dirty="0" err="1">
                <a:latin typeface="Arial" panose="020B0604020202020204" pitchFamily="34" charset="0"/>
              </a:rPr>
              <a:t>Generosity</a:t>
            </a:r>
            <a:r>
              <a:rPr lang="es-AR" altLang="es-AR" sz="1600" b="1" dirty="0">
                <a:latin typeface="Arial" panose="020B0604020202020204" pitchFamily="34" charset="0"/>
              </a:rPr>
              <a:t> no es significativo en este análisis. A continuación realicé una análisis de PCA para reducir la dimensionalidad del modelo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123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B373208-911E-A3F6-C090-49252DFCD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026"/>
            <a:ext cx="7717551" cy="5010922"/>
          </a:xfrm>
          <a:prstGeom prst="rect">
            <a:avLst/>
          </a:prstGeom>
        </p:spPr>
      </p:pic>
      <p:sp>
        <p:nvSpPr>
          <p:cNvPr id="5" name="CuadroTexto 4">
            <a:extLst>
              <a:ext uri="{FF2B5EF4-FFF2-40B4-BE49-F238E27FC236}">
                <a16:creationId xmlns:a16="http://schemas.microsoft.com/office/drawing/2014/main" id="{769A1090-0845-0640-546C-8A2A198CF1A8}"/>
              </a:ext>
            </a:extLst>
          </p:cNvPr>
          <p:cNvSpPr txBox="1"/>
          <p:nvPr/>
        </p:nvSpPr>
        <p:spPr>
          <a:xfrm>
            <a:off x="7847462" y="596454"/>
            <a:ext cx="4036325" cy="4801314"/>
          </a:xfrm>
          <a:prstGeom prst="rect">
            <a:avLst/>
          </a:prstGeom>
          <a:noFill/>
        </p:spPr>
        <p:txBody>
          <a:bodyPr wrap="square">
            <a:spAutoFit/>
          </a:bodyPr>
          <a:lstStyle/>
          <a:p>
            <a:r>
              <a:rPr lang="es-ES" b="1" dirty="0"/>
              <a:t>Interpretación de los PCA</a:t>
            </a:r>
          </a:p>
          <a:p>
            <a:r>
              <a:rPr lang="es-ES" dirty="0"/>
              <a:t>Para entender qué variables contribuyen más a cada componente principal, examino los coeficientes (cargas) de cada variable en el componente principal.</a:t>
            </a:r>
          </a:p>
          <a:p>
            <a:endParaRPr lang="es-ES" dirty="0"/>
          </a:p>
          <a:p>
            <a:r>
              <a:rPr lang="es-ES" b="1" dirty="0"/>
              <a:t>En este caso PC1</a:t>
            </a:r>
            <a:r>
              <a:rPr lang="es-ES" dirty="0"/>
              <a:t> y </a:t>
            </a:r>
            <a:r>
              <a:rPr lang="es-ES" b="1" dirty="0"/>
              <a:t>PC2</a:t>
            </a:r>
            <a:r>
              <a:rPr lang="es-ES" dirty="0"/>
              <a:t> son combinaciones lineales de mis variables originales, su propósito es capturar la mayor parte de la variabilidad en un espacio reducido. Analizar estas componentes principales me ayuda a comprender y visualizar la estructura subyacente en tus datos de alta dimensionalidad.</a:t>
            </a:r>
          </a:p>
          <a:p>
            <a:endParaRPr lang="es-ES" dirty="0"/>
          </a:p>
          <a:p>
            <a:endParaRPr lang="es-ES" dirty="0"/>
          </a:p>
        </p:txBody>
      </p:sp>
    </p:spTree>
    <p:extLst>
      <p:ext uri="{BB962C8B-B14F-4D97-AF65-F5344CB8AC3E}">
        <p14:creationId xmlns:p14="http://schemas.microsoft.com/office/powerpoint/2010/main" val="162479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8724F02-AFD5-E115-965C-16F68D8B9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51" y="327609"/>
            <a:ext cx="7717551" cy="5001778"/>
          </a:xfrm>
          <a:prstGeom prst="rect">
            <a:avLst/>
          </a:prstGeom>
        </p:spPr>
      </p:pic>
      <p:sp>
        <p:nvSpPr>
          <p:cNvPr id="4" name="Rectangle 1">
            <a:extLst>
              <a:ext uri="{FF2B5EF4-FFF2-40B4-BE49-F238E27FC236}">
                <a16:creationId xmlns:a16="http://schemas.microsoft.com/office/drawing/2014/main" id="{CE8D8559-7F0B-E93F-1428-B87F3E3630CD}"/>
              </a:ext>
            </a:extLst>
          </p:cNvPr>
          <p:cNvSpPr>
            <a:spLocks noChangeArrowheads="1"/>
          </p:cNvSpPr>
          <p:nvPr/>
        </p:nvSpPr>
        <p:spPr bwMode="auto">
          <a:xfrm>
            <a:off x="8601075" y="588913"/>
            <a:ext cx="3048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800" b="0" i="0" u="none" strike="noStrike" cap="none" normalizeH="0" baseline="0" dirty="0">
                <a:ln>
                  <a:noFill/>
                </a:ln>
                <a:solidFill>
                  <a:schemeClr val="tx1"/>
                </a:solidFill>
                <a:effectLst/>
                <a:latin typeface="Arial" panose="020B0604020202020204" pitchFamily="34" charset="0"/>
              </a:rPr>
              <a:t>Utilizo la técnica de </a:t>
            </a:r>
            <a:r>
              <a:rPr kumimoji="0" lang="es-AR" altLang="es-AR" sz="1800" b="0" i="0" u="none" strike="noStrike" cap="none" normalizeH="0" baseline="0" dirty="0" err="1">
                <a:ln>
                  <a:noFill/>
                </a:ln>
                <a:solidFill>
                  <a:schemeClr val="tx1"/>
                </a:solidFill>
                <a:effectLst/>
                <a:latin typeface="Arial" panose="020B0604020202020204" pitchFamily="34" charset="0"/>
              </a:rPr>
              <a:t>clustering</a:t>
            </a:r>
            <a:r>
              <a:rPr kumimoji="0" lang="es-AR" altLang="es-AR" sz="1800" b="0" i="0" u="none" strike="noStrike" cap="none" normalizeH="0" baseline="0" dirty="0">
                <a:ln>
                  <a:noFill/>
                </a:ln>
                <a:solidFill>
                  <a:schemeClr val="tx1"/>
                </a:solidFill>
                <a:effectLst/>
                <a:latin typeface="Arial" panose="020B0604020202020204" pitchFamily="34" charset="0"/>
              </a:rPr>
              <a:t> K-</a:t>
            </a:r>
            <a:r>
              <a:rPr kumimoji="0" lang="es-AR" altLang="es-AR" sz="1800" b="0" i="0" u="none" strike="noStrike" cap="none" normalizeH="0" baseline="0" dirty="0" err="1">
                <a:ln>
                  <a:noFill/>
                </a:ln>
                <a:solidFill>
                  <a:schemeClr val="tx1"/>
                </a:solidFill>
                <a:effectLst/>
                <a:latin typeface="Arial" panose="020B0604020202020204" pitchFamily="34" charset="0"/>
              </a:rPr>
              <a:t>means</a:t>
            </a:r>
            <a:r>
              <a:rPr kumimoji="0" lang="es-AR" altLang="es-AR" sz="1800" b="0" i="0" u="none" strike="noStrike" cap="none" normalizeH="0" baseline="0" dirty="0">
                <a:ln>
                  <a:noFill/>
                </a:ln>
                <a:solidFill>
                  <a:schemeClr val="tx1"/>
                </a:solidFill>
                <a:effectLst/>
                <a:latin typeface="Arial" panose="020B0604020202020204" pitchFamily="34" charset="0"/>
              </a:rPr>
              <a:t> para identificar grupos de países con características similares en términos de felicidad y otros indicadores.</a:t>
            </a:r>
            <a:endParaRPr kumimoji="0" lang="es-AR" altLang="es-AR"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00673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954</Words>
  <Application>Microsoft Office PowerPoint</Application>
  <PresentationFormat>Panorámica</PresentationFormat>
  <Paragraphs>44</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Arial Unicode MS</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1</cp:revision>
  <dcterms:created xsi:type="dcterms:W3CDTF">2024-08-05T22:35:42Z</dcterms:created>
  <dcterms:modified xsi:type="dcterms:W3CDTF">2024-08-05T22:52:21Z</dcterms:modified>
</cp:coreProperties>
</file>