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97" r:id="rId1"/>
  </p:sldMasterIdLst>
  <p:notesMasterIdLst>
    <p:notesMasterId r:id="rId37"/>
  </p:notesMasterIdLst>
  <p:handoutMasterIdLst>
    <p:handoutMasterId r:id="rId38"/>
  </p:handoutMasterIdLst>
  <p:sldIdLst>
    <p:sldId id="256" r:id="rId2"/>
    <p:sldId id="301" r:id="rId3"/>
    <p:sldId id="259" r:id="rId4"/>
    <p:sldId id="293" r:id="rId5"/>
    <p:sldId id="295" r:id="rId6"/>
    <p:sldId id="296" r:id="rId7"/>
    <p:sldId id="297" r:id="rId8"/>
    <p:sldId id="298" r:id="rId9"/>
    <p:sldId id="299" r:id="rId10"/>
    <p:sldId id="300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2" r:id="rId29"/>
    <p:sldId id="283" r:id="rId30"/>
    <p:sldId id="284" r:id="rId31"/>
    <p:sldId id="287" r:id="rId32"/>
    <p:sldId id="288" r:id="rId33"/>
    <p:sldId id="289" r:id="rId34"/>
    <p:sldId id="291" r:id="rId35"/>
    <p:sldId id="292" r:id="rId36"/>
  </p:sldIdLst>
  <p:sldSz cx="9144000" cy="6858000" type="screen4x3"/>
  <p:notesSz cx="6858000" cy="9144000"/>
  <p:defaultTextStyle>
    <a:defPPr>
      <a:defRPr lang="pt-P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9"/>
  </p:normalViewPr>
  <p:slideViewPr>
    <p:cSldViewPr snapToGrid="0" snapToObjects="1">
      <p:cViewPr varScale="1">
        <p:scale>
          <a:sx n="102" d="100"/>
          <a:sy n="102" d="100"/>
        </p:scale>
        <p:origin x="17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Book1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Book1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Book1" TargetMode="External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oleObject" Target="Book1" TargetMode="External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oleObject" Target="Book1" TargetMode="External"/><Relationship Id="rId1" Type="http://schemas.openxmlformats.org/officeDocument/2006/relationships/themeOverride" Target="../theme/themeOverrid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txPr>
        <a:bodyPr/>
        <a:lstStyle/>
        <a:p>
          <a:pPr>
            <a:defRPr lang="pt-PT"/>
          </a:pPr>
          <a:endParaRPr lang="pt-PT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Sheet1!$B$4</c:f>
              <c:strCache>
                <c:ptCount val="1"/>
                <c:pt idx="0">
                  <c:v>T</c:v>
                </c:pt>
              </c:strCache>
            </c:strRef>
          </c:tx>
          <c:spPr>
            <a:ln w="28575">
              <a:noFill/>
            </a:ln>
          </c:spPr>
          <c:xVal>
            <c:numRef>
              <c:f>Sheet1!$A$5:$A$8</c:f>
              <c:numCache>
                <c:formatCode>General</c:formatCode>
                <c:ptCount val="4"/>
                <c:pt idx="0">
                  <c:v>5000</c:v>
                </c:pt>
                <c:pt idx="1">
                  <c:v>10000</c:v>
                </c:pt>
                <c:pt idx="2">
                  <c:v>15000</c:v>
                </c:pt>
                <c:pt idx="3">
                  <c:v>18000</c:v>
                </c:pt>
              </c:numCache>
            </c:numRef>
          </c:xVal>
          <c:yVal>
            <c:numRef>
              <c:f>Sheet1!$B$5:$B$8</c:f>
              <c:numCache>
                <c:formatCode>General</c:formatCode>
                <c:ptCount val="4"/>
                <c:pt idx="0">
                  <c:v>92</c:v>
                </c:pt>
                <c:pt idx="1">
                  <c:v>232</c:v>
                </c:pt>
                <c:pt idx="2">
                  <c:v>470</c:v>
                </c:pt>
                <c:pt idx="3">
                  <c:v>673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7D1-0243-95E4-49113220D8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1586528"/>
        <c:axId val="241582608"/>
      </c:scatterChart>
      <c:valAx>
        <c:axId val="241586528"/>
        <c:scaling>
          <c:orientation val="minMax"/>
          <c:min val="500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pt-PT"/>
            </a:pPr>
            <a:endParaRPr lang="pt-PT"/>
          </a:p>
        </c:txPr>
        <c:crossAx val="241582608"/>
        <c:crosses val="autoZero"/>
        <c:crossBetween val="midCat"/>
        <c:majorUnit val="5000"/>
      </c:valAx>
      <c:valAx>
        <c:axId val="2415826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pt-PT"/>
            </a:pPr>
            <a:endParaRPr lang="pt-PT"/>
          </a:p>
        </c:txPr>
        <c:crossAx val="241586528"/>
        <c:crosses val="autoZero"/>
        <c:crossBetween val="midCat"/>
      </c:valAx>
    </c:plotArea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Sheet1!$B$4</c:f>
              <c:strCache>
                <c:ptCount val="1"/>
                <c:pt idx="0">
                  <c:v>T</c:v>
                </c:pt>
              </c:strCache>
            </c:strRef>
          </c:tx>
          <c:spPr>
            <a:ln w="28575">
              <a:noFill/>
            </a:ln>
          </c:spPr>
          <c:trendline>
            <c:trendlineType val="linear"/>
            <c:dispRSqr val="1"/>
            <c:dispEq val="1"/>
            <c:trendlineLbl>
              <c:numFmt formatCode="General" sourceLinked="0"/>
              <c:txPr>
                <a:bodyPr/>
                <a:lstStyle/>
                <a:p>
                  <a:pPr>
                    <a:defRPr lang="pt-PT"/>
                  </a:pPr>
                  <a:endParaRPr lang="pt-PT"/>
                </a:p>
              </c:txPr>
            </c:trendlineLbl>
          </c:trendline>
          <c:xVal>
            <c:numRef>
              <c:f>Sheet1!$A$5:$A$8</c:f>
              <c:numCache>
                <c:formatCode>General</c:formatCode>
                <c:ptCount val="4"/>
                <c:pt idx="0">
                  <c:v>5000</c:v>
                </c:pt>
                <c:pt idx="1">
                  <c:v>10000</c:v>
                </c:pt>
                <c:pt idx="2">
                  <c:v>15000</c:v>
                </c:pt>
                <c:pt idx="3">
                  <c:v>18000</c:v>
                </c:pt>
              </c:numCache>
            </c:numRef>
          </c:xVal>
          <c:yVal>
            <c:numRef>
              <c:f>Sheet1!$B$5:$B$8</c:f>
              <c:numCache>
                <c:formatCode>General</c:formatCode>
                <c:ptCount val="4"/>
                <c:pt idx="0">
                  <c:v>92</c:v>
                </c:pt>
                <c:pt idx="1">
                  <c:v>232</c:v>
                </c:pt>
                <c:pt idx="2">
                  <c:v>470</c:v>
                </c:pt>
                <c:pt idx="3">
                  <c:v>673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3B0-7F49-8C8F-6504BADA3F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1586920"/>
        <c:axId val="241583392"/>
      </c:scatterChart>
      <c:valAx>
        <c:axId val="241586920"/>
        <c:scaling>
          <c:orientation val="minMax"/>
          <c:min val="500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pt-PT"/>
            </a:pPr>
            <a:endParaRPr lang="pt-PT"/>
          </a:p>
        </c:txPr>
        <c:crossAx val="241583392"/>
        <c:crosses val="autoZero"/>
        <c:crossBetween val="midCat"/>
        <c:majorUnit val="5000"/>
      </c:valAx>
      <c:valAx>
        <c:axId val="2415833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pt-PT"/>
            </a:pPr>
            <a:endParaRPr lang="pt-PT"/>
          </a:p>
        </c:txPr>
        <c:crossAx val="241586920"/>
        <c:crosses val="autoZero"/>
        <c:crossBetween val="midCat"/>
      </c:valAx>
    </c:plotArea>
    <c:plotVisOnly val="1"/>
    <c:dispBlanksAs val="gap"/>
    <c:showDLblsOverMax val="0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Sheet1!$B$4</c:f>
              <c:strCache>
                <c:ptCount val="1"/>
                <c:pt idx="0">
                  <c:v>T</c:v>
                </c:pt>
              </c:strCache>
            </c:strRef>
          </c:tx>
          <c:spPr>
            <a:ln w="28575">
              <a:noFill/>
            </a:ln>
          </c:spPr>
          <c:trendline>
            <c:trendlineType val="log"/>
            <c:dispRSqr val="1"/>
            <c:dispEq val="1"/>
            <c:trendlineLbl>
              <c:numFmt formatCode="General" sourceLinked="0"/>
              <c:txPr>
                <a:bodyPr/>
                <a:lstStyle/>
                <a:p>
                  <a:pPr>
                    <a:defRPr lang="pt-PT"/>
                  </a:pPr>
                  <a:endParaRPr lang="pt-PT"/>
                </a:p>
              </c:txPr>
            </c:trendlineLbl>
          </c:trendline>
          <c:xVal>
            <c:numRef>
              <c:f>Sheet1!$A$5:$A$8</c:f>
              <c:numCache>
                <c:formatCode>General</c:formatCode>
                <c:ptCount val="4"/>
                <c:pt idx="0">
                  <c:v>5000</c:v>
                </c:pt>
                <c:pt idx="1">
                  <c:v>10000</c:v>
                </c:pt>
                <c:pt idx="2">
                  <c:v>15000</c:v>
                </c:pt>
                <c:pt idx="3">
                  <c:v>18000</c:v>
                </c:pt>
              </c:numCache>
            </c:numRef>
          </c:xVal>
          <c:yVal>
            <c:numRef>
              <c:f>Sheet1!$B$5:$B$8</c:f>
              <c:numCache>
                <c:formatCode>General</c:formatCode>
                <c:ptCount val="4"/>
                <c:pt idx="0">
                  <c:v>92</c:v>
                </c:pt>
                <c:pt idx="1">
                  <c:v>232</c:v>
                </c:pt>
                <c:pt idx="2">
                  <c:v>470</c:v>
                </c:pt>
                <c:pt idx="3">
                  <c:v>673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76F-114D-B128-FC90755E08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1585744"/>
        <c:axId val="241584960"/>
      </c:scatterChart>
      <c:valAx>
        <c:axId val="241585744"/>
        <c:scaling>
          <c:orientation val="minMax"/>
          <c:min val="500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pt-PT"/>
            </a:pPr>
            <a:endParaRPr lang="pt-PT"/>
          </a:p>
        </c:txPr>
        <c:crossAx val="241584960"/>
        <c:crosses val="autoZero"/>
        <c:crossBetween val="midCat"/>
        <c:majorUnit val="5000"/>
      </c:valAx>
      <c:valAx>
        <c:axId val="2415849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pt-PT"/>
            </a:pPr>
            <a:endParaRPr lang="pt-PT"/>
          </a:p>
        </c:txPr>
        <c:crossAx val="241585744"/>
        <c:crosses val="autoZero"/>
        <c:crossBetween val="midCat"/>
      </c:valAx>
    </c:plotArea>
    <c:plotVisOnly val="1"/>
    <c:dispBlanksAs val="gap"/>
    <c:showDLblsOverMax val="0"/>
  </c:chart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Sheet1!$B$4</c:f>
              <c:strCache>
                <c:ptCount val="1"/>
                <c:pt idx="0">
                  <c:v>T</c:v>
                </c:pt>
              </c:strCache>
            </c:strRef>
          </c:tx>
          <c:spPr>
            <a:ln w="28575">
              <a:noFill/>
            </a:ln>
          </c:spPr>
          <c:trendline>
            <c:trendlineType val="exp"/>
            <c:dispRSqr val="1"/>
            <c:dispEq val="1"/>
            <c:trendlineLbl>
              <c:numFmt formatCode="General" sourceLinked="0"/>
              <c:txPr>
                <a:bodyPr/>
                <a:lstStyle/>
                <a:p>
                  <a:pPr>
                    <a:defRPr lang="pt-PT"/>
                  </a:pPr>
                  <a:endParaRPr lang="pt-PT"/>
                </a:p>
              </c:txPr>
            </c:trendlineLbl>
          </c:trendline>
          <c:xVal>
            <c:numRef>
              <c:f>Sheet1!$A$5:$A$8</c:f>
              <c:numCache>
                <c:formatCode>General</c:formatCode>
                <c:ptCount val="4"/>
                <c:pt idx="0">
                  <c:v>5000</c:v>
                </c:pt>
                <c:pt idx="1">
                  <c:v>10000</c:v>
                </c:pt>
                <c:pt idx="2">
                  <c:v>15000</c:v>
                </c:pt>
                <c:pt idx="3">
                  <c:v>18000</c:v>
                </c:pt>
              </c:numCache>
            </c:numRef>
          </c:xVal>
          <c:yVal>
            <c:numRef>
              <c:f>Sheet1!$B$5:$B$8</c:f>
              <c:numCache>
                <c:formatCode>General</c:formatCode>
                <c:ptCount val="4"/>
                <c:pt idx="0">
                  <c:v>92</c:v>
                </c:pt>
                <c:pt idx="1">
                  <c:v>232</c:v>
                </c:pt>
                <c:pt idx="2">
                  <c:v>470</c:v>
                </c:pt>
                <c:pt idx="3">
                  <c:v>673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E1D-7C4A-BE36-1494C41C96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1587312"/>
        <c:axId val="241587704"/>
      </c:scatterChart>
      <c:valAx>
        <c:axId val="241587312"/>
        <c:scaling>
          <c:orientation val="minMax"/>
          <c:min val="500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pt-PT"/>
            </a:pPr>
            <a:endParaRPr lang="pt-PT"/>
          </a:p>
        </c:txPr>
        <c:crossAx val="241587704"/>
        <c:crosses val="autoZero"/>
        <c:crossBetween val="midCat"/>
        <c:majorUnit val="5000"/>
      </c:valAx>
      <c:valAx>
        <c:axId val="2415877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pt-PT"/>
            </a:pPr>
            <a:endParaRPr lang="pt-PT"/>
          </a:p>
        </c:txPr>
        <c:crossAx val="241587312"/>
        <c:crosses val="autoZero"/>
        <c:crossBetween val="midCat"/>
      </c:valAx>
    </c:plotArea>
    <c:plotVisOnly val="1"/>
    <c:dispBlanksAs val="gap"/>
    <c:showDLblsOverMax val="0"/>
  </c:chart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Sheet1!$B$4</c:f>
              <c:strCache>
                <c:ptCount val="1"/>
                <c:pt idx="0">
                  <c:v>T</c:v>
                </c:pt>
              </c:strCache>
            </c:strRef>
          </c:tx>
          <c:spPr>
            <a:ln w="28575">
              <a:noFill/>
            </a:ln>
          </c:spPr>
          <c:trendline>
            <c:trendlineType val="poly"/>
            <c:order val="2"/>
            <c:dispRSqr val="1"/>
            <c:dispEq val="1"/>
            <c:trendlineLbl>
              <c:numFmt formatCode="General" sourceLinked="0"/>
              <c:txPr>
                <a:bodyPr/>
                <a:lstStyle/>
                <a:p>
                  <a:pPr>
                    <a:defRPr lang="pt-PT"/>
                  </a:pPr>
                  <a:endParaRPr lang="pt-PT"/>
                </a:p>
              </c:txPr>
            </c:trendlineLbl>
          </c:trendline>
          <c:xVal>
            <c:numRef>
              <c:f>Sheet1!$A$5:$A$8</c:f>
              <c:numCache>
                <c:formatCode>General</c:formatCode>
                <c:ptCount val="4"/>
                <c:pt idx="0">
                  <c:v>5000</c:v>
                </c:pt>
                <c:pt idx="1">
                  <c:v>10000</c:v>
                </c:pt>
                <c:pt idx="2">
                  <c:v>15000</c:v>
                </c:pt>
                <c:pt idx="3">
                  <c:v>18000</c:v>
                </c:pt>
              </c:numCache>
            </c:numRef>
          </c:xVal>
          <c:yVal>
            <c:numRef>
              <c:f>Sheet1!$B$5:$B$8</c:f>
              <c:numCache>
                <c:formatCode>General</c:formatCode>
                <c:ptCount val="4"/>
                <c:pt idx="0">
                  <c:v>92</c:v>
                </c:pt>
                <c:pt idx="1">
                  <c:v>232</c:v>
                </c:pt>
                <c:pt idx="2">
                  <c:v>470</c:v>
                </c:pt>
                <c:pt idx="3">
                  <c:v>673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77C-0C4B-AC2A-C8F30BDAB4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0306704"/>
        <c:axId val="340302392"/>
      </c:scatterChart>
      <c:valAx>
        <c:axId val="340306704"/>
        <c:scaling>
          <c:orientation val="minMax"/>
          <c:min val="5000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pt-PT"/>
            </a:pPr>
            <a:endParaRPr lang="pt-PT"/>
          </a:p>
        </c:txPr>
        <c:crossAx val="340302392"/>
        <c:crosses val="autoZero"/>
        <c:crossBetween val="midCat"/>
        <c:majorUnit val="5000"/>
      </c:valAx>
      <c:valAx>
        <c:axId val="3403023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pt-PT"/>
            </a:pPr>
            <a:endParaRPr lang="pt-PT"/>
          </a:p>
        </c:txPr>
        <c:crossAx val="340306704"/>
        <c:crosses val="autoZero"/>
        <c:crossBetween val="midCat"/>
      </c:valAx>
    </c:plotArea>
    <c:plotVisOnly val="1"/>
    <c:dispBlanksAs val="gap"/>
    <c:showDLblsOverMax val="0"/>
  </c:chart>
  <c:externalData r:id="rId2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A0664-9D23-504B-878C-241803A74665}" type="datetimeFigureOut">
              <a:rPr lang="pt-PT" smtClean="0"/>
              <a:t>09/10/21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836D3-C30B-4441-85CA-D0647A64C23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444677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B8496-2F6B-9B44-95DE-AB590BD86921}" type="datetimeFigureOut">
              <a:rPr lang="pt-PT" smtClean="0"/>
              <a:pPr/>
              <a:t>09/10/21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FF3F1-5861-F84A-B6DA-FB53F9C825F0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358995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FF3F1-5861-F84A-B6DA-FB53F9C825F0}" type="slidenum">
              <a:rPr lang="pt-PT" smtClean="0"/>
              <a:pPr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9525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FF3F1-5861-F84A-B6DA-FB53F9C825F0}" type="slidenum">
              <a:rPr lang="pt-PT" smtClean="0"/>
              <a:pPr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39804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FF3F1-5861-F84A-B6DA-FB53F9C825F0}" type="slidenum">
              <a:rPr lang="pt-PT" smtClean="0"/>
              <a:pPr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37276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FF3F1-5861-F84A-B6DA-FB53F9C825F0}" type="slidenum">
              <a:rPr lang="pt-PT" smtClean="0"/>
              <a:pPr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98211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FF3F1-5861-F84A-B6DA-FB53F9C825F0}" type="slidenum">
              <a:rPr lang="pt-PT" smtClean="0"/>
              <a:pPr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45302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FF3F1-5861-F84A-B6DA-FB53F9C825F0}" type="slidenum">
              <a:rPr lang="pt-PT" smtClean="0"/>
              <a:pPr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64923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BFF3F1-5861-F84A-B6DA-FB53F9C825F0}" type="slidenum">
              <a:rPr lang="pt-PT" smtClean="0"/>
              <a:pPr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4577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F0AE-8E9B-4641-99DA-EFE09365999A}" type="datetimeFigureOut">
              <a:rPr lang="pt-PT" smtClean="0"/>
              <a:t>09/10/21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80AF-932B-4010-A7B4-D20F4041271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5137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F0AE-8E9B-4641-99DA-EFE09365999A}" type="datetimeFigureOut">
              <a:rPr lang="pt-PT" smtClean="0"/>
              <a:t>09/10/21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80AF-932B-4010-A7B4-D20F4041271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7071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F0AE-8E9B-4641-99DA-EFE09365999A}" type="datetimeFigureOut">
              <a:rPr lang="pt-PT" smtClean="0"/>
              <a:t>09/10/21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80AF-932B-4010-A7B4-D20F4041271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66039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pt-PT" dirty="0" err="1"/>
              <a:t>Click</a:t>
            </a:r>
            <a:r>
              <a:rPr lang="pt-PT" dirty="0"/>
              <a:t> to </a:t>
            </a:r>
            <a:r>
              <a:rPr lang="pt-PT" dirty="0" err="1"/>
              <a:t>edit</a:t>
            </a:r>
            <a:r>
              <a:rPr lang="pt-PT" dirty="0"/>
              <a:t> Master </a:t>
            </a:r>
            <a:r>
              <a:rPr lang="pt-PT" dirty="0" err="1"/>
              <a:t>title</a:t>
            </a:r>
            <a:r>
              <a:rPr lang="pt-PT" dirty="0"/>
              <a:t> </a:t>
            </a:r>
            <a:r>
              <a:rPr lang="pt-PT" dirty="0" err="1"/>
              <a:t>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pt-PT" dirty="0" err="1"/>
              <a:t>Click</a:t>
            </a:r>
            <a:r>
              <a:rPr lang="pt-PT" dirty="0"/>
              <a:t> to </a:t>
            </a:r>
            <a:r>
              <a:rPr lang="pt-PT" dirty="0" err="1"/>
              <a:t>edit</a:t>
            </a:r>
            <a:r>
              <a:rPr lang="pt-PT" dirty="0"/>
              <a:t> Master </a:t>
            </a:r>
            <a:r>
              <a:rPr lang="pt-PT" dirty="0" err="1"/>
              <a:t>text</a:t>
            </a:r>
            <a:r>
              <a:rPr lang="pt-PT" dirty="0"/>
              <a:t> </a:t>
            </a:r>
            <a:r>
              <a:rPr lang="pt-PT" dirty="0" err="1"/>
              <a:t>styles</a:t>
            </a:r>
            <a:endParaRPr lang="pt-PT" dirty="0"/>
          </a:p>
          <a:p>
            <a:pPr lvl="1"/>
            <a:r>
              <a:rPr lang="pt-PT" dirty="0" err="1"/>
              <a:t>Second</a:t>
            </a:r>
            <a:r>
              <a:rPr lang="pt-PT" dirty="0"/>
              <a:t> </a:t>
            </a:r>
            <a:r>
              <a:rPr lang="pt-PT" dirty="0" err="1"/>
              <a:t>level</a:t>
            </a:r>
            <a:endParaRPr lang="pt-PT" dirty="0"/>
          </a:p>
          <a:p>
            <a:pPr lvl="2"/>
            <a:r>
              <a:rPr lang="pt-PT" dirty="0" err="1"/>
              <a:t>Third</a:t>
            </a:r>
            <a:r>
              <a:rPr lang="pt-PT" dirty="0"/>
              <a:t> </a:t>
            </a:r>
            <a:r>
              <a:rPr lang="pt-PT" dirty="0" err="1"/>
              <a:t>level</a:t>
            </a:r>
            <a:endParaRPr lang="pt-PT" dirty="0"/>
          </a:p>
          <a:p>
            <a:pPr lvl="3"/>
            <a:r>
              <a:rPr lang="pt-PT" dirty="0" err="1"/>
              <a:t>Fourth</a:t>
            </a:r>
            <a:r>
              <a:rPr lang="pt-PT" dirty="0"/>
              <a:t> </a:t>
            </a:r>
            <a:r>
              <a:rPr lang="pt-PT" dirty="0" err="1"/>
              <a:t>level</a:t>
            </a:r>
            <a:endParaRPr lang="pt-PT" dirty="0"/>
          </a:p>
          <a:p>
            <a:pPr lvl="4"/>
            <a:r>
              <a:rPr lang="pt-PT" dirty="0" err="1"/>
              <a:t>Fifth</a:t>
            </a:r>
            <a:r>
              <a:rPr lang="pt-PT" dirty="0"/>
              <a:t> </a:t>
            </a:r>
            <a:r>
              <a:rPr lang="pt-PT" dirty="0" err="1"/>
              <a:t>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E695A7C5-99BE-674F-A55E-38EAD60F8915}" type="datetime1">
              <a:rPr lang="pt-PT" smtClean="0"/>
              <a:t>09/10/21</a:t>
            </a:fld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D10215A9-BDBF-1541-9F88-F33CDF36F835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16200000">
            <a:off x="5769819" y="3208338"/>
            <a:ext cx="51054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AC - Avaliação do Desempenho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61142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>
                <a:latin typeface="Calibri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fld id="{595E2A2F-3EFB-C941-BC40-E4D1DC0C3751}" type="datetime1">
              <a:rPr lang="pt-PT" smtClean="0"/>
              <a:t>09/10/21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 - Avaliação do Desempenho</a:t>
            </a: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D33A3E4-BF19-754E-9826-FCA81420CC1E}" type="slidenum">
              <a:rPr lang="pt-PT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35043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F0AE-8E9B-4641-99DA-EFE09365999A}" type="datetimeFigureOut">
              <a:rPr lang="pt-PT" smtClean="0"/>
              <a:t>09/10/21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80AF-932B-4010-A7B4-D20F4041271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59957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F0AE-8E9B-4641-99DA-EFE09365999A}" type="datetimeFigureOut">
              <a:rPr lang="pt-PT" smtClean="0"/>
              <a:t>09/10/21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80AF-932B-4010-A7B4-D20F4041271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9022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F0AE-8E9B-4641-99DA-EFE09365999A}" type="datetimeFigureOut">
              <a:rPr lang="pt-PT" smtClean="0"/>
              <a:t>09/10/21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80AF-932B-4010-A7B4-D20F4041271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90743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F0AE-8E9B-4641-99DA-EFE09365999A}" type="datetimeFigureOut">
              <a:rPr lang="pt-PT" smtClean="0"/>
              <a:t>09/10/21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80AF-932B-4010-A7B4-D20F4041271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29976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F0AE-8E9B-4641-99DA-EFE09365999A}" type="datetimeFigureOut">
              <a:rPr lang="pt-PT" smtClean="0"/>
              <a:t>09/10/21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80AF-932B-4010-A7B4-D20F4041271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67982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F0AE-8E9B-4641-99DA-EFE09365999A}" type="datetimeFigureOut">
              <a:rPr lang="pt-PT" smtClean="0"/>
              <a:t>09/10/21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80AF-932B-4010-A7B4-D20F4041271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8934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F0AE-8E9B-4641-99DA-EFE09365999A}" type="datetimeFigureOut">
              <a:rPr lang="pt-PT" smtClean="0"/>
              <a:t>09/10/21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80AF-932B-4010-A7B4-D20F4041271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3091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1F0AE-8E9B-4641-99DA-EFE09365999A}" type="datetimeFigureOut">
              <a:rPr lang="pt-PT" smtClean="0"/>
              <a:t>09/10/21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D80AF-932B-4010-A7B4-D20F4041271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5343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1F0AE-8E9B-4641-99DA-EFE09365999A}" type="datetimeFigureOut">
              <a:rPr lang="pt-PT" smtClean="0"/>
              <a:t>09/10/21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D80AF-932B-4010-A7B4-D20F4041271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80866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  <p:sldLayoutId id="2147483909" r:id="rId12"/>
    <p:sldLayoutId id="214748391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2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png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101" y="1743559"/>
            <a:ext cx="8717797" cy="1014736"/>
          </a:xfrm>
        </p:spPr>
        <p:txBody>
          <a:bodyPr>
            <a:normAutofit/>
          </a:bodyPr>
          <a:lstStyle/>
          <a:p>
            <a:r>
              <a:rPr lang="pt-PT" sz="4800" dirty="0"/>
              <a:t>02 – Avaliação do Desempenho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Luís Paulo Santos</a:t>
            </a:r>
          </a:p>
          <a:p>
            <a:r>
              <a:rPr lang="pt-PT" dirty="0"/>
              <a:t>Arquitectura de Computadores</a:t>
            </a:r>
          </a:p>
          <a:p>
            <a:r>
              <a:rPr lang="pt-PT" dirty="0"/>
              <a:t>Universidade do Minho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CPI – cycles per instruction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67635-50D4-6E49-B89F-C3A04098552D}" type="slidenum">
              <a:rPr lang="en-US"/>
              <a:pPr/>
              <a:t>10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 - Avaliação do Desempenho</a:t>
            </a:r>
          </a:p>
        </p:txBody>
      </p:sp>
      <p:sp>
        <p:nvSpPr>
          <p:cNvPr id="2054" name="Marcador de Posição de Conteúdo 2"/>
          <p:cNvSpPr txBox="1">
            <a:spLocks/>
          </p:cNvSpPr>
          <p:nvPr/>
        </p:nvSpPr>
        <p:spPr bwMode="auto">
          <a:xfrm>
            <a:off x="275482" y="1431995"/>
            <a:ext cx="7356568" cy="4611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ts val="1080"/>
              </a:spcBef>
              <a:buFontTx/>
              <a:buChar char="•"/>
            </a:pPr>
            <a:r>
              <a:rPr lang="en-US" sz="2400" dirty="0" err="1"/>
              <a:t>Diferentes</a:t>
            </a:r>
            <a:r>
              <a:rPr lang="en-US" sz="2400" dirty="0"/>
              <a:t> </a:t>
            </a:r>
            <a:r>
              <a:rPr lang="en-US" sz="2400" dirty="0" err="1"/>
              <a:t>tipos</a:t>
            </a:r>
            <a:r>
              <a:rPr lang="en-US" sz="2400" dirty="0"/>
              <a:t> de </a:t>
            </a:r>
            <a:r>
              <a:rPr lang="en-US" sz="2400" dirty="0" err="1"/>
              <a:t>instruções</a:t>
            </a:r>
            <a:r>
              <a:rPr lang="en-US" sz="2400" dirty="0"/>
              <a:t> </a:t>
            </a:r>
            <a:r>
              <a:rPr lang="en-US" sz="2400" dirty="0" err="1"/>
              <a:t>exibem</a:t>
            </a:r>
            <a:r>
              <a:rPr lang="en-US" sz="2400" dirty="0"/>
              <a:t> </a:t>
            </a:r>
            <a:r>
              <a:rPr lang="en-US" sz="2400" dirty="0" err="1"/>
              <a:t>diferentes</a:t>
            </a:r>
            <a:r>
              <a:rPr lang="en-US" sz="2400" dirty="0"/>
              <a:t> CPI:</a:t>
            </a:r>
          </a:p>
          <a:p>
            <a:pPr marL="800100" lvl="1" indent="-342900">
              <a:spcBef>
                <a:spcPts val="1080"/>
              </a:spcBef>
              <a:buFont typeface="Arial" pitchFamily="-109" charset="0"/>
              <a:buChar char="•"/>
            </a:pPr>
            <a:r>
              <a:rPr lang="en-US" sz="2400" dirty="0"/>
              <a:t>CPI </a:t>
            </a:r>
            <a:r>
              <a:rPr lang="en-US" sz="2400" dirty="0" err="1"/>
              <a:t>divisões</a:t>
            </a:r>
            <a:r>
              <a:rPr lang="en-US" sz="2400" dirty="0"/>
              <a:t> &gt; CPI </a:t>
            </a:r>
            <a:r>
              <a:rPr lang="en-US" sz="2400" dirty="0" err="1"/>
              <a:t>adições</a:t>
            </a:r>
            <a:endParaRPr lang="en-US" sz="2400" dirty="0"/>
          </a:p>
          <a:p>
            <a:pPr marL="800100" lvl="1" indent="-342900">
              <a:spcBef>
                <a:spcPct val="20000"/>
              </a:spcBef>
              <a:buFont typeface="Arial" pitchFamily="-109" charset="0"/>
              <a:buChar char="•"/>
            </a:pPr>
            <a:r>
              <a:rPr lang="en-US" sz="2400" dirty="0"/>
              <a:t>CPI </a:t>
            </a:r>
            <a:r>
              <a:rPr lang="en-US" sz="2400" dirty="0" err="1"/>
              <a:t>acessos</a:t>
            </a:r>
            <a:r>
              <a:rPr lang="en-US" sz="2400" dirty="0"/>
              <a:t> </a:t>
            </a:r>
            <a:r>
              <a:rPr lang="en-US" sz="2400" dirty="0" err="1"/>
              <a:t>à</a:t>
            </a:r>
            <a:r>
              <a:rPr lang="en-US" sz="2400" dirty="0"/>
              <a:t> </a:t>
            </a:r>
            <a:r>
              <a:rPr lang="en-US" sz="2400" dirty="0" err="1"/>
              <a:t>memória</a:t>
            </a:r>
            <a:r>
              <a:rPr lang="en-US" sz="2400" dirty="0"/>
              <a:t> &gt; CPI </a:t>
            </a:r>
            <a:r>
              <a:rPr lang="en-US" sz="2400" dirty="0" err="1"/>
              <a:t>acessos</a:t>
            </a:r>
            <a:r>
              <a:rPr lang="en-US" sz="2400" dirty="0"/>
              <a:t> a </a:t>
            </a:r>
            <a:r>
              <a:rPr lang="en-US" sz="2400" dirty="0" err="1"/>
              <a:t>registos</a:t>
            </a:r>
            <a:endParaRPr lang="en-US" sz="2400" dirty="0"/>
          </a:p>
          <a:p>
            <a:pPr marL="800100" lvl="1" indent="-342900">
              <a:spcBef>
                <a:spcPct val="20000"/>
              </a:spcBef>
              <a:buFont typeface="Arial" pitchFamily="-109" charset="0"/>
              <a:buChar char="•"/>
            </a:pPr>
            <a:r>
              <a:rPr lang="en-US" sz="2400" dirty="0"/>
              <a:t>CPI </a:t>
            </a:r>
            <a:r>
              <a:rPr lang="en-US" sz="2400" dirty="0" err="1"/>
              <a:t>vírgula</a:t>
            </a:r>
            <a:r>
              <a:rPr lang="en-US" sz="2400" dirty="0"/>
              <a:t> </a:t>
            </a:r>
            <a:r>
              <a:rPr lang="en-US" sz="2400" dirty="0" err="1"/>
              <a:t>flutuante</a:t>
            </a:r>
            <a:r>
              <a:rPr lang="en-US" sz="2400" dirty="0"/>
              <a:t> &gt;= CPI </a:t>
            </a:r>
            <a:r>
              <a:rPr lang="en-US" sz="2400" dirty="0" err="1"/>
              <a:t>inteiros</a:t>
            </a:r>
            <a:endParaRPr lang="en-US" sz="2400" dirty="0"/>
          </a:p>
          <a:p>
            <a:pPr marL="342900" indent="-342900">
              <a:spcBef>
                <a:spcPts val="1080"/>
              </a:spcBef>
              <a:buFontTx/>
              <a:buChar char="•"/>
            </a:pPr>
            <a:r>
              <a:rPr lang="en-US" sz="2400" dirty="0"/>
              <a:t>A </a:t>
            </a:r>
            <a:r>
              <a:rPr lang="en-US" sz="2400" dirty="0" err="1"/>
              <a:t>mesma</a:t>
            </a:r>
            <a:r>
              <a:rPr lang="en-US" sz="2400" dirty="0"/>
              <a:t> </a:t>
            </a:r>
            <a:r>
              <a:rPr lang="en-US" sz="2400" dirty="0" err="1"/>
              <a:t>instrução</a:t>
            </a:r>
            <a:r>
              <a:rPr lang="en-US" sz="2400" dirty="0"/>
              <a:t> </a:t>
            </a:r>
            <a:r>
              <a:rPr lang="en-US" sz="2400" dirty="0" err="1"/>
              <a:t>pode</a:t>
            </a:r>
            <a:r>
              <a:rPr lang="en-US" sz="2400" dirty="0"/>
              <a:t> </a:t>
            </a:r>
            <a:r>
              <a:rPr lang="en-US" sz="2400" dirty="0" err="1"/>
              <a:t>requerer</a:t>
            </a:r>
            <a:r>
              <a:rPr lang="en-US" sz="2400" dirty="0"/>
              <a:t> um </a:t>
            </a:r>
            <a:r>
              <a:rPr lang="en-US" sz="2400" dirty="0" err="1"/>
              <a:t>número</a:t>
            </a:r>
            <a:r>
              <a:rPr lang="en-US" sz="2400" dirty="0"/>
              <a:t> de </a:t>
            </a:r>
            <a:r>
              <a:rPr lang="en-US" sz="2400" dirty="0" err="1"/>
              <a:t>ciclos</a:t>
            </a:r>
            <a:r>
              <a:rPr lang="en-US" sz="2400" dirty="0"/>
              <a:t> </a:t>
            </a:r>
            <a:r>
              <a:rPr lang="en-US" sz="2400" dirty="0" err="1"/>
              <a:t>diferente</a:t>
            </a:r>
            <a:r>
              <a:rPr lang="en-US" sz="2400" dirty="0"/>
              <a:t> </a:t>
            </a:r>
            <a:r>
              <a:rPr lang="en-US" sz="2400" dirty="0" err="1"/>
              <a:t>para</a:t>
            </a:r>
            <a:r>
              <a:rPr lang="en-US" sz="2400" dirty="0"/>
              <a:t> </a:t>
            </a:r>
            <a:r>
              <a:rPr lang="en-US" sz="2400" dirty="0" err="1"/>
              <a:t>diferentes</a:t>
            </a:r>
            <a:r>
              <a:rPr lang="en-US" sz="2400" dirty="0"/>
              <a:t> </a:t>
            </a:r>
            <a:r>
              <a:rPr lang="en-US" sz="2400" dirty="0" err="1"/>
              <a:t>estados</a:t>
            </a:r>
            <a:r>
              <a:rPr lang="en-US" sz="2400" dirty="0"/>
              <a:t> </a:t>
            </a:r>
            <a:r>
              <a:rPr lang="en-US" sz="2400" dirty="0" err="1"/>
              <a:t>da</a:t>
            </a:r>
            <a:r>
              <a:rPr lang="en-US" sz="2400" dirty="0"/>
              <a:t> </a:t>
            </a:r>
            <a:r>
              <a:rPr lang="en-US" sz="2400" dirty="0" err="1"/>
              <a:t>máquina</a:t>
            </a:r>
            <a:endParaRPr lang="en-US" sz="2400" dirty="0"/>
          </a:p>
          <a:p>
            <a:pPr marL="342900" indent="-342900">
              <a:spcBef>
                <a:spcPts val="1080"/>
              </a:spcBef>
              <a:buFontTx/>
              <a:buChar char="•"/>
            </a:pPr>
            <a:r>
              <a:rPr lang="en-US" sz="2400" dirty="0"/>
              <a:t>CPI </a:t>
            </a:r>
            <a:r>
              <a:rPr lang="en-US" sz="2400" dirty="0" err="1"/>
              <a:t>é</a:t>
            </a:r>
            <a:r>
              <a:rPr lang="en-US" sz="2400" dirty="0"/>
              <a:t> um valor </a:t>
            </a:r>
            <a:r>
              <a:rPr lang="en-US" sz="2400" dirty="0" err="1"/>
              <a:t>médio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Desempenho do CPU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49624" y="1408381"/>
            <a:ext cx="7383013" cy="1258619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  <a:buNone/>
            </a:pPr>
            <a:r>
              <a:rPr lang="en-US" dirty="0" err="1">
                <a:solidFill>
                  <a:schemeClr val="tx1"/>
                </a:solidFill>
              </a:rPr>
              <a:t>Previsão</a:t>
            </a:r>
            <a:r>
              <a:rPr lang="en-US" dirty="0">
                <a:solidFill>
                  <a:schemeClr val="tx1"/>
                </a:solidFill>
              </a:rPr>
              <a:t> do tempo de </a:t>
            </a:r>
            <a:r>
              <a:rPr lang="en-US" dirty="0" err="1">
                <a:solidFill>
                  <a:schemeClr val="tx1"/>
                </a:solidFill>
              </a:rPr>
              <a:t>execução</a:t>
            </a:r>
            <a:r>
              <a:rPr lang="en-US" dirty="0">
                <a:solidFill>
                  <a:schemeClr val="tx1"/>
                </a:solidFill>
              </a:rPr>
              <a:t> (T</a:t>
            </a:r>
            <a:r>
              <a:rPr lang="en-US" baseline="-25000" dirty="0">
                <a:solidFill>
                  <a:schemeClr val="tx1"/>
                </a:solidFill>
              </a:rPr>
              <a:t>EXEC</a:t>
            </a:r>
            <a:r>
              <a:rPr lang="en-US" dirty="0">
                <a:solidFill>
                  <a:schemeClr val="tx1"/>
                </a:solidFill>
              </a:rPr>
              <a:t>) de um </a:t>
            </a:r>
            <a:r>
              <a:rPr lang="en-US" dirty="0" err="1">
                <a:solidFill>
                  <a:schemeClr val="tx1"/>
                </a:solidFill>
              </a:rPr>
              <a:t>programa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numa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máquina</a:t>
            </a:r>
            <a:r>
              <a:rPr lang="en-US" dirty="0">
                <a:solidFill>
                  <a:schemeClr val="tx1"/>
                </a:solidFill>
              </a:rPr>
              <a:t> -  </a:t>
            </a:r>
            <a:r>
              <a:rPr lang="en-US" dirty="0" err="1">
                <a:solidFill>
                  <a:schemeClr val="tx1"/>
                </a:solidFill>
              </a:rPr>
              <a:t>requer</a:t>
            </a:r>
            <a:r>
              <a:rPr lang="en-US" dirty="0">
                <a:solidFill>
                  <a:schemeClr val="tx1"/>
                </a:solidFill>
              </a:rPr>
              <a:t> um  </a:t>
            </a:r>
            <a:r>
              <a:rPr lang="en-US" b="1" dirty="0" err="1">
                <a:solidFill>
                  <a:schemeClr val="tx1"/>
                </a:solidFill>
              </a:rPr>
              <a:t>modelo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que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relacione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desempenho</a:t>
            </a:r>
            <a:r>
              <a:rPr lang="en-US" dirty="0">
                <a:solidFill>
                  <a:schemeClr val="tx1"/>
                </a:solidFill>
              </a:rPr>
              <a:t> com as </a:t>
            </a:r>
            <a:r>
              <a:rPr lang="en-US" dirty="0" err="1">
                <a:solidFill>
                  <a:schemeClr val="tx1"/>
                </a:solidFill>
              </a:rPr>
              <a:t>características</a:t>
            </a:r>
            <a:r>
              <a:rPr lang="en-US" dirty="0">
                <a:solidFill>
                  <a:schemeClr val="tx1"/>
                </a:solidFill>
              </a:rPr>
              <a:t> do </a:t>
            </a:r>
            <a:r>
              <a:rPr lang="en-US" dirty="0" err="1">
                <a:solidFill>
                  <a:schemeClr val="tx1"/>
                </a:solidFill>
              </a:rPr>
              <a:t>sistema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computação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i="1" dirty="0" err="1">
                <a:solidFill>
                  <a:schemeClr val="tx1"/>
                </a:solidFill>
              </a:rPr>
              <a:t>hw</a:t>
            </a:r>
            <a:r>
              <a:rPr lang="en-US" dirty="0" err="1">
                <a:solidFill>
                  <a:schemeClr val="tx1"/>
                </a:solidFill>
              </a:rPr>
              <a:t>+</a:t>
            </a:r>
            <a:r>
              <a:rPr lang="en-US" i="1" dirty="0" err="1">
                <a:solidFill>
                  <a:schemeClr val="tx1"/>
                </a:solidFill>
              </a:rPr>
              <a:t>sw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E177-9C5D-3C44-A287-8FB848EB1A91}" type="slidenum">
              <a:rPr lang="en-US"/>
              <a:pPr/>
              <a:t>11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 - Avaliação do Desempenho</a:t>
            </a:r>
          </a:p>
        </p:txBody>
      </p:sp>
      <p:sp>
        <p:nvSpPr>
          <p:cNvPr id="6" name="Rectângulo arredondado 5"/>
          <p:cNvSpPr/>
          <p:nvPr/>
        </p:nvSpPr>
        <p:spPr>
          <a:xfrm>
            <a:off x="182117" y="2895600"/>
            <a:ext cx="3753355" cy="16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rgbClr val="FFFFFF"/>
                </a:solidFill>
                <a:ea typeface="Arial" pitchFamily="-109" charset="0"/>
                <a:cs typeface="Arial" pitchFamily="-109" charset="0"/>
              </a:rPr>
              <a:t>Um programa numa máquina executa num determinado número </a:t>
            </a:r>
            <a:r>
              <a:rPr lang="en-US" u="sng">
                <a:solidFill>
                  <a:srgbClr val="FFFFFF"/>
                </a:solidFill>
                <a:ea typeface="Arial" pitchFamily="-109" charset="0"/>
                <a:cs typeface="Arial" pitchFamily="-109" charset="0"/>
              </a:rPr>
              <a:t>médio</a:t>
            </a:r>
            <a:r>
              <a:rPr lang="en-US">
                <a:solidFill>
                  <a:srgbClr val="FFFFFF"/>
                </a:solidFill>
                <a:ea typeface="Arial" pitchFamily="-109" charset="0"/>
                <a:cs typeface="Arial" pitchFamily="-109" charset="0"/>
              </a:rPr>
              <a:t> de ciclos de relógio:</a:t>
            </a:r>
          </a:p>
          <a:p>
            <a:pPr algn="ctr"/>
            <a:r>
              <a:rPr lang="en-US" b="1">
                <a:solidFill>
                  <a:srgbClr val="FFFFFF"/>
                </a:solidFill>
                <a:ea typeface="Arial" pitchFamily="-109" charset="0"/>
                <a:cs typeface="Arial" pitchFamily="-109" charset="0"/>
              </a:rPr>
              <a:t># clock cycles</a:t>
            </a:r>
          </a:p>
        </p:txBody>
      </p:sp>
      <p:sp>
        <p:nvSpPr>
          <p:cNvPr id="7" name="Rectângulo arredondado 6"/>
          <p:cNvSpPr/>
          <p:nvPr/>
        </p:nvSpPr>
        <p:spPr>
          <a:xfrm>
            <a:off x="4087328" y="2895600"/>
            <a:ext cx="3348896" cy="16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a typeface="Arial" pitchFamily="-109" charset="0"/>
                <a:cs typeface="Arial" pitchFamily="-109" charset="0"/>
              </a:rPr>
              <a:t>O </a:t>
            </a:r>
            <a:r>
              <a:rPr lang="en-US" dirty="0" err="1">
                <a:solidFill>
                  <a:srgbClr val="FFFFFF"/>
                </a:solidFill>
                <a:ea typeface="Arial" pitchFamily="-109" charset="0"/>
                <a:cs typeface="Arial" pitchFamily="-109" charset="0"/>
              </a:rPr>
              <a:t>período</a:t>
            </a:r>
            <a:r>
              <a:rPr lang="en-US" dirty="0">
                <a:solidFill>
                  <a:srgbClr val="FFFFFF"/>
                </a:solidFill>
                <a:ea typeface="Arial" pitchFamily="-109" charset="0"/>
                <a:cs typeface="Arial" pitchFamily="-109" charset="0"/>
              </a:rPr>
              <a:t> do </a:t>
            </a:r>
            <a:r>
              <a:rPr lang="en-US" dirty="0" err="1">
                <a:solidFill>
                  <a:srgbClr val="FFFFFF"/>
                </a:solidFill>
                <a:ea typeface="Arial" pitchFamily="-109" charset="0"/>
                <a:cs typeface="Arial" pitchFamily="-109" charset="0"/>
              </a:rPr>
              <a:t>relógio</a:t>
            </a:r>
            <a:r>
              <a:rPr lang="en-US" dirty="0">
                <a:solidFill>
                  <a:srgbClr val="FFFFFF"/>
                </a:solidFill>
                <a:ea typeface="Arial" pitchFamily="-109" charset="0"/>
                <a:cs typeface="Arial" pitchFamily="-109" charset="0"/>
              </a:rPr>
              <a:t> do CPU é </a:t>
            </a:r>
            <a:r>
              <a:rPr lang="en-US" dirty="0" err="1">
                <a:solidFill>
                  <a:srgbClr val="FFFFFF"/>
                </a:solidFill>
                <a:ea typeface="Arial" pitchFamily="-109" charset="0"/>
                <a:cs typeface="Arial" pitchFamily="-109" charset="0"/>
              </a:rPr>
              <a:t>constante</a:t>
            </a:r>
            <a:r>
              <a:rPr lang="en-US" dirty="0">
                <a:solidFill>
                  <a:srgbClr val="FFFFFF"/>
                </a:solidFill>
                <a:ea typeface="Arial" pitchFamily="-109" charset="0"/>
                <a:cs typeface="Arial" pitchFamily="-109" charset="0"/>
              </a:rPr>
              <a:t>:</a:t>
            </a:r>
          </a:p>
          <a:p>
            <a:pPr algn="ctr"/>
            <a:r>
              <a:rPr lang="en-US" b="1" dirty="0" err="1">
                <a:solidFill>
                  <a:srgbClr val="FFFFFF"/>
                </a:solidFill>
                <a:ea typeface="Arial" pitchFamily="-109" charset="0"/>
                <a:cs typeface="Arial" pitchFamily="-109" charset="0"/>
              </a:rPr>
              <a:t>Tcc</a:t>
            </a:r>
            <a:r>
              <a:rPr lang="en-US" b="1" dirty="0">
                <a:solidFill>
                  <a:srgbClr val="FFFFFF"/>
                </a:solidFill>
                <a:ea typeface="Arial" pitchFamily="-109" charset="0"/>
                <a:cs typeface="Arial" pitchFamily="-109" charset="0"/>
              </a:rPr>
              <a:t> = 1 / </a:t>
            </a:r>
            <a:r>
              <a:rPr lang="en-US" b="1" i="1" dirty="0">
                <a:solidFill>
                  <a:srgbClr val="FFFFFF"/>
                </a:solidFill>
                <a:ea typeface="Arial" pitchFamily="-109" charset="0"/>
                <a:cs typeface="Arial" pitchFamily="-109" charset="0"/>
              </a:rPr>
              <a:t>f</a:t>
            </a:r>
            <a:endParaRPr lang="en-US" b="1" dirty="0">
              <a:solidFill>
                <a:srgbClr val="FFFFFF"/>
              </a:solidFill>
              <a:ea typeface="Arial" pitchFamily="-109" charset="0"/>
              <a:cs typeface="Arial" pitchFamily="-109" charset="0"/>
            </a:endParaRPr>
          </a:p>
        </p:txBody>
      </p:sp>
      <p:sp>
        <p:nvSpPr>
          <p:cNvPr id="8" name="Rectângulo arredondado 7"/>
          <p:cNvSpPr/>
          <p:nvPr/>
        </p:nvSpPr>
        <p:spPr>
          <a:xfrm>
            <a:off x="2311106" y="5267138"/>
            <a:ext cx="3200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b="1">
                <a:solidFill>
                  <a:srgbClr val="FFFFFF"/>
                </a:solidFill>
                <a:ea typeface="Arial" pitchFamily="-109" charset="0"/>
                <a:cs typeface="Arial" pitchFamily="-109" charset="0"/>
              </a:rPr>
              <a:t>T</a:t>
            </a:r>
            <a:r>
              <a:rPr lang="en-US" b="1" baseline="-25000">
                <a:solidFill>
                  <a:srgbClr val="FFFFFF"/>
                </a:solidFill>
                <a:ea typeface="Arial" pitchFamily="-109" charset="0"/>
                <a:cs typeface="Arial" pitchFamily="-109" charset="0"/>
              </a:rPr>
              <a:t>EXEC</a:t>
            </a:r>
            <a:r>
              <a:rPr lang="en-US" b="1">
                <a:solidFill>
                  <a:srgbClr val="FFFFFF"/>
                </a:solidFill>
                <a:ea typeface="Arial" pitchFamily="-109" charset="0"/>
                <a:cs typeface="Arial" pitchFamily="-109" charset="0"/>
              </a:rPr>
              <a:t> = # clock cycles * Tcc</a:t>
            </a:r>
          </a:p>
        </p:txBody>
      </p:sp>
      <p:cxnSp>
        <p:nvCxnSpPr>
          <p:cNvPr id="10" name="Forma 9"/>
          <p:cNvCxnSpPr>
            <a:stCxn id="6" idx="2"/>
            <a:endCxn id="8" idx="1"/>
          </p:cNvCxnSpPr>
          <p:nvPr/>
        </p:nvCxnSpPr>
        <p:spPr>
          <a:xfrm rot="16200000" flipH="1">
            <a:off x="1570681" y="4983913"/>
            <a:ext cx="1228538" cy="25231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Forma 11"/>
          <p:cNvCxnSpPr>
            <a:stCxn id="7" idx="2"/>
            <a:endCxn id="8" idx="3"/>
          </p:cNvCxnSpPr>
          <p:nvPr/>
        </p:nvCxnSpPr>
        <p:spPr>
          <a:xfrm rot="5400000">
            <a:off x="5022372" y="4984934"/>
            <a:ext cx="1228538" cy="2502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Desempenho do CPU</a:t>
            </a:r>
          </a:p>
        </p:txBody>
      </p:sp>
      <p:sp>
        <p:nvSpPr>
          <p:cNvPr id="13315" name="Marcador de Posição de Conteúdo 2"/>
          <p:cNvSpPr>
            <a:spLocks noGrp="1"/>
          </p:cNvSpPr>
          <p:nvPr>
            <p:ph idx="1"/>
          </p:nvPr>
        </p:nvSpPr>
        <p:spPr>
          <a:xfrm>
            <a:off x="349624" y="1323551"/>
            <a:ext cx="7086600" cy="990216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>
                <a:solidFill>
                  <a:srgbClr val="000000"/>
                </a:solidFill>
              </a:rPr>
              <a:t>De </a:t>
            </a:r>
            <a:r>
              <a:rPr lang="en-US" sz="2400" dirty="0" err="1">
                <a:solidFill>
                  <a:srgbClr val="000000"/>
                </a:solidFill>
              </a:rPr>
              <a:t>que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depende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o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número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médio</a:t>
            </a:r>
            <a:r>
              <a:rPr lang="en-US" sz="2400" dirty="0">
                <a:solidFill>
                  <a:srgbClr val="000000"/>
                </a:solidFill>
              </a:rPr>
              <a:t> de </a:t>
            </a:r>
            <a:r>
              <a:rPr lang="en-US" sz="2400" dirty="0" err="1">
                <a:solidFill>
                  <a:srgbClr val="000000"/>
                </a:solidFill>
              </a:rPr>
              <a:t>ciclos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necessários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para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executar</a:t>
            </a:r>
            <a:r>
              <a:rPr lang="en-US" sz="2400" dirty="0">
                <a:solidFill>
                  <a:srgbClr val="000000"/>
                </a:solidFill>
              </a:rPr>
              <a:t> um </a:t>
            </a:r>
            <a:r>
              <a:rPr lang="en-US" sz="2400" dirty="0" err="1">
                <a:solidFill>
                  <a:srgbClr val="000000"/>
                </a:solidFill>
              </a:rPr>
              <a:t>programa</a:t>
            </a:r>
            <a:r>
              <a:rPr lang="en-US" sz="2400" dirty="0">
                <a:solidFill>
                  <a:srgbClr val="000000"/>
                </a:solidFill>
              </a:rPr>
              <a:t>?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DD38B-06C1-AD41-8C29-DFA691F77053}" type="slidenum">
              <a:rPr lang="en-US"/>
              <a:pPr/>
              <a:t>12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 - Avaliação do Desempenho</a:t>
            </a:r>
          </a:p>
        </p:txBody>
      </p:sp>
      <p:sp>
        <p:nvSpPr>
          <p:cNvPr id="6" name="Rectângulo arredondado 5"/>
          <p:cNvSpPr/>
          <p:nvPr/>
        </p:nvSpPr>
        <p:spPr>
          <a:xfrm>
            <a:off x="207264" y="2525675"/>
            <a:ext cx="2903601" cy="16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dirty="0" err="1">
                <a:solidFill>
                  <a:srgbClr val="FFFFFF"/>
                </a:solidFill>
                <a:ea typeface="Arial" pitchFamily="-109" charset="0"/>
                <a:cs typeface="Arial" pitchFamily="-109" charset="0"/>
              </a:rPr>
              <a:t>Número</a:t>
            </a:r>
            <a:r>
              <a:rPr lang="en-US" dirty="0">
                <a:solidFill>
                  <a:srgbClr val="FFFFFF"/>
                </a:solidFill>
                <a:ea typeface="Arial" pitchFamily="-109" charset="0"/>
                <a:cs typeface="Arial" pitchFamily="-109" charset="0"/>
              </a:rPr>
              <a:t> </a:t>
            </a:r>
            <a:r>
              <a:rPr lang="en-US" b="1" u="sng" dirty="0" err="1">
                <a:solidFill>
                  <a:srgbClr val="FFFFFF"/>
                </a:solidFill>
                <a:ea typeface="Arial" pitchFamily="-109" charset="0"/>
                <a:cs typeface="Arial" pitchFamily="-109" charset="0"/>
              </a:rPr>
              <a:t>médio</a:t>
            </a:r>
            <a:r>
              <a:rPr lang="en-US" dirty="0">
                <a:solidFill>
                  <a:srgbClr val="FFFFFF"/>
                </a:solidFill>
                <a:ea typeface="Arial" pitchFamily="-109" charset="0"/>
                <a:cs typeface="Arial" pitchFamily="-109" charset="0"/>
              </a:rPr>
              <a:t> de </a:t>
            </a:r>
            <a:r>
              <a:rPr lang="en-US" dirty="0" err="1">
                <a:solidFill>
                  <a:srgbClr val="FFFFFF"/>
                </a:solidFill>
                <a:ea typeface="Arial" pitchFamily="-109" charset="0"/>
                <a:cs typeface="Arial" pitchFamily="-109" charset="0"/>
              </a:rPr>
              <a:t>ciclos</a:t>
            </a:r>
            <a:r>
              <a:rPr lang="en-US" dirty="0">
                <a:solidFill>
                  <a:srgbClr val="FFFFFF"/>
                </a:solidFill>
                <a:ea typeface="Arial" pitchFamily="-109" charset="0"/>
                <a:cs typeface="Arial" pitchFamily="-10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Arial" pitchFamily="-109" charset="0"/>
                <a:cs typeface="Arial" pitchFamily="-109" charset="0"/>
              </a:rPr>
              <a:t>necessário</a:t>
            </a:r>
            <a:r>
              <a:rPr lang="en-US" dirty="0">
                <a:solidFill>
                  <a:srgbClr val="FFFFFF"/>
                </a:solidFill>
                <a:ea typeface="Arial" pitchFamily="-109" charset="0"/>
                <a:cs typeface="Arial" pitchFamily="-10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Arial" pitchFamily="-109" charset="0"/>
                <a:cs typeface="Arial" pitchFamily="-109" charset="0"/>
              </a:rPr>
              <a:t>para</a:t>
            </a:r>
            <a:r>
              <a:rPr lang="en-US" dirty="0">
                <a:solidFill>
                  <a:srgbClr val="FFFFFF"/>
                </a:solidFill>
                <a:ea typeface="Arial" pitchFamily="-109" charset="0"/>
                <a:cs typeface="Arial" pitchFamily="-10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Arial" pitchFamily="-109" charset="0"/>
                <a:cs typeface="Arial" pitchFamily="-109" charset="0"/>
              </a:rPr>
              <a:t>executar</a:t>
            </a:r>
            <a:r>
              <a:rPr lang="en-US" dirty="0">
                <a:solidFill>
                  <a:srgbClr val="FFFFFF"/>
                </a:solidFill>
                <a:ea typeface="Arial" pitchFamily="-109" charset="0"/>
                <a:cs typeface="Arial" pitchFamily="-10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Arial" pitchFamily="-109" charset="0"/>
                <a:cs typeface="Arial" pitchFamily="-109" charset="0"/>
              </a:rPr>
              <a:t>uma</a:t>
            </a:r>
            <a:r>
              <a:rPr lang="en-US" dirty="0">
                <a:solidFill>
                  <a:srgbClr val="FFFFFF"/>
                </a:solidFill>
                <a:ea typeface="Arial" pitchFamily="-109" charset="0"/>
                <a:cs typeface="Arial" pitchFamily="-10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Arial" pitchFamily="-109" charset="0"/>
                <a:cs typeface="Arial" pitchFamily="-109" charset="0"/>
              </a:rPr>
              <a:t>instrução</a:t>
            </a:r>
            <a:r>
              <a:rPr lang="en-US" dirty="0">
                <a:solidFill>
                  <a:srgbClr val="FFFFFF"/>
                </a:solidFill>
                <a:ea typeface="Arial" pitchFamily="-109" charset="0"/>
                <a:cs typeface="Arial" pitchFamily="-109" charset="0"/>
              </a:rPr>
              <a:t>:</a:t>
            </a:r>
          </a:p>
          <a:p>
            <a:pPr algn="ctr"/>
            <a:r>
              <a:rPr lang="en-US" b="1" dirty="0">
                <a:solidFill>
                  <a:srgbClr val="FFFFFF"/>
                </a:solidFill>
                <a:ea typeface="Arial" pitchFamily="-109" charset="0"/>
                <a:cs typeface="Arial" pitchFamily="-109" charset="0"/>
              </a:rPr>
              <a:t>CPI</a:t>
            </a:r>
          </a:p>
        </p:txBody>
      </p:sp>
      <p:sp>
        <p:nvSpPr>
          <p:cNvPr id="7" name="Rectângulo arredondado 6"/>
          <p:cNvSpPr/>
          <p:nvPr/>
        </p:nvSpPr>
        <p:spPr>
          <a:xfrm>
            <a:off x="4488699" y="2487950"/>
            <a:ext cx="3236704" cy="1600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dirty="0" err="1">
                <a:solidFill>
                  <a:srgbClr val="FFFFFF"/>
                </a:solidFill>
                <a:ea typeface="Arial" pitchFamily="-109" charset="0"/>
                <a:cs typeface="Arial" pitchFamily="-109" charset="0"/>
              </a:rPr>
              <a:t>número</a:t>
            </a:r>
            <a:r>
              <a:rPr lang="en-US" dirty="0">
                <a:solidFill>
                  <a:srgbClr val="FFFFFF"/>
                </a:solidFill>
                <a:ea typeface="Arial" pitchFamily="-109" charset="0"/>
                <a:cs typeface="Arial" pitchFamily="-109" charset="0"/>
              </a:rPr>
              <a:t> de </a:t>
            </a:r>
            <a:r>
              <a:rPr lang="en-US" dirty="0" err="1">
                <a:solidFill>
                  <a:srgbClr val="FFFFFF"/>
                </a:solidFill>
                <a:ea typeface="Arial" pitchFamily="-109" charset="0"/>
                <a:cs typeface="Arial" pitchFamily="-109" charset="0"/>
              </a:rPr>
              <a:t>instruções</a:t>
            </a:r>
            <a:r>
              <a:rPr lang="en-US" dirty="0">
                <a:solidFill>
                  <a:srgbClr val="FFFFFF"/>
                </a:solidFill>
                <a:ea typeface="Arial" pitchFamily="-109" charset="0"/>
                <a:cs typeface="Arial" pitchFamily="-109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ea typeface="Arial" pitchFamily="-109" charset="0"/>
                <a:cs typeface="Arial" pitchFamily="-109" charset="0"/>
              </a:rPr>
              <a:t>executadas</a:t>
            </a:r>
            <a:r>
              <a:rPr lang="en-US" dirty="0">
                <a:solidFill>
                  <a:srgbClr val="FFFFFF"/>
                </a:solidFill>
                <a:ea typeface="Arial" pitchFamily="-109" charset="0"/>
                <a:cs typeface="Arial" pitchFamily="-109" charset="0"/>
              </a:rPr>
              <a:t> de um </a:t>
            </a:r>
            <a:r>
              <a:rPr lang="en-US" dirty="0" err="1">
                <a:solidFill>
                  <a:srgbClr val="FFFFFF"/>
                </a:solidFill>
                <a:ea typeface="Arial" pitchFamily="-109" charset="0"/>
                <a:cs typeface="Arial" pitchFamily="-109" charset="0"/>
              </a:rPr>
              <a:t>programa</a:t>
            </a:r>
            <a:r>
              <a:rPr lang="en-US" dirty="0">
                <a:solidFill>
                  <a:srgbClr val="FFFFFF"/>
                </a:solidFill>
                <a:ea typeface="Arial" pitchFamily="-109" charset="0"/>
                <a:cs typeface="Arial" pitchFamily="-109" charset="0"/>
              </a:rPr>
              <a:t>:</a:t>
            </a:r>
          </a:p>
          <a:p>
            <a:pPr algn="ctr"/>
            <a:r>
              <a:rPr lang="en-US" b="1" dirty="0">
                <a:solidFill>
                  <a:srgbClr val="FFFFFF"/>
                </a:solidFill>
                <a:ea typeface="Arial" pitchFamily="-109" charset="0"/>
                <a:cs typeface="Arial" pitchFamily="-109" charset="0"/>
              </a:rPr>
              <a:t>#I</a:t>
            </a:r>
          </a:p>
        </p:txBody>
      </p:sp>
      <p:sp>
        <p:nvSpPr>
          <p:cNvPr id="8" name="Rectângulo arredondado 7"/>
          <p:cNvSpPr/>
          <p:nvPr/>
        </p:nvSpPr>
        <p:spPr>
          <a:xfrm>
            <a:off x="2347460" y="4202825"/>
            <a:ext cx="3200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/>
              <a:t># clock cycles = CPI * #I</a:t>
            </a:r>
          </a:p>
        </p:txBody>
      </p:sp>
      <p:cxnSp>
        <p:nvCxnSpPr>
          <p:cNvPr id="9" name="Forma 8"/>
          <p:cNvCxnSpPr>
            <a:stCxn id="6" idx="2"/>
            <a:endCxn id="8" idx="1"/>
          </p:cNvCxnSpPr>
          <p:nvPr/>
        </p:nvCxnSpPr>
        <p:spPr>
          <a:xfrm rot="16200000" flipH="1">
            <a:off x="1736187" y="4048752"/>
            <a:ext cx="534150" cy="68839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Forma 9"/>
          <p:cNvCxnSpPr>
            <a:stCxn id="7" idx="2"/>
            <a:endCxn id="8" idx="3"/>
          </p:cNvCxnSpPr>
          <p:nvPr/>
        </p:nvCxnSpPr>
        <p:spPr>
          <a:xfrm rot="5400000">
            <a:off x="5541519" y="4094492"/>
            <a:ext cx="571875" cy="55919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ângulo arredondado 10"/>
          <p:cNvSpPr/>
          <p:nvPr/>
        </p:nvSpPr>
        <p:spPr>
          <a:xfrm>
            <a:off x="858393" y="5485650"/>
            <a:ext cx="6172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 b="1">
                <a:solidFill>
                  <a:srgbClr val="FFFFFF"/>
                </a:solidFill>
                <a:ea typeface="Arial" pitchFamily="-109" charset="0"/>
                <a:cs typeface="Arial" pitchFamily="-109" charset="0"/>
              </a:rPr>
              <a:t>T</a:t>
            </a:r>
            <a:r>
              <a:rPr lang="en-US" b="1" baseline="-25000">
                <a:solidFill>
                  <a:srgbClr val="FFFFFF"/>
                </a:solidFill>
                <a:ea typeface="Arial" pitchFamily="-109" charset="0"/>
                <a:cs typeface="Arial" pitchFamily="-109" charset="0"/>
              </a:rPr>
              <a:t>EXEC</a:t>
            </a:r>
            <a:r>
              <a:rPr lang="en-US" b="1">
                <a:solidFill>
                  <a:srgbClr val="FFFFFF"/>
                </a:solidFill>
                <a:ea typeface="Arial" pitchFamily="-109" charset="0"/>
                <a:cs typeface="Arial" pitchFamily="-109" charset="0"/>
              </a:rPr>
              <a:t> = # clock cycles * Tcc = CPI * #I * Tcc = CPI * #I / </a:t>
            </a:r>
            <a:r>
              <a:rPr lang="en-US" b="1" i="1">
                <a:solidFill>
                  <a:srgbClr val="FFFFFF"/>
                </a:solidFill>
                <a:ea typeface="Arial" pitchFamily="-109" charset="0"/>
                <a:cs typeface="Arial" pitchFamily="-109" charset="0"/>
              </a:rPr>
              <a:t>f</a:t>
            </a:r>
            <a:endParaRPr lang="en-US" b="1">
              <a:solidFill>
                <a:srgbClr val="FFFFFF"/>
              </a:solidFill>
              <a:ea typeface="Arial" pitchFamily="-109" charset="0"/>
              <a:cs typeface="Arial" pitchFamily="-109" charset="0"/>
            </a:endParaRPr>
          </a:p>
        </p:txBody>
      </p:sp>
      <p:cxnSp>
        <p:nvCxnSpPr>
          <p:cNvPr id="19" name="Conexão em ângulos rectos 18"/>
          <p:cNvCxnSpPr>
            <a:stCxn id="8" idx="2"/>
            <a:endCxn id="11" idx="0"/>
          </p:cNvCxnSpPr>
          <p:nvPr/>
        </p:nvCxnSpPr>
        <p:spPr>
          <a:xfrm rot="5400000">
            <a:off x="3761865" y="5299854"/>
            <a:ext cx="368425" cy="316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Desempenho</a:t>
            </a:r>
            <a:r>
              <a:rPr lang="en-US" dirty="0"/>
              <a:t> do CPU</a:t>
            </a:r>
          </a:p>
        </p:txBody>
      </p:sp>
      <p:graphicFrame>
        <p:nvGraphicFramePr>
          <p:cNvPr id="2050" name="Marcador de Posição de Conteúdo 5"/>
          <p:cNvGraphicFramePr>
            <a:graphicFrameLocks noGrp="1" noChangeAspect="1"/>
          </p:cNvGraphicFramePr>
          <p:nvPr>
            <p:ph idx="1"/>
          </p:nvPr>
        </p:nvGraphicFramePr>
        <p:xfrm>
          <a:off x="1381125" y="2227263"/>
          <a:ext cx="5110163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8" name="Equation" r:id="rId3" imgW="1295400" imgH="177800" progId="Equation.3">
                  <p:embed/>
                </p:oleObj>
              </mc:Choice>
              <mc:Fallback>
                <p:oleObj name="Equation" r:id="rId3" imgW="1295400" imgH="177800" progId="Equation.3">
                  <p:embed/>
                  <p:pic>
                    <p:nvPicPr>
                      <p:cNvPr id="0" name="Marcador de Posição de Conteúdo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1125" y="2227263"/>
                        <a:ext cx="5110163" cy="701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67635-50D4-6E49-B89F-C3A04098552D}" type="slidenum">
              <a:rPr lang="en-US"/>
              <a:pPr/>
              <a:t>13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 - Avaliação do Desempenho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65AA13B5-961B-D64C-9E83-301AA80AE8B7}"/>
                  </a:ext>
                </a:extLst>
              </p:cNvPr>
              <p:cNvSpPr txBox="1"/>
              <p:nvPr/>
            </p:nvSpPr>
            <p:spPr>
              <a:xfrm>
                <a:off x="1280461" y="4027090"/>
                <a:ext cx="5210827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PT" sz="4000" b="0" i="1" smtClean="0">
                              <a:latin typeface="Cambria Math" panose="02040503050406030204" pitchFamily="18" charset="0"/>
                            </a:rPr>
                            <m:t>𝐸𝑋𝐸𝐶</m:t>
                          </m:r>
                        </m:sub>
                      </m:sSub>
                      <m:r>
                        <a:rPr lang="pt-PT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sz="4000" b="0" i="1" smtClean="0">
                          <a:latin typeface="Cambria Math" panose="02040503050406030204" pitchFamily="18" charset="0"/>
                        </a:rPr>
                        <m:t>𝐶𝑃𝐼</m:t>
                      </m:r>
                      <m:r>
                        <a:rPr lang="pt-PT" sz="4000" b="0" i="1" smtClean="0">
                          <a:latin typeface="Cambria Math" panose="02040503050406030204" pitchFamily="18" charset="0"/>
                        </a:rPr>
                        <m:t>∗#</m:t>
                      </m:r>
                      <m:r>
                        <a:rPr lang="pt-PT" sz="40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pt-PT" sz="40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pt-PT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4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PT" sz="4000" b="0" i="1" smtClean="0">
                              <a:latin typeface="Cambria Math" panose="02040503050406030204" pitchFamily="18" charset="0"/>
                            </a:rPr>
                            <m:t>𝑐𝑐</m:t>
                          </m:r>
                        </m:sub>
                      </m:sSub>
                    </m:oMath>
                  </m:oMathPara>
                </a14:m>
                <a:endParaRPr lang="pt-PT" sz="4000" dirty="0"/>
              </a:p>
            </p:txBody>
          </p:sp>
        </mc:Choice>
        <mc:Fallback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65AA13B5-961B-D64C-9E83-301AA80AE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461" y="4027090"/>
                <a:ext cx="5210827" cy="615553"/>
              </a:xfrm>
              <a:prstGeom prst="rect">
                <a:avLst/>
              </a:prstGeom>
              <a:blipFill>
                <a:blip r:embed="rId5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ixaDeTexto 2">
            <a:extLst>
              <a:ext uri="{FF2B5EF4-FFF2-40B4-BE49-F238E27FC236}">
                <a16:creationId xmlns:a16="http://schemas.microsoft.com/office/drawing/2014/main" id="{52D0976F-22FA-E145-A0B0-0F2291F08299}"/>
              </a:ext>
            </a:extLst>
          </p:cNvPr>
          <p:cNvSpPr txBox="1"/>
          <p:nvPr/>
        </p:nvSpPr>
        <p:spPr>
          <a:xfrm>
            <a:off x="3936206" y="329434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ou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Desempenho do CPU</a:t>
            </a:r>
          </a:p>
        </p:txBody>
      </p:sp>
      <p:sp>
        <p:nvSpPr>
          <p:cNvPr id="3077" name="Marcador de Posição de Conteúdo 2"/>
          <p:cNvSpPr>
            <a:spLocks noGrp="1"/>
          </p:cNvSpPr>
          <p:nvPr>
            <p:ph idx="1"/>
          </p:nvPr>
        </p:nvSpPr>
        <p:spPr>
          <a:xfrm>
            <a:off x="163454" y="1600200"/>
            <a:ext cx="7456546" cy="927342"/>
          </a:xfrm>
        </p:spPr>
        <p:txBody>
          <a:bodyPr>
            <a:no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sz="2000" dirty="0">
                <a:solidFill>
                  <a:schemeClr val="tx1"/>
                </a:solidFill>
              </a:rPr>
              <a:t>Um </a:t>
            </a:r>
            <a:r>
              <a:rPr lang="en-US" sz="2000" dirty="0" err="1">
                <a:solidFill>
                  <a:schemeClr val="tx1"/>
                </a:solidFill>
              </a:rPr>
              <a:t>programador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quer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escolher</a:t>
            </a:r>
            <a:r>
              <a:rPr lang="en-US" sz="2000" dirty="0">
                <a:solidFill>
                  <a:schemeClr val="tx1"/>
                </a:solidFill>
              </a:rPr>
              <a:t> entre </a:t>
            </a:r>
            <a:r>
              <a:rPr lang="en-US" sz="2000" dirty="0" err="1">
                <a:solidFill>
                  <a:schemeClr val="tx1"/>
                </a:solidFill>
              </a:rPr>
              <a:t>dois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segmentos</a:t>
            </a:r>
            <a:r>
              <a:rPr lang="en-US" sz="2000" dirty="0">
                <a:solidFill>
                  <a:schemeClr val="tx1"/>
                </a:solidFill>
              </a:rPr>
              <a:t> de </a:t>
            </a:r>
            <a:r>
              <a:rPr lang="en-US" sz="2000" dirty="0" err="1">
                <a:solidFill>
                  <a:schemeClr val="tx1"/>
                </a:solidFill>
              </a:rPr>
              <a:t>código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diferentes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para</a:t>
            </a:r>
            <a:r>
              <a:rPr lang="en-US" sz="2000" dirty="0">
                <a:solidFill>
                  <a:schemeClr val="tx1"/>
                </a:solidFill>
              </a:rPr>
              <a:t> um </a:t>
            </a:r>
            <a:r>
              <a:rPr lang="en-US" sz="2000" dirty="0" err="1">
                <a:solidFill>
                  <a:schemeClr val="tx1"/>
                </a:solidFill>
              </a:rPr>
              <a:t>mesmo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algoritmo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  <a:r>
              <a:rPr lang="en-US" sz="2000" dirty="0" err="1">
                <a:solidFill>
                  <a:schemeClr val="tx1"/>
                </a:solidFill>
              </a:rPr>
              <a:t>Qual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mais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rápido</a:t>
            </a:r>
            <a:r>
              <a:rPr lang="en-US" sz="20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B472-3AA0-8A43-B354-A333A54B6512}" type="slidenum">
              <a:rPr lang="en-US"/>
              <a:pPr/>
              <a:t>14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 - Avaliação do Desempenho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349624" y="2791613"/>
          <a:ext cx="2736206" cy="1219200"/>
        </p:xfrm>
        <a:graphic>
          <a:graphicData uri="http://schemas.openxmlformats.org/drawingml/2006/table">
            <a:tbl>
              <a:tblPr/>
              <a:tblGrid>
                <a:gridCol w="1772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3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0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-109" charset="0"/>
                          <a:ea typeface="Arial" pitchFamily="-109" charset="0"/>
                          <a:cs typeface="Arial" pitchFamily="-109" charset="0"/>
                        </a:rPr>
                        <a:t>Tipo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-109" charset="0"/>
                          <a:ea typeface="Arial" pitchFamily="-109" charset="0"/>
                          <a:cs typeface="Arial" pitchFamily="-109" charset="0"/>
                        </a:rPr>
                        <a:t> de 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-109" charset="0"/>
                          <a:ea typeface="Arial" pitchFamily="-109" charset="0"/>
                          <a:cs typeface="Arial" pitchFamily="-109" charset="0"/>
                        </a:rPr>
                        <a:t>Instrução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-109" charset="0"/>
                        <a:ea typeface="Arial" pitchFamily="-109" charset="0"/>
                        <a:cs typeface="Arial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-109" charset="0"/>
                          <a:ea typeface="Arial" pitchFamily="-109" charset="0"/>
                          <a:cs typeface="Arial" pitchFamily="-109" charset="0"/>
                        </a:rPr>
                        <a:t>CPI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9" charset="0"/>
                          <a:ea typeface="Arial" pitchFamily="-109" charset="0"/>
                          <a:cs typeface="Arial" pitchFamily="-109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9" charset="0"/>
                          <a:ea typeface="Arial" pitchFamily="-109" charset="0"/>
                          <a:cs typeface="Arial" pitchFamily="-10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9" charset="0"/>
                          <a:ea typeface="Arial" pitchFamily="-109" charset="0"/>
                          <a:cs typeface="Arial" pitchFamily="-109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9" charset="0"/>
                          <a:ea typeface="Arial" pitchFamily="-109" charset="0"/>
                          <a:cs typeface="Arial" pitchFamily="-10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9" charset="0"/>
                          <a:ea typeface="Arial" pitchFamily="-109" charset="0"/>
                          <a:cs typeface="Arial" pitchFamily="-109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9" charset="0"/>
                          <a:ea typeface="Arial" pitchFamily="-109" charset="0"/>
                          <a:cs typeface="Arial" pitchFamily="-10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3772016" y="2791613"/>
          <a:ext cx="3508500" cy="1219200"/>
        </p:xfrm>
        <a:graphic>
          <a:graphicData uri="http://schemas.openxmlformats.org/drawingml/2006/table">
            <a:tbl>
              <a:tblPr/>
              <a:tblGrid>
                <a:gridCol w="877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7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7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10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-109" charset="0"/>
                          <a:ea typeface="Arial" pitchFamily="-109" charset="0"/>
                          <a:cs typeface="Arial" pitchFamily="-109" charset="0"/>
                        </a:rPr>
                        <a:t>Código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-109" charset="0"/>
                          <a:ea typeface="Arial" pitchFamily="-109" charset="0"/>
                          <a:cs typeface="Arial" pitchFamily="-109" charset="0"/>
                        </a:rPr>
                        <a:t>Número de Instruções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9" charset="0"/>
                          <a:ea typeface="Arial" pitchFamily="-109" charset="0"/>
                          <a:cs typeface="Arial" pitchFamily="-109" charset="0"/>
                        </a:rPr>
                        <a:t>A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9" charset="0"/>
                          <a:ea typeface="Arial" pitchFamily="-109" charset="0"/>
                          <a:cs typeface="Arial" pitchFamily="-109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9" charset="0"/>
                          <a:ea typeface="Arial" pitchFamily="-109" charset="0"/>
                          <a:cs typeface="Arial" pitchFamily="-109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9" charset="0"/>
                          <a:ea typeface="Arial" pitchFamily="-109" charset="0"/>
                          <a:cs typeface="Arial" pitchFamily="-10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9" charset="0"/>
                          <a:ea typeface="Arial" pitchFamily="-109" charset="0"/>
                          <a:cs typeface="Arial" pitchFamily="-109" charset="0"/>
                        </a:rPr>
                        <a:t>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9" charset="0"/>
                          <a:ea typeface="Arial" pitchFamily="-109" charset="0"/>
                          <a:cs typeface="Arial" pitchFamily="-109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9" charset="0"/>
                          <a:ea typeface="Arial" pitchFamily="-109" charset="0"/>
                          <a:cs typeface="Arial" pitchFamily="-109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9" charset="0"/>
                          <a:ea typeface="Arial" pitchFamily="-109" charset="0"/>
                          <a:cs typeface="Arial" pitchFamily="-10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9" charset="0"/>
                          <a:ea typeface="Arial" pitchFamily="-109" charset="0"/>
                          <a:cs typeface="Arial" pitchFamily="-109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9" charset="0"/>
                          <a:ea typeface="Arial" pitchFamily="-109" charset="0"/>
                          <a:cs typeface="Arial" pitchFamily="-109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9" charset="0"/>
                          <a:ea typeface="Arial" pitchFamily="-109" charset="0"/>
                          <a:cs typeface="Arial" pitchFamily="-109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8039918"/>
              </p:ext>
            </p:extLst>
          </p:nvPr>
        </p:nvGraphicFramePr>
        <p:xfrm>
          <a:off x="3522663" y="4326819"/>
          <a:ext cx="4097337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4" name="Equation" r:id="rId3" imgW="2958840" imgH="355320" progId="Equation.3">
                  <p:embed/>
                </p:oleObj>
              </mc:Choice>
              <mc:Fallback>
                <p:oleObj name="Equation" r:id="rId3" imgW="2958840" imgH="3553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2663" y="4326819"/>
                        <a:ext cx="4097337" cy="493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3192299"/>
              </p:ext>
            </p:extLst>
          </p:nvPr>
        </p:nvGraphicFramePr>
        <p:xfrm>
          <a:off x="3522663" y="4879006"/>
          <a:ext cx="407987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5" name="Equation" r:id="rId5" imgW="2946240" imgH="355320" progId="Equation.3">
                  <p:embed/>
                </p:oleObj>
              </mc:Choice>
              <mc:Fallback>
                <p:oleObj name="Equation" r:id="rId5" imgW="2946240" imgH="3553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2663" y="4879006"/>
                        <a:ext cx="4079875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287527" y="60359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PT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7569586"/>
              </p:ext>
            </p:extLst>
          </p:nvPr>
        </p:nvGraphicFramePr>
        <p:xfrm>
          <a:off x="3855394" y="5676254"/>
          <a:ext cx="3016400" cy="611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6" name="Equation" r:id="rId7" imgW="1943100" imgH="393700" progId="Equation.3">
                  <p:embed/>
                </p:oleObj>
              </mc:Choice>
              <mc:Fallback>
                <p:oleObj name="Equation" r:id="rId7" imgW="1943100" imgH="3937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5394" y="5676254"/>
                        <a:ext cx="3016400" cy="6111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221037"/>
              </p:ext>
            </p:extLst>
          </p:nvPr>
        </p:nvGraphicFramePr>
        <p:xfrm>
          <a:off x="412480" y="4423656"/>
          <a:ext cx="2673350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7" name="Equação" r:id="rId9" imgW="1930320" imgH="215640" progId="Equation.3">
                  <p:embed/>
                </p:oleObj>
              </mc:Choice>
              <mc:Fallback>
                <p:oleObj name="Equação" r:id="rId9" imgW="19303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480" y="4423656"/>
                        <a:ext cx="2673350" cy="300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8234895"/>
              </p:ext>
            </p:extLst>
          </p:nvPr>
        </p:nvGraphicFramePr>
        <p:xfrm>
          <a:off x="404813" y="4948238"/>
          <a:ext cx="2690812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98" name="Equação" r:id="rId11" imgW="1942920" imgH="215640" progId="Equation.3">
                  <p:embed/>
                </p:oleObj>
              </mc:Choice>
              <mc:Fallback>
                <p:oleObj name="Equação" r:id="rId11" imgW="19429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13" y="4948238"/>
                        <a:ext cx="2690812" cy="300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inal de proibição 1"/>
          <p:cNvSpPr/>
          <p:nvPr/>
        </p:nvSpPr>
        <p:spPr>
          <a:xfrm>
            <a:off x="1030637" y="4421803"/>
            <a:ext cx="852406" cy="797456"/>
          </a:xfrm>
          <a:prstGeom prst="noSmoking">
            <a:avLst/>
          </a:prstGeom>
          <a:solidFill>
            <a:srgbClr val="FF00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08D38C3-3FAF-D647-8BBD-029352F1DD0F}"/>
              </a:ext>
            </a:extLst>
          </p:cNvPr>
          <p:cNvSpPr txBox="1"/>
          <p:nvPr/>
        </p:nvSpPr>
        <p:spPr>
          <a:xfrm>
            <a:off x="349623" y="5636711"/>
            <a:ext cx="30163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PT" i="1" dirty="0"/>
              <a:t>#I </a:t>
            </a:r>
            <a:r>
              <a:rPr lang="pt-PT" dirty="0"/>
              <a:t>não é indicação do desempenho de um programa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Desempenho do CPU</a:t>
            </a:r>
          </a:p>
        </p:txBody>
      </p:sp>
      <p:sp>
        <p:nvSpPr>
          <p:cNvPr id="14339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149703" cy="965066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dirty="0" err="1">
                <a:solidFill>
                  <a:srgbClr val="000000"/>
                </a:solidFill>
              </a:rPr>
              <a:t>Calcule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o</a:t>
            </a:r>
            <a:r>
              <a:rPr lang="en-US" dirty="0">
                <a:solidFill>
                  <a:srgbClr val="000000"/>
                </a:solidFill>
              </a:rPr>
              <a:t> tempo de </a:t>
            </a:r>
            <a:r>
              <a:rPr lang="en-US" dirty="0" err="1">
                <a:solidFill>
                  <a:srgbClr val="000000"/>
                </a:solidFill>
              </a:rPr>
              <a:t>execução</a:t>
            </a:r>
            <a:r>
              <a:rPr lang="en-US" dirty="0">
                <a:solidFill>
                  <a:srgbClr val="000000"/>
                </a:solidFill>
              </a:rPr>
              <a:t> do </a:t>
            </a:r>
            <a:r>
              <a:rPr lang="en-US" dirty="0" err="1">
                <a:solidFill>
                  <a:srgbClr val="000000"/>
                </a:solidFill>
              </a:rPr>
              <a:t>programa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abaixo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numa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máquina</a:t>
            </a:r>
            <a:r>
              <a:rPr lang="en-US" dirty="0">
                <a:solidFill>
                  <a:srgbClr val="000000"/>
                </a:solidFill>
              </a:rPr>
              <a:t> com um </a:t>
            </a:r>
            <a:r>
              <a:rPr lang="en-US" dirty="0" err="1">
                <a:solidFill>
                  <a:srgbClr val="000000"/>
                </a:solidFill>
              </a:rPr>
              <a:t>relógio</a:t>
            </a:r>
            <a:r>
              <a:rPr lang="en-US" dirty="0">
                <a:solidFill>
                  <a:srgbClr val="000000"/>
                </a:solidFill>
              </a:rPr>
              <a:t> de 2 GHz </a:t>
            </a:r>
            <a:r>
              <a:rPr lang="en-US" dirty="0" err="1">
                <a:solidFill>
                  <a:srgbClr val="000000"/>
                </a:solidFill>
              </a:rPr>
              <a:t>e</a:t>
            </a:r>
            <a:r>
              <a:rPr lang="en-US" dirty="0">
                <a:solidFill>
                  <a:srgbClr val="000000"/>
                </a:solidFill>
              </a:rPr>
              <a:t> CPI=1.5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C69EE-D18E-C44C-8D1B-CB18CA8C0594}" type="slidenum">
              <a:rPr lang="en-US"/>
              <a:pPr/>
              <a:t>15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 - Avaliação do Desempenho</a:t>
            </a:r>
          </a:p>
        </p:txBody>
      </p:sp>
      <p:sp>
        <p:nvSpPr>
          <p:cNvPr id="14342" name="CaixaDeTexto 5"/>
          <p:cNvSpPr txBox="1">
            <a:spLocks noChangeArrowheads="1"/>
          </p:cNvSpPr>
          <p:nvPr/>
        </p:nvSpPr>
        <p:spPr bwMode="auto">
          <a:xfrm>
            <a:off x="2486074" y="2743200"/>
            <a:ext cx="2528888" cy="1754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movl 10, %eax</a:t>
            </a:r>
          </a:p>
          <a:p>
            <a:r>
              <a:rPr lang="en-US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movl 0, %ecx</a:t>
            </a:r>
          </a:p>
          <a:p>
            <a:r>
              <a:rPr lang="en-US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ciclo:</a:t>
            </a:r>
          </a:p>
          <a:p>
            <a:r>
              <a:rPr lang="en-US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addl %eax, %ecx</a:t>
            </a:r>
          </a:p>
          <a:p>
            <a:r>
              <a:rPr lang="en-US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decl %eax</a:t>
            </a:r>
          </a:p>
          <a:p>
            <a:r>
              <a:rPr lang="en-US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jnz ciclo</a:t>
            </a:r>
          </a:p>
        </p:txBody>
      </p:sp>
      <p:sp>
        <p:nvSpPr>
          <p:cNvPr id="7" name="CaixaDeTexto 6"/>
          <p:cNvSpPr txBox="1">
            <a:spLocks noChangeArrowheads="1"/>
          </p:cNvSpPr>
          <p:nvPr/>
        </p:nvSpPr>
        <p:spPr bwMode="auto">
          <a:xfrm>
            <a:off x="914400" y="4703575"/>
            <a:ext cx="607640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#I = 32</a:t>
            </a:r>
          </a:p>
          <a:p>
            <a:r>
              <a:rPr lang="en-US" sz="2000" b="1" dirty="0"/>
              <a:t>NOTA:</a:t>
            </a:r>
            <a:r>
              <a:rPr lang="en-US" sz="2000" dirty="0"/>
              <a:t>  </a:t>
            </a:r>
            <a:r>
              <a:rPr lang="en-US" sz="2000" dirty="0" err="1"/>
              <a:t>número</a:t>
            </a:r>
            <a:r>
              <a:rPr lang="en-US" sz="2000" dirty="0"/>
              <a:t> de </a:t>
            </a:r>
            <a:r>
              <a:rPr lang="en-US" sz="2000" dirty="0" err="1"/>
              <a:t>instruções</a:t>
            </a:r>
            <a:r>
              <a:rPr lang="en-US" sz="2000" dirty="0"/>
              <a:t> </a:t>
            </a:r>
            <a:r>
              <a:rPr lang="en-US" sz="2000" b="1" dirty="0" err="1"/>
              <a:t>executadas</a:t>
            </a:r>
            <a:r>
              <a:rPr lang="en-US" sz="2000" b="1" dirty="0"/>
              <a:t>.</a:t>
            </a:r>
          </a:p>
          <a:p>
            <a:endParaRPr lang="en-US" sz="2000" b="1" dirty="0"/>
          </a:p>
          <a:p>
            <a:r>
              <a:rPr lang="en-US" sz="2000" dirty="0" err="1"/>
              <a:t>T</a:t>
            </a:r>
            <a:r>
              <a:rPr lang="en-US" sz="2000" baseline="-25000" dirty="0" err="1"/>
              <a:t>exec</a:t>
            </a:r>
            <a:r>
              <a:rPr lang="en-US" sz="2000" baseline="-25000" dirty="0"/>
              <a:t> </a:t>
            </a:r>
            <a:r>
              <a:rPr lang="en-US" sz="2000" dirty="0"/>
              <a:t>= 32 * 1.5 </a:t>
            </a:r>
            <a:r>
              <a:rPr lang="en-US" sz="2000"/>
              <a:t>/ 2 E9 = 24 E-9 </a:t>
            </a:r>
            <a:r>
              <a:rPr lang="en-US" sz="2000" dirty="0" err="1"/>
              <a:t>s</a:t>
            </a:r>
            <a:r>
              <a:rPr lang="en-US" sz="2000" dirty="0"/>
              <a:t> = 24 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ítulo 1"/>
          <p:cNvSpPr>
            <a:spLocks noGrp="1"/>
          </p:cNvSpPr>
          <p:nvPr>
            <p:ph type="title"/>
          </p:nvPr>
        </p:nvSpPr>
        <p:spPr>
          <a:xfrm>
            <a:off x="349624" y="158516"/>
            <a:ext cx="7086600" cy="731838"/>
          </a:xfrm>
        </p:spPr>
        <p:txBody>
          <a:bodyPr/>
          <a:lstStyle/>
          <a:p>
            <a:pPr eaLnBrk="1" hangingPunct="1"/>
            <a:r>
              <a:rPr lang="en-US" dirty="0" err="1"/>
              <a:t>Relação</a:t>
            </a:r>
            <a:r>
              <a:rPr lang="en-US" dirty="0"/>
              <a:t> entre as </a:t>
            </a:r>
            <a:r>
              <a:rPr lang="en-US" dirty="0" err="1"/>
              <a:t>métricas</a:t>
            </a:r>
            <a:endParaRPr lang="en-US" dirty="0"/>
          </a:p>
        </p:txBody>
      </p:sp>
      <p:sp>
        <p:nvSpPr>
          <p:cNvPr id="4100" name="Marcador de Posição de Conteúdo 2"/>
          <p:cNvSpPr>
            <a:spLocks noGrp="1"/>
          </p:cNvSpPr>
          <p:nvPr>
            <p:ph idx="1"/>
          </p:nvPr>
        </p:nvSpPr>
        <p:spPr>
          <a:xfrm>
            <a:off x="310909" y="1539875"/>
            <a:ext cx="7802728" cy="4641663"/>
          </a:xfrm>
        </p:spPr>
        <p:txBody>
          <a:bodyPr>
            <a:no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sz="2000" dirty="0">
                <a:solidFill>
                  <a:srgbClr val="000000"/>
                </a:solidFill>
              </a:rPr>
              <a:t>#I – </a:t>
            </a:r>
            <a:r>
              <a:rPr lang="en-US" sz="2000" dirty="0" err="1">
                <a:solidFill>
                  <a:srgbClr val="000000"/>
                </a:solidFill>
              </a:rPr>
              <a:t>depende</a:t>
            </a:r>
            <a:r>
              <a:rPr lang="en-US" sz="2000" dirty="0">
                <a:solidFill>
                  <a:srgbClr val="000000"/>
                </a:solidFill>
              </a:rPr>
              <a:t> do </a:t>
            </a:r>
            <a:r>
              <a:rPr lang="en-US" sz="2000" dirty="0" err="1">
                <a:solidFill>
                  <a:srgbClr val="000000"/>
                </a:solidFill>
              </a:rPr>
              <a:t>algoritmo</a:t>
            </a:r>
            <a:r>
              <a:rPr lang="en-US" sz="2000" dirty="0">
                <a:solidFill>
                  <a:srgbClr val="000000"/>
                </a:solidFill>
              </a:rPr>
              <a:t>, do </a:t>
            </a:r>
            <a:r>
              <a:rPr lang="en-US" sz="2000" dirty="0" err="1">
                <a:solidFill>
                  <a:srgbClr val="000000"/>
                </a:solidFill>
              </a:rPr>
              <a:t>compilador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e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da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arquitectura</a:t>
            </a:r>
            <a:r>
              <a:rPr lang="en-US" sz="2000" dirty="0">
                <a:solidFill>
                  <a:srgbClr val="000000"/>
                </a:solidFill>
              </a:rPr>
              <a:t> (ISA)</a:t>
            </a:r>
          </a:p>
          <a:p>
            <a:pPr eaLnBrk="1" hangingPunct="1">
              <a:lnSpc>
                <a:spcPct val="120000"/>
              </a:lnSpc>
              <a:spcBef>
                <a:spcPts val="1200"/>
              </a:spcBef>
            </a:pPr>
            <a:r>
              <a:rPr lang="en-US" sz="2000" dirty="0">
                <a:solidFill>
                  <a:srgbClr val="000000"/>
                </a:solidFill>
              </a:rPr>
              <a:t>CPI – </a:t>
            </a:r>
            <a:r>
              <a:rPr lang="en-US" sz="2000" dirty="0" err="1">
                <a:solidFill>
                  <a:srgbClr val="000000"/>
                </a:solidFill>
              </a:rPr>
              <a:t>depende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da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arquitectura</a:t>
            </a:r>
            <a:r>
              <a:rPr lang="en-US" sz="2000" dirty="0">
                <a:solidFill>
                  <a:srgbClr val="000000"/>
                </a:solidFill>
              </a:rPr>
              <a:t> (ISA), </a:t>
            </a:r>
            <a:r>
              <a:rPr lang="en-US" sz="2000" dirty="0" err="1">
                <a:solidFill>
                  <a:srgbClr val="000000"/>
                </a:solidFill>
              </a:rPr>
              <a:t>da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mistura</a:t>
            </a:r>
            <a:r>
              <a:rPr lang="en-US" sz="2000" dirty="0">
                <a:solidFill>
                  <a:srgbClr val="000000"/>
                </a:solidFill>
              </a:rPr>
              <a:t> de </a:t>
            </a:r>
            <a:r>
              <a:rPr lang="en-US" sz="2000" dirty="0" err="1">
                <a:solidFill>
                  <a:srgbClr val="000000"/>
                </a:solidFill>
              </a:rPr>
              <a:t>instruções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efectivamente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utilizadas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  <a:r>
              <a:rPr lang="en-US" sz="2000" dirty="0" err="1">
                <a:solidFill>
                  <a:srgbClr val="000000"/>
                </a:solidFill>
              </a:rPr>
              <a:t>da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organização</a:t>
            </a:r>
            <a:r>
              <a:rPr lang="en-US" sz="2000" dirty="0">
                <a:solidFill>
                  <a:srgbClr val="000000"/>
                </a:solidFill>
              </a:rPr>
              <a:t> do </a:t>
            </a:r>
            <a:r>
              <a:rPr lang="en-US" sz="2000" dirty="0" err="1">
                <a:solidFill>
                  <a:srgbClr val="000000"/>
                </a:solidFill>
              </a:rPr>
              <a:t>processador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e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da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organização</a:t>
            </a:r>
            <a:r>
              <a:rPr lang="en-US" sz="2000" dirty="0">
                <a:solidFill>
                  <a:srgbClr val="000000"/>
                </a:solidFill>
              </a:rPr>
              <a:t> dos </a:t>
            </a:r>
            <a:r>
              <a:rPr lang="en-US" sz="2000" dirty="0" err="1">
                <a:solidFill>
                  <a:srgbClr val="000000"/>
                </a:solidFill>
              </a:rPr>
              <a:t>restantes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componentes</a:t>
            </a:r>
            <a:r>
              <a:rPr lang="en-US" sz="2000" dirty="0">
                <a:solidFill>
                  <a:srgbClr val="000000"/>
                </a:solidFill>
              </a:rPr>
              <a:t> do </a:t>
            </a:r>
            <a:r>
              <a:rPr lang="en-US" sz="2000" dirty="0" err="1">
                <a:solidFill>
                  <a:srgbClr val="000000"/>
                </a:solidFill>
              </a:rPr>
              <a:t>sistema</a:t>
            </a:r>
            <a:r>
              <a:rPr lang="en-US" sz="2000" dirty="0">
                <a:solidFill>
                  <a:srgbClr val="000000"/>
                </a:solidFill>
              </a:rPr>
              <a:t> (ex., </a:t>
            </a:r>
            <a:r>
              <a:rPr lang="en-US" sz="2000" dirty="0" err="1">
                <a:solidFill>
                  <a:srgbClr val="000000"/>
                </a:solidFill>
              </a:rPr>
              <a:t>memória</a:t>
            </a:r>
            <a:r>
              <a:rPr lang="en-US" sz="2000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lnSpc>
                <a:spcPct val="120000"/>
              </a:lnSpc>
              <a:spcBef>
                <a:spcPts val="1200"/>
              </a:spcBef>
            </a:pPr>
            <a:r>
              <a:rPr lang="en-US" sz="2000" i="1" dirty="0" err="1">
                <a:solidFill>
                  <a:srgbClr val="000000"/>
                </a:solidFill>
              </a:rPr>
              <a:t>f</a:t>
            </a:r>
            <a:r>
              <a:rPr lang="en-US" sz="2000" dirty="0">
                <a:solidFill>
                  <a:srgbClr val="000000"/>
                </a:solidFill>
              </a:rPr>
              <a:t> – </a:t>
            </a:r>
            <a:r>
              <a:rPr lang="en-US" sz="2000" dirty="0" err="1">
                <a:solidFill>
                  <a:srgbClr val="000000"/>
                </a:solidFill>
              </a:rPr>
              <a:t>depende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da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organização</a:t>
            </a:r>
            <a:r>
              <a:rPr lang="en-US" sz="2000" dirty="0">
                <a:solidFill>
                  <a:srgbClr val="000000"/>
                </a:solidFill>
              </a:rPr>
              <a:t> do </a:t>
            </a:r>
            <a:r>
              <a:rPr lang="en-US" sz="2000" dirty="0" err="1">
                <a:solidFill>
                  <a:srgbClr val="000000"/>
                </a:solidFill>
              </a:rPr>
              <a:t>processador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e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da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tecnologia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utilizada</a:t>
            </a:r>
            <a:endParaRPr lang="en-US" sz="2000" i="1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pt-PT" sz="2000" b="1" dirty="0">
                <a:solidFill>
                  <a:srgbClr val="000000"/>
                </a:solidFill>
              </a:rPr>
              <a:t>“A única métrica completa e fiável para avaliar o desempenho de um computador é o tempo de execução”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pt-PT" sz="2000" dirty="0">
                <a:solidFill>
                  <a:srgbClr val="000000"/>
                </a:solidFill>
              </a:rPr>
              <a:t>As métricas CPI, </a:t>
            </a:r>
            <a:r>
              <a:rPr lang="pt-PT" sz="2000" i="1" dirty="0" err="1">
                <a:solidFill>
                  <a:srgbClr val="000000"/>
                </a:solidFill>
              </a:rPr>
              <a:t>f</a:t>
            </a:r>
            <a:r>
              <a:rPr lang="pt-PT" sz="2000" dirty="0">
                <a:solidFill>
                  <a:srgbClr val="000000"/>
                </a:solidFill>
              </a:rPr>
              <a:t> e #I não podem ser avaliadas isoladamente, devendo ser sempre consideradas em conjunto, pois dependem umas das outras.</a:t>
            </a:r>
          </a:p>
          <a:p>
            <a:pPr eaLnBrk="1" hangingPunct="1">
              <a:spcBef>
                <a:spcPts val="1200"/>
              </a:spcBef>
              <a:buFont typeface="Arial" pitchFamily="-109" charset="0"/>
              <a:buNone/>
            </a:pPr>
            <a:endParaRPr lang="en-US" sz="2000" i="1" dirty="0">
              <a:solidFill>
                <a:srgbClr val="000000"/>
              </a:solidFill>
            </a:endParaRP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EFF1-93BD-DC46-A304-56A4C6E134E0}" type="slidenum">
              <a:rPr lang="en-US"/>
              <a:pPr/>
              <a:t>16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 - Avaliação do Desempenho</a:t>
            </a:r>
          </a:p>
        </p:txBody>
      </p:sp>
      <p:graphicFrame>
        <p:nvGraphicFramePr>
          <p:cNvPr id="30723" name="Marcador de Posição de Conteúdo 5"/>
          <p:cNvGraphicFramePr>
            <a:graphicFrameLocks noChangeAspect="1"/>
          </p:cNvGraphicFramePr>
          <p:nvPr/>
        </p:nvGraphicFramePr>
        <p:xfrm>
          <a:off x="2200275" y="969729"/>
          <a:ext cx="367982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1" name="Equation" r:id="rId3" imgW="1143000" imgH="177800" progId="Equation.3">
                  <p:embed/>
                </p:oleObj>
              </mc:Choice>
              <mc:Fallback>
                <p:oleObj name="Equation" r:id="rId3" imgW="1143000" imgH="177800" progId="Equation.3">
                  <p:embed/>
                  <p:pic>
                    <p:nvPicPr>
                      <p:cNvPr id="0" name="Marcador de Posição de Conteúdo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0275" y="969729"/>
                        <a:ext cx="3679825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ítulo 1"/>
          <p:cNvSpPr>
            <a:spLocks noGrp="1"/>
          </p:cNvSpPr>
          <p:nvPr>
            <p:ph type="title"/>
          </p:nvPr>
        </p:nvSpPr>
        <p:spPr>
          <a:xfrm>
            <a:off x="349624" y="260360"/>
            <a:ext cx="7086600" cy="731838"/>
          </a:xfrm>
        </p:spPr>
        <p:txBody>
          <a:bodyPr/>
          <a:lstStyle/>
          <a:p>
            <a:pPr eaLnBrk="1" hangingPunct="1"/>
            <a:r>
              <a:rPr lang="en-US" dirty="0" err="1"/>
              <a:t>Relação</a:t>
            </a:r>
            <a:r>
              <a:rPr lang="en-US" dirty="0"/>
              <a:t> entre as </a:t>
            </a:r>
            <a:r>
              <a:rPr lang="en-US" dirty="0" err="1"/>
              <a:t>métricas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349624" y="1257483"/>
            <a:ext cx="7086600" cy="1858962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pt-PT" sz="2000" b="1" dirty="0">
                <a:solidFill>
                  <a:srgbClr val="000000"/>
                </a:solidFill>
              </a:rPr>
              <a:t>Exemplo 1 </a:t>
            </a:r>
            <a:r>
              <a:rPr lang="pt-PT" sz="2000" dirty="0">
                <a:solidFill>
                  <a:srgbClr val="000000"/>
                </a:solidFill>
              </a:rPr>
              <a:t>: Aumentar </a:t>
            </a:r>
            <a:r>
              <a:rPr lang="pt-PT" sz="2000" i="1" dirty="0" err="1">
                <a:solidFill>
                  <a:srgbClr val="000000"/>
                </a:solidFill>
              </a:rPr>
              <a:t>f</a:t>
            </a:r>
            <a:r>
              <a:rPr lang="pt-PT" sz="2000" dirty="0">
                <a:solidFill>
                  <a:srgbClr val="000000"/>
                </a:solidFill>
              </a:rPr>
              <a:t> (diminuir </a:t>
            </a:r>
            <a:r>
              <a:rPr lang="pt-PT" sz="2000" dirty="0" err="1">
                <a:solidFill>
                  <a:srgbClr val="000000"/>
                </a:solidFill>
              </a:rPr>
              <a:t>Tcc</a:t>
            </a:r>
            <a:r>
              <a:rPr lang="pt-PT" sz="2000" dirty="0">
                <a:solidFill>
                  <a:srgbClr val="000000"/>
                </a:solidFill>
              </a:rPr>
              <a:t>) implica frequentemente um aumento do CPI!</a:t>
            </a:r>
            <a:endParaRPr lang="pt-PT" sz="2000" b="1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pt-PT" sz="2000" b="1" dirty="0">
                <a:solidFill>
                  <a:srgbClr val="000000"/>
                </a:solidFill>
              </a:rPr>
              <a:t>Explicação: </a:t>
            </a:r>
            <a:r>
              <a:rPr lang="pt-PT" sz="2000" dirty="0">
                <a:solidFill>
                  <a:srgbClr val="000000"/>
                </a:solidFill>
              </a:rPr>
              <a:t>Se </a:t>
            </a:r>
            <a:r>
              <a:rPr lang="pt-PT" sz="2000" dirty="0" err="1">
                <a:solidFill>
                  <a:srgbClr val="000000"/>
                </a:solidFill>
              </a:rPr>
              <a:t>Tcc</a:t>
            </a:r>
            <a:r>
              <a:rPr lang="pt-PT" sz="2000" dirty="0">
                <a:solidFill>
                  <a:srgbClr val="000000"/>
                </a:solidFill>
              </a:rPr>
              <a:t> diminui, mas o tempo de acesso à memória (</a:t>
            </a:r>
            <a:r>
              <a:rPr lang="pt-PT" sz="2000" dirty="0" err="1">
                <a:solidFill>
                  <a:srgbClr val="000000"/>
                </a:solidFill>
              </a:rPr>
              <a:t>Tmem</a:t>
            </a:r>
            <a:r>
              <a:rPr lang="pt-PT" sz="2000" dirty="0">
                <a:solidFill>
                  <a:srgbClr val="000000"/>
                </a:solidFill>
              </a:rPr>
              <a:t>) se mantém, são necessários mais ciclos para aceder à memória.</a:t>
            </a:r>
            <a:endParaRPr lang="pt-PT" sz="2000" b="1" dirty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pt-PT" sz="2000" dirty="0">
              <a:solidFill>
                <a:srgbClr val="000000"/>
              </a:solidFill>
            </a:endParaRP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6F152-4E1D-0146-A2B5-439CAAA62190}" type="slidenum">
              <a:rPr lang="en-US"/>
              <a:pPr/>
              <a:t>17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 - Avaliação do Desempenho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49250" y="3116445"/>
            <a:ext cx="7086974" cy="2098675"/>
            <a:chOff x="336" y="1872"/>
            <a:chExt cx="5040" cy="1322"/>
          </a:xfrm>
        </p:grpSpPr>
        <p:sp>
          <p:nvSpPr>
            <p:cNvPr id="5130" name="Line 4"/>
            <p:cNvSpPr>
              <a:spLocks noChangeShapeType="1"/>
            </p:cNvSpPr>
            <p:nvPr/>
          </p:nvSpPr>
          <p:spPr bwMode="auto">
            <a:xfrm>
              <a:off x="336" y="1872"/>
              <a:ext cx="50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endParaRPr lang="pt-PT"/>
            </a:p>
          </p:txBody>
        </p:sp>
        <p:graphicFrame>
          <p:nvGraphicFramePr>
            <p:cNvPr id="5123" name="Object 2"/>
            <p:cNvGraphicFramePr>
              <a:graphicFrameLocks noChangeAspect="1"/>
            </p:cNvGraphicFramePr>
            <p:nvPr/>
          </p:nvGraphicFramePr>
          <p:xfrm>
            <a:off x="336" y="1920"/>
            <a:ext cx="1344" cy="1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02" name="Equation" r:id="rId3" imgW="965160" imgH="914400" progId="Equation.3">
                    <p:embed/>
                  </p:oleObj>
                </mc:Choice>
                <mc:Fallback>
                  <p:oleObj name="Equation" r:id="rId3" imgW="965160" imgH="9144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1920"/>
                          <a:ext cx="1344" cy="12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5334374" y="3192645"/>
          <a:ext cx="2101850" cy="199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3" name="Equação" r:id="rId5" imgW="965160" imgH="914400" progId="Equation.3">
                  <p:embed/>
                </p:oleObj>
              </mc:Choice>
              <mc:Fallback>
                <p:oleObj name="Equação" r:id="rId5" imgW="965160" imgH="914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374" y="3192645"/>
                        <a:ext cx="2101850" cy="1992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180585" y="5383301"/>
            <a:ext cx="7413744" cy="101566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pt-PT" sz="2000" b="1" dirty="0"/>
              <a:t>Conclusão: </a:t>
            </a:r>
            <a:r>
              <a:rPr lang="pt-PT" sz="2000" dirty="0"/>
              <a:t>Apesar de </a:t>
            </a:r>
            <a:r>
              <a:rPr lang="pt-PT" sz="2000" b="1" dirty="0" err="1"/>
              <a:t>Tcc</a:t>
            </a:r>
            <a:r>
              <a:rPr lang="pt-PT" sz="2000" b="1" dirty="0"/>
              <a:t> diminuir para metade</a:t>
            </a:r>
            <a:r>
              <a:rPr lang="pt-PT" sz="2000" dirty="0"/>
              <a:t>, </a:t>
            </a:r>
            <a:r>
              <a:rPr lang="pt-PT" sz="2000" dirty="0" err="1"/>
              <a:t>Texec</a:t>
            </a:r>
            <a:r>
              <a:rPr lang="pt-PT" sz="2000" dirty="0"/>
              <a:t> não diminui para metade, pois o número de ciclos de acesso à memória aumenta,</a:t>
            </a:r>
          </a:p>
          <a:p>
            <a:r>
              <a:rPr lang="pt-PT" sz="2000" dirty="0"/>
              <a:t>logo o</a:t>
            </a:r>
            <a:r>
              <a:rPr lang="pt-PT" sz="2000" b="1" dirty="0"/>
              <a:t> </a:t>
            </a:r>
            <a:r>
              <a:rPr lang="pt-PT" sz="2000" b="1"/>
              <a:t>CPI aumenta</a:t>
            </a:r>
            <a:endParaRPr lang="pt-PT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Relação entre as métricas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D4C81-BA19-2142-8839-451BC05E9E89}" type="slidenum">
              <a:rPr lang="en-US"/>
              <a:pPr/>
              <a:t>18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 - Avaliação do Desempenho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7200" y="1447800"/>
            <a:ext cx="7174850" cy="2877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</a:pPr>
            <a:r>
              <a:rPr lang="pt-PT" sz="2000" b="1" dirty="0"/>
              <a:t>Exemplo 2 </a:t>
            </a:r>
            <a:r>
              <a:rPr lang="pt-PT" sz="2000" dirty="0"/>
              <a:t>: Diminuir o número de instruções (#I) recorrendo a instruções mais complexas resulta num aumento do CPI!</a:t>
            </a:r>
          </a:p>
          <a:p>
            <a:pPr marL="342900" indent="-342900">
              <a:spcBef>
                <a:spcPct val="20000"/>
              </a:spcBef>
            </a:pPr>
            <a:r>
              <a:rPr lang="pt-PT" sz="2000" b="1" dirty="0"/>
              <a:t> </a:t>
            </a:r>
          </a:p>
          <a:p>
            <a:pPr marL="342900" indent="-342900">
              <a:spcBef>
                <a:spcPct val="20000"/>
              </a:spcBef>
            </a:pPr>
            <a:r>
              <a:rPr lang="pt-PT" sz="2000" b="1" dirty="0"/>
              <a:t>Explicação: </a:t>
            </a:r>
            <a:r>
              <a:rPr lang="pt-PT" sz="2000" dirty="0"/>
              <a:t>As instruções mais complexas realizam o trabalho de várias instruções simples, mas podem necessitar de mais ciclos para o completar, resultando num aumento do CPI.</a:t>
            </a:r>
          </a:p>
          <a:p>
            <a:pPr marL="342900" indent="-342900">
              <a:spcBef>
                <a:spcPct val="20000"/>
              </a:spcBef>
            </a:pPr>
            <a:r>
              <a:rPr lang="pt-PT" sz="2000" dirty="0"/>
              <a:t> Este é um dos argumentos dos defensores de arquitecturas RISC.</a:t>
            </a:r>
            <a:endParaRPr lang="pt-PT" sz="2000" b="1" dirty="0"/>
          </a:p>
          <a:p>
            <a:pPr marL="342900" indent="-342900">
              <a:spcBef>
                <a:spcPct val="20000"/>
              </a:spcBef>
            </a:pPr>
            <a:endParaRPr lang="pt-PT" sz="2000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49624" y="4826000"/>
            <a:ext cx="7282426" cy="101566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pt-PT" sz="2000" b="1"/>
              <a:t>Conclusão: </a:t>
            </a:r>
            <a:r>
              <a:rPr lang="pt-PT" sz="2000"/>
              <a:t>O número de instruções diminui, mas o ganho em tempo de execução não diminui na mesma proporção, devido ao aumento do CPI.</a:t>
            </a:r>
            <a:endParaRPr lang="pt-PT" sz="2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  <p:bldP spid="7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Desempenho do CPU - MIPS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67652-F31C-2845-9C93-D34BEF8B4800}" type="slidenum">
              <a:rPr lang="en-US"/>
              <a:pPr/>
              <a:t>19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 - Avaliação do Desempenho</a:t>
            </a:r>
          </a:p>
        </p:txBody>
      </p:sp>
      <p:sp>
        <p:nvSpPr>
          <p:cNvPr id="6150" name="Text Box 3"/>
          <p:cNvSpPr txBox="1">
            <a:spLocks noChangeArrowheads="1"/>
          </p:cNvSpPr>
          <p:nvPr/>
        </p:nvSpPr>
        <p:spPr bwMode="auto">
          <a:xfrm>
            <a:off x="122797" y="1306513"/>
            <a:ext cx="767920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pt-PT" sz="2000" dirty="0"/>
              <a:t>MIPS (milhões de instruções por segundo) – uma métrica enganadora</a:t>
            </a: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3660648" y="1828800"/>
          <a:ext cx="1600200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2" name="Equation" r:id="rId3" imgW="749160" imgH="431640" progId="Equation.3">
                  <p:embed/>
                </p:oleObj>
              </mc:Choice>
              <mc:Fallback>
                <p:oleObj name="Equation" r:id="rId3" imgW="749160" imgH="431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0648" y="1828800"/>
                        <a:ext cx="1600200" cy="922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Text Box 5"/>
          <p:cNvSpPr txBox="1">
            <a:spLocks noChangeArrowheads="1"/>
          </p:cNvSpPr>
          <p:nvPr/>
        </p:nvSpPr>
        <p:spPr bwMode="auto">
          <a:xfrm>
            <a:off x="2882871" y="2089914"/>
            <a:ext cx="7777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pt-PT" sz="2000" dirty="0"/>
              <a:t>MIPS 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04800" y="2895600"/>
            <a:ext cx="7386638" cy="1995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10000"/>
              </a:lnSpc>
              <a:spcAft>
                <a:spcPct val="35000"/>
              </a:spcAft>
              <a:buFontTx/>
              <a:buAutoNum type="arabicPeriod"/>
            </a:pPr>
            <a:r>
              <a:rPr lang="pt-PT" sz="2000" dirty="0"/>
              <a:t>MIPS especifica a taxa de execução das instruções, mas não considera o trabalho feito por cada instrução. </a:t>
            </a:r>
            <a:r>
              <a:rPr lang="pt-PT" sz="2000" dirty="0" err="1"/>
              <a:t>CPUs</a:t>
            </a:r>
            <a:r>
              <a:rPr lang="pt-PT" sz="2000" dirty="0"/>
              <a:t> com diferentes </a:t>
            </a:r>
            <a:r>
              <a:rPr lang="pt-PT" sz="2000" i="1" dirty="0" err="1"/>
              <a:t>instruction</a:t>
            </a:r>
            <a:r>
              <a:rPr lang="pt-PT" sz="2000" i="1" dirty="0"/>
              <a:t> </a:t>
            </a:r>
            <a:r>
              <a:rPr lang="pt-PT" sz="2000" i="1" dirty="0" err="1"/>
              <a:t>sets</a:t>
            </a:r>
            <a:r>
              <a:rPr lang="pt-PT" sz="2000" dirty="0"/>
              <a:t> não podem ser comparados.</a:t>
            </a:r>
          </a:p>
          <a:p>
            <a:pPr marL="457200" indent="-457200">
              <a:lnSpc>
                <a:spcPct val="110000"/>
              </a:lnSpc>
              <a:spcAft>
                <a:spcPct val="35000"/>
              </a:spcAft>
              <a:buFontTx/>
              <a:buAutoNum type="arabicPeriod"/>
            </a:pPr>
            <a:r>
              <a:rPr lang="pt-PT" sz="2000" dirty="0"/>
              <a:t>MIPS varia entre diferentes programas no mesmo CPU</a:t>
            </a:r>
          </a:p>
          <a:p>
            <a:pPr marL="457200" indent="-457200">
              <a:lnSpc>
                <a:spcPct val="110000"/>
              </a:lnSpc>
              <a:spcAft>
                <a:spcPct val="35000"/>
              </a:spcAft>
              <a:buFontTx/>
              <a:buAutoNum type="arabicPeriod"/>
            </a:pPr>
            <a:r>
              <a:rPr lang="pt-PT" sz="2000" dirty="0"/>
              <a:t>MIPS pode variar inversamente com o desempenho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349624" y="5222891"/>
            <a:ext cx="7341814" cy="144142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10000"/>
              </a:lnSpc>
              <a:spcAft>
                <a:spcPct val="35000"/>
              </a:spcAft>
            </a:pPr>
            <a:r>
              <a:rPr lang="pt-PT" sz="2000" dirty="0"/>
              <a:t>Esta métrica pode ser usada para comparar o desempenho do </a:t>
            </a:r>
            <a:r>
              <a:rPr lang="pt-PT" sz="2000" b="1" dirty="0"/>
              <a:t>mesmo programa </a:t>
            </a:r>
            <a:r>
              <a:rPr lang="pt-PT" sz="2000" dirty="0"/>
              <a:t>em </a:t>
            </a:r>
            <a:r>
              <a:rPr lang="pt-PT" sz="2000" dirty="0" err="1"/>
              <a:t>CPUs</a:t>
            </a:r>
            <a:r>
              <a:rPr lang="pt-PT" sz="2000" dirty="0"/>
              <a:t> com o </a:t>
            </a:r>
            <a:r>
              <a:rPr lang="pt-PT" sz="2000" b="1" dirty="0"/>
              <a:t>mesmo conjunto de instruções (ISA)</a:t>
            </a:r>
            <a:r>
              <a:rPr lang="pt-PT" sz="2000" dirty="0"/>
              <a:t>, mas </a:t>
            </a:r>
            <a:r>
              <a:rPr lang="pt-PT" sz="2000" dirty="0" err="1"/>
              <a:t>micro-arquitecturas</a:t>
            </a:r>
            <a:r>
              <a:rPr lang="pt-PT" sz="2000" dirty="0"/>
              <a:t> e/ou frequências do relógio diferentes.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0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Material de apoio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25464" y="1825625"/>
            <a:ext cx="8601560" cy="4351338"/>
          </a:xfrm>
        </p:spPr>
        <p:txBody>
          <a:bodyPr>
            <a:normAutofit/>
          </a:bodyPr>
          <a:lstStyle/>
          <a:p>
            <a:r>
              <a:rPr lang="pt-PT" sz="2200" dirty="0"/>
              <a:t>“</a:t>
            </a:r>
            <a:r>
              <a:rPr lang="en-US" sz="2200" i="1" dirty="0"/>
              <a:t>Computer Organization and Design: The Hardware / Software Interface</a:t>
            </a:r>
            <a:r>
              <a:rPr lang="en-US" sz="2200" dirty="0"/>
              <a:t>”</a:t>
            </a:r>
            <a:br>
              <a:rPr lang="en-US" sz="2200" dirty="0"/>
            </a:br>
            <a:r>
              <a:rPr lang="sv-SE" sz="2200" dirty="0"/>
              <a:t>David A. Patterson, John L. Hennessy</a:t>
            </a:r>
            <a:br>
              <a:rPr lang="en-US" sz="2200" dirty="0"/>
            </a:br>
            <a:r>
              <a:rPr lang="en-US" sz="2200" dirty="0"/>
              <a:t>5th Edition, 2013</a:t>
            </a:r>
          </a:p>
          <a:p>
            <a:pPr lvl="1"/>
            <a:r>
              <a:rPr lang="pt-PT" sz="1800" dirty="0"/>
              <a:t>Secção 1.6 (</a:t>
            </a:r>
            <a:r>
              <a:rPr lang="pt-PT" sz="1800" dirty="0" err="1"/>
              <a:t>pags</a:t>
            </a:r>
            <a:r>
              <a:rPr lang="pt-PT" sz="1800" dirty="0"/>
              <a:t>. 28 .. 40) – Performance</a:t>
            </a:r>
            <a:br>
              <a:rPr lang="pt-PT" sz="1800" dirty="0"/>
            </a:br>
            <a:r>
              <a:rPr lang="pt-PT" sz="1800" dirty="0"/>
              <a:t>Secção 1.10 (</a:t>
            </a:r>
            <a:r>
              <a:rPr lang="pt-PT" sz="1800" dirty="0" err="1"/>
              <a:t>pags</a:t>
            </a:r>
            <a:r>
              <a:rPr lang="pt-PT" sz="1800" dirty="0"/>
              <a:t>. 59 .. 51) – </a:t>
            </a:r>
            <a:r>
              <a:rPr lang="pt-PT" sz="1800" dirty="0" err="1"/>
              <a:t>Fallacies</a:t>
            </a:r>
            <a:r>
              <a:rPr lang="pt-PT" sz="1800" dirty="0"/>
              <a:t> </a:t>
            </a:r>
            <a:r>
              <a:rPr lang="pt-PT" sz="1800" dirty="0" err="1"/>
              <a:t>and</a:t>
            </a:r>
            <a:r>
              <a:rPr lang="pt-PT" sz="1800" dirty="0"/>
              <a:t> </a:t>
            </a:r>
            <a:r>
              <a:rPr lang="pt-PT" sz="1800" dirty="0" err="1"/>
              <a:t>Pitfalls</a:t>
            </a:r>
            <a:br>
              <a:rPr lang="pt-PT" sz="1800" dirty="0"/>
            </a:br>
            <a:endParaRPr lang="pt-PT" sz="1800" dirty="0"/>
          </a:p>
        </p:txBody>
      </p:sp>
    </p:spTree>
    <p:extLst>
      <p:ext uri="{BB962C8B-B14F-4D97-AF65-F5344CB8AC3E}">
        <p14:creationId xmlns:p14="http://schemas.microsoft.com/office/powerpoint/2010/main" val="23105095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Desempenho do CPU - MIPS</a:t>
            </a:r>
          </a:p>
        </p:txBody>
      </p:sp>
      <p:sp>
        <p:nvSpPr>
          <p:cNvPr id="717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295401"/>
            <a:ext cx="7162800" cy="1066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 err="1">
                <a:solidFill>
                  <a:srgbClr val="000000"/>
                </a:solidFill>
              </a:rPr>
              <a:t>Considere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os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seguintes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segmentos</a:t>
            </a:r>
            <a:r>
              <a:rPr lang="en-US" sz="2000" dirty="0">
                <a:solidFill>
                  <a:srgbClr val="000000"/>
                </a:solidFill>
              </a:rPr>
              <a:t> de </a:t>
            </a:r>
            <a:r>
              <a:rPr lang="en-US" sz="2000" dirty="0" err="1">
                <a:solidFill>
                  <a:srgbClr val="000000"/>
                </a:solidFill>
              </a:rPr>
              <a:t>código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executados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numa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máquina</a:t>
            </a:r>
            <a:r>
              <a:rPr lang="en-US" sz="2000" dirty="0">
                <a:solidFill>
                  <a:srgbClr val="000000"/>
                </a:solidFill>
              </a:rPr>
              <a:t> com </a:t>
            </a:r>
            <a:r>
              <a:rPr lang="en-US" sz="2000" i="1" dirty="0" err="1">
                <a:solidFill>
                  <a:srgbClr val="000000"/>
                </a:solidFill>
              </a:rPr>
              <a:t>f</a:t>
            </a:r>
            <a:r>
              <a:rPr lang="en-US" sz="2000" i="1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= 1 GHz. </a:t>
            </a:r>
            <a:r>
              <a:rPr lang="en-US" sz="2000" dirty="0" err="1">
                <a:solidFill>
                  <a:srgbClr val="000000"/>
                </a:solidFill>
              </a:rPr>
              <a:t>Qual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o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que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exibe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melhor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desempenho</a:t>
            </a:r>
            <a:r>
              <a:rPr lang="en-US" sz="2000" dirty="0">
                <a:solidFill>
                  <a:srgbClr val="000000"/>
                </a:solidFill>
              </a:rPr>
              <a:t> de </a:t>
            </a:r>
            <a:r>
              <a:rPr lang="en-US" sz="2000" dirty="0" err="1">
                <a:solidFill>
                  <a:srgbClr val="000000"/>
                </a:solidFill>
              </a:rPr>
              <a:t>acordo</a:t>
            </a:r>
            <a:r>
              <a:rPr lang="en-US" sz="2000" dirty="0">
                <a:solidFill>
                  <a:srgbClr val="000000"/>
                </a:solidFill>
              </a:rPr>
              <a:t> com as </a:t>
            </a:r>
            <a:r>
              <a:rPr lang="en-US" sz="2000" dirty="0" err="1">
                <a:solidFill>
                  <a:srgbClr val="000000"/>
                </a:solidFill>
              </a:rPr>
              <a:t>métricas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Texec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e</a:t>
            </a:r>
            <a:r>
              <a:rPr lang="en-US" sz="2000" dirty="0">
                <a:solidFill>
                  <a:srgbClr val="000000"/>
                </a:solidFill>
              </a:rPr>
              <a:t> MIPS?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D4BDF-C4F3-A940-8CB7-A62CB2DA3F46}" type="slidenum">
              <a:rPr lang="en-US"/>
              <a:pPr/>
              <a:t>20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 - Avaliação do Desempenho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1209675" y="2575975"/>
          <a:ext cx="6096000" cy="121920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75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-109" charset="0"/>
                          <a:ea typeface="Arial" pitchFamily="-109" charset="0"/>
                          <a:cs typeface="Arial" pitchFamily="-109" charset="0"/>
                        </a:rPr>
                        <a:t>Código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-109" charset="0"/>
                        <a:ea typeface="Arial" pitchFamily="-109" charset="0"/>
                        <a:cs typeface="Arial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-109" charset="0"/>
                          <a:ea typeface="Arial" pitchFamily="-109" charset="0"/>
                          <a:cs typeface="Arial" pitchFamily="-109" charset="0"/>
                        </a:rPr>
                        <a:t>Número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-109" charset="0"/>
                          <a:ea typeface="Arial" pitchFamily="-109" charset="0"/>
                          <a:cs typeface="Arial" pitchFamily="-109" charset="0"/>
                        </a:rPr>
                        <a:t> de 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-109" charset="0"/>
                          <a:ea typeface="Arial" pitchFamily="-109" charset="0"/>
                          <a:cs typeface="Arial" pitchFamily="-109" charset="0"/>
                        </a:rPr>
                        <a:t>Instruções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-109" charset="0"/>
                        <a:ea typeface="Arial" pitchFamily="-109" charset="0"/>
                        <a:cs typeface="Arial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9" charset="0"/>
                          <a:ea typeface="Arial" pitchFamily="-109" charset="0"/>
                          <a:cs typeface="Arial" pitchFamily="-109" charset="0"/>
                        </a:rPr>
                        <a:t>A (CPI=1)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9" charset="0"/>
                          <a:ea typeface="Arial" pitchFamily="-109" charset="0"/>
                          <a:cs typeface="Arial" pitchFamily="-109" charset="0"/>
                        </a:rPr>
                        <a:t>B (CPI=2)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9" charset="0"/>
                          <a:ea typeface="Arial" pitchFamily="-109" charset="0"/>
                          <a:cs typeface="Arial" pitchFamily="-109" charset="0"/>
                        </a:rPr>
                        <a:t>C (CPI=3)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9" charset="0"/>
                          <a:ea typeface="Arial" pitchFamily="-109" charset="0"/>
                          <a:cs typeface="Arial" pitchFamily="-10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9" charset="0"/>
                          <a:ea typeface="Arial" pitchFamily="-109" charset="0"/>
                          <a:cs typeface="Arial" pitchFamily="-10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9" charset="0"/>
                          <a:ea typeface="Arial" pitchFamily="-109" charset="0"/>
                          <a:cs typeface="Arial" pitchFamily="-10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9" charset="0"/>
                          <a:ea typeface="Arial" pitchFamily="-109" charset="0"/>
                          <a:cs typeface="Arial" pitchFamily="-10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9" charset="0"/>
                          <a:ea typeface="Arial" pitchFamily="-109" charset="0"/>
                          <a:cs typeface="Arial" pitchFamily="-10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9" charset="0"/>
                          <a:ea typeface="Arial" pitchFamily="-109" charset="0"/>
                          <a:cs typeface="Arial" pitchFamily="-109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9" charset="0"/>
                          <a:ea typeface="Arial" pitchFamily="-109" charset="0"/>
                          <a:cs typeface="Arial" pitchFamily="-10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9" charset="0"/>
                          <a:ea typeface="Arial" pitchFamily="-109" charset="0"/>
                          <a:cs typeface="Arial" pitchFamily="-10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457200" y="3986222"/>
          <a:ext cx="3211513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4" name="Equation" r:id="rId3" imgW="1803240" imgH="812520" progId="Equation.3">
                  <p:embed/>
                </p:oleObj>
              </mc:Choice>
              <mc:Fallback>
                <p:oleObj name="Equation" r:id="rId3" imgW="1803240" imgH="8125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986222"/>
                        <a:ext cx="3211513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4384675" y="3986222"/>
          <a:ext cx="3235325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5" name="Equation" r:id="rId5" imgW="1815840" imgH="812520" progId="Equation.3">
                  <p:embed/>
                </p:oleObj>
              </mc:Choice>
              <mc:Fallback>
                <p:oleObj name="Equation" r:id="rId5" imgW="1815840" imgH="8125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4675" y="3986222"/>
                        <a:ext cx="3235325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57200" y="5630105"/>
            <a:ext cx="7162800" cy="110286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10000"/>
              </a:lnSpc>
              <a:spcAft>
                <a:spcPct val="35000"/>
              </a:spcAft>
            </a:pPr>
            <a:r>
              <a:rPr lang="pt-PT" sz="2000"/>
              <a:t>Esta métrica favorece programas com muitas instruções simples e rápidas, pois não tem em consideração a quantidade de trabalho feita por cada uma.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Desempenho do CPU - MIPS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BFABA-53B2-524C-B711-9FEFE16926FF}" type="slidenum">
              <a:rPr lang="en-US"/>
              <a:pPr/>
              <a:t>21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 - Avaliação do Desempenho</a:t>
            </a:r>
          </a:p>
        </p:txBody>
      </p:sp>
      <p:sp>
        <p:nvSpPr>
          <p:cNvPr id="16389" name="Text Box 3"/>
          <p:cNvSpPr txBox="1">
            <a:spLocks noChangeArrowheads="1"/>
          </p:cNvSpPr>
          <p:nvPr/>
        </p:nvSpPr>
        <p:spPr bwMode="auto">
          <a:xfrm>
            <a:off x="123082" y="1600200"/>
            <a:ext cx="755926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pt-PT" sz="2000" dirty="0">
                <a:solidFill>
                  <a:srgbClr val="000000"/>
                </a:solidFill>
              </a:rPr>
              <a:t>MIPS de </a:t>
            </a:r>
            <a:r>
              <a:rPr lang="pt-PT" sz="2000" dirty="0" err="1">
                <a:solidFill>
                  <a:srgbClr val="000000"/>
                </a:solidFill>
              </a:rPr>
              <a:t>pico–</a:t>
            </a:r>
            <a:r>
              <a:rPr lang="pt-PT" sz="2000" dirty="0">
                <a:solidFill>
                  <a:srgbClr val="000000"/>
                </a:solidFill>
              </a:rPr>
              <a:t> máxima taxa </a:t>
            </a:r>
            <a:r>
              <a:rPr lang="pt-PT" sz="2000" b="1" dirty="0">
                <a:solidFill>
                  <a:srgbClr val="000000"/>
                </a:solidFill>
              </a:rPr>
              <a:t>possível </a:t>
            </a:r>
            <a:r>
              <a:rPr lang="pt-PT" sz="2000" dirty="0">
                <a:solidFill>
                  <a:srgbClr val="000000"/>
                </a:solidFill>
              </a:rPr>
              <a:t>de execução de instruções</a:t>
            </a:r>
          </a:p>
        </p:txBody>
      </p:sp>
      <p:sp>
        <p:nvSpPr>
          <p:cNvPr id="16390" name="Text Box 4"/>
          <p:cNvSpPr txBox="1">
            <a:spLocks noChangeArrowheads="1"/>
          </p:cNvSpPr>
          <p:nvPr/>
        </p:nvSpPr>
        <p:spPr bwMode="auto">
          <a:xfrm>
            <a:off x="123082" y="2395886"/>
            <a:ext cx="7559261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pt-PT" sz="2000" dirty="0">
                <a:solidFill>
                  <a:srgbClr val="000000"/>
                </a:solidFill>
              </a:rPr>
              <a:t>É a métrica mais enganadora, pois corresponde a sequências de código que apenas tenham instruções com o CPI mais baixo possível.</a:t>
            </a:r>
          </a:p>
          <a:p>
            <a:r>
              <a:rPr lang="pt-PT" sz="2000" dirty="0">
                <a:solidFill>
                  <a:srgbClr val="000000"/>
                </a:solidFill>
              </a:rPr>
              <a:t>Este tipo de sequências de instruções não realizam, regra geral, trabalho útil; consistem apenas em operações elementares com operandos em registos.</a:t>
            </a:r>
          </a:p>
          <a:p>
            <a:endParaRPr lang="pt-PT" sz="2000" dirty="0">
              <a:solidFill>
                <a:srgbClr val="000000"/>
              </a:solidFill>
            </a:endParaRPr>
          </a:p>
          <a:p>
            <a:r>
              <a:rPr lang="pt-PT" sz="2000" dirty="0">
                <a:solidFill>
                  <a:srgbClr val="000000"/>
                </a:solidFill>
              </a:rPr>
              <a:t>Pode ser visto como “a velocidade da luz” do CPU, e portanto, inatingível.</a:t>
            </a:r>
          </a:p>
          <a:p>
            <a:endParaRPr lang="pt-PT" sz="2000" dirty="0">
              <a:solidFill>
                <a:srgbClr val="000000"/>
              </a:solidFill>
            </a:endParaRPr>
          </a:p>
          <a:p>
            <a:r>
              <a:rPr lang="pt-PT" sz="2000" dirty="0">
                <a:solidFill>
                  <a:srgbClr val="000000"/>
                </a:solidFill>
              </a:rPr>
              <a:t>O principal problema é que é muitas vezes publicitada pelos fabricantes/vendedores como uma medida de desempenho das suas máquinas!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Desempenho - CPE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49624" y="1600200"/>
            <a:ext cx="7086600" cy="4787816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</a:rPr>
              <a:t>As </a:t>
            </a:r>
            <a:r>
              <a:rPr lang="en-US" sz="2000" dirty="0" err="1">
                <a:solidFill>
                  <a:srgbClr val="000000"/>
                </a:solidFill>
              </a:rPr>
              <a:t>métricas</a:t>
            </a:r>
            <a:r>
              <a:rPr lang="en-US" sz="2000" dirty="0">
                <a:solidFill>
                  <a:srgbClr val="000000"/>
                </a:solidFill>
              </a:rPr>
              <a:t> CPI </a:t>
            </a:r>
            <a:r>
              <a:rPr lang="en-US" sz="2000" dirty="0" err="1">
                <a:solidFill>
                  <a:srgbClr val="000000"/>
                </a:solidFill>
              </a:rPr>
              <a:t>e</a:t>
            </a:r>
            <a:r>
              <a:rPr lang="en-US" sz="2000" dirty="0">
                <a:solidFill>
                  <a:srgbClr val="000000"/>
                </a:solidFill>
              </a:rPr>
              <a:t> MIPS </a:t>
            </a:r>
            <a:r>
              <a:rPr lang="en-US" sz="2000" dirty="0" err="1">
                <a:solidFill>
                  <a:srgbClr val="000000"/>
                </a:solidFill>
              </a:rPr>
              <a:t>dependem</a:t>
            </a:r>
            <a:r>
              <a:rPr lang="en-US" sz="2000" dirty="0">
                <a:solidFill>
                  <a:srgbClr val="000000"/>
                </a:solidFill>
              </a:rPr>
              <a:t> do </a:t>
            </a:r>
            <a:r>
              <a:rPr lang="en-US" sz="2000" dirty="0" err="1">
                <a:solidFill>
                  <a:srgbClr val="000000"/>
                </a:solidFill>
              </a:rPr>
              <a:t>número</a:t>
            </a:r>
            <a:r>
              <a:rPr lang="en-US" sz="2000" dirty="0">
                <a:solidFill>
                  <a:srgbClr val="000000"/>
                </a:solidFill>
              </a:rPr>
              <a:t> de </a:t>
            </a:r>
            <a:r>
              <a:rPr lang="en-US" sz="2000" dirty="0" err="1">
                <a:solidFill>
                  <a:srgbClr val="000000"/>
                </a:solidFill>
              </a:rPr>
              <a:t>instruções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máquina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efectivamente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executadas</a:t>
            </a:r>
            <a:endParaRPr lang="en-US" sz="2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</a:rPr>
              <a:t>Um </a:t>
            </a:r>
            <a:r>
              <a:rPr lang="en-US" sz="2000" dirty="0" err="1">
                <a:solidFill>
                  <a:srgbClr val="000000"/>
                </a:solidFill>
              </a:rPr>
              <a:t>programador</a:t>
            </a:r>
            <a:r>
              <a:rPr lang="en-US" sz="2000" dirty="0">
                <a:solidFill>
                  <a:srgbClr val="000000"/>
                </a:solidFill>
              </a:rPr>
              <a:t> de </a:t>
            </a:r>
            <a:r>
              <a:rPr lang="en-US" sz="2000" dirty="0" err="1">
                <a:solidFill>
                  <a:srgbClr val="000000"/>
                </a:solidFill>
              </a:rPr>
              <a:t>uma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linguagem</a:t>
            </a:r>
            <a:r>
              <a:rPr lang="en-US" sz="2000" dirty="0">
                <a:solidFill>
                  <a:srgbClr val="000000"/>
                </a:solidFill>
              </a:rPr>
              <a:t> de alto </a:t>
            </a:r>
            <a:r>
              <a:rPr lang="en-US" sz="2000" dirty="0" err="1">
                <a:solidFill>
                  <a:srgbClr val="000000"/>
                </a:solidFill>
              </a:rPr>
              <a:t>nível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necessita</a:t>
            </a:r>
            <a:r>
              <a:rPr lang="en-US" sz="2000" dirty="0">
                <a:solidFill>
                  <a:srgbClr val="000000"/>
                </a:solidFill>
              </a:rPr>
              <a:t> de </a:t>
            </a:r>
            <a:r>
              <a:rPr lang="en-US" sz="2000" dirty="0" err="1">
                <a:solidFill>
                  <a:srgbClr val="000000"/>
                </a:solidFill>
              </a:rPr>
              <a:t>métricas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mais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próximas</a:t>
            </a:r>
            <a:r>
              <a:rPr lang="en-US" sz="2000" dirty="0">
                <a:solidFill>
                  <a:srgbClr val="000000"/>
                </a:solidFill>
              </a:rPr>
              <a:t> do </a:t>
            </a:r>
            <a:r>
              <a:rPr lang="en-US" sz="2000" dirty="0" err="1">
                <a:solidFill>
                  <a:srgbClr val="000000"/>
                </a:solidFill>
              </a:rPr>
              <a:t>problema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que</a:t>
            </a:r>
            <a:r>
              <a:rPr lang="en-US" sz="2000" dirty="0">
                <a:solidFill>
                  <a:srgbClr val="000000"/>
                </a:solidFill>
              </a:rPr>
              <a:t> se </a:t>
            </a:r>
            <a:r>
              <a:rPr lang="en-US" sz="2000" dirty="0" err="1">
                <a:solidFill>
                  <a:srgbClr val="000000"/>
                </a:solidFill>
              </a:rPr>
              <a:t>pretende</a:t>
            </a:r>
            <a:r>
              <a:rPr lang="en-US" sz="2000" dirty="0">
                <a:solidFill>
                  <a:srgbClr val="000000"/>
                </a:solidFill>
              </a:rPr>
              <a:t> resolver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 dirty="0">
                <a:solidFill>
                  <a:srgbClr val="000000"/>
                </a:solidFill>
              </a:rPr>
              <a:t>CPE – </a:t>
            </a:r>
            <a:r>
              <a:rPr lang="en-US" sz="2000" b="1" dirty="0" err="1">
                <a:solidFill>
                  <a:srgbClr val="000000"/>
                </a:solidFill>
              </a:rPr>
              <a:t>Ciclos</a:t>
            </a:r>
            <a:r>
              <a:rPr lang="en-US" sz="2000" b="1" dirty="0">
                <a:solidFill>
                  <a:srgbClr val="000000"/>
                </a:solidFill>
              </a:rPr>
              <a:t> </a:t>
            </a:r>
            <a:r>
              <a:rPr lang="en-US" sz="2000" b="1" dirty="0" err="1">
                <a:solidFill>
                  <a:srgbClr val="000000"/>
                </a:solidFill>
              </a:rPr>
              <a:t>Por</a:t>
            </a:r>
            <a:r>
              <a:rPr lang="en-US" sz="2000" b="1" dirty="0">
                <a:solidFill>
                  <a:srgbClr val="000000"/>
                </a:solidFill>
              </a:rPr>
              <a:t> </a:t>
            </a:r>
            <a:r>
              <a:rPr lang="en-US" sz="2000" b="1" dirty="0" err="1">
                <a:solidFill>
                  <a:srgbClr val="000000"/>
                </a:solidFill>
              </a:rPr>
              <a:t>Elemento</a:t>
            </a:r>
            <a:br>
              <a:rPr lang="en-US" sz="2000" b="1" dirty="0">
                <a:solidFill>
                  <a:srgbClr val="000000"/>
                </a:solidFill>
              </a:rPr>
            </a:br>
            <a:br>
              <a:rPr lang="en-US" sz="1000" b="1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</a:rPr>
              <a:t>“</a:t>
            </a:r>
            <a:r>
              <a:rPr lang="en-US" sz="2000" dirty="0" err="1">
                <a:solidFill>
                  <a:srgbClr val="000000"/>
                </a:solidFill>
              </a:rPr>
              <a:t>número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médio</a:t>
            </a:r>
            <a:r>
              <a:rPr lang="en-US" sz="2000" dirty="0">
                <a:solidFill>
                  <a:srgbClr val="000000"/>
                </a:solidFill>
              </a:rPr>
              <a:t> de </a:t>
            </a:r>
            <a:r>
              <a:rPr lang="en-US" sz="2000" dirty="0" err="1">
                <a:solidFill>
                  <a:srgbClr val="000000"/>
                </a:solidFill>
              </a:rPr>
              <a:t>ciclos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necessários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para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processar</a:t>
            </a:r>
            <a:r>
              <a:rPr lang="en-US" sz="2000" dirty="0">
                <a:solidFill>
                  <a:srgbClr val="000000"/>
                </a:solidFill>
              </a:rPr>
              <a:t> um </a:t>
            </a:r>
            <a:r>
              <a:rPr lang="en-US" sz="2000" dirty="0" err="1">
                <a:solidFill>
                  <a:srgbClr val="000000"/>
                </a:solidFill>
              </a:rPr>
              <a:t>elemento</a:t>
            </a:r>
            <a:r>
              <a:rPr lang="en-US" sz="2000" dirty="0">
                <a:solidFill>
                  <a:srgbClr val="000000"/>
                </a:solidFill>
              </a:rPr>
              <a:t> de dados”</a:t>
            </a:r>
            <a:br>
              <a:rPr lang="en-US" sz="2000" dirty="0">
                <a:solidFill>
                  <a:srgbClr val="000000"/>
                </a:solidFill>
              </a:rPr>
            </a:b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 err="1">
                <a:solidFill>
                  <a:srgbClr val="000000"/>
                </a:solidFill>
              </a:rPr>
              <a:t>Ajuda</a:t>
            </a:r>
            <a:r>
              <a:rPr lang="en-US" sz="2000" dirty="0">
                <a:solidFill>
                  <a:srgbClr val="000000"/>
                </a:solidFill>
              </a:rPr>
              <a:t> a </a:t>
            </a:r>
            <a:r>
              <a:rPr lang="en-US" sz="2000" dirty="0" err="1">
                <a:solidFill>
                  <a:srgbClr val="000000"/>
                </a:solidFill>
              </a:rPr>
              <a:t>perceber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o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desempenho</a:t>
            </a:r>
            <a:r>
              <a:rPr lang="en-US" sz="2000" dirty="0">
                <a:solidFill>
                  <a:srgbClr val="000000"/>
                </a:solidFill>
              </a:rPr>
              <a:t> do </a:t>
            </a:r>
            <a:r>
              <a:rPr lang="en-US" sz="2000" dirty="0" err="1">
                <a:solidFill>
                  <a:srgbClr val="000000"/>
                </a:solidFill>
              </a:rPr>
              <a:t>ciclo</a:t>
            </a:r>
            <a:r>
              <a:rPr lang="en-US" sz="2000" dirty="0">
                <a:solidFill>
                  <a:srgbClr val="000000"/>
                </a:solidFill>
              </a:rPr>
              <a:t> de um </a:t>
            </a:r>
            <a:r>
              <a:rPr lang="en-US" sz="2000" dirty="0" err="1">
                <a:solidFill>
                  <a:srgbClr val="000000"/>
                </a:solidFill>
              </a:rPr>
              <a:t>programa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iterativo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 err="1">
                <a:solidFill>
                  <a:srgbClr val="000000"/>
                </a:solidFill>
              </a:rPr>
              <a:t>Apropriada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para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expressar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o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desempenho</a:t>
            </a:r>
            <a:r>
              <a:rPr lang="en-US" sz="2000" dirty="0">
                <a:solidFill>
                  <a:srgbClr val="000000"/>
                </a:solidFill>
              </a:rPr>
              <a:t> de um </a:t>
            </a:r>
            <a:r>
              <a:rPr lang="en-US" sz="2000" dirty="0" err="1">
                <a:solidFill>
                  <a:srgbClr val="000000"/>
                </a:solidFill>
              </a:rPr>
              <a:t>programa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que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realiza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uma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operação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repetitiva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sobre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diferentes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elementos</a:t>
            </a:r>
            <a:r>
              <a:rPr lang="en-US" sz="2000" dirty="0">
                <a:solidFill>
                  <a:srgbClr val="000000"/>
                </a:solidFill>
              </a:rPr>
              <a:t> de dados: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28C09-336F-AA4B-A4F9-CEDEC108E05F}" type="slidenum">
              <a:rPr lang="en-US"/>
              <a:pPr/>
              <a:t>22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 - Avaliação do Desempenho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Desempenho - CPE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3C8B-C329-C644-97F1-C4B0DE636F7F}" type="slidenum">
              <a:rPr lang="en-US"/>
              <a:pPr/>
              <a:t>23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 - Avaliação do Desempenho</a:t>
            </a:r>
          </a:p>
        </p:txBody>
      </p:sp>
      <p:sp>
        <p:nvSpPr>
          <p:cNvPr id="18437" name="CaixaDeTexto 5"/>
          <p:cNvSpPr txBox="1">
            <a:spLocks noChangeArrowheads="1"/>
          </p:cNvSpPr>
          <p:nvPr/>
        </p:nvSpPr>
        <p:spPr bwMode="auto">
          <a:xfrm>
            <a:off x="457200" y="1371600"/>
            <a:ext cx="4011613" cy="1108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void metade1 (int  *a, int n) {</a:t>
            </a:r>
          </a:p>
          <a:p>
            <a:r>
              <a:rPr lang="en-US" sz="1600">
                <a:solidFill>
                  <a:schemeClr val="bg1"/>
                </a:solidFill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for (int i=0 ; i&lt;n ; i++)</a:t>
            </a:r>
          </a:p>
          <a:p>
            <a:r>
              <a:rPr lang="en-US" sz="1600">
                <a:solidFill>
                  <a:schemeClr val="bg1"/>
                </a:solidFill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  a[i] = a[i] /2;</a:t>
            </a:r>
          </a:p>
          <a:p>
            <a:r>
              <a:rPr lang="en-US" sz="1600">
                <a:solidFill>
                  <a:schemeClr val="bg1"/>
                </a:solidFill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}</a:t>
            </a:r>
          </a:p>
        </p:txBody>
      </p:sp>
      <p:sp>
        <p:nvSpPr>
          <p:cNvPr id="7" name="CaixaDeTexto 6"/>
          <p:cNvSpPr txBox="1">
            <a:spLocks noChangeArrowheads="1"/>
          </p:cNvSpPr>
          <p:nvPr/>
        </p:nvSpPr>
        <p:spPr bwMode="auto">
          <a:xfrm>
            <a:off x="4751388" y="1371600"/>
            <a:ext cx="4011612" cy="1108075"/>
          </a:xfrm>
          <a:prstGeom prst="rect">
            <a:avLst/>
          </a:prstGeom>
          <a:solidFill>
            <a:srgbClr val="C0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void metade2 (int  *a, int n) {</a:t>
            </a:r>
          </a:p>
          <a:p>
            <a:r>
              <a:rPr lang="en-US" sz="1600">
                <a:solidFill>
                  <a:schemeClr val="bg1"/>
                </a:solidFill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for (int i=0 ; i&lt;n ; i++) </a:t>
            </a:r>
          </a:p>
          <a:p>
            <a:r>
              <a:rPr lang="en-US" sz="1600">
                <a:solidFill>
                  <a:schemeClr val="bg1"/>
                </a:solidFill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  a[i] &gt;&gt;= 1; </a:t>
            </a:r>
          </a:p>
          <a:p>
            <a:r>
              <a:rPr lang="en-US" sz="1600">
                <a:solidFill>
                  <a:schemeClr val="bg1"/>
                </a:solidFill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}</a:t>
            </a:r>
          </a:p>
        </p:txBody>
      </p:sp>
      <p:cxnSp>
        <p:nvCxnSpPr>
          <p:cNvPr id="24" name="Conexão recta 23"/>
          <p:cNvCxnSpPr/>
          <p:nvPr/>
        </p:nvCxnSpPr>
        <p:spPr>
          <a:xfrm flipV="1">
            <a:off x="1295400" y="2971800"/>
            <a:ext cx="3733800" cy="27432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o 30"/>
          <p:cNvGrpSpPr>
            <a:grpSpLocks/>
          </p:cNvGrpSpPr>
          <p:nvPr/>
        </p:nvGrpSpPr>
        <p:grpSpPr bwMode="auto">
          <a:xfrm>
            <a:off x="2133600" y="2895600"/>
            <a:ext cx="2895600" cy="2209800"/>
            <a:chOff x="2133600" y="2895600"/>
            <a:chExt cx="2895600" cy="2209800"/>
          </a:xfrm>
        </p:grpSpPr>
        <p:sp>
          <p:nvSpPr>
            <p:cNvPr id="25" name="Oval 24"/>
            <p:cNvSpPr/>
            <p:nvPr/>
          </p:nvSpPr>
          <p:spPr>
            <a:xfrm>
              <a:off x="2133600" y="5029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 flipH="1">
              <a:off x="29718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 flipH="1">
              <a:off x="4038600" y="3657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 flipH="1">
              <a:off x="4953000" y="2895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9" name="CaixaDeTexto 28"/>
          <p:cNvSpPr txBox="1">
            <a:spLocks noChangeArrowheads="1"/>
          </p:cNvSpPr>
          <p:nvPr/>
        </p:nvSpPr>
        <p:spPr bwMode="auto">
          <a:xfrm>
            <a:off x="5257800" y="2743200"/>
            <a:ext cx="1952625" cy="369888"/>
          </a:xfrm>
          <a:prstGeom prst="rect">
            <a:avLst/>
          </a:prstGeom>
          <a:solidFill>
            <a:srgbClr val="5B9BD5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alibri" pitchFamily="-109" charset="0"/>
              </a:rPr>
              <a:t>Declive = CPE = 4.0</a:t>
            </a:r>
          </a:p>
        </p:txBody>
      </p:sp>
      <p:cxnSp>
        <p:nvCxnSpPr>
          <p:cNvPr id="33" name="Conexão recta 32"/>
          <p:cNvCxnSpPr/>
          <p:nvPr/>
        </p:nvCxnSpPr>
        <p:spPr>
          <a:xfrm flipV="1">
            <a:off x="1295400" y="3775075"/>
            <a:ext cx="3704482" cy="193992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o 46"/>
          <p:cNvGrpSpPr>
            <a:grpSpLocks/>
          </p:cNvGrpSpPr>
          <p:nvPr/>
        </p:nvGrpSpPr>
        <p:grpSpPr bwMode="auto">
          <a:xfrm>
            <a:off x="2126497" y="3742362"/>
            <a:ext cx="2895600" cy="1651000"/>
            <a:chOff x="2133600" y="3352800"/>
            <a:chExt cx="2895600" cy="1651000"/>
          </a:xfrm>
        </p:grpSpPr>
        <p:sp>
          <p:nvSpPr>
            <p:cNvPr id="32" name="Oval 31"/>
            <p:cNvSpPr/>
            <p:nvPr/>
          </p:nvSpPr>
          <p:spPr>
            <a:xfrm flipH="1">
              <a:off x="2133600" y="49276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 flipH="1">
              <a:off x="2971800" y="44450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 flipH="1">
              <a:off x="4038600" y="37084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 flipH="1">
              <a:off x="4953000" y="3352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46" name="CaixaDeTexto 45"/>
          <p:cNvSpPr txBox="1">
            <a:spLocks noChangeArrowheads="1"/>
          </p:cNvSpPr>
          <p:nvPr/>
        </p:nvSpPr>
        <p:spPr bwMode="auto">
          <a:xfrm>
            <a:off x="5257800" y="4343400"/>
            <a:ext cx="1952137" cy="369332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alibri" pitchFamily="-109" charset="0"/>
              </a:rPr>
              <a:t>Declive</a:t>
            </a:r>
            <a:r>
              <a:rPr lang="en-US" dirty="0">
                <a:solidFill>
                  <a:schemeClr val="bg1"/>
                </a:solidFill>
                <a:latin typeface="Calibri" pitchFamily="-109" charset="0"/>
              </a:rPr>
              <a:t> = CPE = 3.0</a:t>
            </a:r>
          </a:p>
        </p:txBody>
      </p:sp>
      <p:sp>
        <p:nvSpPr>
          <p:cNvPr id="48" name="CaixaDeTexto 47"/>
          <p:cNvSpPr txBox="1">
            <a:spLocks noChangeArrowheads="1"/>
          </p:cNvSpPr>
          <p:nvPr/>
        </p:nvSpPr>
        <p:spPr bwMode="auto">
          <a:xfrm>
            <a:off x="5259388" y="6280944"/>
            <a:ext cx="2314575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alibri" pitchFamily="-109" charset="0"/>
              </a:rPr>
              <a:t>NOTA: valores fictícios!</a:t>
            </a:r>
          </a:p>
        </p:txBody>
      </p:sp>
      <p:sp>
        <p:nvSpPr>
          <p:cNvPr id="51" name="CaixaDeTexto 50"/>
          <p:cNvSpPr txBox="1">
            <a:spLocks noChangeArrowheads="1"/>
          </p:cNvSpPr>
          <p:nvPr/>
        </p:nvSpPr>
        <p:spPr bwMode="auto">
          <a:xfrm>
            <a:off x="5125593" y="3472656"/>
            <a:ext cx="2576513" cy="369887"/>
          </a:xfrm>
          <a:prstGeom prst="rect">
            <a:avLst/>
          </a:prstGeom>
          <a:solidFill>
            <a:srgbClr val="5B9BD5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alibri" pitchFamily="-109" charset="0"/>
              </a:rPr>
              <a:t>ClockCycles = 20 + </a:t>
            </a:r>
            <a:r>
              <a:rPr lang="en-US" b="1">
                <a:solidFill>
                  <a:schemeClr val="bg1"/>
                </a:solidFill>
                <a:latin typeface="Calibri" pitchFamily="-109" charset="0"/>
              </a:rPr>
              <a:t>4.0</a:t>
            </a:r>
            <a:r>
              <a:rPr lang="en-US">
                <a:solidFill>
                  <a:schemeClr val="bg1"/>
                </a:solidFill>
                <a:latin typeface="Calibri" pitchFamily="-109" charset="0"/>
              </a:rPr>
              <a:t> * n</a:t>
            </a:r>
          </a:p>
        </p:txBody>
      </p:sp>
      <p:sp>
        <p:nvSpPr>
          <p:cNvPr id="52" name="CaixaDeTexto 51"/>
          <p:cNvSpPr txBox="1">
            <a:spLocks noChangeArrowheads="1"/>
          </p:cNvSpPr>
          <p:nvPr/>
        </p:nvSpPr>
        <p:spPr bwMode="auto">
          <a:xfrm>
            <a:off x="5125593" y="4876800"/>
            <a:ext cx="2643929" cy="369332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alibri" pitchFamily="-109" charset="0"/>
              </a:rPr>
              <a:t>ClockCycles</a:t>
            </a:r>
            <a:r>
              <a:rPr lang="en-US" dirty="0">
                <a:solidFill>
                  <a:schemeClr val="bg1"/>
                </a:solidFill>
                <a:latin typeface="Calibri" pitchFamily="-109" charset="0"/>
              </a:rPr>
              <a:t> = 20 + </a:t>
            </a:r>
            <a:r>
              <a:rPr lang="en-US" b="1" dirty="0">
                <a:solidFill>
                  <a:schemeClr val="bg1"/>
                </a:solidFill>
                <a:latin typeface="Calibri" pitchFamily="-109" charset="0"/>
              </a:rPr>
              <a:t>3.5</a:t>
            </a:r>
            <a:r>
              <a:rPr lang="en-US" dirty="0">
                <a:solidFill>
                  <a:schemeClr val="bg1"/>
                </a:solidFill>
                <a:latin typeface="Calibri" pitchFamily="-109" charset="0"/>
              </a:rPr>
              <a:t>0* n</a:t>
            </a:r>
          </a:p>
        </p:txBody>
      </p:sp>
      <p:grpSp>
        <p:nvGrpSpPr>
          <p:cNvPr id="6" name="Grupo 53"/>
          <p:cNvGrpSpPr>
            <a:grpSpLocks/>
          </p:cNvGrpSpPr>
          <p:nvPr/>
        </p:nvGrpSpPr>
        <p:grpSpPr bwMode="auto">
          <a:xfrm>
            <a:off x="152400" y="2895600"/>
            <a:ext cx="5106988" cy="3570288"/>
            <a:chOff x="152400" y="2895600"/>
            <a:chExt cx="5107724" cy="3569732"/>
          </a:xfrm>
        </p:grpSpPr>
        <p:grpSp>
          <p:nvGrpSpPr>
            <p:cNvPr id="8" name="Grupo 29"/>
            <p:cNvGrpSpPr>
              <a:grpSpLocks/>
            </p:cNvGrpSpPr>
            <p:nvPr/>
          </p:nvGrpSpPr>
          <p:grpSpPr bwMode="auto">
            <a:xfrm>
              <a:off x="609600" y="2895600"/>
              <a:ext cx="4650524" cy="3569732"/>
              <a:chOff x="609600" y="2895600"/>
              <a:chExt cx="4650524" cy="3569732"/>
            </a:xfrm>
          </p:grpSpPr>
          <p:cxnSp>
            <p:nvCxnSpPr>
              <p:cNvPr id="9" name="Conexão recta unidireccional 8"/>
              <p:cNvCxnSpPr/>
              <p:nvPr/>
            </p:nvCxnSpPr>
            <p:spPr>
              <a:xfrm rot="5400000" flipH="1" flipV="1">
                <a:off x="-151216" y="4420157"/>
                <a:ext cx="289356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xão recta unidireccional 10"/>
              <p:cNvCxnSpPr/>
              <p:nvPr/>
            </p:nvCxnSpPr>
            <p:spPr>
              <a:xfrm>
                <a:off x="1143143" y="5790749"/>
                <a:ext cx="4039182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454" name="CaixaDeTexto 13"/>
              <p:cNvSpPr txBox="1">
                <a:spLocks noChangeArrowheads="1"/>
              </p:cNvSpPr>
              <p:nvPr/>
            </p:nvSpPr>
            <p:spPr bwMode="auto">
              <a:xfrm>
                <a:off x="3200400" y="6096000"/>
                <a:ext cx="30649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>
                    <a:latin typeface="Calibri" pitchFamily="-109" charset="0"/>
                  </a:rPr>
                  <a:t>n</a:t>
                </a:r>
              </a:p>
            </p:txBody>
          </p:sp>
          <p:sp>
            <p:nvSpPr>
              <p:cNvPr id="18455" name="CaixaDeTexto 14"/>
              <p:cNvSpPr txBox="1">
                <a:spLocks noChangeArrowheads="1"/>
              </p:cNvSpPr>
              <p:nvPr/>
            </p:nvSpPr>
            <p:spPr bwMode="auto">
              <a:xfrm>
                <a:off x="2057400" y="5867400"/>
                <a:ext cx="41870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>
                    <a:latin typeface="Calibri" pitchFamily="-109" charset="0"/>
                  </a:rPr>
                  <a:t>50</a:t>
                </a:r>
              </a:p>
            </p:txBody>
          </p:sp>
          <p:sp>
            <p:nvSpPr>
              <p:cNvPr id="18456" name="CaixaDeTexto 15"/>
              <p:cNvSpPr txBox="1">
                <a:spLocks noChangeArrowheads="1"/>
              </p:cNvSpPr>
              <p:nvPr/>
            </p:nvSpPr>
            <p:spPr bwMode="auto">
              <a:xfrm>
                <a:off x="2819400" y="5867400"/>
                <a:ext cx="53572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>
                    <a:latin typeface="Calibri" pitchFamily="-109" charset="0"/>
                  </a:rPr>
                  <a:t>100</a:t>
                </a:r>
              </a:p>
            </p:txBody>
          </p:sp>
          <p:sp>
            <p:nvSpPr>
              <p:cNvPr id="18457" name="CaixaDeTexto 16"/>
              <p:cNvSpPr txBox="1">
                <a:spLocks noChangeArrowheads="1"/>
              </p:cNvSpPr>
              <p:nvPr/>
            </p:nvSpPr>
            <p:spPr bwMode="auto">
              <a:xfrm>
                <a:off x="3886200" y="5867400"/>
                <a:ext cx="53572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>
                    <a:latin typeface="Calibri" pitchFamily="-109" charset="0"/>
                  </a:rPr>
                  <a:t>150</a:t>
                </a:r>
              </a:p>
            </p:txBody>
          </p:sp>
          <p:sp>
            <p:nvSpPr>
              <p:cNvPr id="18458" name="CaixaDeTexto 17"/>
              <p:cNvSpPr txBox="1">
                <a:spLocks noChangeArrowheads="1"/>
              </p:cNvSpPr>
              <p:nvPr/>
            </p:nvSpPr>
            <p:spPr bwMode="auto">
              <a:xfrm>
                <a:off x="4724400" y="5867400"/>
                <a:ext cx="53572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>
                    <a:latin typeface="Calibri" pitchFamily="-109" charset="0"/>
                  </a:rPr>
                  <a:t>200</a:t>
                </a:r>
              </a:p>
            </p:txBody>
          </p:sp>
          <p:sp>
            <p:nvSpPr>
              <p:cNvPr id="18459" name="CaixaDeTexto 18"/>
              <p:cNvSpPr txBox="1">
                <a:spLocks noChangeArrowheads="1"/>
              </p:cNvSpPr>
              <p:nvPr/>
            </p:nvSpPr>
            <p:spPr bwMode="auto">
              <a:xfrm>
                <a:off x="609600" y="5029200"/>
                <a:ext cx="53572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>
                    <a:latin typeface="Calibri" pitchFamily="-109" charset="0"/>
                  </a:rPr>
                  <a:t>200</a:t>
                </a:r>
              </a:p>
            </p:txBody>
          </p:sp>
          <p:sp>
            <p:nvSpPr>
              <p:cNvPr id="18460" name="CaixaDeTexto 19"/>
              <p:cNvSpPr txBox="1">
                <a:spLocks noChangeArrowheads="1"/>
              </p:cNvSpPr>
              <p:nvPr/>
            </p:nvSpPr>
            <p:spPr bwMode="auto">
              <a:xfrm>
                <a:off x="609600" y="2895600"/>
                <a:ext cx="53572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>
                    <a:latin typeface="Calibri" pitchFamily="-109" charset="0"/>
                  </a:rPr>
                  <a:t>800</a:t>
                </a:r>
              </a:p>
            </p:txBody>
          </p:sp>
          <p:sp>
            <p:nvSpPr>
              <p:cNvPr id="18461" name="CaixaDeTexto 20"/>
              <p:cNvSpPr txBox="1">
                <a:spLocks noChangeArrowheads="1"/>
              </p:cNvSpPr>
              <p:nvPr/>
            </p:nvSpPr>
            <p:spPr bwMode="auto">
              <a:xfrm>
                <a:off x="609600" y="3657600"/>
                <a:ext cx="53572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>
                    <a:latin typeface="Calibri" pitchFamily="-109" charset="0"/>
                  </a:rPr>
                  <a:t>600</a:t>
                </a:r>
              </a:p>
            </p:txBody>
          </p:sp>
          <p:sp>
            <p:nvSpPr>
              <p:cNvPr id="18462" name="CaixaDeTexto 21"/>
              <p:cNvSpPr txBox="1">
                <a:spLocks noChangeArrowheads="1"/>
              </p:cNvSpPr>
              <p:nvPr/>
            </p:nvSpPr>
            <p:spPr bwMode="auto">
              <a:xfrm>
                <a:off x="609600" y="4343400"/>
                <a:ext cx="53572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>
                    <a:latin typeface="Calibri" pitchFamily="-109" charset="0"/>
                  </a:rPr>
                  <a:t>400</a:t>
                </a:r>
              </a:p>
            </p:txBody>
          </p:sp>
        </p:grpSp>
        <p:sp>
          <p:nvSpPr>
            <p:cNvPr id="18451" name="CaixaDeTexto 52"/>
            <p:cNvSpPr txBox="1">
              <a:spLocks noChangeArrowheads="1"/>
            </p:cNvSpPr>
            <p:nvPr/>
          </p:nvSpPr>
          <p:spPr bwMode="auto">
            <a:xfrm>
              <a:off x="152400" y="3962400"/>
              <a:ext cx="69762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alibri" pitchFamily="-109" charset="0"/>
                </a:rPr>
                <a:t>ciclos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9" grpId="0" animBg="1"/>
      <p:bldP spid="46" grpId="0" animBg="1"/>
      <p:bldP spid="48" grpId="0" animBg="1"/>
      <p:bldP spid="51" grpId="0" animBg="1"/>
      <p:bldP spid="5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Desempenho - CPE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ABEF8-A919-8B49-88B3-73E9C5CC694B}" type="slidenum">
              <a:rPr lang="en-US"/>
              <a:pPr/>
              <a:t>24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 - Avaliação do Desempenho</a:t>
            </a:r>
          </a:p>
        </p:txBody>
      </p:sp>
      <p:sp>
        <p:nvSpPr>
          <p:cNvPr id="19461" name="CaixaDeTexto 5"/>
          <p:cNvSpPr txBox="1">
            <a:spLocks noChangeArrowheads="1"/>
          </p:cNvSpPr>
          <p:nvPr/>
        </p:nvSpPr>
        <p:spPr bwMode="auto">
          <a:xfrm>
            <a:off x="381000" y="1371600"/>
            <a:ext cx="4011613" cy="15700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void metade1 (int  *a, int n) {</a:t>
            </a:r>
          </a:p>
          <a:p>
            <a:r>
              <a:rPr lang="en-US" sz="1600">
                <a:solidFill>
                  <a:schemeClr val="bg1"/>
                </a:solidFill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for (int i=0 ; i&lt;n ; i++)</a:t>
            </a:r>
          </a:p>
          <a:p>
            <a:r>
              <a:rPr lang="en-US" sz="1600">
                <a:solidFill>
                  <a:schemeClr val="bg1"/>
                </a:solidFill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  a[i] = a[i] /2;</a:t>
            </a:r>
          </a:p>
          <a:p>
            <a:r>
              <a:rPr lang="en-US" sz="1600">
                <a:solidFill>
                  <a:schemeClr val="bg1"/>
                </a:solidFill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}</a:t>
            </a:r>
          </a:p>
          <a:p>
            <a:endParaRPr lang="en-US" sz="1600">
              <a:solidFill>
                <a:schemeClr val="bg1"/>
              </a:solidFill>
              <a:latin typeface="Courier New" pitchFamily="-109" charset="0"/>
              <a:ea typeface="Courier New" pitchFamily="-109" charset="0"/>
              <a:cs typeface="Courier New" pitchFamily="-109" charset="0"/>
            </a:endParaRPr>
          </a:p>
          <a:p>
            <a:endParaRPr lang="en-US" sz="1600">
              <a:solidFill>
                <a:schemeClr val="bg1"/>
              </a:solidFill>
              <a:latin typeface="Courier New" pitchFamily="-109" charset="0"/>
              <a:ea typeface="Courier New" pitchFamily="-109" charset="0"/>
              <a:cs typeface="Courier New" pitchFamily="-109" charset="0"/>
            </a:endParaRPr>
          </a:p>
        </p:txBody>
      </p:sp>
      <p:sp>
        <p:nvSpPr>
          <p:cNvPr id="19462" name="CaixaDeTexto 7"/>
          <p:cNvSpPr txBox="1">
            <a:spLocks noChangeArrowheads="1"/>
          </p:cNvSpPr>
          <p:nvPr/>
        </p:nvSpPr>
        <p:spPr bwMode="auto">
          <a:xfrm>
            <a:off x="381000" y="3136900"/>
            <a:ext cx="3962400" cy="156966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Para n = 1000 -&gt; </a:t>
            </a:r>
            <a:r>
              <a:rPr lang="en-US" sz="1600" dirty="0" err="1">
                <a:solidFill>
                  <a:schemeClr val="bg1"/>
                </a:solidFill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ciclos</a:t>
            </a:r>
            <a:r>
              <a:rPr lang="en-US" sz="1600" dirty="0">
                <a:solidFill>
                  <a:schemeClr val="bg1"/>
                </a:solidFill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= 4020</a:t>
            </a:r>
          </a:p>
          <a:p>
            <a:endParaRPr lang="en-US" sz="1600" dirty="0">
              <a:solidFill>
                <a:schemeClr val="bg1"/>
              </a:solidFill>
              <a:latin typeface="Courier New" pitchFamily="-109" charset="0"/>
              <a:ea typeface="Courier New" pitchFamily="-109" charset="0"/>
              <a:cs typeface="Courier New" pitchFamily="-109" charset="0"/>
            </a:endParaRPr>
          </a:p>
          <a:p>
            <a:r>
              <a:rPr lang="en-US" sz="1600" dirty="0" err="1">
                <a:solidFill>
                  <a:schemeClr val="bg1"/>
                </a:solidFill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Qual</a:t>
            </a:r>
            <a:r>
              <a:rPr lang="en-US" sz="1600" dirty="0">
                <a:solidFill>
                  <a:schemeClr val="bg1"/>
                </a:solidFill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o CPE?</a:t>
            </a:r>
          </a:p>
          <a:p>
            <a:endParaRPr lang="en-US" sz="1600" dirty="0">
              <a:solidFill>
                <a:schemeClr val="bg1"/>
              </a:solidFill>
              <a:latin typeface="Courier New" pitchFamily="-109" charset="0"/>
              <a:ea typeface="Courier New" pitchFamily="-109" charset="0"/>
              <a:cs typeface="Courier New" pitchFamily="-109" charset="0"/>
            </a:endParaRPr>
          </a:p>
          <a:p>
            <a:endParaRPr lang="en-US" sz="1600" dirty="0">
              <a:solidFill>
                <a:schemeClr val="bg1"/>
              </a:solidFill>
              <a:latin typeface="Courier New" pitchFamily="-109" charset="0"/>
              <a:ea typeface="Courier New" pitchFamily="-109" charset="0"/>
              <a:cs typeface="Courier New" pitchFamily="-109" charset="0"/>
            </a:endParaRPr>
          </a:p>
          <a:p>
            <a:endParaRPr lang="en-US" sz="1600" dirty="0">
              <a:solidFill>
                <a:schemeClr val="bg1"/>
              </a:solidFill>
              <a:latin typeface="Courier New" pitchFamily="-109" charset="0"/>
              <a:ea typeface="Courier New" pitchFamily="-109" charset="0"/>
              <a:cs typeface="Courier New" pitchFamily="-109" charset="0"/>
            </a:endParaRPr>
          </a:p>
        </p:txBody>
      </p:sp>
      <p:sp>
        <p:nvSpPr>
          <p:cNvPr id="9" name="CaixaDeTexto 8"/>
          <p:cNvSpPr txBox="1">
            <a:spLocks noChangeArrowheads="1"/>
          </p:cNvSpPr>
          <p:nvPr/>
        </p:nvSpPr>
        <p:spPr bwMode="auto">
          <a:xfrm>
            <a:off x="4903788" y="1371600"/>
            <a:ext cx="4011612" cy="1570038"/>
          </a:xfrm>
          <a:prstGeom prst="rect">
            <a:avLst/>
          </a:prstGeom>
          <a:solidFill>
            <a:srgbClr val="C0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void metade3 (</a:t>
            </a:r>
            <a:r>
              <a:rPr lang="en-US" sz="1600" dirty="0" err="1">
                <a:solidFill>
                  <a:schemeClr val="bg1"/>
                </a:solidFill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*a, </a:t>
            </a:r>
            <a:r>
              <a:rPr lang="en-US" sz="1600" dirty="0" err="1">
                <a:solidFill>
                  <a:schemeClr val="bg1"/>
                </a:solidFill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n) {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for (</a:t>
            </a:r>
            <a:r>
              <a:rPr lang="en-US" sz="1600" dirty="0" err="1">
                <a:solidFill>
                  <a:schemeClr val="bg1"/>
                </a:solidFill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=0 ; </a:t>
            </a:r>
            <a:r>
              <a:rPr lang="en-US" sz="1600" dirty="0" err="1">
                <a:solidFill>
                  <a:schemeClr val="bg1"/>
                </a:solidFill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&lt;n ; </a:t>
            </a:r>
            <a:r>
              <a:rPr lang="en-US" sz="1600" dirty="0" err="1">
                <a:solidFill>
                  <a:schemeClr val="bg1"/>
                </a:solidFill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+=2) {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  a[</a:t>
            </a:r>
            <a:r>
              <a:rPr lang="en-US" sz="1600" dirty="0" err="1">
                <a:solidFill>
                  <a:schemeClr val="bg1"/>
                </a:solidFill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] = a[</a:t>
            </a:r>
            <a:r>
              <a:rPr lang="en-US" sz="1600" dirty="0" err="1">
                <a:solidFill>
                  <a:schemeClr val="bg1"/>
                </a:solidFill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] /2;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  a[i+1] = a[i+1] /2;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}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}</a:t>
            </a:r>
          </a:p>
        </p:txBody>
      </p:sp>
      <p:sp>
        <p:nvSpPr>
          <p:cNvPr id="10" name="CaixaDeTexto 9"/>
          <p:cNvSpPr txBox="1">
            <a:spLocks noChangeArrowheads="1"/>
          </p:cNvSpPr>
          <p:nvPr/>
        </p:nvSpPr>
        <p:spPr bwMode="auto">
          <a:xfrm>
            <a:off x="4903788" y="3136900"/>
            <a:ext cx="3962400" cy="1569660"/>
          </a:xfrm>
          <a:prstGeom prst="rect">
            <a:avLst/>
          </a:prstGeom>
          <a:solidFill>
            <a:srgbClr val="C0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Para n = 1000 -&gt; </a:t>
            </a:r>
            <a:r>
              <a:rPr lang="en-US" sz="1600" dirty="0" err="1">
                <a:solidFill>
                  <a:schemeClr val="bg1"/>
                </a:solidFill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ciclos</a:t>
            </a:r>
            <a:r>
              <a:rPr lang="en-US" sz="1600" dirty="0">
                <a:solidFill>
                  <a:schemeClr val="bg1"/>
                </a:solidFill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= 2520</a:t>
            </a:r>
          </a:p>
          <a:p>
            <a:endParaRPr lang="en-US" sz="1600" dirty="0">
              <a:solidFill>
                <a:schemeClr val="bg1"/>
              </a:solidFill>
              <a:latin typeface="Courier New" pitchFamily="-109" charset="0"/>
              <a:ea typeface="Courier New" pitchFamily="-109" charset="0"/>
              <a:cs typeface="Courier New" pitchFamily="-109" charset="0"/>
            </a:endParaRPr>
          </a:p>
          <a:p>
            <a:r>
              <a:rPr lang="en-US" sz="1600" dirty="0" err="1">
                <a:solidFill>
                  <a:schemeClr val="bg1"/>
                </a:solidFill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Qual</a:t>
            </a:r>
            <a:r>
              <a:rPr lang="en-US" sz="1600" dirty="0">
                <a:solidFill>
                  <a:schemeClr val="bg1"/>
                </a:solidFill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o CPE?</a:t>
            </a:r>
          </a:p>
          <a:p>
            <a:endParaRPr lang="en-US" sz="1600" dirty="0">
              <a:solidFill>
                <a:schemeClr val="bg1"/>
              </a:solidFill>
              <a:latin typeface="Courier New" pitchFamily="-109" charset="0"/>
              <a:ea typeface="Courier New" pitchFamily="-109" charset="0"/>
              <a:cs typeface="Courier New" pitchFamily="-109" charset="0"/>
            </a:endParaRPr>
          </a:p>
          <a:p>
            <a:endParaRPr lang="en-US" sz="1600" dirty="0">
              <a:solidFill>
                <a:schemeClr val="bg1"/>
              </a:solidFill>
              <a:latin typeface="Courier New" pitchFamily="-109" charset="0"/>
              <a:ea typeface="Courier New" pitchFamily="-109" charset="0"/>
              <a:cs typeface="Courier New" pitchFamily="-109" charset="0"/>
            </a:endParaRPr>
          </a:p>
          <a:p>
            <a:endParaRPr lang="en-US" sz="1600" dirty="0">
              <a:solidFill>
                <a:schemeClr val="bg1"/>
              </a:solidFill>
              <a:latin typeface="Courier New" pitchFamily="-109" charset="0"/>
              <a:ea typeface="Courier New" pitchFamily="-109" charset="0"/>
              <a:cs typeface="Courier New" pitchFamily="-109" charset="0"/>
            </a:endParaRPr>
          </a:p>
        </p:txBody>
      </p:sp>
      <p:sp>
        <p:nvSpPr>
          <p:cNvPr id="11" name="CaixaDeTexto 10"/>
          <p:cNvSpPr txBox="1">
            <a:spLocks noChangeArrowheads="1"/>
          </p:cNvSpPr>
          <p:nvPr/>
        </p:nvSpPr>
        <p:spPr bwMode="auto">
          <a:xfrm>
            <a:off x="1016000" y="5511800"/>
            <a:ext cx="7276614" cy="707886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alibri" pitchFamily="-109" charset="0"/>
                <a:ea typeface="Courier New" pitchFamily="-109" charset="0"/>
                <a:cs typeface="Courier New" pitchFamily="-109" charset="0"/>
              </a:rPr>
              <a:t>A </a:t>
            </a:r>
            <a:r>
              <a:rPr lang="en-US" sz="2000" dirty="0" err="1">
                <a:solidFill>
                  <a:schemeClr val="tx2"/>
                </a:solidFill>
                <a:latin typeface="Calibri" pitchFamily="-109" charset="0"/>
                <a:ea typeface="Courier New" pitchFamily="-109" charset="0"/>
                <a:cs typeface="Courier New" pitchFamily="-109" charset="0"/>
              </a:rPr>
              <a:t>utilização</a:t>
            </a:r>
            <a:r>
              <a:rPr lang="en-US" sz="2000" dirty="0">
                <a:solidFill>
                  <a:schemeClr val="tx2"/>
                </a:solidFill>
                <a:latin typeface="Calibri" pitchFamily="-109" charset="0"/>
                <a:ea typeface="Courier New" pitchFamily="-109" charset="0"/>
                <a:cs typeface="Courier New" pitchFamily="-109" charset="0"/>
              </a:rPr>
              <a:t> de </a:t>
            </a:r>
            <a:r>
              <a:rPr lang="en-US" sz="2000" b="1" dirty="0" err="1">
                <a:solidFill>
                  <a:schemeClr val="tx2"/>
                </a:solidFill>
                <a:latin typeface="Calibri" pitchFamily="-109" charset="0"/>
                <a:ea typeface="Courier New" pitchFamily="-109" charset="0"/>
                <a:cs typeface="Courier New" pitchFamily="-109" charset="0"/>
              </a:rPr>
              <a:t>ciclos</a:t>
            </a:r>
            <a:r>
              <a:rPr lang="en-US" sz="2000" b="1" dirty="0">
                <a:solidFill>
                  <a:schemeClr val="tx2"/>
                </a:solidFill>
                <a:latin typeface="Calibri" pitchFamily="-109" charset="0"/>
                <a:ea typeface="Courier New" pitchFamily="-109" charset="0"/>
                <a:cs typeface="Courier New" pitchFamily="-109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Calibri" pitchFamily="-109" charset="0"/>
                <a:ea typeface="Courier New" pitchFamily="-109" charset="0"/>
                <a:cs typeface="Courier New" pitchFamily="-109" charset="0"/>
              </a:rPr>
              <a:t>por</a:t>
            </a:r>
            <a:r>
              <a:rPr lang="en-US" sz="2000" b="1" dirty="0">
                <a:solidFill>
                  <a:schemeClr val="tx2"/>
                </a:solidFill>
                <a:latin typeface="Calibri" pitchFamily="-109" charset="0"/>
                <a:ea typeface="Courier New" pitchFamily="-109" charset="0"/>
                <a:cs typeface="Courier New" pitchFamily="-109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Calibri" pitchFamily="-109" charset="0"/>
                <a:ea typeface="Courier New" pitchFamily="-109" charset="0"/>
                <a:cs typeface="Courier New" pitchFamily="-109" charset="0"/>
              </a:rPr>
              <a:t>elemento</a:t>
            </a:r>
            <a:r>
              <a:rPr lang="en-US" sz="2000" b="1" dirty="0">
                <a:solidFill>
                  <a:schemeClr val="tx2"/>
                </a:solidFill>
                <a:latin typeface="Calibri" pitchFamily="-109" charset="0"/>
                <a:ea typeface="Courier New" pitchFamily="-109" charset="0"/>
                <a:cs typeface="Courier New" pitchFamily="-109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Calibri" pitchFamily="-109" charset="0"/>
                <a:ea typeface="Courier New" pitchFamily="-109" charset="0"/>
                <a:cs typeface="Courier New" pitchFamily="-109" charset="0"/>
              </a:rPr>
              <a:t>dá</a:t>
            </a:r>
            <a:r>
              <a:rPr lang="en-US" sz="2000" dirty="0">
                <a:solidFill>
                  <a:schemeClr val="tx2"/>
                </a:solidFill>
                <a:latin typeface="Calibri" pitchFamily="-109" charset="0"/>
                <a:ea typeface="Courier New" pitchFamily="-109" charset="0"/>
                <a:cs typeface="Courier New" pitchFamily="-109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Calibri" pitchFamily="-109" charset="0"/>
                <a:ea typeface="Courier New" pitchFamily="-109" charset="0"/>
                <a:cs typeface="Courier New" pitchFamily="-109" charset="0"/>
              </a:rPr>
              <a:t>uma</a:t>
            </a:r>
            <a:r>
              <a:rPr lang="en-US" sz="2000" dirty="0">
                <a:solidFill>
                  <a:schemeClr val="tx2"/>
                </a:solidFill>
                <a:latin typeface="Calibri" pitchFamily="-109" charset="0"/>
                <a:ea typeface="Courier New" pitchFamily="-109" charset="0"/>
                <a:cs typeface="Courier New" pitchFamily="-109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Calibri" pitchFamily="-109" charset="0"/>
                <a:ea typeface="Courier New" pitchFamily="-109" charset="0"/>
                <a:cs typeface="Courier New" pitchFamily="-109" charset="0"/>
              </a:rPr>
              <a:t>indicação</a:t>
            </a:r>
            <a:r>
              <a:rPr lang="en-US" sz="2000" dirty="0">
                <a:solidFill>
                  <a:schemeClr val="tx2"/>
                </a:solidFill>
                <a:latin typeface="Calibri" pitchFamily="-109" charset="0"/>
                <a:ea typeface="Courier New" pitchFamily="-109" charset="0"/>
                <a:cs typeface="Courier New" pitchFamily="-109" charset="0"/>
              </a:rPr>
              <a:t> do tempo </a:t>
            </a:r>
            <a:r>
              <a:rPr lang="en-US" sz="2000" dirty="0" err="1">
                <a:solidFill>
                  <a:schemeClr val="tx2"/>
                </a:solidFill>
                <a:latin typeface="Calibri" pitchFamily="-109" charset="0"/>
                <a:ea typeface="Courier New" pitchFamily="-109" charset="0"/>
                <a:cs typeface="Courier New" pitchFamily="-109" charset="0"/>
              </a:rPr>
              <a:t>necessário</a:t>
            </a:r>
            <a:r>
              <a:rPr lang="en-US" sz="2000" dirty="0">
                <a:solidFill>
                  <a:schemeClr val="tx2"/>
                </a:solidFill>
                <a:latin typeface="Calibri" pitchFamily="-109" charset="0"/>
                <a:ea typeface="Courier New" pitchFamily="-109" charset="0"/>
                <a:cs typeface="Courier New" pitchFamily="-109" charset="0"/>
              </a:rPr>
              <a:t> para </a:t>
            </a:r>
            <a:r>
              <a:rPr lang="en-US" sz="2000" dirty="0" err="1">
                <a:solidFill>
                  <a:schemeClr val="tx2"/>
                </a:solidFill>
                <a:latin typeface="Calibri" pitchFamily="-109" charset="0"/>
                <a:ea typeface="Courier New" pitchFamily="-109" charset="0"/>
                <a:cs typeface="Courier New" pitchFamily="-109" charset="0"/>
              </a:rPr>
              <a:t>processar</a:t>
            </a:r>
            <a:r>
              <a:rPr lang="en-US" sz="2000" dirty="0">
                <a:solidFill>
                  <a:schemeClr val="tx2"/>
                </a:solidFill>
                <a:latin typeface="Calibri" pitchFamily="-109" charset="0"/>
                <a:ea typeface="Courier New" pitchFamily="-109" charset="0"/>
                <a:cs typeface="Courier New" pitchFamily="-109" charset="0"/>
              </a:rPr>
              <a:t> um vector de </a:t>
            </a:r>
            <a:r>
              <a:rPr lang="en-US" sz="2000" dirty="0" err="1">
                <a:solidFill>
                  <a:schemeClr val="tx2"/>
                </a:solidFill>
                <a:latin typeface="Calibri" pitchFamily="-109" charset="0"/>
                <a:ea typeface="Courier New" pitchFamily="-109" charset="0"/>
                <a:cs typeface="Courier New" pitchFamily="-109" charset="0"/>
              </a:rPr>
              <a:t>tamanho</a:t>
            </a:r>
            <a:r>
              <a:rPr lang="en-US" sz="2000" dirty="0">
                <a:solidFill>
                  <a:schemeClr val="tx2"/>
                </a:solidFill>
                <a:latin typeface="Calibri" pitchFamily="-109" charset="0"/>
                <a:ea typeface="Courier New" pitchFamily="-109" charset="0"/>
                <a:cs typeface="Courier New" pitchFamily="-109" charset="0"/>
              </a:rPr>
              <a:t> </a:t>
            </a:r>
            <a:r>
              <a:rPr lang="en-US" sz="2000" i="1" dirty="0">
                <a:solidFill>
                  <a:schemeClr val="tx2"/>
                </a:solidFill>
                <a:latin typeface="Calibri" pitchFamily="-109" charset="0"/>
                <a:ea typeface="Courier New" pitchFamily="-109" charset="0"/>
                <a:cs typeface="Courier New" pitchFamily="-109" charset="0"/>
              </a:rPr>
              <a:t>n</a:t>
            </a:r>
            <a:r>
              <a:rPr lang="en-US" sz="2000" dirty="0">
                <a:solidFill>
                  <a:schemeClr val="tx2"/>
                </a:solidFill>
                <a:latin typeface="Calibri" pitchFamily="-109" charset="0"/>
                <a:ea typeface="Courier New" pitchFamily="-109" charset="0"/>
                <a:cs typeface="Courier New" pitchFamily="-109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/>
          <p:cNvSpPr>
            <a:spLocks noGrp="1"/>
          </p:cNvSpPr>
          <p:nvPr>
            <p:ph type="title"/>
          </p:nvPr>
        </p:nvSpPr>
        <p:spPr>
          <a:xfrm>
            <a:off x="402530" y="276646"/>
            <a:ext cx="7357866" cy="731838"/>
          </a:xfrm>
        </p:spPr>
        <p:txBody>
          <a:bodyPr/>
          <a:lstStyle/>
          <a:p>
            <a:pPr eaLnBrk="1" hangingPunct="1"/>
            <a:r>
              <a:rPr lang="pt-PT" dirty="0"/>
              <a:t>Metodologia:</a:t>
            </a:r>
            <a:r>
              <a:rPr lang="pt-PT" sz="2800" dirty="0"/>
              <a:t> Medição de Desempenho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EA24-E350-D841-8CA5-45B72E6A94E4}" type="slidenum">
              <a:rPr lang="en-US"/>
              <a:pPr/>
              <a:t>25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 - Avaliação do Desempenho</a:t>
            </a:r>
          </a:p>
        </p:txBody>
      </p:sp>
      <p:sp>
        <p:nvSpPr>
          <p:cNvPr id="37" name="Content Placeholder 2"/>
          <p:cNvSpPr txBox="1">
            <a:spLocks/>
          </p:cNvSpPr>
          <p:nvPr/>
        </p:nvSpPr>
        <p:spPr bwMode="auto">
          <a:xfrm>
            <a:off x="275482" y="5181600"/>
            <a:ext cx="8229600" cy="109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109" charset="0"/>
              <a:buChar char="•"/>
              <a:tabLst/>
              <a:defRPr/>
            </a:pPr>
            <a:r>
              <a:rPr kumimoji="0" lang="pt-PT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Resolução</a:t>
            </a:r>
            <a:r>
              <a:rPr kumimoji="0" lang="pt-PT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do relógio: unidade de tempo entre 2 incrementos do contador</a:t>
            </a:r>
            <a:b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  <a:r>
              <a:rPr kumimoji="0" lang="pt-PT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não é possível medir eventos com duração inferior à resolução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109" charset="0"/>
              <a:buChar char="•"/>
              <a:tabLst/>
              <a:defRPr/>
            </a:pPr>
            <a:r>
              <a:rPr kumimoji="0" lang="pt-PT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Precisão</a:t>
            </a:r>
            <a:r>
              <a:rPr kumimoji="0" lang="pt-PT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do relógio: diferença entre o valor medido e o tempo efectivamente decorrido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362200" y="1295400"/>
            <a:ext cx="3763963" cy="15700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600" dirty="0">
                <a:latin typeface="Courier New" pitchFamily="49" charset="0"/>
                <a:ea typeface="+mn-ea"/>
                <a:cs typeface="Courier New" pitchFamily="49" charset="0"/>
              </a:rPr>
              <a:t>before = ReadTimer();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600" dirty="0">
                <a:latin typeface="Courier New" pitchFamily="49" charset="0"/>
                <a:ea typeface="+mn-ea"/>
                <a:cs typeface="Courier New" pitchFamily="49" charset="0"/>
              </a:rPr>
              <a:t>&lt;&lt;&lt; Code Segment&gt;&gt;&gt;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600" dirty="0">
                <a:latin typeface="Courier New" pitchFamily="49" charset="0"/>
                <a:ea typeface="+mn-ea"/>
                <a:cs typeface="Courier New" pitchFamily="49" charset="0"/>
              </a:rPr>
              <a:t>after = ReadTimer();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PT" sz="1600" dirty="0">
                <a:latin typeface="Courier New" pitchFamily="49" charset="0"/>
                <a:ea typeface="+mn-ea"/>
                <a:cs typeface="Courier New" pitchFamily="49" charset="0"/>
              </a:rPr>
              <a:t>ElapsedTime = after - before;</a:t>
            </a:r>
          </a:p>
        </p:txBody>
      </p:sp>
      <p:grpSp>
        <p:nvGrpSpPr>
          <p:cNvPr id="39" name="Group 62"/>
          <p:cNvGrpSpPr>
            <a:grpSpLocks/>
          </p:cNvGrpSpPr>
          <p:nvPr/>
        </p:nvGrpSpPr>
        <p:grpSpPr bwMode="auto">
          <a:xfrm>
            <a:off x="1176338" y="3200400"/>
            <a:ext cx="6546850" cy="1752600"/>
            <a:chOff x="1176236" y="3200400"/>
            <a:chExt cx="6546600" cy="1752600"/>
          </a:xfrm>
        </p:grpSpPr>
        <p:grpSp>
          <p:nvGrpSpPr>
            <p:cNvPr id="42" name="Group 57"/>
            <p:cNvGrpSpPr>
              <a:grpSpLocks/>
            </p:cNvGrpSpPr>
            <p:nvPr/>
          </p:nvGrpSpPr>
          <p:grpSpPr bwMode="auto">
            <a:xfrm>
              <a:off x="1176236" y="3272135"/>
              <a:ext cx="6546600" cy="1680865"/>
              <a:chOff x="1176236" y="3276600"/>
              <a:chExt cx="6546600" cy="1680865"/>
            </a:xfrm>
          </p:grpSpPr>
          <p:grpSp>
            <p:nvGrpSpPr>
              <p:cNvPr id="46" name="Group 30"/>
              <p:cNvGrpSpPr>
                <a:grpSpLocks/>
              </p:cNvGrpSpPr>
              <p:nvPr/>
            </p:nvGrpSpPr>
            <p:grpSpPr bwMode="auto">
              <a:xfrm>
                <a:off x="1316239" y="4343103"/>
                <a:ext cx="5921111" cy="614362"/>
                <a:chOff x="966578" y="4343103"/>
                <a:chExt cx="5921111" cy="614362"/>
              </a:xfrm>
            </p:grpSpPr>
            <p:cxnSp>
              <p:nvCxnSpPr>
                <p:cNvPr id="68" name="Straight Connector 7"/>
                <p:cNvCxnSpPr/>
                <p:nvPr/>
              </p:nvCxnSpPr>
              <p:spPr>
                <a:xfrm>
                  <a:off x="1256771" y="4400253"/>
                  <a:ext cx="537189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Diamond 8"/>
                <p:cNvSpPr>
                  <a:spLocks noChangeAspect="1"/>
                </p:cNvSpPr>
                <p:nvPr/>
              </p:nvSpPr>
              <p:spPr>
                <a:xfrm>
                  <a:off x="1142475" y="4343103"/>
                  <a:ext cx="114296" cy="114300"/>
                </a:xfrm>
                <a:prstGeom prst="diamon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pt-PT" sz="1600"/>
                </a:p>
              </p:txBody>
            </p:sp>
            <p:sp>
              <p:nvSpPr>
                <p:cNvPr id="70" name="Diamond 9"/>
                <p:cNvSpPr>
                  <a:spLocks noChangeAspect="1"/>
                </p:cNvSpPr>
                <p:nvPr/>
              </p:nvSpPr>
              <p:spPr>
                <a:xfrm>
                  <a:off x="6628666" y="4343103"/>
                  <a:ext cx="114296" cy="114300"/>
                </a:xfrm>
                <a:prstGeom prst="diamon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pt-PT" sz="1600"/>
                </a:p>
              </p:txBody>
            </p:sp>
            <p:sp>
              <p:nvSpPr>
                <p:cNvPr id="71" name="Diamond 10"/>
                <p:cNvSpPr>
                  <a:spLocks noChangeAspect="1"/>
                </p:cNvSpPr>
                <p:nvPr/>
              </p:nvSpPr>
              <p:spPr>
                <a:xfrm>
                  <a:off x="1752052" y="4343103"/>
                  <a:ext cx="114296" cy="114300"/>
                </a:xfrm>
                <a:prstGeom prst="diamon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pt-PT" sz="1600"/>
                </a:p>
              </p:txBody>
            </p:sp>
            <p:sp>
              <p:nvSpPr>
                <p:cNvPr id="72" name="Diamond 11"/>
                <p:cNvSpPr>
                  <a:spLocks noChangeAspect="1"/>
                </p:cNvSpPr>
                <p:nvPr/>
              </p:nvSpPr>
              <p:spPr>
                <a:xfrm>
                  <a:off x="6019089" y="4343103"/>
                  <a:ext cx="114296" cy="114300"/>
                </a:xfrm>
                <a:prstGeom prst="diamon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pt-PT" sz="1600"/>
                </a:p>
              </p:txBody>
            </p:sp>
            <p:sp>
              <p:nvSpPr>
                <p:cNvPr id="73" name="Diamond 12"/>
                <p:cNvSpPr>
                  <a:spLocks noChangeAspect="1"/>
                </p:cNvSpPr>
                <p:nvPr/>
              </p:nvSpPr>
              <p:spPr>
                <a:xfrm>
                  <a:off x="2361629" y="4343103"/>
                  <a:ext cx="114296" cy="114300"/>
                </a:xfrm>
                <a:prstGeom prst="diamon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pt-PT" sz="1600"/>
                </a:p>
              </p:txBody>
            </p:sp>
            <p:sp>
              <p:nvSpPr>
                <p:cNvPr id="74" name="Diamond 13"/>
                <p:cNvSpPr>
                  <a:spLocks noChangeAspect="1"/>
                </p:cNvSpPr>
                <p:nvPr/>
              </p:nvSpPr>
              <p:spPr>
                <a:xfrm>
                  <a:off x="5409512" y="4343103"/>
                  <a:ext cx="114296" cy="114300"/>
                </a:xfrm>
                <a:prstGeom prst="diamon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pt-PT" sz="1600"/>
                </a:p>
              </p:txBody>
            </p:sp>
            <p:sp>
              <p:nvSpPr>
                <p:cNvPr id="75" name="Diamond 14"/>
                <p:cNvSpPr>
                  <a:spLocks noChangeAspect="1"/>
                </p:cNvSpPr>
                <p:nvPr/>
              </p:nvSpPr>
              <p:spPr>
                <a:xfrm>
                  <a:off x="2971205" y="4343103"/>
                  <a:ext cx="114296" cy="114300"/>
                </a:xfrm>
                <a:prstGeom prst="diamon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pt-PT" sz="1600"/>
                </a:p>
              </p:txBody>
            </p:sp>
            <p:sp>
              <p:nvSpPr>
                <p:cNvPr id="76" name="Diamond 15"/>
                <p:cNvSpPr>
                  <a:spLocks noChangeAspect="1"/>
                </p:cNvSpPr>
                <p:nvPr/>
              </p:nvSpPr>
              <p:spPr>
                <a:xfrm>
                  <a:off x="4799936" y="4343103"/>
                  <a:ext cx="114296" cy="114300"/>
                </a:xfrm>
                <a:prstGeom prst="diamon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pt-PT" sz="1600"/>
                </a:p>
              </p:txBody>
            </p:sp>
            <p:sp>
              <p:nvSpPr>
                <p:cNvPr id="77" name="Diamond 16"/>
                <p:cNvSpPr>
                  <a:spLocks noChangeAspect="1"/>
                </p:cNvSpPr>
                <p:nvPr/>
              </p:nvSpPr>
              <p:spPr>
                <a:xfrm>
                  <a:off x="3580782" y="4343103"/>
                  <a:ext cx="114296" cy="114300"/>
                </a:xfrm>
                <a:prstGeom prst="diamon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pt-PT" sz="1600"/>
                </a:p>
              </p:txBody>
            </p:sp>
            <p:sp>
              <p:nvSpPr>
                <p:cNvPr id="78" name="Diamond 17"/>
                <p:cNvSpPr>
                  <a:spLocks noChangeAspect="1"/>
                </p:cNvSpPr>
                <p:nvPr/>
              </p:nvSpPr>
              <p:spPr>
                <a:xfrm>
                  <a:off x="4190359" y="4343103"/>
                  <a:ext cx="114296" cy="114300"/>
                </a:xfrm>
                <a:prstGeom prst="diamond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pt-PT" sz="1600"/>
                </a:p>
              </p:txBody>
            </p:sp>
            <p:sp>
              <p:nvSpPr>
                <p:cNvPr id="79" name="TextBox 23"/>
                <p:cNvSpPr txBox="1">
                  <a:spLocks noChangeArrowheads="1"/>
                </p:cNvSpPr>
                <p:nvPr/>
              </p:nvSpPr>
              <p:spPr bwMode="auto">
                <a:xfrm>
                  <a:off x="966578" y="4495800"/>
                  <a:ext cx="439544" cy="4616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pt-PT" sz="1200">
                      <a:latin typeface="Calibri" pitchFamily="-109" charset="0"/>
                    </a:rPr>
                    <a:t>1 ns</a:t>
                  </a:r>
                </a:p>
                <a:p>
                  <a:pPr algn="ctr"/>
                  <a:r>
                    <a:rPr lang="pt-PT" sz="1200">
                      <a:latin typeface="Calibri" pitchFamily="-109" charset="0"/>
                    </a:rPr>
                    <a:t>10</a:t>
                  </a:r>
                  <a:r>
                    <a:rPr lang="pt-PT" sz="1200" baseline="30000">
                      <a:latin typeface="Calibri" pitchFamily="-109" charset="0"/>
                    </a:rPr>
                    <a:t>-9</a:t>
                  </a:r>
                </a:p>
              </p:txBody>
            </p:sp>
            <p:sp>
              <p:nvSpPr>
                <p:cNvPr id="80" name="TextBox 24"/>
                <p:cNvSpPr txBox="1">
                  <a:spLocks noChangeArrowheads="1"/>
                </p:cNvSpPr>
                <p:nvPr/>
              </p:nvSpPr>
              <p:spPr bwMode="auto">
                <a:xfrm>
                  <a:off x="2792974" y="4495800"/>
                  <a:ext cx="444352" cy="4616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pt-PT" sz="1200">
                      <a:latin typeface="Calibri" pitchFamily="-109" charset="0"/>
                    </a:rPr>
                    <a:t>1 µs</a:t>
                  </a:r>
                </a:p>
                <a:p>
                  <a:pPr algn="ctr"/>
                  <a:r>
                    <a:rPr lang="pt-PT" sz="1200">
                      <a:latin typeface="Calibri" pitchFamily="-109" charset="0"/>
                    </a:rPr>
                    <a:t>10</a:t>
                  </a:r>
                  <a:r>
                    <a:rPr lang="pt-PT" sz="1200" baseline="30000">
                      <a:latin typeface="Calibri" pitchFamily="-109" charset="0"/>
                    </a:rPr>
                    <a:t>-6</a:t>
                  </a:r>
                </a:p>
              </p:txBody>
            </p:sp>
            <p:sp>
              <p:nvSpPr>
                <p:cNvPr id="81" name="TextBox 25"/>
                <p:cNvSpPr txBox="1">
                  <a:spLocks noChangeArrowheads="1"/>
                </p:cNvSpPr>
                <p:nvPr/>
              </p:nvSpPr>
              <p:spPr bwMode="auto">
                <a:xfrm>
                  <a:off x="4620973" y="4495800"/>
                  <a:ext cx="482824" cy="4616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pt-PT" sz="1200">
                      <a:latin typeface="Calibri" pitchFamily="-109" charset="0"/>
                    </a:rPr>
                    <a:t>1 ms</a:t>
                  </a:r>
                </a:p>
                <a:p>
                  <a:pPr algn="ctr"/>
                  <a:r>
                    <a:rPr lang="pt-PT" sz="1200">
                      <a:latin typeface="Calibri" pitchFamily="-109" charset="0"/>
                    </a:rPr>
                    <a:t>10</a:t>
                  </a:r>
                  <a:r>
                    <a:rPr lang="pt-PT" sz="1200" baseline="30000">
                      <a:latin typeface="Calibri" pitchFamily="-109" charset="0"/>
                    </a:rPr>
                    <a:t>-3</a:t>
                  </a:r>
                </a:p>
              </p:txBody>
            </p:sp>
            <p:sp>
              <p:nvSpPr>
                <p:cNvPr id="82" name="TextBox 26"/>
                <p:cNvSpPr txBox="1">
                  <a:spLocks noChangeArrowheads="1"/>
                </p:cNvSpPr>
                <p:nvPr/>
              </p:nvSpPr>
              <p:spPr bwMode="auto">
                <a:xfrm>
                  <a:off x="6494633" y="4495800"/>
                  <a:ext cx="393056" cy="4616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pt-PT" sz="1200">
                      <a:latin typeface="Calibri" pitchFamily="-109" charset="0"/>
                    </a:rPr>
                    <a:t>1 s</a:t>
                  </a:r>
                </a:p>
                <a:p>
                  <a:pPr algn="ctr"/>
                  <a:r>
                    <a:rPr lang="pt-PT" sz="1200">
                      <a:latin typeface="Calibri" pitchFamily="-109" charset="0"/>
                    </a:rPr>
                    <a:t>10</a:t>
                  </a:r>
                  <a:r>
                    <a:rPr lang="pt-PT" sz="1200" baseline="30000">
                      <a:latin typeface="Calibri" pitchFamily="-109" charset="0"/>
                    </a:rPr>
                    <a:t>0</a:t>
                  </a:r>
                </a:p>
              </p:txBody>
            </p:sp>
          </p:grpSp>
          <p:grpSp>
            <p:nvGrpSpPr>
              <p:cNvPr id="47" name="Group 43"/>
              <p:cNvGrpSpPr>
                <a:grpSpLocks/>
              </p:cNvGrpSpPr>
              <p:nvPr/>
            </p:nvGrpSpPr>
            <p:grpSpPr bwMode="auto">
              <a:xfrm>
                <a:off x="1176236" y="3276600"/>
                <a:ext cx="804964" cy="990303"/>
                <a:chOff x="1176236" y="3276600"/>
                <a:chExt cx="804964" cy="990303"/>
              </a:xfrm>
            </p:grpSpPr>
            <p:sp>
              <p:nvSpPr>
                <p:cNvPr id="66" name="TextBox 31"/>
                <p:cNvSpPr txBox="1">
                  <a:spLocks noChangeArrowheads="1"/>
                </p:cNvSpPr>
                <p:nvPr/>
              </p:nvSpPr>
              <p:spPr bwMode="auto">
                <a:xfrm>
                  <a:off x="1176236" y="3276600"/>
                  <a:ext cx="804964" cy="307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pt-PT" sz="1400">
                      <a:latin typeface="Calibri" pitchFamily="-109" charset="0"/>
                    </a:rPr>
                    <a:t>add (int)</a:t>
                  </a:r>
                </a:p>
              </p:txBody>
            </p:sp>
            <p:cxnSp>
              <p:nvCxnSpPr>
                <p:cNvPr id="67" name="Straight Connector 66"/>
                <p:cNvCxnSpPr>
                  <a:endCxn id="64" idx="1"/>
                </p:cNvCxnSpPr>
                <p:nvPr/>
              </p:nvCxnSpPr>
              <p:spPr>
                <a:xfrm rot="5400000" flipH="1" flipV="1">
                  <a:off x="1219878" y="3962897"/>
                  <a:ext cx="608013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Group 42"/>
              <p:cNvGrpSpPr>
                <a:grpSpLocks/>
              </p:cNvGrpSpPr>
              <p:nvPr/>
            </p:nvGrpSpPr>
            <p:grpSpPr bwMode="auto">
              <a:xfrm>
                <a:off x="1524000" y="3505200"/>
                <a:ext cx="848309" cy="761703"/>
                <a:chOff x="1524000" y="3505200"/>
                <a:chExt cx="848309" cy="761703"/>
              </a:xfrm>
            </p:grpSpPr>
            <p:sp>
              <p:nvSpPr>
                <p:cNvPr id="64" name="TextBox 32"/>
                <p:cNvSpPr txBox="1">
                  <a:spLocks noChangeArrowheads="1"/>
                </p:cNvSpPr>
                <p:nvPr/>
              </p:nvSpPr>
              <p:spPr bwMode="auto">
                <a:xfrm>
                  <a:off x="1524000" y="3505200"/>
                  <a:ext cx="848309" cy="307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pt-PT" sz="1400">
                      <a:latin typeface="Calibri" pitchFamily="-109" charset="0"/>
                    </a:rPr>
                    <a:t>mult (FP)</a:t>
                  </a:r>
                </a:p>
              </p:txBody>
            </p:sp>
            <p:cxnSp>
              <p:nvCxnSpPr>
                <p:cNvPr id="65" name="Straight Connector 64"/>
                <p:cNvCxnSpPr/>
                <p:nvPr/>
              </p:nvCxnSpPr>
              <p:spPr>
                <a:xfrm rot="5400000" flipH="1" flipV="1">
                  <a:off x="1676271" y="4038303"/>
                  <a:ext cx="4572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Group 41"/>
              <p:cNvGrpSpPr>
                <a:grpSpLocks/>
              </p:cNvGrpSpPr>
              <p:nvPr/>
            </p:nvGrpSpPr>
            <p:grpSpPr bwMode="auto">
              <a:xfrm>
                <a:off x="2015975" y="3776246"/>
                <a:ext cx="726481" cy="490657"/>
                <a:chOff x="2015975" y="3776246"/>
                <a:chExt cx="726481" cy="490657"/>
              </a:xfrm>
            </p:grpSpPr>
            <p:sp>
              <p:nvSpPr>
                <p:cNvPr id="62" name="TextBox 33"/>
                <p:cNvSpPr txBox="1">
                  <a:spLocks noChangeArrowheads="1"/>
                </p:cNvSpPr>
                <p:nvPr/>
              </p:nvSpPr>
              <p:spPr bwMode="auto">
                <a:xfrm>
                  <a:off x="2015975" y="3776246"/>
                  <a:ext cx="726481" cy="307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pt-PT" sz="1400">
                      <a:latin typeface="Calibri" pitchFamily="-109" charset="0"/>
                    </a:rPr>
                    <a:t>div (FP)</a:t>
                  </a:r>
                </a:p>
              </p:txBody>
            </p:sp>
            <p:cxnSp>
              <p:nvCxnSpPr>
                <p:cNvPr id="63" name="Straight Connector 62"/>
                <p:cNvCxnSpPr/>
                <p:nvPr/>
              </p:nvCxnSpPr>
              <p:spPr>
                <a:xfrm rot="5400000" flipH="1" flipV="1">
                  <a:off x="2247753" y="4152603"/>
                  <a:ext cx="2286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Group 44"/>
              <p:cNvGrpSpPr>
                <a:grpSpLocks/>
              </p:cNvGrpSpPr>
              <p:nvPr/>
            </p:nvGrpSpPr>
            <p:grpSpPr bwMode="auto">
              <a:xfrm>
                <a:off x="3661862" y="3776246"/>
                <a:ext cx="1621982" cy="490657"/>
                <a:chOff x="1452062" y="3776246"/>
                <a:chExt cx="1621982" cy="490657"/>
              </a:xfrm>
            </p:grpSpPr>
            <p:sp>
              <p:nvSpPr>
                <p:cNvPr id="60" name="TextBox 45"/>
                <p:cNvSpPr txBox="1">
                  <a:spLocks noChangeArrowheads="1"/>
                </p:cNvSpPr>
                <p:nvPr/>
              </p:nvSpPr>
              <p:spPr bwMode="auto">
                <a:xfrm>
                  <a:off x="1452062" y="3776246"/>
                  <a:ext cx="1621982" cy="307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pt-PT" sz="1400">
                      <a:latin typeface="Calibri" pitchFamily="-109" charset="0"/>
                    </a:rPr>
                    <a:t>Interrupção teclado</a:t>
                  </a:r>
                </a:p>
              </p:txBody>
            </p:sp>
            <p:cxnSp>
              <p:nvCxnSpPr>
                <p:cNvPr id="61" name="Straight Connector 60"/>
                <p:cNvCxnSpPr/>
                <p:nvPr/>
              </p:nvCxnSpPr>
              <p:spPr>
                <a:xfrm rot="5400000" flipH="1" flipV="1">
                  <a:off x="2247668" y="4152603"/>
                  <a:ext cx="2286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47"/>
              <p:cNvGrpSpPr>
                <a:grpSpLocks/>
              </p:cNvGrpSpPr>
              <p:nvPr/>
            </p:nvGrpSpPr>
            <p:grpSpPr bwMode="auto">
              <a:xfrm>
                <a:off x="5219682" y="3276600"/>
                <a:ext cx="1104918" cy="990303"/>
                <a:chOff x="977215" y="3276600"/>
                <a:chExt cx="1104918" cy="990303"/>
              </a:xfrm>
            </p:grpSpPr>
            <p:sp>
              <p:nvSpPr>
                <p:cNvPr id="58" name="TextBox 48"/>
                <p:cNvSpPr txBox="1">
                  <a:spLocks noChangeArrowheads="1"/>
                </p:cNvSpPr>
                <p:nvPr/>
              </p:nvSpPr>
              <p:spPr bwMode="auto">
                <a:xfrm>
                  <a:off x="977215" y="3276600"/>
                  <a:ext cx="1104918" cy="307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pt-PT" sz="1400">
                      <a:latin typeface="Calibri" pitchFamily="-109" charset="0"/>
                    </a:rPr>
                    <a:t>Acesso disco</a:t>
                  </a:r>
                </a:p>
              </p:txBody>
            </p:sp>
            <p:cxnSp>
              <p:nvCxnSpPr>
                <p:cNvPr id="59" name="Straight Connector 58"/>
                <p:cNvCxnSpPr>
                  <a:endCxn id="58" idx="2"/>
                </p:cNvCxnSpPr>
                <p:nvPr/>
              </p:nvCxnSpPr>
              <p:spPr>
                <a:xfrm rot="16200000" flipV="1">
                  <a:off x="1197618" y="3916066"/>
                  <a:ext cx="682625" cy="1904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Group 50"/>
              <p:cNvGrpSpPr>
                <a:grpSpLocks/>
              </p:cNvGrpSpPr>
              <p:nvPr/>
            </p:nvGrpSpPr>
            <p:grpSpPr bwMode="auto">
              <a:xfrm>
                <a:off x="5766467" y="3505200"/>
                <a:ext cx="1956369" cy="761703"/>
                <a:chOff x="1524000" y="3505200"/>
                <a:chExt cx="1956369" cy="761703"/>
              </a:xfrm>
            </p:grpSpPr>
            <p:sp>
              <p:nvSpPr>
                <p:cNvPr id="56" name="TextBox 51"/>
                <p:cNvSpPr txBox="1">
                  <a:spLocks noChangeArrowheads="1"/>
                </p:cNvSpPr>
                <p:nvPr/>
              </p:nvSpPr>
              <p:spPr bwMode="auto">
                <a:xfrm>
                  <a:off x="1524000" y="3505200"/>
                  <a:ext cx="1956369" cy="307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pt-PT" sz="1400">
                      <a:latin typeface="Calibri" pitchFamily="-109" charset="0"/>
                    </a:rPr>
                    <a:t>Refrescamento do êcran</a:t>
                  </a:r>
                </a:p>
              </p:txBody>
            </p:sp>
            <p:cxnSp>
              <p:nvCxnSpPr>
                <p:cNvPr id="57" name="Straight Connector 56"/>
                <p:cNvCxnSpPr/>
                <p:nvPr/>
              </p:nvCxnSpPr>
              <p:spPr>
                <a:xfrm rot="5400000" flipH="1" flipV="1">
                  <a:off x="1677029" y="4038303"/>
                  <a:ext cx="4572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Group 53"/>
              <p:cNvGrpSpPr>
                <a:grpSpLocks/>
              </p:cNvGrpSpPr>
              <p:nvPr/>
            </p:nvGrpSpPr>
            <p:grpSpPr bwMode="auto">
              <a:xfrm>
                <a:off x="6172200" y="3733800"/>
                <a:ext cx="1366593" cy="533103"/>
                <a:chOff x="1929733" y="3733800"/>
                <a:chExt cx="1366593" cy="533103"/>
              </a:xfrm>
            </p:grpSpPr>
            <p:sp>
              <p:nvSpPr>
                <p:cNvPr id="54" name="TextBox 54"/>
                <p:cNvSpPr txBox="1">
                  <a:spLocks noChangeArrowheads="1"/>
                </p:cNvSpPr>
                <p:nvPr/>
              </p:nvSpPr>
              <p:spPr bwMode="auto">
                <a:xfrm>
                  <a:off x="1929733" y="3733800"/>
                  <a:ext cx="1366593" cy="307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pt-PT" sz="1400">
                      <a:latin typeface="Calibri" pitchFamily="-109" charset="0"/>
                    </a:rPr>
                    <a:t>Pressão de tecla</a:t>
                  </a:r>
                </a:p>
              </p:txBody>
            </p:sp>
            <p:cxnSp>
              <p:nvCxnSpPr>
                <p:cNvPr id="55" name="Straight Connector 54"/>
                <p:cNvCxnSpPr/>
                <p:nvPr/>
              </p:nvCxnSpPr>
              <p:spPr>
                <a:xfrm rot="5400000" flipH="1" flipV="1">
                  <a:off x="1967534" y="4152603"/>
                  <a:ext cx="2286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4" name="TextBox 61"/>
            <p:cNvSpPr txBox="1">
              <a:spLocks noChangeArrowheads="1"/>
            </p:cNvSpPr>
            <p:nvPr/>
          </p:nvSpPr>
          <p:spPr bwMode="auto">
            <a:xfrm>
              <a:off x="3124200" y="3200400"/>
              <a:ext cx="141417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pt-PT" sz="1400">
                  <a:latin typeface="Calibri" pitchFamily="-109" charset="0"/>
                </a:rPr>
                <a:t>(Máquina 1 GHz)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9623" y="524435"/>
            <a:ext cx="7257279" cy="731838"/>
          </a:xfrm>
        </p:spPr>
        <p:txBody>
          <a:bodyPr/>
          <a:lstStyle/>
          <a:p>
            <a:r>
              <a:rPr lang="pt-PT" dirty="0"/>
              <a:t>Metodologia:</a:t>
            </a:r>
            <a:r>
              <a:rPr lang="pt-PT" sz="4800" dirty="0"/>
              <a:t> </a:t>
            </a:r>
            <a:r>
              <a:rPr lang="pt-PT" sz="2800" dirty="0"/>
              <a:t>Medição de Desempenho</a:t>
            </a:r>
          </a:p>
        </p:txBody>
      </p:sp>
      <p:sp>
        <p:nvSpPr>
          <p:cNvPr id="21507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pt-PT" dirty="0">
                <a:solidFill>
                  <a:srgbClr val="000000"/>
                </a:solidFill>
              </a:rPr>
              <a:t>Qual o tempo a medir?</a:t>
            </a:r>
          </a:p>
          <a:p>
            <a:pPr lvl="1" eaLnBrk="1" hangingPunct="1"/>
            <a:r>
              <a:rPr lang="pt-PT" i="1" dirty="0" err="1">
                <a:solidFill>
                  <a:srgbClr val="000000"/>
                </a:solidFill>
              </a:rPr>
              <a:t>Wall</a:t>
            </a:r>
            <a:r>
              <a:rPr lang="pt-PT" i="1" dirty="0">
                <a:solidFill>
                  <a:srgbClr val="000000"/>
                </a:solidFill>
              </a:rPr>
              <a:t> </a:t>
            </a:r>
            <a:r>
              <a:rPr lang="pt-PT" i="1" dirty="0" err="1">
                <a:solidFill>
                  <a:srgbClr val="000000"/>
                </a:solidFill>
              </a:rPr>
              <a:t>Time</a:t>
            </a:r>
            <a:endParaRPr lang="pt-PT" dirty="0">
              <a:solidFill>
                <a:srgbClr val="000000"/>
              </a:solidFill>
            </a:endParaRPr>
          </a:p>
          <a:p>
            <a:pPr lvl="2" eaLnBrk="1" hangingPunct="1"/>
            <a:r>
              <a:rPr lang="pt-PT" dirty="0">
                <a:solidFill>
                  <a:srgbClr val="000000"/>
                </a:solidFill>
              </a:rPr>
              <a:t>Tempo decorrido desde o início até ao fim do programa</a:t>
            </a:r>
          </a:p>
          <a:p>
            <a:pPr lvl="2" eaLnBrk="1" hangingPunct="1"/>
            <a:r>
              <a:rPr lang="pt-PT" dirty="0">
                <a:solidFill>
                  <a:srgbClr val="000000"/>
                </a:solidFill>
              </a:rPr>
              <a:t>Depende da carga do sistema (E/S, outros processos,…)</a:t>
            </a:r>
          </a:p>
          <a:p>
            <a:pPr lvl="1" eaLnBrk="1" hangingPunct="1"/>
            <a:r>
              <a:rPr lang="pt-PT" dirty="0">
                <a:solidFill>
                  <a:srgbClr val="000000"/>
                </a:solidFill>
              </a:rPr>
              <a:t>Tempo de CPU</a:t>
            </a:r>
          </a:p>
          <a:p>
            <a:pPr lvl="2" eaLnBrk="1" hangingPunct="1"/>
            <a:r>
              <a:rPr lang="pt-PT" dirty="0">
                <a:solidFill>
                  <a:srgbClr val="000000"/>
                </a:solidFill>
              </a:rPr>
              <a:t>Tempo efectivamente dedicado a este processo</a:t>
            </a:r>
          </a:p>
          <a:p>
            <a:pPr lvl="2" eaLnBrk="1" hangingPunct="1"/>
            <a:r>
              <a:rPr lang="pt-PT" dirty="0">
                <a:solidFill>
                  <a:srgbClr val="000000"/>
                </a:solidFill>
              </a:rPr>
              <a:t>Menos sensível à carga do sistema</a:t>
            </a:r>
          </a:p>
          <a:p>
            <a:pPr eaLnBrk="1" hangingPunct="1"/>
            <a:endParaRPr lang="pt-PT" dirty="0">
              <a:solidFill>
                <a:srgbClr val="000000"/>
              </a:solidFill>
            </a:endParaRPr>
          </a:p>
          <a:p>
            <a:pPr eaLnBrk="1" hangingPunct="1"/>
            <a:endParaRPr lang="pt-PT" sz="1600" i="1" dirty="0">
              <a:solidFill>
                <a:srgbClr val="000000"/>
              </a:solidFill>
            </a:endParaRP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C7017-63E6-E546-AC60-2E27DD26C929}" type="slidenum">
              <a:rPr lang="en-US"/>
              <a:pPr/>
              <a:t>26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 - Avaliação do Desempenho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/>
          <p:cNvSpPr>
            <a:spLocks noGrp="1"/>
          </p:cNvSpPr>
          <p:nvPr>
            <p:ph type="title"/>
          </p:nvPr>
        </p:nvSpPr>
        <p:spPr>
          <a:xfrm>
            <a:off x="349624" y="524435"/>
            <a:ext cx="7320146" cy="731838"/>
          </a:xfrm>
        </p:spPr>
        <p:txBody>
          <a:bodyPr/>
          <a:lstStyle/>
          <a:p>
            <a:pPr eaLnBrk="1" hangingPunct="1"/>
            <a:r>
              <a:rPr lang="pt-PT" dirty="0"/>
              <a:t>Metodologia:</a:t>
            </a:r>
            <a:r>
              <a:rPr lang="pt-PT" sz="2800" dirty="0"/>
              <a:t> Medição de Desempenho</a:t>
            </a:r>
          </a:p>
        </p:txBody>
      </p:sp>
      <p:sp>
        <p:nvSpPr>
          <p:cNvPr id="22531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buFont typeface="Arial" pitchFamily="-109" charset="0"/>
              <a:buNone/>
            </a:pPr>
            <a:r>
              <a:rPr lang="pt-PT" dirty="0">
                <a:solidFill>
                  <a:srgbClr val="000000"/>
                </a:solidFill>
              </a:rPr>
              <a:t>Combinar o resultado de várias medições:</a:t>
            </a:r>
            <a:endParaRPr lang="pt-PT" sz="700" dirty="0">
              <a:solidFill>
                <a:srgbClr val="000000"/>
              </a:solidFill>
            </a:endParaRPr>
          </a:p>
          <a:p>
            <a:pPr eaLnBrk="1" hangingPunct="1"/>
            <a:r>
              <a:rPr lang="pt-PT" dirty="0">
                <a:solidFill>
                  <a:srgbClr val="000000"/>
                </a:solidFill>
              </a:rPr>
              <a:t>Média das várias medições</a:t>
            </a:r>
          </a:p>
          <a:p>
            <a:pPr lvl="1" eaLnBrk="1" hangingPunct="1"/>
            <a:r>
              <a:rPr lang="pt-PT" dirty="0">
                <a:solidFill>
                  <a:srgbClr val="000000"/>
                </a:solidFill>
              </a:rPr>
              <a:t>Valores muito alto/baixos influenciam a média</a:t>
            </a:r>
          </a:p>
          <a:p>
            <a:pPr lvl="1" eaLnBrk="1" hangingPunct="1"/>
            <a:r>
              <a:rPr lang="pt-PT" dirty="0">
                <a:solidFill>
                  <a:srgbClr val="000000"/>
                </a:solidFill>
              </a:rPr>
              <a:t>Analisar também o desvio padrão (e.g., variações entre medições)</a:t>
            </a:r>
            <a:endParaRPr lang="pt-PT" sz="700" dirty="0">
              <a:solidFill>
                <a:srgbClr val="000000"/>
              </a:solidFill>
            </a:endParaRPr>
          </a:p>
          <a:p>
            <a:pPr eaLnBrk="1" hangingPunct="1"/>
            <a:r>
              <a:rPr lang="pt-PT" dirty="0">
                <a:solidFill>
                  <a:srgbClr val="000000"/>
                </a:solidFill>
              </a:rPr>
              <a:t>Melhor medição</a:t>
            </a:r>
          </a:p>
          <a:p>
            <a:pPr lvl="1" eaLnBrk="1" hangingPunct="1"/>
            <a:r>
              <a:rPr lang="pt-PT" dirty="0">
                <a:solidFill>
                  <a:srgbClr val="000000"/>
                </a:solidFill>
              </a:rPr>
              <a:t>Valor obtido nas condições ideais</a:t>
            </a:r>
            <a:endParaRPr lang="pt-PT" sz="700" dirty="0">
              <a:solidFill>
                <a:srgbClr val="000000"/>
              </a:solidFill>
            </a:endParaRPr>
          </a:p>
          <a:p>
            <a:pPr eaLnBrk="1" hangingPunct="1"/>
            <a:r>
              <a:rPr lang="pt-PT" dirty="0">
                <a:solidFill>
                  <a:srgbClr val="000000"/>
                </a:solidFill>
              </a:rPr>
              <a:t>Média das </a:t>
            </a:r>
            <a:r>
              <a:rPr lang="pt-PT" dirty="0" err="1">
                <a:solidFill>
                  <a:srgbClr val="000000"/>
                </a:solidFill>
              </a:rPr>
              <a:t>K-melhores</a:t>
            </a:r>
            <a:r>
              <a:rPr lang="pt-PT" dirty="0">
                <a:solidFill>
                  <a:srgbClr val="000000"/>
                </a:solidFill>
              </a:rPr>
              <a:t> medições</a:t>
            </a:r>
          </a:p>
          <a:p>
            <a:pPr lvl="1" eaLnBrk="1" hangingPunct="1"/>
            <a:r>
              <a:rPr lang="pt-PT" dirty="0">
                <a:solidFill>
                  <a:srgbClr val="000000"/>
                </a:solidFill>
              </a:rPr>
              <a:t>Média das k melhores execuções</a:t>
            </a:r>
            <a:endParaRPr lang="pt-PT" sz="700" dirty="0">
              <a:solidFill>
                <a:srgbClr val="000000"/>
              </a:solidFill>
            </a:endParaRPr>
          </a:p>
          <a:p>
            <a:pPr eaLnBrk="1" hangingPunct="1"/>
            <a:r>
              <a:rPr lang="pt-PT" dirty="0">
                <a:solidFill>
                  <a:srgbClr val="000000"/>
                </a:solidFill>
              </a:rPr>
              <a:t>Mediana</a:t>
            </a:r>
          </a:p>
          <a:p>
            <a:pPr lvl="1" eaLnBrk="1" hangingPunct="1"/>
            <a:r>
              <a:rPr lang="pt-PT" dirty="0">
                <a:solidFill>
                  <a:srgbClr val="000000"/>
                </a:solidFill>
              </a:rPr>
              <a:t>Mais robusto a variações nas medições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F8A45-3BF3-6A46-8A93-8303A2320E80}" type="slidenum">
              <a:rPr lang="en-US"/>
              <a:pPr/>
              <a:t>27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 - Avaliação do Desempenho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dirty="0">
                <a:ea typeface="ＭＳ Ｐゴシック" pitchFamily="-109" charset="-128"/>
                <a:cs typeface="ＭＳ Ｐゴシック" pitchFamily="-109" charset="-128"/>
              </a:rPr>
              <a:t>Metodologia:</a:t>
            </a:r>
            <a:r>
              <a:rPr lang="pt-PT" sz="2400" dirty="0">
                <a:ea typeface="ＭＳ Ｐゴシック" pitchFamily="-109" charset="-128"/>
                <a:cs typeface="ＭＳ Ｐゴシック" pitchFamily="-109" charset="-128"/>
              </a:rPr>
              <a:t> Medição de Desempenho</a:t>
            </a:r>
          </a:p>
        </p:txBody>
      </p:sp>
      <p:sp>
        <p:nvSpPr>
          <p:cNvPr id="21506" name="Marcador de Posição de Conteúdo 2"/>
          <p:cNvSpPr>
            <a:spLocks noGrp="1"/>
          </p:cNvSpPr>
          <p:nvPr>
            <p:ph idx="1"/>
          </p:nvPr>
        </p:nvSpPr>
        <p:spPr>
          <a:xfrm>
            <a:off x="628650" y="1449092"/>
            <a:ext cx="7886700" cy="4727871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None/>
            </a:pPr>
            <a:r>
              <a:rPr lang="pt-PT" sz="2581" dirty="0">
                <a:solidFill>
                  <a:srgbClr val="000000"/>
                </a:solidFill>
                <a:ea typeface="ＭＳ Ｐゴシック" pitchFamily="-109" charset="-128"/>
                <a:cs typeface="ＭＳ Ｐゴシック" pitchFamily="-109" charset="-128"/>
              </a:rPr>
              <a:t>Contadores de eventos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None/>
            </a:pPr>
            <a:endParaRPr lang="pt-PT" sz="1290" dirty="0">
              <a:solidFill>
                <a:srgbClr val="000000"/>
              </a:solidFill>
              <a:ea typeface="ＭＳ Ｐゴシック" pitchFamily="-109" charset="-128"/>
              <a:cs typeface="ＭＳ Ｐゴシック" pitchFamily="-109" charset="-128"/>
            </a:endParaRPr>
          </a:p>
          <a:p>
            <a:pPr lvl="1" eaLnBrk="1" hangingPunct="1"/>
            <a:r>
              <a:rPr lang="pt-PT" sz="2323" dirty="0">
                <a:solidFill>
                  <a:srgbClr val="000000"/>
                </a:solidFill>
              </a:rPr>
              <a:t>Lógica incluída nos processadores (modernos) para contagem de eventos específicos</a:t>
            </a:r>
          </a:p>
          <a:p>
            <a:pPr lvl="1" eaLnBrk="1" hangingPunct="1"/>
            <a:r>
              <a:rPr lang="pt-PT" sz="2323" dirty="0">
                <a:solidFill>
                  <a:srgbClr val="000000"/>
                </a:solidFill>
              </a:rPr>
              <a:t>Actualizados a cada ciclo de relógio</a:t>
            </a:r>
          </a:p>
          <a:p>
            <a:pPr lvl="1" eaLnBrk="1" hangingPunct="1"/>
            <a:endParaRPr lang="pt-PT" dirty="0">
              <a:solidFill>
                <a:srgbClr val="000000"/>
              </a:solidFill>
            </a:endParaRPr>
          </a:p>
          <a:p>
            <a:pPr lvl="1" eaLnBrk="1" hangingPunct="1"/>
            <a:r>
              <a:rPr lang="pt-PT" sz="2323" dirty="0">
                <a:solidFill>
                  <a:srgbClr val="000000"/>
                </a:solidFill>
              </a:rPr>
              <a:t>Vantagens:</a:t>
            </a:r>
          </a:p>
          <a:p>
            <a:pPr lvl="2" eaLnBrk="1" hangingPunct="1"/>
            <a:r>
              <a:rPr lang="pt-PT" sz="2065" dirty="0">
                <a:solidFill>
                  <a:srgbClr val="000000"/>
                </a:solidFill>
                <a:ea typeface="ＭＳ Ｐゴシック" pitchFamily="-109" charset="-128"/>
              </a:rPr>
              <a:t>Não intrusivos / baixa sobrecarga (disponibilizados pelo hardware)</a:t>
            </a:r>
          </a:p>
          <a:p>
            <a:pPr lvl="2" eaLnBrk="1" hangingPunct="1"/>
            <a:r>
              <a:rPr lang="pt-PT" sz="2065" dirty="0">
                <a:solidFill>
                  <a:srgbClr val="000000"/>
                </a:solidFill>
                <a:ea typeface="ＭＳ Ｐゴシック" pitchFamily="-109" charset="-128"/>
              </a:rPr>
              <a:t>Elevada resolução  (relógio do processador)</a:t>
            </a:r>
          </a:p>
          <a:p>
            <a:pPr lvl="1" eaLnBrk="1" hangingPunct="1"/>
            <a:endParaRPr lang="pt-PT" sz="500" dirty="0">
              <a:solidFill>
                <a:srgbClr val="000000"/>
              </a:solidFill>
            </a:endParaRPr>
          </a:p>
          <a:p>
            <a:pPr lvl="1" eaLnBrk="1" hangingPunct="1"/>
            <a:r>
              <a:rPr lang="pt-PT" sz="2323" dirty="0">
                <a:solidFill>
                  <a:srgbClr val="000000"/>
                </a:solidFill>
              </a:rPr>
              <a:t>Pontos fracos:</a:t>
            </a:r>
          </a:p>
          <a:p>
            <a:pPr lvl="2" eaLnBrk="1" hangingPunct="1"/>
            <a:r>
              <a:rPr lang="pt-PT" sz="2065" dirty="0">
                <a:solidFill>
                  <a:srgbClr val="000000"/>
                </a:solidFill>
                <a:ea typeface="ＭＳ Ｐゴシック" pitchFamily="-109" charset="-128"/>
              </a:rPr>
              <a:t>Específicos de cada processador / não existe um “standard”</a:t>
            </a:r>
          </a:p>
          <a:p>
            <a:pPr lvl="2" eaLnBrk="1" hangingPunct="1"/>
            <a:r>
              <a:rPr lang="pt-PT" sz="2065" dirty="0">
                <a:solidFill>
                  <a:srgbClr val="000000"/>
                </a:solidFill>
                <a:ea typeface="ＭＳ Ｐゴシック" pitchFamily="-109" charset="-128"/>
              </a:rPr>
              <a:t>Não são apropriados para serem usados por utilizador “comum”</a:t>
            </a:r>
            <a:endParaRPr lang="pt-PT" altLang="ja-JP" sz="2065" dirty="0">
              <a:solidFill>
                <a:srgbClr val="000000"/>
              </a:solidFill>
              <a:ea typeface="ＭＳ Ｐゴシック" pitchFamily="-109" charset="-128"/>
            </a:endParaRPr>
          </a:p>
        </p:txBody>
      </p:sp>
      <p:sp>
        <p:nvSpPr>
          <p:cNvPr id="21508" name="Marcador de Posição do Número do Diapositivo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13AFFE4-30D9-FA41-A5BA-741334FF0BAE}" type="slidenum">
              <a:rPr lang="en-US">
                <a:ea typeface="ＭＳ Ｐゴシック" pitchFamily="-109" charset="-128"/>
                <a:cs typeface="ＭＳ Ｐゴシック" pitchFamily="-109" charset="-128"/>
              </a:rPr>
              <a:pPr/>
              <a:t>28</a:t>
            </a:fld>
            <a:endParaRPr lang="en-US"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21507" name="Marcador de Posição do Rodapé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AC - Avaliação do Desempenho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dirty="0">
                <a:ea typeface="ＭＳ Ｐゴシック" pitchFamily="-109" charset="-128"/>
                <a:cs typeface="ＭＳ Ｐゴシック" pitchFamily="-109" charset="-128"/>
              </a:rPr>
              <a:t>Metodologia:</a:t>
            </a:r>
            <a:r>
              <a:rPr lang="pt-PT" sz="2400" dirty="0">
                <a:ea typeface="ＭＳ Ｐゴシック" pitchFamily="-109" charset="-128"/>
                <a:cs typeface="ＭＳ Ｐゴシック" pitchFamily="-109" charset="-128"/>
              </a:rPr>
              <a:t> Medição de Desempenho</a:t>
            </a:r>
          </a:p>
        </p:txBody>
      </p:sp>
      <p:sp>
        <p:nvSpPr>
          <p:cNvPr id="22530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None/>
            </a:pPr>
            <a:r>
              <a:rPr lang="pt-PT" sz="2581" dirty="0">
                <a:solidFill>
                  <a:srgbClr val="000000"/>
                </a:solidFill>
                <a:ea typeface="ＭＳ Ｐゴシック" pitchFamily="-109" charset="-128"/>
                <a:cs typeface="ＭＳ Ｐゴシック" pitchFamily="-109" charset="-128"/>
              </a:rPr>
              <a:t>Contadores de desempenho</a:t>
            </a:r>
          </a:p>
          <a:p>
            <a:pPr eaLnBrk="1" hangingPunct="1">
              <a:lnSpc>
                <a:spcPct val="80000"/>
              </a:lnSpc>
            </a:pPr>
            <a:endParaRPr lang="pt-PT" sz="1900" dirty="0">
              <a:solidFill>
                <a:srgbClr val="000000"/>
              </a:solidFill>
              <a:ea typeface="ＭＳ Ｐゴシック" pitchFamily="-109" charset="-128"/>
              <a:cs typeface="ＭＳ Ｐゴシック" pitchFamily="-109" charset="-128"/>
            </a:endParaRPr>
          </a:p>
          <a:p>
            <a:pPr lvl="1" eaLnBrk="1" hangingPunct="1"/>
            <a:r>
              <a:rPr lang="pt-PT" dirty="0">
                <a:solidFill>
                  <a:srgbClr val="000000"/>
                </a:solidFill>
              </a:rPr>
              <a:t>Eventos típicos</a:t>
            </a:r>
          </a:p>
          <a:p>
            <a:pPr lvl="2" eaLnBrk="1" hangingPunct="1"/>
            <a:r>
              <a:rPr lang="pt-PT" dirty="0">
                <a:solidFill>
                  <a:srgbClr val="000000"/>
                </a:solidFill>
                <a:ea typeface="ＭＳ Ｐゴシック" pitchFamily="-109" charset="-128"/>
              </a:rPr>
              <a:t>Ciclos de relógio</a:t>
            </a:r>
          </a:p>
          <a:p>
            <a:pPr lvl="2" eaLnBrk="1" hangingPunct="1"/>
            <a:r>
              <a:rPr lang="pt-PT" dirty="0">
                <a:solidFill>
                  <a:srgbClr val="000000"/>
                </a:solidFill>
                <a:ea typeface="ＭＳ Ｐゴシック" pitchFamily="-109" charset="-128"/>
              </a:rPr>
              <a:t>Número de instruções</a:t>
            </a:r>
          </a:p>
          <a:p>
            <a:pPr lvl="2" eaLnBrk="1" hangingPunct="1"/>
            <a:r>
              <a:rPr lang="pt-PT" dirty="0">
                <a:solidFill>
                  <a:srgbClr val="000000"/>
                </a:solidFill>
                <a:ea typeface="ＭＳ Ｐゴシック" pitchFamily="-109" charset="-128"/>
              </a:rPr>
              <a:t>Instruções de vírgula flutuante</a:t>
            </a:r>
          </a:p>
          <a:p>
            <a:pPr lvl="2" eaLnBrk="1" hangingPunct="1"/>
            <a:r>
              <a:rPr lang="pt-PT" dirty="0">
                <a:solidFill>
                  <a:srgbClr val="000000"/>
                </a:solidFill>
                <a:ea typeface="ＭＳ Ｐゴシック" pitchFamily="-109" charset="-128"/>
              </a:rPr>
              <a:t>Instruções sobre valores inteiros (</a:t>
            </a:r>
            <a:r>
              <a:rPr lang="pt-PT" dirty="0" err="1">
                <a:solidFill>
                  <a:srgbClr val="000000"/>
                </a:solidFill>
                <a:ea typeface="ＭＳ Ｐゴシック" pitchFamily="-109" charset="-128"/>
              </a:rPr>
              <a:t>add</a:t>
            </a:r>
            <a:r>
              <a:rPr lang="pt-PT" dirty="0">
                <a:solidFill>
                  <a:srgbClr val="000000"/>
                </a:solidFill>
                <a:ea typeface="ＭＳ Ｐゴシック" pitchFamily="-109" charset="-128"/>
              </a:rPr>
              <a:t>, </a:t>
            </a:r>
            <a:r>
              <a:rPr lang="pt-PT" dirty="0" err="1">
                <a:solidFill>
                  <a:srgbClr val="000000"/>
                </a:solidFill>
                <a:ea typeface="ＭＳ Ｐゴシック" pitchFamily="-109" charset="-128"/>
              </a:rPr>
              <a:t>sub</a:t>
            </a:r>
            <a:r>
              <a:rPr lang="pt-PT" dirty="0">
                <a:solidFill>
                  <a:srgbClr val="000000"/>
                </a:solidFill>
                <a:ea typeface="ＭＳ Ｐゴシック" pitchFamily="-109" charset="-128"/>
              </a:rPr>
              <a:t>, </a:t>
            </a:r>
            <a:r>
              <a:rPr lang="pt-PT" dirty="0" err="1">
                <a:solidFill>
                  <a:srgbClr val="000000"/>
                </a:solidFill>
                <a:ea typeface="ＭＳ Ｐゴシック" pitchFamily="-109" charset="-128"/>
              </a:rPr>
              <a:t>etc</a:t>
            </a:r>
            <a:r>
              <a:rPr lang="pt-PT" dirty="0">
                <a:solidFill>
                  <a:srgbClr val="000000"/>
                </a:solidFill>
                <a:ea typeface="ＭＳ Ｐゴシック" pitchFamily="-109" charset="-128"/>
              </a:rPr>
              <a:t>)</a:t>
            </a:r>
          </a:p>
          <a:p>
            <a:pPr lvl="2" eaLnBrk="1" hangingPunct="1"/>
            <a:r>
              <a:rPr lang="pt-PT" i="1" dirty="0" err="1">
                <a:solidFill>
                  <a:srgbClr val="000000"/>
                </a:solidFill>
                <a:ea typeface="ＭＳ Ｐゴシック" pitchFamily="-109" charset="-128"/>
              </a:rPr>
              <a:t>Load</a:t>
            </a:r>
            <a:r>
              <a:rPr lang="pt-PT" dirty="0">
                <a:solidFill>
                  <a:srgbClr val="000000"/>
                </a:solidFill>
                <a:ea typeface="ＭＳ Ｐゴシック" pitchFamily="-109" charset="-128"/>
              </a:rPr>
              <a:t>/</a:t>
            </a:r>
            <a:r>
              <a:rPr lang="pt-PT" i="1" dirty="0" err="1">
                <a:solidFill>
                  <a:srgbClr val="000000"/>
                </a:solidFill>
                <a:ea typeface="ＭＳ Ｐゴシック" pitchFamily="-109" charset="-128"/>
              </a:rPr>
              <a:t>stores</a:t>
            </a:r>
            <a:endParaRPr lang="pt-PT" i="1" dirty="0">
              <a:solidFill>
                <a:srgbClr val="000000"/>
              </a:solidFill>
              <a:ea typeface="ＭＳ Ｐゴシック" pitchFamily="-109" charset="-128"/>
            </a:endParaRPr>
          </a:p>
          <a:p>
            <a:pPr lvl="2" eaLnBrk="1" hangingPunct="1"/>
            <a:r>
              <a:rPr lang="pt-PT" i="1" dirty="0">
                <a:solidFill>
                  <a:srgbClr val="000000"/>
                </a:solidFill>
                <a:ea typeface="ＭＳ Ｐゴシック" pitchFamily="-109" charset="-128"/>
              </a:rPr>
              <a:t>Cache </a:t>
            </a:r>
            <a:r>
              <a:rPr lang="pt-PT" i="1" dirty="0" err="1">
                <a:solidFill>
                  <a:srgbClr val="000000"/>
                </a:solidFill>
                <a:ea typeface="ＭＳ Ｐゴシック" pitchFamily="-109" charset="-128"/>
              </a:rPr>
              <a:t>misses</a:t>
            </a:r>
            <a:r>
              <a:rPr lang="pt-PT" dirty="0">
                <a:solidFill>
                  <a:srgbClr val="000000"/>
                </a:solidFill>
                <a:ea typeface="ＭＳ Ｐゴシック" pitchFamily="-109" charset="-128"/>
              </a:rPr>
              <a:t> (L1, L2, </a:t>
            </a:r>
            <a:r>
              <a:rPr lang="pt-PT" dirty="0" err="1">
                <a:solidFill>
                  <a:srgbClr val="000000"/>
                </a:solidFill>
                <a:ea typeface="ＭＳ Ｐゴシック" pitchFamily="-109" charset="-128"/>
              </a:rPr>
              <a:t>etc</a:t>
            </a:r>
            <a:r>
              <a:rPr lang="pt-PT" dirty="0">
                <a:solidFill>
                  <a:srgbClr val="000000"/>
                </a:solidFill>
                <a:ea typeface="ＭＳ Ｐゴシック" pitchFamily="-109" charset="-128"/>
              </a:rPr>
              <a:t>)</a:t>
            </a:r>
            <a:endParaRPr lang="pt-PT" i="1" dirty="0">
              <a:solidFill>
                <a:srgbClr val="000000"/>
              </a:solidFill>
              <a:ea typeface="ＭＳ Ｐゴシック" pitchFamily="-109" charset="-128"/>
            </a:endParaRPr>
          </a:p>
          <a:p>
            <a:pPr marL="914400" lvl="2" indent="0" eaLnBrk="1" hangingPunct="1">
              <a:buNone/>
            </a:pPr>
            <a:endParaRPr lang="pt-PT" i="1" dirty="0">
              <a:solidFill>
                <a:srgbClr val="000000"/>
              </a:solidFill>
              <a:ea typeface="ＭＳ Ｐゴシック" pitchFamily="-109" charset="-128"/>
            </a:endParaRPr>
          </a:p>
        </p:txBody>
      </p:sp>
      <p:sp>
        <p:nvSpPr>
          <p:cNvPr id="22532" name="Marcador de Posição do Número do Diapositivo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7738601-A516-3349-A57F-C721A7BF02C9}" type="slidenum">
              <a:rPr lang="en-US">
                <a:ea typeface="ＭＳ Ｐゴシック" pitchFamily="-109" charset="-128"/>
                <a:cs typeface="ＭＳ Ｐゴシック" pitchFamily="-109" charset="-128"/>
              </a:rPr>
              <a:pPr/>
              <a:t>29</a:t>
            </a:fld>
            <a:endParaRPr lang="en-US"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22531" name="Marcador de Posição do Rodapé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AC - Avaliação do Desempenho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4000" dirty="0"/>
              <a:t>Avaliação Desempenho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215A9-BDBF-1541-9F88-F33CDF36F835}" type="slidenum">
              <a:rPr lang="pt-PT" smtClean="0"/>
              <a:pPr/>
              <a:t>3</a:t>
            </a:fld>
            <a:endParaRPr lang="pt-PT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 - Avaliação do Desempenho</a:t>
            </a:r>
            <a:endParaRPr lang="pt-PT"/>
          </a:p>
        </p:txBody>
      </p:sp>
      <p:sp>
        <p:nvSpPr>
          <p:cNvPr id="4" name="Rounded Rectangle 3"/>
          <p:cNvSpPr/>
          <p:nvPr/>
        </p:nvSpPr>
        <p:spPr>
          <a:xfrm>
            <a:off x="832102" y="1532923"/>
            <a:ext cx="3576580" cy="5839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 err="1"/>
              <a:t>Memory</a:t>
            </a:r>
            <a:endParaRPr lang="pt-PT" sz="2400" dirty="0"/>
          </a:p>
        </p:txBody>
      </p:sp>
      <p:sp>
        <p:nvSpPr>
          <p:cNvPr id="18" name="Oval 17"/>
          <p:cNvSpPr/>
          <p:nvPr/>
        </p:nvSpPr>
        <p:spPr>
          <a:xfrm>
            <a:off x="5433621" y="5952327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0" name="Straight Connector 19"/>
          <p:cNvCxnSpPr/>
          <p:nvPr/>
        </p:nvCxnSpPr>
        <p:spPr>
          <a:xfrm rot="10800000" flipH="1" flipV="1">
            <a:off x="5419950" y="6060327"/>
            <a:ext cx="1034232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6101551" y="6400507"/>
            <a:ext cx="68036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440937" y="6739099"/>
            <a:ext cx="818232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6918195" y="6401301"/>
            <a:ext cx="68036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484340" y="2478011"/>
            <a:ext cx="6774829" cy="323750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0" rtlCol="0" anchor="b" anchorCtr="0"/>
          <a:lstStyle/>
          <a:p>
            <a:pPr algn="ctr"/>
            <a:r>
              <a:rPr lang="pt-PT" dirty="0" err="1"/>
              <a:t>Processing</a:t>
            </a:r>
            <a:r>
              <a:rPr lang="pt-PT" dirty="0"/>
              <a:t> </a:t>
            </a:r>
            <a:r>
              <a:rPr lang="pt-PT" dirty="0" err="1"/>
              <a:t>Unit</a:t>
            </a:r>
            <a:endParaRPr lang="pt-PT" dirty="0"/>
          </a:p>
        </p:txBody>
      </p:sp>
      <p:sp>
        <p:nvSpPr>
          <p:cNvPr id="33" name="Rectangle 32"/>
          <p:cNvSpPr/>
          <p:nvPr/>
        </p:nvSpPr>
        <p:spPr>
          <a:xfrm>
            <a:off x="2642306" y="2917563"/>
            <a:ext cx="1518221" cy="1133359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  <a:lumOff val="25000"/>
                </a:schemeClr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Control</a:t>
            </a:r>
            <a:r>
              <a:rPr lang="pt-PT" dirty="0"/>
              <a:t> </a:t>
            </a:r>
            <a:r>
              <a:rPr lang="pt-PT" dirty="0" err="1"/>
              <a:t>Unit</a:t>
            </a:r>
            <a:endParaRPr lang="pt-PT" dirty="0"/>
          </a:p>
        </p:txBody>
      </p:sp>
      <p:sp>
        <p:nvSpPr>
          <p:cNvPr id="35" name="Rectangle 34"/>
          <p:cNvSpPr/>
          <p:nvPr/>
        </p:nvSpPr>
        <p:spPr>
          <a:xfrm>
            <a:off x="4656853" y="4386212"/>
            <a:ext cx="1518221" cy="788360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  <a:lumOff val="25000"/>
                </a:schemeClr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ALU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507695" y="6172904"/>
            <a:ext cx="1305664" cy="569371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FF6600"/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CLOCK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642306" y="4386212"/>
            <a:ext cx="1518221" cy="798671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  <a:lumOff val="25000"/>
                </a:schemeClr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Registers</a:t>
            </a:r>
            <a:endParaRPr lang="pt-PT" dirty="0"/>
          </a:p>
        </p:txBody>
      </p:sp>
      <p:cxnSp>
        <p:nvCxnSpPr>
          <p:cNvPr id="22" name="Elbow Connector 10"/>
          <p:cNvCxnSpPr>
            <a:stCxn id="21" idx="1"/>
            <a:endCxn id="36" idx="0"/>
          </p:cNvCxnSpPr>
          <p:nvPr/>
        </p:nvCxnSpPr>
        <p:spPr>
          <a:xfrm rot="10800000" flipH="1" flipV="1">
            <a:off x="2642305" y="4785548"/>
            <a:ext cx="1518221" cy="1387356"/>
          </a:xfrm>
          <a:prstGeom prst="bentConnector4">
            <a:avLst>
              <a:gd name="adj1" fmla="val -15057"/>
              <a:gd name="adj2" fmla="val 72470"/>
            </a:avLst>
          </a:prstGeom>
          <a:ln w="25400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86544" y="2913794"/>
            <a:ext cx="471438" cy="2303639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  <a:lumOff val="25000"/>
                </a:schemeClr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IP</a:t>
            </a:r>
          </a:p>
        </p:txBody>
      </p:sp>
      <p:cxnSp>
        <p:nvCxnSpPr>
          <p:cNvPr id="27" name="Shape 26"/>
          <p:cNvCxnSpPr>
            <a:stCxn id="36" idx="0"/>
            <a:endCxn id="24" idx="2"/>
          </p:cNvCxnSpPr>
          <p:nvPr/>
        </p:nvCxnSpPr>
        <p:spPr>
          <a:xfrm rot="16200000" flipV="1">
            <a:off x="2063660" y="4076037"/>
            <a:ext cx="955471" cy="3238264"/>
          </a:xfrm>
          <a:prstGeom prst="bentConnector3">
            <a:avLst>
              <a:gd name="adj1" fmla="val 26541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386788" y="2916770"/>
            <a:ext cx="817980" cy="2303639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  <a:lumOff val="25000"/>
                </a:schemeClr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Inst</a:t>
            </a:r>
            <a:endParaRPr lang="pt-PT" dirty="0"/>
          </a:p>
          <a:p>
            <a:pPr algn="ctr"/>
            <a:r>
              <a:rPr lang="pt-PT" dirty="0"/>
              <a:t>Buffer</a:t>
            </a:r>
          </a:p>
        </p:txBody>
      </p:sp>
      <p:cxnSp>
        <p:nvCxnSpPr>
          <p:cNvPr id="42" name="Shape 41"/>
          <p:cNvCxnSpPr>
            <a:stCxn id="24" idx="0"/>
            <a:endCxn id="4" idx="1"/>
          </p:cNvCxnSpPr>
          <p:nvPr/>
        </p:nvCxnSpPr>
        <p:spPr>
          <a:xfrm rot="16200000" flipV="1">
            <a:off x="332740" y="2324270"/>
            <a:ext cx="1088886" cy="90161"/>
          </a:xfrm>
          <a:prstGeom prst="bentConnector4">
            <a:avLst>
              <a:gd name="adj1" fmla="val 36593"/>
              <a:gd name="adj2" fmla="val 514989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hape 42"/>
          <p:cNvCxnSpPr>
            <a:endCxn id="39" idx="0"/>
          </p:cNvCxnSpPr>
          <p:nvPr/>
        </p:nvCxnSpPr>
        <p:spPr>
          <a:xfrm rot="5400000">
            <a:off x="1395839" y="2516831"/>
            <a:ext cx="799878" cy="158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4656853" y="2917564"/>
            <a:ext cx="1518221" cy="788360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  <a:lumOff val="25000"/>
                </a:schemeClr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Mem</a:t>
            </a:r>
            <a:r>
              <a:rPr lang="pt-PT" dirty="0"/>
              <a:t> </a:t>
            </a:r>
            <a:r>
              <a:rPr lang="pt-PT" dirty="0" err="1"/>
              <a:t>access</a:t>
            </a:r>
            <a:endParaRPr lang="pt-PT" dirty="0"/>
          </a:p>
        </p:txBody>
      </p:sp>
      <p:cxnSp>
        <p:nvCxnSpPr>
          <p:cNvPr id="57" name="Shape 56"/>
          <p:cNvCxnSpPr>
            <a:stCxn id="54" idx="0"/>
            <a:endCxn id="4" idx="3"/>
          </p:cNvCxnSpPr>
          <p:nvPr/>
        </p:nvCxnSpPr>
        <p:spPr>
          <a:xfrm rot="16200000" flipV="1">
            <a:off x="4365995" y="1867595"/>
            <a:ext cx="1092656" cy="1007282"/>
          </a:xfrm>
          <a:prstGeom prst="bentConnector2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dirty="0">
                <a:ea typeface="ＭＳ Ｐゴシック" pitchFamily="-109" charset="-128"/>
                <a:cs typeface="ＭＳ Ｐゴシック" pitchFamily="-109" charset="-128"/>
              </a:rPr>
              <a:t>Metodologia:</a:t>
            </a:r>
            <a:r>
              <a:rPr lang="pt-PT" sz="2400" dirty="0">
                <a:ea typeface="ＭＳ Ｐゴシック" pitchFamily="-109" charset="-128"/>
                <a:cs typeface="ＭＳ Ｐゴシック" pitchFamily="-109" charset="-128"/>
              </a:rPr>
              <a:t> Medição de Desempenho</a:t>
            </a:r>
          </a:p>
        </p:txBody>
      </p:sp>
      <p:sp>
        <p:nvSpPr>
          <p:cNvPr id="23554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None/>
            </a:pPr>
            <a:r>
              <a:rPr lang="pt-PT" sz="2400" b="1" dirty="0">
                <a:solidFill>
                  <a:srgbClr val="000000"/>
                </a:solidFill>
                <a:ea typeface="ＭＳ Ｐゴシック" pitchFamily="-109" charset="-128"/>
                <a:cs typeface="ＭＳ Ｐゴシック" pitchFamily="-109" charset="-128"/>
              </a:rPr>
              <a:t>P</a:t>
            </a:r>
            <a:r>
              <a:rPr lang="pt-PT" sz="2400" dirty="0">
                <a:solidFill>
                  <a:srgbClr val="000000"/>
                </a:solidFill>
                <a:ea typeface="ＭＳ Ｐゴシック" pitchFamily="-109" charset="-128"/>
                <a:cs typeface="ＭＳ Ｐゴシック" pitchFamily="-109" charset="-128"/>
              </a:rPr>
              <a:t>erformance </a:t>
            </a:r>
            <a:r>
              <a:rPr lang="pt-PT" sz="2400" b="1" dirty="0" err="1">
                <a:solidFill>
                  <a:srgbClr val="000000"/>
                </a:solidFill>
                <a:ea typeface="ＭＳ Ｐゴシック" pitchFamily="-109" charset="-128"/>
                <a:cs typeface="ＭＳ Ｐゴシック" pitchFamily="-109" charset="-128"/>
              </a:rPr>
              <a:t>A</a:t>
            </a:r>
            <a:r>
              <a:rPr lang="pt-PT" sz="2400" dirty="0" err="1">
                <a:solidFill>
                  <a:srgbClr val="000000"/>
                </a:solidFill>
                <a:ea typeface="ＭＳ Ｐゴシック" pitchFamily="-109" charset="-128"/>
                <a:cs typeface="ＭＳ Ｐゴシック" pitchFamily="-109" charset="-128"/>
              </a:rPr>
              <a:t>pplication</a:t>
            </a:r>
            <a:r>
              <a:rPr lang="pt-PT" sz="2400" dirty="0">
                <a:solidFill>
                  <a:srgbClr val="000000"/>
                </a:solidFill>
                <a:ea typeface="ＭＳ Ｐゴシック" pitchFamily="-109" charset="-128"/>
                <a:cs typeface="ＭＳ Ｐゴシック" pitchFamily="-109" charset="-128"/>
              </a:rPr>
              <a:t> </a:t>
            </a:r>
            <a:r>
              <a:rPr lang="pt-PT" sz="2400" b="1" dirty="0" err="1">
                <a:solidFill>
                  <a:srgbClr val="000000"/>
                </a:solidFill>
                <a:ea typeface="ＭＳ Ｐゴシック" pitchFamily="-109" charset="-128"/>
                <a:cs typeface="ＭＳ Ｐゴシック" pitchFamily="-109" charset="-128"/>
              </a:rPr>
              <a:t>P</a:t>
            </a:r>
            <a:r>
              <a:rPr lang="pt-PT" sz="2400" dirty="0" err="1">
                <a:solidFill>
                  <a:srgbClr val="000000"/>
                </a:solidFill>
                <a:ea typeface="ＭＳ Ｐゴシック" pitchFamily="-109" charset="-128"/>
                <a:cs typeface="ＭＳ Ｐゴシック" pitchFamily="-109" charset="-128"/>
              </a:rPr>
              <a:t>rogramming</a:t>
            </a:r>
            <a:r>
              <a:rPr lang="pt-PT" sz="2400" dirty="0">
                <a:solidFill>
                  <a:srgbClr val="000000"/>
                </a:solidFill>
                <a:ea typeface="ＭＳ Ｐゴシック" pitchFamily="-109" charset="-128"/>
                <a:cs typeface="ＭＳ Ｐゴシック" pitchFamily="-109" charset="-128"/>
              </a:rPr>
              <a:t> </a:t>
            </a:r>
            <a:r>
              <a:rPr lang="pt-PT" sz="2400" b="1" dirty="0">
                <a:solidFill>
                  <a:srgbClr val="000000"/>
                </a:solidFill>
                <a:ea typeface="ＭＳ Ｐゴシック" pitchFamily="-109" charset="-128"/>
                <a:cs typeface="ＭＳ Ｐゴシック" pitchFamily="-109" charset="-128"/>
              </a:rPr>
              <a:t>I</a:t>
            </a:r>
            <a:r>
              <a:rPr lang="pt-PT" sz="2400" dirty="0">
                <a:solidFill>
                  <a:srgbClr val="000000"/>
                </a:solidFill>
                <a:ea typeface="ＭＳ Ｐゴシック" pitchFamily="-109" charset="-128"/>
                <a:cs typeface="ＭＳ Ｐゴシック" pitchFamily="-109" charset="-128"/>
              </a:rPr>
              <a:t>nterface</a:t>
            </a:r>
          </a:p>
          <a:p>
            <a:pPr lvl="1" eaLnBrk="1" hangingPunct="1"/>
            <a:r>
              <a:rPr lang="pt-PT" sz="2000" dirty="0">
                <a:solidFill>
                  <a:srgbClr val="000000"/>
                </a:solidFill>
              </a:rPr>
              <a:t>Interface para acesso aos contadores de desempenho</a:t>
            </a:r>
          </a:p>
          <a:p>
            <a:pPr lvl="1" eaLnBrk="1" hangingPunct="1"/>
            <a:r>
              <a:rPr lang="pt-PT" sz="2000" dirty="0">
                <a:solidFill>
                  <a:srgbClr val="000000"/>
                </a:solidFill>
              </a:rPr>
              <a:t>Inclui rotinas para contagem de tempo e para obter informação sobre o sistema</a:t>
            </a:r>
          </a:p>
          <a:p>
            <a:pPr lvl="1" eaLnBrk="1" hangingPunct="1"/>
            <a:r>
              <a:rPr lang="en-US" sz="2000" dirty="0">
                <a:solidFill>
                  <a:srgbClr val="000000"/>
                </a:solidFill>
              </a:rPr>
              <a:t>http://</a:t>
            </a:r>
            <a:r>
              <a:rPr lang="en-US" sz="2000" dirty="0" err="1">
                <a:solidFill>
                  <a:srgbClr val="000000"/>
                </a:solidFill>
              </a:rPr>
              <a:t>icl.cs.utk.edu/papi</a:t>
            </a:r>
            <a:r>
              <a:rPr lang="en-US" sz="2000" dirty="0">
                <a:solidFill>
                  <a:srgbClr val="000000"/>
                </a:solidFill>
              </a:rPr>
              <a:t>/</a:t>
            </a:r>
          </a:p>
          <a:p>
            <a:pPr lvl="1" eaLnBrk="1" hangingPunct="1"/>
            <a:r>
              <a:rPr lang="pt-PT" sz="2000" dirty="0">
                <a:solidFill>
                  <a:srgbClr val="000000"/>
                </a:solidFill>
              </a:rPr>
              <a:t>Arquitectura:</a:t>
            </a:r>
          </a:p>
          <a:p>
            <a:pPr lvl="1" eaLnBrk="1" hangingPunct="1"/>
            <a:endParaRPr lang="pt-PT" sz="2000" dirty="0">
              <a:solidFill>
                <a:srgbClr val="000000"/>
              </a:solidFill>
            </a:endParaRPr>
          </a:p>
        </p:txBody>
      </p:sp>
      <p:sp>
        <p:nvSpPr>
          <p:cNvPr id="23556" name="Marcador de Posição do Número do Diapositivo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FC73195-8D03-674D-B65E-83C37A290DD0}" type="slidenum">
              <a:rPr lang="en-US">
                <a:ea typeface="ＭＳ Ｐゴシック" pitchFamily="-109" charset="-128"/>
                <a:cs typeface="ＭＳ Ｐゴシック" pitchFamily="-109" charset="-128"/>
              </a:rPr>
              <a:pPr/>
              <a:t>30</a:t>
            </a:fld>
            <a:endParaRPr lang="en-US"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23555" name="Marcador de Posição do Rodapé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AC - Avaliação do Desempenho</a:t>
            </a:r>
          </a:p>
        </p:txBody>
      </p:sp>
      <p:pic>
        <p:nvPicPr>
          <p:cNvPr id="23557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43613" y="3890075"/>
            <a:ext cx="4324335" cy="265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298450"/>
          </a:xfrm>
        </p:spPr>
        <p:txBody>
          <a:bodyPr>
            <a:normAutofit fontScale="90000"/>
          </a:bodyPr>
          <a:lstStyle/>
          <a:p>
            <a:r>
              <a:rPr lang="pt-PT" dirty="0">
                <a:ea typeface="ＭＳ Ｐゴシック" pitchFamily="-109" charset="-128"/>
                <a:cs typeface="ＭＳ Ｐゴシック" pitchFamily="-109" charset="-128"/>
              </a:rPr>
              <a:t>Metodologia:</a:t>
            </a:r>
            <a:r>
              <a:rPr lang="pt-PT" sz="2400" dirty="0">
                <a:ea typeface="ＭＳ Ｐゴシック" pitchFamily="-109" charset="-128"/>
                <a:cs typeface="ＭＳ Ｐゴシック" pitchFamily="-109" charset="-128"/>
              </a:rPr>
              <a:t> Medição de Desempenho</a:t>
            </a:r>
            <a:endParaRPr lang="pt-PT" sz="2400" dirty="0">
              <a:solidFill>
                <a:schemeClr val="accent2"/>
              </a:solidFill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31571" y="1268413"/>
            <a:ext cx="7991475" cy="518477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PT" sz="2162" dirty="0">
                <a:solidFill>
                  <a:srgbClr val="000000"/>
                </a:solidFill>
                <a:ea typeface="ＭＳ Ｐゴシック" pitchFamily="-109" charset="-128"/>
                <a:cs typeface="ＭＳ Ｐゴシック" pitchFamily="-109" charset="-128"/>
              </a:rPr>
              <a:t>Apresentação dos resultados</a:t>
            </a:r>
            <a:endParaRPr lang="pt-PT" sz="2162" b="1" dirty="0">
              <a:solidFill>
                <a:srgbClr val="000000"/>
              </a:solidFill>
            </a:endParaRPr>
          </a:p>
          <a:p>
            <a:pPr lvl="1"/>
            <a:r>
              <a:rPr lang="pt-PT" sz="1600" dirty="0">
                <a:solidFill>
                  <a:srgbClr val="000000"/>
                </a:solidFill>
              </a:rPr>
              <a:t>Apresentar os resultados de forma compacta</a:t>
            </a:r>
          </a:p>
          <a:p>
            <a:pPr lvl="1"/>
            <a:endParaRPr lang="pt-PT" sz="1600" dirty="0">
              <a:solidFill>
                <a:srgbClr val="000000"/>
              </a:solidFill>
            </a:endParaRPr>
          </a:p>
          <a:p>
            <a:pPr lvl="1"/>
            <a:endParaRPr lang="pt-PT" sz="1600" dirty="0">
              <a:solidFill>
                <a:srgbClr val="000000"/>
              </a:solidFill>
            </a:endParaRPr>
          </a:p>
          <a:p>
            <a:pPr lvl="1"/>
            <a:endParaRPr lang="pt-PT" sz="1600" dirty="0">
              <a:solidFill>
                <a:srgbClr val="000000"/>
              </a:solidFill>
            </a:endParaRPr>
          </a:p>
          <a:p>
            <a:pPr lvl="1"/>
            <a:endParaRPr lang="pt-PT" sz="1600" dirty="0">
              <a:solidFill>
                <a:srgbClr val="000000"/>
              </a:solidFill>
            </a:endParaRPr>
          </a:p>
          <a:p>
            <a:pPr lvl="1"/>
            <a:endParaRPr lang="pt-PT" sz="1600" dirty="0">
              <a:solidFill>
                <a:srgbClr val="000000"/>
              </a:solidFill>
            </a:endParaRPr>
          </a:p>
          <a:p>
            <a:pPr lvl="1"/>
            <a:endParaRPr lang="pt-PT" sz="1600" dirty="0">
              <a:solidFill>
                <a:srgbClr val="000000"/>
              </a:solidFill>
            </a:endParaRPr>
          </a:p>
          <a:p>
            <a:pPr lvl="1"/>
            <a:r>
              <a:rPr lang="pt-PT" sz="1600" dirty="0">
                <a:solidFill>
                  <a:srgbClr val="000000"/>
                </a:solidFill>
              </a:rPr>
              <a:t>Colocar legendas nas tabelas e gráficos</a:t>
            </a:r>
            <a:endParaRPr lang="pt-PT" sz="1600" dirty="0">
              <a:solidFill>
                <a:srgbClr val="000000"/>
              </a:solidFill>
              <a:ea typeface="ＭＳ Ｐゴシック" pitchFamily="-109" charset="-128"/>
            </a:endParaRPr>
          </a:p>
          <a:p>
            <a:pPr lvl="2"/>
            <a:endParaRPr lang="pt-PT" sz="1400" b="1" dirty="0">
              <a:solidFill>
                <a:srgbClr val="000000"/>
              </a:solidFill>
              <a:ea typeface="ＭＳ Ｐゴシック" pitchFamily="-109" charset="-128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964083" y="6248400"/>
            <a:ext cx="1905000" cy="457200"/>
          </a:xfrm>
        </p:spPr>
        <p:txBody>
          <a:bodyPr/>
          <a:lstStyle/>
          <a:p>
            <a:fld id="{1D33A3E4-BF19-754E-9826-FCA81420CC1E}" type="slidenum">
              <a:rPr lang="pt-PT" smtClean="0"/>
              <a:pPr/>
              <a:t>31</a:t>
            </a:fld>
            <a:endParaRPr lang="pt-PT" dirty="0"/>
          </a:p>
        </p:txBody>
      </p:sp>
      <p:sp>
        <p:nvSpPr>
          <p:cNvPr id="1935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354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93542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9" t="9154" r="-5490" b="-9154"/>
          <a:stretch/>
        </p:blipFill>
        <p:spPr bwMode="auto">
          <a:xfrm>
            <a:off x="1562100" y="1922698"/>
            <a:ext cx="4890864" cy="1835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9354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242" y="4346989"/>
            <a:ext cx="3973826" cy="2359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610" y="389075"/>
            <a:ext cx="7772400" cy="1143000"/>
          </a:xfrm>
        </p:spPr>
        <p:txBody>
          <a:bodyPr/>
          <a:lstStyle/>
          <a:p>
            <a:r>
              <a:rPr lang="pt-PT" dirty="0">
                <a:ea typeface="ＭＳ Ｐゴシック" pitchFamily="-109" charset="-128"/>
                <a:cs typeface="ＭＳ Ｐゴシック" pitchFamily="-109" charset="-128"/>
              </a:rPr>
              <a:t>Metodologia:</a:t>
            </a:r>
            <a:r>
              <a:rPr lang="pt-PT" sz="4800" dirty="0">
                <a:ea typeface="ＭＳ Ｐゴシック" pitchFamily="-109" charset="-128"/>
                <a:cs typeface="ＭＳ Ｐゴシック" pitchFamily="-109" charset="-128"/>
              </a:rPr>
              <a:t> </a:t>
            </a:r>
            <a:r>
              <a:rPr lang="pt-PT" sz="2400" dirty="0">
                <a:ea typeface="ＭＳ Ｐゴシック" pitchFamily="-109" charset="-128"/>
                <a:cs typeface="ＭＳ Ｐゴシック" pitchFamily="-109" charset="-128"/>
              </a:rPr>
              <a:t>Medição de Desempenho</a:t>
            </a:r>
            <a:endParaRPr lang="pt-PT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>
              <a:buNone/>
            </a:pPr>
            <a:endParaRPr lang="pt-PT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6926730" y="6248400"/>
            <a:ext cx="1905000" cy="457200"/>
          </a:xfrm>
        </p:spPr>
        <p:txBody>
          <a:bodyPr/>
          <a:lstStyle/>
          <a:p>
            <a:fld id="{1D33A3E4-BF19-754E-9826-FCA81420CC1E}" type="slidenum">
              <a:rPr lang="pt-PT" smtClean="0"/>
              <a:pPr/>
              <a:t>32</a:t>
            </a:fld>
            <a:endParaRPr lang="pt-PT" dirty="0"/>
          </a:p>
        </p:txBody>
      </p:sp>
      <p:graphicFrame>
        <p:nvGraphicFramePr>
          <p:cNvPr id="5" name="Content Placeholder 5"/>
          <p:cNvGraphicFramePr>
            <a:graphicFrameLocks noGrp="1"/>
          </p:cNvGraphicFramePr>
          <p:nvPr/>
        </p:nvGraphicFramePr>
        <p:xfrm>
          <a:off x="562610" y="1481275"/>
          <a:ext cx="6146800" cy="233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8" r:id="rId3" imgW="6151397" imgH="2334970" progId="Excel.Sheet.8">
                  <p:embed/>
                </p:oleObj>
              </mc:Choice>
              <mc:Fallback>
                <p:oleObj r:id="rId3" imgW="6151397" imgH="2334970" progId="Excel.Sheet.8">
                  <p:embed/>
                  <p:pic>
                    <p:nvPicPr>
                      <p:cNvPr id="0" name="Content Placeholder 5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610" y="1481275"/>
                        <a:ext cx="6146800" cy="233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Chart 6"/>
          <p:cNvGraphicFramePr>
            <a:graphicFrameLocks/>
          </p:cNvGraphicFramePr>
          <p:nvPr/>
        </p:nvGraphicFramePr>
        <p:xfrm>
          <a:off x="664210" y="3945075"/>
          <a:ext cx="6299200" cy="233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9" r:id="rId5" imgW="6297714" imgH="2334970" progId="Excel.Sheet.8">
                  <p:embed/>
                </p:oleObj>
              </mc:Choice>
              <mc:Fallback>
                <p:oleObj r:id="rId5" imgW="6297714" imgH="2334970" progId="Excel.Sheet.8">
                  <p:embed/>
                  <p:pic>
                    <p:nvPicPr>
                      <p:cNvPr id="0" name="Chart 6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210" y="3945075"/>
                        <a:ext cx="6299200" cy="233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10"/>
          <p:cNvGrpSpPr>
            <a:grpSpLocks/>
          </p:cNvGrpSpPr>
          <p:nvPr/>
        </p:nvGrpSpPr>
        <p:grpSpPr bwMode="auto">
          <a:xfrm>
            <a:off x="689610" y="1532075"/>
            <a:ext cx="6019800" cy="5181600"/>
            <a:chOff x="1066800" y="1066800"/>
            <a:chExt cx="6019405" cy="5181600"/>
          </a:xfrm>
        </p:grpSpPr>
        <p:sp>
          <p:nvSpPr>
            <p:cNvPr id="8" name="Oval 7"/>
            <p:cNvSpPr/>
            <p:nvPr/>
          </p:nvSpPr>
          <p:spPr>
            <a:xfrm>
              <a:off x="1142995" y="1066800"/>
              <a:ext cx="1066730" cy="2133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PT"/>
            </a:p>
          </p:txBody>
        </p:sp>
        <p:sp>
          <p:nvSpPr>
            <p:cNvPr id="9" name="Oval 8"/>
            <p:cNvSpPr/>
            <p:nvPr/>
          </p:nvSpPr>
          <p:spPr>
            <a:xfrm>
              <a:off x="1142995" y="3505200"/>
              <a:ext cx="1066730" cy="2133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PT"/>
            </a:p>
          </p:txBody>
        </p:sp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1066800" y="5879068"/>
              <a:ext cx="6019405" cy="36933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pt-PT">
                  <a:solidFill>
                    <a:srgbClr val="FF0000"/>
                  </a:solidFill>
                  <a:latin typeface="Calibri" pitchFamily="-109" charset="0"/>
                </a:rPr>
                <a:t>Escalas diferentes em comparações directas induzem em erro!</a:t>
              </a:r>
            </a:p>
          </p:txBody>
        </p:sp>
      </p:grpSp>
      <p:grpSp>
        <p:nvGrpSpPr>
          <p:cNvPr id="11" name="Group 14"/>
          <p:cNvGrpSpPr>
            <a:grpSpLocks/>
          </p:cNvGrpSpPr>
          <p:nvPr/>
        </p:nvGrpSpPr>
        <p:grpSpPr bwMode="auto">
          <a:xfrm>
            <a:off x="2899410" y="2903675"/>
            <a:ext cx="5505450" cy="3352800"/>
            <a:chOff x="3276600" y="2438400"/>
            <a:chExt cx="5504689" cy="3352800"/>
          </a:xfrm>
        </p:grpSpPr>
        <p:sp>
          <p:nvSpPr>
            <p:cNvPr id="12" name="Oval 11"/>
            <p:cNvSpPr/>
            <p:nvPr/>
          </p:nvSpPr>
          <p:spPr>
            <a:xfrm>
              <a:off x="3276600" y="2438400"/>
              <a:ext cx="4952315" cy="914400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PT"/>
            </a:p>
          </p:txBody>
        </p:sp>
        <p:sp>
          <p:nvSpPr>
            <p:cNvPr id="13" name="Oval 12"/>
            <p:cNvSpPr/>
            <p:nvPr/>
          </p:nvSpPr>
          <p:spPr>
            <a:xfrm>
              <a:off x="3276600" y="4876800"/>
              <a:ext cx="4952315" cy="914400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PT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714663" y="3429000"/>
              <a:ext cx="3066626" cy="369888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pt-PT">
                  <a:solidFill>
                    <a:srgbClr val="E46C0A"/>
                  </a:solidFill>
                  <a:latin typeface="Calibri" pitchFamily="-109" charset="0"/>
                </a:rPr>
                <a:t>Espaçamento não é constante!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8" name="Content Placeholder 5"/>
          <p:cNvGraphicFramePr>
            <a:graphicFrameLocks noGrp="1"/>
          </p:cNvGraphicFramePr>
          <p:nvPr/>
        </p:nvGraphicFramePr>
        <p:xfrm>
          <a:off x="293688" y="1601788"/>
          <a:ext cx="8229600" cy="452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6" name="Worksheet" r:id="rId3" imgW="8229600" imgH="4521200" progId="Excel.Sheet.8">
                  <p:embed/>
                </p:oleObj>
              </mc:Choice>
              <mc:Fallback>
                <p:oleObj name="Worksheet" r:id="rId3" imgW="8229600" imgH="4521200" progId="Excel.Sheet.8">
                  <p:embed/>
                  <p:pic>
                    <p:nvPicPr>
                      <p:cNvPr id="0" name="Content Placeholder 5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688" y="1601788"/>
                        <a:ext cx="8229600" cy="4522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96"/>
            <a:ext cx="7772400" cy="685608"/>
          </a:xfrm>
        </p:spPr>
        <p:txBody>
          <a:bodyPr>
            <a:normAutofit fontScale="90000"/>
          </a:bodyPr>
          <a:lstStyle/>
          <a:p>
            <a:r>
              <a:rPr lang="pt-PT" dirty="0">
                <a:ea typeface="ＭＳ Ｐゴシック" pitchFamily="-109" charset="-128"/>
                <a:cs typeface="ＭＳ Ｐゴシック" pitchFamily="-109" charset="-128"/>
              </a:rPr>
              <a:t>Metodologia:</a:t>
            </a:r>
            <a:r>
              <a:rPr lang="pt-PT" sz="8800" dirty="0">
                <a:ea typeface="ＭＳ Ｐゴシック" pitchFamily="-109" charset="-128"/>
                <a:cs typeface="ＭＳ Ｐゴシック" pitchFamily="-109" charset="-128"/>
              </a:rPr>
              <a:t> </a:t>
            </a:r>
            <a:r>
              <a:rPr lang="pt-PT" sz="2400" dirty="0">
                <a:ea typeface="ＭＳ Ｐゴシック" pitchFamily="-109" charset="-128"/>
                <a:cs typeface="ＭＳ Ｐゴシック" pitchFamily="-109" charset="-128"/>
              </a:rPr>
              <a:t>Medição de Desempenho</a:t>
            </a:r>
            <a:endParaRPr lang="pt-PT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27122" y="6248400"/>
            <a:ext cx="1905000" cy="457200"/>
          </a:xfrm>
        </p:spPr>
        <p:txBody>
          <a:bodyPr/>
          <a:lstStyle/>
          <a:p>
            <a:fld id="{1D33A3E4-BF19-754E-9826-FCA81420CC1E}" type="slidenum">
              <a:rPr lang="pt-PT" smtClean="0"/>
              <a:pPr/>
              <a:t>33</a:t>
            </a:fld>
            <a:endParaRPr lang="pt-PT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Complexidade – curve fitting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961D6-0B41-CB44-AA56-9C809670DD73}" type="slidenum">
              <a:rPr lang="en-US"/>
              <a:pPr/>
              <a:t>34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 - Avaliação do Desempenho</a:t>
            </a:r>
            <a:endParaRPr lang="pt-PT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49624" y="1408381"/>
          <a:ext cx="7391400" cy="1485900"/>
        </p:xfrm>
        <a:graphic>
          <a:graphicData uri="http://schemas.openxmlformats.org/drawingml/2006/table">
            <a:tbl>
              <a:tblPr/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1475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-109" charset="0"/>
                          <a:ea typeface="Arial" pitchFamily="-109" charset="0"/>
                          <a:cs typeface="Arial" pitchFamily="-109" charset="0"/>
                        </a:rPr>
                        <a:t>Tempo de Execução (µs)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-109" charset="0"/>
                        <a:ea typeface="Arial" pitchFamily="-109" charset="0"/>
                        <a:cs typeface="Arial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-109" charset="0"/>
                          <a:ea typeface="Arial" pitchFamily="-109" charset="0"/>
                          <a:cs typeface="Arial" pitchFamily="-109" charset="0"/>
                        </a:rPr>
                        <a:t>Nº de registos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9" charset="0"/>
                          <a:ea typeface="Arial" pitchFamily="-109" charset="0"/>
                          <a:cs typeface="Arial" pitchFamily="-109" charset="0"/>
                        </a:rPr>
                        <a:t>Operação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9" charset="0"/>
                          <a:ea typeface="Arial" pitchFamily="-109" charset="0"/>
                          <a:cs typeface="Arial" pitchFamily="-109" charset="0"/>
                        </a:rPr>
                        <a:t>5000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9" charset="0"/>
                          <a:ea typeface="Arial" pitchFamily="-109" charset="0"/>
                          <a:cs typeface="Arial" pitchFamily="-109" charset="0"/>
                        </a:rPr>
                        <a:t>10000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9" charset="0"/>
                          <a:ea typeface="Arial" pitchFamily="-109" charset="0"/>
                          <a:cs typeface="Arial" pitchFamily="-109" charset="0"/>
                        </a:rPr>
                        <a:t>15000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9" charset="0"/>
                          <a:ea typeface="Arial" pitchFamily="-109" charset="0"/>
                          <a:cs typeface="Arial" pitchFamily="-109" charset="0"/>
                        </a:rPr>
                        <a:t>18000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9" charset="0"/>
                          <a:ea typeface="Arial" pitchFamily="-109" charset="0"/>
                          <a:cs typeface="Arial" pitchFamily="-109" charset="0"/>
                        </a:rPr>
                        <a:t>Percorrer Estrutura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9" charset="0"/>
                          <a:ea typeface="Arial" pitchFamily="-109" charset="0"/>
                          <a:cs typeface="Arial" pitchFamily="-109" charset="0"/>
                        </a:rPr>
                        <a:t>92.00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9" charset="0"/>
                          <a:ea typeface="Arial" pitchFamily="-109" charset="0"/>
                          <a:cs typeface="Arial" pitchFamily="-109" charset="0"/>
                        </a:rPr>
                        <a:t>232.00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9" charset="0"/>
                          <a:ea typeface="Arial" pitchFamily="-109" charset="0"/>
                          <a:cs typeface="Arial" pitchFamily="-109" charset="0"/>
                        </a:rPr>
                        <a:t>470.00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-109" charset="0"/>
                          <a:ea typeface="Arial" pitchFamily="-109" charset="0"/>
                          <a:cs typeface="Arial" pitchFamily="-109" charset="0"/>
                        </a:rPr>
                        <a:t>673.00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Chart 6"/>
          <p:cNvGraphicFramePr/>
          <p:nvPr/>
        </p:nvGraphicFramePr>
        <p:xfrm>
          <a:off x="1464591" y="289428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20565" y="5858372"/>
            <a:ext cx="5819359" cy="707886"/>
          </a:xfrm>
          <a:prstGeom prst="rect">
            <a:avLst/>
          </a:prstGeom>
          <a:noFill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pt-PT" sz="2000" dirty="0"/>
              <a:t>O processo de curve </a:t>
            </a:r>
            <a:r>
              <a:rPr lang="pt-PT" sz="2000" dirty="0" err="1"/>
              <a:t>fitting</a:t>
            </a:r>
            <a:r>
              <a:rPr lang="pt-PT" sz="2000" dirty="0"/>
              <a:t> permite determinar a equação da curva que melhor descreve os dados.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pt-PT"/>
              <a:t>Complexidade – curve fitting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CE6B5-83F8-3D46-8877-E0021E3FADC3}" type="slidenum">
              <a:rPr lang="en-US"/>
              <a:pPr/>
              <a:t>35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 - Avaliação do Desempenho</a:t>
            </a:r>
            <a:endParaRPr lang="pt-PT"/>
          </a:p>
        </p:txBody>
      </p:sp>
      <p:sp>
        <p:nvSpPr>
          <p:cNvPr id="7" name="TextBox 6"/>
          <p:cNvSpPr txBox="1"/>
          <p:nvPr/>
        </p:nvSpPr>
        <p:spPr>
          <a:xfrm>
            <a:off x="381000" y="963950"/>
            <a:ext cx="7012155" cy="1200329"/>
          </a:xfrm>
          <a:prstGeom prst="rect">
            <a:avLst/>
          </a:prstGeom>
          <a:noFill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pt-PT" dirty="0"/>
              <a:t>A opção “</a:t>
            </a:r>
            <a:r>
              <a:rPr lang="pt-PT" dirty="0" err="1"/>
              <a:t>Trendline</a:t>
            </a:r>
            <a:r>
              <a:rPr lang="pt-PT" dirty="0"/>
              <a:t>” do MS EXCEL determina a equação da curva dado um modelo: linear, polinomial, logarítmico, exponencial, etc.</a:t>
            </a:r>
          </a:p>
          <a:p>
            <a:r>
              <a:rPr lang="pt-PT" dirty="0"/>
              <a:t>O parâmetro R2 descreve a qualidade do </a:t>
            </a:r>
            <a:r>
              <a:rPr lang="pt-PT" dirty="0" err="1"/>
              <a:t>fitting</a:t>
            </a:r>
            <a:r>
              <a:rPr lang="pt-PT" dirty="0"/>
              <a:t>. </a:t>
            </a:r>
          </a:p>
          <a:p>
            <a:r>
              <a:rPr lang="pt-PT" dirty="0"/>
              <a:t>Quanto mais perto de 1 melhor.</a:t>
            </a:r>
          </a:p>
        </p:txBody>
      </p:sp>
      <p:graphicFrame>
        <p:nvGraphicFramePr>
          <p:cNvPr id="8" name="Chart 7"/>
          <p:cNvGraphicFramePr/>
          <p:nvPr/>
        </p:nvGraphicFramePr>
        <p:xfrm>
          <a:off x="104394" y="2343625"/>
          <a:ext cx="3810000" cy="213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/>
          <p:nvPr/>
        </p:nvGraphicFramePr>
        <p:xfrm>
          <a:off x="3905631" y="2343625"/>
          <a:ext cx="3810000" cy="213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/>
          <p:cNvGraphicFramePr/>
          <p:nvPr/>
        </p:nvGraphicFramePr>
        <p:xfrm>
          <a:off x="104394" y="4553425"/>
          <a:ext cx="3962400" cy="2209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/>
          <p:cNvGraphicFramePr/>
          <p:nvPr/>
        </p:nvGraphicFramePr>
        <p:xfrm>
          <a:off x="3905631" y="4401025"/>
          <a:ext cx="4038600" cy="236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484340" y="2478011"/>
            <a:ext cx="6774829" cy="323750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0" rtlCol="0" anchor="b" anchorCtr="0"/>
          <a:lstStyle/>
          <a:p>
            <a:pPr algn="ctr"/>
            <a:r>
              <a:rPr lang="pt-PT" dirty="0" err="1"/>
              <a:t>Processing</a:t>
            </a:r>
            <a:r>
              <a:rPr lang="pt-PT" dirty="0"/>
              <a:t> </a:t>
            </a:r>
            <a:r>
              <a:rPr lang="pt-PT" dirty="0" err="1"/>
              <a:t>Unit</a:t>
            </a:r>
            <a:endParaRPr lang="pt-PT" dirty="0"/>
          </a:p>
        </p:txBody>
      </p:sp>
      <p:sp>
        <p:nvSpPr>
          <p:cNvPr id="23" name="Rectangle 22"/>
          <p:cNvSpPr/>
          <p:nvPr/>
        </p:nvSpPr>
        <p:spPr>
          <a:xfrm>
            <a:off x="611838" y="2764369"/>
            <a:ext cx="1716577" cy="262739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  <a:lin ang="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4000" dirty="0"/>
              <a:t>Avaliação Desempenho</a:t>
            </a:r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215A9-BDBF-1541-9F88-F33CDF36F835}" type="slidenum">
              <a:rPr lang="pt-PT" smtClean="0"/>
              <a:pPr/>
              <a:t>4</a:t>
            </a:fld>
            <a:endParaRPr lang="pt-PT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 - Avaliação do Desempenho</a:t>
            </a:r>
            <a:endParaRPr lang="pt-PT"/>
          </a:p>
        </p:txBody>
      </p:sp>
      <p:sp>
        <p:nvSpPr>
          <p:cNvPr id="4" name="Rounded Rectangle 3"/>
          <p:cNvSpPr/>
          <p:nvPr/>
        </p:nvSpPr>
        <p:spPr>
          <a:xfrm>
            <a:off x="832102" y="1532923"/>
            <a:ext cx="3576580" cy="5839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 err="1"/>
              <a:t>Memory</a:t>
            </a:r>
            <a:endParaRPr lang="pt-PT" sz="2400" dirty="0"/>
          </a:p>
        </p:txBody>
      </p:sp>
      <p:sp>
        <p:nvSpPr>
          <p:cNvPr id="18" name="Oval 17"/>
          <p:cNvSpPr/>
          <p:nvPr/>
        </p:nvSpPr>
        <p:spPr>
          <a:xfrm>
            <a:off x="5056701" y="5952327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0" name="Straight Connector 19"/>
          <p:cNvCxnSpPr/>
          <p:nvPr/>
        </p:nvCxnSpPr>
        <p:spPr>
          <a:xfrm rot="10800000" flipH="1" flipV="1">
            <a:off x="5043030" y="6060327"/>
            <a:ext cx="1034232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5724631" y="6400507"/>
            <a:ext cx="68036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064017" y="6739099"/>
            <a:ext cx="818232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6541275" y="6401301"/>
            <a:ext cx="68036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642306" y="2917563"/>
            <a:ext cx="1518221" cy="1133359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  <a:lumOff val="25000"/>
                </a:schemeClr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Control</a:t>
            </a:r>
            <a:r>
              <a:rPr lang="pt-PT" dirty="0"/>
              <a:t> </a:t>
            </a:r>
            <a:r>
              <a:rPr lang="pt-PT" dirty="0" err="1"/>
              <a:t>Unit</a:t>
            </a:r>
            <a:endParaRPr lang="pt-PT" dirty="0"/>
          </a:p>
        </p:txBody>
      </p:sp>
      <p:sp>
        <p:nvSpPr>
          <p:cNvPr id="35" name="Rectangle 34"/>
          <p:cNvSpPr/>
          <p:nvPr/>
        </p:nvSpPr>
        <p:spPr>
          <a:xfrm>
            <a:off x="4656853" y="4386212"/>
            <a:ext cx="1518221" cy="788360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  <a:lumOff val="25000"/>
                </a:schemeClr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ALU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507695" y="6172904"/>
            <a:ext cx="1305664" cy="569371"/>
          </a:xfrm>
          <a:prstGeom prst="rect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CLOCK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642306" y="4386212"/>
            <a:ext cx="1518221" cy="798671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  <a:lumOff val="25000"/>
                </a:schemeClr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Registers</a:t>
            </a:r>
            <a:endParaRPr lang="pt-PT" dirty="0"/>
          </a:p>
        </p:txBody>
      </p:sp>
      <p:cxnSp>
        <p:nvCxnSpPr>
          <p:cNvPr id="22" name="Elbow Connector 10"/>
          <p:cNvCxnSpPr>
            <a:stCxn id="21" idx="1"/>
            <a:endCxn id="36" idx="0"/>
          </p:cNvCxnSpPr>
          <p:nvPr/>
        </p:nvCxnSpPr>
        <p:spPr>
          <a:xfrm rot="10800000" flipH="1" flipV="1">
            <a:off x="2642305" y="4785548"/>
            <a:ext cx="1518221" cy="1387356"/>
          </a:xfrm>
          <a:prstGeom prst="bentConnector4">
            <a:avLst>
              <a:gd name="adj1" fmla="val -15057"/>
              <a:gd name="adj2" fmla="val 72470"/>
            </a:avLst>
          </a:prstGeom>
          <a:ln w="25400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86544" y="2913794"/>
            <a:ext cx="471438" cy="2303639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  <a:lumOff val="25000"/>
                </a:schemeClr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IP</a:t>
            </a:r>
          </a:p>
        </p:txBody>
      </p:sp>
      <p:cxnSp>
        <p:nvCxnSpPr>
          <p:cNvPr id="27" name="Shape 26"/>
          <p:cNvCxnSpPr>
            <a:stCxn id="36" idx="0"/>
            <a:endCxn id="24" idx="2"/>
          </p:cNvCxnSpPr>
          <p:nvPr/>
        </p:nvCxnSpPr>
        <p:spPr>
          <a:xfrm rot="16200000" flipV="1">
            <a:off x="2063660" y="4076037"/>
            <a:ext cx="955471" cy="3238264"/>
          </a:xfrm>
          <a:prstGeom prst="bentConnector3">
            <a:avLst>
              <a:gd name="adj1" fmla="val 26541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386788" y="2916770"/>
            <a:ext cx="817980" cy="2303639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  <a:lumOff val="25000"/>
                </a:schemeClr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Inst</a:t>
            </a:r>
            <a:endParaRPr lang="pt-PT" dirty="0"/>
          </a:p>
          <a:p>
            <a:pPr algn="ctr"/>
            <a:r>
              <a:rPr lang="pt-PT" dirty="0"/>
              <a:t>Buffer</a:t>
            </a:r>
          </a:p>
        </p:txBody>
      </p:sp>
      <p:cxnSp>
        <p:nvCxnSpPr>
          <p:cNvPr id="42" name="Shape 41"/>
          <p:cNvCxnSpPr>
            <a:stCxn id="24" idx="0"/>
            <a:endCxn id="4" idx="1"/>
          </p:cNvCxnSpPr>
          <p:nvPr/>
        </p:nvCxnSpPr>
        <p:spPr>
          <a:xfrm rot="16200000" flipV="1">
            <a:off x="332740" y="2324270"/>
            <a:ext cx="1088886" cy="90161"/>
          </a:xfrm>
          <a:prstGeom prst="bentConnector4">
            <a:avLst>
              <a:gd name="adj1" fmla="val 36593"/>
              <a:gd name="adj2" fmla="val 514989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hape 42"/>
          <p:cNvCxnSpPr>
            <a:endCxn id="39" idx="0"/>
          </p:cNvCxnSpPr>
          <p:nvPr/>
        </p:nvCxnSpPr>
        <p:spPr>
          <a:xfrm rot="5400000">
            <a:off x="1395839" y="2516831"/>
            <a:ext cx="799878" cy="158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4656853" y="2917564"/>
            <a:ext cx="1518221" cy="788360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  <a:lumOff val="25000"/>
                </a:schemeClr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Mem</a:t>
            </a:r>
            <a:r>
              <a:rPr lang="pt-PT" dirty="0"/>
              <a:t> </a:t>
            </a:r>
            <a:r>
              <a:rPr lang="pt-PT" dirty="0" err="1"/>
              <a:t>access</a:t>
            </a:r>
            <a:endParaRPr lang="pt-PT" dirty="0"/>
          </a:p>
        </p:txBody>
      </p:sp>
      <p:cxnSp>
        <p:nvCxnSpPr>
          <p:cNvPr id="57" name="Shape 56"/>
          <p:cNvCxnSpPr>
            <a:stCxn id="54" idx="0"/>
            <a:endCxn id="4" idx="3"/>
          </p:cNvCxnSpPr>
          <p:nvPr/>
        </p:nvCxnSpPr>
        <p:spPr>
          <a:xfrm rot="16200000" flipV="1">
            <a:off x="4365995" y="1867595"/>
            <a:ext cx="1092656" cy="1007282"/>
          </a:xfrm>
          <a:prstGeom prst="bentConnector2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077262" y="1532923"/>
            <a:ext cx="998059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PT" sz="2400" cap="small" spc="200" dirty="0" err="1"/>
              <a:t>Fetch</a:t>
            </a:r>
            <a:endParaRPr lang="pt-PT" sz="2400" cap="small" spc="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9684E-6 -5.73346E-6 L 0.05715 -5.73346E-6 " pathEditMode="relative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484340" y="2478011"/>
            <a:ext cx="6774829" cy="323750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0" rtlCol="0" anchor="b" anchorCtr="0"/>
          <a:lstStyle/>
          <a:p>
            <a:pPr algn="ctr"/>
            <a:r>
              <a:rPr lang="pt-PT" dirty="0" err="1"/>
              <a:t>Processing</a:t>
            </a:r>
            <a:r>
              <a:rPr lang="pt-PT" dirty="0"/>
              <a:t> </a:t>
            </a:r>
            <a:r>
              <a:rPr lang="pt-PT" dirty="0" err="1"/>
              <a:t>Unit</a:t>
            </a:r>
            <a:endParaRPr lang="pt-PT" dirty="0"/>
          </a:p>
        </p:txBody>
      </p:sp>
      <p:sp>
        <p:nvSpPr>
          <p:cNvPr id="23" name="Rectangle 22"/>
          <p:cNvSpPr/>
          <p:nvPr/>
        </p:nvSpPr>
        <p:spPr>
          <a:xfrm>
            <a:off x="611838" y="2764369"/>
            <a:ext cx="3796844" cy="262739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  <a:lin ang="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4000" dirty="0"/>
              <a:t>Avaliação Desempenho</a:t>
            </a:r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215A9-BDBF-1541-9F88-F33CDF36F835}" type="slidenum">
              <a:rPr lang="pt-PT" smtClean="0"/>
              <a:pPr/>
              <a:t>5</a:t>
            </a:fld>
            <a:endParaRPr lang="pt-PT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 - Avaliação do Desempenho</a:t>
            </a:r>
            <a:endParaRPr lang="pt-PT"/>
          </a:p>
        </p:txBody>
      </p:sp>
      <p:sp>
        <p:nvSpPr>
          <p:cNvPr id="4" name="Rounded Rectangle 3"/>
          <p:cNvSpPr/>
          <p:nvPr/>
        </p:nvSpPr>
        <p:spPr>
          <a:xfrm>
            <a:off x="832102" y="1532923"/>
            <a:ext cx="3576580" cy="5839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 err="1"/>
              <a:t>Memory</a:t>
            </a:r>
            <a:endParaRPr lang="pt-PT" sz="2400" dirty="0"/>
          </a:p>
        </p:txBody>
      </p:sp>
      <p:sp>
        <p:nvSpPr>
          <p:cNvPr id="18" name="Oval 17"/>
          <p:cNvSpPr/>
          <p:nvPr/>
        </p:nvSpPr>
        <p:spPr>
          <a:xfrm>
            <a:off x="5604545" y="5952327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0" name="Straight Connector 19"/>
          <p:cNvCxnSpPr/>
          <p:nvPr/>
        </p:nvCxnSpPr>
        <p:spPr>
          <a:xfrm rot="10800000" flipH="1" flipV="1">
            <a:off x="5043030" y="6060327"/>
            <a:ext cx="1034232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5724631" y="6400507"/>
            <a:ext cx="68036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064017" y="6739099"/>
            <a:ext cx="818232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6541275" y="6401301"/>
            <a:ext cx="68036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642306" y="2917563"/>
            <a:ext cx="1518221" cy="1133359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  <a:lumOff val="25000"/>
                </a:schemeClr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Control</a:t>
            </a:r>
            <a:r>
              <a:rPr lang="pt-PT" dirty="0"/>
              <a:t> </a:t>
            </a:r>
            <a:r>
              <a:rPr lang="pt-PT" dirty="0" err="1"/>
              <a:t>Unit</a:t>
            </a:r>
            <a:endParaRPr lang="pt-PT" dirty="0"/>
          </a:p>
        </p:txBody>
      </p:sp>
      <p:sp>
        <p:nvSpPr>
          <p:cNvPr id="35" name="Rectangle 34"/>
          <p:cNvSpPr/>
          <p:nvPr/>
        </p:nvSpPr>
        <p:spPr>
          <a:xfrm>
            <a:off x="4656853" y="4386212"/>
            <a:ext cx="1518221" cy="788360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  <a:lumOff val="25000"/>
                </a:schemeClr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ALU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507695" y="6172904"/>
            <a:ext cx="1305664" cy="569371"/>
          </a:xfrm>
          <a:prstGeom prst="rect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CLOCK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642306" y="4386212"/>
            <a:ext cx="1518221" cy="798671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  <a:lumOff val="25000"/>
                </a:schemeClr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Registers</a:t>
            </a:r>
            <a:endParaRPr lang="pt-PT" dirty="0"/>
          </a:p>
        </p:txBody>
      </p:sp>
      <p:cxnSp>
        <p:nvCxnSpPr>
          <p:cNvPr id="22" name="Elbow Connector 10"/>
          <p:cNvCxnSpPr>
            <a:stCxn id="21" idx="1"/>
            <a:endCxn id="36" idx="0"/>
          </p:cNvCxnSpPr>
          <p:nvPr/>
        </p:nvCxnSpPr>
        <p:spPr>
          <a:xfrm rot="10800000" flipH="1" flipV="1">
            <a:off x="2642305" y="4785548"/>
            <a:ext cx="1518221" cy="1387356"/>
          </a:xfrm>
          <a:prstGeom prst="bentConnector4">
            <a:avLst>
              <a:gd name="adj1" fmla="val -15057"/>
              <a:gd name="adj2" fmla="val 72470"/>
            </a:avLst>
          </a:prstGeom>
          <a:ln w="25400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86544" y="2913794"/>
            <a:ext cx="471438" cy="2303639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  <a:lumOff val="25000"/>
                </a:schemeClr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IP</a:t>
            </a:r>
          </a:p>
        </p:txBody>
      </p:sp>
      <p:cxnSp>
        <p:nvCxnSpPr>
          <p:cNvPr id="27" name="Shape 26"/>
          <p:cNvCxnSpPr>
            <a:stCxn id="36" idx="0"/>
            <a:endCxn id="24" idx="2"/>
          </p:cNvCxnSpPr>
          <p:nvPr/>
        </p:nvCxnSpPr>
        <p:spPr>
          <a:xfrm rot="16200000" flipV="1">
            <a:off x="2063660" y="4076037"/>
            <a:ext cx="955471" cy="3238264"/>
          </a:xfrm>
          <a:prstGeom prst="bentConnector3">
            <a:avLst>
              <a:gd name="adj1" fmla="val 26541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386788" y="2916770"/>
            <a:ext cx="817980" cy="2303639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  <a:lumOff val="25000"/>
                </a:schemeClr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Inst</a:t>
            </a:r>
            <a:endParaRPr lang="pt-PT" dirty="0"/>
          </a:p>
          <a:p>
            <a:pPr algn="ctr"/>
            <a:r>
              <a:rPr lang="pt-PT" dirty="0"/>
              <a:t>Buffer</a:t>
            </a:r>
          </a:p>
        </p:txBody>
      </p:sp>
      <p:cxnSp>
        <p:nvCxnSpPr>
          <p:cNvPr id="42" name="Shape 41"/>
          <p:cNvCxnSpPr>
            <a:stCxn id="24" idx="0"/>
            <a:endCxn id="4" idx="1"/>
          </p:cNvCxnSpPr>
          <p:nvPr/>
        </p:nvCxnSpPr>
        <p:spPr>
          <a:xfrm rot="16200000" flipV="1">
            <a:off x="332740" y="2324270"/>
            <a:ext cx="1088886" cy="90161"/>
          </a:xfrm>
          <a:prstGeom prst="bentConnector4">
            <a:avLst>
              <a:gd name="adj1" fmla="val 36593"/>
              <a:gd name="adj2" fmla="val 514989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hape 42"/>
          <p:cNvCxnSpPr>
            <a:endCxn id="39" idx="0"/>
          </p:cNvCxnSpPr>
          <p:nvPr/>
        </p:nvCxnSpPr>
        <p:spPr>
          <a:xfrm rot="5400000">
            <a:off x="1395839" y="2516831"/>
            <a:ext cx="799878" cy="158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4656853" y="2917564"/>
            <a:ext cx="1518221" cy="788360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  <a:lumOff val="25000"/>
                </a:schemeClr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Mem</a:t>
            </a:r>
            <a:r>
              <a:rPr lang="pt-PT" dirty="0"/>
              <a:t> </a:t>
            </a:r>
            <a:r>
              <a:rPr lang="pt-PT" dirty="0" err="1"/>
              <a:t>access</a:t>
            </a:r>
            <a:endParaRPr lang="pt-PT" dirty="0"/>
          </a:p>
        </p:txBody>
      </p:sp>
      <p:cxnSp>
        <p:nvCxnSpPr>
          <p:cNvPr id="57" name="Shape 56"/>
          <p:cNvCxnSpPr>
            <a:stCxn id="54" idx="0"/>
            <a:endCxn id="4" idx="3"/>
          </p:cNvCxnSpPr>
          <p:nvPr/>
        </p:nvCxnSpPr>
        <p:spPr>
          <a:xfrm rot="16200000" flipV="1">
            <a:off x="4365995" y="1867595"/>
            <a:ext cx="1092656" cy="1007282"/>
          </a:xfrm>
          <a:prstGeom prst="bentConnector2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077262" y="1532923"/>
            <a:ext cx="1218021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PT" sz="2400" cap="small" spc="200" dirty="0" err="1"/>
              <a:t>Decode</a:t>
            </a:r>
            <a:endParaRPr lang="pt-PT" sz="2400" cap="small" spc="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127E-6 4.05368E-6 L 0.04238 -0.0018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0" y="-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484340" y="2478011"/>
            <a:ext cx="6774829" cy="323750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0" rtlCol="0" anchor="b" anchorCtr="0"/>
          <a:lstStyle/>
          <a:p>
            <a:pPr algn="ctr"/>
            <a:r>
              <a:rPr lang="pt-PT" dirty="0" err="1"/>
              <a:t>Processing</a:t>
            </a:r>
            <a:r>
              <a:rPr lang="pt-PT" dirty="0"/>
              <a:t> </a:t>
            </a:r>
            <a:r>
              <a:rPr lang="pt-PT" dirty="0" err="1"/>
              <a:t>Unit</a:t>
            </a:r>
            <a:endParaRPr lang="pt-PT" dirty="0"/>
          </a:p>
        </p:txBody>
      </p:sp>
      <p:sp>
        <p:nvSpPr>
          <p:cNvPr id="23" name="Rectangle 22"/>
          <p:cNvSpPr/>
          <p:nvPr/>
        </p:nvSpPr>
        <p:spPr>
          <a:xfrm>
            <a:off x="611838" y="2764369"/>
            <a:ext cx="5950052" cy="262739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  <a:lin ang="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4000" dirty="0"/>
              <a:t>Avaliação Desempenho</a:t>
            </a:r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215A9-BDBF-1541-9F88-F33CDF36F835}" type="slidenum">
              <a:rPr lang="pt-PT" smtClean="0"/>
              <a:pPr/>
              <a:t>6</a:t>
            </a:fld>
            <a:endParaRPr lang="pt-PT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 - Avaliação do Desempenho</a:t>
            </a:r>
            <a:endParaRPr lang="pt-PT"/>
          </a:p>
        </p:txBody>
      </p:sp>
      <p:sp>
        <p:nvSpPr>
          <p:cNvPr id="4" name="Rounded Rectangle 3"/>
          <p:cNvSpPr/>
          <p:nvPr/>
        </p:nvSpPr>
        <p:spPr>
          <a:xfrm>
            <a:off x="832102" y="1532923"/>
            <a:ext cx="3576580" cy="5839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 err="1"/>
              <a:t>Memory</a:t>
            </a:r>
            <a:endParaRPr lang="pt-PT" sz="2400" dirty="0"/>
          </a:p>
        </p:txBody>
      </p:sp>
      <p:sp>
        <p:nvSpPr>
          <p:cNvPr id="18" name="Oval 17"/>
          <p:cNvSpPr/>
          <p:nvPr/>
        </p:nvSpPr>
        <p:spPr>
          <a:xfrm>
            <a:off x="5940722" y="6612283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0" name="Straight Connector 19"/>
          <p:cNvCxnSpPr/>
          <p:nvPr/>
        </p:nvCxnSpPr>
        <p:spPr>
          <a:xfrm rot="10800000" flipH="1" flipV="1">
            <a:off x="5043030" y="6060327"/>
            <a:ext cx="1034232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5724631" y="6400507"/>
            <a:ext cx="68036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064017" y="6739099"/>
            <a:ext cx="818232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6541275" y="6401301"/>
            <a:ext cx="68036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642306" y="2917563"/>
            <a:ext cx="1518221" cy="1133359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  <a:lumOff val="25000"/>
                </a:schemeClr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Control</a:t>
            </a:r>
            <a:r>
              <a:rPr lang="pt-PT" dirty="0"/>
              <a:t> </a:t>
            </a:r>
            <a:r>
              <a:rPr lang="pt-PT" dirty="0" err="1"/>
              <a:t>Unit</a:t>
            </a:r>
            <a:endParaRPr lang="pt-PT" dirty="0"/>
          </a:p>
        </p:txBody>
      </p:sp>
      <p:sp>
        <p:nvSpPr>
          <p:cNvPr id="35" name="Rectangle 34"/>
          <p:cNvSpPr/>
          <p:nvPr/>
        </p:nvSpPr>
        <p:spPr>
          <a:xfrm>
            <a:off x="4656853" y="4386212"/>
            <a:ext cx="1518221" cy="788360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  <a:lumOff val="25000"/>
                </a:schemeClr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ALU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507695" y="6172904"/>
            <a:ext cx="1305664" cy="569371"/>
          </a:xfrm>
          <a:prstGeom prst="rect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CLOCK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642306" y="4386212"/>
            <a:ext cx="1518221" cy="798671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  <a:lumOff val="25000"/>
                </a:schemeClr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Registers</a:t>
            </a:r>
            <a:endParaRPr lang="pt-PT" dirty="0"/>
          </a:p>
        </p:txBody>
      </p:sp>
      <p:cxnSp>
        <p:nvCxnSpPr>
          <p:cNvPr id="22" name="Elbow Connector 10"/>
          <p:cNvCxnSpPr>
            <a:stCxn id="21" idx="1"/>
            <a:endCxn id="36" idx="0"/>
          </p:cNvCxnSpPr>
          <p:nvPr/>
        </p:nvCxnSpPr>
        <p:spPr>
          <a:xfrm rot="10800000" flipH="1" flipV="1">
            <a:off x="2642305" y="4785548"/>
            <a:ext cx="1518221" cy="1387356"/>
          </a:xfrm>
          <a:prstGeom prst="bentConnector4">
            <a:avLst>
              <a:gd name="adj1" fmla="val -15057"/>
              <a:gd name="adj2" fmla="val 72470"/>
            </a:avLst>
          </a:prstGeom>
          <a:ln w="25400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86544" y="2913794"/>
            <a:ext cx="471438" cy="2303639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  <a:lumOff val="25000"/>
                </a:schemeClr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IP</a:t>
            </a:r>
          </a:p>
        </p:txBody>
      </p:sp>
      <p:cxnSp>
        <p:nvCxnSpPr>
          <p:cNvPr id="27" name="Shape 26"/>
          <p:cNvCxnSpPr>
            <a:stCxn id="36" idx="0"/>
            <a:endCxn id="24" idx="2"/>
          </p:cNvCxnSpPr>
          <p:nvPr/>
        </p:nvCxnSpPr>
        <p:spPr>
          <a:xfrm rot="16200000" flipV="1">
            <a:off x="2063660" y="4076037"/>
            <a:ext cx="955471" cy="3238264"/>
          </a:xfrm>
          <a:prstGeom prst="bentConnector3">
            <a:avLst>
              <a:gd name="adj1" fmla="val 26541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386788" y="2916770"/>
            <a:ext cx="817980" cy="2303639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  <a:lumOff val="25000"/>
                </a:schemeClr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Inst</a:t>
            </a:r>
            <a:endParaRPr lang="pt-PT" dirty="0"/>
          </a:p>
          <a:p>
            <a:pPr algn="ctr"/>
            <a:r>
              <a:rPr lang="pt-PT" dirty="0"/>
              <a:t>Buffer</a:t>
            </a:r>
          </a:p>
        </p:txBody>
      </p:sp>
      <p:cxnSp>
        <p:nvCxnSpPr>
          <p:cNvPr id="42" name="Shape 41"/>
          <p:cNvCxnSpPr>
            <a:stCxn id="24" idx="0"/>
            <a:endCxn id="4" idx="1"/>
          </p:cNvCxnSpPr>
          <p:nvPr/>
        </p:nvCxnSpPr>
        <p:spPr>
          <a:xfrm rot="16200000" flipV="1">
            <a:off x="332740" y="2324270"/>
            <a:ext cx="1088886" cy="90161"/>
          </a:xfrm>
          <a:prstGeom prst="bentConnector4">
            <a:avLst>
              <a:gd name="adj1" fmla="val 36593"/>
              <a:gd name="adj2" fmla="val 514989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hape 42"/>
          <p:cNvCxnSpPr>
            <a:endCxn id="39" idx="0"/>
          </p:cNvCxnSpPr>
          <p:nvPr/>
        </p:nvCxnSpPr>
        <p:spPr>
          <a:xfrm rot="5400000">
            <a:off x="1395839" y="2516831"/>
            <a:ext cx="799878" cy="158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4656853" y="2917564"/>
            <a:ext cx="1518221" cy="788360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  <a:lumOff val="25000"/>
                </a:schemeClr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Mem</a:t>
            </a:r>
            <a:r>
              <a:rPr lang="pt-PT" dirty="0"/>
              <a:t> </a:t>
            </a:r>
            <a:r>
              <a:rPr lang="pt-PT" dirty="0" err="1"/>
              <a:t>access</a:t>
            </a:r>
            <a:endParaRPr lang="pt-PT" dirty="0"/>
          </a:p>
        </p:txBody>
      </p:sp>
      <p:cxnSp>
        <p:nvCxnSpPr>
          <p:cNvPr id="57" name="Shape 56"/>
          <p:cNvCxnSpPr>
            <a:stCxn id="54" idx="0"/>
            <a:endCxn id="4" idx="3"/>
          </p:cNvCxnSpPr>
          <p:nvPr/>
        </p:nvCxnSpPr>
        <p:spPr>
          <a:xfrm rot="16200000" flipV="1">
            <a:off x="4365995" y="1867595"/>
            <a:ext cx="1092656" cy="1007282"/>
          </a:xfrm>
          <a:prstGeom prst="bentConnector2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077262" y="1532923"/>
            <a:ext cx="1315023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PT" sz="2400" cap="small" spc="200" dirty="0"/>
              <a:t>Execute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0028E-6 2.74873E-6 L 0.09397 2.7487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484340" y="2478011"/>
            <a:ext cx="6774829" cy="323750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0" rtlCol="0" anchor="b" anchorCtr="0"/>
          <a:lstStyle/>
          <a:p>
            <a:pPr algn="ctr"/>
            <a:r>
              <a:rPr lang="pt-PT" dirty="0" err="1"/>
              <a:t>Processing</a:t>
            </a:r>
            <a:r>
              <a:rPr lang="pt-PT" dirty="0"/>
              <a:t> </a:t>
            </a:r>
            <a:r>
              <a:rPr lang="pt-PT" dirty="0" err="1"/>
              <a:t>Unit</a:t>
            </a:r>
            <a:endParaRPr lang="pt-PT" dirty="0"/>
          </a:p>
        </p:txBody>
      </p:sp>
      <p:sp>
        <p:nvSpPr>
          <p:cNvPr id="38" name="Rectangle 37"/>
          <p:cNvSpPr/>
          <p:nvPr/>
        </p:nvSpPr>
        <p:spPr>
          <a:xfrm>
            <a:off x="2308838" y="4299048"/>
            <a:ext cx="2162100" cy="1020980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  <a:lin ang="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3" name="Rectangle 22"/>
          <p:cNvSpPr/>
          <p:nvPr/>
        </p:nvSpPr>
        <p:spPr>
          <a:xfrm>
            <a:off x="549583" y="2764369"/>
            <a:ext cx="774950" cy="262739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  <a:lin ang="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4000" dirty="0"/>
              <a:t>Avaliação Desempenho</a:t>
            </a:r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215A9-BDBF-1541-9F88-F33CDF36F835}" type="slidenum">
              <a:rPr lang="pt-PT" smtClean="0"/>
              <a:pPr/>
              <a:t>7</a:t>
            </a:fld>
            <a:endParaRPr lang="pt-PT"/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 - Avaliação do Desempenho</a:t>
            </a:r>
            <a:endParaRPr lang="pt-PT"/>
          </a:p>
        </p:txBody>
      </p:sp>
      <p:sp>
        <p:nvSpPr>
          <p:cNvPr id="4" name="Rounded Rectangle 3"/>
          <p:cNvSpPr/>
          <p:nvPr/>
        </p:nvSpPr>
        <p:spPr>
          <a:xfrm>
            <a:off x="832102" y="1532923"/>
            <a:ext cx="3576580" cy="5839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 err="1"/>
              <a:t>Memory</a:t>
            </a:r>
            <a:endParaRPr lang="pt-PT" sz="2400" dirty="0"/>
          </a:p>
        </p:txBody>
      </p:sp>
      <p:sp>
        <p:nvSpPr>
          <p:cNvPr id="18" name="Oval 17"/>
          <p:cNvSpPr/>
          <p:nvPr/>
        </p:nvSpPr>
        <p:spPr>
          <a:xfrm>
            <a:off x="6774939" y="6612283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0" name="Straight Connector 19"/>
          <p:cNvCxnSpPr/>
          <p:nvPr/>
        </p:nvCxnSpPr>
        <p:spPr>
          <a:xfrm rot="10800000" flipH="1" flipV="1">
            <a:off x="5043030" y="6060327"/>
            <a:ext cx="1034232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5724631" y="6400507"/>
            <a:ext cx="68036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064017" y="6739099"/>
            <a:ext cx="818232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6541275" y="6401301"/>
            <a:ext cx="68036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642306" y="2917564"/>
            <a:ext cx="1518221" cy="979948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  <a:lumOff val="25000"/>
                </a:schemeClr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Control</a:t>
            </a:r>
            <a:r>
              <a:rPr lang="pt-PT" dirty="0"/>
              <a:t> </a:t>
            </a:r>
            <a:r>
              <a:rPr lang="pt-PT" dirty="0" err="1"/>
              <a:t>Unit</a:t>
            </a:r>
            <a:endParaRPr lang="pt-PT" dirty="0"/>
          </a:p>
        </p:txBody>
      </p:sp>
      <p:sp>
        <p:nvSpPr>
          <p:cNvPr id="35" name="Rectangle 34"/>
          <p:cNvSpPr/>
          <p:nvPr/>
        </p:nvSpPr>
        <p:spPr>
          <a:xfrm>
            <a:off x="4656853" y="4386212"/>
            <a:ext cx="1518221" cy="788360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  <a:lumOff val="25000"/>
                </a:schemeClr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ALU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507695" y="6172904"/>
            <a:ext cx="1305664" cy="569371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CLOCK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642306" y="4386212"/>
            <a:ext cx="1518221" cy="798671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  <a:lumOff val="25000"/>
                </a:schemeClr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Registers</a:t>
            </a:r>
            <a:endParaRPr lang="pt-PT" dirty="0"/>
          </a:p>
        </p:txBody>
      </p:sp>
      <p:cxnSp>
        <p:nvCxnSpPr>
          <p:cNvPr id="22" name="Elbow Connector 10"/>
          <p:cNvCxnSpPr>
            <a:stCxn id="21" idx="1"/>
            <a:endCxn id="36" idx="0"/>
          </p:cNvCxnSpPr>
          <p:nvPr/>
        </p:nvCxnSpPr>
        <p:spPr>
          <a:xfrm rot="10800000" flipH="1" flipV="1">
            <a:off x="2642305" y="4785548"/>
            <a:ext cx="1518221" cy="1387356"/>
          </a:xfrm>
          <a:prstGeom prst="bentConnector4">
            <a:avLst>
              <a:gd name="adj1" fmla="val -15057"/>
              <a:gd name="adj2" fmla="val 72470"/>
            </a:avLst>
          </a:prstGeom>
          <a:ln w="25400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86544" y="2913794"/>
            <a:ext cx="471438" cy="2303639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  <a:lumOff val="25000"/>
                </a:schemeClr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IP</a:t>
            </a:r>
          </a:p>
        </p:txBody>
      </p:sp>
      <p:cxnSp>
        <p:nvCxnSpPr>
          <p:cNvPr id="27" name="Shape 26"/>
          <p:cNvCxnSpPr>
            <a:stCxn id="36" idx="0"/>
            <a:endCxn id="24" idx="2"/>
          </p:cNvCxnSpPr>
          <p:nvPr/>
        </p:nvCxnSpPr>
        <p:spPr>
          <a:xfrm rot="16200000" flipV="1">
            <a:off x="2063660" y="4076037"/>
            <a:ext cx="955471" cy="3238264"/>
          </a:xfrm>
          <a:prstGeom prst="bentConnector3">
            <a:avLst>
              <a:gd name="adj1" fmla="val 26541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386788" y="2916770"/>
            <a:ext cx="817980" cy="2303639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  <a:lumOff val="25000"/>
                </a:schemeClr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Inst</a:t>
            </a:r>
            <a:endParaRPr lang="pt-PT" dirty="0"/>
          </a:p>
          <a:p>
            <a:pPr algn="ctr"/>
            <a:r>
              <a:rPr lang="pt-PT" dirty="0"/>
              <a:t>Buffer</a:t>
            </a:r>
          </a:p>
        </p:txBody>
      </p:sp>
      <p:cxnSp>
        <p:nvCxnSpPr>
          <p:cNvPr id="42" name="Shape 41"/>
          <p:cNvCxnSpPr>
            <a:stCxn id="24" idx="0"/>
            <a:endCxn id="4" idx="1"/>
          </p:cNvCxnSpPr>
          <p:nvPr/>
        </p:nvCxnSpPr>
        <p:spPr>
          <a:xfrm rot="16200000" flipV="1">
            <a:off x="332740" y="2324270"/>
            <a:ext cx="1088886" cy="90161"/>
          </a:xfrm>
          <a:prstGeom prst="bentConnector4">
            <a:avLst>
              <a:gd name="adj1" fmla="val 36593"/>
              <a:gd name="adj2" fmla="val 514989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hape 42"/>
          <p:cNvCxnSpPr>
            <a:endCxn id="39" idx="0"/>
          </p:cNvCxnSpPr>
          <p:nvPr/>
        </p:nvCxnSpPr>
        <p:spPr>
          <a:xfrm rot="5400000">
            <a:off x="1395839" y="2516831"/>
            <a:ext cx="799878" cy="158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4656853" y="2917564"/>
            <a:ext cx="1518221" cy="788360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  <a:lumOff val="25000"/>
                </a:schemeClr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Mem</a:t>
            </a:r>
            <a:r>
              <a:rPr lang="pt-PT" dirty="0"/>
              <a:t> </a:t>
            </a:r>
            <a:r>
              <a:rPr lang="pt-PT" dirty="0" err="1"/>
              <a:t>access</a:t>
            </a:r>
            <a:endParaRPr lang="pt-PT" dirty="0"/>
          </a:p>
        </p:txBody>
      </p:sp>
      <p:cxnSp>
        <p:nvCxnSpPr>
          <p:cNvPr id="57" name="Shape 56"/>
          <p:cNvCxnSpPr>
            <a:stCxn id="54" idx="0"/>
            <a:endCxn id="4" idx="3"/>
          </p:cNvCxnSpPr>
          <p:nvPr/>
        </p:nvCxnSpPr>
        <p:spPr>
          <a:xfrm rot="16200000" flipV="1">
            <a:off x="4365995" y="1867595"/>
            <a:ext cx="1092656" cy="1007282"/>
          </a:xfrm>
          <a:prstGeom prst="bentConnector2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865595" y="1532923"/>
            <a:ext cx="1874731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PT" sz="2400" cap="small" spc="200" dirty="0" err="1"/>
              <a:t>Write-Back</a:t>
            </a:r>
            <a:endParaRPr lang="pt-PT" sz="2400" cap="small" spc="200" dirty="0"/>
          </a:p>
        </p:txBody>
      </p:sp>
      <p:cxnSp>
        <p:nvCxnSpPr>
          <p:cNvPr id="31" name="Elbow Connector 30"/>
          <p:cNvCxnSpPr>
            <a:stCxn id="54" idx="3"/>
            <a:endCxn id="24" idx="3"/>
          </p:cNvCxnSpPr>
          <p:nvPr/>
        </p:nvCxnSpPr>
        <p:spPr>
          <a:xfrm flipH="1">
            <a:off x="1157982" y="3311744"/>
            <a:ext cx="5017092" cy="753870"/>
          </a:xfrm>
          <a:prstGeom prst="bentConnector3">
            <a:avLst>
              <a:gd name="adj1" fmla="val -4556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35" idx="3"/>
            <a:endCxn id="24" idx="3"/>
          </p:cNvCxnSpPr>
          <p:nvPr/>
        </p:nvCxnSpPr>
        <p:spPr>
          <a:xfrm flipH="1" flipV="1">
            <a:off x="1157982" y="4065614"/>
            <a:ext cx="5017092" cy="714778"/>
          </a:xfrm>
          <a:prstGeom prst="bentConnector3">
            <a:avLst>
              <a:gd name="adj1" fmla="val -4556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1" idx="0"/>
          </p:cNvCxnSpPr>
          <p:nvPr/>
        </p:nvCxnSpPr>
        <p:spPr>
          <a:xfrm rot="5400000" flipH="1" flipV="1">
            <a:off x="3241118" y="4225913"/>
            <a:ext cx="320598" cy="1588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38475E-8 2.31837E-6 L -0.00139 -0.096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" y="-4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484340" y="2478011"/>
            <a:ext cx="6774829" cy="323750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0" rtlCol="0" anchor="b" anchorCtr="0"/>
          <a:lstStyle/>
          <a:p>
            <a:pPr algn="ctr"/>
            <a:r>
              <a:rPr lang="pt-PT" dirty="0" err="1"/>
              <a:t>Processing</a:t>
            </a:r>
            <a:r>
              <a:rPr lang="pt-PT" dirty="0"/>
              <a:t> </a:t>
            </a:r>
            <a:r>
              <a:rPr lang="pt-PT" dirty="0" err="1"/>
              <a:t>Unit</a:t>
            </a:r>
            <a:endParaRPr lang="pt-PT" dirty="0"/>
          </a:p>
        </p:txBody>
      </p:sp>
      <p:sp>
        <p:nvSpPr>
          <p:cNvPr id="23" name="Rectangle 22"/>
          <p:cNvSpPr/>
          <p:nvPr/>
        </p:nvSpPr>
        <p:spPr>
          <a:xfrm>
            <a:off x="611838" y="2764369"/>
            <a:ext cx="1766380" cy="262739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  <a:lin ang="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8" name="Rectangle 37"/>
          <p:cNvSpPr/>
          <p:nvPr/>
        </p:nvSpPr>
        <p:spPr>
          <a:xfrm>
            <a:off x="565022" y="2779797"/>
            <a:ext cx="747060" cy="262739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  <a:lin ang="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Rectangle 39"/>
          <p:cNvSpPr/>
          <p:nvPr/>
        </p:nvSpPr>
        <p:spPr>
          <a:xfrm>
            <a:off x="2517433" y="4299048"/>
            <a:ext cx="1766380" cy="1005552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  <a:lin ang="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4000" dirty="0"/>
              <a:t>Avaliação Desempenho</a:t>
            </a:r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215A9-BDBF-1541-9F88-F33CDF36F835}" type="slidenum">
              <a:rPr lang="pt-PT" smtClean="0"/>
              <a:pPr/>
              <a:t>8</a:t>
            </a:fld>
            <a:endParaRPr lang="pt-PT"/>
          </a:p>
        </p:txBody>
      </p:sp>
      <p:sp>
        <p:nvSpPr>
          <p:cNvPr id="46" name="Footer Placeholder 4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 - Avaliação do Desempenho</a:t>
            </a:r>
            <a:endParaRPr lang="pt-PT"/>
          </a:p>
        </p:txBody>
      </p:sp>
      <p:sp>
        <p:nvSpPr>
          <p:cNvPr id="4" name="Rounded Rectangle 3"/>
          <p:cNvSpPr/>
          <p:nvPr/>
        </p:nvSpPr>
        <p:spPr>
          <a:xfrm>
            <a:off x="832102" y="1532923"/>
            <a:ext cx="3576580" cy="5839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 err="1"/>
              <a:t>Memory</a:t>
            </a:r>
            <a:endParaRPr lang="pt-PT" sz="2400" dirty="0"/>
          </a:p>
        </p:txBody>
      </p:sp>
      <p:sp>
        <p:nvSpPr>
          <p:cNvPr id="18" name="Oval 17"/>
          <p:cNvSpPr/>
          <p:nvPr/>
        </p:nvSpPr>
        <p:spPr>
          <a:xfrm>
            <a:off x="4935029" y="5952327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0" name="Straight Connector 19"/>
          <p:cNvCxnSpPr/>
          <p:nvPr/>
        </p:nvCxnSpPr>
        <p:spPr>
          <a:xfrm rot="10800000" flipH="1" flipV="1">
            <a:off x="5043030" y="6060327"/>
            <a:ext cx="1034232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5724631" y="6400507"/>
            <a:ext cx="68036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064017" y="6739099"/>
            <a:ext cx="818232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6542863" y="6401302"/>
            <a:ext cx="68036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642306" y="2917564"/>
            <a:ext cx="1518221" cy="979948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  <a:lumOff val="25000"/>
                </a:schemeClr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Control</a:t>
            </a:r>
            <a:r>
              <a:rPr lang="pt-PT" dirty="0"/>
              <a:t> </a:t>
            </a:r>
            <a:r>
              <a:rPr lang="pt-PT" dirty="0" err="1"/>
              <a:t>Unit</a:t>
            </a:r>
            <a:endParaRPr lang="pt-PT" dirty="0"/>
          </a:p>
        </p:txBody>
      </p:sp>
      <p:sp>
        <p:nvSpPr>
          <p:cNvPr id="35" name="Rectangle 34"/>
          <p:cNvSpPr/>
          <p:nvPr/>
        </p:nvSpPr>
        <p:spPr>
          <a:xfrm>
            <a:off x="4656853" y="4386212"/>
            <a:ext cx="1518221" cy="788360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  <a:lumOff val="25000"/>
                </a:schemeClr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ALU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507695" y="6172904"/>
            <a:ext cx="1305664" cy="569371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CLOCK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642306" y="4386212"/>
            <a:ext cx="1518221" cy="798671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  <a:lumOff val="25000"/>
                </a:schemeClr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Registers</a:t>
            </a:r>
            <a:endParaRPr lang="pt-PT" dirty="0"/>
          </a:p>
        </p:txBody>
      </p:sp>
      <p:cxnSp>
        <p:nvCxnSpPr>
          <p:cNvPr id="22" name="Elbow Connector 10"/>
          <p:cNvCxnSpPr>
            <a:stCxn id="21" idx="1"/>
            <a:endCxn id="36" idx="0"/>
          </p:cNvCxnSpPr>
          <p:nvPr/>
        </p:nvCxnSpPr>
        <p:spPr>
          <a:xfrm rot="10800000" flipH="1" flipV="1">
            <a:off x="2642305" y="4785548"/>
            <a:ext cx="1518221" cy="1387356"/>
          </a:xfrm>
          <a:prstGeom prst="bentConnector4">
            <a:avLst>
              <a:gd name="adj1" fmla="val -15057"/>
              <a:gd name="adj2" fmla="val 72470"/>
            </a:avLst>
          </a:prstGeom>
          <a:ln w="25400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86544" y="2913794"/>
            <a:ext cx="471438" cy="2303639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  <a:lumOff val="25000"/>
                </a:schemeClr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IP</a:t>
            </a:r>
          </a:p>
        </p:txBody>
      </p:sp>
      <p:cxnSp>
        <p:nvCxnSpPr>
          <p:cNvPr id="27" name="Shape 26"/>
          <p:cNvCxnSpPr>
            <a:stCxn id="36" idx="0"/>
            <a:endCxn id="24" idx="2"/>
          </p:cNvCxnSpPr>
          <p:nvPr/>
        </p:nvCxnSpPr>
        <p:spPr>
          <a:xfrm rot="16200000" flipV="1">
            <a:off x="2063660" y="4076037"/>
            <a:ext cx="955471" cy="3238264"/>
          </a:xfrm>
          <a:prstGeom prst="bentConnector3">
            <a:avLst>
              <a:gd name="adj1" fmla="val 26541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386788" y="2916770"/>
            <a:ext cx="817980" cy="2303639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  <a:lumOff val="25000"/>
                </a:schemeClr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Inst</a:t>
            </a:r>
            <a:endParaRPr lang="pt-PT" dirty="0"/>
          </a:p>
          <a:p>
            <a:pPr algn="ctr"/>
            <a:r>
              <a:rPr lang="pt-PT" dirty="0"/>
              <a:t>Buffer</a:t>
            </a:r>
          </a:p>
        </p:txBody>
      </p:sp>
      <p:cxnSp>
        <p:nvCxnSpPr>
          <p:cNvPr id="42" name="Shape 41"/>
          <p:cNvCxnSpPr>
            <a:stCxn id="24" idx="0"/>
            <a:endCxn id="4" idx="1"/>
          </p:cNvCxnSpPr>
          <p:nvPr/>
        </p:nvCxnSpPr>
        <p:spPr>
          <a:xfrm rot="16200000" flipV="1">
            <a:off x="332740" y="2324270"/>
            <a:ext cx="1088886" cy="90161"/>
          </a:xfrm>
          <a:prstGeom prst="bentConnector4">
            <a:avLst>
              <a:gd name="adj1" fmla="val 36593"/>
              <a:gd name="adj2" fmla="val 514989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hape 42"/>
          <p:cNvCxnSpPr>
            <a:endCxn id="39" idx="0"/>
          </p:cNvCxnSpPr>
          <p:nvPr/>
        </p:nvCxnSpPr>
        <p:spPr>
          <a:xfrm rot="5400000">
            <a:off x="1395839" y="2516831"/>
            <a:ext cx="799878" cy="158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4656853" y="2917564"/>
            <a:ext cx="1518221" cy="788360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  <a:lumOff val="25000"/>
                </a:schemeClr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Mem</a:t>
            </a:r>
            <a:r>
              <a:rPr lang="pt-PT" dirty="0"/>
              <a:t> </a:t>
            </a:r>
            <a:r>
              <a:rPr lang="pt-PT" dirty="0" err="1"/>
              <a:t>access</a:t>
            </a:r>
            <a:endParaRPr lang="pt-PT" dirty="0"/>
          </a:p>
        </p:txBody>
      </p:sp>
      <p:cxnSp>
        <p:nvCxnSpPr>
          <p:cNvPr id="57" name="Shape 56"/>
          <p:cNvCxnSpPr>
            <a:stCxn id="54" idx="0"/>
            <a:endCxn id="4" idx="3"/>
          </p:cNvCxnSpPr>
          <p:nvPr/>
        </p:nvCxnSpPr>
        <p:spPr>
          <a:xfrm rot="16200000" flipV="1">
            <a:off x="4365995" y="1867595"/>
            <a:ext cx="1092656" cy="1007282"/>
          </a:xfrm>
          <a:prstGeom prst="bentConnector2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767582" y="748093"/>
            <a:ext cx="1955412" cy="15696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PT" sz="2400" cap="small" spc="200" dirty="0"/>
              <a:t>Neste caso:</a:t>
            </a:r>
          </a:p>
          <a:p>
            <a:r>
              <a:rPr lang="pt-PT" sz="2400" cap="small" spc="200" dirty="0"/>
              <a:t>1 instrução</a:t>
            </a:r>
          </a:p>
          <a:p>
            <a:r>
              <a:rPr lang="pt-PT" sz="2400" cap="small" spc="200" dirty="0"/>
              <a:t>1 ciclo</a:t>
            </a:r>
          </a:p>
          <a:p>
            <a:r>
              <a:rPr lang="pt-PT" sz="2400" cap="small" spc="200" dirty="0"/>
              <a:t>CPI = 1</a:t>
            </a:r>
          </a:p>
        </p:txBody>
      </p:sp>
      <p:cxnSp>
        <p:nvCxnSpPr>
          <p:cNvPr id="31" name="Elbow Connector 30"/>
          <p:cNvCxnSpPr>
            <a:stCxn id="54" idx="3"/>
            <a:endCxn id="24" idx="3"/>
          </p:cNvCxnSpPr>
          <p:nvPr/>
        </p:nvCxnSpPr>
        <p:spPr>
          <a:xfrm flipH="1">
            <a:off x="1157982" y="3311744"/>
            <a:ext cx="5017092" cy="753870"/>
          </a:xfrm>
          <a:prstGeom prst="bentConnector3">
            <a:avLst>
              <a:gd name="adj1" fmla="val -4556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35" idx="3"/>
            <a:endCxn id="24" idx="3"/>
          </p:cNvCxnSpPr>
          <p:nvPr/>
        </p:nvCxnSpPr>
        <p:spPr>
          <a:xfrm flipH="1" flipV="1">
            <a:off x="1157982" y="4065614"/>
            <a:ext cx="5017092" cy="714778"/>
          </a:xfrm>
          <a:prstGeom prst="bentConnector3">
            <a:avLst>
              <a:gd name="adj1" fmla="val -4556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1" idx="0"/>
          </p:cNvCxnSpPr>
          <p:nvPr/>
        </p:nvCxnSpPr>
        <p:spPr>
          <a:xfrm rot="5400000" flipH="1" flipV="1">
            <a:off x="3241118" y="4225913"/>
            <a:ext cx="320598" cy="1588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510683" y="6175880"/>
            <a:ext cx="1305664" cy="569371"/>
          </a:xfrm>
          <a:prstGeom prst="rect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CLOCK</a:t>
            </a:r>
          </a:p>
        </p:txBody>
      </p:sp>
      <p:sp>
        <p:nvSpPr>
          <p:cNvPr id="44" name="Oval 43"/>
          <p:cNvSpPr/>
          <p:nvPr/>
        </p:nvSpPr>
        <p:spPr>
          <a:xfrm>
            <a:off x="6774249" y="6604644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44485E-6 4.12309E-6 L 0.47143 -0.00186 " pathEditMode="relative" ptsTypes="AA">
                                      <p:cBhvr>
                                        <p:cTn id="6" dur="3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1657E-8 0.00069 L 0.11308 -0.00116 L 0.11308 0.10041 L 0.20028 0.09694 " pathEditMode="relative" ptsTypes="AAAA">
                                      <p:cBhvr>
                                        <p:cTn id="8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19368E-6 -2.98473E-6 L -5.19368E-6 -0.1018 " pathEditMode="relative" ptsTypes="AA">
                                      <p:cBhvr>
                                        <p:cTn id="2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8" grpId="0" animBg="1"/>
      <p:bldP spid="40" grpId="1" animBg="1"/>
      <p:bldP spid="18" grpId="0" animBg="1"/>
      <p:bldP spid="18" grpId="1" animBg="1"/>
      <p:bldP spid="36" grpId="0" animBg="1"/>
      <p:bldP spid="26" grpId="0" animBg="1"/>
      <p:bldP spid="44" grpId="0" animBg="1"/>
      <p:bldP spid="4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484340" y="2478011"/>
            <a:ext cx="6774829" cy="323750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bIns="0" rtlCol="0" anchor="b" anchorCtr="0"/>
          <a:lstStyle/>
          <a:p>
            <a:pPr algn="ctr"/>
            <a:r>
              <a:rPr lang="pt-PT" dirty="0" err="1"/>
              <a:t>Processing</a:t>
            </a:r>
            <a:r>
              <a:rPr lang="pt-PT" dirty="0"/>
              <a:t> </a:t>
            </a:r>
            <a:r>
              <a:rPr lang="pt-PT" dirty="0" err="1"/>
              <a:t>Unit</a:t>
            </a:r>
            <a:endParaRPr lang="pt-PT" dirty="0"/>
          </a:p>
        </p:txBody>
      </p:sp>
      <p:sp>
        <p:nvSpPr>
          <p:cNvPr id="23" name="Rectangle 22"/>
          <p:cNvSpPr/>
          <p:nvPr/>
        </p:nvSpPr>
        <p:spPr>
          <a:xfrm>
            <a:off x="611838" y="2764369"/>
            <a:ext cx="1766380" cy="262739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  <a:lin ang="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8" name="Rectangle 37"/>
          <p:cNvSpPr/>
          <p:nvPr/>
        </p:nvSpPr>
        <p:spPr>
          <a:xfrm>
            <a:off x="565022" y="2779797"/>
            <a:ext cx="747060" cy="2627395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  <a:lin ang="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Rectangle 39"/>
          <p:cNvSpPr/>
          <p:nvPr/>
        </p:nvSpPr>
        <p:spPr>
          <a:xfrm>
            <a:off x="2517433" y="4299048"/>
            <a:ext cx="1766380" cy="1005552"/>
          </a:xfrm>
          <a:prstGeom prst="rect">
            <a:avLst/>
          </a:prstGeom>
          <a:gradFill>
            <a:gsLst>
              <a:gs pos="0">
                <a:srgbClr val="FF6600"/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  <a:lin ang="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4000" dirty="0"/>
              <a:t>Avaliação Desempenho</a:t>
            </a:r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215A9-BDBF-1541-9F88-F33CDF36F835}" type="slidenum">
              <a:rPr lang="pt-PT" smtClean="0"/>
              <a:pPr/>
              <a:t>9</a:t>
            </a:fld>
            <a:endParaRPr lang="pt-PT"/>
          </a:p>
        </p:txBody>
      </p:sp>
      <p:sp>
        <p:nvSpPr>
          <p:cNvPr id="56" name="Footer Placeholder 5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AC - Avaliação do Desempenho</a:t>
            </a:r>
            <a:endParaRPr lang="pt-PT"/>
          </a:p>
        </p:txBody>
      </p:sp>
      <p:sp>
        <p:nvSpPr>
          <p:cNvPr id="4" name="Rounded Rectangle 3"/>
          <p:cNvSpPr/>
          <p:nvPr/>
        </p:nvSpPr>
        <p:spPr>
          <a:xfrm>
            <a:off x="832102" y="1532923"/>
            <a:ext cx="3576580" cy="5839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 err="1"/>
              <a:t>Memory</a:t>
            </a:r>
            <a:endParaRPr lang="pt-PT" sz="2400" dirty="0"/>
          </a:p>
        </p:txBody>
      </p:sp>
      <p:sp>
        <p:nvSpPr>
          <p:cNvPr id="18" name="Oval 17"/>
          <p:cNvSpPr/>
          <p:nvPr/>
        </p:nvSpPr>
        <p:spPr>
          <a:xfrm>
            <a:off x="3440909" y="5952327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0" name="Straight Connector 19"/>
          <p:cNvCxnSpPr/>
          <p:nvPr/>
        </p:nvCxnSpPr>
        <p:spPr>
          <a:xfrm rot="10800000" flipH="1" flipV="1">
            <a:off x="3548910" y="6060327"/>
            <a:ext cx="1034232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4230511" y="6400507"/>
            <a:ext cx="68036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569897" y="6739099"/>
            <a:ext cx="818232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5048743" y="6401302"/>
            <a:ext cx="68036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642306" y="2917564"/>
            <a:ext cx="1518221" cy="979948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  <a:lumOff val="25000"/>
                </a:schemeClr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Control</a:t>
            </a:r>
            <a:r>
              <a:rPr lang="pt-PT" dirty="0"/>
              <a:t> </a:t>
            </a:r>
            <a:r>
              <a:rPr lang="pt-PT" dirty="0" err="1"/>
              <a:t>Unit</a:t>
            </a:r>
            <a:endParaRPr lang="pt-PT" dirty="0"/>
          </a:p>
        </p:txBody>
      </p:sp>
      <p:sp>
        <p:nvSpPr>
          <p:cNvPr id="35" name="Rectangle 34"/>
          <p:cNvSpPr/>
          <p:nvPr/>
        </p:nvSpPr>
        <p:spPr>
          <a:xfrm>
            <a:off x="4656853" y="4386212"/>
            <a:ext cx="1518221" cy="788360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  <a:lumOff val="25000"/>
                </a:schemeClr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ALU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725386" y="6180779"/>
            <a:ext cx="1305664" cy="569371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CLOCK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642306" y="4386212"/>
            <a:ext cx="1518221" cy="798671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  <a:lumOff val="25000"/>
                </a:schemeClr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Registers</a:t>
            </a:r>
            <a:endParaRPr lang="pt-PT" dirty="0"/>
          </a:p>
        </p:txBody>
      </p:sp>
      <p:cxnSp>
        <p:nvCxnSpPr>
          <p:cNvPr id="22" name="Elbow Connector 10"/>
          <p:cNvCxnSpPr>
            <a:stCxn id="21" idx="1"/>
            <a:endCxn id="36" idx="0"/>
          </p:cNvCxnSpPr>
          <p:nvPr/>
        </p:nvCxnSpPr>
        <p:spPr>
          <a:xfrm rot="10800000" flipV="1">
            <a:off x="2378218" y="4785547"/>
            <a:ext cx="264088" cy="1395231"/>
          </a:xfrm>
          <a:prstGeom prst="bentConnector2">
            <a:avLst/>
          </a:prstGeom>
          <a:ln w="25400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86544" y="2913794"/>
            <a:ext cx="471438" cy="2303639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  <a:lumOff val="25000"/>
                </a:schemeClr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/>
              <a:t>IP</a:t>
            </a:r>
          </a:p>
        </p:txBody>
      </p:sp>
      <p:cxnSp>
        <p:nvCxnSpPr>
          <p:cNvPr id="27" name="Shape 26"/>
          <p:cNvCxnSpPr>
            <a:stCxn id="36" idx="0"/>
            <a:endCxn id="24" idx="2"/>
          </p:cNvCxnSpPr>
          <p:nvPr/>
        </p:nvCxnSpPr>
        <p:spPr>
          <a:xfrm rot="16200000" flipV="1">
            <a:off x="1168568" y="4971128"/>
            <a:ext cx="963346" cy="1455955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386788" y="2916770"/>
            <a:ext cx="817980" cy="2303639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  <a:lumOff val="25000"/>
                </a:schemeClr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Inst</a:t>
            </a:r>
            <a:endParaRPr lang="pt-PT" dirty="0"/>
          </a:p>
          <a:p>
            <a:pPr algn="ctr"/>
            <a:r>
              <a:rPr lang="pt-PT" dirty="0"/>
              <a:t>Buffer</a:t>
            </a:r>
          </a:p>
        </p:txBody>
      </p:sp>
      <p:cxnSp>
        <p:nvCxnSpPr>
          <p:cNvPr id="42" name="Shape 41"/>
          <p:cNvCxnSpPr>
            <a:stCxn id="24" idx="0"/>
            <a:endCxn id="4" idx="1"/>
          </p:cNvCxnSpPr>
          <p:nvPr/>
        </p:nvCxnSpPr>
        <p:spPr>
          <a:xfrm rot="16200000" flipV="1">
            <a:off x="332740" y="2324270"/>
            <a:ext cx="1088886" cy="90161"/>
          </a:xfrm>
          <a:prstGeom prst="bentConnector4">
            <a:avLst>
              <a:gd name="adj1" fmla="val 36593"/>
              <a:gd name="adj2" fmla="val 514989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hape 42"/>
          <p:cNvCxnSpPr>
            <a:endCxn id="39" idx="0"/>
          </p:cNvCxnSpPr>
          <p:nvPr/>
        </p:nvCxnSpPr>
        <p:spPr>
          <a:xfrm rot="5400000">
            <a:off x="1395839" y="2516831"/>
            <a:ext cx="799878" cy="158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4656853" y="2917564"/>
            <a:ext cx="1518221" cy="788360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  <a:lumOff val="25000"/>
                </a:schemeClr>
              </a:gs>
              <a:gs pos="100000">
                <a:schemeClr val="accent1">
                  <a:tint val="70000"/>
                  <a:shade val="94000"/>
                  <a:satMod val="135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Mem</a:t>
            </a:r>
            <a:r>
              <a:rPr lang="pt-PT" dirty="0"/>
              <a:t> </a:t>
            </a:r>
            <a:r>
              <a:rPr lang="pt-PT" dirty="0" err="1"/>
              <a:t>access</a:t>
            </a:r>
            <a:endParaRPr lang="pt-PT" dirty="0"/>
          </a:p>
        </p:txBody>
      </p:sp>
      <p:cxnSp>
        <p:nvCxnSpPr>
          <p:cNvPr id="57" name="Shape 56"/>
          <p:cNvCxnSpPr>
            <a:stCxn id="54" idx="0"/>
            <a:endCxn id="4" idx="3"/>
          </p:cNvCxnSpPr>
          <p:nvPr/>
        </p:nvCxnSpPr>
        <p:spPr>
          <a:xfrm rot="16200000" flipV="1">
            <a:off x="4365995" y="1867595"/>
            <a:ext cx="1092656" cy="1007282"/>
          </a:xfrm>
          <a:prstGeom prst="bentConnector2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767582" y="748093"/>
            <a:ext cx="1955412" cy="15696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PT" sz="2400" cap="small" spc="200" dirty="0"/>
              <a:t>Neste caso:</a:t>
            </a:r>
          </a:p>
          <a:p>
            <a:r>
              <a:rPr lang="pt-PT" sz="2400" cap="small" spc="200" dirty="0"/>
              <a:t>1 instrução</a:t>
            </a:r>
          </a:p>
          <a:p>
            <a:r>
              <a:rPr lang="pt-PT" sz="2400" cap="small" spc="200" dirty="0"/>
              <a:t>2 ciclos</a:t>
            </a:r>
          </a:p>
          <a:p>
            <a:r>
              <a:rPr lang="pt-PT" sz="2400" cap="small" spc="200" dirty="0"/>
              <a:t>CPI = 2</a:t>
            </a:r>
          </a:p>
        </p:txBody>
      </p:sp>
      <p:cxnSp>
        <p:nvCxnSpPr>
          <p:cNvPr id="31" name="Elbow Connector 30"/>
          <p:cNvCxnSpPr>
            <a:stCxn id="54" idx="3"/>
            <a:endCxn id="24" idx="3"/>
          </p:cNvCxnSpPr>
          <p:nvPr/>
        </p:nvCxnSpPr>
        <p:spPr>
          <a:xfrm flipH="1">
            <a:off x="1157982" y="3311744"/>
            <a:ext cx="5017092" cy="753870"/>
          </a:xfrm>
          <a:prstGeom prst="bentConnector3">
            <a:avLst>
              <a:gd name="adj1" fmla="val -4556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35" idx="3"/>
            <a:endCxn id="24" idx="3"/>
          </p:cNvCxnSpPr>
          <p:nvPr/>
        </p:nvCxnSpPr>
        <p:spPr>
          <a:xfrm flipH="1" flipV="1">
            <a:off x="1157982" y="4065614"/>
            <a:ext cx="5017092" cy="714778"/>
          </a:xfrm>
          <a:prstGeom prst="bentConnector3">
            <a:avLst>
              <a:gd name="adj1" fmla="val -4556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1" idx="0"/>
          </p:cNvCxnSpPr>
          <p:nvPr/>
        </p:nvCxnSpPr>
        <p:spPr>
          <a:xfrm rot="5400000" flipH="1" flipV="1">
            <a:off x="3241118" y="4225913"/>
            <a:ext cx="320598" cy="1588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730190" y="6175880"/>
            <a:ext cx="1305664" cy="569371"/>
          </a:xfrm>
          <a:prstGeom prst="rect">
            <a:avLst/>
          </a:prstGeom>
          <a:noFill/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CLOCK</a:t>
            </a:r>
          </a:p>
        </p:txBody>
      </p:sp>
      <p:sp>
        <p:nvSpPr>
          <p:cNvPr id="44" name="Oval 43"/>
          <p:cNvSpPr/>
          <p:nvPr/>
        </p:nvSpPr>
        <p:spPr>
          <a:xfrm>
            <a:off x="5267678" y="6604644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8" name="Oval 47"/>
          <p:cNvSpPr/>
          <p:nvPr/>
        </p:nvSpPr>
        <p:spPr>
          <a:xfrm>
            <a:off x="5286645" y="5955303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49" name="Straight Connector 48"/>
          <p:cNvCxnSpPr/>
          <p:nvPr/>
        </p:nvCxnSpPr>
        <p:spPr>
          <a:xfrm rot="10800000" flipH="1" flipV="1">
            <a:off x="5394646" y="6063303"/>
            <a:ext cx="1034232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>
            <a:off x="6076247" y="6403483"/>
            <a:ext cx="68036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415633" y="6742075"/>
            <a:ext cx="818232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6894479" y="6404278"/>
            <a:ext cx="68036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7113414" y="6607620"/>
            <a:ext cx="216000" cy="21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44485E-6 4.12309E-6 L 0.47143 -0.00186 " pathEditMode="relative" ptsTypes="AA">
                                      <p:cBhvr>
                                        <p:cTn id="6" dur="3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1657E-8 0.00069 L 0.11308 -0.00116 L 0.11308 0.10041 L 0.20028 0.09694 " pathEditMode="relative" ptsTypes="AAAA">
                                      <p:cBhvr>
                                        <p:cTn id="8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19368E-6 -2.98473E-6 L -5.19368E-6 -0.1018 " pathEditMode="relative" ptsTypes="AA">
                                      <p:cBhvr>
                                        <p:cTn id="1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81657E-8 0.00069 L 0.11308 -0.00116 L 0.11308 0.10041 L 0.20028 0.09694 " pathEditMode="relative" ptsTypes="AAAA">
                                      <p:cBhvr>
                                        <p:cTn id="29" dur="3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19368E-6 -2.98473E-6 L -5.19368E-6 -0.1018 " pathEditMode="relative" ptsTypes="AA">
                                      <p:cBhvr>
                                        <p:cTn id="3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38" grpId="0" animBg="1"/>
      <p:bldP spid="40" grpId="0" animBg="1"/>
      <p:bldP spid="18" grpId="0" animBg="1"/>
      <p:bldP spid="18" grpId="1" animBg="1"/>
      <p:bldP spid="36" grpId="0" animBg="1"/>
      <p:bldP spid="36" grpId="1" animBg="1"/>
      <p:bldP spid="36" grpId="2" animBg="1"/>
      <p:bldP spid="26" grpId="0" animBg="1"/>
      <p:bldP spid="44" grpId="0" animBg="1"/>
      <p:bldP spid="44" grpId="1" animBg="1"/>
      <p:bldP spid="44" grpId="2" animBg="1"/>
      <p:bldP spid="48" grpId="0" animBg="1"/>
      <p:bldP spid="48" grpId="1" animBg="1"/>
      <p:bldP spid="48" grpId="2" animBg="1"/>
      <p:bldP spid="53" grpId="0" animBg="1"/>
      <p:bldP spid="53" grpId="1" animBg="1"/>
    </p:bldLst>
  </p:timing>
</p:sld>
</file>

<file path=ppt/theme/theme1.xml><?xml version="1.0" encoding="utf-8"?>
<a:theme xmlns:a="http://schemas.openxmlformats.org/drawingml/2006/main" name="Modelo de apresentaçã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911</TotalTime>
  <Words>2158</Words>
  <Application>Microsoft Macintosh PowerPoint</Application>
  <PresentationFormat>Apresentação no Ecrã (4:3)</PresentationFormat>
  <Paragraphs>429</Paragraphs>
  <Slides>35</Slides>
  <Notes>7</Notes>
  <HiddenSlides>11</HiddenSlides>
  <MMClips>0</MMClips>
  <ScaleCrop>false</ScaleCrop>
  <HeadingPairs>
    <vt:vector size="8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incorporados</vt:lpstr>
      </vt:variant>
      <vt:variant>
        <vt:i4>4</vt:i4>
      </vt:variant>
      <vt:variant>
        <vt:lpstr>Títulos dos diapositivos</vt:lpstr>
      </vt:variant>
      <vt:variant>
        <vt:i4>35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Courier New</vt:lpstr>
      <vt:lpstr>Modelo de apresentação personalizado</vt:lpstr>
      <vt:lpstr>Equation</vt:lpstr>
      <vt:lpstr>Equação</vt:lpstr>
      <vt:lpstr>Excel.Sheet.8</vt:lpstr>
      <vt:lpstr>Worksheet</vt:lpstr>
      <vt:lpstr>02 – Avaliação do Desempenho</vt:lpstr>
      <vt:lpstr>Material de apoio</vt:lpstr>
      <vt:lpstr>Avaliação Desempenho</vt:lpstr>
      <vt:lpstr>Avaliação Desempenho</vt:lpstr>
      <vt:lpstr>Avaliação Desempenho</vt:lpstr>
      <vt:lpstr>Avaliação Desempenho</vt:lpstr>
      <vt:lpstr>Avaliação Desempenho</vt:lpstr>
      <vt:lpstr>Avaliação Desempenho</vt:lpstr>
      <vt:lpstr>Avaliação Desempenho</vt:lpstr>
      <vt:lpstr>CPI – cycles per instruction</vt:lpstr>
      <vt:lpstr>Desempenho do CPU</vt:lpstr>
      <vt:lpstr>Desempenho do CPU</vt:lpstr>
      <vt:lpstr>Desempenho do CPU</vt:lpstr>
      <vt:lpstr>Desempenho do CPU</vt:lpstr>
      <vt:lpstr>Desempenho do CPU</vt:lpstr>
      <vt:lpstr>Relação entre as métricas</vt:lpstr>
      <vt:lpstr>Relação entre as métricas</vt:lpstr>
      <vt:lpstr>Relação entre as métricas</vt:lpstr>
      <vt:lpstr>Desempenho do CPU - MIPS</vt:lpstr>
      <vt:lpstr>Desempenho do CPU - MIPS</vt:lpstr>
      <vt:lpstr>Desempenho do CPU - MIPS</vt:lpstr>
      <vt:lpstr>Desempenho - CPE</vt:lpstr>
      <vt:lpstr>Desempenho - CPE</vt:lpstr>
      <vt:lpstr>Desempenho - CPE</vt:lpstr>
      <vt:lpstr>Metodologia: Medição de Desempenho</vt:lpstr>
      <vt:lpstr>Metodologia: Medição de Desempenho</vt:lpstr>
      <vt:lpstr>Metodologia: Medição de Desempenho</vt:lpstr>
      <vt:lpstr>Metodologia: Medição de Desempenho</vt:lpstr>
      <vt:lpstr>Metodologia: Medição de Desempenho</vt:lpstr>
      <vt:lpstr>Metodologia: Medição de Desempenho</vt:lpstr>
      <vt:lpstr>Metodologia: Medição de Desempenho</vt:lpstr>
      <vt:lpstr>Metodologia: Medição de Desempenho</vt:lpstr>
      <vt:lpstr>Metodologia: Medição de Desempenho</vt:lpstr>
      <vt:lpstr>Complexidade – curve fitting</vt:lpstr>
      <vt:lpstr>Complexidade – curve fitting</vt:lpstr>
    </vt:vector>
  </TitlesOfParts>
  <Company>Universidade do Minho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01 - Arquitectura Von Newmann</dc:title>
  <dc:creator>Luis Paulo Santos</dc:creator>
  <cp:lastModifiedBy>Luis Paulo Santos</cp:lastModifiedBy>
  <cp:revision>62</cp:revision>
  <dcterms:created xsi:type="dcterms:W3CDTF">2015-09-13T19:46:18Z</dcterms:created>
  <dcterms:modified xsi:type="dcterms:W3CDTF">2021-10-09T11:04:54Z</dcterms:modified>
</cp:coreProperties>
</file>