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17" r:id="rId3"/>
    <p:sldId id="275" r:id="rId4"/>
    <p:sldId id="276" r:id="rId5"/>
    <p:sldId id="277" r:id="rId6"/>
    <p:sldId id="278" r:id="rId7"/>
    <p:sldId id="279" r:id="rId8"/>
    <p:sldId id="303" r:id="rId9"/>
    <p:sldId id="304" r:id="rId10"/>
    <p:sldId id="284" r:id="rId11"/>
    <p:sldId id="285" r:id="rId12"/>
    <p:sldId id="286" r:id="rId13"/>
    <p:sldId id="305" r:id="rId14"/>
    <p:sldId id="306" r:id="rId15"/>
    <p:sldId id="307" r:id="rId16"/>
    <p:sldId id="308" r:id="rId17"/>
    <p:sldId id="283" r:id="rId18"/>
    <p:sldId id="287" r:id="rId19"/>
    <p:sldId id="309" r:id="rId20"/>
    <p:sldId id="310" r:id="rId21"/>
    <p:sldId id="288" r:id="rId22"/>
    <p:sldId id="289" r:id="rId23"/>
    <p:sldId id="312" r:id="rId24"/>
    <p:sldId id="318" r:id="rId25"/>
    <p:sldId id="319" r:id="rId26"/>
    <p:sldId id="320" r:id="rId27"/>
    <p:sldId id="290" r:id="rId28"/>
    <p:sldId id="291" r:id="rId29"/>
    <p:sldId id="321" r:id="rId30"/>
    <p:sldId id="293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5" r:id="rId52"/>
    <p:sldId id="316" r:id="rId53"/>
    <p:sldId id="314" r:id="rId54"/>
  </p:sldIdLst>
  <p:sldSz cx="9144000" cy="6858000" type="screen4x3"/>
  <p:notesSz cx="7099300" cy="10223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9"/>
  </p:normalViewPr>
  <p:slideViewPr>
    <p:cSldViewPr>
      <p:cViewPr varScale="1">
        <p:scale>
          <a:sx n="93" d="100"/>
          <a:sy n="93" d="100"/>
        </p:scale>
        <p:origin x="20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fld id="{9A94BDCF-362A-471B-9267-77D33C71AF20}" type="datetime1">
              <a:rPr lang="pt-PT" altLang="pt-PT"/>
              <a:pPr>
                <a:defRPr/>
              </a:pPr>
              <a:t>24/10/21</a:t>
            </a:fld>
            <a:endParaRPr lang="en-US" alt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PT" altLang="pt-PT" noProof="0"/>
              <a:t>Clique para editar os estilos</a:t>
            </a:r>
          </a:p>
          <a:p>
            <a:pPr lvl="1"/>
            <a:r>
              <a:rPr lang="pt-PT" altLang="pt-PT" noProof="0"/>
              <a:t>Segundo nível</a:t>
            </a:r>
          </a:p>
          <a:p>
            <a:pPr lvl="2"/>
            <a:r>
              <a:rPr lang="pt-PT" altLang="pt-PT" noProof="0"/>
              <a:t>Terceiro nível</a:t>
            </a:r>
          </a:p>
          <a:p>
            <a:pPr lvl="3"/>
            <a:r>
              <a:rPr lang="pt-PT" altLang="pt-PT" noProof="0"/>
              <a:t>Quarto nível</a:t>
            </a:r>
          </a:p>
          <a:p>
            <a:pPr lvl="4"/>
            <a:r>
              <a:rPr lang="pt-PT" altLang="pt-PT" noProof="0"/>
              <a:t>Quinto nível</a:t>
            </a:r>
            <a:endParaRPr lang="en-US" alt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FA820D-3D69-4289-AB03-8A6C879F6DD8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13578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ＭＳ Ｐゴシック" pitchFamily="-10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5F32-AB48-44C5-A508-1F95FA5B50D7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864A-785E-4916-BD72-73B50F965E6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08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1C614-C355-4DF0-8902-153C3A1DDB83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F588-0CD4-4FB1-A7FF-E981A670E5F2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095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2A9A-D1BC-48D0-88D4-FF9F122514D3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0E76-77BB-4182-BA2A-9768F6E11F1E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80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4A16-3572-4E0E-9D2D-F1620CBFAAC9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1104-2091-4420-97C6-11718208E7D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801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3DE88-993D-4742-958C-9E24C4690EAD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847C-F0A4-45AD-956C-A32B874C02B0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9534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18B79-941D-48A2-B374-896B12DFB3C1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0164D-EEDB-45FC-BC0E-015C0A493D45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9312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B7A2C-6AE4-4564-BC7C-1856D139F241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40FBD-ACD2-43FB-83E5-AA408F2D969B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697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4225B-E429-4C25-A621-96188AA1DE90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328F2-0F84-4B8C-A0C5-572BF7AFAE87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6928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FBBD-10CF-4364-8578-C89BE0F58E7A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E240-881F-4ECB-928C-88682158C33C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5622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54DEE-4CAB-4AF5-8A28-45A93D51D3BF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AF77-2783-4F06-87E5-6FBBC5305813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1382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3B534-489F-43ED-A6CF-50AE34C9843A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BA276-9253-4B52-A08B-9E8AC2E54D1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71538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fld id="{53DA0A4C-5A0C-4E9A-A3B6-F0574C9DCE05}" type="datetime1">
              <a:rPr lang="en-US" altLang="pt-PT"/>
              <a:pPr>
                <a:defRPr/>
              </a:pPr>
              <a:t>10/24/21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CE287E-EFAF-4326-89D2-2530CFB2D385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100" charset="-128"/>
          <a:cs typeface="ＭＳ Ｐゴシック" pitchFamily="-10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00" charset="-128"/>
          <a:cs typeface="ＭＳ Ｐゴシック" pitchFamily="-10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png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research/dtg/attarchive/pub/docs/ORL/tr.2001.4.pdf" TargetMode="External"/><Relationship Id="rId2" Type="http://schemas.openxmlformats.org/officeDocument/2006/relationships/hyperlink" Target="http://www.acm.org/crossroads/xrds5-3/pmg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PT">
                <a:ea typeface="ＭＳ Ｐゴシック" panose="020B0600070205080204" pitchFamily="34" charset="-128"/>
              </a:rPr>
              <a:t>03 - Hierarquia da Memória:</a:t>
            </a:r>
            <a:br>
              <a:rPr lang="en-US" altLang="pt-PT">
                <a:ea typeface="ＭＳ Ｐゴシック" panose="020B0600070205080204" pitchFamily="34" charset="-128"/>
              </a:rPr>
            </a:br>
            <a:r>
              <a:rPr lang="en-US" altLang="pt-PT" sz="2800">
                <a:ea typeface="ＭＳ Ｐゴシック" panose="020B0600070205080204" pitchFamily="34" charset="-128"/>
              </a:rPr>
              <a:t>Conceitos Fundamentais e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075" name="Subtítulo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PT" sz="2600">
                <a:solidFill>
                  <a:srgbClr val="898989"/>
                </a:solidFill>
                <a:ea typeface="ＭＳ Ｐゴシック" panose="020B0600070205080204" pitchFamily="34" charset="-128"/>
              </a:rPr>
              <a:t>Arquitectura de Computadores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PT" sz="2600">
                <a:solidFill>
                  <a:srgbClr val="898989"/>
                </a:solidFill>
                <a:ea typeface="ＭＳ Ｐゴシック" panose="020B0600070205080204" pitchFamily="34" charset="-128"/>
              </a:rPr>
              <a:t>Mestrado Integrado em Engenharia Informática</a:t>
            </a:r>
          </a:p>
          <a:p>
            <a:pPr eaLnBrk="1" hangingPunct="1">
              <a:lnSpc>
                <a:spcPct val="80000"/>
              </a:lnSpc>
            </a:pPr>
            <a:endParaRPr lang="en-US" altLang="pt-PT" sz="260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t-PT" sz="2600">
                <a:solidFill>
                  <a:srgbClr val="898989"/>
                </a:solidFill>
                <a:ea typeface="ＭＳ Ｐゴシック" panose="020B0600070205080204" pitchFamily="34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331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331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2D890-4B06-4B0F-8E88-6181C06CC35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38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princípio da localidade</a:t>
            </a:r>
            <a:r>
              <a:rPr lang="pt-PT" altLang="pt-PT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latin typeface="Arial" panose="020B0604020202020204" pitchFamily="34" charset="0"/>
              </a:rPr>
              <a:t>“Os programas bem escritos tendem a aceder a dados que estão próximos (em termos de endereço de memória) de outros dados acedidos recentemente, bem como a referenciar repetidamente os mesmos dados.”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4572000"/>
            <a:ext cx="838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 </a:t>
            </a:r>
            <a:r>
              <a:rPr lang="pt-PT" altLang="pt-PT" sz="2000" b="1"/>
              <a:t>princípio da localidade</a:t>
            </a:r>
            <a:r>
              <a:rPr lang="pt-PT" altLang="pt-PT" sz="2000"/>
              <a:t> divide-se em 2 componentes: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PT" altLang="pt-PT" sz="2000"/>
              <a:t> </a:t>
            </a:r>
            <a:r>
              <a:rPr lang="pt-PT" altLang="pt-PT" sz="2000" b="1"/>
              <a:t>Localidade temporal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 b="1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PT" altLang="pt-PT" sz="2000" b="1"/>
              <a:t> Localidade espacial</a:t>
            </a:r>
            <a:endParaRPr lang="pt-PT" altLang="pt-PT" sz="200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consequência: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num determinado período de tempo os acessos à memória concentram-se num subconjunto bem localizado do espaço de endereçamento. </a:t>
            </a:r>
            <a:endParaRPr lang="pt-PT" altLang="pt-PT" sz="2000" i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 Temporal</a:t>
            </a:r>
          </a:p>
        </p:txBody>
      </p:sp>
      <p:sp>
        <p:nvSpPr>
          <p:cNvPr id="1433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434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FF761-3817-406E-906D-F4167174D7B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4341" name="Text Box 1027"/>
          <p:cNvSpPr txBox="1">
            <a:spLocks noChangeArrowheads="1"/>
          </p:cNvSpPr>
          <p:nvPr/>
        </p:nvSpPr>
        <p:spPr bwMode="auto">
          <a:xfrm>
            <a:off x="457200" y="1736725"/>
            <a:ext cx="80930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/>
              <a:t>Localidade Temporal – </a:t>
            </a:r>
            <a:r>
              <a:rPr lang="pt-PT" altLang="pt-PT" sz="2000" dirty="0"/>
              <a:t>um elemento de memória acedido pelo CPU será, com grande probabilidade, acedido de novo num futuro próximo.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/>
              <a:t>Exemplos: </a:t>
            </a:r>
            <a:r>
              <a:rPr lang="pt-PT" altLang="pt-PT" sz="2000" dirty="0"/>
              <a:t>tanto as instruções dentro dos ciclos, como as variáveis usadas como contadores de ciclos, são acedidas repetidamente em curtos intervalos de tempo.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191000"/>
            <a:ext cx="357028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N ; i++)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a[i] += i;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24400" y="4267200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Quais os elementos (código e variáveis) deste programa que exibem boa localidade temporal?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 Espacial</a:t>
            </a:r>
          </a:p>
        </p:txBody>
      </p:sp>
      <p:sp>
        <p:nvSpPr>
          <p:cNvPr id="1536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536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213F-0A14-47D4-82C5-C9D6DB4E7154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5365" name="Text Box 1027"/>
          <p:cNvSpPr txBox="1">
            <a:spLocks noChangeArrowheads="1"/>
          </p:cNvSpPr>
          <p:nvPr/>
        </p:nvSpPr>
        <p:spPr bwMode="auto">
          <a:xfrm>
            <a:off x="457200" y="1279525"/>
            <a:ext cx="80930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Localidade Espacial – </a:t>
            </a:r>
            <a:r>
              <a:rPr lang="pt-PT" altLang="pt-PT" sz="2000"/>
              <a:t>se um elemento de memória é acedido pelo CPU, então elementos com endereços na proximidade serão, com grande probabilidade, acedidos num futuro próximo.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Exemplos: </a:t>
            </a:r>
            <a:r>
              <a:rPr lang="pt-PT" altLang="pt-PT" sz="2000"/>
              <a:t>as instruções são acedidas em sequência, assim como, na maior parte dos programas os elementos dos </a:t>
            </a:r>
            <a:r>
              <a:rPr lang="pt-PT" altLang="pt-PT" sz="2000" i="1"/>
              <a:t>arrays</a:t>
            </a:r>
            <a:r>
              <a:rPr lang="pt-PT" altLang="pt-PT" sz="2000"/>
              <a:t>.</a:t>
            </a:r>
            <a:endParaRPr lang="pt-PT" altLang="pt-PT" sz="20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4029075"/>
            <a:ext cx="357028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N ; i++)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a[i] += i;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4105275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Arial" panose="020B0604020202020204" pitchFamily="34" charset="0"/>
              </a:rPr>
              <a:t>Quais os elementos (código e variáveis) deste programa que exibem boa localidade espacial?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C: os elementos de um vector multidimensional são armazenados </a:t>
            </a:r>
            <a:r>
              <a:rPr lang="pt-PT" altLang="pt-PT" i="1">
                <a:ea typeface="ＭＳ Ｐゴシック" panose="020B0600070205080204" pitchFamily="34" charset="-128"/>
              </a:rPr>
              <a:t>row-wise 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40A9F-AA5F-40BE-8592-41B3F0E31555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33400" y="198120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a[3][4];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2514600"/>
          <a:ext cx="9144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32" name="TextBox 8"/>
          <p:cNvSpPr txBox="1">
            <a:spLocks noChangeArrowheads="1"/>
          </p:cNvSpPr>
          <p:nvPr/>
        </p:nvSpPr>
        <p:spPr bwMode="auto">
          <a:xfrm>
            <a:off x="2743200" y="4114800"/>
            <a:ext cx="38782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(j=0 ; j&lt; 4 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3 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a[i][j]++;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48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096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62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810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C: os elementos de um vector multidimensional são armazenados </a:t>
            </a:r>
            <a:r>
              <a:rPr lang="pt-PT" altLang="pt-PT" i="1">
                <a:ea typeface="ＭＳ Ｐゴシック" panose="020B0600070205080204" pitchFamily="34" charset="-128"/>
              </a:rPr>
              <a:t>row-wise 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13F3D-8D6F-4ADE-B13D-57995199F006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533400" y="198120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a[3][4];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2514600"/>
          <a:ext cx="9144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6" name="TextBox 8"/>
          <p:cNvSpPr txBox="1">
            <a:spLocks noChangeArrowheads="1"/>
          </p:cNvSpPr>
          <p:nvPr/>
        </p:nvSpPr>
        <p:spPr bwMode="auto">
          <a:xfrm>
            <a:off x="2743200" y="4114800"/>
            <a:ext cx="38782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3 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(j=0 ; j&lt; 4 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a[i][j]++;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62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24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286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48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Memória: Tecnologia e Localidade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Tecnologia das memórias: 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Diferentes tecnologias têm tempos de acesso muito diferentes;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Tecnologias mais rápidas; menos capacidade e mais caras que as mais lentas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O hiato CPU vs. memória  tem aumentado e tende a aumentar</a:t>
            </a:r>
          </a:p>
          <a:p>
            <a:pPr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Programas bem escritos exibem boa localidade, isto é, tendem a concentrar os seus acessos a um subconjunto do espaço de endereçamento e a aceder repetidamente aos mesmos endereços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47914-C866-4D45-B4FA-873C0596B85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6390" name="Content Placeholder 2"/>
          <p:cNvSpPr txBox="1">
            <a:spLocks/>
          </p:cNvSpPr>
          <p:nvPr/>
        </p:nvSpPr>
        <p:spPr bwMode="auto">
          <a:xfrm>
            <a:off x="609600" y="3886200"/>
            <a:ext cx="8229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  <a:buFontTx/>
              <a:buNone/>
            </a:pPr>
            <a:r>
              <a:rPr lang="en-US" altLang="pt-PT" sz="2000" b="1"/>
              <a:t>Hierarquia de Memória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Dotar a máquina de vários níveis de memória, tão mais rápidos (mais caros e menor capacidade) quanto mais perto se encontram do processador.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2000"/>
              <a:t>Cada nível contêm uma cópia do código e dados mais usados em cada instante, explorando a localidade.</a:t>
            </a:r>
            <a:endParaRPr lang="en-US" altLang="pt-PT" sz="2000"/>
          </a:p>
          <a:p>
            <a:pPr>
              <a:buFontTx/>
              <a:buNone/>
            </a:pPr>
            <a:endParaRPr lang="en-US" altLang="pt-PT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219200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Abandonamos o modelo de memória linear:</a:t>
            </a:r>
          </a:p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“a memória é um vector (linear) com um tempo de acesso constante para cada </a:t>
            </a:r>
            <a:r>
              <a:rPr lang="pt-PT" altLang="pt-PT" i="1">
                <a:ea typeface="ＭＳ Ｐゴシック" panose="020B0600070205080204" pitchFamily="34" charset="-128"/>
              </a:rPr>
              <a:t>byte”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F30BF-BB91-4574-BB02-F3AF4749A56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533400" y="4114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PT" altLang="pt-PT" sz="2000"/>
              <a:t>modelo de memória hierárquico:</a:t>
            </a:r>
          </a:p>
          <a:p>
            <a:pPr>
              <a:buFontTx/>
              <a:buNone/>
            </a:pPr>
            <a:r>
              <a:rPr lang="pt-PT" altLang="pt-PT" sz="2000"/>
              <a:t>“a memória é uma estrutura hierárquica com um tempo de acesso a cada </a:t>
            </a:r>
            <a:r>
              <a:rPr lang="pt-PT" altLang="pt-PT" sz="2000" i="1"/>
              <a:t>byte</a:t>
            </a:r>
            <a:r>
              <a:rPr lang="pt-PT" altLang="pt-PT" sz="2000" i="1">
                <a:latin typeface="Arial" panose="020B0604020202020204" pitchFamily="34" charset="0"/>
              </a:rPr>
              <a:t> </a:t>
            </a:r>
            <a:r>
              <a:rPr lang="pt-PT" altLang="pt-PT" sz="2000"/>
              <a:t>variável e dependente da distância a que se encontra do CPU</a:t>
            </a:r>
            <a:r>
              <a:rPr lang="pt-PT" altLang="pt-PT" sz="2000" i="1"/>
              <a:t>”</a:t>
            </a:r>
            <a:endParaRPr lang="pt-PT" altLang="pt-PT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</a:t>
            </a:r>
          </a:p>
        </p:txBody>
      </p:sp>
      <p:sp>
        <p:nvSpPr>
          <p:cNvPr id="2048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2AB68-A0A9-4D63-9C60-1D3010A1EB8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pic>
        <p:nvPicPr>
          <p:cNvPr id="20485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6200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Marcador de Posição de Conteúdo 2"/>
          <p:cNvSpPr>
            <a:spLocks noGrp="1"/>
          </p:cNvSpPr>
          <p:nvPr>
            <p:ph idx="1"/>
          </p:nvPr>
        </p:nvSpPr>
        <p:spPr>
          <a:xfrm>
            <a:off x="6553200" y="2133600"/>
            <a:ext cx="1905000" cy="533400"/>
          </a:xfrm>
        </p:spPr>
        <p:txBody>
          <a:bodyPr/>
          <a:lstStyle/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pt-PT" sz="1900">
                <a:ea typeface="ＭＳ Ｐゴシック" panose="020B0600070205080204" pitchFamily="34" charset="-128"/>
              </a:rPr>
              <a:t>Programador /  Compilador</a:t>
            </a:r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 bwMode="auto">
          <a:xfrm>
            <a:off x="6858000" y="28194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6" name="Marcador de Posição de Conteúdo 2"/>
          <p:cNvSpPr txBox="1">
            <a:spLocks/>
          </p:cNvSpPr>
          <p:nvPr/>
        </p:nvSpPr>
        <p:spPr bwMode="auto">
          <a:xfrm>
            <a:off x="7086600" y="33528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7" name="Marcador de Posição de Conteúdo 2"/>
          <p:cNvSpPr txBox="1">
            <a:spLocks/>
          </p:cNvSpPr>
          <p:nvPr/>
        </p:nvSpPr>
        <p:spPr bwMode="auto">
          <a:xfrm>
            <a:off x="7467600" y="39624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9" name="Marcador de Posição de Conteúdo 2"/>
          <p:cNvSpPr txBox="1">
            <a:spLocks/>
          </p:cNvSpPr>
          <p:nvPr/>
        </p:nvSpPr>
        <p:spPr bwMode="auto">
          <a:xfrm>
            <a:off x="7848600" y="45720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S.O.</a:t>
            </a:r>
          </a:p>
        </p:txBody>
      </p:sp>
      <p:sp>
        <p:nvSpPr>
          <p:cNvPr id="31" name="Marcador de Posição de Conteúdo 2"/>
          <p:cNvSpPr txBox="1">
            <a:spLocks/>
          </p:cNvSpPr>
          <p:nvPr/>
        </p:nvSpPr>
        <p:spPr bwMode="auto">
          <a:xfrm>
            <a:off x="7924800" y="5105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pt-PT" sz="2000" dirty="0">
                <a:latin typeface="Calibri" pitchFamily="-100" charset="0"/>
                <a:ea typeface="ＭＳ Ｐゴシック" pitchFamily="-100" charset="-128"/>
              </a:rPr>
              <a:t>S.O. /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pt-PT" sz="2000" dirty="0">
                <a:latin typeface="Calibri" pitchFamily="-100" charset="0"/>
                <a:ea typeface="ＭＳ Ｐゴシック" pitchFamily="-100" charset="-128"/>
              </a:rPr>
              <a:t>User</a:t>
            </a:r>
          </a:p>
        </p:txBody>
      </p:sp>
      <p:sp>
        <p:nvSpPr>
          <p:cNvPr id="20492" name="TextBox 32"/>
          <p:cNvSpPr txBox="1">
            <a:spLocks noChangeArrowheads="1"/>
          </p:cNvSpPr>
          <p:nvPr/>
        </p:nvSpPr>
        <p:spPr bwMode="auto">
          <a:xfrm>
            <a:off x="2811463" y="6138863"/>
            <a:ext cx="6103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>
                <a:latin typeface="Arial" panose="020B0604020202020204" pitchFamily="34" charset="0"/>
              </a:rPr>
              <a:t>[Computers Systems: A Programmers’ Perspective; Bryant &amp; Hallaron; Pearson, 2nd ed.; 2011]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4" grpId="0"/>
      <p:bldP spid="26" grpId="0"/>
      <p:bldP spid="27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Memória: Inclusão</a:t>
            </a:r>
          </a:p>
        </p:txBody>
      </p:sp>
      <p:sp>
        <p:nvSpPr>
          <p:cNvPr id="2150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AB963-C5B6-4324-A17A-F16BFD6CF9E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276600" y="1124585"/>
            <a:ext cx="5153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Os dados contidos num nível da cache mais próximo do processador são um </a:t>
            </a:r>
            <a:r>
              <a:rPr lang="pt-PT" altLang="pt-PT" sz="2000" dirty="0" err="1"/>
              <a:t>sub-conjunto</a:t>
            </a:r>
            <a:r>
              <a:rPr lang="pt-PT" altLang="pt-PT" sz="2000" dirty="0"/>
              <a:t> dos dados contidos no nível anterior.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936679" y="2402681"/>
            <a:ext cx="203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 endereço 5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567300" y="2057400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Encontrou?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Não, procura nível abaixo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Envia para cima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976296" y="5487746"/>
            <a:ext cx="335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Encontrou?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Sim, envia para cima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DF18E7E8-1A26-264F-938C-EE950784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46031"/>
              </p:ext>
            </p:extLst>
          </p:nvPr>
        </p:nvGraphicFramePr>
        <p:xfrm>
          <a:off x="326325" y="1124585"/>
          <a:ext cx="24525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0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Memória Central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540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7515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0894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5087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5664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934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0209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6998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8992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1119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98113"/>
                  </a:ext>
                </a:extLst>
              </a:tr>
            </a:tbl>
          </a:graphicData>
        </a:graphic>
      </p:graphicFrame>
      <p:graphicFrame>
        <p:nvGraphicFramePr>
          <p:cNvPr id="44" name="Tabela 6">
            <a:extLst>
              <a:ext uri="{FF2B5EF4-FFF2-40B4-BE49-F238E27FC236}">
                <a16:creationId xmlns:a16="http://schemas.microsoft.com/office/drawing/2014/main" id="{B55E19B4-6BEA-D94B-9292-CDBA55E04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69112"/>
              </p:ext>
            </p:extLst>
          </p:nvPr>
        </p:nvGraphicFramePr>
        <p:xfrm>
          <a:off x="3584001" y="3112253"/>
          <a:ext cx="24525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0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xxx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xxx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xxx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xxx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</a:tbl>
          </a:graphicData>
        </a:graphic>
      </p:graphicFrame>
      <p:graphicFrame>
        <p:nvGraphicFramePr>
          <p:cNvPr id="41" name="Tabela 6">
            <a:extLst>
              <a:ext uri="{FF2B5EF4-FFF2-40B4-BE49-F238E27FC236}">
                <a16:creationId xmlns:a16="http://schemas.microsoft.com/office/drawing/2014/main" id="{2C806A68-C14F-9841-8B63-D6D28A5E6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73539"/>
              </p:ext>
            </p:extLst>
          </p:nvPr>
        </p:nvGraphicFramePr>
        <p:xfrm>
          <a:off x="3584001" y="3107648"/>
          <a:ext cx="24525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0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</a:tbl>
          </a:graphicData>
        </a:graphic>
      </p:graphicFrame>
      <p:cxnSp>
        <p:nvCxnSpPr>
          <p:cNvPr id="8" name="Conexão Curva 7">
            <a:extLst>
              <a:ext uri="{FF2B5EF4-FFF2-40B4-BE49-F238E27FC236}">
                <a16:creationId xmlns:a16="http://schemas.microsoft.com/office/drawing/2014/main" id="{93439694-C3FD-6346-A880-D20FF86BE3FA}"/>
              </a:ext>
            </a:extLst>
          </p:cNvPr>
          <p:cNvCxnSpPr>
            <a:cxnSpLocks/>
            <a:stCxn id="26" idx="1"/>
            <a:endCxn id="44" idx="0"/>
          </p:cNvCxnSpPr>
          <p:nvPr/>
        </p:nvCxnSpPr>
        <p:spPr>
          <a:xfrm rot="10800000" flipV="1">
            <a:off x="4810251" y="2571749"/>
            <a:ext cx="2126428" cy="54050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Curva 44">
            <a:extLst>
              <a:ext uri="{FF2B5EF4-FFF2-40B4-BE49-F238E27FC236}">
                <a16:creationId xmlns:a16="http://schemas.microsoft.com/office/drawing/2014/main" id="{3C579D8D-13C6-844F-870E-17709BE819C9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rot="10800000">
            <a:off x="2778825" y="3781425"/>
            <a:ext cx="805176" cy="3112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Curva 46">
            <a:extLst>
              <a:ext uri="{FF2B5EF4-FFF2-40B4-BE49-F238E27FC236}">
                <a16:creationId xmlns:a16="http://schemas.microsoft.com/office/drawing/2014/main" id="{1BA482EB-B2A2-6E4E-BFB1-AC404DB39C0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951515" y="3591500"/>
            <a:ext cx="632486" cy="501193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Curva 27">
            <a:extLst>
              <a:ext uri="{FF2B5EF4-FFF2-40B4-BE49-F238E27FC236}">
                <a16:creationId xmlns:a16="http://schemas.microsoft.com/office/drawing/2014/main" id="{74104726-1FE3-7543-8C36-0C1D29B37552}"/>
              </a:ext>
            </a:extLst>
          </p:cNvPr>
          <p:cNvCxnSpPr>
            <a:endCxn id="26" idx="2"/>
          </p:cNvCxnSpPr>
          <p:nvPr/>
        </p:nvCxnSpPr>
        <p:spPr>
          <a:xfrm flipV="1">
            <a:off x="6103237" y="2740819"/>
            <a:ext cx="1851380" cy="135187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">
            <a:extLst>
              <a:ext uri="{FF2B5EF4-FFF2-40B4-BE49-F238E27FC236}">
                <a16:creationId xmlns:a16="http://schemas.microsoft.com/office/drawing/2014/main" id="{31EC904C-01B5-004A-B8C9-1460825E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513" y="5175131"/>
            <a:ext cx="203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 endereço 7</a:t>
            </a:r>
          </a:p>
        </p:txBody>
      </p:sp>
      <p:cxnSp>
        <p:nvCxnSpPr>
          <p:cNvPr id="61" name="Conexão Curva 60">
            <a:extLst>
              <a:ext uri="{FF2B5EF4-FFF2-40B4-BE49-F238E27FC236}">
                <a16:creationId xmlns:a16="http://schemas.microsoft.com/office/drawing/2014/main" id="{816719AE-8CA4-DB4D-A1E8-BD1774303BDE}"/>
              </a:ext>
            </a:extLst>
          </p:cNvPr>
          <p:cNvCxnSpPr>
            <a:cxnSpLocks/>
            <a:stCxn id="60" idx="1"/>
            <a:endCxn id="41" idx="2"/>
          </p:cNvCxnSpPr>
          <p:nvPr/>
        </p:nvCxnSpPr>
        <p:spPr>
          <a:xfrm rot="10800000">
            <a:off x="4810251" y="5068528"/>
            <a:ext cx="2021262" cy="27567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Curva 61">
            <a:extLst>
              <a:ext uri="{FF2B5EF4-FFF2-40B4-BE49-F238E27FC236}">
                <a16:creationId xmlns:a16="http://schemas.microsoft.com/office/drawing/2014/main" id="{E968140A-633F-7448-B917-3097BDF16B0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036501" y="4863624"/>
            <a:ext cx="1812950" cy="311507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130AF75E-3194-294E-B19D-CEC837C47630}"/>
              </a:ext>
            </a:extLst>
          </p:cNvPr>
          <p:cNvSpPr/>
          <p:nvPr/>
        </p:nvSpPr>
        <p:spPr>
          <a:xfrm>
            <a:off x="2778823" y="3076575"/>
            <a:ext cx="164339" cy="102984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uiExpand="1" build="p"/>
      <p:bldP spid="39" grpId="0" build="p"/>
      <p:bldP spid="60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Memória: Escrita</a:t>
            </a:r>
          </a:p>
        </p:txBody>
      </p:sp>
      <p:sp>
        <p:nvSpPr>
          <p:cNvPr id="2253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53CB8-E854-4A11-8A0B-0074FDFB37F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048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Uma escrita num nível superior deve (eventualmente) ser propagada para os níveis inferiores </a:t>
            </a:r>
            <a:r>
              <a:rPr lang="pt-PT" altLang="pt-PT" sz="1600" dirty="0"/>
              <a:t>(ver políticas de escrita na </a:t>
            </a:r>
            <a:r>
              <a:rPr lang="pt-PT" altLang="pt-PT" sz="1600" i="1" dirty="0"/>
              <a:t>cache</a:t>
            </a:r>
            <a:r>
              <a:rPr lang="pt-PT" altLang="pt-PT" sz="1600" dirty="0"/>
              <a:t>)</a:t>
            </a:r>
            <a:endParaRPr lang="pt-PT" altLang="pt-PT" sz="2000" dirty="0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2057400" y="4648200"/>
            <a:ext cx="4114800" cy="304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2057400" y="4800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172200" y="4800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>
            <a:off x="2057400" y="5181600"/>
            <a:ext cx="4114800" cy="152400"/>
          </a:xfrm>
          <a:custGeom>
            <a:avLst/>
            <a:gdLst>
              <a:gd name="T0" fmla="*/ 0 w 2592"/>
              <a:gd name="T1" fmla="*/ 0 h 96"/>
              <a:gd name="T2" fmla="*/ 2147483646 w 2592"/>
              <a:gd name="T3" fmla="*/ 2147483646 h 96"/>
              <a:gd name="T4" fmla="*/ 2147483646 w 2592"/>
              <a:gd name="T5" fmla="*/ 0 h 96"/>
              <a:gd name="T6" fmla="*/ 0 60000 65536"/>
              <a:gd name="T7" fmla="*/ 0 60000 65536"/>
              <a:gd name="T8" fmla="*/ 0 60000 65536"/>
              <a:gd name="T9" fmla="*/ 0 w 2592"/>
              <a:gd name="T10" fmla="*/ 0 h 96"/>
              <a:gd name="T11" fmla="*/ 2592 w 25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96">
                <a:moveTo>
                  <a:pt x="0" y="0"/>
                </a:moveTo>
                <a:cubicBezTo>
                  <a:pt x="456" y="48"/>
                  <a:pt x="912" y="96"/>
                  <a:pt x="1344" y="96"/>
                </a:cubicBezTo>
                <a:cubicBezTo>
                  <a:pt x="1776" y="96"/>
                  <a:pt x="2184" y="48"/>
                  <a:pt x="2592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2895600" y="3886200"/>
            <a:ext cx="3810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9" name="AutoShape 12"/>
          <p:cNvSpPr>
            <a:spLocks noChangeArrowheads="1"/>
          </p:cNvSpPr>
          <p:nvPr/>
        </p:nvSpPr>
        <p:spPr bwMode="auto">
          <a:xfrm>
            <a:off x="3276600" y="4724400"/>
            <a:ext cx="762000" cy="152400"/>
          </a:xfrm>
          <a:prstGeom prst="parallelogram">
            <a:avLst>
              <a:gd name="adj" fmla="val 125000"/>
            </a:avLst>
          </a:prstGeom>
          <a:solidFill>
            <a:srgbClr val="0099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H="1">
            <a:off x="3505200" y="3581400"/>
            <a:ext cx="762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4038600" y="3581400"/>
            <a:ext cx="14478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H="1">
            <a:off x="3886200" y="3886200"/>
            <a:ext cx="990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3" name="AutoShape 10"/>
          <p:cNvSpPr>
            <a:spLocks noChangeArrowheads="1"/>
          </p:cNvSpPr>
          <p:nvPr/>
        </p:nvSpPr>
        <p:spPr bwMode="auto">
          <a:xfrm>
            <a:off x="2895600" y="3581400"/>
            <a:ext cx="2590800" cy="304800"/>
          </a:xfrm>
          <a:prstGeom prst="parallelogram">
            <a:avLst>
              <a:gd name="adj" fmla="val 212500"/>
            </a:avLst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2544" name="AutoShape 18"/>
          <p:cNvSpPr>
            <a:spLocks noChangeArrowheads="1"/>
          </p:cNvSpPr>
          <p:nvPr/>
        </p:nvSpPr>
        <p:spPr bwMode="auto">
          <a:xfrm>
            <a:off x="3886200" y="3733800"/>
            <a:ext cx="609600" cy="76200"/>
          </a:xfrm>
          <a:prstGeom prst="parallelogram">
            <a:avLst>
              <a:gd name="adj" fmla="val 200000"/>
            </a:avLst>
          </a:prstGeom>
          <a:solidFill>
            <a:srgbClr val="0099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>
            <a:off x="4038600" y="29718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3581400" y="3124200"/>
            <a:ext cx="304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 flipH="1">
            <a:off x="4495800" y="2971800"/>
            <a:ext cx="8382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H="1">
            <a:off x="4343400" y="3124200"/>
            <a:ext cx="6096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9" name="AutoShape 17"/>
          <p:cNvSpPr>
            <a:spLocks noChangeArrowheads="1"/>
          </p:cNvSpPr>
          <p:nvPr/>
        </p:nvSpPr>
        <p:spPr bwMode="auto">
          <a:xfrm>
            <a:off x="3581400" y="2971800"/>
            <a:ext cx="1752600" cy="152400"/>
          </a:xfrm>
          <a:prstGeom prst="parallelogram">
            <a:avLst>
              <a:gd name="adj" fmla="val 287500"/>
            </a:avLst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00800" y="4800600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PT" sz="2000">
                <a:latin typeface="+mn-lt"/>
                <a:cs typeface="Arial" charset="0"/>
              </a:rPr>
              <a:t>Disco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5638800" y="3429000"/>
            <a:ext cx="195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Memória Central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10200" y="2743200"/>
            <a:ext cx="815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PT" sz="2000">
                <a:latin typeface="+mn-lt"/>
                <a:cs typeface="Arial" charset="0"/>
              </a:rPr>
              <a:t>Cache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4267200" y="2971800"/>
            <a:ext cx="152400" cy="152400"/>
          </a:xfrm>
          <a:prstGeom prst="parallelogram">
            <a:avLst>
              <a:gd name="adj" fmla="val 25000"/>
            </a:avLst>
          </a:prstGeom>
          <a:solidFill>
            <a:srgbClr val="E46C0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9" name="Parallelogram 28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parallelogram">
            <a:avLst>
              <a:gd name="adj" fmla="val 25000"/>
            </a:avLst>
          </a:prstGeom>
          <a:solidFill>
            <a:srgbClr val="E46C0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0" name="Parallelogram 29"/>
          <p:cNvSpPr>
            <a:spLocks noChangeArrowheads="1"/>
          </p:cNvSpPr>
          <p:nvPr/>
        </p:nvSpPr>
        <p:spPr bwMode="auto">
          <a:xfrm>
            <a:off x="3581400" y="4724400"/>
            <a:ext cx="152400" cy="152400"/>
          </a:xfrm>
          <a:prstGeom prst="parallelogram">
            <a:avLst>
              <a:gd name="adj" fmla="val 25000"/>
            </a:avLst>
          </a:prstGeom>
          <a:solidFill>
            <a:srgbClr val="E46C0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28" idx="4"/>
            <a:endCxn id="29" idx="0"/>
          </p:cNvCxnSpPr>
          <p:nvPr/>
        </p:nvCxnSpPr>
        <p:spPr bwMode="auto">
          <a:xfrm rot="5400000">
            <a:off x="3962400" y="3276600"/>
            <a:ext cx="533400" cy="2286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  <a:stCxn id="29" idx="3"/>
            <a:endCxn id="30" idx="1"/>
          </p:cNvCxnSpPr>
          <p:nvPr/>
        </p:nvCxnSpPr>
        <p:spPr bwMode="auto">
          <a:xfrm rot="5400000">
            <a:off x="3429000" y="4057650"/>
            <a:ext cx="914400" cy="4191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altLang="pt-PT">
                <a:ea typeface="ＭＳ Ｐゴシック" panose="020B0600070205080204" pitchFamily="34" charset="-128"/>
              </a:rPr>
              <a:t>Material de apoio </a:t>
            </a:r>
            <a:r>
              <a:rPr lang="pt-PT" altLang="pt-PT" sz="1400">
                <a:ea typeface="ＭＳ Ｐゴシック" panose="020B0600070205080204" pitchFamily="34" charset="-128"/>
              </a:rPr>
              <a:t>(mesmo que para 04 – Hierarquia da Memória: Organização)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099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“</a:t>
            </a:r>
            <a:r>
              <a:rPr lang="en-US" altLang="pt-PT" i="1">
                <a:ea typeface="ＭＳ Ｐゴシック" panose="020B0600070205080204" pitchFamily="34" charset="-128"/>
              </a:rPr>
              <a:t>Computer Organization and Design: The Hardware / Software Interface</a:t>
            </a:r>
            <a:r>
              <a:rPr lang="en-US" altLang="pt-PT">
                <a:ea typeface="ＭＳ Ｐゴシック" panose="020B0600070205080204" pitchFamily="34" charset="-128"/>
              </a:rPr>
              <a:t>”</a:t>
            </a:r>
            <a:br>
              <a:rPr lang="en-US" altLang="pt-PT">
                <a:ea typeface="ＭＳ Ｐゴシック" panose="020B0600070205080204" pitchFamily="34" charset="-128"/>
              </a:rPr>
            </a:br>
            <a:r>
              <a:rPr lang="sv-SE" altLang="pt-PT">
                <a:ea typeface="ＭＳ Ｐゴシック" panose="020B0600070205080204" pitchFamily="34" charset="-128"/>
              </a:rPr>
              <a:t>David A. Patterson, John L. Hennessy; </a:t>
            </a:r>
            <a:r>
              <a:rPr lang="en-US" altLang="pt-PT">
                <a:ea typeface="ＭＳ Ｐゴシック" panose="020B0600070205080204" pitchFamily="34" charset="-128"/>
              </a:rPr>
              <a:t>5th Edition, 2013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5.1 (pags. 372 .. 378) – Introduction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5.3 + 5.4 (pags. 383 .. 418) – The Basics of Caches + Performance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5.8 (pags. 454 .. 461) – </a:t>
            </a:r>
            <a:r>
              <a:rPr lang="en-US" altLang="pt-PT">
                <a:ea typeface="ＭＳ Ｐゴシック" panose="020B0600070205080204" pitchFamily="34" charset="-128"/>
              </a:rPr>
              <a:t>A Common Framework for Memory Hierarchy</a:t>
            </a:r>
            <a:endParaRPr lang="pt-PT" altLang="pt-PT">
              <a:ea typeface="ＭＳ Ｐゴシック" panose="020B0600070205080204" pitchFamily="34" charset="-128"/>
            </a:endParaRP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5.13 (pags. 471 .. 475) – </a:t>
            </a:r>
            <a:r>
              <a:rPr lang="en-US" altLang="pt-PT">
                <a:ea typeface="ＭＳ Ｐゴシック" panose="020B0600070205080204" pitchFamily="34" charset="-128"/>
              </a:rPr>
              <a:t>Real Stuff: ARM Cortex-A8 and Intel Core i7</a:t>
            </a:r>
            <a:br>
              <a:rPr lang="en-US" altLang="pt-PT">
                <a:ea typeface="ＭＳ Ｐゴシック" panose="020B0600070205080204" pitchFamily="34" charset="-128"/>
              </a:rPr>
            </a:br>
            <a:endParaRPr lang="en-US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“</a:t>
            </a:r>
            <a:r>
              <a:rPr lang="pt-PT" altLang="pt-PT" i="1">
                <a:ea typeface="ＭＳ Ｐゴシック" panose="020B0600070205080204" pitchFamily="34" charset="-128"/>
              </a:rPr>
              <a:t>Computer Systems: a Programmer's Perspective</a:t>
            </a:r>
            <a:r>
              <a:rPr lang="pt-PT" altLang="pt-PT">
                <a:ea typeface="ＭＳ Ｐゴシック" panose="020B0600070205080204" pitchFamily="34" charset="-128"/>
              </a:rPr>
              <a:t>”; Randal E. Bryant, David R. O'Hallaron--Pearson (2nd ed., 2011)</a:t>
            </a:r>
            <a:endParaRPr lang="en-US" altLang="pt-PT">
              <a:ea typeface="ＭＳ Ｐゴシック" panose="020B0600070205080204" pitchFamily="34" charset="-128"/>
            </a:endParaRP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1.5 + 1.6 (pags. 12 .. 14) – Introduction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Capítulo 6 (pag. 560) – Preâmbulo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6.2  .. 6.7 (pags. 586 .. 630) </a:t>
            </a:r>
          </a:p>
        </p:txBody>
      </p:sp>
      <p:sp>
        <p:nvSpPr>
          <p:cNvPr id="4100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101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ED800-4010-45CC-851A-CA4E13ED9EFE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Intel Core i7 : Hierarquia da memória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27DDF-2A94-4289-A739-B16F0CFE4A73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7912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2514600" y="6172200"/>
            <a:ext cx="6103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>
                <a:latin typeface="Arial" panose="020B0604020202020204" pitchFamily="34" charset="0"/>
              </a:rPr>
              <a:t>[Computers Systems: A Programmers’ Perspective; Bryant &amp; Hallaron; Pearson, 2nd ed.; 2011]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2438400"/>
          <a:ext cx="2895600" cy="2125662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cache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access (cc)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size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L1-d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32 KiB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L1-i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32 KiB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L2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256 KiB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L3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30-40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4" charset="0"/>
                          <a:cs typeface="Arial" charset="0"/>
                        </a:rPr>
                        <a:t>8 MiB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Memória: </a:t>
            </a:r>
            <a:r>
              <a:rPr lang="pt-PT" altLang="pt-PT">
                <a:ea typeface="ＭＳ Ｐゴシック" panose="020B0600070205080204" pitchFamily="34" charset="-128"/>
              </a:rPr>
              <a:t>Terminologia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2457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458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993A2-CFD8-497E-AFA0-CE31FCEA8F3D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pSp>
        <p:nvGrpSpPr>
          <p:cNvPr id="24581" name="Group 27"/>
          <p:cNvGrpSpPr>
            <a:grpSpLocks/>
          </p:cNvGrpSpPr>
          <p:nvPr/>
        </p:nvGrpSpPr>
        <p:grpSpPr bwMode="auto">
          <a:xfrm>
            <a:off x="6934200" y="2162175"/>
            <a:ext cx="1741488" cy="2851150"/>
            <a:chOff x="4368" y="960"/>
            <a:chExt cx="1097" cy="1796"/>
          </a:xfrm>
        </p:grpSpPr>
        <p:sp>
          <p:nvSpPr>
            <p:cNvPr id="24586" name="Line 3"/>
            <p:cNvSpPr>
              <a:spLocks noChangeShapeType="1"/>
            </p:cNvSpPr>
            <p:nvPr/>
          </p:nvSpPr>
          <p:spPr bwMode="auto">
            <a:xfrm>
              <a:off x="4368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7" name="Line 4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368" y="120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>
              <a:off x="4368" y="254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0" name="Line 7"/>
            <p:cNvSpPr>
              <a:spLocks noChangeShapeType="1"/>
            </p:cNvSpPr>
            <p:nvPr/>
          </p:nvSpPr>
          <p:spPr bwMode="auto">
            <a:xfrm>
              <a:off x="4368" y="139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>
              <a:off x="4368" y="158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368" y="1968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>
              <a:off x="4368" y="23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4" name="Line 11"/>
            <p:cNvSpPr>
              <a:spLocks noChangeShapeType="1"/>
            </p:cNvSpPr>
            <p:nvPr/>
          </p:nvSpPr>
          <p:spPr bwMode="auto">
            <a:xfrm>
              <a:off x="4368" y="177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5" name="Line 12"/>
            <p:cNvSpPr>
              <a:spLocks noChangeShapeType="1"/>
            </p:cNvSpPr>
            <p:nvPr/>
          </p:nvSpPr>
          <p:spPr bwMode="auto">
            <a:xfrm>
              <a:off x="4368" y="216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6" name="Line 13"/>
            <p:cNvSpPr>
              <a:spLocks noChangeShapeType="1"/>
            </p:cNvSpPr>
            <p:nvPr/>
          </p:nvSpPr>
          <p:spPr bwMode="auto">
            <a:xfrm>
              <a:off x="4368" y="273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464" y="960"/>
              <a:ext cx="5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PT" sz="2000" dirty="0">
                  <a:latin typeface="+mn-lt"/>
                  <a:cs typeface="Arial" charset="0"/>
                </a:rPr>
                <a:t>Cache</a:t>
              </a:r>
            </a:p>
          </p:txBody>
        </p:sp>
        <p:sp>
          <p:nvSpPr>
            <p:cNvPr id="24598" name="Text Box 15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24599" name="Text Box 16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24600" name="Text Box 17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24604" name="Text Box 21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4605" name="Text Box 22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609600" y="2667000"/>
            <a:ext cx="5638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Linha – </a:t>
            </a:r>
            <a:r>
              <a:rPr lang="pt-PT" altLang="pt-PT" sz="2000"/>
              <a:t>a cache está dividida em linhas. Cada linha tem o seu endereço (índice) e tem a capacidade de um bloco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09600" y="1600200"/>
            <a:ext cx="5638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Bloco – </a:t>
            </a:r>
            <a:r>
              <a:rPr lang="pt-PT" altLang="pt-PT" sz="2000"/>
              <a:t>Quantidade de informação que é transferida de cada vez do nível imediatamente acima da hierarquia para o nível actual.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09600" y="3609975"/>
            <a:ext cx="563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Hit</a:t>
            </a:r>
            <a:r>
              <a:rPr lang="pt-PT" altLang="pt-PT" sz="2000" b="1"/>
              <a:t> – </a:t>
            </a:r>
            <a:r>
              <a:rPr lang="pt-PT" altLang="pt-PT" sz="2000"/>
              <a:t>Diz-se que ocorreu um </a:t>
            </a:r>
            <a:r>
              <a:rPr lang="pt-PT" altLang="pt-PT" sz="2000" i="1"/>
              <a:t>hit</a:t>
            </a:r>
            <a:r>
              <a:rPr lang="pt-PT" altLang="pt-PT" sz="2000"/>
              <a:t> quando o elemento de memória acedido pelo CPU se encontra na cache.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09600" y="4371975"/>
            <a:ext cx="563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Miss</a:t>
            </a:r>
            <a:r>
              <a:rPr lang="pt-PT" altLang="pt-PT" sz="2000" b="1"/>
              <a:t> – </a:t>
            </a:r>
            <a:r>
              <a:rPr lang="pt-PT" altLang="pt-PT" sz="2000"/>
              <a:t>Diz-se que ocorreu um </a:t>
            </a:r>
            <a:r>
              <a:rPr lang="pt-PT" altLang="pt-PT" sz="2000" i="1"/>
              <a:t>miss</a:t>
            </a:r>
            <a:r>
              <a:rPr lang="pt-PT" altLang="pt-PT" sz="2000"/>
              <a:t> quando o elemento de memória acedido pelo CPU não se encontra na cache, sendo necessário lê-lo do nível inferior da hierarquia.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Memória: </a:t>
            </a:r>
            <a:r>
              <a:rPr lang="pt-PT" altLang="pt-PT">
                <a:ea typeface="ＭＳ Ｐゴシック" panose="020B0600070205080204" pitchFamily="34" charset="-128"/>
              </a:rPr>
              <a:t>Terminologia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2560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560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9F6A1-4188-4F10-8E17-16F2AF3AB9E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Hit</a:t>
            </a:r>
            <a:r>
              <a:rPr lang="pt-PT" altLang="pt-PT" sz="2000" b="1"/>
              <a:t> </a:t>
            </a:r>
            <a:r>
              <a:rPr lang="pt-PT" altLang="pt-PT" sz="2000" b="1" i="1"/>
              <a:t>rate</a:t>
            </a:r>
            <a:r>
              <a:rPr lang="pt-PT" altLang="pt-PT" sz="2000" b="1"/>
              <a:t> – </a:t>
            </a:r>
            <a:r>
              <a:rPr lang="pt-PT" altLang="pt-PT" sz="2000"/>
              <a:t>Percentagem de </a:t>
            </a:r>
            <a:r>
              <a:rPr lang="pt-PT" altLang="pt-PT" sz="2000" i="1"/>
              <a:t>hits</a:t>
            </a:r>
            <a:r>
              <a:rPr lang="pt-PT" altLang="pt-PT" sz="2000"/>
              <a:t> ocorridos relativamente ao total de acessos à memória.                     	</a:t>
            </a:r>
            <a:r>
              <a:rPr lang="pt-PT" altLang="pt-PT" sz="2000" i="1"/>
              <a:t>Hit rate = #hits / #acessos</a:t>
            </a:r>
            <a:endParaRPr lang="pt-PT" altLang="pt-PT" sz="2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28194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Miss</a:t>
            </a:r>
            <a:r>
              <a:rPr lang="pt-PT" altLang="pt-PT" sz="2000" b="1"/>
              <a:t> </a:t>
            </a:r>
            <a:r>
              <a:rPr lang="pt-PT" altLang="pt-PT" sz="2000" b="1" i="1"/>
              <a:t>rate</a:t>
            </a:r>
            <a:r>
              <a:rPr lang="pt-PT" altLang="pt-PT" sz="2000" b="1"/>
              <a:t> – </a:t>
            </a:r>
            <a:r>
              <a:rPr lang="pt-PT" altLang="pt-PT" sz="2000"/>
              <a:t>Percentagem de </a:t>
            </a:r>
            <a:r>
              <a:rPr lang="pt-PT" altLang="pt-PT" sz="2000" i="1"/>
              <a:t>misses</a:t>
            </a:r>
            <a:r>
              <a:rPr lang="pt-PT" altLang="pt-PT" sz="2000"/>
              <a:t> ocorridos relativamente ao total de acessos à memória.	</a:t>
            </a:r>
            <a:r>
              <a:rPr lang="pt-PT" altLang="pt-PT" sz="2000" i="1"/>
              <a:t>Miss rate = (1 – hit rate)</a:t>
            </a:r>
            <a:endParaRPr lang="pt-PT" altLang="pt-PT" sz="2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Hit</a:t>
            </a:r>
            <a:r>
              <a:rPr lang="pt-PT" altLang="pt-PT" sz="2000" b="1"/>
              <a:t> </a:t>
            </a:r>
            <a:r>
              <a:rPr lang="pt-PT" altLang="pt-PT" sz="2000" b="1" i="1"/>
              <a:t>time</a:t>
            </a:r>
            <a:r>
              <a:rPr lang="pt-PT" altLang="pt-PT" sz="2000" b="1"/>
              <a:t> – </a:t>
            </a:r>
            <a:r>
              <a:rPr lang="pt-PT" altLang="pt-PT" sz="2000"/>
              <a:t>Tempo necessário para aceder à cache, incluindo o tempo necessário para determinar se o elemento a que o CPU está a aceder se encontra ou não na cache.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48768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Miss penalty</a:t>
            </a:r>
            <a:r>
              <a:rPr lang="pt-PT" altLang="pt-PT" sz="2000" b="1"/>
              <a:t> – </a:t>
            </a:r>
            <a:r>
              <a:rPr lang="pt-PT" altLang="pt-PT" sz="2000"/>
              <a:t>Penalização incorrida para aceder a um bloco dos níveis superiores da hierarquia, ocorre um </a:t>
            </a:r>
            <a:r>
              <a:rPr lang="pt-PT" altLang="pt-PT" sz="2000" i="1"/>
              <a:t>miss.</a:t>
            </a:r>
            <a:endParaRPr lang="pt-PT" altLang="pt-PT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 e Localidade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 Temporal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A primeira vez que um endereço de memória é acedido, é carregado do nível de memória inferior para 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 – </a:t>
            </a:r>
            <a:r>
              <a:rPr lang="pt-PT" altLang="pt-PT" b="1">
                <a:ea typeface="ＭＳ Ｐゴシック" panose="020B0600070205080204" pitchFamily="34" charset="-128"/>
              </a:rPr>
              <a:t>cold miss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O próximo acesso a esse endereço encontra os dados na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 – </a:t>
            </a:r>
            <a:r>
              <a:rPr lang="pt-PT" altLang="pt-PT" b="1">
                <a:ea typeface="ＭＳ Ｐゴシック" panose="020B0600070205080204" pitchFamily="34" charset="-128"/>
              </a:rPr>
              <a:t>hit</a:t>
            </a:r>
            <a:endParaRPr lang="pt-PT" altLang="pt-PT">
              <a:ea typeface="ＭＳ Ｐゴシック" panose="020B0600070205080204" pitchFamily="34" charset="-128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(excepto se entretanto foram removidos devido a uma </a:t>
            </a:r>
            <a:r>
              <a:rPr lang="pt-PT" altLang="pt-PT" b="1">
                <a:ea typeface="ＭＳ Ｐゴシック" panose="020B0600070205080204" pitchFamily="34" charset="-128"/>
              </a:rPr>
              <a:t>colisão</a:t>
            </a:r>
            <a:r>
              <a:rPr lang="pt-PT" altLang="pt-PT">
                <a:ea typeface="ＭＳ Ｐゴシック" panose="020B0600070205080204" pitchFamily="34" charset="-128"/>
              </a:rPr>
              <a:t>, resultando nesse caso numa </a:t>
            </a:r>
            <a:r>
              <a:rPr lang="pt-PT" altLang="pt-PT" b="1">
                <a:ea typeface="ＭＳ Ｐゴシック" panose="020B0600070205080204" pitchFamily="34" charset="-128"/>
              </a:rPr>
              <a:t>miss</a:t>
            </a:r>
            <a:r>
              <a:rPr lang="pt-PT" altLang="pt-PT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Arial" panose="020B0604020202020204" pitchFamily="34" charset="0"/>
              <a:buNone/>
            </a:pPr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Localidade Espacial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Quando um endereço é carregado para 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, é carregado um bloco de endereços consecutivos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O acesso seguinte a um endereço na vizinhança resulta num </a:t>
            </a:r>
            <a:r>
              <a:rPr lang="pt-PT" altLang="pt-PT" b="1">
                <a:ea typeface="ＭＳ Ｐゴシック" panose="020B0600070205080204" pitchFamily="34" charset="-128"/>
              </a:rPr>
              <a:t>hit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EEC762-015B-4180-8AA6-C6C78F24E90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–1º acesso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58E00-529C-4394-BB15-2FEAFF28BE2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533525" y="2786063"/>
            <a:ext cx="12080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1910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4953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2080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cxnSp>
        <p:nvCxnSpPr>
          <p:cNvPr id="28" name="Conexão em ângulos retos 27"/>
          <p:cNvCxnSpPr>
            <a:stCxn id="13" idx="3"/>
            <a:endCxn id="12" idx="2"/>
          </p:cNvCxnSpPr>
          <p:nvPr/>
        </p:nvCxnSpPr>
        <p:spPr>
          <a:xfrm flipV="1">
            <a:off x="7518400" y="4953000"/>
            <a:ext cx="825500" cy="571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739063" y="5497513"/>
            <a:ext cx="12096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848600" y="4051300"/>
            <a:ext cx="99060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Bloco</a:t>
            </a:r>
            <a:endParaRPr lang="en-US" dirty="0"/>
          </a:p>
        </p:txBody>
      </p:sp>
      <p:cxnSp>
        <p:nvCxnSpPr>
          <p:cNvPr id="35" name="Conexão em ângulos retos 34"/>
          <p:cNvCxnSpPr>
            <a:stCxn id="33" idx="1"/>
            <a:endCxn id="13" idx="0"/>
          </p:cNvCxnSpPr>
          <p:nvPr/>
        </p:nvCxnSpPr>
        <p:spPr>
          <a:xfrm rot="10800000" flipV="1">
            <a:off x="6616700" y="4381500"/>
            <a:ext cx="1231900" cy="6477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em ângulos retos 37"/>
          <p:cNvCxnSpPr>
            <a:stCxn id="33" idx="1"/>
            <a:endCxn id="11" idx="3"/>
          </p:cNvCxnSpPr>
          <p:nvPr/>
        </p:nvCxnSpPr>
        <p:spPr>
          <a:xfrm rot="10800000">
            <a:off x="5410200" y="3505200"/>
            <a:ext cx="2438400" cy="876300"/>
          </a:xfrm>
          <a:prstGeom prst="bentConnector3">
            <a:avLst>
              <a:gd name="adj1" fmla="val 50664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4516438" y="1292225"/>
            <a:ext cx="40449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r>
              <a:rPr lang="pt-PT" dirty="0"/>
              <a:t> + T</a:t>
            </a:r>
            <a:r>
              <a:rPr lang="pt-PT" baseline="-25000" dirty="0"/>
              <a:t>MEM_ACCESS</a:t>
            </a:r>
          </a:p>
          <a:p>
            <a:pPr algn="ctr">
              <a:defRPr/>
            </a:pPr>
            <a:r>
              <a:rPr lang="pt-PT" cap="small" dirty="0"/>
              <a:t>= </a:t>
            </a:r>
            <a:r>
              <a:rPr lang="pt-PT" cap="small" dirty="0" err="1"/>
              <a:t>hit_time</a:t>
            </a:r>
            <a:r>
              <a:rPr lang="pt-PT" dirty="0"/>
              <a:t> + </a:t>
            </a:r>
            <a:r>
              <a:rPr lang="pt-PT" cap="small" dirty="0" err="1"/>
              <a:t>miss_penalty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31" grpId="0"/>
      <p:bldP spid="33" grpId="0" animBg="1"/>
      <p:bldP spid="43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 localidade temporal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867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372F9-28CC-4CBE-9E15-81D057F7E52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533525" y="2786063"/>
            <a:ext cx="12080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1910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4953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2080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cxnSp>
        <p:nvCxnSpPr>
          <p:cNvPr id="38" name="Conexão em ângulos retos 37"/>
          <p:cNvCxnSpPr>
            <a:stCxn id="13" idx="0"/>
            <a:endCxn id="11" idx="3"/>
          </p:cNvCxnSpPr>
          <p:nvPr/>
        </p:nvCxnSpPr>
        <p:spPr>
          <a:xfrm rot="16200000" flipV="1">
            <a:off x="5251450" y="3663950"/>
            <a:ext cx="1524000" cy="1206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81600" y="1431925"/>
            <a:ext cx="25701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43" grpId="0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 localidade espacial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970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3D997-038D-4737-90A6-C218F4FB0B2D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312863" y="2763838"/>
            <a:ext cx="15160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 + </a:t>
            </a:r>
            <a:r>
              <a:rPr lang="el-GR" sz="1600" dirty="0">
                <a:latin typeface="+mj-lt"/>
              </a:rPr>
              <a:t>δ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3434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6477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550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 </a:t>
            </a:r>
            <a:r>
              <a:rPr lang="pt-PT" sz="1600" dirty="0"/>
              <a:t>+ </a:t>
            </a:r>
            <a:r>
              <a:rPr lang="el-GR" sz="1600" dirty="0"/>
              <a:t>δ</a:t>
            </a:r>
            <a:endParaRPr lang="en-US" sz="1600" dirty="0"/>
          </a:p>
        </p:txBody>
      </p:sp>
      <p:cxnSp>
        <p:nvCxnSpPr>
          <p:cNvPr id="38" name="Conexão em ângulos retos 37"/>
          <p:cNvCxnSpPr>
            <a:stCxn id="13" idx="0"/>
            <a:endCxn id="11" idx="3"/>
          </p:cNvCxnSpPr>
          <p:nvPr/>
        </p:nvCxnSpPr>
        <p:spPr>
          <a:xfrm rot="16200000" flipV="1">
            <a:off x="5251450" y="3663950"/>
            <a:ext cx="1524000" cy="1206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81600" y="1431925"/>
            <a:ext cx="25701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43" grpId="0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072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072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F17E2-38E3-4A27-A974-923D5A4DFB1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2743200" y="1771650"/>
          <a:ext cx="3048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ção" r:id="rId3" imgW="1206500" imgH="228600" progId="Equation.3">
                  <p:embed/>
                </p:oleObj>
              </mc:Choice>
              <mc:Fallback>
                <p:oleObj name="Equação" r:id="rId3" imgW="1206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71650"/>
                        <a:ext cx="3048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533400" y="260985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Como é que a hierarquia de memória influencia Texec?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#I – O número de instruções a executar depende do algoritmo, do conjunto de instruções e do compilador.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Tcc – é fixo para cada máquina. Não é alterado modificando a organização da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174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174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F2C73-5299-4C14-A9F7-483311E0372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2743200" y="1631950"/>
          <a:ext cx="3048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ção" r:id="rId3" imgW="1206500" imgH="228600" progId="Equation.3">
                  <p:embed/>
                </p:oleObj>
              </mc:Choice>
              <mc:Fallback>
                <p:oleObj name="Equação" r:id="rId3" imgW="1206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31950"/>
                        <a:ext cx="3048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3048000"/>
            <a:ext cx="74676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/>
              <a:t>CPI</a:t>
            </a:r>
            <a:r>
              <a:rPr lang="pt-PT" altLang="pt-PT" sz="2000" b="1" baseline="-25000"/>
              <a:t>CPU</a:t>
            </a:r>
            <a:r>
              <a:rPr lang="pt-PT" altLang="pt-PT" sz="2000"/>
              <a:t> – nº de ciclos que o processador necessita, em média, para executar cada instrução;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O </a:t>
            </a:r>
            <a:r>
              <a:rPr lang="pt-PT" altLang="pt-PT" sz="2000" i="1"/>
              <a:t>hit time</a:t>
            </a:r>
            <a:r>
              <a:rPr lang="pt-PT" altLang="pt-PT" sz="2000"/>
              <a:t> considera-se incluído no CPI</a:t>
            </a:r>
            <a:r>
              <a:rPr lang="pt-PT" altLang="pt-PT" sz="2000" baseline="-25000"/>
              <a:t>CPU</a:t>
            </a:r>
            <a:endParaRPr lang="pt-PT" altLang="pt-PT" sz="20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66800" y="419100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/>
              <a:t>CPI</a:t>
            </a:r>
            <a:r>
              <a:rPr lang="pt-PT" altLang="pt-PT" sz="2000" b="1" baseline="-25000"/>
              <a:t>MEM</a:t>
            </a:r>
            <a:r>
              <a:rPr lang="pt-PT" altLang="pt-PT" sz="2000"/>
              <a:t> – nº de ciclos que o processador espera, em média, por dados da memória central, por que não encontrou estes dados na cache. Estes são vulgarmente designados por </a:t>
            </a:r>
            <a:r>
              <a:rPr lang="pt-PT" altLang="pt-PT" sz="2000" b="1" i="1"/>
              <a:t>memory stall cycles</a:t>
            </a:r>
            <a:r>
              <a:rPr lang="pt-PT" altLang="pt-PT" sz="2000" i="1"/>
              <a:t> </a:t>
            </a:r>
            <a:r>
              <a:rPr lang="pt-PT" altLang="pt-PT" sz="2000"/>
              <a:t>ou</a:t>
            </a:r>
            <a:r>
              <a:rPr lang="pt-PT" altLang="pt-PT" sz="2000" i="1"/>
              <a:t> </a:t>
            </a:r>
            <a:r>
              <a:rPr lang="pt-PT" altLang="pt-PT" sz="2000" b="1" i="1"/>
              <a:t>wait states</a:t>
            </a:r>
            <a:r>
              <a:rPr lang="pt-PT" altLang="pt-PT" sz="2000" i="1"/>
              <a:t>.</a:t>
            </a:r>
            <a:r>
              <a:rPr lang="pt-PT" altLang="pt-PT" sz="2000"/>
              <a:t>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057400" y="5670550"/>
          <a:ext cx="539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ção" r:id="rId5" imgW="2133600" imgH="228600" progId="Equation.3">
                  <p:embed/>
                </p:oleObj>
              </mc:Choice>
              <mc:Fallback>
                <p:oleObj name="Equação" r:id="rId5" imgW="2133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70550"/>
                        <a:ext cx="5391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4"/>
          <p:cNvGraphicFramePr>
            <a:graphicFrameLocks noChangeAspect="1"/>
          </p:cNvGraphicFramePr>
          <p:nvPr/>
        </p:nvGraphicFramePr>
        <p:xfrm>
          <a:off x="2438400" y="2317750"/>
          <a:ext cx="38496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ção" r:id="rId7" imgW="1524000" imgH="228600" progId="Equation.3">
                  <p:embed/>
                </p:oleObj>
              </mc:Choice>
              <mc:Fallback>
                <p:oleObj name="Equação" r:id="rId7" imgW="1524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17750"/>
                        <a:ext cx="38496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277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277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E6BE8-0853-444E-B258-76F75641C738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916363"/>
            <a:ext cx="838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Instruções</a:t>
            </a:r>
            <a:r>
              <a:rPr lang="pt-PT" altLang="pt-PT" sz="2000" dirty="0"/>
              <a:t> –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I</a:t>
            </a:r>
            <a:r>
              <a:rPr lang="pt-PT" altLang="pt-PT" sz="2000" i="1" dirty="0"/>
              <a:t> </a:t>
            </a:r>
            <a:r>
              <a:rPr lang="pt-PT" altLang="pt-PT" sz="2000" dirty="0"/>
              <a:t>refere-se ao acesso às instruções.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i="1" dirty="0"/>
              <a:t>	      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I</a:t>
            </a:r>
            <a:r>
              <a:rPr lang="pt-PT" altLang="pt-PT" sz="2000" b="1" i="1" baseline="-25000" dirty="0"/>
              <a:t>  </a:t>
            </a:r>
            <a:r>
              <a:rPr lang="pt-PT" altLang="pt-PT" sz="2000" dirty="0"/>
              <a:t>&lt;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D</a:t>
            </a:r>
            <a:r>
              <a:rPr lang="pt-PT" altLang="pt-PT" sz="2000" i="1" dirty="0"/>
              <a:t> </a:t>
            </a:r>
            <a:r>
              <a:rPr lang="pt-PT" altLang="pt-PT" sz="2000" dirty="0"/>
              <a:t>devido à localidade espacial.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Dados –</a:t>
            </a:r>
            <a:r>
              <a:rPr lang="pt-PT" altLang="pt-PT" sz="2000" dirty="0"/>
              <a:t> Apenas uma determinada percentagem de instruções acede à memória (%</a:t>
            </a:r>
            <a:r>
              <a:rPr lang="pt-PT" altLang="pt-PT" sz="2000" dirty="0" err="1"/>
              <a:t>Mem</a:t>
            </a:r>
            <a:r>
              <a:rPr lang="pt-PT" altLang="pt-PT" sz="2000" baseline="-25000" dirty="0" err="1"/>
              <a:t>D</a:t>
            </a:r>
            <a:r>
              <a:rPr lang="pt-PT" altLang="pt-PT" sz="2000" dirty="0"/>
              <a:t>). </a:t>
            </a:r>
            <a:r>
              <a:rPr lang="pt-PT" altLang="pt-PT" sz="2000" b="1" dirty="0" err="1"/>
              <a:t>mr</a:t>
            </a:r>
            <a:r>
              <a:rPr lang="pt-PT" altLang="pt-PT" sz="2000" b="1" baseline="-25000" dirty="0" err="1"/>
              <a:t>D</a:t>
            </a:r>
            <a:r>
              <a:rPr lang="pt-PT" altLang="pt-PT" sz="2000" dirty="0"/>
              <a:t> refere-se ao acesso a dados.</a:t>
            </a:r>
            <a:endParaRPr lang="pt-PT" altLang="pt-PT" sz="2000" b="1" dirty="0"/>
          </a:p>
        </p:txBody>
      </p:sp>
      <p:graphicFrame>
        <p:nvGraphicFramePr>
          <p:cNvPr id="327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58976"/>
              </p:ext>
            </p:extLst>
          </p:nvPr>
        </p:nvGraphicFramePr>
        <p:xfrm>
          <a:off x="457200" y="1310525"/>
          <a:ext cx="45259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ção" r:id="rId3" imgW="2031840" imgH="241200" progId="Equation.3">
                  <p:embed/>
                </p:oleObj>
              </mc:Choice>
              <mc:Fallback>
                <p:oleObj name="Equação" r:id="rId3" imgW="20318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10525"/>
                        <a:ext cx="45259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460500" y="5638800"/>
          <a:ext cx="6221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ção" r:id="rId5" imgW="2349360" imgH="215640" progId="Equation.3">
                  <p:embed/>
                </p:oleObj>
              </mc:Choice>
              <mc:Fallback>
                <p:oleObj name="Equação" r:id="rId5" imgW="23493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638800"/>
                        <a:ext cx="62214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706813" y="2971800"/>
          <a:ext cx="497998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ção" r:id="rId7" imgW="2400120" imgH="431640" progId="Equation.3">
                  <p:embed/>
                </p:oleObj>
              </mc:Choice>
              <mc:Fallback>
                <p:oleObj name="Equação" r:id="rId7" imgW="2400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971800"/>
                        <a:ext cx="4979987" cy="858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A8DF1F-050D-C740-AB51-74042E7317DD}"/>
                  </a:ext>
                </a:extLst>
              </p:cNvPr>
              <p:cNvSpPr txBox="1"/>
              <p:nvPr/>
            </p:nvSpPr>
            <p:spPr>
              <a:xfrm>
                <a:off x="457200" y="1829850"/>
                <a:ext cx="32496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A8DF1F-050D-C740-AB51-74042E73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9850"/>
                <a:ext cx="3249613" cy="430887"/>
              </a:xfrm>
              <a:prstGeom prst="rect">
                <a:avLst/>
              </a:prstGeom>
              <a:blipFill>
                <a:blip r:embed="rId9"/>
                <a:stretch>
                  <a:fillRect l="-3906" r="-3516" b="-22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9AAE052-D624-2141-8AA8-A8E5B091F615}"/>
                  </a:ext>
                </a:extLst>
              </p:cNvPr>
              <p:cNvSpPr txBox="1"/>
              <p:nvPr/>
            </p:nvSpPr>
            <p:spPr>
              <a:xfrm>
                <a:off x="457200" y="2391645"/>
                <a:ext cx="51865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𝑀𝑒𝑚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9AAE052-D624-2141-8AA8-A8E5B091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91645"/>
                <a:ext cx="5186569" cy="430887"/>
              </a:xfrm>
              <a:prstGeom prst="rect">
                <a:avLst/>
              </a:prstGeom>
              <a:blipFill>
                <a:blip r:embed="rId10"/>
                <a:stretch>
                  <a:fillRect l="-978" r="-733" b="-22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512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512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9773D-0619-4BED-8412-D393C3FEC168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pSp>
        <p:nvGrpSpPr>
          <p:cNvPr id="5125" name="Grupo 9"/>
          <p:cNvGrpSpPr>
            <a:grpSpLocks/>
          </p:cNvGrpSpPr>
          <p:nvPr/>
        </p:nvGrpSpPr>
        <p:grpSpPr bwMode="auto">
          <a:xfrm>
            <a:off x="1447800" y="1295400"/>
            <a:ext cx="6324600" cy="1524000"/>
            <a:chOff x="1447800" y="1295400"/>
            <a:chExt cx="6324600" cy="1524000"/>
          </a:xfrm>
        </p:grpSpPr>
        <p:sp>
          <p:nvSpPr>
            <p:cNvPr id="6" name="Rectângulo arredondado 5"/>
            <p:cNvSpPr/>
            <p:nvPr/>
          </p:nvSpPr>
          <p:spPr>
            <a:xfrm>
              <a:off x="6248400" y="1295400"/>
              <a:ext cx="15240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CPU</a:t>
              </a:r>
            </a:p>
          </p:txBody>
        </p:sp>
        <p:sp>
          <p:nvSpPr>
            <p:cNvPr id="7" name="Rectângulo arredondado 6"/>
            <p:cNvSpPr/>
            <p:nvPr/>
          </p:nvSpPr>
          <p:spPr>
            <a:xfrm>
              <a:off x="1447800" y="1295400"/>
              <a:ext cx="1524000" cy="1524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DRAM</a:t>
              </a:r>
            </a:p>
          </p:txBody>
        </p:sp>
        <p:sp>
          <p:nvSpPr>
            <p:cNvPr id="8" name="Seta para a esquerda e para a direita 7"/>
            <p:cNvSpPr/>
            <p:nvPr/>
          </p:nvSpPr>
          <p:spPr>
            <a:xfrm>
              <a:off x="2971800" y="1828800"/>
              <a:ext cx="3276600" cy="387350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BUS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365500" y="3429000"/>
            <a:ext cx="2501900" cy="1554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Para cada instrução:</a:t>
            </a:r>
          </a:p>
          <a:p>
            <a:pPr eaLnBrk="1" hangingPunct="1">
              <a:spcBef>
                <a:spcPts val="600"/>
              </a:spcBef>
              <a:buFont typeface="Calibri" pitchFamily="-104" charset="0"/>
              <a:buAutoNum type="arabicPeriod"/>
              <a:defRPr/>
            </a:pPr>
            <a:r>
              <a:rPr lang="en-US" altLang="pt-PT" sz="2000">
                <a:latin typeface="Calibri" pitchFamily="-104" charset="0"/>
              </a:rPr>
              <a:t>Ler instrução</a:t>
            </a:r>
          </a:p>
          <a:p>
            <a:pPr eaLnBrk="1" hangingPunct="1">
              <a:spcBef>
                <a:spcPts val="600"/>
              </a:spcBef>
              <a:buFont typeface="Calibri" pitchFamily="-104" charset="0"/>
              <a:buAutoNum type="arabicPeriod"/>
              <a:defRPr/>
            </a:pPr>
            <a:r>
              <a:rPr lang="en-US" altLang="pt-PT" sz="2000">
                <a:latin typeface="Calibri" pitchFamily="-104" charset="0"/>
              </a:rPr>
              <a:t>Ler operando</a:t>
            </a:r>
          </a:p>
          <a:p>
            <a:pPr eaLnBrk="1" hangingPunct="1">
              <a:spcBef>
                <a:spcPts val="600"/>
              </a:spcBef>
              <a:buFont typeface="Calibri" pitchFamily="-104" charset="0"/>
              <a:buAutoNum type="arabicPeriod"/>
              <a:defRPr/>
            </a:pPr>
            <a:r>
              <a:rPr lang="en-US" altLang="pt-PT" sz="2000">
                <a:latin typeface="Calibri" pitchFamily="-104" charset="0"/>
              </a:rPr>
              <a:t>Escrever Resultado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379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379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2326-BC36-422F-9869-F5156BEFA3BF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1676400" y="1676400"/>
          <a:ext cx="539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ção" r:id="rId3" imgW="2133600" imgH="228600" progId="Equation.3">
                  <p:embed/>
                </p:oleObj>
              </mc:Choice>
              <mc:Fallback>
                <p:oleObj name="Equação" r:id="rId3" imgW="2133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5391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47800" y="2590800"/>
          <a:ext cx="5522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ção" r:id="rId5" imgW="2222500" imgH="215900" progId="Equation.3">
                  <p:embed/>
                </p:oleObj>
              </mc:Choice>
              <mc:Fallback>
                <p:oleObj name="Equação" r:id="rId5" imgW="2222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55229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800" y="3640138"/>
            <a:ext cx="8153400" cy="1993900"/>
            <a:chOff x="384" y="2311"/>
            <a:chExt cx="5136" cy="1257"/>
          </a:xfrm>
        </p:grpSpPr>
        <p:graphicFrame>
          <p:nvGraphicFramePr>
            <p:cNvPr id="33800" name="Object 4"/>
            <p:cNvGraphicFramePr>
              <a:graphicFrameLocks noChangeAspect="1"/>
            </p:cNvGraphicFramePr>
            <p:nvPr/>
          </p:nvGraphicFramePr>
          <p:xfrm>
            <a:off x="432" y="2688"/>
            <a:ext cx="5033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Equação" r:id="rId7" imgW="3162300" imgH="228600" progId="Equation.3">
                    <p:embed/>
                  </p:oleObj>
                </mc:Choice>
                <mc:Fallback>
                  <p:oleObj name="Equação" r:id="rId7" imgW="31623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688"/>
                          <a:ext cx="5033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662" y="2311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substituindo</a:t>
              </a: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384" y="3312"/>
              <a:ext cx="5136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b="1">
                  <a:latin typeface="Arial" panose="020B0604020202020204" pitchFamily="34" charset="0"/>
                </a:rPr>
                <a:t>NOTA:</a:t>
              </a:r>
              <a:r>
                <a:rPr lang="pt-PT" altLang="pt-PT" sz="1800">
                  <a:latin typeface="Arial" panose="020B0604020202020204" pitchFamily="34" charset="0"/>
                </a:rPr>
                <a:t> A </a:t>
              </a:r>
              <a:r>
                <a:rPr lang="pt-PT" altLang="pt-PT" sz="1800" i="1">
                  <a:latin typeface="Arial" panose="020B0604020202020204" pitchFamily="34" charset="0"/>
                </a:rPr>
                <a:t>miss penalty (mp)</a:t>
              </a:r>
              <a:r>
                <a:rPr lang="pt-PT" altLang="pt-PT" sz="1800">
                  <a:latin typeface="Arial" panose="020B0604020202020204" pitchFamily="34" charset="0"/>
                </a:rPr>
                <a:t> tem que ser expressa em ciclos do </a:t>
              </a:r>
              <a:r>
                <a:rPr lang="pt-PT" altLang="pt-PT" sz="1800" i="1">
                  <a:latin typeface="Arial" panose="020B0604020202020204" pitchFamily="34" charset="0"/>
                </a:rPr>
                <a:t>clock</a:t>
              </a:r>
              <a:r>
                <a:rPr lang="pt-PT" altLang="pt-PT" sz="1800">
                  <a:latin typeface="Arial" panose="020B0604020202020204" pitchFamily="34" charset="0"/>
                </a:rPr>
                <a:t>.</a:t>
              </a:r>
              <a:endParaRPr lang="pt-PT" altLang="pt-PT" sz="18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31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76522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75098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33066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1ª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78634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32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99146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43726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59979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2ª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08048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33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26227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01617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02580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3ª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92970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34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14456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72662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00624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4ª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5945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35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8929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18602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18406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5ª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01816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36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95588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35949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78933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6ª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05099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37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94774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78453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09567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7ª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3653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38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57976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6434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8ª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28721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39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67870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04891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9ª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03260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614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915D1-BAB1-4489-AB5E-106A6910BCC4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14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3400" y="2895600"/>
            <a:ext cx="8153400" cy="1784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Suponhamos um processador a executar um programa que consiste numa longa sequência de instruções inteiras: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	</a:t>
            </a:r>
            <a:r>
              <a:rPr lang="en-US" altLang="pt-PT" sz="2000">
                <a:latin typeface="Courier New" pitchFamily="-104" charset="0"/>
                <a:cs typeface="Courier New" pitchFamily="-104" charset="0"/>
              </a:rPr>
              <a:t>addl reg, [Mem]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Se a instrução tiver 8 bytes de tamanho e cada inteiro 4 bytes a execução destas instruções implica um movimento de 8+2*4 = 16 bytes.</a:t>
            </a:r>
          </a:p>
        </p:txBody>
      </p:sp>
      <p:grpSp>
        <p:nvGrpSpPr>
          <p:cNvPr id="6150" name="Grupo 10"/>
          <p:cNvGrpSpPr>
            <a:grpSpLocks/>
          </p:cNvGrpSpPr>
          <p:nvPr/>
        </p:nvGrpSpPr>
        <p:grpSpPr bwMode="auto">
          <a:xfrm>
            <a:off x="1447800" y="1295400"/>
            <a:ext cx="6324600" cy="1524000"/>
            <a:chOff x="1447800" y="1295400"/>
            <a:chExt cx="6324600" cy="1524000"/>
          </a:xfrm>
        </p:grpSpPr>
        <p:sp>
          <p:nvSpPr>
            <p:cNvPr id="12" name="Rectângulo arredondado 11"/>
            <p:cNvSpPr/>
            <p:nvPr/>
          </p:nvSpPr>
          <p:spPr>
            <a:xfrm>
              <a:off x="6248400" y="1295400"/>
              <a:ext cx="15240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CPU</a:t>
              </a:r>
            </a:p>
          </p:txBody>
        </p:sp>
        <p:sp>
          <p:nvSpPr>
            <p:cNvPr id="13" name="Rectângulo arredondado 12"/>
            <p:cNvSpPr/>
            <p:nvPr/>
          </p:nvSpPr>
          <p:spPr>
            <a:xfrm>
              <a:off x="1447800" y="1295400"/>
              <a:ext cx="1524000" cy="1524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DRAM</a:t>
              </a:r>
            </a:p>
          </p:txBody>
        </p:sp>
        <p:sp>
          <p:nvSpPr>
            <p:cNvPr id="14" name="Seta para a esquerda e para a direita 13"/>
            <p:cNvSpPr/>
            <p:nvPr/>
          </p:nvSpPr>
          <p:spPr>
            <a:xfrm>
              <a:off x="2971800" y="1828800"/>
              <a:ext cx="3276600" cy="387350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BUS</a:t>
              </a:r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533400" y="4768850"/>
            <a:ext cx="8153400" cy="1554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Se frequência = 2.5 GHz e o CPI=1 então são executadas 2.5*10</a:t>
            </a:r>
            <a:r>
              <a:rPr lang="en-US" altLang="pt-PT" sz="2000" baseline="30000">
                <a:latin typeface="Calibri" pitchFamily="-104" charset="0"/>
              </a:rPr>
              <a:t>9</a:t>
            </a:r>
            <a:r>
              <a:rPr lang="en-US" altLang="pt-PT" sz="2000">
                <a:latin typeface="Calibri" pitchFamily="-104" charset="0"/>
              </a:rPr>
              <a:t> inst/seg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A largura de banda necessária para manter o processador alimentado é de: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altLang="pt-PT" sz="2000">
              <a:latin typeface="Calibri" pitchFamily="-10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altLang="pt-PT" sz="2000"/>
              <a:t>2.5*10</a:t>
            </a:r>
            <a:r>
              <a:rPr lang="en-US" altLang="pt-PT" sz="2000" baseline="30000"/>
              <a:t>9</a:t>
            </a:r>
            <a:r>
              <a:rPr lang="en-US" altLang="pt-PT" sz="2000"/>
              <a:t> * 16 = </a:t>
            </a:r>
            <a:r>
              <a:rPr lang="en-US" altLang="pt-PT" sz="2000" b="1"/>
              <a:t>40 GB/s</a:t>
            </a:r>
            <a:endParaRPr lang="en-US" altLang="pt-PT" sz="2000" b="1">
              <a:latin typeface="Calibri" pitchFamily="-1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40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982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5191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10ª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91505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2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41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62020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0101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32164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1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Hierarquia da memória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42</a:t>
            </a:fld>
            <a:endParaRPr lang="en-US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91600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22818"/>
              </p:ext>
            </p:extLst>
          </p:nvPr>
        </p:nvGraphicFramePr>
        <p:xfrm>
          <a:off x="228600" y="1524000"/>
          <a:ext cx="5522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ção" r:id="rId3" imgW="2222500" imgH="215900" progId="Equation.3">
                  <p:embed/>
                </p:oleObj>
              </mc:Choice>
              <mc:Fallback>
                <p:oleObj name="Equação" r:id="rId3" imgW="222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55229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31453"/>
              </p:ext>
            </p:extLst>
          </p:nvPr>
        </p:nvGraphicFramePr>
        <p:xfrm>
          <a:off x="228600" y="2327163"/>
          <a:ext cx="2587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ção" r:id="rId5" imgW="1041120" imgH="215640" progId="Equation.3">
                  <p:embed/>
                </p:oleObj>
              </mc:Choice>
              <mc:Fallback>
                <p:oleObj name="Equação" r:id="rId5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27163"/>
                        <a:ext cx="2587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7352001" y="3124200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352001" y="2402747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643"/>
              </p:ext>
            </p:extLst>
          </p:nvPr>
        </p:nvGraphicFramePr>
        <p:xfrm>
          <a:off x="206375" y="2873375"/>
          <a:ext cx="2714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ção" r:id="rId7" imgW="1091880" imgH="215640" progId="Equation.3">
                  <p:embed/>
                </p:oleObj>
              </mc:Choice>
              <mc:Fallback>
                <p:oleObj name="Equação" r:id="rId7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873375"/>
                        <a:ext cx="2714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/>
          <p:cNvSpPr/>
          <p:nvPr/>
        </p:nvSpPr>
        <p:spPr>
          <a:xfrm>
            <a:off x="8050501" y="2395526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8000350" y="3095510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14963"/>
              </p:ext>
            </p:extLst>
          </p:nvPr>
        </p:nvGraphicFramePr>
        <p:xfrm>
          <a:off x="228600" y="3628123"/>
          <a:ext cx="31559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ção" r:id="rId9" imgW="1269720" imgH="177480" progId="Equation.3">
                  <p:embed/>
                </p:oleObj>
              </mc:Choice>
              <mc:Fallback>
                <p:oleObj name="Equação" r:id="rId9" imgW="1269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28123"/>
                        <a:ext cx="31559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74653"/>
              </p:ext>
            </p:extLst>
          </p:nvPr>
        </p:nvGraphicFramePr>
        <p:xfrm>
          <a:off x="228600" y="4242958"/>
          <a:ext cx="6469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ção" r:id="rId11" imgW="2603160" imgH="215640" progId="Equation.3">
                  <p:embed/>
                </p:oleObj>
              </mc:Choice>
              <mc:Fallback>
                <p:oleObj name="Equação" r:id="rId11" imgW="260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42958"/>
                        <a:ext cx="64690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7663873" y="1241107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7660987" y="1617261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69413" y="538170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Sem cache:  </a:t>
            </a:r>
            <a:r>
              <a:rPr lang="pt-PT" sz="2400" i="1" dirty="0" err="1"/>
              <a:t>mr</a:t>
            </a:r>
            <a:r>
              <a:rPr lang="pt-PT" sz="2400" i="1" baseline="-25000" dirty="0" err="1"/>
              <a:t>I</a:t>
            </a:r>
            <a:r>
              <a:rPr lang="pt-PT" sz="2400" i="1" dirty="0"/>
              <a:t>=1</a:t>
            </a:r>
            <a:r>
              <a:rPr lang="pt-PT" sz="2400" dirty="0"/>
              <a:t>, </a:t>
            </a:r>
            <a:r>
              <a:rPr lang="pt-PT" sz="2400" i="1" dirty="0" err="1"/>
              <a:t>mr</a:t>
            </a:r>
            <a:r>
              <a:rPr lang="pt-PT" sz="2400" i="1" baseline="-25000" dirty="0" err="1"/>
              <a:t>D</a:t>
            </a:r>
            <a:r>
              <a:rPr lang="pt-PT" sz="2400" i="1" dirty="0"/>
              <a:t>=1</a:t>
            </a:r>
            <a:r>
              <a:rPr lang="pt-PT" sz="2400" dirty="0"/>
              <a:t>, </a:t>
            </a:r>
            <a:r>
              <a:rPr lang="pt-PT" sz="2400" i="1" dirty="0"/>
              <a:t>%Mem=0.3</a:t>
            </a:r>
            <a:r>
              <a:rPr lang="pt-PT" sz="2400" dirty="0"/>
              <a:t>, </a:t>
            </a:r>
            <a:r>
              <a:rPr lang="pt-PT" sz="2400" i="1" dirty="0"/>
              <a:t>CPI</a:t>
            </a:r>
            <a:r>
              <a:rPr lang="pt-PT" sz="2400" i="1" baseline="-25000" dirty="0"/>
              <a:t>MEM</a:t>
            </a:r>
            <a:r>
              <a:rPr lang="pt-PT" sz="2400" i="1" dirty="0"/>
              <a:t>=1.3*</a:t>
            </a:r>
            <a:r>
              <a:rPr lang="pt-PT" sz="2400" i="1" dirty="0" err="1"/>
              <a:t>mp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186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481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482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1CFAE-0EF1-4A78-9F4D-9BF14099B27F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457200" y="1254204"/>
            <a:ext cx="8382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 dirty="0"/>
              <a:t>Considere uma máquina com uma frequência do relógio de 2 GHz, </a:t>
            </a:r>
            <a:r>
              <a:rPr lang="pt-PT" altLang="pt-PT" sz="2000" i="1" dirty="0"/>
              <a:t>miss rate</a:t>
            </a:r>
            <a:r>
              <a:rPr lang="pt-PT" altLang="pt-PT" sz="2000" dirty="0"/>
              <a:t> de 4% para instruções, 5% para dados e uma </a:t>
            </a:r>
            <a:r>
              <a:rPr lang="pt-PT" altLang="pt-PT" sz="2000" i="1" dirty="0"/>
              <a:t>miss penalty</a:t>
            </a:r>
            <a:r>
              <a:rPr lang="pt-PT" altLang="pt-PT" sz="2000" dirty="0"/>
              <a:t> de 25 </a:t>
            </a:r>
            <a:r>
              <a:rPr lang="pt-PT" altLang="pt-PT" sz="2000" dirty="0" err="1"/>
              <a:t>ns</a:t>
            </a:r>
            <a:r>
              <a:rPr lang="pt-PT" altLang="pt-PT" sz="2000" dirty="0"/>
              <a:t>. Assuma ainda que 40% das instruções são </a:t>
            </a:r>
            <a:r>
              <a:rPr lang="pt-PT" altLang="pt-PT" sz="2000" i="1" dirty="0" err="1"/>
              <a:t>loads</a:t>
            </a:r>
            <a:r>
              <a:rPr lang="pt-PT" altLang="pt-PT" sz="2000" dirty="0"/>
              <a:t> ou </a:t>
            </a:r>
            <a:r>
              <a:rPr lang="pt-PT" altLang="pt-PT" sz="2000" i="1" dirty="0"/>
              <a:t> </a:t>
            </a:r>
            <a:r>
              <a:rPr lang="pt-PT" altLang="pt-PT" sz="2000" i="1" dirty="0" err="1"/>
              <a:t>stores</a:t>
            </a:r>
            <a:r>
              <a:rPr lang="pt-PT" altLang="pt-PT" sz="2000" dirty="0"/>
              <a:t>, e que o CPI</a:t>
            </a:r>
            <a:r>
              <a:rPr lang="pt-PT" altLang="pt-PT" sz="2000" baseline="-25000" dirty="0"/>
              <a:t>CPU</a:t>
            </a:r>
            <a:r>
              <a:rPr lang="pt-PT" altLang="pt-PT" sz="2000" dirty="0"/>
              <a:t> é 1. Qual o CPI?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86358"/>
              </p:ext>
            </p:extLst>
          </p:nvPr>
        </p:nvGraphicFramePr>
        <p:xfrm>
          <a:off x="228600" y="2743200"/>
          <a:ext cx="87693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ção" r:id="rId3" imgW="3822700" imgH="228600" progId="Equation.3">
                  <p:embed/>
                </p:oleObj>
              </mc:Choice>
              <mc:Fallback>
                <p:oleObj name="Equação" r:id="rId3" imgW="382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7693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19456"/>
              </p:ext>
            </p:extLst>
          </p:nvPr>
        </p:nvGraphicFramePr>
        <p:xfrm>
          <a:off x="1636713" y="4216400"/>
          <a:ext cx="5865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5" imgW="2590800" imgH="203200" progId="Equation.3">
                  <p:embed/>
                </p:oleObj>
              </mc:Choice>
              <mc:Fallback>
                <p:oleObj name="Equation" r:id="rId5" imgW="2590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16400"/>
                        <a:ext cx="58658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4826913"/>
            <a:ext cx="822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 dirty="0"/>
              <a:t>Se o programa executar 10</a:t>
            </a:r>
            <a:r>
              <a:rPr lang="pt-PT" altLang="pt-PT" sz="2000" baseline="30000" dirty="0"/>
              <a:t>9</a:t>
            </a:r>
            <a:r>
              <a:rPr lang="pt-PT" altLang="pt-PT" sz="2000" dirty="0"/>
              <a:t> instruções qual o tempo de execução?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99495"/>
              </p:ext>
            </p:extLst>
          </p:nvPr>
        </p:nvGraphicFramePr>
        <p:xfrm>
          <a:off x="1703388" y="5297487"/>
          <a:ext cx="5848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方程式" r:id="rId7" imgW="2565400" imgH="393700" progId="Equation.3">
                  <p:embed/>
                </p:oleObj>
              </mc:Choice>
              <mc:Fallback>
                <p:oleObj name="方程式" r:id="rId7" imgW="2565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297487"/>
                        <a:ext cx="5848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371600" y="3564294"/>
                <a:ext cx="6400800" cy="33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𝑐𝑖𝑐𝑙𝑜𝑠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𝑡𝑒𝑚𝑝𝑜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=25∗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∗2∗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nor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ciclos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64294"/>
                <a:ext cx="6400800" cy="337657"/>
              </a:xfrm>
              <a:prstGeom prst="rect">
                <a:avLst/>
              </a:prstGeom>
              <a:blipFill rotWithShape="0">
                <a:blip r:embed="rId9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584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584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1F73C-55B8-4B15-AB63-8554FAF1207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Considere um programa com as características apresentadas na tabela, a executar numa máquina </a:t>
            </a:r>
            <a:r>
              <a:rPr lang="pt-PT" altLang="pt-PT" sz="2000" b="1"/>
              <a:t>ideal </a:t>
            </a:r>
            <a:r>
              <a:rPr lang="pt-PT" altLang="pt-PT" sz="2000"/>
              <a:t>com memória de tempo de acesso 0. Se a frequência do processador for 2 GHz, qual o CPI médio e o tempo de execução?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514600" y="2743200"/>
          <a:ext cx="4953000" cy="174307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Instrução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Nº Instruções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CPI</a:t>
                      </a:r>
                      <a:r>
                        <a:rPr kumimoji="0" lang="pt-PT" altLang="pt-PT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CPU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Cálculo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3*10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1,1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Acesso à Mem.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6*10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2,5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Salto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1,7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TOTAL: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9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7200" y="4965700"/>
          <a:ext cx="8350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ção" r:id="rId3" imgW="3771900" imgH="228600" progId="Equation.3">
                  <p:embed/>
                </p:oleObj>
              </mc:Choice>
              <mc:Fallback>
                <p:oleObj name="Equação" r:id="rId3" imgW="3771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65700"/>
                        <a:ext cx="83502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724025" y="5422900"/>
          <a:ext cx="54657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方程式" r:id="rId5" imgW="2540000" imgH="393700" progId="Equation.3">
                  <p:embed/>
                </p:oleObj>
              </mc:Choice>
              <mc:Fallback>
                <p:oleObj name="方程式" r:id="rId5" imgW="2540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422900"/>
                        <a:ext cx="54657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686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686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8E590-2C99-42A0-851D-61C2574A8CA4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441325" y="1270000"/>
            <a:ext cx="8321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Considere o mesmo programa e máquina do acetato anterior, mas agora com um tempo de acesso à memória de 10 ns (por palavra ou instrução). Suponha ainda que esta máquina não tem cache. Qual o CPI efectivo e T</a:t>
            </a:r>
            <a:r>
              <a:rPr lang="pt-PT" altLang="pt-PT" sz="2000" baseline="-25000"/>
              <a:t>exec</a:t>
            </a:r>
            <a:r>
              <a:rPr lang="pt-PT" altLang="pt-PT" sz="2000"/>
              <a:t>?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990600" y="2590800"/>
          <a:ext cx="6788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ção" r:id="rId3" imgW="3822700" imgH="228600" progId="Equation.3">
                  <p:embed/>
                </p:oleObj>
              </mc:Choice>
              <mc:Fallback>
                <p:oleObj name="Equação" r:id="rId3" imgW="382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67881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3200400"/>
            <a:ext cx="655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Se a máquina não tem cache, então </a:t>
            </a:r>
            <a:r>
              <a:rPr lang="pt-PT" altLang="pt-PT" sz="2000" i="1"/>
              <a:t>mr</a:t>
            </a:r>
            <a:r>
              <a:rPr lang="pt-PT" altLang="pt-PT" sz="2000" i="1" baseline="-25000"/>
              <a:t>I</a:t>
            </a:r>
            <a:r>
              <a:rPr lang="pt-PT" altLang="pt-PT" sz="2000" i="1"/>
              <a:t> = mr</a:t>
            </a:r>
            <a:r>
              <a:rPr lang="pt-PT" altLang="pt-PT" sz="2000" i="1" baseline="-25000"/>
              <a:t>D</a:t>
            </a:r>
            <a:r>
              <a:rPr lang="pt-PT" altLang="pt-PT" sz="2000"/>
              <a:t> = 100%.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Da tabela tiramos que </a:t>
            </a:r>
            <a:r>
              <a:rPr lang="pt-PT" altLang="pt-PT" sz="2000" i="1"/>
              <a:t>%Mem</a:t>
            </a:r>
            <a:r>
              <a:rPr lang="pt-PT" altLang="pt-PT" sz="2000"/>
              <a:t> = 60%.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i="1"/>
              <a:t>mp</a:t>
            </a:r>
            <a:r>
              <a:rPr lang="pt-PT" altLang="pt-PT" sz="2000"/>
              <a:t> expresso em ciclos do relógio é 10*2 = 20 ciclos (f=2 GHz)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74713" y="4495800"/>
          <a:ext cx="7472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方程式" r:id="rId5" imgW="3606800" imgH="228600" progId="Equation.3">
                  <p:embed/>
                </p:oleObj>
              </mc:Choice>
              <mc:Fallback>
                <p:oleObj name="方程式" r:id="rId5" imgW="3606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495800"/>
                        <a:ext cx="74723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93813" y="5181600"/>
          <a:ext cx="6132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方程式" r:id="rId7" imgW="2705100" imgH="393700" progId="Equation.3">
                  <p:embed/>
                </p:oleObj>
              </mc:Choice>
              <mc:Fallback>
                <p:oleObj name="方程式" r:id="rId7" imgW="270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181600"/>
                        <a:ext cx="61325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789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789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3B81E5-A12E-4F06-B6C5-A1E1268D6E8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1000" y="1416050"/>
            <a:ext cx="8305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Considere agora que existe uma </a:t>
            </a:r>
            <a:r>
              <a:rPr lang="pt-PT" altLang="pt-PT" sz="2000" i="1"/>
              <a:t>cache </a:t>
            </a:r>
            <a:r>
              <a:rPr lang="pt-PT" altLang="pt-PT" sz="2000"/>
              <a:t>com</a:t>
            </a:r>
            <a:r>
              <a:rPr lang="pt-PT" altLang="pt-PT" sz="2000" i="1"/>
              <a:t> </a:t>
            </a:r>
            <a:r>
              <a:rPr lang="pt-PT" altLang="pt-PT" sz="2000"/>
              <a:t>linhas de 4 palavras; a </a:t>
            </a:r>
            <a:r>
              <a:rPr lang="pt-PT" altLang="pt-PT" sz="2000" i="1"/>
              <a:t>miss rate</a:t>
            </a:r>
            <a:r>
              <a:rPr lang="pt-PT" altLang="pt-PT" sz="2000"/>
              <a:t> de acesso às instruções é de 6% e de acesso aos dados é de 10%; o tempo de acesso à memória central é constituído por uma latência de 40 ns mais 10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614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+ 10*4 = 80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80*2 = 160 ciclos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41300" y="3657600"/>
          <a:ext cx="8516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方程式" r:id="rId3" imgW="4229100" imgH="228600" progId="Equation.3">
                  <p:embed/>
                </p:oleObj>
              </mc:Choice>
              <mc:Fallback>
                <p:oleObj name="方程式" r:id="rId3" imgW="4229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657600"/>
                        <a:ext cx="85169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065213" y="4648200"/>
          <a:ext cx="66500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方程式" r:id="rId5" imgW="2933700" imgH="393700" progId="Equation.3">
                  <p:embed/>
                </p:oleObj>
              </mc:Choice>
              <mc:Fallback>
                <p:oleObj name="方程式" r:id="rId5" imgW="2933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648200"/>
                        <a:ext cx="66500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891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891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2D8E-99FD-453E-9409-6EB58D8B83B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868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Suponha que a capacidade da </a:t>
            </a:r>
            <a:r>
              <a:rPr lang="pt-PT" altLang="pt-PT" sz="2000" i="1"/>
              <a:t>cache</a:t>
            </a:r>
            <a:r>
              <a:rPr lang="pt-PT" altLang="pt-PT" sz="2000"/>
              <a:t> é aumentada para o dobro, ficando a </a:t>
            </a:r>
            <a:r>
              <a:rPr lang="pt-PT" altLang="pt-PT" sz="2000" i="1"/>
              <a:t>cache </a:t>
            </a:r>
            <a:r>
              <a:rPr lang="pt-PT" altLang="pt-PT" sz="2000"/>
              <a:t>com o dobro das linhas e resultando numa </a:t>
            </a:r>
            <a:r>
              <a:rPr lang="pt-PT" altLang="pt-PT" sz="2000" i="1"/>
              <a:t>miss rate </a:t>
            </a:r>
            <a:r>
              <a:rPr lang="pt-PT" altLang="pt-PT" sz="2000"/>
              <a:t>de acesso às instruções de 3.2% e acesso aos dados de 8%. No entanto, o tempo de acesso à cache (</a:t>
            </a:r>
            <a:r>
              <a:rPr lang="pt-PT" altLang="pt-PT" sz="2000" i="1"/>
              <a:t>hit </a:t>
            </a:r>
            <a:r>
              <a:rPr lang="pt-PT" altLang="pt-PT" sz="2000"/>
              <a:t>time) também aumenta, resultando num CPI</a:t>
            </a:r>
            <a:r>
              <a:rPr lang="pt-PT" altLang="pt-PT" sz="2000" baseline="-25000"/>
              <a:t>CPU</a:t>
            </a:r>
            <a:r>
              <a:rPr lang="pt-PT" altLang="pt-PT" sz="2000"/>
              <a:t> de 2.5 . Qual o CPI médio e o tempo de execução?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08021"/>
              </p:ext>
            </p:extLst>
          </p:nvPr>
        </p:nvGraphicFramePr>
        <p:xfrm>
          <a:off x="1592263" y="3432175"/>
          <a:ext cx="61102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ção" r:id="rId3" imgW="3073320" imgH="457200" progId="Equation.3">
                  <p:embed/>
                </p:oleObj>
              </mc:Choice>
              <mc:Fallback>
                <p:oleObj name="Equação" r:id="rId3" imgW="30733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432175"/>
                        <a:ext cx="61102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20816"/>
              </p:ext>
            </p:extLst>
          </p:nvPr>
        </p:nvGraphicFramePr>
        <p:xfrm>
          <a:off x="1047750" y="4921250"/>
          <a:ext cx="66214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方程式" r:id="rId5" imgW="2921000" imgH="393700" progId="Equation.3">
                  <p:embed/>
                </p:oleObj>
              </mc:Choice>
              <mc:Fallback>
                <p:oleObj name="方程式" r:id="rId5" imgW="2921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921250"/>
                        <a:ext cx="66214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993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994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51C60-2E7A-49E3-A283-B65EBF63541E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09600" y="1416050"/>
            <a:ext cx="81359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Para tirar maior partido da localidade espacial aumentou-se o número de palavras por linha de 4 para 8, reduzindo a </a:t>
            </a:r>
            <a:r>
              <a:rPr lang="pt-PT" altLang="pt-PT" sz="2000" i="1"/>
              <a:t>miss rate </a:t>
            </a:r>
            <a:r>
              <a:rPr lang="pt-PT" altLang="pt-PT" sz="2000"/>
              <a:t> de instruções para 1% e de dados para 6%. O tempo de acesso à memória central é composto por uma latência de 40 ns mais 10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473450"/>
            <a:ext cx="6376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+ 10*8 = 120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120*2 = 240 ciclos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4450" y="4235450"/>
          <a:ext cx="9055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方程式" r:id="rId3" imgW="4686300" imgH="228600" progId="Equation.3">
                  <p:embed/>
                </p:oleObj>
              </mc:Choice>
              <mc:Fallback>
                <p:oleObj name="方程式" r:id="rId3" imgW="4686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4235450"/>
                        <a:ext cx="90551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66788" y="5073650"/>
          <a:ext cx="68214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方程式" r:id="rId5" imgW="3009900" imgH="393700" progId="Equation.3">
                  <p:embed/>
                </p:oleObj>
              </mc:Choice>
              <mc:Fallback>
                <p:oleObj name="方程式" r:id="rId5" imgW="3009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073650"/>
                        <a:ext cx="68214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4096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096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27C2C-C615-431A-9181-EDE3671A823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533400" y="1492250"/>
            <a:ext cx="81534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Para reduzir a </a:t>
            </a:r>
            <a:r>
              <a:rPr lang="pt-PT" altLang="pt-PT" sz="2000" i="1"/>
              <a:t>miss penalty</a:t>
            </a:r>
            <a:r>
              <a:rPr lang="pt-PT" altLang="pt-PT" sz="2000"/>
              <a:t> a memória central foi substituída por outra com uma latência de 40 ns e 5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016250"/>
            <a:ext cx="601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+ 5*8 = 80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80*2 = 160 ciclos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80975" y="3778250"/>
          <a:ext cx="8782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方程式" r:id="rId3" imgW="4546600" imgH="228600" progId="Equation.3">
                  <p:embed/>
                </p:oleObj>
              </mc:Choice>
              <mc:Fallback>
                <p:oleObj name="方程式" r:id="rId3" imgW="4546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778250"/>
                        <a:ext cx="87820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038225" y="4616450"/>
          <a:ext cx="66786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方程式" r:id="rId5" imgW="2946400" imgH="393700" progId="Equation.3">
                  <p:embed/>
                </p:oleObj>
              </mc:Choice>
              <mc:Fallback>
                <p:oleObj name="方程式" r:id="rId5" imgW="2946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616450"/>
                        <a:ext cx="66786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graphicFrame>
        <p:nvGraphicFramePr>
          <p:cNvPr id="18464" name="Group 32"/>
          <p:cNvGraphicFramePr>
            <a:graphicFrameLocks noGrp="1"/>
          </p:cNvGraphicFramePr>
          <p:nvPr>
            <p:ph idx="1"/>
          </p:nvPr>
        </p:nvGraphicFramePr>
        <p:xfrm>
          <a:off x="838200" y="2994025"/>
          <a:ext cx="3200400" cy="325437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0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Standard 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(single </a:t>
                      </a:r>
                      <a:r>
                        <a:rPr kumimoji="0" lang="pt-PT" altLang="pt-PT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channel</a:t>
                      </a:r>
                      <a:r>
                        <a:rPr kumimoji="0" lang="pt-PT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)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04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A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Peak transfer rate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DDR2-400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3.2 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DDR2-800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6.4 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DDR3-1066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8.533 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DDR3-2133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17.067 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DDR4-1600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12.8 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DDR4-3200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25.6 GB/s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DDR5-xxxx</a:t>
                      </a: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4" charset="0"/>
                          <a:ea typeface="ＭＳ Ｐゴシック" pitchFamily="-104" charset="-128"/>
                          <a:cs typeface="Arial" charset="0"/>
                        </a:rPr>
                        <a:t>Ano 2020 ….</a:t>
                      </a:r>
                      <a:endParaRPr kumimoji="0" lang="pt-PT" alt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04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L="44330" marR="44330" marT="22164" marB="2216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88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7189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A12FE1-34E9-44FA-8129-5346089AEB7F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pSp>
        <p:nvGrpSpPr>
          <p:cNvPr id="7190" name="Grupo 5"/>
          <p:cNvGrpSpPr>
            <a:grpSpLocks/>
          </p:cNvGrpSpPr>
          <p:nvPr/>
        </p:nvGrpSpPr>
        <p:grpSpPr bwMode="auto">
          <a:xfrm>
            <a:off x="1447800" y="1295400"/>
            <a:ext cx="6324600" cy="1524000"/>
            <a:chOff x="1447800" y="1295400"/>
            <a:chExt cx="6324600" cy="1524000"/>
          </a:xfrm>
        </p:grpSpPr>
        <p:sp>
          <p:nvSpPr>
            <p:cNvPr id="7" name="Rectângulo arredondado 6"/>
            <p:cNvSpPr/>
            <p:nvPr/>
          </p:nvSpPr>
          <p:spPr>
            <a:xfrm>
              <a:off x="6248400" y="1295400"/>
              <a:ext cx="15240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CPU</a:t>
              </a:r>
            </a:p>
          </p:txBody>
        </p:sp>
        <p:sp>
          <p:nvSpPr>
            <p:cNvPr id="8" name="Rectângulo arredondado 7"/>
            <p:cNvSpPr/>
            <p:nvPr/>
          </p:nvSpPr>
          <p:spPr>
            <a:xfrm>
              <a:off x="1447800" y="1295400"/>
              <a:ext cx="1524000" cy="1524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200" b="1" dirty="0"/>
                <a:t>DRAM</a:t>
              </a:r>
            </a:p>
          </p:txBody>
        </p:sp>
        <p:sp>
          <p:nvSpPr>
            <p:cNvPr id="9" name="Seta para a esquerda e para a direita 8"/>
            <p:cNvSpPr/>
            <p:nvPr/>
          </p:nvSpPr>
          <p:spPr>
            <a:xfrm>
              <a:off x="2971800" y="1828800"/>
              <a:ext cx="3276600" cy="387350"/>
            </a:xfrm>
            <a:prstGeom prst="left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BUS</a:t>
              </a:r>
            </a:p>
          </p:txBody>
        </p:sp>
      </p:grpSp>
      <p:sp>
        <p:nvSpPr>
          <p:cNvPr id="71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800" i="1">
                <a:latin typeface="Arial" panose="020B0604020202020204" pitchFamily="34" charset="0"/>
              </a:rPr>
              <a:t>Note: DDR2-xxx d</a:t>
            </a:r>
            <a:endParaRPr lang="en-US" altLang="pt-PT" sz="1800">
              <a:latin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95800" y="3200400"/>
            <a:ext cx="4191000" cy="7016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Largura de banda exigida neste exemplo: </a:t>
            </a:r>
            <a:r>
              <a:rPr lang="en-US" altLang="pt-PT" sz="2000"/>
              <a:t>2.5*10</a:t>
            </a:r>
            <a:r>
              <a:rPr lang="en-US" altLang="pt-PT" sz="2000" baseline="30000"/>
              <a:t>9</a:t>
            </a:r>
            <a:r>
              <a:rPr lang="en-US" altLang="pt-PT" sz="2000"/>
              <a:t> * 16 = </a:t>
            </a:r>
            <a:r>
              <a:rPr lang="en-US" altLang="pt-PT" sz="2000" b="1"/>
              <a:t>40 GB/s</a:t>
            </a:r>
            <a:endParaRPr lang="en-US" altLang="pt-PT" sz="2000" b="1">
              <a:latin typeface="Calibri" pitchFamily="-10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95800" y="4168775"/>
            <a:ext cx="4191000" cy="1924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Hiato processador-memória: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altLang="pt-PT" sz="900" b="1">
              <a:latin typeface="Calibri" pitchFamily="-104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pt-PT" sz="2000">
                <a:latin typeface="Calibri" pitchFamily="-104" charset="0"/>
              </a:rPr>
              <a:t>“A memória é incapaz de alimentar o processador com instruções e dados a uma taxa suficiente para o manter constantemente ocupado”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4198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198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D2BD2-7C1F-4D92-A947-1DA574D06742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1989" name="Text Box 1027"/>
          <p:cNvSpPr txBox="1">
            <a:spLocks noChangeArrowheads="1"/>
          </p:cNvSpPr>
          <p:nvPr/>
        </p:nvSpPr>
        <p:spPr bwMode="auto">
          <a:xfrm>
            <a:off x="381000" y="1263650"/>
            <a:ext cx="82296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O processador foi substituído por outro com uma frequência de 3 GHz, sem que a memória tenha sofrido qualquer alteração. Qual o CPI médio e o tempo de execução?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3092450"/>
            <a:ext cx="681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 ciclo do relógio é agora de 0.33 ns, logo </a:t>
            </a:r>
            <a:r>
              <a:rPr lang="pt-PT" altLang="pt-PT" sz="2000" i="1"/>
              <a:t>mp</a:t>
            </a:r>
            <a:r>
              <a:rPr lang="pt-PT" altLang="pt-PT" sz="2000"/>
              <a:t> = 80*3=240 ciclos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7200" y="4006850"/>
          <a:ext cx="83375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ção" r:id="rId3" imgW="4686300" imgH="228600" progId="Equation.3">
                  <p:embed/>
                </p:oleObj>
              </mc:Choice>
              <mc:Fallback>
                <p:oleObj name="Equação" r:id="rId3" imgW="4686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6850"/>
                        <a:ext cx="83375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95350" y="4845050"/>
          <a:ext cx="6965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ção" r:id="rId5" imgW="3073400" imgH="393700" progId="Equation.3">
                  <p:embed/>
                </p:oleObj>
              </mc:Choice>
              <mc:Fallback>
                <p:oleObj name="Equação" r:id="rId5" imgW="3073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845050"/>
                        <a:ext cx="6965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Caches multi-nível</a:t>
            </a:r>
          </a:p>
        </p:txBody>
      </p:sp>
      <p:sp>
        <p:nvSpPr>
          <p:cNvPr id="3" name="Marcador de Posição de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674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43012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3013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7DF02-39F9-4E39-81EA-2C0CAF3BBC7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Caches multi-nível</a:t>
            </a:r>
          </a:p>
        </p:txBody>
      </p:sp>
      <p:sp>
        <p:nvSpPr>
          <p:cNvPr id="4403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As </a:t>
            </a:r>
            <a:r>
              <a:rPr lang="pt-PT" altLang="pt-PT" i="1">
                <a:ea typeface="ＭＳ Ｐゴシック" panose="020B0600070205080204" pitchFamily="34" charset="-128"/>
              </a:rPr>
              <a:t> miss rates </a:t>
            </a:r>
            <a:r>
              <a:rPr lang="pt-PT" altLang="pt-PT">
                <a:ea typeface="ＭＳ Ｐゴシック" panose="020B0600070205080204" pitchFamily="34" charset="-128"/>
              </a:rPr>
              <a:t> no item anterior são designadas de </a:t>
            </a:r>
            <a:r>
              <a:rPr lang="pt-PT" altLang="pt-PT" i="1">
                <a:ea typeface="ＭＳ Ｐゴシック" panose="020B0600070205080204" pitchFamily="34" charset="-128"/>
              </a:rPr>
              <a:t>miss rates </a:t>
            </a:r>
            <a:r>
              <a:rPr lang="pt-PT" altLang="pt-PT" b="1">
                <a:ea typeface="ＭＳ Ｐゴシック" panose="020B0600070205080204" pitchFamily="34" charset="-128"/>
              </a:rPr>
              <a:t>locais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A</a:t>
            </a:r>
            <a:r>
              <a:rPr lang="pt-PT" altLang="pt-PT" i="1">
                <a:ea typeface="ＭＳ Ｐゴシック" panose="020B0600070205080204" pitchFamily="34" charset="-128"/>
              </a:rPr>
              <a:t> miss rate </a:t>
            </a:r>
            <a:r>
              <a:rPr lang="pt-PT" altLang="pt-PT" b="1">
                <a:ea typeface="ＭＳ Ｐゴシック" panose="020B0600070205080204" pitchFamily="34" charset="-128"/>
              </a:rPr>
              <a:t>local </a:t>
            </a:r>
            <a:r>
              <a:rPr lang="pt-PT" altLang="pt-PT">
                <a:ea typeface="ＭＳ Ｐゴシック" panose="020B0600070205080204" pitchFamily="34" charset="-128"/>
              </a:rPr>
              <a:t>é dada pela razão entre o número de acessos que não são satisfeitos por aquele nível  da cache e </a:t>
            </a:r>
            <a:r>
              <a:rPr lang="pt-PT" altLang="pt-PT" b="1">
                <a:ea typeface="ＭＳ Ｐゴシック" panose="020B0600070205080204" pitchFamily="34" charset="-128"/>
              </a:rPr>
              <a:t>o número total de acessos àquele nível da cache</a:t>
            </a:r>
            <a:r>
              <a:rPr lang="pt-PT" altLang="pt-PT">
                <a:ea typeface="ＭＳ Ｐゴシック" panose="020B0600070205080204" pitchFamily="34" charset="-128"/>
              </a:rPr>
              <a:t>;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A</a:t>
            </a:r>
            <a:r>
              <a:rPr lang="pt-PT" altLang="pt-PT" i="1">
                <a:ea typeface="ＭＳ Ｐゴシック" panose="020B0600070205080204" pitchFamily="34" charset="-128"/>
              </a:rPr>
              <a:t> miss rate </a:t>
            </a:r>
            <a:r>
              <a:rPr lang="pt-PT" altLang="pt-PT" b="1">
                <a:ea typeface="ＭＳ Ｐゴシック" panose="020B0600070205080204" pitchFamily="34" charset="-128"/>
              </a:rPr>
              <a:t>global </a:t>
            </a:r>
            <a:r>
              <a:rPr lang="pt-PT" altLang="pt-PT">
                <a:ea typeface="ＭＳ Ｐゴシック" panose="020B0600070205080204" pitchFamily="34" charset="-128"/>
              </a:rPr>
              <a:t>é dada pela razão entre o número de acessos que não são satisfeitos por aquele nível  da cache e </a:t>
            </a:r>
            <a:r>
              <a:rPr lang="pt-PT" altLang="pt-PT" b="1">
                <a:ea typeface="ＭＳ Ｐゴシック" panose="020B0600070205080204" pitchFamily="34" charset="-128"/>
              </a:rPr>
              <a:t>o número total de acessos à memória iniciados pelo processador</a:t>
            </a:r>
            <a:r>
              <a:rPr lang="pt-PT" altLang="pt-PT">
                <a:ea typeface="ＭＳ Ｐゴシック" panose="020B0600070205080204" pitchFamily="34" charset="-128"/>
              </a:rPr>
              <a:t>;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4036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403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2B337-A026-4714-AE5C-8160AB7690F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4505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506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95834-D67B-4E77-BED2-4C5C8C2DA53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5061" name="Text Box 1027"/>
          <p:cNvSpPr txBox="1">
            <a:spLocks noChangeArrowheads="1"/>
          </p:cNvSpPr>
          <p:nvPr/>
        </p:nvSpPr>
        <p:spPr bwMode="auto">
          <a:xfrm>
            <a:off x="304800" y="1263650"/>
            <a:ext cx="85344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Considere a máquina anterior, com um segundo nível de </a:t>
            </a:r>
            <a:r>
              <a:rPr lang="pt-PT" altLang="pt-PT" sz="1800" i="1"/>
              <a:t>cache</a:t>
            </a:r>
            <a:r>
              <a:rPr lang="pt-PT" altLang="pt-PT" sz="1800"/>
              <a:t> (L2). Relembrando: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f = 3 GHz; 	L1 – mr</a:t>
            </a:r>
            <a:r>
              <a:rPr lang="pt-PT" altLang="pt-PT" sz="1800" baseline="-25000"/>
              <a:t>I</a:t>
            </a:r>
            <a:r>
              <a:rPr lang="pt-PT" altLang="pt-PT" sz="1800"/>
              <a:t> = 1% ; mr</a:t>
            </a:r>
            <a:r>
              <a:rPr lang="pt-PT" altLang="pt-PT" sz="1800" baseline="-25000"/>
              <a:t>D</a:t>
            </a:r>
            <a:r>
              <a:rPr lang="pt-PT" altLang="pt-PT" sz="1800"/>
              <a:t> = 6% ; 	CPI</a:t>
            </a:r>
            <a:r>
              <a:rPr lang="pt-PT" altLang="pt-PT" sz="1800" baseline="-25000"/>
              <a:t>CPU</a:t>
            </a:r>
            <a:r>
              <a:rPr lang="pt-PT" altLang="pt-PT" sz="1800"/>
              <a:t> = 2.5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%Mem = 60%;	Acesso à memória = 80 ns (== 240 cc);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L2 tem um </a:t>
            </a:r>
            <a:r>
              <a:rPr lang="pt-PT" altLang="pt-PT" sz="1800" i="1"/>
              <a:t>hit time </a:t>
            </a:r>
            <a:r>
              <a:rPr lang="pt-PT" altLang="pt-PT" sz="1800"/>
              <a:t> de 10 ns e reduz as percentagens de acessos totais que efectivamente chegam à memória principal para 0.5% no caso das instruções e 3% no caso dos dados (</a:t>
            </a:r>
            <a:r>
              <a:rPr lang="pt-PT" altLang="pt-PT" sz="1800" i="1"/>
              <a:t>global miss rates </a:t>
            </a:r>
            <a:r>
              <a:rPr lang="pt-PT" altLang="pt-PT" sz="1800"/>
              <a:t>– na realidade, neste exemplo, temos uma </a:t>
            </a:r>
            <a:r>
              <a:rPr lang="pt-PT" altLang="pt-PT" sz="1800" i="1"/>
              <a:t>local miss rate </a:t>
            </a:r>
            <a:r>
              <a:rPr lang="pt-PT" altLang="pt-PT" sz="1800"/>
              <a:t>de 50% para a L2).  Em resumo: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mp</a:t>
            </a:r>
            <a:r>
              <a:rPr lang="pt-PT" altLang="pt-PT" sz="1800" baseline="-25000"/>
              <a:t>L1</a:t>
            </a:r>
            <a:r>
              <a:rPr lang="pt-PT" altLang="pt-PT" sz="1800"/>
              <a:t> = 10 ns ( == 30 cc)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L2 – mr</a:t>
            </a:r>
            <a:r>
              <a:rPr lang="pt-PT" altLang="pt-PT" sz="1800" baseline="-25000"/>
              <a:t>I</a:t>
            </a:r>
            <a:r>
              <a:rPr lang="pt-PT" altLang="pt-PT" sz="1800"/>
              <a:t> = 0.5% ; mr</a:t>
            </a:r>
            <a:r>
              <a:rPr lang="pt-PT" altLang="pt-PT" sz="1800" baseline="-25000"/>
              <a:t>D</a:t>
            </a:r>
            <a:r>
              <a:rPr lang="pt-PT" altLang="pt-PT" sz="1800"/>
              <a:t> = 3% ; mp</a:t>
            </a:r>
            <a:r>
              <a:rPr lang="pt-PT" altLang="pt-PT" sz="1800" baseline="-25000"/>
              <a:t>L2</a:t>
            </a:r>
            <a:r>
              <a:rPr lang="pt-PT" altLang="pt-PT" sz="1800"/>
              <a:t> = Acesso à memória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Qual o CPI médio e o tempo de execução?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7200" y="4770438"/>
          <a:ext cx="411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3" imgW="2590800" imgH="190500" progId="Equation.3">
                  <p:embed/>
                </p:oleObj>
              </mc:Choice>
              <mc:Fallback>
                <p:oleObj name="Equation" r:id="rId3" imgW="25908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70438"/>
                        <a:ext cx="411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6713" y="5638800"/>
          <a:ext cx="80914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5" imgW="3771900" imgH="355600" progId="Equation.3">
                  <p:embed/>
                </p:oleObj>
              </mc:Choice>
              <mc:Fallback>
                <p:oleObj name="Equation" r:id="rId5" imgW="37719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638800"/>
                        <a:ext cx="80914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06400" y="5276850"/>
          <a:ext cx="4851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7" imgW="2819400" imgH="190500" progId="Equation.3">
                  <p:embed/>
                </p:oleObj>
              </mc:Choice>
              <mc:Fallback>
                <p:oleObj name="Equation" r:id="rId7" imgW="28194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276850"/>
                        <a:ext cx="4851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56338" y="4735513"/>
            <a:ext cx="1820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&lt;- </a:t>
            </a:r>
            <a:r>
              <a:rPr lang="pt-PT" altLang="pt-PT" sz="1800" i="1">
                <a:latin typeface="Arial" panose="020B0604020202020204" pitchFamily="34" charset="0"/>
              </a:rPr>
              <a:t>misses </a:t>
            </a:r>
            <a:r>
              <a:rPr lang="pt-PT" altLang="pt-PT" sz="1800">
                <a:latin typeface="Arial" panose="020B0604020202020204" pitchFamily="34" charset="0"/>
              </a:rPr>
              <a:t>na L1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48400" y="5192713"/>
            <a:ext cx="1820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&lt;- </a:t>
            </a:r>
            <a:r>
              <a:rPr lang="pt-PT" altLang="pt-PT" sz="1800" i="1">
                <a:latin typeface="Arial" panose="020B0604020202020204" pitchFamily="34" charset="0"/>
              </a:rPr>
              <a:t>misses </a:t>
            </a:r>
            <a:r>
              <a:rPr lang="pt-PT" altLang="pt-PT" sz="1800">
                <a:latin typeface="Arial" panose="020B0604020202020204" pitchFamily="34" charset="0"/>
              </a:rPr>
              <a:t>na L2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8195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O desempenho dos micro-processadores tem vindo a aumentar a uma taxa de cerca de 60% ao ano.</a:t>
            </a:r>
          </a:p>
          <a:p>
            <a:r>
              <a:rPr lang="en-US" altLang="pt-PT">
                <a:ea typeface="ＭＳ Ｐゴシック" panose="020B0600070205080204" pitchFamily="34" charset="-128"/>
              </a:rPr>
              <a:t>O desempenho das memórias tem vindo a aumentar a uma taxa de perto de 10% ao ano [1,2]</a:t>
            </a:r>
          </a:p>
        </p:txBody>
      </p:sp>
      <p:sp>
        <p:nvSpPr>
          <p:cNvPr id="8196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819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24B30-8B45-453C-9AB9-181F212C2B2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8198" name="Marcador de Posição de Conteúdo 2"/>
          <p:cNvSpPr txBox="1">
            <a:spLocks/>
          </p:cNvSpPr>
          <p:nvPr/>
        </p:nvSpPr>
        <p:spPr bwMode="auto">
          <a:xfrm>
            <a:off x="457200" y="5562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PT" sz="1000" b="1">
                <a:latin typeface="Arial" panose="020B0604020202020204" pitchFamily="34" charset="0"/>
              </a:rPr>
              <a:t>[1] “The Processor-Memory bottleneck: Problems and Solutions.”; </a:t>
            </a:r>
            <a:r>
              <a:rPr lang="sv-SE" altLang="pt-PT" sz="1000" i="1">
                <a:latin typeface="Arial" panose="020B0604020202020204" pitchFamily="34" charset="0"/>
              </a:rPr>
              <a:t>Nihar R. Mahapatra and Balakrishna Venkatrao, ACM (</a:t>
            </a:r>
            <a:r>
              <a:rPr lang="sv-SE" altLang="pt-PT" sz="1000" i="1">
                <a:latin typeface="Arial" panose="020B0604020202020204" pitchFamily="34" charset="0"/>
                <a:hlinkClick r:id="rId2"/>
              </a:rPr>
              <a:t>http://www.acm.org/crossroads/xrds5-3/pmgap.html</a:t>
            </a:r>
            <a:r>
              <a:rPr lang="sv-SE" altLang="pt-PT" sz="10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sv-SE" altLang="pt-PT" sz="1000" b="1"/>
              <a:t>[2]</a:t>
            </a:r>
            <a:r>
              <a:rPr lang="sv-SE" altLang="pt-PT" sz="1000" i="1"/>
              <a:t> ”</a:t>
            </a:r>
            <a:r>
              <a:rPr lang="en-US" altLang="pt-PT" sz="1000" b="1">
                <a:latin typeface="Arial" panose="020B0604020202020204" pitchFamily="34" charset="0"/>
              </a:rPr>
              <a:t> The Memory Gap and the Future of High Performance Memories”; </a:t>
            </a:r>
            <a:r>
              <a:rPr lang="en-US" altLang="pt-PT" sz="1000">
                <a:latin typeface="Arial" panose="020B0604020202020204" pitchFamily="34" charset="0"/>
              </a:rPr>
              <a:t>Maurice V.Wilkes, ACM (</a:t>
            </a:r>
            <a:r>
              <a:rPr lang="en-US" altLang="pt-PT" sz="1000">
                <a:latin typeface="Arial" panose="020B0604020202020204" pitchFamily="34" charset="0"/>
                <a:hlinkClick r:id="rId3"/>
              </a:rPr>
              <a:t>http://www.cl.cam.ac.uk/research/dtg/attarchive/pub/docs/ORL/tr.2001.4.pdf</a:t>
            </a:r>
            <a:r>
              <a:rPr lang="en-US" altLang="pt-PT" sz="1000">
                <a:latin typeface="Arial" panose="020B0604020202020204" pitchFamily="34" charset="0"/>
              </a:rPr>
              <a:t>) </a:t>
            </a:r>
            <a:endParaRPr lang="en-US" altLang="pt-PT" sz="1000"/>
          </a:p>
        </p:txBody>
      </p:sp>
      <p:grpSp>
        <p:nvGrpSpPr>
          <p:cNvPr id="2" name="Grupo 9"/>
          <p:cNvGrpSpPr>
            <a:grpSpLocks/>
          </p:cNvGrpSpPr>
          <p:nvPr/>
        </p:nvGrpSpPr>
        <p:grpSpPr bwMode="auto">
          <a:xfrm>
            <a:off x="990600" y="2667000"/>
            <a:ext cx="7313613" cy="2857500"/>
            <a:chOff x="990600" y="2667000"/>
            <a:chExt cx="7313084" cy="2857500"/>
          </a:xfrm>
        </p:grpSpPr>
        <p:pic>
          <p:nvPicPr>
            <p:cNvPr id="8200" name="Picture 2" descr="STREAM Logo (Image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67000"/>
              <a:ext cx="4572000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5409880" y="4648200"/>
              <a:ext cx="2893804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The STREAM benchmark</a:t>
              </a:r>
            </a:p>
            <a:p>
              <a:pPr eaLnBrk="1" hangingPunct="1">
                <a:defRPr/>
              </a:pPr>
              <a:r>
                <a:rPr lang="en-US" sz="1200" dirty="0">
                  <a:latin typeface="+mn-lt"/>
                  <a:cs typeface="Arial" charset="0"/>
                </a:rPr>
                <a:t>http://www.cs.virginia.edu/stream/ref.html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dirty="0">
                <a:ea typeface="ＭＳ Ｐゴシック" panose="020B0600070205080204" pitchFamily="34" charset="-128"/>
              </a:rPr>
              <a:t>As </a:t>
            </a:r>
            <a:r>
              <a:rPr lang="en-US" altLang="pt-PT" dirty="0" err="1">
                <a:ea typeface="ＭＳ Ｐゴシック" panose="020B0600070205080204" pitchFamily="34" charset="-128"/>
              </a:rPr>
              <a:t>diferentes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taxas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aumento</a:t>
            </a:r>
            <a:r>
              <a:rPr lang="en-US" altLang="pt-PT" dirty="0">
                <a:ea typeface="ＭＳ Ｐゴシック" panose="020B0600070205080204" pitchFamily="34" charset="-128"/>
              </a:rPr>
              <a:t> do </a:t>
            </a:r>
            <a:r>
              <a:rPr lang="en-US" altLang="pt-PT" dirty="0" err="1">
                <a:ea typeface="ＭＳ Ｐゴシック" panose="020B0600070205080204" pitchFamily="34" charset="-128"/>
              </a:rPr>
              <a:t>desempenho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destes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dois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componentes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essenciais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levam</a:t>
            </a:r>
            <a:r>
              <a:rPr lang="en-US" altLang="pt-PT" dirty="0">
                <a:ea typeface="ＭＳ Ｐゴシック" panose="020B0600070205080204" pitchFamily="34" charset="-128"/>
              </a:rPr>
              <a:t> a um </a:t>
            </a:r>
            <a:r>
              <a:rPr lang="en-US" altLang="pt-PT" dirty="0" err="1">
                <a:ea typeface="ＭＳ Ｐゴシック" panose="020B0600070205080204" pitchFamily="34" charset="-128"/>
              </a:rPr>
              <a:t>aumento</a:t>
            </a:r>
            <a:r>
              <a:rPr lang="en-US" altLang="pt-PT" dirty="0">
                <a:ea typeface="ＭＳ Ｐゴシック" panose="020B0600070205080204" pitchFamily="34" charset="-128"/>
              </a:rPr>
              <a:t> do </a:t>
            </a:r>
            <a:r>
              <a:rPr lang="en-US" altLang="pt-PT" dirty="0" err="1">
                <a:ea typeface="ＭＳ Ｐゴシック" panose="020B0600070205080204" pitchFamily="34" charset="-128"/>
              </a:rPr>
              <a:t>hiato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Processador-Memória</a:t>
            </a:r>
            <a:r>
              <a:rPr lang="en-US" altLang="pt-PT" dirty="0">
                <a:ea typeface="ＭＳ Ｐゴシック" panose="020B0600070205080204" pitchFamily="34" charset="-128"/>
              </a:rPr>
              <a:t> (</a:t>
            </a:r>
            <a:r>
              <a:rPr lang="en-US" altLang="pt-PT" i="1" dirty="0">
                <a:ea typeface="ＭＳ Ｐゴシック" panose="020B0600070205080204" pitchFamily="34" charset="-128"/>
              </a:rPr>
              <a:t>“the memory gap”</a:t>
            </a:r>
            <a:r>
              <a:rPr lang="en-US" altLang="pt-PT" dirty="0">
                <a:ea typeface="ＭＳ Ｐゴシック" panose="020B0600070205080204" pitchFamily="34" charset="-128"/>
              </a:rPr>
              <a:t>) com o tempo</a:t>
            </a:r>
          </a:p>
          <a:p>
            <a:pPr marL="446088" lvl="2">
              <a:spcBef>
                <a:spcPts val="900"/>
              </a:spcBef>
            </a:pPr>
            <a:r>
              <a:rPr lang="en-US" altLang="pt-PT" sz="1800" dirty="0" err="1">
                <a:ea typeface="ＭＳ Ｐゴシック" panose="020B0600070205080204" pitchFamily="34" charset="-128"/>
              </a:rPr>
              <a:t>Em</a:t>
            </a:r>
            <a:r>
              <a:rPr lang="en-US" altLang="pt-PT" sz="1800" dirty="0">
                <a:ea typeface="ＭＳ Ｐゴシック" panose="020B0600070205080204" pitchFamily="34" charset="-128"/>
              </a:rPr>
              <a:t> 1990 um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acesso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à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memória</a:t>
            </a:r>
            <a:r>
              <a:rPr lang="en-US" altLang="pt-PT" sz="1800" dirty="0">
                <a:ea typeface="ＭＳ Ｐゴシック" panose="020B0600070205080204" pitchFamily="34" charset="-128"/>
              </a:rPr>
              <a:t> central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custava</a:t>
            </a:r>
            <a:r>
              <a:rPr lang="en-US" altLang="pt-PT" sz="1800" dirty="0">
                <a:ea typeface="ＭＳ Ｐゴシック" panose="020B0600070205080204" pitchFamily="34" charset="-128"/>
              </a:rPr>
              <a:t> entre 8 a 32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ciclos</a:t>
            </a:r>
            <a:r>
              <a:rPr lang="en-US" altLang="pt-PT" sz="1800" dirty="0">
                <a:ea typeface="ＭＳ Ｐゴシック" panose="020B0600070205080204" pitchFamily="34" charset="-128"/>
              </a:rPr>
              <a:t> do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relógio</a:t>
            </a:r>
            <a:endParaRPr lang="en-US" altLang="pt-PT" sz="1800" dirty="0">
              <a:ea typeface="ＭＳ Ｐゴシック" panose="020B0600070205080204" pitchFamily="34" charset="-128"/>
            </a:endParaRPr>
          </a:p>
          <a:p>
            <a:pPr marL="446088" lvl="2">
              <a:spcBef>
                <a:spcPts val="900"/>
              </a:spcBef>
            </a:pPr>
            <a:r>
              <a:rPr lang="en-US" altLang="pt-PT" sz="1800" dirty="0" err="1">
                <a:ea typeface="ＭＳ Ｐゴシック" panose="020B0600070205080204" pitchFamily="34" charset="-128"/>
              </a:rPr>
              <a:t>Em</a:t>
            </a:r>
            <a:r>
              <a:rPr lang="en-US" altLang="pt-PT" sz="1800" dirty="0">
                <a:ea typeface="ＭＳ Ｐゴシック" panose="020B0600070205080204" pitchFamily="34" charset="-128"/>
              </a:rPr>
              <a:t> 2000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custava</a:t>
            </a:r>
            <a:r>
              <a:rPr lang="en-US" altLang="pt-PT" sz="1800" dirty="0">
                <a:ea typeface="ＭＳ Ｐゴシック" panose="020B0600070205080204" pitchFamily="34" charset="-128"/>
              </a:rPr>
              <a:t>,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numa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estação</a:t>
            </a:r>
            <a:r>
              <a:rPr lang="en-US" altLang="pt-PT" sz="1800" dirty="0">
                <a:ea typeface="ＭＳ Ｐゴシック" panose="020B0600070205080204" pitchFamily="34" charset="-128"/>
              </a:rPr>
              <a:t> Alpha 21264 667 MHz,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cerca</a:t>
            </a:r>
            <a:r>
              <a:rPr lang="en-US" altLang="pt-PT" sz="1800" dirty="0">
                <a:ea typeface="ＭＳ Ｐゴシック" panose="020B0600070205080204" pitchFamily="34" charset="-128"/>
              </a:rPr>
              <a:t> de 128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ciclos</a:t>
            </a:r>
            <a:endParaRPr lang="en-US" altLang="pt-PT" sz="1800" dirty="0">
              <a:ea typeface="ＭＳ Ｐゴシック" panose="020B0600070205080204" pitchFamily="34" charset="-128"/>
            </a:endParaRPr>
          </a:p>
          <a:p>
            <a:pPr marL="446088" lvl="2">
              <a:spcBef>
                <a:spcPts val="900"/>
              </a:spcBef>
            </a:pPr>
            <a:r>
              <a:rPr lang="en-US" altLang="pt-PT" sz="1800" dirty="0">
                <a:ea typeface="ＭＳ Ｐゴシック" panose="020B0600070205080204" pitchFamily="34" charset="-128"/>
              </a:rPr>
              <a:t>O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custo</a:t>
            </a:r>
            <a:r>
              <a:rPr lang="en-US" altLang="pt-PT" sz="1800" dirty="0">
                <a:ea typeface="ＭＳ Ｐゴシック" panose="020B0600070205080204" pitchFamily="34" charset="-128"/>
              </a:rPr>
              <a:t> de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cada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acesso</a:t>
            </a:r>
            <a:r>
              <a:rPr lang="en-US" altLang="pt-PT" sz="1800" dirty="0">
                <a:ea typeface="ＭＳ Ｐゴシック" panose="020B0600070205080204" pitchFamily="34" charset="-128"/>
              </a:rPr>
              <a:t> (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medido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em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ciclos</a:t>
            </a:r>
            <a:r>
              <a:rPr lang="en-US" altLang="pt-PT" sz="1800" dirty="0">
                <a:ea typeface="ＭＳ Ｐゴシック" panose="020B0600070205080204" pitchFamily="34" charset="-128"/>
              </a:rPr>
              <a:t>)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tende</a:t>
            </a:r>
            <a:r>
              <a:rPr lang="en-US" altLang="pt-PT" sz="1800" dirty="0">
                <a:ea typeface="ＭＳ Ｐゴシック" panose="020B0600070205080204" pitchFamily="34" charset="-128"/>
              </a:rPr>
              <a:t> a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duplicar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cada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vez</a:t>
            </a:r>
            <a:r>
              <a:rPr lang="en-US" altLang="pt-PT" sz="1800" dirty="0">
                <a:ea typeface="ＭＳ Ｐゴシック" panose="020B0600070205080204" pitchFamily="34" charset="-128"/>
              </a:rPr>
              <a:t> que o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desempenho</a:t>
            </a:r>
            <a:r>
              <a:rPr lang="en-US" altLang="pt-PT" sz="1800" dirty="0">
                <a:ea typeface="ＭＳ Ｐゴシック" panose="020B0600070205080204" pitchFamily="34" charset="-128"/>
              </a:rPr>
              <a:t> dos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processadores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duplica</a:t>
            </a:r>
            <a:r>
              <a:rPr lang="en-US" altLang="pt-PT" sz="1800" dirty="0">
                <a:ea typeface="ＭＳ Ｐゴシック" panose="020B0600070205080204" pitchFamily="34" charset="-128"/>
              </a:rPr>
              <a:t>,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isto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é</a:t>
            </a:r>
            <a:r>
              <a:rPr lang="en-US" altLang="pt-PT" sz="1800" dirty="0">
                <a:ea typeface="ＭＳ Ｐゴシック" panose="020B0600070205080204" pitchFamily="34" charset="-128"/>
              </a:rPr>
              <a:t>,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cada</a:t>
            </a:r>
            <a:r>
              <a:rPr lang="en-US" altLang="pt-PT" sz="1800" dirty="0">
                <a:ea typeface="ＭＳ Ｐゴシック" panose="020B0600070205080204" pitchFamily="34" charset="-128"/>
              </a:rPr>
              <a:t>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período</a:t>
            </a:r>
            <a:r>
              <a:rPr lang="en-US" altLang="pt-PT" sz="1800" dirty="0">
                <a:ea typeface="ＭＳ Ｐゴシック" panose="020B0600070205080204" pitchFamily="34" charset="-128"/>
              </a:rPr>
              <a:t> de [1,5 .. 2] </a:t>
            </a:r>
            <a:r>
              <a:rPr lang="en-US" altLang="pt-PT" sz="1800" dirty="0" err="1">
                <a:ea typeface="ＭＳ Ｐゴシック" panose="020B0600070205080204" pitchFamily="34" charset="-128"/>
              </a:rPr>
              <a:t>anos</a:t>
            </a:r>
            <a:endParaRPr lang="en-US" altLang="pt-PT" sz="180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pt-PT" dirty="0">
              <a:ea typeface="ＭＳ Ｐゴシック" panose="020B0600070205080204" pitchFamily="34" charset="-128"/>
            </a:endParaRPr>
          </a:p>
          <a:p>
            <a:r>
              <a:rPr lang="en-US" altLang="pt-PT" dirty="0">
                <a:ea typeface="ＭＳ Ｐゴシック" panose="020B0600070205080204" pitchFamily="34" charset="-128"/>
              </a:rPr>
              <a:t>O </a:t>
            </a:r>
            <a:r>
              <a:rPr lang="en-US" altLang="pt-PT" dirty="0" err="1">
                <a:ea typeface="ＭＳ Ｐゴシック" panose="020B0600070205080204" pitchFamily="34" charset="-128"/>
              </a:rPr>
              <a:t>hiato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processador-memória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é</a:t>
            </a:r>
            <a:r>
              <a:rPr lang="en-US" altLang="pt-PT" dirty="0">
                <a:ea typeface="ＭＳ Ｐゴシック" panose="020B0600070205080204" pitchFamily="34" charset="-128"/>
              </a:rPr>
              <a:t> um dos </a:t>
            </a:r>
            <a:r>
              <a:rPr lang="en-US" altLang="pt-PT" dirty="0" err="1">
                <a:ea typeface="ＭＳ Ｐゴシック" panose="020B0600070205080204" pitchFamily="34" charset="-128"/>
              </a:rPr>
              <a:t>principais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obstáculos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à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melhoria</a:t>
            </a:r>
            <a:r>
              <a:rPr lang="en-US" altLang="pt-PT" dirty="0">
                <a:ea typeface="ＭＳ Ｐゴシック" panose="020B0600070205080204" pitchFamily="34" charset="-128"/>
              </a:rPr>
              <a:t> do </a:t>
            </a:r>
            <a:r>
              <a:rPr lang="en-US" altLang="pt-PT" dirty="0" err="1">
                <a:ea typeface="ＭＳ Ｐゴシック" panose="020B0600070205080204" pitchFamily="34" charset="-128"/>
              </a:rPr>
              <a:t>desempenho</a:t>
            </a:r>
            <a:r>
              <a:rPr lang="en-US" altLang="pt-PT" dirty="0">
                <a:ea typeface="ＭＳ Ｐゴシック" panose="020B0600070205080204" pitchFamily="34" charset="-128"/>
              </a:rPr>
              <a:t> dos </a:t>
            </a:r>
            <a:r>
              <a:rPr lang="en-US" altLang="pt-PT" dirty="0" err="1">
                <a:ea typeface="ＭＳ Ｐゴシック" panose="020B0600070205080204" pitchFamily="34" charset="-128"/>
              </a:rPr>
              <a:t>sistemas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computação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9220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9221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70B25-DD98-4570-A6BB-0E7C2E5C0A56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Dynamic RAM (DRAM)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1 condensador +1 transistor por </a:t>
            </a:r>
            <a:r>
              <a:rPr lang="pt-PT" altLang="pt-PT" i="1">
                <a:ea typeface="ＭＳ Ｐゴシック" panose="020B0600070205080204" pitchFamily="34" charset="-128"/>
              </a:rPr>
              <a:t>bit </a:t>
            </a:r>
          </a:p>
          <a:p>
            <a:pPr lvl="2"/>
            <a:r>
              <a:rPr lang="pt-PT" altLang="pt-PT">
                <a:ea typeface="ＭＳ Ｐゴシック" panose="020B0600070205080204" pitchFamily="34" charset="-128"/>
              </a:rPr>
              <a:t>(alta densidade -&gt; </a:t>
            </a:r>
            <a:r>
              <a:rPr lang="pt-PT" altLang="pt-PT" sz="1400">
                <a:ea typeface="ＭＳ Ｐゴシック" panose="020B0600070205080204" pitchFamily="34" charset="-128"/>
              </a:rPr>
              <a:t>alta capacidade e baixo custo relativo</a:t>
            </a:r>
            <a:r>
              <a:rPr lang="pt-PT" altLang="pt-PT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Não persistente, </a:t>
            </a:r>
            <a:r>
              <a:rPr lang="pt-PT" altLang="pt-PT" i="1">
                <a:ea typeface="ＭＳ Ｐゴシック" panose="020B0600070205080204" pitchFamily="34" charset="-128"/>
              </a:rPr>
              <a:t>refresh </a:t>
            </a:r>
            <a:r>
              <a:rPr lang="pt-PT" altLang="pt-PT">
                <a:ea typeface="ＭＳ Ｐゴシック" panose="020B0600070205080204" pitchFamily="34" charset="-128"/>
              </a:rPr>
              <a:t>periódico (-&gt; </a:t>
            </a:r>
            <a:r>
              <a:rPr lang="pt-PT" altLang="pt-PT" sz="1400">
                <a:ea typeface="ＭＳ Ｐゴシック" panose="020B0600070205080204" pitchFamily="34" charset="-128"/>
              </a:rPr>
              <a:t>tempos de acesso elevados</a:t>
            </a:r>
            <a:r>
              <a:rPr lang="pt-PT" altLang="pt-PT">
                <a:ea typeface="ＭＳ Ｐゴシック" panose="020B0600070205080204" pitchFamily="34" charset="-128"/>
              </a:rPr>
              <a:t>)</a:t>
            </a:r>
          </a:p>
          <a:p>
            <a:r>
              <a:rPr lang="pt-PT" altLang="pt-PT">
                <a:ea typeface="ＭＳ Ｐゴシック" panose="020B0600070205080204" pitchFamily="34" charset="-128"/>
              </a:rPr>
              <a:t>Static RAM (SRAM)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6 transistores por </a:t>
            </a:r>
            <a:r>
              <a:rPr lang="pt-PT" altLang="pt-PT" i="1">
                <a:ea typeface="ＭＳ Ｐゴシック" panose="020B0600070205080204" pitchFamily="34" charset="-128"/>
              </a:rPr>
              <a:t> bit </a:t>
            </a:r>
            <a:r>
              <a:rPr lang="pt-PT" altLang="pt-PT">
                <a:ea typeface="ＭＳ Ｐゴシック" panose="020B0600070205080204" pitchFamily="34" charset="-128"/>
              </a:rPr>
              <a:t>(baixa densidade)</a:t>
            </a:r>
          </a:p>
          <a:p>
            <a:pPr lvl="2"/>
            <a:r>
              <a:rPr lang="pt-PT" altLang="pt-PT">
                <a:ea typeface="ＭＳ Ｐゴシック" panose="020B0600070205080204" pitchFamily="34" charset="-128"/>
              </a:rPr>
              <a:t>(baixa densidade -&gt; </a:t>
            </a:r>
            <a:r>
              <a:rPr lang="pt-PT" altLang="pt-PT" sz="1400">
                <a:ea typeface="ＭＳ Ｐゴシック" panose="020B0600070205080204" pitchFamily="34" charset="-128"/>
              </a:rPr>
              <a:t>menor capacidade e alto custo relativo</a:t>
            </a:r>
            <a:r>
              <a:rPr lang="pt-PT" altLang="pt-PT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Muito persistente: </a:t>
            </a:r>
            <a:r>
              <a:rPr lang="pt-PT" altLang="pt-PT" i="1">
                <a:ea typeface="ＭＳ Ｐゴシック" panose="020B0600070205080204" pitchFamily="34" charset="-128"/>
              </a:rPr>
              <a:t>bistable </a:t>
            </a:r>
            <a:r>
              <a:rPr lang="pt-PT" altLang="pt-PT">
                <a:ea typeface="ＭＳ Ｐゴシック" panose="020B0600070205080204" pitchFamily="34" charset="-128"/>
              </a:rPr>
              <a:t>(-&gt; </a:t>
            </a:r>
            <a:r>
              <a:rPr lang="pt-PT" altLang="pt-PT" sz="1600">
                <a:ea typeface="ＭＳ Ｐゴシック" panose="020B0600070205080204" pitchFamily="34" charset="-128"/>
              </a:rPr>
              <a:t>tempos de acesso reduzidos</a:t>
            </a:r>
            <a:r>
              <a:rPr lang="pt-PT" altLang="pt-PT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024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10244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024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B01C8-4B25-4B23-B8A4-70C83D7415B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57650"/>
            <a:ext cx="7915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2582863" y="5986463"/>
            <a:ext cx="6103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>
                <a:latin typeface="Arial" panose="020B0604020202020204" pitchFamily="34" charset="0"/>
              </a:rPr>
              <a:t>[Computers Systems: A Programmers’ Perspective; Bryant &amp; Hallaron; Pearson, 2nd ed.; 2011]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1126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126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808A6-30BA-4AC0-A822-E2A2AF189CF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58863"/>
            <a:ext cx="8575675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419600"/>
            <a:ext cx="857567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ângulo arredondado 5"/>
          <p:cNvSpPr/>
          <p:nvPr/>
        </p:nvSpPr>
        <p:spPr>
          <a:xfrm>
            <a:off x="7467600" y="1828800"/>
            <a:ext cx="457200" cy="30480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9" name="Rectângulo arredondado 8"/>
          <p:cNvSpPr/>
          <p:nvPr/>
        </p:nvSpPr>
        <p:spPr>
          <a:xfrm>
            <a:off x="8001000" y="3352800"/>
            <a:ext cx="457200" cy="30480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0" name="Rectângulo arredondado 9"/>
          <p:cNvSpPr/>
          <p:nvPr/>
        </p:nvSpPr>
        <p:spPr>
          <a:xfrm>
            <a:off x="7848600" y="5867400"/>
            <a:ext cx="717550" cy="30480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2582863" y="6215063"/>
            <a:ext cx="6103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>
                <a:latin typeface="Arial" panose="020B0604020202020204" pitchFamily="34" charset="0"/>
              </a:rPr>
              <a:t>[Computers Systems: A Programmers’ Perspective; Bryant &amp; Hallaron; Pearson, 2nd ed.; 2011]</a:t>
            </a:r>
          </a:p>
        </p:txBody>
      </p:sp>
      <p:cxnSp>
        <p:nvCxnSpPr>
          <p:cNvPr id="3" name="Conexão recta 2"/>
          <p:cNvCxnSpPr/>
          <p:nvPr/>
        </p:nvCxnSpPr>
        <p:spPr>
          <a:xfrm>
            <a:off x="7162800" y="1058863"/>
            <a:ext cx="0" cy="13033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12"/>
          <p:cNvCxnSpPr/>
          <p:nvPr/>
        </p:nvCxnSpPr>
        <p:spPr>
          <a:xfrm>
            <a:off x="7620000" y="2590800"/>
            <a:ext cx="0" cy="1412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/>
          <p:cNvCxnSpPr/>
          <p:nvPr/>
        </p:nvCxnSpPr>
        <p:spPr>
          <a:xfrm>
            <a:off x="7620000" y="4419600"/>
            <a:ext cx="0" cy="19256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ângulo arredondado 5">
            <a:extLst>
              <a:ext uri="{FF2B5EF4-FFF2-40B4-BE49-F238E27FC236}">
                <a16:creationId xmlns:a16="http://schemas.microsoft.com/office/drawing/2014/main" id="{47C7C2C7-5C9F-0645-8AAD-F7CB5C2A44F2}"/>
              </a:ext>
            </a:extLst>
          </p:cNvPr>
          <p:cNvSpPr/>
          <p:nvPr/>
        </p:nvSpPr>
        <p:spPr>
          <a:xfrm>
            <a:off x="1820863" y="1798638"/>
            <a:ext cx="45720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6" name="Rectângulo arredondado 8">
            <a:extLst>
              <a:ext uri="{FF2B5EF4-FFF2-40B4-BE49-F238E27FC236}">
                <a16:creationId xmlns:a16="http://schemas.microsoft.com/office/drawing/2014/main" id="{FE60AD32-F175-0345-AE0B-BB6867E468C8}"/>
              </a:ext>
            </a:extLst>
          </p:cNvPr>
          <p:cNvSpPr/>
          <p:nvPr/>
        </p:nvSpPr>
        <p:spPr>
          <a:xfrm>
            <a:off x="2362200" y="3322638"/>
            <a:ext cx="45720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7" name="Rectângulo arredondado 9">
            <a:extLst>
              <a:ext uri="{FF2B5EF4-FFF2-40B4-BE49-F238E27FC236}">
                <a16:creationId xmlns:a16="http://schemas.microsoft.com/office/drawing/2014/main" id="{3A723685-A49C-6D45-972B-9DE7FFB690E1}"/>
              </a:ext>
            </a:extLst>
          </p:cNvPr>
          <p:cNvSpPr/>
          <p:nvPr/>
        </p:nvSpPr>
        <p:spPr>
          <a:xfrm>
            <a:off x="1905000" y="5837238"/>
            <a:ext cx="71755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8" name="Rectângulo arredondado 5">
            <a:extLst>
              <a:ext uri="{FF2B5EF4-FFF2-40B4-BE49-F238E27FC236}">
                <a16:creationId xmlns:a16="http://schemas.microsoft.com/office/drawing/2014/main" id="{6D102FFA-C109-1B45-BA11-175E8FCDDFBA}"/>
              </a:ext>
            </a:extLst>
          </p:cNvPr>
          <p:cNvSpPr/>
          <p:nvPr/>
        </p:nvSpPr>
        <p:spPr>
          <a:xfrm>
            <a:off x="6455571" y="1798638"/>
            <a:ext cx="45720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19" name="Rectângulo arredondado 8">
            <a:extLst>
              <a:ext uri="{FF2B5EF4-FFF2-40B4-BE49-F238E27FC236}">
                <a16:creationId xmlns:a16="http://schemas.microsoft.com/office/drawing/2014/main" id="{D2CBA497-7D43-8647-94D2-74556BD1CFA3}"/>
              </a:ext>
            </a:extLst>
          </p:cNvPr>
          <p:cNvSpPr/>
          <p:nvPr/>
        </p:nvSpPr>
        <p:spPr>
          <a:xfrm>
            <a:off x="6996908" y="3322638"/>
            <a:ext cx="45720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20" name="Rectângulo arredondado 9">
            <a:extLst>
              <a:ext uri="{FF2B5EF4-FFF2-40B4-BE49-F238E27FC236}">
                <a16:creationId xmlns:a16="http://schemas.microsoft.com/office/drawing/2014/main" id="{0990A0C1-B4E5-3E44-B8A8-8E2F39825621}"/>
              </a:ext>
            </a:extLst>
          </p:cNvPr>
          <p:cNvSpPr/>
          <p:nvPr/>
        </p:nvSpPr>
        <p:spPr>
          <a:xfrm>
            <a:off x="6788151" y="5854701"/>
            <a:ext cx="717550" cy="304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4530</Words>
  <Application>Microsoft Macintosh PowerPoint</Application>
  <PresentationFormat>Apresentação no Ecrã (4:3)</PresentationFormat>
  <Paragraphs>1195</Paragraphs>
  <Slides>53</Slides>
  <Notes>0</Notes>
  <HiddenSlides>3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Office Theme</vt:lpstr>
      <vt:lpstr>Equação</vt:lpstr>
      <vt:lpstr>Equation</vt:lpstr>
      <vt:lpstr>方程式</vt:lpstr>
      <vt:lpstr>03 - Hierarquia da Memória: Conceitos Fundamentais e Desempenho</vt:lpstr>
      <vt:lpstr>Material de apoio (mesmo que para 04 – Hierarquia da Memória: Organização)</vt:lpstr>
      <vt:lpstr>Hiato Processador-Memória</vt:lpstr>
      <vt:lpstr>Hiato Processador-Memória</vt:lpstr>
      <vt:lpstr>Hiato Processador-Memória</vt:lpstr>
      <vt:lpstr>Hiato Processador-Memória</vt:lpstr>
      <vt:lpstr>Hiato Processador-Memória</vt:lpstr>
      <vt:lpstr>Hiato Processador-Memória</vt:lpstr>
      <vt:lpstr>Hiato Processador-Memória</vt:lpstr>
      <vt:lpstr>Localidade</vt:lpstr>
      <vt:lpstr>Localidade Temporal</vt:lpstr>
      <vt:lpstr>Localidade Espacial</vt:lpstr>
      <vt:lpstr>Localidade</vt:lpstr>
      <vt:lpstr>Localidade</vt:lpstr>
      <vt:lpstr>Hierarquia de Memória: Tecnologia e Localidade</vt:lpstr>
      <vt:lpstr>Hierarquia de Memória</vt:lpstr>
      <vt:lpstr>Hierarquia de Memória</vt:lpstr>
      <vt:lpstr>Hierarquia de Memória: Inclusão</vt:lpstr>
      <vt:lpstr>Hierarquia de Memória: Escrita</vt:lpstr>
      <vt:lpstr>Intel Core i7 : Hierarquia da memória</vt:lpstr>
      <vt:lpstr>Hierarquia de Memória: Terminologia</vt:lpstr>
      <vt:lpstr>Hierarquia de Memória: Terminologia</vt:lpstr>
      <vt:lpstr>Hierarquia de Memória e Localidade</vt:lpstr>
      <vt:lpstr>Hierarquia de Memória –1º acesso</vt:lpstr>
      <vt:lpstr>Hierarquia de Memória – localidade temporal</vt:lpstr>
      <vt:lpstr>Hierarquia de Memória – localidade espacial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Caches multi-nível</vt:lpstr>
      <vt:lpstr>Caches multi-nível</vt:lpstr>
      <vt:lpstr>Hierarquia da memória - Desempenho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do Desempenho</dc:title>
  <dc:creator>psantos</dc:creator>
  <cp:lastModifiedBy>Luis Paulo Santos</cp:lastModifiedBy>
  <cp:revision>204</cp:revision>
  <dcterms:created xsi:type="dcterms:W3CDTF">2015-10-05T10:55:11Z</dcterms:created>
  <dcterms:modified xsi:type="dcterms:W3CDTF">2021-10-24T19:27:46Z</dcterms:modified>
</cp:coreProperties>
</file>