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0" r:id="rId2"/>
    <p:sldId id="303" r:id="rId3"/>
    <p:sldId id="291" r:id="rId4"/>
    <p:sldId id="292" r:id="rId5"/>
    <p:sldId id="274" r:id="rId6"/>
    <p:sldId id="275" r:id="rId7"/>
    <p:sldId id="304" r:id="rId8"/>
    <p:sldId id="276" r:id="rId9"/>
    <p:sldId id="280" r:id="rId10"/>
    <p:sldId id="293" r:id="rId11"/>
    <p:sldId id="294" r:id="rId12"/>
    <p:sldId id="282" r:id="rId13"/>
    <p:sldId id="295" r:id="rId14"/>
    <p:sldId id="283" r:id="rId15"/>
    <p:sldId id="296" r:id="rId16"/>
    <p:sldId id="297" r:id="rId17"/>
    <p:sldId id="305" r:id="rId18"/>
    <p:sldId id="286" r:id="rId19"/>
    <p:sldId id="298" r:id="rId20"/>
    <p:sldId id="287" r:id="rId21"/>
    <p:sldId id="299" r:id="rId22"/>
    <p:sldId id="300" r:id="rId23"/>
    <p:sldId id="302" r:id="rId24"/>
    <p:sldId id="288" r:id="rId25"/>
    <p:sldId id="289" r:id="rId26"/>
    <p:sldId id="301" r:id="rId27"/>
  </p:sldIdLst>
  <p:sldSz cx="9144000" cy="6858000" type="screen4x3"/>
  <p:notesSz cx="7099300" cy="102235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F2FFF"/>
    <a:srgbClr val="A000A0"/>
    <a:srgbClr val="009900"/>
    <a:srgbClr val="FFFFFF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>
      <p:cViewPr varScale="1">
        <p:scale>
          <a:sx n="102" d="100"/>
          <a:sy n="102" d="100"/>
        </p:scale>
        <p:origin x="176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noProof="0"/>
              <a:t>Faça clique para editar os estilos de texto do modelo global</a:t>
            </a:r>
          </a:p>
          <a:p>
            <a:pPr lvl="1"/>
            <a:r>
              <a:rPr lang="pt-PT" altLang="pt-PT" noProof="0"/>
              <a:t>Segundo nível</a:t>
            </a:r>
          </a:p>
          <a:p>
            <a:pPr lvl="2"/>
            <a:r>
              <a:rPr lang="pt-PT" altLang="pt-PT" noProof="0"/>
              <a:t>Terceiro nível</a:t>
            </a:r>
          </a:p>
          <a:p>
            <a:pPr lvl="3"/>
            <a:r>
              <a:rPr lang="pt-PT" altLang="pt-PT" noProof="0"/>
              <a:t>Quarto nível</a:t>
            </a:r>
          </a:p>
          <a:p>
            <a:pPr lvl="4"/>
            <a:r>
              <a:rPr lang="pt-PT" altLang="pt-PT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2BF681C-F2D9-4A75-A658-5E665F4880A9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19903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330D7E-2EC7-431A-A181-807FDE7BD261}" type="slidenum">
              <a:rPr lang="pt-PT" altLang="pt-PT" sz="1300" smtClean="0">
                <a:latin typeface="Times New Roman" panose="02020603050405020304" pitchFamily="18" charset="0"/>
              </a:rPr>
              <a:pPr/>
              <a:t>1</a:t>
            </a:fld>
            <a:endParaRPr lang="pt-PT" altLang="pt-PT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7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CD696B0-7AF4-4B8D-931E-49A4C57233CC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132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48C37-30BA-47F6-BF99-43C1CFFC0013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3434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2518-5CE9-4E24-8C1C-FCE0D1695682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5270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CB534-A990-4785-91A6-B819CAA20AB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1402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68104-E0F6-445B-BA55-CB3E5CD5C35D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424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87401-2C38-4514-B1E7-C6B9215B0877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8258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EF726-3DD1-436C-8286-2CADC8D0696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8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BD3A6-C043-48AA-A273-D405DC3EDAA6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8432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B302E-9999-439A-929C-3CD50A410ED4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0839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ED2BA-1474-4D28-ADDA-D784AE3D90F4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344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0AF58-9054-4CC3-B68D-7A6C4466134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4990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10695-8EE1-4B33-8451-06D154CEE48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914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04" charset="0"/>
                <a:ea typeface="ＭＳ Ｐゴシック" pitchFamily="-104" charset="-128"/>
              </a:defRPr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1F8BE8-A370-4202-B477-4441D8E69DC9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04 - Hierarquia de Memória:</a:t>
            </a:r>
            <a:br>
              <a:rPr lang="pt-PT" altLang="pt-PT">
                <a:ea typeface="ＭＳ Ｐゴシック" panose="020B0600070205080204" pitchFamily="34" charset="-128"/>
              </a:rPr>
            </a:br>
            <a:r>
              <a:rPr lang="pt-PT" altLang="pt-PT" sz="2800">
                <a:ea typeface="ＭＳ Ｐゴシック" panose="020B0600070205080204" pitchFamily="34" charset="-128"/>
              </a:rPr>
              <a:t>Organização da </a:t>
            </a:r>
            <a:r>
              <a:rPr lang="pt-PT" altLang="pt-PT" sz="2800" i="1">
                <a:ea typeface="ＭＳ Ｐゴシック" panose="020B0600070205080204" pitchFamily="34" charset="-128"/>
              </a:rPr>
              <a:t>cache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886200"/>
            <a:ext cx="7058025" cy="1752600"/>
          </a:xfrm>
        </p:spPr>
        <p:txBody>
          <a:bodyPr/>
          <a:lstStyle/>
          <a:p>
            <a:pPr eaLnBrk="1" hangingPunct="1"/>
            <a:r>
              <a:rPr lang="en-US" altLang="pt-PT">
                <a:ea typeface="ＭＳ Ｐゴシック" panose="020B0600070205080204" pitchFamily="34" charset="-128"/>
              </a:rPr>
              <a:t>Arquitectura de Computadores</a:t>
            </a:r>
          </a:p>
          <a:p>
            <a:pPr eaLnBrk="1" hangingPunct="1"/>
            <a:r>
              <a:rPr lang="en-US" altLang="pt-PT">
                <a:ea typeface="ＭＳ Ｐゴシック" panose="020B0600070205080204" pitchFamily="34" charset="-128"/>
              </a:rPr>
              <a:t>Mestrado Integrado em Engenharia Informática</a:t>
            </a:r>
          </a:p>
          <a:p>
            <a:pPr eaLnBrk="1" hangingPunct="1"/>
            <a:r>
              <a:rPr lang="en-US" altLang="pt-PT">
                <a:ea typeface="ＭＳ Ｐゴシック" panose="020B0600070205080204" pitchFamily="34" charset="-128"/>
              </a:rPr>
              <a:t>Luís Paulo Santos</a:t>
            </a:r>
          </a:p>
          <a:p>
            <a:pPr eaLnBrk="1" hangingPunct="1"/>
            <a:endParaRPr lang="pt-PT" altLang="pt-PT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ângulo 23"/>
          <p:cNvSpPr>
            <a:spLocks noChangeArrowheads="1"/>
          </p:cNvSpPr>
          <p:nvPr/>
        </p:nvSpPr>
        <p:spPr bwMode="auto">
          <a:xfrm>
            <a:off x="1524000" y="3548063"/>
            <a:ext cx="4953000" cy="2619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43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Mapeamento completamente associativo</a:t>
            </a:r>
          </a:p>
        </p:txBody>
      </p:sp>
      <p:sp>
        <p:nvSpPr>
          <p:cNvPr id="14340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1013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1 único </a:t>
            </a:r>
            <a:r>
              <a:rPr lang="pt-PT" altLang="pt-PT" i="1">
                <a:ea typeface="ＭＳ Ｐゴシック" panose="020B0600070205080204" pitchFamily="34" charset="-128"/>
              </a:rPr>
              <a:t>set</a:t>
            </a:r>
            <a:r>
              <a:rPr lang="pt-PT" altLang="pt-PT">
                <a:ea typeface="ＭＳ Ｐゴシック" panose="020B0600070205080204" pitchFamily="34" charset="-128"/>
              </a:rPr>
              <a:t> (S=1) que contém todas as linhas</a:t>
            </a:r>
          </a:p>
          <a:p>
            <a:r>
              <a:rPr lang="pt-PT" altLang="pt-PT">
                <a:ea typeface="ＭＳ Ｐゴシック" panose="020B0600070205080204" pitchFamily="34" charset="-128"/>
              </a:rPr>
              <a:t>qualquer endereço pode mapear em qualquer linha</a:t>
            </a:r>
          </a:p>
          <a:p>
            <a:r>
              <a:rPr lang="pt-PT" altLang="pt-PT" i="1">
                <a:ea typeface="ＭＳ Ｐゴシック" panose="020B0600070205080204" pitchFamily="34" charset="-128"/>
              </a:rPr>
              <a:t>set index </a:t>
            </a:r>
            <a:r>
              <a:rPr lang="pt-PT" altLang="pt-PT">
                <a:ea typeface="ＭＳ Ｐゴシック" panose="020B0600070205080204" pitchFamily="34" charset="-128"/>
              </a:rPr>
              <a:t>não é usado</a:t>
            </a:r>
            <a:endParaRPr lang="pt-PT" altLang="pt-PT" i="1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Cache (1, E, B, m)</a:t>
            </a:r>
          </a:p>
        </p:txBody>
      </p:sp>
      <p:sp>
        <p:nvSpPr>
          <p:cNvPr id="14341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4342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5ABC2-1C49-4E23-9631-5796E41CAAF3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200"/>
          </a:p>
        </p:txBody>
      </p:sp>
      <p:sp>
        <p:nvSpPr>
          <p:cNvPr id="14343" name="CaixaDeTexto 6"/>
          <p:cNvSpPr txBox="1">
            <a:spLocks noChangeArrowheads="1"/>
          </p:cNvSpPr>
          <p:nvPr/>
        </p:nvSpPr>
        <p:spPr bwMode="auto">
          <a:xfrm>
            <a:off x="228600" y="3429000"/>
            <a:ext cx="1163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Endereço</a:t>
            </a:r>
          </a:p>
        </p:txBody>
      </p:sp>
      <p:sp>
        <p:nvSpPr>
          <p:cNvPr id="14344" name="CaixaDeTexto 7"/>
          <p:cNvSpPr txBox="1">
            <a:spLocks noChangeArrowheads="1"/>
          </p:cNvSpPr>
          <p:nvPr/>
        </p:nvSpPr>
        <p:spPr bwMode="auto">
          <a:xfrm>
            <a:off x="4233863" y="3167063"/>
            <a:ext cx="1379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m = log</a:t>
            </a:r>
            <a:r>
              <a:rPr lang="pt-PT" altLang="pt-PT" sz="1400" baseline="-25000"/>
              <a:t>2</a:t>
            </a:r>
            <a:r>
              <a:rPr lang="pt-PT" altLang="pt-PT" sz="1400"/>
              <a:t>(M)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14345" name="Conexão recta 8"/>
          <p:cNvCxnSpPr>
            <a:cxnSpLocks noChangeShapeType="1"/>
          </p:cNvCxnSpPr>
          <p:nvPr/>
        </p:nvCxnSpPr>
        <p:spPr bwMode="auto">
          <a:xfrm>
            <a:off x="1524000" y="3187700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Conexão recta 9"/>
          <p:cNvCxnSpPr>
            <a:cxnSpLocks noChangeShapeType="1"/>
          </p:cNvCxnSpPr>
          <p:nvPr/>
        </p:nvCxnSpPr>
        <p:spPr bwMode="auto">
          <a:xfrm>
            <a:off x="8066088" y="3167063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Conexão recta unidireccional 10"/>
          <p:cNvCxnSpPr>
            <a:cxnSpLocks noChangeShapeType="1"/>
            <a:stCxn id="14344" idx="1"/>
          </p:cNvCxnSpPr>
          <p:nvPr/>
        </p:nvCxnSpPr>
        <p:spPr bwMode="auto">
          <a:xfrm flipH="1">
            <a:off x="1524000" y="3321050"/>
            <a:ext cx="270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Conexão recta unidireccional 11"/>
          <p:cNvCxnSpPr>
            <a:cxnSpLocks noChangeShapeType="1"/>
            <a:stCxn id="14344" idx="3"/>
          </p:cNvCxnSpPr>
          <p:nvPr/>
        </p:nvCxnSpPr>
        <p:spPr bwMode="auto">
          <a:xfrm>
            <a:off x="5613400" y="3321050"/>
            <a:ext cx="2462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6492875" y="3548063"/>
            <a:ext cx="1582738" cy="28733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4350" name="Rectângulo 5"/>
          <p:cNvSpPr>
            <a:spLocks noChangeArrowheads="1"/>
          </p:cNvSpPr>
          <p:nvPr/>
        </p:nvSpPr>
        <p:spPr bwMode="auto">
          <a:xfrm>
            <a:off x="1524000" y="3548063"/>
            <a:ext cx="6551613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6491288" y="3906838"/>
            <a:ext cx="1584325" cy="360362"/>
            <a:chOff x="6876256" y="2492896"/>
            <a:chExt cx="1584177" cy="360040"/>
          </a:xfrm>
        </p:grpSpPr>
        <p:sp>
          <p:nvSpPr>
            <p:cNvPr id="14360" name="CaixaDeTexto 15"/>
            <p:cNvSpPr txBox="1">
              <a:spLocks noChangeArrowheads="1"/>
            </p:cNvSpPr>
            <p:nvPr/>
          </p:nvSpPr>
          <p:spPr bwMode="auto">
            <a:xfrm>
              <a:off x="7110637" y="2545159"/>
              <a:ext cx="12057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400"/>
                <a:t>b = log</a:t>
              </a:r>
              <a:r>
                <a:rPr lang="pt-PT" altLang="pt-PT" sz="1400" baseline="-25000"/>
                <a:t>2</a:t>
              </a:r>
              <a:r>
                <a:rPr lang="pt-PT" altLang="pt-PT" sz="1400"/>
                <a:t> B </a:t>
              </a:r>
              <a:r>
                <a:rPr lang="pt-PT" altLang="pt-PT" sz="1400" i="1"/>
                <a:t>bits</a:t>
              </a:r>
              <a:endParaRPr lang="pt-PT" altLang="pt-PT" sz="1400"/>
            </a:p>
          </p:txBody>
        </p:sp>
        <p:cxnSp>
          <p:nvCxnSpPr>
            <p:cNvPr id="14361" name="Conexão recta 16"/>
            <p:cNvCxnSpPr>
              <a:cxnSpLocks noChangeShapeType="1"/>
            </p:cNvCxnSpPr>
            <p:nvPr/>
          </p:nvCxnSpPr>
          <p:spPr bwMode="auto">
            <a:xfrm>
              <a:off x="6876256" y="2492896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2" name="Conexão recta 17"/>
            <p:cNvCxnSpPr>
              <a:cxnSpLocks noChangeShapeType="1"/>
            </p:cNvCxnSpPr>
            <p:nvPr/>
          </p:nvCxnSpPr>
          <p:spPr bwMode="auto">
            <a:xfrm>
              <a:off x="8460433" y="2493323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Conexão recta unidireccional 18"/>
            <p:cNvCxnSpPr>
              <a:cxnSpLocks noChangeShapeType="1"/>
              <a:stCxn id="14360" idx="1"/>
            </p:cNvCxnSpPr>
            <p:nvPr/>
          </p:nvCxnSpPr>
          <p:spPr bwMode="auto">
            <a:xfrm flipH="1">
              <a:off x="6876257" y="2699048"/>
              <a:ext cx="2343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Conexão recta unidireccional 19"/>
            <p:cNvCxnSpPr>
              <a:cxnSpLocks noChangeShapeType="1"/>
              <a:stCxn id="14360" idx="3"/>
            </p:cNvCxnSpPr>
            <p:nvPr/>
          </p:nvCxnSpPr>
          <p:spPr bwMode="auto">
            <a:xfrm>
              <a:off x="8316416" y="2699048"/>
              <a:ext cx="14401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>
            <a:off x="6491288" y="390842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3048000" y="3962400"/>
            <a:ext cx="1293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t = m - s - b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34" name="Conexão recta 33"/>
          <p:cNvCxnSpPr>
            <a:cxnSpLocks noChangeShapeType="1"/>
          </p:cNvCxnSpPr>
          <p:nvPr/>
        </p:nvCxnSpPr>
        <p:spPr bwMode="auto">
          <a:xfrm>
            <a:off x="1524000" y="39068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exão recta unidireccional 35"/>
          <p:cNvCxnSpPr>
            <a:cxnSpLocks noChangeShapeType="1"/>
            <a:stCxn id="33" idx="1"/>
          </p:cNvCxnSpPr>
          <p:nvPr/>
        </p:nvCxnSpPr>
        <p:spPr bwMode="auto">
          <a:xfrm rot="10800000">
            <a:off x="1524000" y="4114800"/>
            <a:ext cx="1524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exão recta unidireccional 36"/>
          <p:cNvCxnSpPr>
            <a:cxnSpLocks noChangeShapeType="1"/>
            <a:stCxn id="33" idx="3"/>
          </p:cNvCxnSpPr>
          <p:nvPr/>
        </p:nvCxnSpPr>
        <p:spPr bwMode="auto">
          <a:xfrm flipV="1">
            <a:off x="4341813" y="4114800"/>
            <a:ext cx="21351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827088" y="4543425"/>
            <a:ext cx="5986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0000FF"/>
                </a:solidFill>
              </a:rPr>
              <a:t>block offset </a:t>
            </a:r>
            <a:r>
              <a:rPr lang="pt-PT" altLang="pt-PT" sz="2000">
                <a:solidFill>
                  <a:srgbClr val="0000FF"/>
                </a:solidFill>
              </a:rPr>
              <a:t>– b </a:t>
            </a:r>
            <a:r>
              <a:rPr lang="pt-PT" altLang="pt-PT" sz="2000" i="1">
                <a:solidFill>
                  <a:srgbClr val="0000FF"/>
                </a:solidFill>
              </a:rPr>
              <a:t>bits </a:t>
            </a:r>
            <a:r>
              <a:rPr lang="pt-PT" altLang="pt-PT" sz="2000">
                <a:solidFill>
                  <a:srgbClr val="0000FF"/>
                </a:solidFill>
              </a:rPr>
              <a:t>identificam o </a:t>
            </a:r>
            <a:r>
              <a:rPr lang="pt-PT" altLang="pt-PT" sz="2000" i="1">
                <a:solidFill>
                  <a:srgbClr val="0000FF"/>
                </a:solidFill>
              </a:rPr>
              <a:t>byte </a:t>
            </a:r>
            <a:r>
              <a:rPr lang="pt-PT" altLang="pt-PT" sz="2000">
                <a:solidFill>
                  <a:srgbClr val="0000FF"/>
                </a:solidFill>
              </a:rPr>
              <a:t>dentro do bloco. 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827088" y="5095875"/>
            <a:ext cx="5786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BF7300"/>
                </a:solidFill>
              </a:rPr>
              <a:t>set index </a:t>
            </a:r>
            <a:r>
              <a:rPr lang="pt-PT" altLang="pt-PT" sz="2000">
                <a:solidFill>
                  <a:srgbClr val="BF7300"/>
                </a:solidFill>
              </a:rPr>
              <a:t>– s=0 </a:t>
            </a:r>
            <a:r>
              <a:rPr lang="pt-PT" altLang="pt-PT" sz="2000" i="1">
                <a:solidFill>
                  <a:srgbClr val="BF7300"/>
                </a:solidFill>
              </a:rPr>
              <a:t>bits </a:t>
            </a:r>
            <a:r>
              <a:rPr lang="pt-PT" altLang="pt-PT" sz="2000">
                <a:solidFill>
                  <a:srgbClr val="BF7300"/>
                </a:solidFill>
              </a:rPr>
              <a:t>não é utilizado pois só existe 1 </a:t>
            </a:r>
            <a:r>
              <a:rPr lang="pt-PT" altLang="pt-PT" sz="2000" i="1">
                <a:solidFill>
                  <a:srgbClr val="BF7300"/>
                </a:solidFill>
              </a:rPr>
              <a:t>set</a:t>
            </a:r>
            <a:r>
              <a:rPr lang="pt-PT" altLang="pt-PT" sz="2000">
                <a:solidFill>
                  <a:srgbClr val="BF7300"/>
                </a:solidFill>
              </a:rPr>
              <a:t>. 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827088" y="5695950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FF0000"/>
                </a:solidFill>
              </a:rPr>
              <a:t>tag</a:t>
            </a:r>
            <a:r>
              <a:rPr lang="pt-PT" altLang="pt-PT" sz="2000">
                <a:solidFill>
                  <a:srgbClr val="FF0000"/>
                </a:solidFill>
              </a:rPr>
              <a:t>– t </a:t>
            </a:r>
            <a:r>
              <a:rPr lang="pt-PT" altLang="pt-PT" sz="2000" i="1">
                <a:solidFill>
                  <a:srgbClr val="FF0000"/>
                </a:solidFill>
              </a:rPr>
              <a:t>bits </a:t>
            </a:r>
            <a:r>
              <a:rPr lang="pt-PT" altLang="pt-PT" sz="2000">
                <a:solidFill>
                  <a:srgbClr val="FF0000"/>
                </a:solidFill>
              </a:rPr>
              <a:t>para a </a:t>
            </a:r>
            <a:r>
              <a:rPr lang="pt-PT" altLang="pt-PT" sz="2000" i="1">
                <a:solidFill>
                  <a:srgbClr val="FF0000"/>
                </a:solidFill>
              </a:rPr>
              <a:t>tag</a:t>
            </a:r>
            <a:r>
              <a:rPr lang="pt-PT" altLang="pt-PT" sz="200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3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ângulo 256"/>
          <p:cNvSpPr/>
          <p:nvPr/>
        </p:nvSpPr>
        <p:spPr bwMode="auto">
          <a:xfrm flipV="1">
            <a:off x="7810500" y="3068638"/>
            <a:ext cx="563563" cy="381000"/>
          </a:xfrm>
          <a:prstGeom prst="rect">
            <a:avLst/>
          </a:prstGeom>
          <a:solidFill>
            <a:srgbClr val="A000A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56" name="Rectângulo 255"/>
          <p:cNvSpPr/>
          <p:nvPr/>
        </p:nvSpPr>
        <p:spPr bwMode="auto">
          <a:xfrm flipV="1">
            <a:off x="7800975" y="3079750"/>
            <a:ext cx="563563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55" name="Rectângulo 254"/>
          <p:cNvSpPr/>
          <p:nvPr/>
        </p:nvSpPr>
        <p:spPr bwMode="auto">
          <a:xfrm flipV="1">
            <a:off x="7800975" y="3068638"/>
            <a:ext cx="563563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54" name="Rectângulo 253"/>
          <p:cNvSpPr/>
          <p:nvPr/>
        </p:nvSpPr>
        <p:spPr bwMode="auto">
          <a:xfrm flipV="1">
            <a:off x="7800975" y="3062288"/>
            <a:ext cx="563563" cy="38100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5366" name="Text Box 25"/>
          <p:cNvSpPr txBox="1">
            <a:spLocks noChangeArrowheads="1"/>
          </p:cNvSpPr>
          <p:nvPr/>
        </p:nvSpPr>
        <p:spPr bwMode="auto">
          <a:xfrm>
            <a:off x="457200" y="1066800"/>
            <a:ext cx="7907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Organização da </a:t>
            </a:r>
            <a:r>
              <a:rPr lang="pt-PT" altLang="pt-PT" sz="2000" i="1"/>
              <a:t>cache </a:t>
            </a:r>
            <a:r>
              <a:rPr lang="pt-PT" altLang="pt-PT" sz="2000"/>
              <a:t>com S=1. Só existe 1 </a:t>
            </a:r>
            <a:r>
              <a:rPr lang="pt-PT" altLang="pt-PT" sz="2000" i="1"/>
              <a:t>set </a:t>
            </a:r>
            <a:r>
              <a:rPr lang="pt-PT" altLang="pt-PT" sz="2000"/>
              <a:t>que contém todas as linhas.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Exemplo: (S = 1, E = 8, B = 4, m=6)</a:t>
            </a:r>
          </a:p>
        </p:txBody>
      </p:sp>
      <p:sp>
        <p:nvSpPr>
          <p:cNvPr id="15367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5368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EB997-80D6-44F6-96FA-5E15DCCF7E97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200"/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Completamente Associativo</a:t>
            </a:r>
          </a:p>
        </p:txBody>
      </p:sp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3987800" y="5260975"/>
            <a:ext cx="5111750" cy="830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Mapeamento completamente associativo: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um endereço de memória mapeia em qualquer linha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reduzido número de colisões</a:t>
            </a:r>
          </a:p>
        </p:txBody>
      </p:sp>
      <p:grpSp>
        <p:nvGrpSpPr>
          <p:cNvPr id="107" name="Grupo 16"/>
          <p:cNvGrpSpPr>
            <a:grpSpLocks/>
          </p:cNvGrpSpPr>
          <p:nvPr/>
        </p:nvGrpSpPr>
        <p:grpSpPr bwMode="auto">
          <a:xfrm>
            <a:off x="2481263" y="2439988"/>
            <a:ext cx="3957637" cy="484187"/>
            <a:chOff x="2481064" y="2439888"/>
            <a:chExt cx="3958208" cy="485056"/>
          </a:xfrm>
        </p:grpSpPr>
        <p:sp>
          <p:nvSpPr>
            <p:cNvPr id="15506" name="Rectangle 81"/>
            <p:cNvSpPr>
              <a:spLocks noChangeArrowheads="1"/>
            </p:cNvSpPr>
            <p:nvPr/>
          </p:nvSpPr>
          <p:spPr bwMode="auto">
            <a:xfrm>
              <a:off x="5220072" y="2620144"/>
              <a:ext cx="1219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15507" name="Conexão recta unidireccional 6"/>
            <p:cNvCxnSpPr>
              <a:cxnSpLocks noChangeShapeType="1"/>
              <a:stCxn id="192" idx="1"/>
              <a:endCxn id="206" idx="1"/>
            </p:cNvCxnSpPr>
            <p:nvPr/>
          </p:nvCxnSpPr>
          <p:spPr bwMode="auto">
            <a:xfrm>
              <a:off x="2481064" y="2439888"/>
              <a:ext cx="1739049" cy="307068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3" name="Rectangle 87"/>
          <p:cNvSpPr>
            <a:spLocks noChangeArrowheads="1"/>
          </p:cNvSpPr>
          <p:nvPr/>
        </p:nvSpPr>
        <p:spPr bwMode="auto">
          <a:xfrm>
            <a:off x="5219700" y="3500438"/>
            <a:ext cx="1219200" cy="304800"/>
          </a:xfrm>
          <a:prstGeom prst="rect">
            <a:avLst/>
          </a:prstGeom>
          <a:solidFill>
            <a:srgbClr val="A00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5373" name="Text Box 76"/>
          <p:cNvSpPr txBox="1">
            <a:spLocks noChangeArrowheads="1"/>
          </p:cNvSpPr>
          <p:nvPr/>
        </p:nvSpPr>
        <p:spPr bwMode="auto">
          <a:xfrm>
            <a:off x="363538" y="449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116" name="Grupo 14"/>
          <p:cNvGrpSpPr>
            <a:grpSpLocks/>
          </p:cNvGrpSpPr>
          <p:nvPr/>
        </p:nvGrpSpPr>
        <p:grpSpPr bwMode="auto">
          <a:xfrm>
            <a:off x="2424113" y="2924175"/>
            <a:ext cx="4006850" cy="738188"/>
            <a:chOff x="2436912" y="2956694"/>
            <a:chExt cx="4007296" cy="736848"/>
          </a:xfrm>
        </p:grpSpPr>
        <p:sp>
          <p:nvSpPr>
            <p:cNvPr id="15504" name="Rectangle 87"/>
            <p:cNvSpPr>
              <a:spLocks noChangeArrowheads="1"/>
            </p:cNvSpPr>
            <p:nvPr/>
          </p:nvSpPr>
          <p:spPr bwMode="auto">
            <a:xfrm>
              <a:off x="5225008" y="2956694"/>
              <a:ext cx="1219200" cy="3048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15505" name="Conexão recta unidireccional 97"/>
            <p:cNvCxnSpPr>
              <a:cxnSpLocks noChangeShapeType="1"/>
              <a:stCxn id="217" idx="1"/>
              <a:endCxn id="210" idx="1"/>
            </p:cNvCxnSpPr>
            <p:nvPr/>
          </p:nvCxnSpPr>
          <p:spPr bwMode="auto">
            <a:xfrm flipV="1">
              <a:off x="2436912" y="3125971"/>
              <a:ext cx="1795777" cy="56757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0" name="Grupo 13"/>
          <p:cNvGrpSpPr>
            <a:grpSpLocks/>
          </p:cNvGrpSpPr>
          <p:nvPr/>
        </p:nvGrpSpPr>
        <p:grpSpPr bwMode="auto">
          <a:xfrm>
            <a:off x="2484438" y="3052763"/>
            <a:ext cx="3959225" cy="465137"/>
            <a:chOff x="2483768" y="3051509"/>
            <a:chExt cx="3960440" cy="465391"/>
          </a:xfrm>
        </p:grpSpPr>
        <p:sp>
          <p:nvSpPr>
            <p:cNvPr id="15502" name="Rectangle 84"/>
            <p:cNvSpPr>
              <a:spLocks noChangeArrowheads="1"/>
            </p:cNvSpPr>
            <p:nvPr/>
          </p:nvSpPr>
          <p:spPr bwMode="auto">
            <a:xfrm>
              <a:off x="5225008" y="3212099"/>
              <a:ext cx="1219200" cy="30480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15503" name="Conexão recta unidireccional 101"/>
            <p:cNvCxnSpPr>
              <a:cxnSpLocks noChangeShapeType="1"/>
              <a:stCxn id="218" idx="1"/>
              <a:endCxn id="211" idx="1"/>
            </p:cNvCxnSpPr>
            <p:nvPr/>
          </p:nvCxnSpPr>
          <p:spPr bwMode="auto">
            <a:xfrm>
              <a:off x="2483768" y="3051509"/>
              <a:ext cx="1728192" cy="351538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Rectângulo 15"/>
          <p:cNvSpPr>
            <a:spLocks noChangeArrowheads="1"/>
          </p:cNvSpPr>
          <p:nvPr/>
        </p:nvSpPr>
        <p:spPr bwMode="auto">
          <a:xfrm flipV="1">
            <a:off x="8364538" y="3068638"/>
            <a:ext cx="338137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9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130" name="Rectângulo 129"/>
          <p:cNvSpPr/>
          <p:nvPr/>
        </p:nvSpPr>
        <p:spPr bwMode="auto">
          <a:xfrm flipV="1">
            <a:off x="7799388" y="3068638"/>
            <a:ext cx="563562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5379" name="Text Box 58"/>
          <p:cNvSpPr txBox="1">
            <a:spLocks noChangeArrowheads="1"/>
          </p:cNvSpPr>
          <p:nvPr/>
        </p:nvSpPr>
        <p:spPr bwMode="auto">
          <a:xfrm>
            <a:off x="363538" y="2058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15380" name="Line 27"/>
          <p:cNvSpPr>
            <a:spLocks noChangeShapeType="1"/>
          </p:cNvSpPr>
          <p:nvPr/>
        </p:nvSpPr>
        <p:spPr bwMode="auto">
          <a:xfrm>
            <a:off x="11096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1" name="Line 28"/>
          <p:cNvSpPr>
            <a:spLocks noChangeShapeType="1"/>
          </p:cNvSpPr>
          <p:nvPr/>
        </p:nvSpPr>
        <p:spPr bwMode="auto">
          <a:xfrm>
            <a:off x="21764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2" name="Line 29"/>
          <p:cNvSpPr>
            <a:spLocks noChangeShapeType="1"/>
          </p:cNvSpPr>
          <p:nvPr/>
        </p:nvSpPr>
        <p:spPr bwMode="auto">
          <a:xfrm>
            <a:off x="1109663" y="2135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3" name="Line 30"/>
          <p:cNvSpPr>
            <a:spLocks noChangeShapeType="1"/>
          </p:cNvSpPr>
          <p:nvPr/>
        </p:nvSpPr>
        <p:spPr bwMode="auto">
          <a:xfrm>
            <a:off x="1109663" y="2287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4" name="Line 31"/>
          <p:cNvSpPr>
            <a:spLocks noChangeShapeType="1"/>
          </p:cNvSpPr>
          <p:nvPr/>
        </p:nvSpPr>
        <p:spPr bwMode="auto">
          <a:xfrm>
            <a:off x="1109663" y="2439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5" name="Line 32"/>
          <p:cNvSpPr>
            <a:spLocks noChangeShapeType="1"/>
          </p:cNvSpPr>
          <p:nvPr/>
        </p:nvSpPr>
        <p:spPr bwMode="auto">
          <a:xfrm>
            <a:off x="1109663" y="2592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6" name="Line 33"/>
          <p:cNvSpPr>
            <a:spLocks noChangeShapeType="1"/>
          </p:cNvSpPr>
          <p:nvPr/>
        </p:nvSpPr>
        <p:spPr bwMode="auto">
          <a:xfrm>
            <a:off x="1109663" y="2744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7" name="Line 34"/>
          <p:cNvSpPr>
            <a:spLocks noChangeShapeType="1"/>
          </p:cNvSpPr>
          <p:nvPr/>
        </p:nvSpPr>
        <p:spPr bwMode="auto">
          <a:xfrm>
            <a:off x="1109663" y="2897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8" name="Line 35"/>
          <p:cNvSpPr>
            <a:spLocks noChangeShapeType="1"/>
          </p:cNvSpPr>
          <p:nvPr/>
        </p:nvSpPr>
        <p:spPr bwMode="auto">
          <a:xfrm>
            <a:off x="1109663" y="3049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9" name="Line 36"/>
          <p:cNvSpPr>
            <a:spLocks noChangeShapeType="1"/>
          </p:cNvSpPr>
          <p:nvPr/>
        </p:nvSpPr>
        <p:spPr bwMode="auto">
          <a:xfrm>
            <a:off x="1109663" y="3201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0" name="Line 37"/>
          <p:cNvSpPr>
            <a:spLocks noChangeShapeType="1"/>
          </p:cNvSpPr>
          <p:nvPr/>
        </p:nvSpPr>
        <p:spPr bwMode="auto">
          <a:xfrm>
            <a:off x="1109663" y="3354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1" name="Line 38"/>
          <p:cNvSpPr>
            <a:spLocks noChangeShapeType="1"/>
          </p:cNvSpPr>
          <p:nvPr/>
        </p:nvSpPr>
        <p:spPr bwMode="auto">
          <a:xfrm>
            <a:off x="1109663" y="3506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2" name="Line 39"/>
          <p:cNvSpPr>
            <a:spLocks noChangeShapeType="1"/>
          </p:cNvSpPr>
          <p:nvPr/>
        </p:nvSpPr>
        <p:spPr bwMode="auto">
          <a:xfrm>
            <a:off x="1109663" y="3659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3" name="Line 43"/>
          <p:cNvSpPr>
            <a:spLocks noChangeShapeType="1"/>
          </p:cNvSpPr>
          <p:nvPr/>
        </p:nvSpPr>
        <p:spPr bwMode="auto">
          <a:xfrm>
            <a:off x="1109663" y="4268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4" name="Line 44"/>
          <p:cNvSpPr>
            <a:spLocks noChangeShapeType="1"/>
          </p:cNvSpPr>
          <p:nvPr/>
        </p:nvSpPr>
        <p:spPr bwMode="auto">
          <a:xfrm>
            <a:off x="1109663" y="4421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5" name="Line 45"/>
          <p:cNvSpPr>
            <a:spLocks noChangeShapeType="1"/>
          </p:cNvSpPr>
          <p:nvPr/>
        </p:nvSpPr>
        <p:spPr bwMode="auto">
          <a:xfrm>
            <a:off x="1109663" y="4573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6" name="Line 46"/>
          <p:cNvSpPr>
            <a:spLocks noChangeShapeType="1"/>
          </p:cNvSpPr>
          <p:nvPr/>
        </p:nvSpPr>
        <p:spPr bwMode="auto">
          <a:xfrm>
            <a:off x="1109663" y="4725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7" name="Line 47"/>
          <p:cNvSpPr>
            <a:spLocks noChangeShapeType="1"/>
          </p:cNvSpPr>
          <p:nvPr/>
        </p:nvSpPr>
        <p:spPr bwMode="auto">
          <a:xfrm>
            <a:off x="1109663" y="4878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8" name="Line 48"/>
          <p:cNvSpPr>
            <a:spLocks noChangeShapeType="1"/>
          </p:cNvSpPr>
          <p:nvPr/>
        </p:nvSpPr>
        <p:spPr bwMode="auto">
          <a:xfrm>
            <a:off x="1109663" y="5030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9" name="Line 49"/>
          <p:cNvSpPr>
            <a:spLocks noChangeShapeType="1"/>
          </p:cNvSpPr>
          <p:nvPr/>
        </p:nvSpPr>
        <p:spPr bwMode="auto">
          <a:xfrm>
            <a:off x="1109663" y="5183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00" name="Line 50"/>
          <p:cNvSpPr>
            <a:spLocks noChangeShapeType="1"/>
          </p:cNvSpPr>
          <p:nvPr/>
        </p:nvSpPr>
        <p:spPr bwMode="auto">
          <a:xfrm>
            <a:off x="1109663" y="5335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01" name="Line 51"/>
          <p:cNvSpPr>
            <a:spLocks noChangeShapeType="1"/>
          </p:cNvSpPr>
          <p:nvPr/>
        </p:nvSpPr>
        <p:spPr bwMode="auto">
          <a:xfrm>
            <a:off x="1109663" y="5487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02" name="Oval 55"/>
          <p:cNvSpPr>
            <a:spLocks noChangeArrowheads="1"/>
          </p:cNvSpPr>
          <p:nvPr/>
        </p:nvSpPr>
        <p:spPr bwMode="auto">
          <a:xfrm>
            <a:off x="1566863" y="56403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5403" name="Oval 56"/>
          <p:cNvSpPr>
            <a:spLocks noChangeArrowheads="1"/>
          </p:cNvSpPr>
          <p:nvPr/>
        </p:nvSpPr>
        <p:spPr bwMode="auto">
          <a:xfrm>
            <a:off x="1566863" y="57927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5404" name="Oval 57"/>
          <p:cNvSpPr>
            <a:spLocks noChangeArrowheads="1"/>
          </p:cNvSpPr>
          <p:nvPr/>
        </p:nvSpPr>
        <p:spPr bwMode="auto">
          <a:xfrm>
            <a:off x="1566863" y="59451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5405" name="Text Box 59"/>
          <p:cNvSpPr txBox="1">
            <a:spLocks noChangeArrowheads="1"/>
          </p:cNvSpPr>
          <p:nvPr/>
        </p:nvSpPr>
        <p:spPr bwMode="auto">
          <a:xfrm>
            <a:off x="363538" y="22113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000001</a:t>
            </a:r>
          </a:p>
        </p:txBody>
      </p:sp>
      <p:sp>
        <p:nvSpPr>
          <p:cNvPr id="15406" name="Text Box 60"/>
          <p:cNvSpPr txBox="1">
            <a:spLocks noChangeArrowheads="1"/>
          </p:cNvSpPr>
          <p:nvPr/>
        </p:nvSpPr>
        <p:spPr bwMode="auto">
          <a:xfrm>
            <a:off x="363538" y="23637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15407" name="Text Box 61"/>
          <p:cNvSpPr txBox="1">
            <a:spLocks noChangeArrowheads="1"/>
          </p:cNvSpPr>
          <p:nvPr/>
        </p:nvSpPr>
        <p:spPr bwMode="auto">
          <a:xfrm>
            <a:off x="369888" y="25161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000011</a:t>
            </a:r>
          </a:p>
        </p:txBody>
      </p:sp>
      <p:sp>
        <p:nvSpPr>
          <p:cNvPr id="15408" name="Text Box 62"/>
          <p:cNvSpPr txBox="1">
            <a:spLocks noChangeArrowheads="1"/>
          </p:cNvSpPr>
          <p:nvPr/>
        </p:nvSpPr>
        <p:spPr bwMode="auto">
          <a:xfrm>
            <a:off x="363538" y="2668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000100</a:t>
            </a:r>
          </a:p>
        </p:txBody>
      </p:sp>
      <p:sp>
        <p:nvSpPr>
          <p:cNvPr id="15409" name="Text Box 63"/>
          <p:cNvSpPr txBox="1">
            <a:spLocks noChangeArrowheads="1"/>
          </p:cNvSpPr>
          <p:nvPr/>
        </p:nvSpPr>
        <p:spPr bwMode="auto">
          <a:xfrm>
            <a:off x="363538" y="2820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000101</a:t>
            </a:r>
          </a:p>
        </p:txBody>
      </p:sp>
      <p:sp>
        <p:nvSpPr>
          <p:cNvPr id="15410" name="Text Box 64"/>
          <p:cNvSpPr txBox="1">
            <a:spLocks noChangeArrowheads="1"/>
          </p:cNvSpPr>
          <p:nvPr/>
        </p:nvSpPr>
        <p:spPr bwMode="auto">
          <a:xfrm>
            <a:off x="369888" y="29733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15411" name="Text Box 65"/>
          <p:cNvSpPr txBox="1">
            <a:spLocks noChangeArrowheads="1"/>
          </p:cNvSpPr>
          <p:nvPr/>
        </p:nvSpPr>
        <p:spPr bwMode="auto">
          <a:xfrm>
            <a:off x="376238" y="3125788"/>
            <a:ext cx="75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000111</a:t>
            </a:r>
          </a:p>
        </p:txBody>
      </p:sp>
      <p:sp>
        <p:nvSpPr>
          <p:cNvPr id="15412" name="Text Box 66"/>
          <p:cNvSpPr txBox="1">
            <a:spLocks noChangeArrowheads="1"/>
          </p:cNvSpPr>
          <p:nvPr/>
        </p:nvSpPr>
        <p:spPr bwMode="auto">
          <a:xfrm>
            <a:off x="363538" y="32781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001000</a:t>
            </a:r>
          </a:p>
        </p:txBody>
      </p:sp>
      <p:sp>
        <p:nvSpPr>
          <p:cNvPr id="15413" name="Text Box 67"/>
          <p:cNvSpPr txBox="1">
            <a:spLocks noChangeArrowheads="1"/>
          </p:cNvSpPr>
          <p:nvPr/>
        </p:nvSpPr>
        <p:spPr bwMode="auto">
          <a:xfrm>
            <a:off x="363538" y="3430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15414" name="Text Box 74"/>
          <p:cNvSpPr txBox="1">
            <a:spLocks noChangeArrowheads="1"/>
          </p:cNvSpPr>
          <p:nvPr/>
        </p:nvSpPr>
        <p:spPr bwMode="auto">
          <a:xfrm>
            <a:off x="363538" y="4191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15415" name="Text Box 75"/>
          <p:cNvSpPr txBox="1">
            <a:spLocks noChangeArrowheads="1"/>
          </p:cNvSpPr>
          <p:nvPr/>
        </p:nvSpPr>
        <p:spPr bwMode="auto">
          <a:xfrm>
            <a:off x="363538" y="43434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100001</a:t>
            </a:r>
          </a:p>
        </p:txBody>
      </p:sp>
      <p:sp>
        <p:nvSpPr>
          <p:cNvPr id="15416" name="Text Box 78"/>
          <p:cNvSpPr txBox="1">
            <a:spLocks noChangeArrowheads="1"/>
          </p:cNvSpPr>
          <p:nvPr/>
        </p:nvSpPr>
        <p:spPr bwMode="auto">
          <a:xfrm>
            <a:off x="363538" y="48006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100100</a:t>
            </a:r>
          </a:p>
        </p:txBody>
      </p:sp>
      <p:sp>
        <p:nvSpPr>
          <p:cNvPr id="15417" name="Text Box 79"/>
          <p:cNvSpPr txBox="1">
            <a:spLocks noChangeArrowheads="1"/>
          </p:cNvSpPr>
          <p:nvPr/>
        </p:nvSpPr>
        <p:spPr bwMode="auto">
          <a:xfrm>
            <a:off x="363538" y="4953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100101</a:t>
            </a:r>
          </a:p>
        </p:txBody>
      </p:sp>
      <p:sp>
        <p:nvSpPr>
          <p:cNvPr id="170" name="Rectangle 80"/>
          <p:cNvSpPr>
            <a:spLocks noChangeArrowheads="1"/>
          </p:cNvSpPr>
          <p:nvPr/>
        </p:nvSpPr>
        <p:spPr bwMode="auto">
          <a:xfrm>
            <a:off x="1109663" y="2135188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71" name="Rectangle 83"/>
          <p:cNvSpPr>
            <a:spLocks noChangeArrowheads="1"/>
          </p:cNvSpPr>
          <p:nvPr/>
        </p:nvSpPr>
        <p:spPr bwMode="auto">
          <a:xfrm>
            <a:off x="1109663" y="3060700"/>
            <a:ext cx="1066800" cy="152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72" name="Rectangle 86"/>
          <p:cNvSpPr>
            <a:spLocks noChangeArrowheads="1"/>
          </p:cNvSpPr>
          <p:nvPr/>
        </p:nvSpPr>
        <p:spPr bwMode="auto">
          <a:xfrm>
            <a:off x="1109663" y="2417763"/>
            <a:ext cx="1066800" cy="1524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73" name="Rectangle 89"/>
          <p:cNvSpPr>
            <a:spLocks noChangeArrowheads="1"/>
          </p:cNvSpPr>
          <p:nvPr/>
        </p:nvSpPr>
        <p:spPr bwMode="auto">
          <a:xfrm>
            <a:off x="1109663" y="3492500"/>
            <a:ext cx="1066800" cy="152400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cxnSp>
        <p:nvCxnSpPr>
          <p:cNvPr id="174" name="Conexão recta unidireccional 173"/>
          <p:cNvCxnSpPr>
            <a:cxnSpLocks noChangeShapeType="1"/>
            <a:stCxn id="219" idx="1"/>
            <a:endCxn id="248" idx="1"/>
          </p:cNvCxnSpPr>
          <p:nvPr/>
        </p:nvCxnSpPr>
        <p:spPr bwMode="auto">
          <a:xfrm flipV="1">
            <a:off x="2424113" y="3692525"/>
            <a:ext cx="1787525" cy="8826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23" name="Grupo 19"/>
          <p:cNvGrpSpPr>
            <a:grpSpLocks/>
          </p:cNvGrpSpPr>
          <p:nvPr/>
        </p:nvGrpSpPr>
        <p:grpSpPr bwMode="auto">
          <a:xfrm>
            <a:off x="1604963" y="3768725"/>
            <a:ext cx="76200" cy="381000"/>
            <a:chOff x="3048000" y="5867400"/>
            <a:chExt cx="76200" cy="381000"/>
          </a:xfrm>
        </p:grpSpPr>
        <p:sp>
          <p:nvSpPr>
            <p:cNvPr id="15499" name="Oval 55"/>
            <p:cNvSpPr>
              <a:spLocks noChangeArrowheads="1"/>
            </p:cNvSpPr>
            <p:nvPr/>
          </p:nvSpPr>
          <p:spPr bwMode="auto">
            <a:xfrm>
              <a:off x="3048000" y="58674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15500" name="Oval 56"/>
            <p:cNvSpPr>
              <a:spLocks noChangeArrowheads="1"/>
            </p:cNvSpPr>
            <p:nvPr/>
          </p:nvSpPr>
          <p:spPr bwMode="auto">
            <a:xfrm>
              <a:off x="3048000" y="60198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15501" name="Oval 57"/>
            <p:cNvSpPr>
              <a:spLocks noChangeArrowheads="1"/>
            </p:cNvSpPr>
            <p:nvPr/>
          </p:nvSpPr>
          <p:spPr bwMode="auto">
            <a:xfrm>
              <a:off x="3048000" y="61722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</p:grpSp>
      <p:sp>
        <p:nvSpPr>
          <p:cNvPr id="179" name="Rectangle 89"/>
          <p:cNvSpPr>
            <a:spLocks noChangeArrowheads="1"/>
          </p:cNvSpPr>
          <p:nvPr/>
        </p:nvSpPr>
        <p:spPr bwMode="auto">
          <a:xfrm>
            <a:off x="1106488" y="4575175"/>
            <a:ext cx="1066800" cy="1524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80" name="CaixaDeTexto 179"/>
          <p:cNvSpPr txBox="1"/>
          <p:nvPr/>
        </p:nvSpPr>
        <p:spPr>
          <a:xfrm>
            <a:off x="2890838" y="2181225"/>
            <a:ext cx="12954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cold</a:t>
            </a: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miss</a:t>
            </a:r>
          </a:p>
        </p:txBody>
      </p:sp>
      <p:sp>
        <p:nvSpPr>
          <p:cNvPr id="181" name="CaixaDeTexto 180"/>
          <p:cNvSpPr txBox="1">
            <a:spLocks noChangeArrowheads="1"/>
          </p:cNvSpPr>
          <p:nvPr/>
        </p:nvSpPr>
        <p:spPr bwMode="auto">
          <a:xfrm>
            <a:off x="2441575" y="3103563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82" name="CaixaDeTexto 181"/>
          <p:cNvSpPr txBox="1">
            <a:spLocks noChangeArrowheads="1"/>
          </p:cNvSpPr>
          <p:nvPr/>
        </p:nvSpPr>
        <p:spPr bwMode="auto">
          <a:xfrm>
            <a:off x="2274888" y="2695575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83" name="CaixaDeTexto 182"/>
          <p:cNvSpPr txBox="1">
            <a:spLocks noChangeArrowheads="1"/>
          </p:cNvSpPr>
          <p:nvPr/>
        </p:nvSpPr>
        <p:spPr bwMode="auto">
          <a:xfrm>
            <a:off x="2411413" y="2420938"/>
            <a:ext cx="554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</a:p>
        </p:txBody>
      </p:sp>
      <p:sp>
        <p:nvSpPr>
          <p:cNvPr id="184" name="CaixaDeTexto 183"/>
          <p:cNvSpPr txBox="1">
            <a:spLocks noChangeArrowheads="1"/>
          </p:cNvSpPr>
          <p:nvPr/>
        </p:nvSpPr>
        <p:spPr bwMode="auto">
          <a:xfrm>
            <a:off x="2989263" y="4179888"/>
            <a:ext cx="67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</a:p>
        </p:txBody>
      </p:sp>
      <p:sp>
        <p:nvSpPr>
          <p:cNvPr id="15430" name="Text Box 15"/>
          <p:cNvSpPr txBox="1">
            <a:spLocks noChangeArrowheads="1"/>
          </p:cNvSpPr>
          <p:nvPr/>
        </p:nvSpPr>
        <p:spPr bwMode="auto">
          <a:xfrm>
            <a:off x="5451475" y="2044700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B = 4</a:t>
            </a:r>
          </a:p>
        </p:txBody>
      </p:sp>
      <p:sp>
        <p:nvSpPr>
          <p:cNvPr id="186" name="Rectângulo 15"/>
          <p:cNvSpPr>
            <a:spLocks noChangeArrowheads="1"/>
          </p:cNvSpPr>
          <p:nvPr/>
        </p:nvSpPr>
        <p:spPr bwMode="auto">
          <a:xfrm flipV="1">
            <a:off x="5816600" y="2611438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432" name="Text Box 15"/>
          <p:cNvSpPr txBox="1">
            <a:spLocks noChangeArrowheads="1"/>
          </p:cNvSpPr>
          <p:nvPr/>
        </p:nvSpPr>
        <p:spPr bwMode="auto">
          <a:xfrm>
            <a:off x="517525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15433" name="Text Box 15"/>
          <p:cNvSpPr txBox="1">
            <a:spLocks noChangeArrowheads="1"/>
          </p:cNvSpPr>
          <p:nvPr/>
        </p:nvSpPr>
        <p:spPr bwMode="auto">
          <a:xfrm>
            <a:off x="54356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15434" name="Text Box 15"/>
          <p:cNvSpPr txBox="1">
            <a:spLocks noChangeArrowheads="1"/>
          </p:cNvSpPr>
          <p:nvPr/>
        </p:nvSpPr>
        <p:spPr bwMode="auto">
          <a:xfrm>
            <a:off x="57404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5435" name="Text Box 15"/>
          <p:cNvSpPr txBox="1">
            <a:spLocks noChangeArrowheads="1"/>
          </p:cNvSpPr>
          <p:nvPr/>
        </p:nvSpPr>
        <p:spPr bwMode="auto">
          <a:xfrm>
            <a:off x="6045200" y="2306638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91" name="Text Box 58"/>
          <p:cNvSpPr txBox="1">
            <a:spLocks noChangeArrowheads="1"/>
          </p:cNvSpPr>
          <p:nvPr/>
        </p:nvSpPr>
        <p:spPr bwMode="auto">
          <a:xfrm>
            <a:off x="763905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192" name="Right Brace 111"/>
          <p:cNvSpPr>
            <a:spLocks/>
          </p:cNvSpPr>
          <p:nvPr/>
        </p:nvSpPr>
        <p:spPr bwMode="auto">
          <a:xfrm>
            <a:off x="2252663" y="2135188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438" name="Line 4"/>
          <p:cNvSpPr>
            <a:spLocks noChangeShapeType="1"/>
          </p:cNvSpPr>
          <p:nvPr/>
        </p:nvSpPr>
        <p:spPr bwMode="auto">
          <a:xfrm>
            <a:off x="4284663" y="2643188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39" name="TextBox 127"/>
          <p:cNvSpPr txBox="1">
            <a:spLocks noChangeArrowheads="1"/>
          </p:cNvSpPr>
          <p:nvPr/>
        </p:nvSpPr>
        <p:spPr bwMode="auto">
          <a:xfrm>
            <a:off x="4902200" y="2306638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195" name="TextBox 128"/>
          <p:cNvSpPr txBox="1"/>
          <p:nvPr/>
        </p:nvSpPr>
        <p:spPr>
          <a:xfrm>
            <a:off x="4322763" y="2235200"/>
            <a:ext cx="54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rPr>
              <a:t>Tag</a:t>
            </a:r>
            <a:endParaRPr lang="pt-PT" sz="1600" cap="small" dirty="0">
              <a:latin typeface="Arial" pitchFamily="-104" charset="0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196" name="Rectangle 129"/>
          <p:cNvSpPr>
            <a:spLocks noChangeArrowheads="1"/>
          </p:cNvSpPr>
          <p:nvPr/>
        </p:nvSpPr>
        <p:spPr bwMode="auto">
          <a:xfrm>
            <a:off x="5207000" y="2611438"/>
            <a:ext cx="304800" cy="304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97" name="TextBox 130"/>
          <p:cNvSpPr txBox="1">
            <a:spLocks noChangeArrowheads="1"/>
          </p:cNvSpPr>
          <p:nvPr/>
        </p:nvSpPr>
        <p:spPr bwMode="auto">
          <a:xfrm>
            <a:off x="4902200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8" name="TextBox 131"/>
          <p:cNvSpPr txBox="1">
            <a:spLocks noChangeArrowheads="1"/>
          </p:cNvSpPr>
          <p:nvPr/>
        </p:nvSpPr>
        <p:spPr bwMode="auto">
          <a:xfrm>
            <a:off x="4902200" y="31845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9" name="TextBox 132"/>
          <p:cNvSpPr txBox="1">
            <a:spLocks noChangeArrowheads="1"/>
          </p:cNvSpPr>
          <p:nvPr/>
        </p:nvSpPr>
        <p:spPr bwMode="auto">
          <a:xfrm>
            <a:off x="4908550" y="28749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0" name="TextBox 133"/>
          <p:cNvSpPr txBox="1">
            <a:spLocks noChangeArrowheads="1"/>
          </p:cNvSpPr>
          <p:nvPr/>
        </p:nvSpPr>
        <p:spPr bwMode="auto">
          <a:xfrm>
            <a:off x="4902200" y="34925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6" name="TextBox 134"/>
          <p:cNvSpPr txBox="1">
            <a:spLocks noChangeArrowheads="1"/>
          </p:cNvSpPr>
          <p:nvPr/>
        </p:nvSpPr>
        <p:spPr bwMode="auto">
          <a:xfrm>
            <a:off x="4902200" y="37973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7" name="TextBox 135"/>
          <p:cNvSpPr txBox="1">
            <a:spLocks noChangeArrowheads="1"/>
          </p:cNvSpPr>
          <p:nvPr/>
        </p:nvSpPr>
        <p:spPr bwMode="auto">
          <a:xfrm>
            <a:off x="4902200" y="4102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8" name="TextBox 136"/>
          <p:cNvSpPr txBox="1">
            <a:spLocks noChangeArrowheads="1"/>
          </p:cNvSpPr>
          <p:nvPr/>
        </p:nvSpPr>
        <p:spPr bwMode="auto">
          <a:xfrm>
            <a:off x="4902200" y="4406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9" name="TextBox 137"/>
          <p:cNvSpPr txBox="1">
            <a:spLocks noChangeArrowheads="1"/>
          </p:cNvSpPr>
          <p:nvPr/>
        </p:nvSpPr>
        <p:spPr bwMode="auto">
          <a:xfrm>
            <a:off x="4902200" y="4711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" name="TextBox 138"/>
          <p:cNvSpPr txBox="1">
            <a:spLocks noChangeArrowheads="1"/>
          </p:cNvSpPr>
          <p:nvPr/>
        </p:nvSpPr>
        <p:spPr bwMode="auto">
          <a:xfrm>
            <a:off x="4919663" y="25860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6" name="TextBox 139"/>
          <p:cNvSpPr txBox="1">
            <a:spLocks noChangeArrowheads="1"/>
          </p:cNvSpPr>
          <p:nvPr/>
        </p:nvSpPr>
        <p:spPr bwMode="auto">
          <a:xfrm>
            <a:off x="4219575" y="25781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0000</a:t>
            </a:r>
          </a:p>
        </p:txBody>
      </p:sp>
      <p:sp>
        <p:nvSpPr>
          <p:cNvPr id="208" name="TextBox 141"/>
          <p:cNvSpPr txBox="1">
            <a:spLocks noChangeArrowheads="1"/>
          </p:cNvSpPr>
          <p:nvPr/>
        </p:nvSpPr>
        <p:spPr bwMode="auto">
          <a:xfrm>
            <a:off x="4894263" y="32226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9" name="TextBox 142"/>
          <p:cNvSpPr txBox="1">
            <a:spLocks noChangeArrowheads="1"/>
          </p:cNvSpPr>
          <p:nvPr/>
        </p:nvSpPr>
        <p:spPr bwMode="auto">
          <a:xfrm>
            <a:off x="4902200" y="29003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0" name="TextBox 143"/>
          <p:cNvSpPr txBox="1">
            <a:spLocks noChangeArrowheads="1"/>
          </p:cNvSpPr>
          <p:nvPr/>
        </p:nvSpPr>
        <p:spPr bwMode="auto">
          <a:xfrm>
            <a:off x="4219575" y="2924175"/>
            <a:ext cx="639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0010</a:t>
            </a:r>
          </a:p>
        </p:txBody>
      </p:sp>
      <p:sp>
        <p:nvSpPr>
          <p:cNvPr id="211" name="TextBox 144"/>
          <p:cNvSpPr txBox="1">
            <a:spLocks noChangeArrowheads="1"/>
          </p:cNvSpPr>
          <p:nvPr/>
        </p:nvSpPr>
        <p:spPr bwMode="auto">
          <a:xfrm>
            <a:off x="4211638" y="3235325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0001</a:t>
            </a:r>
          </a:p>
        </p:txBody>
      </p:sp>
      <p:sp>
        <p:nvSpPr>
          <p:cNvPr id="15456" name="CaixaDeTexto 211"/>
          <p:cNvSpPr txBox="1">
            <a:spLocks noChangeArrowheads="1"/>
          </p:cNvSpPr>
          <p:nvPr/>
        </p:nvSpPr>
        <p:spPr bwMode="auto">
          <a:xfrm>
            <a:off x="8093075" y="3532188"/>
            <a:ext cx="727075" cy="400050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14" name="Oval 213"/>
          <p:cNvSpPr>
            <a:spLocks noChangeArrowheads="1"/>
          </p:cNvSpPr>
          <p:nvPr/>
        </p:nvSpPr>
        <p:spPr bwMode="auto">
          <a:xfrm>
            <a:off x="4948238" y="257016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15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216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217" name="Right Brace 111"/>
          <p:cNvSpPr>
            <a:spLocks/>
          </p:cNvSpPr>
          <p:nvPr/>
        </p:nvSpPr>
        <p:spPr bwMode="auto">
          <a:xfrm>
            <a:off x="2195513" y="33575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18" name="Right Brace 111"/>
          <p:cNvSpPr>
            <a:spLocks/>
          </p:cNvSpPr>
          <p:nvPr/>
        </p:nvSpPr>
        <p:spPr bwMode="auto">
          <a:xfrm>
            <a:off x="2255838" y="27479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19" name="Right Brace 111"/>
          <p:cNvSpPr>
            <a:spLocks/>
          </p:cNvSpPr>
          <p:nvPr/>
        </p:nvSpPr>
        <p:spPr bwMode="auto">
          <a:xfrm>
            <a:off x="2195513" y="4270375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0" name="Oval 219"/>
          <p:cNvSpPr>
            <a:spLocks noChangeArrowheads="1"/>
          </p:cNvSpPr>
          <p:nvPr/>
        </p:nvSpPr>
        <p:spPr bwMode="auto">
          <a:xfrm>
            <a:off x="4948238" y="286861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1" name="Oval 220"/>
          <p:cNvSpPr>
            <a:spLocks noChangeArrowheads="1"/>
          </p:cNvSpPr>
          <p:nvPr/>
        </p:nvSpPr>
        <p:spPr bwMode="auto">
          <a:xfrm>
            <a:off x="4913313" y="319881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2" name="Text Box 58"/>
          <p:cNvSpPr txBox="1">
            <a:spLocks noChangeArrowheads="1"/>
          </p:cNvSpPr>
          <p:nvPr/>
        </p:nvSpPr>
        <p:spPr bwMode="auto">
          <a:xfrm>
            <a:off x="763905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15466" name="Group 24"/>
          <p:cNvGrpSpPr>
            <a:grpSpLocks/>
          </p:cNvGrpSpPr>
          <p:nvPr/>
        </p:nvGrpSpPr>
        <p:grpSpPr bwMode="auto">
          <a:xfrm>
            <a:off x="4284663" y="1773238"/>
            <a:ext cx="2663825" cy="3308350"/>
            <a:chOff x="3787" y="672"/>
            <a:chExt cx="1678" cy="2084"/>
          </a:xfrm>
        </p:grpSpPr>
        <p:sp>
          <p:nvSpPr>
            <p:cNvPr id="15479" name="Line 4"/>
            <p:cNvSpPr>
              <a:spLocks noChangeShapeType="1"/>
            </p:cNvSpPr>
            <p:nvPr/>
          </p:nvSpPr>
          <p:spPr bwMode="auto">
            <a:xfrm>
              <a:off x="3787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0" name="Line 5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1" name="Line 6"/>
            <p:cNvSpPr>
              <a:spLocks noChangeShapeType="1"/>
            </p:cNvSpPr>
            <p:nvPr/>
          </p:nvSpPr>
          <p:spPr bwMode="auto">
            <a:xfrm>
              <a:off x="3792" y="1190"/>
              <a:ext cx="134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2" name="Line 7"/>
            <p:cNvSpPr>
              <a:spLocks noChangeShapeType="1"/>
            </p:cNvSpPr>
            <p:nvPr/>
          </p:nvSpPr>
          <p:spPr bwMode="auto">
            <a:xfrm>
              <a:off x="3787" y="2544"/>
              <a:ext cx="13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3" name="Line 8"/>
            <p:cNvSpPr>
              <a:spLocks noChangeShapeType="1"/>
            </p:cNvSpPr>
            <p:nvPr/>
          </p:nvSpPr>
          <p:spPr bwMode="auto">
            <a:xfrm>
              <a:off x="3792" y="1371"/>
              <a:ext cx="1344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4" name="Line 9"/>
            <p:cNvSpPr>
              <a:spLocks noChangeShapeType="1"/>
            </p:cNvSpPr>
            <p:nvPr/>
          </p:nvSpPr>
          <p:spPr bwMode="auto">
            <a:xfrm flipV="1">
              <a:off x="3787" y="1584"/>
              <a:ext cx="1349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5" name="Line 10"/>
            <p:cNvSpPr>
              <a:spLocks noChangeShapeType="1"/>
            </p:cNvSpPr>
            <p:nvPr/>
          </p:nvSpPr>
          <p:spPr bwMode="auto">
            <a:xfrm flipV="1">
              <a:off x="3792" y="1968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6" name="Line 11"/>
            <p:cNvSpPr>
              <a:spLocks noChangeShapeType="1"/>
            </p:cNvSpPr>
            <p:nvPr/>
          </p:nvSpPr>
          <p:spPr bwMode="auto">
            <a:xfrm>
              <a:off x="3792" y="2352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7" name="Line 12"/>
            <p:cNvSpPr>
              <a:spLocks noChangeShapeType="1"/>
            </p:cNvSpPr>
            <p:nvPr/>
          </p:nvSpPr>
          <p:spPr bwMode="auto">
            <a:xfrm>
              <a:off x="3792" y="1766"/>
              <a:ext cx="134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8" name="Line 13"/>
            <p:cNvSpPr>
              <a:spLocks noChangeShapeType="1"/>
            </p:cNvSpPr>
            <p:nvPr/>
          </p:nvSpPr>
          <p:spPr bwMode="auto">
            <a:xfrm>
              <a:off x="3787" y="2145"/>
              <a:ext cx="1349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9" name="Line 14"/>
            <p:cNvSpPr>
              <a:spLocks noChangeShapeType="1"/>
            </p:cNvSpPr>
            <p:nvPr/>
          </p:nvSpPr>
          <p:spPr bwMode="auto">
            <a:xfrm>
              <a:off x="3792" y="2736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90" name="Text Box 15"/>
            <p:cNvSpPr txBox="1">
              <a:spLocks noChangeArrowheads="1"/>
            </p:cNvSpPr>
            <p:nvPr/>
          </p:nvSpPr>
          <p:spPr bwMode="auto">
            <a:xfrm>
              <a:off x="4464" y="67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15491" name="Text Box 16"/>
            <p:cNvSpPr txBox="1">
              <a:spLocks noChangeArrowheads="1"/>
            </p:cNvSpPr>
            <p:nvPr/>
          </p:nvSpPr>
          <p:spPr bwMode="auto">
            <a:xfrm>
              <a:off x="5126" y="119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000</a:t>
              </a:r>
            </a:p>
          </p:txBody>
        </p:sp>
        <p:sp>
          <p:nvSpPr>
            <p:cNvPr id="15492" name="Text Box 17"/>
            <p:cNvSpPr txBox="1">
              <a:spLocks noChangeArrowheads="1"/>
            </p:cNvSpPr>
            <p:nvPr/>
          </p:nvSpPr>
          <p:spPr bwMode="auto">
            <a:xfrm>
              <a:off x="5136" y="216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15493" name="Text Box 18"/>
            <p:cNvSpPr txBox="1">
              <a:spLocks noChangeArrowheads="1"/>
            </p:cNvSpPr>
            <p:nvPr/>
          </p:nvSpPr>
          <p:spPr bwMode="auto">
            <a:xfrm>
              <a:off x="5136" y="235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15494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15495" name="Text Box 20"/>
            <p:cNvSpPr txBox="1">
              <a:spLocks noChangeArrowheads="1"/>
            </p:cNvSpPr>
            <p:nvPr/>
          </p:nvSpPr>
          <p:spPr bwMode="auto">
            <a:xfrm>
              <a:off x="5136" y="158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15496" name="Text Box 21"/>
            <p:cNvSpPr txBox="1">
              <a:spLocks noChangeArrowheads="1"/>
            </p:cNvSpPr>
            <p:nvPr/>
          </p:nvSpPr>
          <p:spPr bwMode="auto">
            <a:xfrm>
              <a:off x="5136" y="177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15497" name="Text Box 22"/>
            <p:cNvSpPr txBox="1">
              <a:spLocks noChangeArrowheads="1"/>
            </p:cNvSpPr>
            <p:nvPr/>
          </p:nvSpPr>
          <p:spPr bwMode="auto">
            <a:xfrm>
              <a:off x="5136" y="1968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15498" name="Text Box 23"/>
            <p:cNvSpPr txBox="1">
              <a:spLocks noChangeArrowheads="1"/>
            </p:cNvSpPr>
            <p:nvPr/>
          </p:nvSpPr>
          <p:spPr bwMode="auto">
            <a:xfrm>
              <a:off x="5136" y="139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</p:grpSp>
      <p:cxnSp>
        <p:nvCxnSpPr>
          <p:cNvPr id="15467" name="Straight Connector 96"/>
          <p:cNvCxnSpPr>
            <a:cxnSpLocks noChangeShapeType="1"/>
          </p:cNvCxnSpPr>
          <p:nvPr/>
        </p:nvCxnSpPr>
        <p:spPr bwMode="auto">
          <a:xfrm rot="16200000" flipH="1">
            <a:off x="4597401" y="3830637"/>
            <a:ext cx="2438400" cy="317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8" name="Straight Connector 99"/>
          <p:cNvCxnSpPr>
            <a:cxnSpLocks noChangeShapeType="1"/>
          </p:cNvCxnSpPr>
          <p:nvPr/>
        </p:nvCxnSpPr>
        <p:spPr bwMode="auto">
          <a:xfrm rot="16200000" flipH="1">
            <a:off x="4901407" y="3829844"/>
            <a:ext cx="2438400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9" name="Straight Connector 100"/>
          <p:cNvCxnSpPr>
            <a:cxnSpLocks noChangeShapeType="1"/>
          </p:cNvCxnSpPr>
          <p:nvPr/>
        </p:nvCxnSpPr>
        <p:spPr bwMode="auto">
          <a:xfrm rot="16200000" flipH="1">
            <a:off x="4293394" y="3829844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70" name="Line 4"/>
          <p:cNvSpPr>
            <a:spLocks noChangeShapeType="1"/>
          </p:cNvSpPr>
          <p:nvPr/>
        </p:nvSpPr>
        <p:spPr bwMode="auto">
          <a:xfrm>
            <a:off x="5207000" y="2611438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8" name="TextBox 137"/>
          <p:cNvSpPr txBox="1">
            <a:spLocks noChangeArrowheads="1"/>
          </p:cNvSpPr>
          <p:nvPr/>
        </p:nvSpPr>
        <p:spPr bwMode="auto">
          <a:xfrm>
            <a:off x="4211638" y="3522663"/>
            <a:ext cx="639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249" name="TextBox 141"/>
          <p:cNvSpPr txBox="1">
            <a:spLocks noChangeArrowheads="1"/>
          </p:cNvSpPr>
          <p:nvPr/>
        </p:nvSpPr>
        <p:spPr bwMode="auto">
          <a:xfrm>
            <a:off x="4921250" y="35226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" name="Rectângulo 5"/>
          <p:cNvSpPr/>
          <p:nvPr/>
        </p:nvSpPr>
        <p:spPr bwMode="auto">
          <a:xfrm>
            <a:off x="4227513" y="2590800"/>
            <a:ext cx="631825" cy="2493963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0" name="Rectângulo 249"/>
          <p:cNvSpPr/>
          <p:nvPr/>
        </p:nvSpPr>
        <p:spPr bwMode="auto">
          <a:xfrm>
            <a:off x="4227513" y="2589213"/>
            <a:ext cx="631825" cy="2493962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1" name="Rectângulo 250"/>
          <p:cNvSpPr/>
          <p:nvPr/>
        </p:nvSpPr>
        <p:spPr bwMode="auto">
          <a:xfrm>
            <a:off x="4227513" y="2597150"/>
            <a:ext cx="631825" cy="2495550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2" name="Rectângulo 251"/>
          <p:cNvSpPr/>
          <p:nvPr/>
        </p:nvSpPr>
        <p:spPr bwMode="auto">
          <a:xfrm>
            <a:off x="4227513" y="2603500"/>
            <a:ext cx="631825" cy="2493963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3" name="Rectângulo 252"/>
          <p:cNvSpPr/>
          <p:nvPr/>
        </p:nvSpPr>
        <p:spPr bwMode="auto">
          <a:xfrm>
            <a:off x="4227513" y="2597150"/>
            <a:ext cx="631825" cy="2495550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15478" name="Line 4"/>
          <p:cNvSpPr>
            <a:spLocks noChangeShapeType="1"/>
          </p:cNvSpPr>
          <p:nvPr/>
        </p:nvSpPr>
        <p:spPr bwMode="auto">
          <a:xfrm>
            <a:off x="4932363" y="2646363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57" grpId="1" animBg="1"/>
      <p:bldP spid="256" grpId="0" animBg="1"/>
      <p:bldP spid="256" grpId="1" animBg="1"/>
      <p:bldP spid="255" grpId="0" animBg="1"/>
      <p:bldP spid="255" grpId="1" animBg="1"/>
      <p:bldP spid="254" grpId="0" animBg="1"/>
      <p:bldP spid="254" grpId="1" animBg="1"/>
      <p:bldP spid="91228" grpId="0" animBg="1"/>
      <p:bldP spid="113" grpId="0" animBg="1"/>
      <p:bldP spid="128" grpId="0" animBg="1"/>
      <p:bldP spid="128" grpId="1" animBg="1"/>
      <p:bldP spid="129" grpId="0"/>
      <p:bldP spid="129" grpId="1"/>
      <p:bldP spid="130" grpId="0" animBg="1"/>
      <p:bldP spid="130" grpId="1" animBg="1"/>
      <p:bldP spid="170" grpId="0" animBg="1"/>
      <p:bldP spid="171" grpId="0" animBg="1"/>
      <p:bldP spid="172" grpId="0" animBg="1"/>
      <p:bldP spid="173" grpId="0" animBg="1"/>
      <p:bldP spid="179" grpId="0" animBg="1"/>
      <p:bldP spid="180" grpId="0"/>
      <p:bldP spid="181" grpId="0"/>
      <p:bldP spid="182" grpId="0"/>
      <p:bldP spid="183" grpId="0"/>
      <p:bldP spid="184" grpId="0"/>
      <p:bldP spid="186" grpId="0" animBg="1"/>
      <p:bldP spid="186" grpId="1" animBg="1"/>
      <p:bldP spid="186" grpId="2" animBg="1"/>
      <p:bldP spid="191" grpId="0"/>
      <p:bldP spid="191" grpId="1"/>
      <p:bldP spid="192" grpId="0" animBg="1"/>
      <p:bldP spid="196" grpId="0" animBg="1"/>
      <p:bldP spid="196" grpId="1" animBg="1"/>
      <p:bldP spid="197" grpId="0"/>
      <p:bldP spid="198" grpId="0"/>
      <p:bldP spid="199" grpId="0"/>
      <p:bldP spid="200" grpId="0"/>
      <p:bldP spid="205" grpId="0"/>
      <p:bldP spid="206" grpId="0"/>
      <p:bldP spid="208" grpId="0"/>
      <p:bldP spid="209" grpId="0"/>
      <p:bldP spid="210" grpId="0"/>
      <p:bldP spid="211" grpId="0"/>
      <p:bldP spid="214" grpId="0" animBg="1"/>
      <p:bldP spid="214" grpId="1" animBg="1"/>
      <p:bldP spid="214" grpId="2" animBg="1"/>
      <p:bldP spid="214" grpId="3" animBg="1"/>
      <p:bldP spid="215" grpId="0"/>
      <p:bldP spid="215" grpId="1"/>
      <p:bldP spid="216" grpId="0"/>
      <p:bldP spid="216" grpId="1"/>
      <p:bldP spid="217" grpId="0" animBg="1"/>
      <p:bldP spid="218" grpId="0" animBg="1"/>
      <p:bldP spid="219" grpId="0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/>
      <p:bldP spid="222" grpId="1"/>
      <p:bldP spid="248" grpId="0"/>
      <p:bldP spid="249" grpId="0"/>
      <p:bldP spid="6" grpId="0" animBg="1"/>
      <p:bldP spid="6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6387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537541-64AE-43D4-B619-5504398B7E96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2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completamente associativo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85800" y="1482725"/>
            <a:ext cx="7696200" cy="1412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Considere uma máquina com um espaço de endereçamento de 32 </a:t>
            </a:r>
            <a:r>
              <a:rPr lang="pt-PT" altLang="pt-PT" sz="1800" i="1">
                <a:latin typeface="Arial" panose="020B0604020202020204" pitchFamily="34" charset="0"/>
              </a:rPr>
              <a:t>bits</a:t>
            </a:r>
            <a:r>
              <a:rPr lang="pt-PT" altLang="pt-PT" sz="1800">
                <a:latin typeface="Arial" panose="020B0604020202020204" pitchFamily="34" charset="0"/>
              </a:rPr>
              <a:t>, uma cache de 64 Kbytes, mapeamento completamente associativo e blocos de 32 bytes.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Quantos </a:t>
            </a:r>
            <a:r>
              <a:rPr lang="pt-PT" altLang="pt-PT" sz="1800" i="1">
                <a:latin typeface="Arial" panose="020B0604020202020204" pitchFamily="34" charset="0"/>
              </a:rPr>
              <a:t>bits </a:t>
            </a:r>
            <a:r>
              <a:rPr lang="pt-PT" altLang="pt-PT" sz="1800">
                <a:latin typeface="Arial" panose="020B0604020202020204" pitchFamily="34" charset="0"/>
              </a:rPr>
              <a:t>são necessários para a tag?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5800" y="3914775"/>
            <a:ext cx="8093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A cache tem 1 </a:t>
            </a:r>
            <a:r>
              <a:rPr lang="pt-PT" altLang="pt-PT" sz="2000" i="1">
                <a:latin typeface="Arial" panose="020B0604020202020204" pitchFamily="34" charset="0"/>
              </a:rPr>
              <a:t>set (set index </a:t>
            </a:r>
            <a:r>
              <a:rPr lang="pt-PT" altLang="pt-PT" sz="2000">
                <a:latin typeface="Arial" panose="020B0604020202020204" pitchFamily="34" charset="0"/>
              </a:rPr>
              <a:t>= 0 </a:t>
            </a:r>
            <a:r>
              <a:rPr lang="pt-PT" altLang="pt-PT" sz="2000" i="1">
                <a:latin typeface="Arial" panose="020B0604020202020204" pitchFamily="34" charset="0"/>
              </a:rPr>
              <a:t>bits)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 i="1">
                <a:latin typeface="Arial" panose="020B0604020202020204" pitchFamily="34" charset="0"/>
              </a:rPr>
              <a:t> bloco offset</a:t>
            </a:r>
            <a:r>
              <a:rPr lang="pt-PT" altLang="pt-PT" sz="2000">
                <a:latin typeface="Arial" panose="020B0604020202020204" pitchFamily="34" charset="0"/>
              </a:rPr>
              <a:t> são b=log</a:t>
            </a:r>
            <a:r>
              <a:rPr lang="pt-PT" altLang="pt-PT" sz="2000" baseline="-25000">
                <a:latin typeface="Arial" panose="020B0604020202020204" pitchFamily="34" charset="0"/>
              </a:rPr>
              <a:t>2</a:t>
            </a:r>
            <a:r>
              <a:rPr lang="pt-PT" altLang="pt-PT" sz="2000">
                <a:latin typeface="Arial" panose="020B0604020202020204" pitchFamily="34" charset="0"/>
              </a:rPr>
              <a:t>(32) = 5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A tag será de t = m – s –b = 32-0-5 =27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7411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CF5DD-67EA-45D2-B13E-3AD403B67E63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PT" altLang="pt-PT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 Mapeamento Completamente Associativo</a:t>
            </a:r>
            <a:endParaRPr lang="pt-PT" altLang="pt-PT" i="1">
              <a:ea typeface="ＭＳ Ｐゴシック" panose="020B0600070205080204" pitchFamily="34" charset="-128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454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único set (S=1)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Todas as linhas pertencem ao mesmo set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endereço de memória mapeia em qualquer linha da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endParaRPr lang="pt-PT" altLang="pt-PT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altLang="pt-PT" sz="2000" b="1">
                <a:latin typeface="Arial" panose="020B0604020202020204" pitchFamily="34" charset="0"/>
              </a:rPr>
              <a:t> Consequência</a:t>
            </a:r>
            <a:r>
              <a:rPr lang="pt-PT" altLang="pt-PT" sz="2000">
                <a:latin typeface="Arial" panose="020B0604020202020204" pitchFamily="34" charset="0"/>
              </a:rPr>
              <a:t>: reduzido número de colisões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Como não existe </a:t>
            </a:r>
            <a:r>
              <a:rPr lang="pt-PT" altLang="pt-PT" sz="2000" i="1">
                <a:latin typeface="Arial" panose="020B0604020202020204" pitchFamily="34" charset="0"/>
              </a:rPr>
              <a:t>set index</a:t>
            </a:r>
            <a:r>
              <a:rPr lang="pt-PT" altLang="pt-PT" sz="2000">
                <a:latin typeface="Arial" panose="020B0604020202020204" pitchFamily="34" charset="0"/>
              </a:rPr>
              <a:t> a </a:t>
            </a:r>
            <a:r>
              <a:rPr lang="pt-PT" altLang="pt-PT" sz="2000" i="1">
                <a:latin typeface="Arial" panose="020B0604020202020204" pitchFamily="34" charset="0"/>
              </a:rPr>
              <a:t>tag </a:t>
            </a:r>
            <a:r>
              <a:rPr lang="pt-PT" altLang="pt-PT" sz="2000">
                <a:latin typeface="Arial" panose="020B0604020202020204" pitchFamily="34" charset="0"/>
              </a:rPr>
              <a:t>tem m-b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 e a procura de um endereço implica a comparação com todas as </a:t>
            </a:r>
            <a:r>
              <a:rPr lang="pt-PT" altLang="pt-PT" sz="2000" i="1">
                <a:latin typeface="Arial" panose="020B0604020202020204" pitchFamily="34" charset="0"/>
              </a:rPr>
              <a:t>tags</a:t>
            </a:r>
            <a:endParaRPr lang="pt-PT" altLang="pt-PT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b="1">
                <a:latin typeface="Arial" panose="020B0604020202020204" pitchFamily="34" charset="0"/>
              </a:rPr>
              <a:t> Consequência</a:t>
            </a:r>
            <a:r>
              <a:rPr lang="pt-PT" altLang="pt-PT">
                <a:latin typeface="Arial" panose="020B0604020202020204" pitchFamily="34" charset="0"/>
              </a:rPr>
              <a:t>: </a:t>
            </a:r>
            <a:r>
              <a:rPr lang="pt-PT" altLang="pt-PT" i="1">
                <a:latin typeface="Arial" panose="020B0604020202020204" pitchFamily="34" charset="0"/>
              </a:rPr>
              <a:t>hit time </a:t>
            </a:r>
            <a:r>
              <a:rPr lang="pt-PT" altLang="pt-PT">
                <a:latin typeface="Arial" panose="020B0604020202020204" pitchFamily="34" charset="0"/>
              </a:rPr>
              <a:t>aumenta pois é necessário comparar com todas as </a:t>
            </a:r>
            <a:r>
              <a:rPr lang="pt-PT" altLang="pt-PT" i="1">
                <a:latin typeface="Arial" panose="020B0604020202020204" pitchFamily="34" charset="0"/>
              </a:rPr>
              <a:t>tags,</a:t>
            </a:r>
            <a:r>
              <a:rPr lang="pt-PT" altLang="pt-PT">
                <a:latin typeface="Arial" panose="020B0604020202020204" pitchFamily="34" charset="0"/>
              </a:rPr>
              <a:t> que têm um número elevado de </a:t>
            </a:r>
            <a:r>
              <a:rPr lang="pt-PT" altLang="pt-PT" i="1">
                <a:latin typeface="Arial" panose="020B0604020202020204" pitchFamily="34" charset="0"/>
              </a:rPr>
              <a:t>bits</a:t>
            </a:r>
            <a:r>
              <a:rPr lang="pt-PT" altLang="pt-PT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843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A4EAE-EC43-415F-9167-5C102435D9C2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PT" altLang="pt-PT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21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O mapeamento directo resulta num grande número de colisões.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O mapeamento </a:t>
            </a:r>
            <a:r>
              <a:rPr lang="pt-PT" altLang="pt-PT" sz="1800" i="1">
                <a:latin typeface="Arial" panose="020B0604020202020204" pitchFamily="34" charset="0"/>
              </a:rPr>
              <a:t>fully associative</a:t>
            </a:r>
            <a:r>
              <a:rPr lang="pt-PT" altLang="pt-PT" sz="1800">
                <a:latin typeface="Arial" panose="020B0604020202020204" pitchFamily="34" charset="0"/>
              </a:rPr>
              <a:t> implica um grande </a:t>
            </a:r>
            <a:r>
              <a:rPr lang="pt-PT" altLang="pt-PT" sz="1800" i="1">
                <a:latin typeface="Arial" panose="020B0604020202020204" pitchFamily="34" charset="0"/>
              </a:rPr>
              <a:t>overhead</a:t>
            </a:r>
            <a:r>
              <a:rPr lang="pt-PT" altLang="pt-PT" sz="1800">
                <a:latin typeface="Arial" panose="020B0604020202020204" pitchFamily="34" charset="0"/>
              </a:rPr>
              <a:t> em termos de tag e pesquisas mais longas nas linhas da cache.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41325" y="2474913"/>
            <a:ext cx="8169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O mapeamento </a:t>
            </a:r>
            <a:r>
              <a:rPr lang="pt-PT" altLang="pt-PT" sz="1800" i="1">
                <a:latin typeface="Arial" panose="020B0604020202020204" pitchFamily="34" charset="0"/>
              </a:rPr>
              <a:t>n-way set associative</a:t>
            </a:r>
            <a:r>
              <a:rPr lang="pt-PT" altLang="pt-PT" sz="1800">
                <a:latin typeface="Arial" panose="020B0604020202020204" pitchFamily="34" charset="0"/>
              </a:rPr>
              <a:t> representa um compromisso entre os 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A cache é dividida em S </a:t>
            </a:r>
            <a:r>
              <a:rPr lang="pt-PT" altLang="pt-PT" sz="1800" i="1">
                <a:latin typeface="Arial" panose="020B0604020202020204" pitchFamily="34" charset="0"/>
              </a:rPr>
              <a:t>sets</a:t>
            </a:r>
            <a:r>
              <a:rPr lang="pt-PT" altLang="pt-PT" sz="1800">
                <a:latin typeface="Arial" panose="020B0604020202020204" pitchFamily="34" charset="0"/>
              </a:rPr>
              <a:t> de E linhas.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Dentro de cada </a:t>
            </a:r>
            <a:r>
              <a:rPr lang="pt-PT" altLang="pt-PT" sz="1800" i="1">
                <a:latin typeface="Arial" panose="020B0604020202020204" pitchFamily="34" charset="0"/>
              </a:rPr>
              <a:t>set </a:t>
            </a:r>
            <a:r>
              <a:rPr lang="pt-PT" altLang="pt-PT" sz="1800">
                <a:latin typeface="Arial" panose="020B0604020202020204" pitchFamily="34" charset="0"/>
              </a:rPr>
              <a:t>o bloco pode ser colocado em qualquer linha.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81000" y="4267200"/>
            <a:ext cx="8169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Relativamente ao mapeamento directo - reduz-se o número de colisões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Relativamente ao mapeamento </a:t>
            </a:r>
            <a:r>
              <a:rPr lang="pt-PT" altLang="pt-PT" sz="1800" i="1">
                <a:latin typeface="Arial" panose="020B0604020202020204" pitchFamily="34" charset="0"/>
              </a:rPr>
              <a:t>fully associative</a:t>
            </a:r>
            <a:r>
              <a:rPr lang="pt-PT" altLang="pt-PT" sz="1800">
                <a:latin typeface="Arial" panose="020B0604020202020204" pitchFamily="34" charset="0"/>
              </a:rPr>
              <a:t> – reduz-se o número de </a:t>
            </a:r>
            <a:r>
              <a:rPr lang="pt-PT" altLang="pt-PT" sz="1800" i="1">
                <a:latin typeface="Arial" panose="020B0604020202020204" pitchFamily="34" charset="0"/>
              </a:rPr>
              <a:t>bits</a:t>
            </a:r>
            <a:r>
              <a:rPr lang="pt-PT" altLang="pt-PT" sz="1800">
                <a:latin typeface="Arial" panose="020B0604020202020204" pitchFamily="34" charset="0"/>
              </a:rPr>
              <a:t> de tag e o tempo de procura na cache (</a:t>
            </a:r>
            <a:r>
              <a:rPr lang="pt-PT" altLang="pt-PT" sz="1800" i="1">
                <a:latin typeface="Arial" panose="020B0604020202020204" pitchFamily="34" charset="0"/>
              </a:rPr>
              <a:t>hit time</a:t>
            </a:r>
            <a:r>
              <a:rPr lang="pt-PT" altLang="pt-PT" sz="180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9459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1013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S </a:t>
            </a:r>
            <a:r>
              <a:rPr lang="pt-PT" altLang="pt-PT" i="1">
                <a:ea typeface="ＭＳ Ｐゴシック" panose="020B0600070205080204" pitchFamily="34" charset="-128"/>
              </a:rPr>
              <a:t>sets</a:t>
            </a:r>
            <a:r>
              <a:rPr lang="pt-PT" altLang="pt-PT">
                <a:ea typeface="ＭＳ Ｐゴシック" panose="020B0600070205080204" pitchFamily="34" charset="-128"/>
              </a:rPr>
              <a:t> com E linhas cada</a:t>
            </a:r>
          </a:p>
          <a:p>
            <a:r>
              <a:rPr lang="pt-PT" altLang="pt-PT" i="1">
                <a:ea typeface="ＭＳ Ｐゴシック" panose="020B0600070205080204" pitchFamily="34" charset="-128"/>
              </a:rPr>
              <a:t>set index </a:t>
            </a:r>
            <a:r>
              <a:rPr lang="pt-PT" altLang="pt-PT">
                <a:ea typeface="ＭＳ Ｐゴシック" panose="020B0600070205080204" pitchFamily="34" charset="-128"/>
              </a:rPr>
              <a:t>determina </a:t>
            </a:r>
            <a:r>
              <a:rPr lang="pt-PT" altLang="pt-PT" i="1">
                <a:ea typeface="ＭＳ Ｐゴシック" panose="020B0600070205080204" pitchFamily="34" charset="-128"/>
              </a:rPr>
              <a:t>o </a:t>
            </a:r>
            <a:r>
              <a:rPr lang="pt-PT" altLang="pt-PT">
                <a:ea typeface="ＭＳ Ｐゴシック" panose="020B0600070205080204" pitchFamily="34" charset="-128"/>
              </a:rPr>
              <a:t>set em que um endereço mapeia</a:t>
            </a:r>
            <a:endParaRPr lang="pt-PT" altLang="pt-PT" i="1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um endereço mapeia em qualquer linha do respectivo </a:t>
            </a:r>
            <a:r>
              <a:rPr lang="pt-PT" altLang="pt-PT" i="1">
                <a:ea typeface="ＭＳ Ｐゴシック" panose="020B0600070205080204" pitchFamily="34" charset="-128"/>
              </a:rPr>
              <a:t>set</a:t>
            </a:r>
            <a:endParaRPr lang="pt-PT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Cache (S, E, B, m)</a:t>
            </a:r>
          </a:p>
        </p:txBody>
      </p:sp>
      <p:sp>
        <p:nvSpPr>
          <p:cNvPr id="19460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9461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14F3F-C49A-412F-BF4B-2FD6B0A74D01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PT" altLang="pt-PT" sz="1200"/>
          </a:p>
        </p:txBody>
      </p:sp>
      <p:sp>
        <p:nvSpPr>
          <p:cNvPr id="19462" name="CaixaDeTexto 6"/>
          <p:cNvSpPr txBox="1">
            <a:spLocks noChangeArrowheads="1"/>
          </p:cNvSpPr>
          <p:nvPr/>
        </p:nvSpPr>
        <p:spPr bwMode="auto">
          <a:xfrm>
            <a:off x="228600" y="3429000"/>
            <a:ext cx="1163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Endereço</a:t>
            </a:r>
          </a:p>
        </p:txBody>
      </p:sp>
      <p:sp>
        <p:nvSpPr>
          <p:cNvPr id="19463" name="CaixaDeTexto 7"/>
          <p:cNvSpPr txBox="1">
            <a:spLocks noChangeArrowheads="1"/>
          </p:cNvSpPr>
          <p:nvPr/>
        </p:nvSpPr>
        <p:spPr bwMode="auto">
          <a:xfrm>
            <a:off x="4233863" y="3167063"/>
            <a:ext cx="1379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m = log</a:t>
            </a:r>
            <a:r>
              <a:rPr lang="pt-PT" altLang="pt-PT" sz="1400" baseline="-25000"/>
              <a:t>2</a:t>
            </a:r>
            <a:r>
              <a:rPr lang="pt-PT" altLang="pt-PT" sz="1400"/>
              <a:t>(M)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19464" name="Conexão recta 8"/>
          <p:cNvCxnSpPr>
            <a:cxnSpLocks noChangeShapeType="1"/>
          </p:cNvCxnSpPr>
          <p:nvPr/>
        </p:nvCxnSpPr>
        <p:spPr bwMode="auto">
          <a:xfrm>
            <a:off x="1524000" y="3187700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Conexão recta 9"/>
          <p:cNvCxnSpPr>
            <a:cxnSpLocks noChangeShapeType="1"/>
          </p:cNvCxnSpPr>
          <p:nvPr/>
        </p:nvCxnSpPr>
        <p:spPr bwMode="auto">
          <a:xfrm>
            <a:off x="8066088" y="3167063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Conexão recta unidireccional 10"/>
          <p:cNvCxnSpPr>
            <a:cxnSpLocks noChangeShapeType="1"/>
            <a:stCxn id="19463" idx="1"/>
          </p:cNvCxnSpPr>
          <p:nvPr/>
        </p:nvCxnSpPr>
        <p:spPr bwMode="auto">
          <a:xfrm flipH="1">
            <a:off x="1524000" y="3321050"/>
            <a:ext cx="270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Conexão recta unidireccional 11"/>
          <p:cNvCxnSpPr>
            <a:cxnSpLocks noChangeShapeType="1"/>
            <a:stCxn id="19463" idx="3"/>
          </p:cNvCxnSpPr>
          <p:nvPr/>
        </p:nvCxnSpPr>
        <p:spPr bwMode="auto">
          <a:xfrm>
            <a:off x="5613400" y="3321050"/>
            <a:ext cx="2462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6492875" y="3548063"/>
            <a:ext cx="1582738" cy="28733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9469" name="Rectângulo 5"/>
          <p:cNvSpPr>
            <a:spLocks noChangeArrowheads="1"/>
          </p:cNvSpPr>
          <p:nvPr/>
        </p:nvSpPr>
        <p:spPr bwMode="auto">
          <a:xfrm>
            <a:off x="1524000" y="3548063"/>
            <a:ext cx="6551613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6491288" y="3906838"/>
            <a:ext cx="1584325" cy="360362"/>
            <a:chOff x="6876256" y="2492896"/>
            <a:chExt cx="1584177" cy="360040"/>
          </a:xfrm>
        </p:grpSpPr>
        <p:sp>
          <p:nvSpPr>
            <p:cNvPr id="19485" name="CaixaDeTexto 15"/>
            <p:cNvSpPr txBox="1">
              <a:spLocks noChangeArrowheads="1"/>
            </p:cNvSpPr>
            <p:nvPr/>
          </p:nvSpPr>
          <p:spPr bwMode="auto">
            <a:xfrm>
              <a:off x="7110637" y="2545159"/>
              <a:ext cx="12057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400"/>
                <a:t>b = log</a:t>
              </a:r>
              <a:r>
                <a:rPr lang="pt-PT" altLang="pt-PT" sz="1400" baseline="-25000"/>
                <a:t>2</a:t>
              </a:r>
              <a:r>
                <a:rPr lang="pt-PT" altLang="pt-PT" sz="1400"/>
                <a:t> B </a:t>
              </a:r>
              <a:r>
                <a:rPr lang="pt-PT" altLang="pt-PT" sz="1400" i="1"/>
                <a:t>bits</a:t>
              </a:r>
              <a:endParaRPr lang="pt-PT" altLang="pt-PT" sz="1400"/>
            </a:p>
          </p:txBody>
        </p:sp>
        <p:cxnSp>
          <p:nvCxnSpPr>
            <p:cNvPr id="19486" name="Conexão recta 16"/>
            <p:cNvCxnSpPr>
              <a:cxnSpLocks noChangeShapeType="1"/>
            </p:cNvCxnSpPr>
            <p:nvPr/>
          </p:nvCxnSpPr>
          <p:spPr bwMode="auto">
            <a:xfrm>
              <a:off x="6876256" y="2492896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Conexão recta 17"/>
            <p:cNvCxnSpPr>
              <a:cxnSpLocks noChangeShapeType="1"/>
            </p:cNvCxnSpPr>
            <p:nvPr/>
          </p:nvCxnSpPr>
          <p:spPr bwMode="auto">
            <a:xfrm>
              <a:off x="8460433" y="2493323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Conexão recta unidireccional 18"/>
            <p:cNvCxnSpPr>
              <a:cxnSpLocks noChangeShapeType="1"/>
              <a:stCxn id="19485" idx="1"/>
            </p:cNvCxnSpPr>
            <p:nvPr/>
          </p:nvCxnSpPr>
          <p:spPr bwMode="auto">
            <a:xfrm flipH="1">
              <a:off x="6876257" y="2699048"/>
              <a:ext cx="2343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9" name="Conexão recta unidireccional 19"/>
            <p:cNvCxnSpPr>
              <a:cxnSpLocks noChangeShapeType="1"/>
              <a:stCxn id="19485" idx="3"/>
            </p:cNvCxnSpPr>
            <p:nvPr/>
          </p:nvCxnSpPr>
          <p:spPr bwMode="auto">
            <a:xfrm>
              <a:off x="8316416" y="2699048"/>
              <a:ext cx="14401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>
            <a:off x="6491288" y="390842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1981200" y="3962400"/>
            <a:ext cx="1293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t = m - s - b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34" name="Conexão recta 33"/>
          <p:cNvCxnSpPr>
            <a:cxnSpLocks noChangeShapeType="1"/>
          </p:cNvCxnSpPr>
          <p:nvPr/>
        </p:nvCxnSpPr>
        <p:spPr bwMode="auto">
          <a:xfrm>
            <a:off x="1524000" y="39068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exão recta unidireccional 35"/>
          <p:cNvCxnSpPr>
            <a:cxnSpLocks noChangeShapeType="1"/>
            <a:stCxn id="33" idx="1"/>
          </p:cNvCxnSpPr>
          <p:nvPr/>
        </p:nvCxnSpPr>
        <p:spPr bwMode="auto">
          <a:xfrm rot="10800000">
            <a:off x="1524000" y="4114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exão recta unidireccional 36"/>
          <p:cNvCxnSpPr>
            <a:cxnSpLocks noChangeShapeType="1"/>
            <a:stCxn id="33" idx="3"/>
          </p:cNvCxnSpPr>
          <p:nvPr/>
        </p:nvCxnSpPr>
        <p:spPr bwMode="auto">
          <a:xfrm flipV="1">
            <a:off x="3275013" y="4114800"/>
            <a:ext cx="3063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827088" y="4543425"/>
            <a:ext cx="5986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0000FF"/>
                </a:solidFill>
              </a:rPr>
              <a:t>block offset </a:t>
            </a:r>
            <a:r>
              <a:rPr lang="pt-PT" altLang="pt-PT" sz="2000">
                <a:solidFill>
                  <a:srgbClr val="0000FF"/>
                </a:solidFill>
              </a:rPr>
              <a:t>– b </a:t>
            </a:r>
            <a:r>
              <a:rPr lang="pt-PT" altLang="pt-PT" sz="2000" i="1">
                <a:solidFill>
                  <a:srgbClr val="0000FF"/>
                </a:solidFill>
              </a:rPr>
              <a:t>bits </a:t>
            </a:r>
            <a:r>
              <a:rPr lang="pt-PT" altLang="pt-PT" sz="2000">
                <a:solidFill>
                  <a:srgbClr val="0000FF"/>
                </a:solidFill>
              </a:rPr>
              <a:t>identificam o </a:t>
            </a:r>
            <a:r>
              <a:rPr lang="pt-PT" altLang="pt-PT" sz="2000" i="1">
                <a:solidFill>
                  <a:srgbClr val="0000FF"/>
                </a:solidFill>
              </a:rPr>
              <a:t>byte </a:t>
            </a:r>
            <a:r>
              <a:rPr lang="pt-PT" altLang="pt-PT" sz="2000">
                <a:solidFill>
                  <a:srgbClr val="0000FF"/>
                </a:solidFill>
              </a:rPr>
              <a:t>dentro do bloco. 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827088" y="5095875"/>
            <a:ext cx="3776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BF7300"/>
                </a:solidFill>
              </a:rPr>
              <a:t>set index </a:t>
            </a:r>
            <a:r>
              <a:rPr lang="pt-PT" altLang="pt-PT" sz="2000">
                <a:solidFill>
                  <a:srgbClr val="BF7300"/>
                </a:solidFill>
              </a:rPr>
              <a:t>– s </a:t>
            </a:r>
            <a:r>
              <a:rPr lang="pt-PT" altLang="pt-PT" sz="2000" i="1">
                <a:solidFill>
                  <a:srgbClr val="BF7300"/>
                </a:solidFill>
              </a:rPr>
              <a:t>bits </a:t>
            </a:r>
            <a:r>
              <a:rPr lang="pt-PT" altLang="pt-PT" sz="2000">
                <a:solidFill>
                  <a:srgbClr val="BF7300"/>
                </a:solidFill>
              </a:rPr>
              <a:t>identificam o </a:t>
            </a:r>
            <a:r>
              <a:rPr lang="pt-PT" altLang="pt-PT" sz="2000" i="1">
                <a:solidFill>
                  <a:srgbClr val="BF7300"/>
                </a:solidFill>
              </a:rPr>
              <a:t>set</a:t>
            </a:r>
            <a:r>
              <a:rPr lang="pt-PT" altLang="pt-PT" sz="2000">
                <a:solidFill>
                  <a:srgbClr val="BF7300"/>
                </a:solidFill>
              </a:rPr>
              <a:t>. 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827088" y="5695950"/>
            <a:ext cx="347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FF0000"/>
                </a:solidFill>
              </a:rPr>
              <a:t>tag</a:t>
            </a:r>
            <a:r>
              <a:rPr lang="pt-PT" altLang="pt-PT" sz="2000">
                <a:solidFill>
                  <a:srgbClr val="FF0000"/>
                </a:solidFill>
              </a:rPr>
              <a:t>– t = m –s –b </a:t>
            </a:r>
            <a:r>
              <a:rPr lang="pt-PT" altLang="pt-PT" sz="2000" i="1">
                <a:solidFill>
                  <a:srgbClr val="FF0000"/>
                </a:solidFill>
              </a:rPr>
              <a:t>bits </a:t>
            </a:r>
            <a:r>
              <a:rPr lang="pt-PT" altLang="pt-PT" sz="2000">
                <a:solidFill>
                  <a:srgbClr val="FF0000"/>
                </a:solidFill>
              </a:rPr>
              <a:t>para a </a:t>
            </a:r>
            <a:r>
              <a:rPr lang="pt-PT" altLang="pt-PT" sz="2000" i="1">
                <a:solidFill>
                  <a:srgbClr val="FF0000"/>
                </a:solidFill>
              </a:rPr>
              <a:t>tag</a:t>
            </a:r>
            <a:r>
              <a:rPr lang="pt-PT" altLang="pt-PT" sz="200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0" name="Rectângulo 22"/>
          <p:cNvSpPr/>
          <p:nvPr/>
        </p:nvSpPr>
        <p:spPr bwMode="auto">
          <a:xfrm>
            <a:off x="3595688" y="3548063"/>
            <a:ext cx="2879725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31" name="CaixaDeTexto 26"/>
          <p:cNvSpPr txBox="1">
            <a:spLocks noChangeArrowheads="1"/>
          </p:cNvSpPr>
          <p:nvPr/>
        </p:nvSpPr>
        <p:spPr bwMode="auto">
          <a:xfrm>
            <a:off x="4478338" y="3959225"/>
            <a:ext cx="1150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s = log</a:t>
            </a:r>
            <a:r>
              <a:rPr lang="pt-PT" altLang="pt-PT" sz="1400" baseline="-25000"/>
              <a:t>2</a:t>
            </a:r>
            <a:r>
              <a:rPr lang="pt-PT" altLang="pt-PT" sz="1400"/>
              <a:t> S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32" name="Conexão recta unidireccional 29"/>
          <p:cNvCxnSpPr>
            <a:cxnSpLocks noChangeShapeType="1"/>
            <a:stCxn id="31" idx="1"/>
          </p:cNvCxnSpPr>
          <p:nvPr/>
        </p:nvCxnSpPr>
        <p:spPr bwMode="auto">
          <a:xfrm flipH="1">
            <a:off x="3595688" y="4113213"/>
            <a:ext cx="882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onexão recta unidireccional 30"/>
          <p:cNvCxnSpPr>
            <a:cxnSpLocks noChangeShapeType="1"/>
            <a:stCxn id="31" idx="3"/>
          </p:cNvCxnSpPr>
          <p:nvPr/>
        </p:nvCxnSpPr>
        <p:spPr bwMode="auto">
          <a:xfrm>
            <a:off x="5629275" y="4113213"/>
            <a:ext cx="847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exão recta 34"/>
          <p:cNvCxnSpPr>
            <a:cxnSpLocks noChangeShapeType="1"/>
          </p:cNvCxnSpPr>
          <p:nvPr/>
        </p:nvCxnSpPr>
        <p:spPr bwMode="auto">
          <a:xfrm>
            <a:off x="3595688" y="390842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ângulo 23"/>
          <p:cNvSpPr>
            <a:spLocks noChangeArrowheads="1"/>
          </p:cNvSpPr>
          <p:nvPr/>
        </p:nvSpPr>
        <p:spPr bwMode="auto">
          <a:xfrm>
            <a:off x="1524000" y="3581400"/>
            <a:ext cx="208756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/>
      <p:bldP spid="44" grpId="0"/>
      <p:bldP spid="45" grpId="0"/>
      <p:bldP spid="46" grpId="0"/>
      <p:bldP spid="30" grpId="0" animBg="1"/>
      <p:bldP spid="31" grpId="0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ângulo 270"/>
          <p:cNvSpPr/>
          <p:nvPr/>
        </p:nvSpPr>
        <p:spPr bwMode="auto">
          <a:xfrm flipV="1">
            <a:off x="7816850" y="3055938"/>
            <a:ext cx="282575" cy="381000"/>
          </a:xfrm>
          <a:prstGeom prst="rect">
            <a:avLst/>
          </a:prstGeom>
          <a:solidFill>
            <a:srgbClr val="A000A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40" name="Rectângulo 139"/>
          <p:cNvSpPr/>
          <p:nvPr/>
        </p:nvSpPr>
        <p:spPr bwMode="auto">
          <a:xfrm flipV="1">
            <a:off x="7799388" y="3048000"/>
            <a:ext cx="293687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70" name="Rectângulo 15"/>
          <p:cNvSpPr>
            <a:spLocks noChangeArrowheads="1"/>
          </p:cNvSpPr>
          <p:nvPr/>
        </p:nvSpPr>
        <p:spPr bwMode="auto">
          <a:xfrm flipV="1">
            <a:off x="8070850" y="3059113"/>
            <a:ext cx="338138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69" name="Rectângulo 268"/>
          <p:cNvSpPr/>
          <p:nvPr/>
        </p:nvSpPr>
        <p:spPr bwMode="auto">
          <a:xfrm flipV="1">
            <a:off x="8089900" y="3044825"/>
            <a:ext cx="290513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68" name="Rectângulo 267"/>
          <p:cNvSpPr/>
          <p:nvPr/>
        </p:nvSpPr>
        <p:spPr bwMode="auto">
          <a:xfrm flipV="1">
            <a:off x="8089900" y="3048000"/>
            <a:ext cx="290513" cy="38100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66" name="Rectângulo 265"/>
          <p:cNvSpPr/>
          <p:nvPr/>
        </p:nvSpPr>
        <p:spPr bwMode="auto">
          <a:xfrm flipV="1">
            <a:off x="8091488" y="3046413"/>
            <a:ext cx="296862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0488" name="Text Box 25"/>
          <p:cNvSpPr txBox="1">
            <a:spLocks noChangeArrowheads="1"/>
          </p:cNvSpPr>
          <p:nvPr/>
        </p:nvSpPr>
        <p:spPr bwMode="auto">
          <a:xfrm>
            <a:off x="457200" y="1066800"/>
            <a:ext cx="368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Exemplo: (S = 4, E = 2, B = 4, m=6)</a:t>
            </a:r>
          </a:p>
        </p:txBody>
      </p:sp>
      <p:sp>
        <p:nvSpPr>
          <p:cNvPr id="20489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0490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F57D8-ED52-4B9D-9CB5-5FD29F5C8CEA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PT" altLang="pt-PT" sz="1200"/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</a:p>
        </p:txBody>
      </p:sp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3348038" y="5551488"/>
            <a:ext cx="5111750" cy="830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Mapeamento </a:t>
            </a:r>
            <a:r>
              <a:rPr lang="pt-PT" altLang="pt-PT" sz="1600" i="1">
                <a:latin typeface="Arial" panose="020B0604020202020204" pitchFamily="34" charset="0"/>
              </a:rPr>
              <a:t>n-way set associative</a:t>
            </a:r>
            <a:r>
              <a:rPr lang="pt-PT" altLang="pt-PT" sz="1600"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compromisso entre mapeamento directo e mapeamento completamente associativo</a:t>
            </a:r>
          </a:p>
        </p:txBody>
      </p:sp>
      <p:sp>
        <p:nvSpPr>
          <p:cNvPr id="116" name="Rectângulo 115"/>
          <p:cNvSpPr/>
          <p:nvPr/>
        </p:nvSpPr>
        <p:spPr bwMode="auto">
          <a:xfrm flipV="1">
            <a:off x="8099425" y="3046413"/>
            <a:ext cx="300038" cy="381000"/>
          </a:xfrm>
          <a:prstGeom prst="rect">
            <a:avLst/>
          </a:prstGeom>
          <a:solidFill>
            <a:srgbClr val="A000A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17" name="Rectângulo 116"/>
          <p:cNvSpPr/>
          <p:nvPr/>
        </p:nvSpPr>
        <p:spPr bwMode="auto">
          <a:xfrm flipV="1">
            <a:off x="7812088" y="3068638"/>
            <a:ext cx="31115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19" name="Rectângulo 118"/>
          <p:cNvSpPr/>
          <p:nvPr/>
        </p:nvSpPr>
        <p:spPr bwMode="auto">
          <a:xfrm flipV="1">
            <a:off x="7800975" y="3055938"/>
            <a:ext cx="292100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20" name="Rectângulo 119"/>
          <p:cNvSpPr/>
          <p:nvPr/>
        </p:nvSpPr>
        <p:spPr bwMode="auto">
          <a:xfrm flipV="1">
            <a:off x="7810500" y="3051175"/>
            <a:ext cx="280988" cy="38100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grpSp>
        <p:nvGrpSpPr>
          <p:cNvPr id="121" name="Grupo 16"/>
          <p:cNvGrpSpPr>
            <a:grpSpLocks/>
          </p:cNvGrpSpPr>
          <p:nvPr/>
        </p:nvGrpSpPr>
        <p:grpSpPr bwMode="auto">
          <a:xfrm>
            <a:off x="2481263" y="2439988"/>
            <a:ext cx="3957637" cy="484187"/>
            <a:chOff x="2481064" y="2439888"/>
            <a:chExt cx="3958208" cy="485056"/>
          </a:xfrm>
        </p:grpSpPr>
        <p:sp>
          <p:nvSpPr>
            <p:cNvPr id="20630" name="Rectangle 81"/>
            <p:cNvSpPr>
              <a:spLocks noChangeArrowheads="1"/>
            </p:cNvSpPr>
            <p:nvPr/>
          </p:nvSpPr>
          <p:spPr bwMode="auto">
            <a:xfrm>
              <a:off x="5220072" y="2620144"/>
              <a:ext cx="1219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20631" name="Conexão recta unidireccional 6"/>
            <p:cNvCxnSpPr>
              <a:cxnSpLocks noChangeShapeType="1"/>
              <a:stCxn id="202" idx="1"/>
              <a:endCxn id="216" idx="1"/>
            </p:cNvCxnSpPr>
            <p:nvPr/>
          </p:nvCxnSpPr>
          <p:spPr bwMode="auto">
            <a:xfrm>
              <a:off x="2481064" y="2439888"/>
              <a:ext cx="1852930" cy="30794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0" name="Rectangle 87"/>
          <p:cNvSpPr>
            <a:spLocks noChangeArrowheads="1"/>
          </p:cNvSpPr>
          <p:nvPr/>
        </p:nvSpPr>
        <p:spPr bwMode="auto">
          <a:xfrm>
            <a:off x="5219700" y="2908300"/>
            <a:ext cx="1219200" cy="304800"/>
          </a:xfrm>
          <a:prstGeom prst="rect">
            <a:avLst/>
          </a:prstGeom>
          <a:solidFill>
            <a:srgbClr val="A00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0499" name="Text Box 76"/>
          <p:cNvSpPr txBox="1">
            <a:spLocks noChangeArrowheads="1"/>
          </p:cNvSpPr>
          <p:nvPr/>
        </p:nvSpPr>
        <p:spPr bwMode="auto">
          <a:xfrm>
            <a:off x="363538" y="449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132" name="Grupo 14"/>
          <p:cNvGrpSpPr>
            <a:grpSpLocks/>
          </p:cNvGrpSpPr>
          <p:nvPr/>
        </p:nvGrpSpPr>
        <p:grpSpPr bwMode="auto">
          <a:xfrm>
            <a:off x="2424113" y="3662363"/>
            <a:ext cx="4019550" cy="487362"/>
            <a:chOff x="2436912" y="3693538"/>
            <a:chExt cx="4020543" cy="485858"/>
          </a:xfrm>
        </p:grpSpPr>
        <p:sp>
          <p:nvSpPr>
            <p:cNvPr id="20628" name="Rectangle 87"/>
            <p:cNvSpPr>
              <a:spLocks noChangeArrowheads="1"/>
            </p:cNvSpPr>
            <p:nvPr/>
          </p:nvSpPr>
          <p:spPr bwMode="auto">
            <a:xfrm>
              <a:off x="5238255" y="3874596"/>
              <a:ext cx="1219200" cy="3048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20629" name="Conexão recta unidireccional 97"/>
            <p:cNvCxnSpPr>
              <a:cxnSpLocks noChangeShapeType="1"/>
              <a:stCxn id="225" idx="1"/>
              <a:endCxn id="219" idx="1"/>
            </p:cNvCxnSpPr>
            <p:nvPr/>
          </p:nvCxnSpPr>
          <p:spPr bwMode="auto">
            <a:xfrm>
              <a:off x="2436912" y="3693538"/>
              <a:ext cx="1910026" cy="31686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5" name="Grupo 13"/>
          <p:cNvGrpSpPr>
            <a:grpSpLocks/>
          </p:cNvGrpSpPr>
          <p:nvPr/>
        </p:nvGrpSpPr>
        <p:grpSpPr bwMode="auto">
          <a:xfrm>
            <a:off x="2484438" y="3052763"/>
            <a:ext cx="3959225" cy="465137"/>
            <a:chOff x="2483768" y="3051509"/>
            <a:chExt cx="3960440" cy="465391"/>
          </a:xfrm>
        </p:grpSpPr>
        <p:sp>
          <p:nvSpPr>
            <p:cNvPr id="20626" name="Rectangle 84"/>
            <p:cNvSpPr>
              <a:spLocks noChangeArrowheads="1"/>
            </p:cNvSpPr>
            <p:nvPr/>
          </p:nvSpPr>
          <p:spPr bwMode="auto">
            <a:xfrm>
              <a:off x="5225008" y="3212099"/>
              <a:ext cx="1219200" cy="30480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20627" name="Conexão recta unidireccional 101"/>
            <p:cNvCxnSpPr>
              <a:cxnSpLocks noChangeShapeType="1"/>
              <a:stCxn id="226" idx="1"/>
              <a:endCxn id="220" idx="1"/>
            </p:cNvCxnSpPr>
            <p:nvPr/>
          </p:nvCxnSpPr>
          <p:spPr bwMode="auto">
            <a:xfrm>
              <a:off x="2483768" y="3051509"/>
              <a:ext cx="1850056" cy="35203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8" name="Rectângulo 15"/>
          <p:cNvSpPr>
            <a:spLocks noChangeArrowheads="1"/>
          </p:cNvSpPr>
          <p:nvPr/>
        </p:nvSpPr>
        <p:spPr bwMode="auto">
          <a:xfrm flipV="1">
            <a:off x="8388350" y="3048000"/>
            <a:ext cx="322263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39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20504" name="Text Box 58"/>
          <p:cNvSpPr txBox="1">
            <a:spLocks noChangeArrowheads="1"/>
          </p:cNvSpPr>
          <p:nvPr/>
        </p:nvSpPr>
        <p:spPr bwMode="auto">
          <a:xfrm>
            <a:off x="363538" y="2058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20505" name="Line 27"/>
          <p:cNvSpPr>
            <a:spLocks noChangeShapeType="1"/>
          </p:cNvSpPr>
          <p:nvPr/>
        </p:nvSpPr>
        <p:spPr bwMode="auto">
          <a:xfrm>
            <a:off x="11096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6" name="Line 28"/>
          <p:cNvSpPr>
            <a:spLocks noChangeShapeType="1"/>
          </p:cNvSpPr>
          <p:nvPr/>
        </p:nvSpPr>
        <p:spPr bwMode="auto">
          <a:xfrm>
            <a:off x="21764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7" name="Line 29"/>
          <p:cNvSpPr>
            <a:spLocks noChangeShapeType="1"/>
          </p:cNvSpPr>
          <p:nvPr/>
        </p:nvSpPr>
        <p:spPr bwMode="auto">
          <a:xfrm>
            <a:off x="1109663" y="2135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8" name="Line 30"/>
          <p:cNvSpPr>
            <a:spLocks noChangeShapeType="1"/>
          </p:cNvSpPr>
          <p:nvPr/>
        </p:nvSpPr>
        <p:spPr bwMode="auto">
          <a:xfrm>
            <a:off x="1109663" y="2287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9" name="Line 31"/>
          <p:cNvSpPr>
            <a:spLocks noChangeShapeType="1"/>
          </p:cNvSpPr>
          <p:nvPr/>
        </p:nvSpPr>
        <p:spPr bwMode="auto">
          <a:xfrm>
            <a:off x="1109663" y="2439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0" name="Line 32"/>
          <p:cNvSpPr>
            <a:spLocks noChangeShapeType="1"/>
          </p:cNvSpPr>
          <p:nvPr/>
        </p:nvSpPr>
        <p:spPr bwMode="auto">
          <a:xfrm>
            <a:off x="1109663" y="2592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1" name="Line 33"/>
          <p:cNvSpPr>
            <a:spLocks noChangeShapeType="1"/>
          </p:cNvSpPr>
          <p:nvPr/>
        </p:nvSpPr>
        <p:spPr bwMode="auto">
          <a:xfrm>
            <a:off x="1109663" y="2744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2" name="Line 34"/>
          <p:cNvSpPr>
            <a:spLocks noChangeShapeType="1"/>
          </p:cNvSpPr>
          <p:nvPr/>
        </p:nvSpPr>
        <p:spPr bwMode="auto">
          <a:xfrm>
            <a:off x="1109663" y="2897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3" name="Line 35"/>
          <p:cNvSpPr>
            <a:spLocks noChangeShapeType="1"/>
          </p:cNvSpPr>
          <p:nvPr/>
        </p:nvSpPr>
        <p:spPr bwMode="auto">
          <a:xfrm>
            <a:off x="1109663" y="3049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4" name="Line 36"/>
          <p:cNvSpPr>
            <a:spLocks noChangeShapeType="1"/>
          </p:cNvSpPr>
          <p:nvPr/>
        </p:nvSpPr>
        <p:spPr bwMode="auto">
          <a:xfrm>
            <a:off x="1109663" y="3201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5" name="Line 37"/>
          <p:cNvSpPr>
            <a:spLocks noChangeShapeType="1"/>
          </p:cNvSpPr>
          <p:nvPr/>
        </p:nvSpPr>
        <p:spPr bwMode="auto">
          <a:xfrm>
            <a:off x="1109663" y="3354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6" name="Line 38"/>
          <p:cNvSpPr>
            <a:spLocks noChangeShapeType="1"/>
          </p:cNvSpPr>
          <p:nvPr/>
        </p:nvSpPr>
        <p:spPr bwMode="auto">
          <a:xfrm>
            <a:off x="1109663" y="3506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7" name="Line 39"/>
          <p:cNvSpPr>
            <a:spLocks noChangeShapeType="1"/>
          </p:cNvSpPr>
          <p:nvPr/>
        </p:nvSpPr>
        <p:spPr bwMode="auto">
          <a:xfrm>
            <a:off x="1109663" y="3659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8" name="Line 43"/>
          <p:cNvSpPr>
            <a:spLocks noChangeShapeType="1"/>
          </p:cNvSpPr>
          <p:nvPr/>
        </p:nvSpPr>
        <p:spPr bwMode="auto">
          <a:xfrm>
            <a:off x="1109663" y="4268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9" name="Line 44"/>
          <p:cNvSpPr>
            <a:spLocks noChangeShapeType="1"/>
          </p:cNvSpPr>
          <p:nvPr/>
        </p:nvSpPr>
        <p:spPr bwMode="auto">
          <a:xfrm>
            <a:off x="1109663" y="4421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0" name="Line 45"/>
          <p:cNvSpPr>
            <a:spLocks noChangeShapeType="1"/>
          </p:cNvSpPr>
          <p:nvPr/>
        </p:nvSpPr>
        <p:spPr bwMode="auto">
          <a:xfrm>
            <a:off x="1109663" y="4573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1" name="Line 46"/>
          <p:cNvSpPr>
            <a:spLocks noChangeShapeType="1"/>
          </p:cNvSpPr>
          <p:nvPr/>
        </p:nvSpPr>
        <p:spPr bwMode="auto">
          <a:xfrm>
            <a:off x="1109663" y="4725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2" name="Line 47"/>
          <p:cNvSpPr>
            <a:spLocks noChangeShapeType="1"/>
          </p:cNvSpPr>
          <p:nvPr/>
        </p:nvSpPr>
        <p:spPr bwMode="auto">
          <a:xfrm>
            <a:off x="1109663" y="4878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3" name="Line 48"/>
          <p:cNvSpPr>
            <a:spLocks noChangeShapeType="1"/>
          </p:cNvSpPr>
          <p:nvPr/>
        </p:nvSpPr>
        <p:spPr bwMode="auto">
          <a:xfrm>
            <a:off x="1109663" y="5030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4" name="Line 49"/>
          <p:cNvSpPr>
            <a:spLocks noChangeShapeType="1"/>
          </p:cNvSpPr>
          <p:nvPr/>
        </p:nvSpPr>
        <p:spPr bwMode="auto">
          <a:xfrm>
            <a:off x="1109663" y="5183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1109663" y="5335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1109663" y="5487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7" name="Oval 55"/>
          <p:cNvSpPr>
            <a:spLocks noChangeArrowheads="1"/>
          </p:cNvSpPr>
          <p:nvPr/>
        </p:nvSpPr>
        <p:spPr bwMode="auto">
          <a:xfrm>
            <a:off x="1566863" y="56403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0528" name="Oval 56"/>
          <p:cNvSpPr>
            <a:spLocks noChangeArrowheads="1"/>
          </p:cNvSpPr>
          <p:nvPr/>
        </p:nvSpPr>
        <p:spPr bwMode="auto">
          <a:xfrm>
            <a:off x="1566863" y="57927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0529" name="Oval 57"/>
          <p:cNvSpPr>
            <a:spLocks noChangeArrowheads="1"/>
          </p:cNvSpPr>
          <p:nvPr/>
        </p:nvSpPr>
        <p:spPr bwMode="auto">
          <a:xfrm>
            <a:off x="1566863" y="59451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0530" name="Text Box 59"/>
          <p:cNvSpPr txBox="1">
            <a:spLocks noChangeArrowheads="1"/>
          </p:cNvSpPr>
          <p:nvPr/>
        </p:nvSpPr>
        <p:spPr bwMode="auto">
          <a:xfrm>
            <a:off x="363538" y="22113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000001</a:t>
            </a:r>
          </a:p>
        </p:txBody>
      </p:sp>
      <p:sp>
        <p:nvSpPr>
          <p:cNvPr id="20531" name="Text Box 60"/>
          <p:cNvSpPr txBox="1">
            <a:spLocks noChangeArrowheads="1"/>
          </p:cNvSpPr>
          <p:nvPr/>
        </p:nvSpPr>
        <p:spPr bwMode="auto">
          <a:xfrm>
            <a:off x="363538" y="23637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20532" name="Text Box 61"/>
          <p:cNvSpPr txBox="1">
            <a:spLocks noChangeArrowheads="1"/>
          </p:cNvSpPr>
          <p:nvPr/>
        </p:nvSpPr>
        <p:spPr bwMode="auto">
          <a:xfrm>
            <a:off x="369888" y="25161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000011</a:t>
            </a:r>
          </a:p>
        </p:txBody>
      </p:sp>
      <p:sp>
        <p:nvSpPr>
          <p:cNvPr id="20533" name="Text Box 62"/>
          <p:cNvSpPr txBox="1">
            <a:spLocks noChangeArrowheads="1"/>
          </p:cNvSpPr>
          <p:nvPr/>
        </p:nvSpPr>
        <p:spPr bwMode="auto">
          <a:xfrm>
            <a:off x="363538" y="2668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000100</a:t>
            </a:r>
          </a:p>
        </p:txBody>
      </p:sp>
      <p:sp>
        <p:nvSpPr>
          <p:cNvPr id="20534" name="Text Box 63"/>
          <p:cNvSpPr txBox="1">
            <a:spLocks noChangeArrowheads="1"/>
          </p:cNvSpPr>
          <p:nvPr/>
        </p:nvSpPr>
        <p:spPr bwMode="auto">
          <a:xfrm>
            <a:off x="363538" y="2820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000101</a:t>
            </a:r>
          </a:p>
        </p:txBody>
      </p:sp>
      <p:sp>
        <p:nvSpPr>
          <p:cNvPr id="20535" name="Text Box 64"/>
          <p:cNvSpPr txBox="1">
            <a:spLocks noChangeArrowheads="1"/>
          </p:cNvSpPr>
          <p:nvPr/>
        </p:nvSpPr>
        <p:spPr bwMode="auto">
          <a:xfrm>
            <a:off x="369888" y="29733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20536" name="Text Box 65"/>
          <p:cNvSpPr txBox="1">
            <a:spLocks noChangeArrowheads="1"/>
          </p:cNvSpPr>
          <p:nvPr/>
        </p:nvSpPr>
        <p:spPr bwMode="auto">
          <a:xfrm>
            <a:off x="376238" y="3125788"/>
            <a:ext cx="75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000111</a:t>
            </a:r>
          </a:p>
        </p:txBody>
      </p:sp>
      <p:sp>
        <p:nvSpPr>
          <p:cNvPr id="20537" name="Text Box 66"/>
          <p:cNvSpPr txBox="1">
            <a:spLocks noChangeArrowheads="1"/>
          </p:cNvSpPr>
          <p:nvPr/>
        </p:nvSpPr>
        <p:spPr bwMode="auto">
          <a:xfrm>
            <a:off x="363538" y="32781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001000</a:t>
            </a:r>
          </a:p>
        </p:txBody>
      </p:sp>
      <p:sp>
        <p:nvSpPr>
          <p:cNvPr id="20538" name="Text Box 67"/>
          <p:cNvSpPr txBox="1">
            <a:spLocks noChangeArrowheads="1"/>
          </p:cNvSpPr>
          <p:nvPr/>
        </p:nvSpPr>
        <p:spPr bwMode="auto">
          <a:xfrm>
            <a:off x="363538" y="3430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20539" name="Text Box 74"/>
          <p:cNvSpPr txBox="1">
            <a:spLocks noChangeArrowheads="1"/>
          </p:cNvSpPr>
          <p:nvPr/>
        </p:nvSpPr>
        <p:spPr bwMode="auto">
          <a:xfrm>
            <a:off x="363538" y="4191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20540" name="Text Box 75"/>
          <p:cNvSpPr txBox="1">
            <a:spLocks noChangeArrowheads="1"/>
          </p:cNvSpPr>
          <p:nvPr/>
        </p:nvSpPr>
        <p:spPr bwMode="auto">
          <a:xfrm>
            <a:off x="363538" y="43434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100001</a:t>
            </a:r>
          </a:p>
        </p:txBody>
      </p:sp>
      <p:sp>
        <p:nvSpPr>
          <p:cNvPr id="20541" name="Text Box 78"/>
          <p:cNvSpPr txBox="1">
            <a:spLocks noChangeArrowheads="1"/>
          </p:cNvSpPr>
          <p:nvPr/>
        </p:nvSpPr>
        <p:spPr bwMode="auto">
          <a:xfrm>
            <a:off x="363538" y="48006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100100</a:t>
            </a:r>
          </a:p>
        </p:txBody>
      </p:sp>
      <p:sp>
        <p:nvSpPr>
          <p:cNvPr id="20542" name="Text Box 79"/>
          <p:cNvSpPr txBox="1">
            <a:spLocks noChangeArrowheads="1"/>
          </p:cNvSpPr>
          <p:nvPr/>
        </p:nvSpPr>
        <p:spPr bwMode="auto">
          <a:xfrm>
            <a:off x="363538" y="4953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100101</a:t>
            </a:r>
          </a:p>
        </p:txBody>
      </p:sp>
      <p:sp>
        <p:nvSpPr>
          <p:cNvPr id="180" name="Rectangle 80"/>
          <p:cNvSpPr>
            <a:spLocks noChangeArrowheads="1"/>
          </p:cNvSpPr>
          <p:nvPr/>
        </p:nvSpPr>
        <p:spPr bwMode="auto">
          <a:xfrm>
            <a:off x="1109663" y="2135188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81" name="Rectangle 83"/>
          <p:cNvSpPr>
            <a:spLocks noChangeArrowheads="1"/>
          </p:cNvSpPr>
          <p:nvPr/>
        </p:nvSpPr>
        <p:spPr bwMode="auto">
          <a:xfrm>
            <a:off x="1109663" y="3060700"/>
            <a:ext cx="1066800" cy="152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82" name="Rectangle 86"/>
          <p:cNvSpPr>
            <a:spLocks noChangeArrowheads="1"/>
          </p:cNvSpPr>
          <p:nvPr/>
        </p:nvSpPr>
        <p:spPr bwMode="auto">
          <a:xfrm>
            <a:off x="1109663" y="2417763"/>
            <a:ext cx="1066800" cy="1524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83" name="Rectangle 89"/>
          <p:cNvSpPr>
            <a:spLocks noChangeArrowheads="1"/>
          </p:cNvSpPr>
          <p:nvPr/>
        </p:nvSpPr>
        <p:spPr bwMode="auto">
          <a:xfrm>
            <a:off x="1109663" y="3492500"/>
            <a:ext cx="1066800" cy="152400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cxnSp>
        <p:nvCxnSpPr>
          <p:cNvPr id="184" name="Conexão recta unidireccional 183"/>
          <p:cNvCxnSpPr>
            <a:cxnSpLocks noChangeShapeType="1"/>
            <a:stCxn id="227" idx="1"/>
            <a:endCxn id="256" idx="1"/>
          </p:cNvCxnSpPr>
          <p:nvPr/>
        </p:nvCxnSpPr>
        <p:spPr bwMode="auto">
          <a:xfrm flipV="1">
            <a:off x="2424113" y="3043238"/>
            <a:ext cx="1909762" cy="1531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548" name="Grupo 19"/>
          <p:cNvGrpSpPr>
            <a:grpSpLocks/>
          </p:cNvGrpSpPr>
          <p:nvPr/>
        </p:nvGrpSpPr>
        <p:grpSpPr bwMode="auto">
          <a:xfrm>
            <a:off x="1604963" y="3768725"/>
            <a:ext cx="76200" cy="381000"/>
            <a:chOff x="3048000" y="5867400"/>
            <a:chExt cx="76200" cy="381000"/>
          </a:xfrm>
        </p:grpSpPr>
        <p:sp>
          <p:nvSpPr>
            <p:cNvPr id="20623" name="Oval 55"/>
            <p:cNvSpPr>
              <a:spLocks noChangeArrowheads="1"/>
            </p:cNvSpPr>
            <p:nvPr/>
          </p:nvSpPr>
          <p:spPr bwMode="auto">
            <a:xfrm>
              <a:off x="3048000" y="58674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20624" name="Oval 56"/>
            <p:cNvSpPr>
              <a:spLocks noChangeArrowheads="1"/>
            </p:cNvSpPr>
            <p:nvPr/>
          </p:nvSpPr>
          <p:spPr bwMode="auto">
            <a:xfrm>
              <a:off x="3048000" y="60198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20625" name="Oval 57"/>
            <p:cNvSpPr>
              <a:spLocks noChangeArrowheads="1"/>
            </p:cNvSpPr>
            <p:nvPr/>
          </p:nvSpPr>
          <p:spPr bwMode="auto">
            <a:xfrm>
              <a:off x="3048000" y="61722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</p:grpSp>
      <p:sp>
        <p:nvSpPr>
          <p:cNvPr id="189" name="Rectangle 89"/>
          <p:cNvSpPr>
            <a:spLocks noChangeArrowheads="1"/>
          </p:cNvSpPr>
          <p:nvPr/>
        </p:nvSpPr>
        <p:spPr bwMode="auto">
          <a:xfrm>
            <a:off x="1106488" y="4575175"/>
            <a:ext cx="1066800" cy="1524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90" name="CaixaDeTexto 189"/>
          <p:cNvSpPr txBox="1"/>
          <p:nvPr/>
        </p:nvSpPr>
        <p:spPr>
          <a:xfrm>
            <a:off x="2890838" y="2181225"/>
            <a:ext cx="12954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cold</a:t>
            </a: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miss</a:t>
            </a:r>
          </a:p>
        </p:txBody>
      </p:sp>
      <p:sp>
        <p:nvSpPr>
          <p:cNvPr id="191" name="CaixaDeTexto 190"/>
          <p:cNvSpPr txBox="1">
            <a:spLocks noChangeArrowheads="1"/>
          </p:cNvSpPr>
          <p:nvPr/>
        </p:nvSpPr>
        <p:spPr bwMode="auto">
          <a:xfrm>
            <a:off x="2441575" y="3103563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92" name="CaixaDeTexto 191"/>
          <p:cNvSpPr txBox="1">
            <a:spLocks noChangeArrowheads="1"/>
          </p:cNvSpPr>
          <p:nvPr/>
        </p:nvSpPr>
        <p:spPr bwMode="auto">
          <a:xfrm>
            <a:off x="2274888" y="2695575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93" name="CaixaDeTexto 192"/>
          <p:cNvSpPr txBox="1">
            <a:spLocks noChangeArrowheads="1"/>
          </p:cNvSpPr>
          <p:nvPr/>
        </p:nvSpPr>
        <p:spPr bwMode="auto">
          <a:xfrm>
            <a:off x="2411413" y="2420938"/>
            <a:ext cx="554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</a:p>
        </p:txBody>
      </p:sp>
      <p:sp>
        <p:nvSpPr>
          <p:cNvPr id="194" name="CaixaDeTexto 193"/>
          <p:cNvSpPr txBox="1">
            <a:spLocks noChangeArrowheads="1"/>
          </p:cNvSpPr>
          <p:nvPr/>
        </p:nvSpPr>
        <p:spPr bwMode="auto">
          <a:xfrm>
            <a:off x="2989263" y="4179888"/>
            <a:ext cx="67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</a:p>
        </p:txBody>
      </p:sp>
      <p:sp>
        <p:nvSpPr>
          <p:cNvPr id="20555" name="Text Box 15"/>
          <p:cNvSpPr txBox="1">
            <a:spLocks noChangeArrowheads="1"/>
          </p:cNvSpPr>
          <p:nvPr/>
        </p:nvSpPr>
        <p:spPr bwMode="auto">
          <a:xfrm>
            <a:off x="5451475" y="2044700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B = 4</a:t>
            </a:r>
          </a:p>
        </p:txBody>
      </p:sp>
      <p:sp>
        <p:nvSpPr>
          <p:cNvPr id="196" name="Rectângulo 15"/>
          <p:cNvSpPr>
            <a:spLocks noChangeArrowheads="1"/>
          </p:cNvSpPr>
          <p:nvPr/>
        </p:nvSpPr>
        <p:spPr bwMode="auto">
          <a:xfrm flipV="1">
            <a:off x="5816600" y="2611438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0557" name="Text Box 15"/>
          <p:cNvSpPr txBox="1">
            <a:spLocks noChangeArrowheads="1"/>
          </p:cNvSpPr>
          <p:nvPr/>
        </p:nvSpPr>
        <p:spPr bwMode="auto">
          <a:xfrm>
            <a:off x="517525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20558" name="Text Box 15"/>
          <p:cNvSpPr txBox="1">
            <a:spLocks noChangeArrowheads="1"/>
          </p:cNvSpPr>
          <p:nvPr/>
        </p:nvSpPr>
        <p:spPr bwMode="auto">
          <a:xfrm>
            <a:off x="54356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20559" name="Text Box 15"/>
          <p:cNvSpPr txBox="1">
            <a:spLocks noChangeArrowheads="1"/>
          </p:cNvSpPr>
          <p:nvPr/>
        </p:nvSpPr>
        <p:spPr bwMode="auto">
          <a:xfrm>
            <a:off x="57404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0560" name="Text Box 15"/>
          <p:cNvSpPr txBox="1">
            <a:spLocks noChangeArrowheads="1"/>
          </p:cNvSpPr>
          <p:nvPr/>
        </p:nvSpPr>
        <p:spPr bwMode="auto">
          <a:xfrm>
            <a:off x="6045200" y="2306638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01" name="Text Box 58"/>
          <p:cNvSpPr txBox="1">
            <a:spLocks noChangeArrowheads="1"/>
          </p:cNvSpPr>
          <p:nvPr/>
        </p:nvSpPr>
        <p:spPr bwMode="auto">
          <a:xfrm>
            <a:off x="7667625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202" name="Right Brace 111"/>
          <p:cNvSpPr>
            <a:spLocks/>
          </p:cNvSpPr>
          <p:nvPr/>
        </p:nvSpPr>
        <p:spPr bwMode="auto">
          <a:xfrm>
            <a:off x="2252663" y="2135188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0563" name="Line 4"/>
          <p:cNvSpPr>
            <a:spLocks noChangeShapeType="1"/>
          </p:cNvSpPr>
          <p:nvPr/>
        </p:nvSpPr>
        <p:spPr bwMode="auto">
          <a:xfrm>
            <a:off x="4284663" y="2643188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64" name="TextBox 127"/>
          <p:cNvSpPr txBox="1">
            <a:spLocks noChangeArrowheads="1"/>
          </p:cNvSpPr>
          <p:nvPr/>
        </p:nvSpPr>
        <p:spPr bwMode="auto">
          <a:xfrm>
            <a:off x="4902200" y="2306638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05" name="TextBox 128"/>
          <p:cNvSpPr txBox="1"/>
          <p:nvPr/>
        </p:nvSpPr>
        <p:spPr>
          <a:xfrm>
            <a:off x="4322763" y="2235200"/>
            <a:ext cx="54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rPr>
              <a:t>Tag</a:t>
            </a:r>
            <a:endParaRPr lang="pt-PT" sz="1600" cap="small" dirty="0">
              <a:latin typeface="Arial" pitchFamily="-104" charset="0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207" name="TextBox 130"/>
          <p:cNvSpPr txBox="1">
            <a:spLocks noChangeArrowheads="1"/>
          </p:cNvSpPr>
          <p:nvPr/>
        </p:nvSpPr>
        <p:spPr bwMode="auto">
          <a:xfrm>
            <a:off x="4902200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8" name="TextBox 131"/>
          <p:cNvSpPr txBox="1">
            <a:spLocks noChangeArrowheads="1"/>
          </p:cNvSpPr>
          <p:nvPr/>
        </p:nvSpPr>
        <p:spPr bwMode="auto">
          <a:xfrm>
            <a:off x="4919663" y="32099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9" name="TextBox 132"/>
          <p:cNvSpPr txBox="1">
            <a:spLocks noChangeArrowheads="1"/>
          </p:cNvSpPr>
          <p:nvPr/>
        </p:nvSpPr>
        <p:spPr bwMode="auto">
          <a:xfrm>
            <a:off x="4921250" y="288607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69" name="TextBox 133"/>
          <p:cNvSpPr txBox="1">
            <a:spLocks noChangeArrowheads="1"/>
          </p:cNvSpPr>
          <p:nvPr/>
        </p:nvSpPr>
        <p:spPr bwMode="auto">
          <a:xfrm>
            <a:off x="4902200" y="34925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1" name="TextBox 134"/>
          <p:cNvSpPr txBox="1">
            <a:spLocks noChangeArrowheads="1"/>
          </p:cNvSpPr>
          <p:nvPr/>
        </p:nvSpPr>
        <p:spPr bwMode="auto">
          <a:xfrm>
            <a:off x="4902200" y="37973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71" name="TextBox 135"/>
          <p:cNvSpPr txBox="1">
            <a:spLocks noChangeArrowheads="1"/>
          </p:cNvSpPr>
          <p:nvPr/>
        </p:nvSpPr>
        <p:spPr bwMode="auto">
          <a:xfrm>
            <a:off x="4902200" y="4102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72" name="TextBox 136"/>
          <p:cNvSpPr txBox="1">
            <a:spLocks noChangeArrowheads="1"/>
          </p:cNvSpPr>
          <p:nvPr/>
        </p:nvSpPr>
        <p:spPr bwMode="auto">
          <a:xfrm>
            <a:off x="4902200" y="4406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73" name="TextBox 137"/>
          <p:cNvSpPr txBox="1">
            <a:spLocks noChangeArrowheads="1"/>
          </p:cNvSpPr>
          <p:nvPr/>
        </p:nvSpPr>
        <p:spPr bwMode="auto">
          <a:xfrm>
            <a:off x="4902200" y="4711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" name="TextBox 138"/>
          <p:cNvSpPr txBox="1">
            <a:spLocks noChangeArrowheads="1"/>
          </p:cNvSpPr>
          <p:nvPr/>
        </p:nvSpPr>
        <p:spPr bwMode="auto">
          <a:xfrm>
            <a:off x="4919663" y="25860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6" name="TextBox 139"/>
          <p:cNvSpPr txBox="1">
            <a:spLocks noChangeArrowheads="1"/>
          </p:cNvSpPr>
          <p:nvPr/>
        </p:nvSpPr>
        <p:spPr bwMode="auto">
          <a:xfrm>
            <a:off x="4333875" y="25781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217" name="TextBox 141"/>
          <p:cNvSpPr txBox="1">
            <a:spLocks noChangeArrowheads="1"/>
          </p:cNvSpPr>
          <p:nvPr/>
        </p:nvSpPr>
        <p:spPr bwMode="auto">
          <a:xfrm>
            <a:off x="4902200" y="31861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8" name="TextBox 142"/>
          <p:cNvSpPr txBox="1">
            <a:spLocks noChangeArrowheads="1"/>
          </p:cNvSpPr>
          <p:nvPr/>
        </p:nvSpPr>
        <p:spPr bwMode="auto">
          <a:xfrm>
            <a:off x="4919663" y="381158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9" name="TextBox 143"/>
          <p:cNvSpPr txBox="1">
            <a:spLocks noChangeArrowheads="1"/>
          </p:cNvSpPr>
          <p:nvPr/>
        </p:nvSpPr>
        <p:spPr bwMode="auto">
          <a:xfrm>
            <a:off x="4333875" y="3810000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220" name="TextBox 144"/>
          <p:cNvSpPr txBox="1">
            <a:spLocks noChangeArrowheads="1"/>
          </p:cNvSpPr>
          <p:nvPr/>
        </p:nvSpPr>
        <p:spPr bwMode="auto">
          <a:xfrm>
            <a:off x="4333875" y="32353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20580" name="CaixaDeTexto 211"/>
          <p:cNvSpPr txBox="1">
            <a:spLocks noChangeArrowheads="1"/>
          </p:cNvSpPr>
          <p:nvPr/>
        </p:nvSpPr>
        <p:spPr bwMode="auto">
          <a:xfrm>
            <a:off x="8093075" y="3532188"/>
            <a:ext cx="727075" cy="400050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22" name="Oval 221"/>
          <p:cNvSpPr>
            <a:spLocks noChangeArrowheads="1"/>
          </p:cNvSpPr>
          <p:nvPr/>
        </p:nvSpPr>
        <p:spPr bwMode="auto">
          <a:xfrm>
            <a:off x="4948238" y="257016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3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224" name="Text Box 58"/>
          <p:cNvSpPr txBox="1">
            <a:spLocks noChangeArrowheads="1"/>
          </p:cNvSpPr>
          <p:nvPr/>
        </p:nvSpPr>
        <p:spPr bwMode="auto">
          <a:xfrm>
            <a:off x="7667625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225" name="Right Brace 111"/>
          <p:cNvSpPr>
            <a:spLocks/>
          </p:cNvSpPr>
          <p:nvPr/>
        </p:nvSpPr>
        <p:spPr bwMode="auto">
          <a:xfrm>
            <a:off x="2195513" y="33575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6" name="Right Brace 111"/>
          <p:cNvSpPr>
            <a:spLocks/>
          </p:cNvSpPr>
          <p:nvPr/>
        </p:nvSpPr>
        <p:spPr bwMode="auto">
          <a:xfrm>
            <a:off x="2255838" y="27479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7" name="Right Brace 111"/>
          <p:cNvSpPr>
            <a:spLocks/>
          </p:cNvSpPr>
          <p:nvPr/>
        </p:nvSpPr>
        <p:spPr bwMode="auto">
          <a:xfrm>
            <a:off x="2195513" y="4270375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30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20588" name="Group 24"/>
          <p:cNvGrpSpPr>
            <a:grpSpLocks/>
          </p:cNvGrpSpPr>
          <p:nvPr/>
        </p:nvGrpSpPr>
        <p:grpSpPr bwMode="auto">
          <a:xfrm>
            <a:off x="4284663" y="1773238"/>
            <a:ext cx="2590800" cy="3276600"/>
            <a:chOff x="3787" y="672"/>
            <a:chExt cx="1632" cy="2064"/>
          </a:xfrm>
        </p:grpSpPr>
        <p:sp>
          <p:nvSpPr>
            <p:cNvPr id="20607" name="Line 4"/>
            <p:cNvSpPr>
              <a:spLocks noChangeShapeType="1"/>
            </p:cNvSpPr>
            <p:nvPr/>
          </p:nvSpPr>
          <p:spPr bwMode="auto">
            <a:xfrm>
              <a:off x="3787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08" name="Line 5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09" name="Line 6"/>
            <p:cNvSpPr>
              <a:spLocks noChangeShapeType="1"/>
            </p:cNvSpPr>
            <p:nvPr/>
          </p:nvSpPr>
          <p:spPr bwMode="auto">
            <a:xfrm>
              <a:off x="3792" y="1190"/>
              <a:ext cx="134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0" name="Line 7"/>
            <p:cNvSpPr>
              <a:spLocks noChangeShapeType="1"/>
            </p:cNvSpPr>
            <p:nvPr/>
          </p:nvSpPr>
          <p:spPr bwMode="auto">
            <a:xfrm>
              <a:off x="3787" y="2544"/>
              <a:ext cx="13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1" name="Line 8"/>
            <p:cNvSpPr>
              <a:spLocks noChangeShapeType="1"/>
            </p:cNvSpPr>
            <p:nvPr/>
          </p:nvSpPr>
          <p:spPr bwMode="auto">
            <a:xfrm>
              <a:off x="3792" y="1371"/>
              <a:ext cx="1344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2" name="Line 9"/>
            <p:cNvSpPr>
              <a:spLocks noChangeShapeType="1"/>
            </p:cNvSpPr>
            <p:nvPr/>
          </p:nvSpPr>
          <p:spPr bwMode="auto">
            <a:xfrm flipV="1">
              <a:off x="3787" y="1584"/>
              <a:ext cx="1349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3" name="Line 10"/>
            <p:cNvSpPr>
              <a:spLocks noChangeShapeType="1"/>
            </p:cNvSpPr>
            <p:nvPr/>
          </p:nvSpPr>
          <p:spPr bwMode="auto">
            <a:xfrm flipV="1">
              <a:off x="3792" y="1968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4" name="Line 11"/>
            <p:cNvSpPr>
              <a:spLocks noChangeShapeType="1"/>
            </p:cNvSpPr>
            <p:nvPr/>
          </p:nvSpPr>
          <p:spPr bwMode="auto">
            <a:xfrm>
              <a:off x="3792" y="2352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5" name="Line 12"/>
            <p:cNvSpPr>
              <a:spLocks noChangeShapeType="1"/>
            </p:cNvSpPr>
            <p:nvPr/>
          </p:nvSpPr>
          <p:spPr bwMode="auto">
            <a:xfrm>
              <a:off x="3792" y="1766"/>
              <a:ext cx="134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6" name="Line 13"/>
            <p:cNvSpPr>
              <a:spLocks noChangeShapeType="1"/>
            </p:cNvSpPr>
            <p:nvPr/>
          </p:nvSpPr>
          <p:spPr bwMode="auto">
            <a:xfrm>
              <a:off x="3787" y="2145"/>
              <a:ext cx="1349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7" name="Line 14"/>
            <p:cNvSpPr>
              <a:spLocks noChangeShapeType="1"/>
            </p:cNvSpPr>
            <p:nvPr/>
          </p:nvSpPr>
          <p:spPr bwMode="auto">
            <a:xfrm>
              <a:off x="3792" y="2736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8" name="Text Box 15"/>
            <p:cNvSpPr txBox="1">
              <a:spLocks noChangeArrowheads="1"/>
            </p:cNvSpPr>
            <p:nvPr/>
          </p:nvSpPr>
          <p:spPr bwMode="auto">
            <a:xfrm>
              <a:off x="4464" y="67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0619" name="Text Box 16"/>
            <p:cNvSpPr txBox="1">
              <a:spLocks noChangeArrowheads="1"/>
            </p:cNvSpPr>
            <p:nvPr/>
          </p:nvSpPr>
          <p:spPr bwMode="auto">
            <a:xfrm>
              <a:off x="5159" y="1275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20620" name="Text Box 20"/>
            <p:cNvSpPr txBox="1">
              <a:spLocks noChangeArrowheads="1"/>
            </p:cNvSpPr>
            <p:nvPr/>
          </p:nvSpPr>
          <p:spPr bwMode="auto">
            <a:xfrm>
              <a:off x="5159" y="2046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0621" name="Text Box 21"/>
            <p:cNvSpPr txBox="1">
              <a:spLocks noChangeArrowheads="1"/>
            </p:cNvSpPr>
            <p:nvPr/>
          </p:nvSpPr>
          <p:spPr bwMode="auto">
            <a:xfrm>
              <a:off x="5169" y="2441"/>
              <a:ext cx="2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20622" name="Text Box 23"/>
            <p:cNvSpPr txBox="1">
              <a:spLocks noChangeArrowheads="1"/>
            </p:cNvSpPr>
            <p:nvPr/>
          </p:nvSpPr>
          <p:spPr bwMode="auto">
            <a:xfrm>
              <a:off x="5159" y="1670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</a:t>
              </a:r>
            </a:p>
          </p:txBody>
        </p:sp>
      </p:grpSp>
      <p:cxnSp>
        <p:nvCxnSpPr>
          <p:cNvPr id="20589" name="Straight Connector 96"/>
          <p:cNvCxnSpPr>
            <a:cxnSpLocks noChangeShapeType="1"/>
          </p:cNvCxnSpPr>
          <p:nvPr/>
        </p:nvCxnSpPr>
        <p:spPr bwMode="auto">
          <a:xfrm rot="16200000" flipH="1">
            <a:off x="4597401" y="3830637"/>
            <a:ext cx="2438400" cy="317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0" name="Straight Connector 99"/>
          <p:cNvCxnSpPr>
            <a:cxnSpLocks noChangeShapeType="1"/>
          </p:cNvCxnSpPr>
          <p:nvPr/>
        </p:nvCxnSpPr>
        <p:spPr bwMode="auto">
          <a:xfrm rot="16200000" flipH="1">
            <a:off x="4901407" y="3829844"/>
            <a:ext cx="2438400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1" name="Straight Connector 100"/>
          <p:cNvCxnSpPr>
            <a:cxnSpLocks noChangeShapeType="1"/>
          </p:cNvCxnSpPr>
          <p:nvPr/>
        </p:nvCxnSpPr>
        <p:spPr bwMode="auto">
          <a:xfrm rot="16200000" flipH="1">
            <a:off x="4293394" y="3829844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2" name="Line 4"/>
          <p:cNvSpPr>
            <a:spLocks noChangeShapeType="1"/>
          </p:cNvSpPr>
          <p:nvPr/>
        </p:nvSpPr>
        <p:spPr bwMode="auto">
          <a:xfrm>
            <a:off x="5207000" y="2611438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" name="TextBox 137"/>
          <p:cNvSpPr txBox="1">
            <a:spLocks noChangeArrowheads="1"/>
          </p:cNvSpPr>
          <p:nvPr/>
        </p:nvSpPr>
        <p:spPr bwMode="auto">
          <a:xfrm>
            <a:off x="4333875" y="2874963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57" name="TextBox 141"/>
          <p:cNvSpPr txBox="1">
            <a:spLocks noChangeArrowheads="1"/>
          </p:cNvSpPr>
          <p:nvPr/>
        </p:nvSpPr>
        <p:spPr bwMode="auto">
          <a:xfrm>
            <a:off x="4921250" y="28749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8" name="Rectângulo 257"/>
          <p:cNvSpPr/>
          <p:nvPr/>
        </p:nvSpPr>
        <p:spPr bwMode="auto">
          <a:xfrm>
            <a:off x="4300538" y="2589213"/>
            <a:ext cx="631825" cy="623887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9" name="Rectângulo 258"/>
          <p:cNvSpPr/>
          <p:nvPr/>
        </p:nvSpPr>
        <p:spPr bwMode="auto">
          <a:xfrm>
            <a:off x="4303713" y="2595563"/>
            <a:ext cx="871537" cy="622300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60" name="Rectângulo 259"/>
          <p:cNvSpPr/>
          <p:nvPr/>
        </p:nvSpPr>
        <p:spPr bwMode="auto">
          <a:xfrm>
            <a:off x="4300538" y="2609850"/>
            <a:ext cx="631825" cy="623888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61" name="Rectângulo 260"/>
          <p:cNvSpPr/>
          <p:nvPr/>
        </p:nvSpPr>
        <p:spPr bwMode="auto">
          <a:xfrm>
            <a:off x="4314825" y="3213100"/>
            <a:ext cx="904875" cy="623888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62" name="Rectângulo 261"/>
          <p:cNvSpPr/>
          <p:nvPr/>
        </p:nvSpPr>
        <p:spPr bwMode="auto">
          <a:xfrm>
            <a:off x="4284663" y="3860800"/>
            <a:ext cx="887412" cy="623888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0600" name="Line 4"/>
          <p:cNvSpPr>
            <a:spLocks noChangeShapeType="1"/>
          </p:cNvSpPr>
          <p:nvPr/>
        </p:nvSpPr>
        <p:spPr bwMode="auto">
          <a:xfrm>
            <a:off x="4932363" y="2646363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0601" name="Conexão recta 5"/>
          <p:cNvCxnSpPr>
            <a:cxnSpLocks noChangeShapeType="1"/>
          </p:cNvCxnSpPr>
          <p:nvPr/>
        </p:nvCxnSpPr>
        <p:spPr bwMode="auto">
          <a:xfrm flipV="1">
            <a:off x="4146550" y="3213100"/>
            <a:ext cx="28019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2" name="Conexão recta 263"/>
          <p:cNvCxnSpPr>
            <a:cxnSpLocks noChangeShapeType="1"/>
          </p:cNvCxnSpPr>
          <p:nvPr/>
        </p:nvCxnSpPr>
        <p:spPr bwMode="auto">
          <a:xfrm flipV="1">
            <a:off x="4140200" y="3860800"/>
            <a:ext cx="28019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3" name="Conexão recta 264"/>
          <p:cNvCxnSpPr>
            <a:cxnSpLocks noChangeShapeType="1"/>
          </p:cNvCxnSpPr>
          <p:nvPr/>
        </p:nvCxnSpPr>
        <p:spPr bwMode="auto">
          <a:xfrm flipV="1">
            <a:off x="4140200" y="4437063"/>
            <a:ext cx="28019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4" name="Conexão curva 7"/>
          <p:cNvCxnSpPr>
            <a:cxnSpLocks noChangeShapeType="1"/>
            <a:stCxn id="201" idx="0"/>
          </p:cNvCxnSpPr>
          <p:nvPr/>
        </p:nvCxnSpPr>
        <p:spPr bwMode="auto">
          <a:xfrm>
            <a:off x="8274050" y="3035300"/>
            <a:ext cx="914400" cy="914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" name="Conexão curva 9"/>
          <p:cNvCxnSpPr>
            <a:cxnSpLocks noChangeShapeType="1"/>
            <a:stCxn id="266" idx="2"/>
            <a:endCxn id="20619" idx="3"/>
          </p:cNvCxnSpPr>
          <p:nvPr/>
        </p:nvCxnSpPr>
        <p:spPr bwMode="auto">
          <a:xfrm rot="16200000" flipV="1">
            <a:off x="7483475" y="2290763"/>
            <a:ext cx="147638" cy="1363662"/>
          </a:xfrm>
          <a:prstGeom prst="curved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" name="Oval 266"/>
          <p:cNvSpPr>
            <a:spLocks noChangeArrowheads="1"/>
          </p:cNvSpPr>
          <p:nvPr/>
        </p:nvSpPr>
        <p:spPr bwMode="auto">
          <a:xfrm>
            <a:off x="4935538" y="2865438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  <p:bldP spid="271" grpId="1" animBg="1"/>
      <p:bldP spid="140" grpId="0" animBg="1"/>
      <p:bldP spid="140" grpId="1" animBg="1"/>
      <p:bldP spid="270" grpId="0" animBg="1"/>
      <p:bldP spid="270" grpId="1" animBg="1"/>
      <p:bldP spid="269" grpId="0" animBg="1"/>
      <p:bldP spid="269" grpId="1" animBg="1"/>
      <p:bldP spid="268" grpId="0" animBg="1"/>
      <p:bldP spid="268" grpId="1" animBg="1"/>
      <p:bldP spid="266" grpId="0" animBg="1"/>
      <p:bldP spid="266" grpId="1" animBg="1"/>
      <p:bldP spid="91228" grpId="0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0" grpId="0" animBg="1"/>
      <p:bldP spid="120" grpId="1" animBg="1"/>
      <p:bldP spid="130" grpId="0" animBg="1"/>
      <p:bldP spid="138" grpId="0" animBg="1"/>
      <p:bldP spid="138" grpId="1" animBg="1"/>
      <p:bldP spid="139" grpId="0"/>
      <p:bldP spid="139" grpId="1"/>
      <p:bldP spid="180" grpId="0" animBg="1"/>
      <p:bldP spid="181" grpId="0" animBg="1"/>
      <p:bldP spid="182" grpId="0" animBg="1"/>
      <p:bldP spid="183" grpId="0" animBg="1"/>
      <p:bldP spid="189" grpId="0" animBg="1"/>
      <p:bldP spid="190" grpId="0"/>
      <p:bldP spid="191" grpId="0"/>
      <p:bldP spid="192" grpId="0"/>
      <p:bldP spid="193" grpId="0"/>
      <p:bldP spid="194" grpId="0"/>
      <p:bldP spid="196" grpId="0" animBg="1"/>
      <p:bldP spid="196" grpId="1" animBg="1"/>
      <p:bldP spid="196" grpId="2" animBg="1"/>
      <p:bldP spid="201" grpId="0"/>
      <p:bldP spid="201" grpId="1"/>
      <p:bldP spid="202" grpId="0" animBg="1"/>
      <p:bldP spid="207" grpId="0"/>
      <p:bldP spid="208" grpId="0"/>
      <p:bldP spid="209" grpId="0"/>
      <p:bldP spid="211" grpId="0"/>
      <p:bldP spid="215" grpId="0"/>
      <p:bldP spid="216" grpId="0"/>
      <p:bldP spid="217" grpId="0"/>
      <p:bldP spid="218" grpId="0"/>
      <p:bldP spid="219" grpId="0"/>
      <p:bldP spid="220" grpId="0"/>
      <p:bldP spid="222" grpId="0" animBg="1"/>
      <p:bldP spid="222" grpId="1" animBg="1"/>
      <p:bldP spid="222" grpId="2" animBg="1"/>
      <p:bldP spid="222" grpId="3" animBg="1"/>
      <p:bldP spid="223" grpId="0"/>
      <p:bldP spid="223" grpId="1"/>
      <p:bldP spid="224" grpId="0"/>
      <p:bldP spid="224" grpId="1"/>
      <p:bldP spid="225" grpId="0" animBg="1"/>
      <p:bldP spid="226" grpId="0" animBg="1"/>
      <p:bldP spid="227" grpId="0" animBg="1"/>
      <p:bldP spid="230" grpId="0"/>
      <p:bldP spid="230" grpId="1"/>
      <p:bldP spid="256" grpId="0"/>
      <p:bldP spid="257" grpId="0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7" grpId="0" animBg="1"/>
      <p:bldP spid="26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2732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 (S = 4, E = 2, B = 4, m=7)</a:t>
            </a:r>
          </a:p>
        </p:txBody>
      </p:sp>
      <p:sp>
        <p:nvSpPr>
          <p:cNvPr id="21507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1508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47B6BB-D8B8-4C91-8B4F-B5233930767E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PT" altLang="pt-PT" sz="12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</a:p>
        </p:txBody>
      </p:sp>
      <p:grpSp>
        <p:nvGrpSpPr>
          <p:cNvPr id="21510" name="Grupo 1"/>
          <p:cNvGrpSpPr>
            <a:grpSpLocks/>
          </p:cNvGrpSpPr>
          <p:nvPr/>
        </p:nvGrpSpPr>
        <p:grpSpPr bwMode="auto">
          <a:xfrm>
            <a:off x="6011863" y="2082800"/>
            <a:ext cx="2566987" cy="3308350"/>
            <a:chOff x="4381502" y="1773238"/>
            <a:chExt cx="2566989" cy="3308350"/>
          </a:xfrm>
        </p:grpSpPr>
        <p:sp>
          <p:nvSpPr>
            <p:cNvPr id="129" name="TextBox 128"/>
            <p:cNvSpPr txBox="1"/>
            <p:nvPr/>
          </p:nvSpPr>
          <p:spPr>
            <a:xfrm rot="16200000">
              <a:off x="4421189" y="2182813"/>
              <a:ext cx="547688" cy="3381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sz="1600" cap="small" dirty="0" err="1">
                  <a:latin typeface="Arial" pitchFamily="-104" charset="0"/>
                  <a:ea typeface="ＭＳ Ｐゴシック" pitchFamily="-104" charset="-128"/>
                  <a:cs typeface="ＭＳ Ｐゴシック" pitchFamily="-104" charset="-128"/>
                </a:rPr>
                <a:t>Tag</a:t>
              </a:r>
              <a:endParaRPr lang="pt-PT" sz="1600" cap="small" dirty="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endParaRPr>
            </a:p>
          </p:txBody>
        </p:sp>
        <p:sp>
          <p:nvSpPr>
            <p:cNvPr id="21530" name="TextBox 144"/>
            <p:cNvSpPr txBox="1">
              <a:spLocks noChangeArrowheads="1"/>
            </p:cNvSpPr>
            <p:nvPr/>
          </p:nvSpPr>
          <p:spPr bwMode="auto">
            <a:xfrm>
              <a:off x="4413253" y="4725740"/>
              <a:ext cx="5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21531" name="Line 4"/>
            <p:cNvSpPr>
              <a:spLocks noChangeShapeType="1"/>
            </p:cNvSpPr>
            <p:nvPr/>
          </p:nvSpPr>
          <p:spPr bwMode="auto">
            <a:xfrm>
              <a:off x="5207000" y="2611438"/>
              <a:ext cx="0" cy="2438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1532" name="Group 24"/>
            <p:cNvGrpSpPr>
              <a:grpSpLocks/>
            </p:cNvGrpSpPr>
            <p:nvPr/>
          </p:nvGrpSpPr>
          <p:grpSpPr bwMode="auto">
            <a:xfrm>
              <a:off x="4381502" y="1773238"/>
              <a:ext cx="2566989" cy="3308350"/>
              <a:chOff x="3848" y="672"/>
              <a:chExt cx="1617" cy="2084"/>
            </a:xfrm>
          </p:grpSpPr>
          <p:sp>
            <p:nvSpPr>
              <p:cNvPr id="21558" name="Line 4"/>
              <p:cNvSpPr>
                <a:spLocks noChangeShapeType="1"/>
              </p:cNvSpPr>
              <p:nvPr/>
            </p:nvSpPr>
            <p:spPr bwMode="auto">
              <a:xfrm>
                <a:off x="3848" y="120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9" name="Line 5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0" name="Line 6"/>
              <p:cNvSpPr>
                <a:spLocks noChangeShapeType="1"/>
              </p:cNvSpPr>
              <p:nvPr/>
            </p:nvSpPr>
            <p:spPr bwMode="auto">
              <a:xfrm>
                <a:off x="3848" y="1194"/>
                <a:ext cx="1288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1" name="Line 7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2" name="Line 8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3" name="Line 9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4" name="Line 10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5" name="Line 11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6" name="Line 12"/>
              <p:cNvSpPr>
                <a:spLocks noChangeShapeType="1"/>
              </p:cNvSpPr>
              <p:nvPr/>
            </p:nvSpPr>
            <p:spPr bwMode="auto">
              <a:xfrm>
                <a:off x="3984" y="177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7" name="Line 13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8" name="Line 14"/>
              <p:cNvSpPr>
                <a:spLocks noChangeShapeType="1"/>
              </p:cNvSpPr>
              <p:nvPr/>
            </p:nvSpPr>
            <p:spPr bwMode="auto">
              <a:xfrm>
                <a:off x="3848" y="2736"/>
                <a:ext cx="1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9" name="Text Box 15"/>
              <p:cNvSpPr txBox="1">
                <a:spLocks noChangeArrowheads="1"/>
              </p:cNvSpPr>
              <p:nvPr/>
            </p:nvSpPr>
            <p:spPr bwMode="auto">
              <a:xfrm>
                <a:off x="4464" y="672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Cache</a:t>
                </a:r>
              </a:p>
            </p:txBody>
          </p:sp>
          <p:sp>
            <p:nvSpPr>
              <p:cNvPr id="21570" name="Text Box 16"/>
              <p:cNvSpPr txBox="1">
                <a:spLocks noChangeArrowheads="1"/>
              </p:cNvSpPr>
              <p:nvPr/>
            </p:nvSpPr>
            <p:spPr bwMode="auto">
              <a:xfrm>
                <a:off x="5126" y="119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000</a:t>
                </a:r>
              </a:p>
            </p:txBody>
          </p:sp>
          <p:sp>
            <p:nvSpPr>
              <p:cNvPr id="21571" name="Text Box 17"/>
              <p:cNvSpPr txBox="1">
                <a:spLocks noChangeArrowheads="1"/>
              </p:cNvSpPr>
              <p:nvPr/>
            </p:nvSpPr>
            <p:spPr bwMode="auto">
              <a:xfrm>
                <a:off x="5136" y="216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101</a:t>
                </a:r>
              </a:p>
            </p:txBody>
          </p:sp>
          <p:sp>
            <p:nvSpPr>
              <p:cNvPr id="21572" name="Text Box 18"/>
              <p:cNvSpPr txBox="1">
                <a:spLocks noChangeArrowheads="1"/>
              </p:cNvSpPr>
              <p:nvPr/>
            </p:nvSpPr>
            <p:spPr bwMode="auto">
              <a:xfrm>
                <a:off x="5136" y="235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110</a:t>
                </a:r>
              </a:p>
            </p:txBody>
          </p:sp>
          <p:sp>
            <p:nvSpPr>
              <p:cNvPr id="21573" name="Text Box 19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21574" name="Text Box 20"/>
              <p:cNvSpPr txBox="1">
                <a:spLocks noChangeArrowheads="1"/>
              </p:cNvSpPr>
              <p:nvPr/>
            </p:nvSpPr>
            <p:spPr bwMode="auto">
              <a:xfrm>
                <a:off x="5136" y="158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010</a:t>
                </a:r>
              </a:p>
            </p:txBody>
          </p:sp>
          <p:sp>
            <p:nvSpPr>
              <p:cNvPr id="21575" name="Text Box 21"/>
              <p:cNvSpPr txBox="1">
                <a:spLocks noChangeArrowheads="1"/>
              </p:cNvSpPr>
              <p:nvPr/>
            </p:nvSpPr>
            <p:spPr bwMode="auto">
              <a:xfrm>
                <a:off x="5136" y="177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011</a:t>
                </a:r>
              </a:p>
            </p:txBody>
          </p:sp>
          <p:sp>
            <p:nvSpPr>
              <p:cNvPr id="21576" name="Text Box 22"/>
              <p:cNvSpPr txBox="1">
                <a:spLocks noChangeArrowheads="1"/>
              </p:cNvSpPr>
              <p:nvPr/>
            </p:nvSpPr>
            <p:spPr bwMode="auto">
              <a:xfrm>
                <a:off x="5136" y="1968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21577" name="Text Box 23"/>
              <p:cNvSpPr txBox="1">
                <a:spLocks noChangeArrowheads="1"/>
              </p:cNvSpPr>
              <p:nvPr/>
            </p:nvSpPr>
            <p:spPr bwMode="auto">
              <a:xfrm>
                <a:off x="5136" y="139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001</a:t>
                </a:r>
              </a:p>
            </p:txBody>
          </p:sp>
        </p:grpSp>
        <p:sp>
          <p:nvSpPr>
            <p:cNvPr id="21533" name="Text Box 15"/>
            <p:cNvSpPr txBox="1">
              <a:spLocks noChangeArrowheads="1"/>
            </p:cNvSpPr>
            <p:nvPr/>
          </p:nvSpPr>
          <p:spPr bwMode="auto">
            <a:xfrm>
              <a:off x="5451475" y="2044700"/>
              <a:ext cx="669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B = 4</a:t>
              </a:r>
            </a:p>
          </p:txBody>
        </p:sp>
        <p:sp>
          <p:nvSpPr>
            <p:cNvPr id="21534" name="Text Box 15"/>
            <p:cNvSpPr txBox="1">
              <a:spLocks noChangeArrowheads="1"/>
            </p:cNvSpPr>
            <p:nvPr/>
          </p:nvSpPr>
          <p:spPr bwMode="auto">
            <a:xfrm>
              <a:off x="517525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21535" name="Text Box 15"/>
            <p:cNvSpPr txBox="1">
              <a:spLocks noChangeArrowheads="1"/>
            </p:cNvSpPr>
            <p:nvPr/>
          </p:nvSpPr>
          <p:spPr bwMode="auto">
            <a:xfrm>
              <a:off x="543560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21536" name="Text Box 15"/>
            <p:cNvSpPr txBox="1">
              <a:spLocks noChangeArrowheads="1"/>
            </p:cNvSpPr>
            <p:nvPr/>
          </p:nvSpPr>
          <p:spPr bwMode="auto">
            <a:xfrm>
              <a:off x="574040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1537" name="Text Box 15"/>
            <p:cNvSpPr txBox="1">
              <a:spLocks noChangeArrowheads="1"/>
            </p:cNvSpPr>
            <p:nvPr/>
          </p:nvSpPr>
          <p:spPr bwMode="auto">
            <a:xfrm>
              <a:off x="6045200" y="2306638"/>
              <a:ext cx="396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21538" name="Line 4"/>
            <p:cNvSpPr>
              <a:spLocks noChangeShapeType="1"/>
            </p:cNvSpPr>
            <p:nvPr/>
          </p:nvSpPr>
          <p:spPr bwMode="auto">
            <a:xfrm>
              <a:off x="4902200" y="2611438"/>
              <a:ext cx="0" cy="2438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9" name="TextBox 127"/>
            <p:cNvSpPr txBox="1">
              <a:spLocks noChangeArrowheads="1"/>
            </p:cNvSpPr>
            <p:nvPr/>
          </p:nvSpPr>
          <p:spPr bwMode="auto">
            <a:xfrm>
              <a:off x="4902200" y="2306638"/>
              <a:ext cx="3254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21540" name="TextBox 131"/>
            <p:cNvSpPr txBox="1">
              <a:spLocks noChangeArrowheads="1"/>
            </p:cNvSpPr>
            <p:nvPr/>
          </p:nvSpPr>
          <p:spPr bwMode="auto">
            <a:xfrm>
              <a:off x="4902200" y="28829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1" name="TextBox 132"/>
            <p:cNvSpPr txBox="1">
              <a:spLocks noChangeArrowheads="1"/>
            </p:cNvSpPr>
            <p:nvPr/>
          </p:nvSpPr>
          <p:spPr bwMode="auto">
            <a:xfrm>
              <a:off x="4902200" y="31877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2" name="TextBox 133"/>
            <p:cNvSpPr txBox="1">
              <a:spLocks noChangeArrowheads="1"/>
            </p:cNvSpPr>
            <p:nvPr/>
          </p:nvSpPr>
          <p:spPr bwMode="auto">
            <a:xfrm>
              <a:off x="4902200" y="34925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3" name="TextBox 134"/>
            <p:cNvSpPr txBox="1">
              <a:spLocks noChangeArrowheads="1"/>
            </p:cNvSpPr>
            <p:nvPr/>
          </p:nvSpPr>
          <p:spPr bwMode="auto">
            <a:xfrm>
              <a:off x="4902200" y="37973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4" name="TextBox 135"/>
            <p:cNvSpPr txBox="1">
              <a:spLocks noChangeArrowheads="1"/>
            </p:cNvSpPr>
            <p:nvPr/>
          </p:nvSpPr>
          <p:spPr bwMode="auto">
            <a:xfrm>
              <a:off x="4902200" y="41021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5" name="TextBox 136"/>
            <p:cNvSpPr txBox="1">
              <a:spLocks noChangeArrowheads="1"/>
            </p:cNvSpPr>
            <p:nvPr/>
          </p:nvSpPr>
          <p:spPr bwMode="auto">
            <a:xfrm>
              <a:off x="4902200" y="4406900"/>
              <a:ext cx="2984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1546" name="TextBox 137"/>
            <p:cNvSpPr txBox="1">
              <a:spLocks noChangeArrowheads="1"/>
            </p:cNvSpPr>
            <p:nvPr/>
          </p:nvSpPr>
          <p:spPr bwMode="auto">
            <a:xfrm>
              <a:off x="4902200" y="47117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7" name="TextBox 143"/>
            <p:cNvSpPr txBox="1">
              <a:spLocks noChangeArrowheads="1"/>
            </p:cNvSpPr>
            <p:nvPr/>
          </p:nvSpPr>
          <p:spPr bwMode="auto">
            <a:xfrm>
              <a:off x="4425764" y="3188456"/>
              <a:ext cx="5109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21548" name="TextBox 144"/>
            <p:cNvSpPr txBox="1">
              <a:spLocks noChangeArrowheads="1"/>
            </p:cNvSpPr>
            <p:nvPr/>
          </p:nvSpPr>
          <p:spPr bwMode="auto">
            <a:xfrm>
              <a:off x="4418610" y="2881313"/>
              <a:ext cx="5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cxnSp>
          <p:nvCxnSpPr>
            <p:cNvPr id="21549" name="Straight Connector 96"/>
            <p:cNvCxnSpPr>
              <a:cxnSpLocks noChangeShapeType="1"/>
            </p:cNvCxnSpPr>
            <p:nvPr/>
          </p:nvCxnSpPr>
          <p:spPr bwMode="auto">
            <a:xfrm rot="16200000" flipH="1">
              <a:off x="4597401" y="3830637"/>
              <a:ext cx="2438400" cy="31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Straight Connector 99"/>
            <p:cNvCxnSpPr>
              <a:cxnSpLocks noChangeShapeType="1"/>
            </p:cNvCxnSpPr>
            <p:nvPr/>
          </p:nvCxnSpPr>
          <p:spPr bwMode="auto">
            <a:xfrm rot="16200000" flipH="1">
              <a:off x="4901407" y="3829844"/>
              <a:ext cx="2438400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1" name="Straight Connector 100"/>
            <p:cNvCxnSpPr>
              <a:cxnSpLocks noChangeShapeType="1"/>
            </p:cNvCxnSpPr>
            <p:nvPr/>
          </p:nvCxnSpPr>
          <p:spPr bwMode="auto">
            <a:xfrm rot="16200000" flipH="1">
              <a:off x="4293394" y="3829844"/>
              <a:ext cx="2438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2" name="TextBox 143"/>
            <p:cNvSpPr txBox="1">
              <a:spLocks noChangeArrowheads="1"/>
            </p:cNvSpPr>
            <p:nvPr/>
          </p:nvSpPr>
          <p:spPr bwMode="auto">
            <a:xfrm>
              <a:off x="4426113" y="3508564"/>
              <a:ext cx="5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  <p:sp>
          <p:nvSpPr>
            <p:cNvPr id="21553" name="TextBox 143"/>
            <p:cNvSpPr txBox="1">
              <a:spLocks noChangeArrowheads="1"/>
            </p:cNvSpPr>
            <p:nvPr/>
          </p:nvSpPr>
          <p:spPr bwMode="auto">
            <a:xfrm>
              <a:off x="4425392" y="4422359"/>
              <a:ext cx="4956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21554" name="TextBox 144"/>
            <p:cNvSpPr txBox="1">
              <a:spLocks noChangeArrowheads="1"/>
            </p:cNvSpPr>
            <p:nvPr/>
          </p:nvSpPr>
          <p:spPr bwMode="auto">
            <a:xfrm>
              <a:off x="4426113" y="4106916"/>
              <a:ext cx="5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21555" name="TextBox 144"/>
            <p:cNvSpPr txBox="1">
              <a:spLocks noChangeArrowheads="1"/>
            </p:cNvSpPr>
            <p:nvPr/>
          </p:nvSpPr>
          <p:spPr bwMode="auto">
            <a:xfrm>
              <a:off x="4425764" y="3812192"/>
              <a:ext cx="4956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21556" name="TextBox 144"/>
            <p:cNvSpPr txBox="1">
              <a:spLocks noChangeArrowheads="1"/>
            </p:cNvSpPr>
            <p:nvPr/>
          </p:nvSpPr>
          <p:spPr bwMode="auto">
            <a:xfrm>
              <a:off x="4435362" y="2620963"/>
              <a:ext cx="5109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21557" name="TextBox 131"/>
            <p:cNvSpPr txBox="1">
              <a:spLocks noChangeArrowheads="1"/>
            </p:cNvSpPr>
            <p:nvPr/>
          </p:nvSpPr>
          <p:spPr bwMode="auto">
            <a:xfrm>
              <a:off x="4900071" y="2625894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21511" name="Conexão reta 3"/>
          <p:cNvCxnSpPr>
            <a:cxnSpLocks noChangeShapeType="1"/>
          </p:cNvCxnSpPr>
          <p:nvPr/>
        </p:nvCxnSpPr>
        <p:spPr bwMode="auto">
          <a:xfrm>
            <a:off x="1187450" y="5391150"/>
            <a:ext cx="446405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042988" y="5222875"/>
            <a:ext cx="360362" cy="366713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92D050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1513" name="Text Box 26"/>
          <p:cNvSpPr txBox="1">
            <a:spLocks noChangeArrowheads="1"/>
          </p:cNvSpPr>
          <p:nvPr/>
        </p:nvSpPr>
        <p:spPr bwMode="auto">
          <a:xfrm>
            <a:off x="395288" y="1352550"/>
            <a:ext cx="5341937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Indique, dentro do tempo limite, qual o endereço mapeado na posição indicada da cache:</a:t>
            </a:r>
          </a:p>
        </p:txBody>
      </p:sp>
      <p:sp>
        <p:nvSpPr>
          <p:cNvPr id="110" name="Oval 109"/>
          <p:cNvSpPr>
            <a:spLocks noChangeArrowheads="1"/>
          </p:cNvSpPr>
          <p:nvPr/>
        </p:nvSpPr>
        <p:spPr bwMode="auto">
          <a:xfrm>
            <a:off x="720725" y="2935288"/>
            <a:ext cx="303213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1228725" y="2852738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010 00 01</a:t>
            </a:r>
            <a:r>
              <a:rPr lang="pt-PT" altLang="pt-PT" sz="2000" baseline="-25000"/>
              <a:t>2</a:t>
            </a:r>
            <a:r>
              <a:rPr lang="pt-PT" altLang="pt-PT" sz="2000"/>
              <a:t> = 33</a:t>
            </a:r>
            <a:r>
              <a:rPr lang="pt-PT" altLang="pt-PT" sz="2000" baseline="-25000"/>
              <a:t>10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720725" y="3482975"/>
            <a:ext cx="303213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3" name="Text Box 26"/>
          <p:cNvSpPr txBox="1">
            <a:spLocks noChangeArrowheads="1"/>
          </p:cNvSpPr>
          <p:nvPr/>
        </p:nvSpPr>
        <p:spPr bwMode="auto">
          <a:xfrm>
            <a:off x="1246188" y="3384550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001 01 10</a:t>
            </a:r>
            <a:r>
              <a:rPr lang="pt-PT" altLang="pt-PT" sz="2000" baseline="-25000"/>
              <a:t>2</a:t>
            </a:r>
            <a:r>
              <a:rPr lang="pt-PT" altLang="pt-PT" sz="2000"/>
              <a:t> = 22</a:t>
            </a:r>
            <a:r>
              <a:rPr lang="pt-PT" altLang="pt-PT" sz="2000" baseline="-25000"/>
              <a:t>10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33600" y="5589588"/>
            <a:ext cx="9032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49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2967038" y="5586413"/>
            <a:ext cx="9032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29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3832225" y="5594350"/>
            <a:ext cx="9032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15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715963" y="2344738"/>
            <a:ext cx="303212" cy="304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6" name="Text Box 26"/>
          <p:cNvSpPr txBox="1">
            <a:spLocks noChangeArrowheads="1"/>
          </p:cNvSpPr>
          <p:nvPr/>
        </p:nvSpPr>
        <p:spPr bwMode="auto">
          <a:xfrm>
            <a:off x="1216025" y="2284413"/>
            <a:ext cx="210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111 10 00</a:t>
            </a:r>
            <a:r>
              <a:rPr lang="pt-PT" altLang="pt-PT" sz="2000" baseline="-25000"/>
              <a:t>2</a:t>
            </a:r>
            <a:r>
              <a:rPr lang="pt-PT" altLang="pt-PT" sz="2000"/>
              <a:t> = 120</a:t>
            </a:r>
            <a:r>
              <a:rPr lang="pt-PT" altLang="pt-PT" sz="2000" baseline="-25000"/>
              <a:t>10</a:t>
            </a:r>
          </a:p>
        </p:txBody>
      </p:sp>
      <p:cxnSp>
        <p:nvCxnSpPr>
          <p:cNvPr id="21523" name="Conexão reta 2"/>
          <p:cNvCxnSpPr>
            <a:cxnSpLocks noChangeShapeType="1"/>
          </p:cNvCxnSpPr>
          <p:nvPr/>
        </p:nvCxnSpPr>
        <p:spPr bwMode="auto">
          <a:xfrm>
            <a:off x="6011863" y="3554413"/>
            <a:ext cx="2795587" cy="0"/>
          </a:xfrm>
          <a:prstGeom prst="line">
            <a:avLst/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Conexão reta 79"/>
          <p:cNvCxnSpPr>
            <a:cxnSpLocks noChangeShapeType="1"/>
          </p:cNvCxnSpPr>
          <p:nvPr/>
        </p:nvCxnSpPr>
        <p:spPr bwMode="auto">
          <a:xfrm>
            <a:off x="6019800" y="4156075"/>
            <a:ext cx="2794000" cy="0"/>
          </a:xfrm>
          <a:prstGeom prst="line">
            <a:avLst/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Conexão reta 80"/>
          <p:cNvCxnSpPr>
            <a:cxnSpLocks noChangeShapeType="1"/>
          </p:cNvCxnSpPr>
          <p:nvPr/>
        </p:nvCxnSpPr>
        <p:spPr bwMode="auto">
          <a:xfrm>
            <a:off x="6019800" y="4752975"/>
            <a:ext cx="2794000" cy="0"/>
          </a:xfrm>
          <a:prstGeom prst="line">
            <a:avLst/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42163" y="3225800"/>
            <a:ext cx="303212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7451725" y="3844925"/>
            <a:ext cx="303213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6846888" y="4138613"/>
            <a:ext cx="303212" cy="304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110422" y="2930525"/>
            <a:ext cx="876580" cy="2428875"/>
            <a:chOff x="8110422" y="2930525"/>
            <a:chExt cx="876580" cy="2428875"/>
          </a:xfrm>
        </p:grpSpPr>
        <p:sp>
          <p:nvSpPr>
            <p:cNvPr id="2" name="Retângulo 1"/>
            <p:cNvSpPr/>
            <p:nvPr/>
          </p:nvSpPr>
          <p:spPr bwMode="auto">
            <a:xfrm>
              <a:off x="8110422" y="2930525"/>
              <a:ext cx="265200" cy="24288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8533805" y="30394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8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533805" y="364914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800" dirty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8533805" y="42588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8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8562975" y="4868519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800" dirty="0">
                  <a:solidFill>
                    <a:srgbClr val="FF0000"/>
                  </a:solidFill>
                </a:rPr>
                <a:t>11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0" presetClass="pat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C 0.00382 0.05301 0.01302 0.12709 0.04705 0.12593 C 0.09601 0.12593 0.09965 -0.12199 0.15816 -0.12291 C 0.21076 -0.12291 0.18264 0.09399 0.23333 0.09306 C 0.28629 0.09306 0.25781 -0.06388 0.31441 -0.06388 C 0.3651 -0.06388 0.33698 0.0419 0.38212 0.0419 C 0.42552 0.0419 0.40295 -0.03888 0.44254 -0.03888 C 0.4651 -0.03888 0.46667 -0.01689 0.46875 -4.44444E-6 " pathEditMode="relative" rAng="0" ptsTypes="AAAAAAAA">
                                      <p:cBhvr>
                                        <p:cTn id="10" dur="4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3000" decel="6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208 " pathEditMode="relative" rAng="0" ptsTypes="AA">
                                      <p:cBhvr>
                                        <p:cTn id="29" dur="2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208 " pathEditMode="relative" rAng="0" ptsTypes="AA">
                                      <p:cBhvr>
                                        <p:cTn id="45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10" grpId="0" animBg="1"/>
      <p:bldP spid="111" grpId="0"/>
      <p:bldP spid="112" grpId="0" animBg="1"/>
      <p:bldP spid="113" grpId="0"/>
      <p:bldP spid="7" grpId="0"/>
      <p:bldP spid="121" grpId="0"/>
      <p:bldP spid="121" grpId="1"/>
      <p:bldP spid="123" grpId="0"/>
      <p:bldP spid="125" grpId="0" animBg="1"/>
      <p:bldP spid="126" grpId="0"/>
      <p:bldP spid="6" grpId="0" animBg="1"/>
      <p:bldP spid="109" grpId="0" animBg="1"/>
      <p:bldP spid="1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2531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37E45-D4CC-4D6C-A542-E065963B0226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pt-PT" altLang="pt-PT" sz="12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685800" y="1482725"/>
            <a:ext cx="7696200" cy="1412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Considere uma máquina com um espaço de endereçamento de 32 </a:t>
            </a:r>
            <a:r>
              <a:rPr lang="pt-PT" altLang="pt-PT" sz="1800" i="1">
                <a:latin typeface="Arial" panose="020B0604020202020204" pitchFamily="34" charset="0"/>
              </a:rPr>
              <a:t>bits</a:t>
            </a:r>
            <a:r>
              <a:rPr lang="pt-PT" altLang="pt-PT" sz="1800">
                <a:latin typeface="Arial" panose="020B0604020202020204" pitchFamily="34" charset="0"/>
              </a:rPr>
              <a:t>, uma cache de 64 Kbytes, mapeamento 8-</a:t>
            </a:r>
            <a:r>
              <a:rPr lang="pt-PT" altLang="pt-PT" sz="1800" i="1">
                <a:latin typeface="Arial" panose="020B0604020202020204" pitchFamily="34" charset="0"/>
              </a:rPr>
              <a:t>way set associative</a:t>
            </a:r>
            <a:r>
              <a:rPr lang="pt-PT" altLang="pt-PT" sz="1800">
                <a:latin typeface="Arial" panose="020B0604020202020204" pitchFamily="34" charset="0"/>
              </a:rPr>
              <a:t> e blocos de 32 bytes.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Quantos </a:t>
            </a:r>
            <a:r>
              <a:rPr lang="pt-PT" altLang="pt-PT" sz="1800" i="1">
                <a:latin typeface="Arial" panose="020B0604020202020204" pitchFamily="34" charset="0"/>
              </a:rPr>
              <a:t>bits </a:t>
            </a:r>
            <a:r>
              <a:rPr lang="pt-PT" altLang="pt-PT" sz="1800">
                <a:latin typeface="Arial" panose="020B0604020202020204" pitchFamily="34" charset="0"/>
              </a:rPr>
              <a:t>são necessários para a tag?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5800" y="3914775"/>
            <a:ext cx="80930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8 linhas por </a:t>
            </a:r>
            <a:r>
              <a:rPr lang="pt-PT" altLang="pt-PT" sz="2000" i="1">
                <a:latin typeface="Arial" panose="020B0604020202020204" pitchFamily="34" charset="0"/>
              </a:rPr>
              <a:t>set (</a:t>
            </a:r>
            <a:r>
              <a:rPr lang="pt-PT" altLang="pt-PT" sz="2000">
                <a:latin typeface="Arial" panose="020B0604020202020204" pitchFamily="34" charset="0"/>
              </a:rPr>
              <a:t>E</a:t>
            </a:r>
            <a:r>
              <a:rPr lang="pt-PT" altLang="pt-PT" sz="2000" i="1">
                <a:latin typeface="Arial" panose="020B0604020202020204" pitchFamily="34" charset="0"/>
              </a:rPr>
              <a:t> </a:t>
            </a:r>
            <a:r>
              <a:rPr lang="pt-PT" altLang="pt-PT" sz="2000">
                <a:latin typeface="Arial" panose="020B0604020202020204" pitchFamily="34" charset="0"/>
              </a:rPr>
              <a:t>= 8</a:t>
            </a:r>
            <a:r>
              <a:rPr lang="pt-PT" altLang="pt-PT" sz="2000" i="1">
                <a:latin typeface="Arial" panose="020B0604020202020204" pitchFamily="34" charset="0"/>
              </a:rPr>
              <a:t>)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64K / (8*32) = 2</a:t>
            </a:r>
            <a:r>
              <a:rPr lang="pt-PT" altLang="pt-PT" sz="2000" baseline="30000">
                <a:latin typeface="Arial" panose="020B0604020202020204" pitchFamily="34" charset="0"/>
              </a:rPr>
              <a:t>6</a:t>
            </a:r>
            <a:r>
              <a:rPr lang="pt-PT" altLang="pt-PT" sz="2000">
                <a:latin typeface="Arial" panose="020B0604020202020204" pitchFamily="34" charset="0"/>
              </a:rPr>
              <a:t> * 2</a:t>
            </a:r>
            <a:r>
              <a:rPr lang="pt-PT" altLang="pt-PT" sz="2000" baseline="30000">
                <a:latin typeface="Arial" panose="020B0604020202020204" pitchFamily="34" charset="0"/>
              </a:rPr>
              <a:t>10</a:t>
            </a:r>
            <a:r>
              <a:rPr lang="pt-PT" altLang="pt-PT" sz="2000">
                <a:latin typeface="Arial" panose="020B0604020202020204" pitchFamily="34" charset="0"/>
              </a:rPr>
              <a:t> / ( 2</a:t>
            </a:r>
            <a:r>
              <a:rPr lang="pt-PT" altLang="pt-PT" sz="2000" baseline="30000">
                <a:latin typeface="Arial" panose="020B0604020202020204" pitchFamily="34" charset="0"/>
              </a:rPr>
              <a:t>3</a:t>
            </a:r>
            <a:r>
              <a:rPr lang="pt-PT" altLang="pt-PT" sz="2000">
                <a:latin typeface="Arial" panose="020B0604020202020204" pitchFamily="34" charset="0"/>
              </a:rPr>
              <a:t> * 2</a:t>
            </a:r>
            <a:r>
              <a:rPr lang="pt-PT" altLang="pt-PT" sz="2000" baseline="30000">
                <a:latin typeface="Arial" panose="020B0604020202020204" pitchFamily="34" charset="0"/>
              </a:rPr>
              <a:t>5</a:t>
            </a:r>
            <a:r>
              <a:rPr lang="pt-PT" altLang="pt-PT" sz="2000">
                <a:latin typeface="Arial" panose="020B0604020202020204" pitchFamily="34" charset="0"/>
              </a:rPr>
              <a:t>) = 2</a:t>
            </a:r>
            <a:r>
              <a:rPr lang="pt-PT" altLang="pt-PT" sz="2000" baseline="30000">
                <a:latin typeface="Arial" panose="020B0604020202020204" pitchFamily="34" charset="0"/>
              </a:rPr>
              <a:t>8</a:t>
            </a:r>
            <a:r>
              <a:rPr lang="pt-PT" altLang="pt-PT" sz="2000">
                <a:latin typeface="Arial" panose="020B0604020202020204" pitchFamily="34" charset="0"/>
              </a:rPr>
              <a:t> </a:t>
            </a:r>
            <a:r>
              <a:rPr lang="pt-PT" altLang="pt-PT" sz="2000" i="1">
                <a:latin typeface="Arial" panose="020B0604020202020204" pitchFamily="34" charset="0"/>
              </a:rPr>
              <a:t>sets </a:t>
            </a:r>
            <a:r>
              <a:rPr lang="pt-PT" altLang="pt-PT" sz="2000">
                <a:latin typeface="Arial" panose="020B0604020202020204" pitchFamily="34" charset="0"/>
              </a:rPr>
              <a:t>(s=8 bits)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 i="1">
                <a:latin typeface="Arial" panose="020B0604020202020204" pitchFamily="34" charset="0"/>
              </a:rPr>
              <a:t> bloco offset</a:t>
            </a:r>
            <a:r>
              <a:rPr lang="pt-PT" altLang="pt-PT" sz="2000">
                <a:latin typeface="Arial" panose="020B0604020202020204" pitchFamily="34" charset="0"/>
              </a:rPr>
              <a:t> são b=log</a:t>
            </a:r>
            <a:r>
              <a:rPr lang="pt-PT" altLang="pt-PT" sz="2000" baseline="-25000">
                <a:latin typeface="Arial" panose="020B0604020202020204" pitchFamily="34" charset="0"/>
              </a:rPr>
              <a:t>2</a:t>
            </a:r>
            <a:r>
              <a:rPr lang="pt-PT" altLang="pt-PT" sz="2000">
                <a:latin typeface="Arial" panose="020B0604020202020204" pitchFamily="34" charset="0"/>
              </a:rPr>
              <a:t>(32) = 5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A tag será de t = m – s –b = 32-8-5 =19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355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F2621-94DA-486C-A2D6-FD63521EAD9B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PT" altLang="pt-PT" sz="12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 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45475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S sets com E linhas cada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endereço de memória mapeia num único </a:t>
            </a:r>
            <a:r>
              <a:rPr lang="pt-PT" altLang="pt-PT" sz="2000" i="1">
                <a:latin typeface="Arial" panose="020B0604020202020204" pitchFamily="34" charset="0"/>
              </a:rPr>
              <a:t>set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endereço de memória mapeia em qualquer linha do seu </a:t>
            </a:r>
            <a:r>
              <a:rPr lang="pt-PT" altLang="pt-PT" sz="2000" i="1">
                <a:latin typeface="Arial" panose="020B0604020202020204" pitchFamily="34" charset="0"/>
              </a:rPr>
              <a:t>set</a:t>
            </a:r>
            <a:endParaRPr lang="pt-PT" altLang="pt-PT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altLang="pt-PT" sz="2000" b="1">
                <a:latin typeface="Arial" panose="020B0604020202020204" pitchFamily="34" charset="0"/>
              </a:rPr>
              <a:t> Consequência</a:t>
            </a:r>
            <a:r>
              <a:rPr lang="pt-PT" altLang="pt-PT" sz="2000">
                <a:latin typeface="Arial" panose="020B0604020202020204" pitchFamily="34" charset="0"/>
              </a:rPr>
              <a:t>: compromisso no número de colisões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Para localizar um endereço dentro do respectivo </a:t>
            </a:r>
            <a:r>
              <a:rPr lang="pt-PT" altLang="pt-PT" sz="2000" i="1">
                <a:latin typeface="Arial" panose="020B0604020202020204" pitchFamily="34" charset="0"/>
              </a:rPr>
              <a:t>set </a:t>
            </a:r>
            <a:r>
              <a:rPr lang="pt-PT" altLang="pt-PT" sz="2000">
                <a:latin typeface="Arial" panose="020B0604020202020204" pitchFamily="34" charset="0"/>
              </a:rPr>
              <a:t>é necessário comparar com as </a:t>
            </a:r>
            <a:r>
              <a:rPr lang="pt-PT" altLang="pt-PT" sz="2000" i="1">
                <a:latin typeface="Arial" panose="020B0604020202020204" pitchFamily="34" charset="0"/>
              </a:rPr>
              <a:t>tags </a:t>
            </a:r>
            <a:r>
              <a:rPr lang="pt-PT" altLang="pt-PT" sz="2000">
                <a:latin typeface="Arial" panose="020B0604020202020204" pitchFamily="34" charset="0"/>
              </a:rPr>
              <a:t>de todas as linhas desse </a:t>
            </a:r>
            <a:r>
              <a:rPr lang="pt-PT" altLang="pt-PT" sz="2000" i="1">
                <a:latin typeface="Arial" panose="020B0604020202020204" pitchFamily="34" charset="0"/>
              </a:rPr>
              <a:t>set</a:t>
            </a:r>
            <a:endParaRPr lang="pt-PT" altLang="pt-PT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b="1">
                <a:latin typeface="Arial" panose="020B0604020202020204" pitchFamily="34" charset="0"/>
              </a:rPr>
              <a:t> Consequência</a:t>
            </a:r>
            <a:r>
              <a:rPr lang="pt-PT" altLang="pt-PT">
                <a:latin typeface="Arial" panose="020B0604020202020204" pitchFamily="34" charset="0"/>
              </a:rPr>
              <a:t>: compromisso no  </a:t>
            </a:r>
            <a:r>
              <a:rPr lang="pt-PT" altLang="pt-PT" i="1">
                <a:latin typeface="Arial" panose="020B0604020202020204" pitchFamily="34" charset="0"/>
              </a:rPr>
              <a:t>hit time</a:t>
            </a:r>
            <a:endParaRPr lang="pt-PT" altLang="pt-PT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altLang="pt-PT">
                <a:ea typeface="ＭＳ Ｐゴシック" panose="020B0600070205080204" pitchFamily="34" charset="-128"/>
              </a:rPr>
              <a:t>Material de apoio </a:t>
            </a:r>
            <a:r>
              <a:rPr lang="pt-PT" altLang="pt-PT" sz="1400">
                <a:ea typeface="ＭＳ Ｐゴシック" panose="020B0600070205080204" pitchFamily="34" charset="-128"/>
              </a:rPr>
              <a:t>(mesmo que para 03 – Hierarquia da Memória: Conceitos Básicos)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PT" dirty="0"/>
              <a:t>“</a:t>
            </a:r>
            <a:r>
              <a:rPr lang="en-US" i="1" dirty="0"/>
              <a:t>Computer Organization and Design: The Hardware / Software Interface</a:t>
            </a:r>
            <a:r>
              <a:rPr lang="en-US" dirty="0"/>
              <a:t>”</a:t>
            </a:r>
            <a:br>
              <a:rPr lang="en-US" dirty="0"/>
            </a:br>
            <a:r>
              <a:rPr lang="sv-SE" dirty="0"/>
              <a:t>David A. Patterson, John L. Hennessy; </a:t>
            </a:r>
            <a:r>
              <a:rPr lang="en-US" dirty="0"/>
              <a:t>5th Edition, 2013</a:t>
            </a:r>
          </a:p>
          <a:p>
            <a:pPr lvl="1">
              <a:defRPr/>
            </a:pPr>
            <a:r>
              <a:rPr lang="pt-PT" dirty="0"/>
              <a:t>Secção 5.1 (</a:t>
            </a:r>
            <a:r>
              <a:rPr lang="pt-PT" dirty="0" err="1"/>
              <a:t>pags</a:t>
            </a:r>
            <a:r>
              <a:rPr lang="pt-PT" dirty="0"/>
              <a:t>. 372 .. 378) – </a:t>
            </a:r>
            <a:r>
              <a:rPr lang="pt-PT" dirty="0" err="1"/>
              <a:t>Introduction</a:t>
            </a:r>
            <a:endParaRPr lang="pt-PT" dirty="0"/>
          </a:p>
          <a:p>
            <a:pPr lvl="1">
              <a:defRPr/>
            </a:pPr>
            <a:r>
              <a:rPr lang="pt-PT" dirty="0"/>
              <a:t>Secção 5.3 + 5.4 (</a:t>
            </a:r>
            <a:r>
              <a:rPr lang="pt-PT" dirty="0" err="1"/>
              <a:t>pags</a:t>
            </a:r>
            <a:r>
              <a:rPr lang="pt-PT" dirty="0"/>
              <a:t>. 383 .. 418) – </a:t>
            </a:r>
            <a:r>
              <a:rPr lang="pt-PT" dirty="0" err="1"/>
              <a:t>The</a:t>
            </a:r>
            <a:r>
              <a:rPr lang="pt-PT" dirty="0"/>
              <a:t> Basics </a:t>
            </a:r>
            <a:r>
              <a:rPr lang="pt-PT" dirty="0" err="1"/>
              <a:t>of</a:t>
            </a:r>
            <a:r>
              <a:rPr lang="pt-PT" dirty="0"/>
              <a:t> Caches + Performance</a:t>
            </a:r>
          </a:p>
          <a:p>
            <a:pPr lvl="1">
              <a:defRPr/>
            </a:pPr>
            <a:r>
              <a:rPr lang="pt-PT" dirty="0"/>
              <a:t>Secção 5.8 (</a:t>
            </a:r>
            <a:r>
              <a:rPr lang="pt-PT" dirty="0" err="1"/>
              <a:t>pags</a:t>
            </a:r>
            <a:r>
              <a:rPr lang="pt-PT" dirty="0"/>
              <a:t>. 454 .. 461) – </a:t>
            </a:r>
            <a:r>
              <a:rPr lang="en-US" dirty="0"/>
              <a:t>A Common Framework for Memory Hierarchy</a:t>
            </a:r>
            <a:endParaRPr lang="pt-PT" dirty="0"/>
          </a:p>
          <a:p>
            <a:pPr lvl="1">
              <a:defRPr/>
            </a:pPr>
            <a:r>
              <a:rPr lang="pt-PT" dirty="0"/>
              <a:t>Secção 5.13 (</a:t>
            </a:r>
            <a:r>
              <a:rPr lang="pt-PT" dirty="0" err="1"/>
              <a:t>pags</a:t>
            </a:r>
            <a:r>
              <a:rPr lang="pt-PT" dirty="0"/>
              <a:t>. 471 .. 475) – </a:t>
            </a:r>
            <a:r>
              <a:rPr lang="en-US" dirty="0"/>
              <a:t>Real Stuff: ARM Cortex-A8 and Intel Core i7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pt-PT" dirty="0"/>
              <a:t>“</a:t>
            </a:r>
            <a:r>
              <a:rPr lang="pt-PT" i="1" dirty="0" err="1"/>
              <a:t>Computer</a:t>
            </a:r>
            <a:r>
              <a:rPr lang="pt-PT" i="1" dirty="0"/>
              <a:t> </a:t>
            </a:r>
            <a:r>
              <a:rPr lang="pt-PT" i="1" dirty="0" err="1"/>
              <a:t>Systems</a:t>
            </a:r>
            <a:r>
              <a:rPr lang="pt-PT" i="1" dirty="0"/>
              <a:t>: a </a:t>
            </a:r>
            <a:r>
              <a:rPr lang="pt-PT" i="1" dirty="0" err="1"/>
              <a:t>Programmer's</a:t>
            </a:r>
            <a:r>
              <a:rPr lang="pt-PT" i="1" dirty="0"/>
              <a:t> </a:t>
            </a:r>
            <a:r>
              <a:rPr lang="pt-PT" i="1" dirty="0" err="1"/>
              <a:t>Perspective</a:t>
            </a:r>
            <a:r>
              <a:rPr lang="pt-PT" dirty="0"/>
              <a:t>”; </a:t>
            </a:r>
            <a:r>
              <a:rPr lang="pt-PT" dirty="0" err="1"/>
              <a:t>Randal</a:t>
            </a:r>
            <a:r>
              <a:rPr lang="pt-PT" dirty="0"/>
              <a:t> E. </a:t>
            </a:r>
            <a:r>
              <a:rPr lang="pt-PT" dirty="0" err="1"/>
              <a:t>Bryant</a:t>
            </a:r>
            <a:r>
              <a:rPr lang="pt-PT" dirty="0"/>
              <a:t>, David R. </a:t>
            </a:r>
            <a:r>
              <a:rPr lang="pt-PT" dirty="0" err="1"/>
              <a:t>O'Hallaron</a:t>
            </a:r>
            <a:r>
              <a:rPr lang="pt-PT" dirty="0"/>
              <a:t>--</a:t>
            </a:r>
            <a:r>
              <a:rPr lang="pt-PT" dirty="0" err="1"/>
              <a:t>Pearson</a:t>
            </a:r>
            <a:r>
              <a:rPr lang="pt-PT" dirty="0"/>
              <a:t> (2nd ed., 2011)</a:t>
            </a:r>
            <a:endParaRPr lang="en-US" dirty="0"/>
          </a:p>
          <a:p>
            <a:pPr lvl="1">
              <a:defRPr/>
            </a:pPr>
            <a:r>
              <a:rPr lang="pt-PT" dirty="0"/>
              <a:t>Secção 1.5 + 1.6 (</a:t>
            </a:r>
            <a:r>
              <a:rPr lang="pt-PT" dirty="0" err="1"/>
              <a:t>pags</a:t>
            </a:r>
            <a:r>
              <a:rPr lang="pt-PT" dirty="0"/>
              <a:t>. 12 .. 14) – </a:t>
            </a:r>
            <a:r>
              <a:rPr lang="pt-PT" dirty="0" err="1"/>
              <a:t>Introduction</a:t>
            </a:r>
            <a:endParaRPr lang="pt-PT" dirty="0"/>
          </a:p>
          <a:p>
            <a:pPr lvl="1">
              <a:defRPr/>
            </a:pPr>
            <a:r>
              <a:rPr lang="pt-PT" dirty="0"/>
              <a:t>Capítulo 6 (</a:t>
            </a:r>
            <a:r>
              <a:rPr lang="pt-PT" dirty="0" err="1"/>
              <a:t>pag</a:t>
            </a:r>
            <a:r>
              <a:rPr lang="pt-PT" dirty="0"/>
              <a:t>. 560) – Preâmbulo</a:t>
            </a:r>
          </a:p>
          <a:p>
            <a:pPr lvl="1">
              <a:defRPr/>
            </a:pPr>
            <a:r>
              <a:rPr lang="pt-PT" dirty="0"/>
              <a:t>Secção 6.2  .. 6.7 (</a:t>
            </a:r>
            <a:r>
              <a:rPr lang="pt-PT" dirty="0" err="1"/>
              <a:t>pags</a:t>
            </a:r>
            <a:r>
              <a:rPr lang="pt-PT" dirty="0"/>
              <a:t>. 586 .. 630) </a:t>
            </a:r>
          </a:p>
        </p:txBody>
      </p:sp>
      <p:sp>
        <p:nvSpPr>
          <p:cNvPr id="6148" name="Marcador de Posição do Rodapé 3"/>
          <p:cNvSpPr>
            <a:spLocks noGrp="1"/>
          </p:cNvSpPr>
          <p:nvPr>
            <p:ph type="ftr" sz="quarter" idx="4294967295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pt-PT" sz="1200"/>
              <a:t>AC -Hierarquia da Memória</a:t>
            </a:r>
          </a:p>
        </p:txBody>
      </p:sp>
      <p:sp>
        <p:nvSpPr>
          <p:cNvPr id="614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67F33-D5BE-47D3-B739-60E37C7FDD4A}" type="slidenum">
              <a:rPr lang="en-US" altLang="pt-PT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pt-PT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4579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19876-588C-43A1-9705-5BB84251C0CC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PT" altLang="pt-PT" sz="12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Escrita na </a:t>
            </a:r>
            <a:r>
              <a:rPr lang="pt-PT" altLang="pt-PT" i="1">
                <a:ea typeface="ＭＳ Ｐゴシック" panose="020B0600070205080204" pitchFamily="34" charset="-128"/>
              </a:rPr>
              <a:t>cache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517525" y="1230313"/>
            <a:ext cx="788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O que acontece quando o CPU altera um </a:t>
            </a:r>
            <a:r>
              <a:rPr lang="pt-PT" altLang="pt-PT" sz="2000" i="1">
                <a:latin typeface="Arial" panose="020B0604020202020204" pitchFamily="34" charset="0"/>
              </a:rPr>
              <a:t>byte </a:t>
            </a:r>
            <a:r>
              <a:rPr lang="pt-PT" altLang="pt-PT" sz="2000">
                <a:latin typeface="Arial" panose="020B0604020202020204" pitchFamily="34" charset="0"/>
              </a:rPr>
              <a:t>ou palavra na cache?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534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Existem 2 políticas alternativas: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pt-PT" altLang="pt-PT" sz="2000" i="1">
                <a:latin typeface="Arial" panose="020B0604020202020204" pitchFamily="34" charset="0"/>
              </a:rPr>
              <a:t>Write-through </a:t>
            </a:r>
            <a:r>
              <a:rPr lang="pt-PT" altLang="pt-PT" sz="2000">
                <a:latin typeface="Arial" panose="020B0604020202020204" pitchFamily="34" charset="0"/>
              </a:rPr>
              <a:t>– a informação é escrita na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r>
              <a:rPr lang="pt-PT" altLang="pt-PT" sz="2000">
                <a:latin typeface="Arial" panose="020B0604020202020204" pitchFamily="34" charset="0"/>
              </a:rPr>
              <a:t> e na memória central;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endParaRPr lang="pt-PT" altLang="pt-PT" sz="200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pt-PT" altLang="pt-PT" sz="2000" i="1">
                <a:latin typeface="Arial" panose="020B0604020202020204" pitchFamily="34" charset="0"/>
              </a:rPr>
              <a:t>Write-back</a:t>
            </a:r>
            <a:r>
              <a:rPr lang="pt-PT" altLang="pt-PT" sz="2000">
                <a:latin typeface="Arial" panose="020B0604020202020204" pitchFamily="34" charset="0"/>
              </a:rPr>
              <a:t> – a informação é escrita apenas na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r>
              <a:rPr lang="pt-PT" altLang="pt-PT" sz="2000">
                <a:latin typeface="Arial" panose="020B0604020202020204" pitchFamily="34" charset="0"/>
              </a:rPr>
              <a:t>. A memória central só é actualizada quando o bloco for substituído.</a:t>
            </a:r>
            <a:endParaRPr lang="pt-PT" altLang="pt-PT" sz="20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Write-through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PT" sz="2400" dirty="0"/>
              <a:t>Uma vez que a escrita é feita nos vários níveis da hierarquia, leva tanto tempo como o nível mais lento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PT" sz="2400" b="1" cap="small" dirty="0"/>
              <a:t>Solução</a:t>
            </a:r>
            <a:r>
              <a:rPr lang="pt-PT" sz="2400" dirty="0"/>
              <a:t>: usar um </a:t>
            </a:r>
            <a:r>
              <a:rPr lang="pt-PT" sz="2400" i="1" dirty="0" err="1"/>
              <a:t>write</a:t>
            </a:r>
            <a:r>
              <a:rPr lang="pt-PT" sz="2400" i="1" dirty="0"/>
              <a:t>-buffer</a:t>
            </a:r>
            <a:r>
              <a:rPr lang="pt-PT" sz="2400" dirty="0"/>
              <a:t>. A escrita é feita no nível superior da </a:t>
            </a:r>
            <a:r>
              <a:rPr lang="pt-PT" sz="2400" i="1" dirty="0"/>
              <a:t>cache </a:t>
            </a:r>
            <a:r>
              <a:rPr lang="pt-PT" sz="2400" dirty="0"/>
              <a:t>e enviada para este </a:t>
            </a:r>
            <a:r>
              <a:rPr lang="pt-PT" sz="2400" i="1" dirty="0"/>
              <a:t>buffer. </a:t>
            </a:r>
            <a:br>
              <a:rPr lang="pt-PT" sz="2400" i="1" dirty="0"/>
            </a:br>
            <a:r>
              <a:rPr lang="pt-PT" sz="2400" dirty="0"/>
              <a:t>O processador continua a executar e a escrita nos níveis mais lentos da hierarquia é feita de forma assíncrona.</a:t>
            </a:r>
            <a:br>
              <a:rPr lang="pt-PT" sz="2400" dirty="0"/>
            </a:br>
            <a:r>
              <a:rPr lang="pt-PT" sz="2400" dirty="0"/>
              <a:t>Problema: o </a:t>
            </a:r>
            <a:r>
              <a:rPr lang="pt-PT" sz="2400" i="1" dirty="0" err="1"/>
              <a:t>write</a:t>
            </a:r>
            <a:r>
              <a:rPr lang="pt-PT" sz="2400" i="1" dirty="0"/>
              <a:t>-buffer </a:t>
            </a:r>
            <a:r>
              <a:rPr lang="pt-PT" sz="2400" dirty="0"/>
              <a:t> pode encher</a:t>
            </a:r>
          </a:p>
          <a:p>
            <a:pPr>
              <a:spcAft>
                <a:spcPts val="600"/>
              </a:spcAft>
              <a:defRPr/>
            </a:pPr>
            <a:r>
              <a:rPr lang="pt-PT" sz="2400" dirty="0"/>
              <a:t>Várias escritas sucessivas no mesmo bloco implicam </a:t>
            </a:r>
            <a:r>
              <a:rPr lang="pt-PT" sz="2400" b="1" dirty="0"/>
              <a:t>também </a:t>
            </a:r>
            <a:r>
              <a:rPr lang="pt-PT" sz="2400" dirty="0"/>
              <a:t>escritas sucessivas nos níveis mais caros da hierarquia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endParaRPr lang="pt-PT" sz="24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pt-PT" sz="2400" dirty="0"/>
          </a:p>
          <a:p>
            <a:pPr>
              <a:spcAft>
                <a:spcPts val="600"/>
              </a:spcAft>
              <a:defRPr/>
            </a:pPr>
            <a:endParaRPr lang="pt-PT" sz="2400" dirty="0"/>
          </a:p>
        </p:txBody>
      </p:sp>
      <p:sp>
        <p:nvSpPr>
          <p:cNvPr id="2560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560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C2841-330F-40CF-9A23-67B01E686FD0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PT" altLang="pt-PT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Write-back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altLang="pt-PT" sz="2400">
                <a:ea typeface="ＭＳ Ｐゴシック" panose="020B0600070205080204" pitchFamily="34" charset="-128"/>
              </a:rPr>
              <a:t>Uma vez que a escrita é feita no nível superior da hierarquia é mais rápida</a:t>
            </a:r>
          </a:p>
          <a:p>
            <a:pPr>
              <a:spcAft>
                <a:spcPts val="600"/>
              </a:spcAft>
            </a:pPr>
            <a:r>
              <a:rPr lang="pt-PT" altLang="pt-PT" sz="2400">
                <a:ea typeface="ＭＳ Ｐゴシック" panose="020B0600070205080204" pitchFamily="34" charset="-128"/>
              </a:rPr>
              <a:t>Escritas consecutivas no mesmo endereço (mesmo bloco) não implicam múltiplas escritas nos níveis mais lentos.</a:t>
            </a:r>
            <a:br>
              <a:rPr lang="pt-PT" altLang="pt-PT" sz="2400">
                <a:ea typeface="ＭＳ Ｐゴシック" panose="020B0600070205080204" pitchFamily="34" charset="-128"/>
              </a:rPr>
            </a:br>
            <a:r>
              <a:rPr lang="pt-PT" altLang="pt-PT" sz="2400">
                <a:ea typeface="ＭＳ Ｐゴシック" panose="020B0600070205080204" pitchFamily="34" charset="-128"/>
              </a:rPr>
              <a:t>Esta escrita acontece apenas quando o bloco é substituído.</a:t>
            </a:r>
          </a:p>
          <a:p>
            <a:pPr>
              <a:spcAft>
                <a:spcPts val="600"/>
              </a:spcAft>
            </a:pPr>
            <a:r>
              <a:rPr lang="pt-PT" altLang="pt-PT" sz="2400">
                <a:ea typeface="ＭＳ Ｐゴシック" panose="020B0600070205080204" pitchFamily="34" charset="-128"/>
              </a:rPr>
              <a:t>Uma vez que quando ocorre um </a:t>
            </a:r>
            <a:r>
              <a:rPr lang="pt-PT" altLang="pt-PT" sz="2400" i="1">
                <a:ea typeface="ＭＳ Ｐゴシック" panose="020B0600070205080204" pitchFamily="34" charset="-128"/>
              </a:rPr>
              <a:t>miss</a:t>
            </a:r>
            <a:r>
              <a:rPr lang="pt-PT" altLang="pt-PT" sz="2400">
                <a:ea typeface="ＭＳ Ｐゴシック" panose="020B0600070205080204" pitchFamily="34" charset="-128"/>
              </a:rPr>
              <a:t> o respectivo bloco tem que ser actualizado na memória (se foi escrito anteriormente), aumenta a </a:t>
            </a:r>
            <a:r>
              <a:rPr lang="pt-PT" altLang="pt-PT" sz="2400" i="1">
                <a:ea typeface="ＭＳ Ｐゴシック" panose="020B0600070205080204" pitchFamily="34" charset="-128"/>
              </a:rPr>
              <a:t>miss penalty</a:t>
            </a:r>
            <a:endParaRPr lang="pt-PT" altLang="pt-PT" sz="2400">
              <a:ea typeface="ＭＳ Ｐゴシック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pt-PT" altLang="pt-PT" sz="2400">
                <a:ea typeface="ＭＳ Ｐゴシック" panose="020B0600070205080204" pitchFamily="34" charset="-128"/>
              </a:rPr>
              <a:t>Bastante mais complexo de implementar do que </a:t>
            </a:r>
            <a:r>
              <a:rPr lang="pt-PT" altLang="pt-PT" sz="2400" i="1">
                <a:ea typeface="ＭＳ Ｐゴシック" panose="020B0600070205080204" pitchFamily="34" charset="-128"/>
              </a:rPr>
              <a:t>write-through</a:t>
            </a:r>
            <a:endParaRPr lang="pt-PT" altLang="pt-PT" sz="2400">
              <a:ea typeface="ＭＳ Ｐゴシック" panose="020B0600070205080204" pitchFamily="34" charset="-128"/>
            </a:endParaRPr>
          </a:p>
          <a:p>
            <a:pPr>
              <a:spcAft>
                <a:spcPts val="600"/>
              </a:spcAft>
            </a:pPr>
            <a:endParaRPr lang="pt-PT" altLang="pt-PT" sz="2400">
              <a:ea typeface="ＭＳ Ｐゴシック" panose="020B0600070205080204" pitchFamily="34" charset="-128"/>
            </a:endParaRPr>
          </a:p>
        </p:txBody>
      </p:sp>
      <p:sp>
        <p:nvSpPr>
          <p:cNvPr id="26628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6629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254287-9D81-4A73-9650-9B5552D4E051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PT" altLang="pt-PT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>
                <a:ea typeface="ＭＳ Ｐゴシック" panose="020B0600070205080204" pitchFamily="34" charset="-128"/>
              </a:rPr>
              <a:t>Write-misses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PT" sz="2800" dirty="0"/>
              <a:t>Como tratar os </a:t>
            </a:r>
            <a:r>
              <a:rPr lang="pt-PT" sz="2800" i="1" dirty="0" err="1"/>
              <a:t>write</a:t>
            </a:r>
            <a:r>
              <a:rPr lang="pt-PT" sz="2800" i="1" dirty="0"/>
              <a:t>-misses</a:t>
            </a:r>
            <a:r>
              <a:rPr lang="pt-PT" sz="2800" dirty="0"/>
              <a:t>?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endParaRPr lang="pt-PT" sz="28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PT" sz="2800" b="1" i="1" dirty="0" err="1"/>
              <a:t>write-allocate</a:t>
            </a:r>
            <a:r>
              <a:rPr lang="pt-PT" sz="2800" i="1" dirty="0"/>
              <a:t> - </a:t>
            </a:r>
            <a:r>
              <a:rPr lang="pt-PT" sz="2800" dirty="0"/>
              <a:t>o bloco é copiado de memória para a </a:t>
            </a:r>
            <a:r>
              <a:rPr lang="pt-PT" sz="2800" i="1" dirty="0"/>
              <a:t>cache</a:t>
            </a:r>
            <a:r>
              <a:rPr lang="pt-PT" sz="2800" dirty="0"/>
              <a:t>, a escrita é feita na </a:t>
            </a:r>
            <a:r>
              <a:rPr lang="pt-PT" sz="2800" i="1" dirty="0"/>
              <a:t>cache </a:t>
            </a:r>
            <a:r>
              <a:rPr lang="pt-PT" sz="2800" dirty="0"/>
              <a:t> e, se se tratar de </a:t>
            </a:r>
            <a:r>
              <a:rPr lang="pt-PT" sz="2800" i="1" dirty="0" err="1"/>
              <a:t>write-through</a:t>
            </a:r>
            <a:r>
              <a:rPr lang="pt-PT" sz="2800" dirty="0"/>
              <a:t>, também na memória ;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endParaRPr lang="pt-PT" sz="2800" i="1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PT" sz="2800" b="1" dirty="0"/>
              <a:t>no-</a:t>
            </a:r>
            <a:r>
              <a:rPr lang="pt-PT" sz="2800" b="1" i="1" dirty="0" err="1"/>
              <a:t>write</a:t>
            </a:r>
            <a:r>
              <a:rPr lang="pt-PT" sz="2800" b="1" i="1" dirty="0"/>
              <a:t>-</a:t>
            </a:r>
            <a:r>
              <a:rPr lang="pt-PT" sz="2800" b="1" i="1" dirty="0" err="1"/>
              <a:t>allocate</a:t>
            </a:r>
            <a:r>
              <a:rPr lang="pt-PT" sz="2800" i="1" dirty="0"/>
              <a:t> - </a:t>
            </a:r>
            <a:r>
              <a:rPr lang="pt-PT" sz="2800" dirty="0"/>
              <a:t>o bloco é escrito apenas na memória (escritas consecutivas no mesmo </a:t>
            </a:r>
            <a:r>
              <a:rPr lang="pt-PT" sz="2800" cap="small" dirty="0" err="1"/>
              <a:t>addr</a:t>
            </a:r>
            <a:r>
              <a:rPr lang="pt-PT" sz="2800" dirty="0"/>
              <a:t> pagam sempre a </a:t>
            </a:r>
            <a:r>
              <a:rPr lang="pt-PT" sz="2800" i="1" dirty="0"/>
              <a:t>miss penalty</a:t>
            </a:r>
            <a:r>
              <a:rPr lang="pt-PT" sz="2800" dirty="0"/>
              <a:t>)</a:t>
            </a:r>
          </a:p>
          <a:p>
            <a:pPr>
              <a:defRPr/>
            </a:pPr>
            <a:endParaRPr lang="pt-PT" dirty="0"/>
          </a:p>
        </p:txBody>
      </p:sp>
      <p:sp>
        <p:nvSpPr>
          <p:cNvPr id="2765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765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EFD9F-8625-4600-A70A-54353A1FF645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PT" altLang="pt-PT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867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52C10-C7FB-436D-90C2-15D1EE063503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PT" altLang="pt-PT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Escrita na cache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843338" y="3568700"/>
            <a:ext cx="147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latin typeface="Arial" panose="020B0604020202020204" pitchFamily="34" charset="0"/>
              </a:rPr>
              <a:t>Write-back 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457200" y="3862388"/>
            <a:ext cx="81534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b="1">
                <a:latin typeface="Arial" panose="020B0604020202020204" pitchFamily="34" charset="0"/>
              </a:rPr>
              <a:t>Vantagens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pt-PT" altLang="pt-PT" sz="1800">
                <a:latin typeface="Arial" panose="020B0604020202020204" pitchFamily="34" charset="0"/>
              </a:rPr>
              <a:t>Minimização do número de escritas na memória central;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pt-PT" altLang="pt-PT" sz="1800">
                <a:latin typeface="Arial" panose="020B0604020202020204" pitchFamily="34" charset="0"/>
              </a:rPr>
              <a:t>Cada palavra é escrita à velocidade da cache e não à velocidade da memória central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b="1">
                <a:latin typeface="Arial" panose="020B0604020202020204" pitchFamily="34" charset="0"/>
              </a:rPr>
              <a:t>Desvantagens</a:t>
            </a:r>
            <a:endParaRPr lang="pt-PT" altLang="pt-PT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pt-PT" altLang="pt-PT" sz="1800">
                <a:latin typeface="Arial" panose="020B0604020202020204" pitchFamily="34" charset="0"/>
              </a:rPr>
              <a:t>Aumenta a </a:t>
            </a:r>
            <a:r>
              <a:rPr lang="pt-PT" altLang="pt-PT" sz="1800" i="1">
                <a:latin typeface="Arial" panose="020B0604020202020204" pitchFamily="34" charset="0"/>
              </a:rPr>
              <a:t>miss penalty</a:t>
            </a:r>
            <a:endParaRPr lang="pt-PT" altLang="pt-PT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pt-PT" altLang="pt-PT" sz="1800">
                <a:latin typeface="Arial" panose="020B0604020202020204" pitchFamily="34" charset="0"/>
              </a:rPr>
              <a:t>Mais complexo de implementar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1052513"/>
            <a:ext cx="8458200" cy="2274887"/>
            <a:chOff x="288" y="2160"/>
            <a:chExt cx="5328" cy="1433"/>
          </a:xfrm>
        </p:grpSpPr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2349" y="2160"/>
              <a:ext cx="11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2000" i="1">
                  <a:latin typeface="Arial" panose="020B0604020202020204" pitchFamily="34" charset="0"/>
                </a:rPr>
                <a:t>Write-through </a:t>
              </a:r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288" y="2352"/>
              <a:ext cx="5328" cy="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b="1">
                  <a:latin typeface="Arial" panose="020B0604020202020204" pitchFamily="34" charset="0"/>
                </a:rPr>
                <a:t>Vantagens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pt-PT" altLang="pt-PT" sz="1800">
                  <a:latin typeface="Arial" panose="020B0604020202020204" pitchFamily="34" charset="0"/>
                </a:rPr>
                <a:t>Não aumenta a </a:t>
              </a:r>
              <a:r>
                <a:rPr lang="pt-PT" altLang="pt-PT" sz="1800" i="1">
                  <a:latin typeface="Arial" panose="020B0604020202020204" pitchFamily="34" charset="0"/>
                </a:rPr>
                <a:t>miss penalty</a:t>
              </a:r>
              <a:r>
                <a:rPr lang="pt-PT" altLang="pt-PT" sz="1800">
                  <a:latin typeface="Arial" panose="020B0604020202020204" pitchFamily="34" charset="0"/>
                </a:rPr>
                <a:t>, pois o bloco não tem que ser escrito num </a:t>
              </a:r>
              <a:r>
                <a:rPr lang="pt-PT" altLang="pt-PT" sz="1800" i="1">
                  <a:latin typeface="Arial" panose="020B0604020202020204" pitchFamily="34" charset="0"/>
                </a:rPr>
                <a:t>miss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pt-PT" altLang="pt-PT" sz="1800">
                  <a:latin typeface="Arial" panose="020B0604020202020204" pitchFamily="34" charset="0"/>
                </a:rPr>
                <a:t>Mais simples de implementar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b="1">
                  <a:latin typeface="Arial" panose="020B0604020202020204" pitchFamily="34" charset="0"/>
                </a:rPr>
                <a:t>Desvantagens</a:t>
              </a:r>
              <a:endParaRPr lang="pt-PT" altLang="pt-PT" sz="18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pt-PT" altLang="pt-PT" sz="1800">
                  <a:latin typeface="Arial" panose="020B0604020202020204" pitchFamily="34" charset="0"/>
                </a:rPr>
                <a:t>Várias escritas no mesmo bloco implicam várias escritas na memória central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pt-PT" altLang="pt-PT" sz="1800">
                  <a:latin typeface="Arial" panose="020B0604020202020204" pitchFamily="34" charset="0"/>
                </a:rPr>
                <a:t>As escritas são feitas à velocidade da memória central e não à da cache </a:t>
              </a:r>
              <a:r>
                <a:rPr lang="pt-PT" altLang="pt-PT" sz="1400">
                  <a:latin typeface="Arial" panose="020B0604020202020204" pitchFamily="34" charset="0"/>
                </a:rPr>
                <a:t>(embora os processadores actuais usem </a:t>
              </a:r>
              <a:r>
                <a:rPr lang="pt-PT" altLang="pt-PT" sz="1400" i="1">
                  <a:latin typeface="Arial" panose="020B0604020202020204" pitchFamily="34" charset="0"/>
                </a:rPr>
                <a:t>write-buffers</a:t>
              </a:r>
              <a:r>
                <a:rPr lang="pt-PT" altLang="pt-PT" sz="1400">
                  <a:latin typeface="Arial" panose="020B0604020202020204" pitchFamily="34" charset="0"/>
                </a:rPr>
                <a:t> para diminuir a ocorrência deste problema)</a:t>
              </a:r>
              <a:endParaRPr lang="pt-PT" altLang="pt-PT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9699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D5CB5-777B-4661-8F81-55630C28EACF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PT" altLang="pt-PT" sz="12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Políticas de Substituição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45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Numa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r>
              <a:rPr lang="pt-PT" altLang="pt-PT" sz="2000">
                <a:latin typeface="Arial" panose="020B0604020202020204" pitchFamily="34" charset="0"/>
              </a:rPr>
              <a:t> com </a:t>
            </a:r>
            <a:r>
              <a:rPr lang="pt-PT" altLang="pt-PT" sz="2000" b="1">
                <a:latin typeface="Arial" panose="020B0604020202020204" pitchFamily="34" charset="0"/>
              </a:rPr>
              <a:t>algum grau de associatividade </a:t>
            </a:r>
            <a:r>
              <a:rPr lang="pt-PT" altLang="pt-PT" sz="2000">
                <a:latin typeface="Arial" panose="020B0604020202020204" pitchFamily="34" charset="0"/>
              </a:rPr>
              <a:t>qual o bloco que deve ser substituído quando ocorre uma colisão?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81347" y="2594496"/>
            <a:ext cx="877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dirty="0">
                <a:latin typeface="Arial" panose="020B0604020202020204" pitchFamily="34" charset="0"/>
              </a:rPr>
              <a:t>Aleatoriamente (</a:t>
            </a:r>
            <a:r>
              <a:rPr lang="pt-PT" altLang="pt-PT" sz="2000" b="1" dirty="0" err="1">
                <a:latin typeface="Arial" panose="020B0604020202020204" pitchFamily="34" charset="0"/>
              </a:rPr>
              <a:t>random</a:t>
            </a:r>
            <a:r>
              <a:rPr lang="pt-PT" altLang="pt-PT" sz="2000" b="1" dirty="0">
                <a:latin typeface="Arial" panose="020B0604020202020204" pitchFamily="34" charset="0"/>
              </a:rPr>
              <a:t>) –</a:t>
            </a:r>
            <a:r>
              <a:rPr lang="pt-PT" altLang="pt-PT" sz="2000" dirty="0">
                <a:latin typeface="Arial" panose="020B0604020202020204" pitchFamily="34" charset="0"/>
              </a:rPr>
              <a:t> o bloco a substituir é escolhido aleatoriamente.</a:t>
            </a:r>
            <a:endParaRPr lang="pt-PT" altLang="pt-PT" sz="2000" b="1" dirty="0">
              <a:latin typeface="Arial" panose="020B0604020202020204" pitchFamily="34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81000" y="1810271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 dirty="0" err="1">
                <a:latin typeface="Arial" panose="020B0604020202020204" pitchFamily="34" charset="0"/>
              </a:rPr>
              <a:t>Least</a:t>
            </a:r>
            <a:r>
              <a:rPr lang="pt-PT" altLang="pt-PT" sz="2000" b="1" i="1" dirty="0">
                <a:latin typeface="Arial" panose="020B0604020202020204" pitchFamily="34" charset="0"/>
              </a:rPr>
              <a:t> </a:t>
            </a:r>
            <a:r>
              <a:rPr lang="pt-PT" altLang="pt-PT" sz="2000" b="1" i="1" dirty="0" err="1">
                <a:latin typeface="Arial" panose="020B0604020202020204" pitchFamily="34" charset="0"/>
              </a:rPr>
              <a:t>Recently</a:t>
            </a:r>
            <a:r>
              <a:rPr lang="pt-PT" altLang="pt-PT" sz="2000" b="1" i="1" dirty="0">
                <a:latin typeface="Arial" panose="020B0604020202020204" pitchFamily="34" charset="0"/>
              </a:rPr>
              <a:t> </a:t>
            </a:r>
            <a:r>
              <a:rPr lang="pt-PT" altLang="pt-PT" sz="2000" b="1" i="1" dirty="0" err="1">
                <a:latin typeface="Arial" panose="020B0604020202020204" pitchFamily="34" charset="0"/>
              </a:rPr>
              <a:t>Used</a:t>
            </a:r>
            <a:r>
              <a:rPr lang="pt-PT" altLang="pt-PT" sz="2000" b="1" i="1" dirty="0">
                <a:latin typeface="Arial" panose="020B0604020202020204" pitchFamily="34" charset="0"/>
              </a:rPr>
              <a:t> (LRU)</a:t>
            </a:r>
            <a:r>
              <a:rPr lang="pt-PT" altLang="pt-PT" sz="2000" b="1" dirty="0">
                <a:latin typeface="Arial" panose="020B0604020202020204" pitchFamily="34" charset="0"/>
              </a:rPr>
              <a:t> –</a:t>
            </a:r>
            <a:r>
              <a:rPr lang="pt-PT" altLang="pt-PT" sz="2000" dirty="0">
                <a:latin typeface="Arial" panose="020B0604020202020204" pitchFamily="34" charset="0"/>
              </a:rPr>
              <a:t> é substituído o bloco que não é usado há mais tempo.</a:t>
            </a:r>
            <a:endParaRPr lang="pt-PT" altLang="pt-PT" sz="2000" b="1" dirty="0">
              <a:latin typeface="Arial" panose="020B060402020202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4800" y="3352800"/>
            <a:ext cx="8458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LRU: a implementação é muito custosa para associatividade &gt; 2 (eventualmente 4).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Alguns processadores usam uma aproximação a LRU.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A diferença de </a:t>
            </a:r>
            <a:r>
              <a:rPr lang="pt-PT" altLang="pt-PT" sz="2000" i="1">
                <a:latin typeface="Arial" panose="020B0604020202020204" pitchFamily="34" charset="0"/>
              </a:rPr>
              <a:t>miss rate</a:t>
            </a:r>
            <a:r>
              <a:rPr lang="pt-PT" altLang="pt-PT" sz="2000">
                <a:latin typeface="Arial" panose="020B0604020202020204" pitchFamily="34" charset="0"/>
              </a:rPr>
              <a:t> entre o esquema aleatório e LRU não é elevada (</a:t>
            </a:r>
            <a:r>
              <a:rPr lang="pt-PT" altLang="pt-PT" sz="1800">
                <a:latin typeface="Arial" panose="020B0604020202020204" pitchFamily="34" charset="0"/>
              </a:rPr>
              <a:t>1.1 vezes superior para </a:t>
            </a:r>
            <a:r>
              <a:rPr lang="pt-PT" altLang="pt-PT" sz="1800" i="1">
                <a:latin typeface="Arial" panose="020B0604020202020204" pitchFamily="34" charset="0"/>
              </a:rPr>
              <a:t>2-way associative</a:t>
            </a:r>
            <a:r>
              <a:rPr lang="pt-PT" altLang="pt-PT" sz="2000">
                <a:latin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Se a </a:t>
            </a:r>
            <a:r>
              <a:rPr lang="pt-PT" altLang="pt-PT" sz="2000" i="1">
                <a:latin typeface="Arial" panose="020B0604020202020204" pitchFamily="34" charset="0"/>
              </a:rPr>
              <a:t>miss penalty</a:t>
            </a:r>
            <a:r>
              <a:rPr lang="pt-PT" altLang="pt-PT" sz="2000">
                <a:latin typeface="Arial" panose="020B0604020202020204" pitchFamily="34" charset="0"/>
              </a:rPr>
              <a:t> não é muito elevada o esquema aleatório pode ser tão, ou mais, eficaz como as aproximações ao LRU.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1" grpId="0" autoUpdateAnimBg="0"/>
      <p:bldP spid="10650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Casos reais: ARM Cortex-A8 e Intel Core I7 920</a:t>
            </a:r>
          </a:p>
        </p:txBody>
      </p:sp>
      <p:sp>
        <p:nvSpPr>
          <p:cNvPr id="30723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9586A-4A44-44AA-BF2C-FDC3DE9F18AF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PT" altLang="pt-PT" sz="1200"/>
          </a:p>
        </p:txBody>
      </p:sp>
      <p:pic>
        <p:nvPicPr>
          <p:cNvPr id="30725" name="Picture 6" descr="f05-44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908050"/>
            <a:ext cx="64198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CaixaDeTexto 6"/>
          <p:cNvSpPr txBox="1">
            <a:spLocks noChangeArrowheads="1"/>
          </p:cNvSpPr>
          <p:nvPr/>
        </p:nvSpPr>
        <p:spPr bwMode="auto">
          <a:xfrm>
            <a:off x="3014663" y="5921375"/>
            <a:ext cx="5373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[Computer Organization and Design: the Hardware / Software Interface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Patterson and Hennessy, 5th Edition, 2013]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Organização da Cache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5203825" cy="3794125"/>
          </a:xfrm>
        </p:spPr>
        <p:txBody>
          <a:bodyPr/>
          <a:lstStyle/>
          <a:p>
            <a:pPr>
              <a:spcBef>
                <a:spcPts val="1075"/>
              </a:spcBef>
            </a:pPr>
            <a:r>
              <a:rPr lang="pt-PT" altLang="pt-PT" sz="2000" dirty="0">
                <a:ea typeface="ＭＳ Ｐゴシック" panose="020B0600070205080204" pitchFamily="34" charset="-128"/>
              </a:rPr>
              <a:t>A memória (central) tem M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bytes.</a:t>
            </a:r>
            <a:br>
              <a:rPr lang="pt-PT" altLang="pt-PT" sz="2000" dirty="0">
                <a:ea typeface="ＭＳ Ｐゴシック" panose="020B0600070205080204" pitchFamily="34" charset="-128"/>
              </a:rPr>
            </a:br>
            <a:r>
              <a:rPr lang="pt-PT" altLang="pt-PT" sz="2000" dirty="0">
                <a:ea typeface="ＭＳ Ｐゴシック" panose="020B0600070205080204" pitchFamily="34" charset="-128"/>
              </a:rPr>
              <a:t>O endereço tem m = log</a:t>
            </a:r>
            <a:r>
              <a:rPr lang="pt-PT" altLang="pt-PT" sz="2000" baseline="-25000" dirty="0">
                <a:ea typeface="ＭＳ Ｐゴシック" panose="020B0600070205080204" pitchFamily="34" charset="-128"/>
              </a:rPr>
              <a:t>2</a:t>
            </a:r>
            <a:r>
              <a:rPr lang="pt-PT" altLang="pt-PT" sz="2000" dirty="0">
                <a:ea typeface="ＭＳ Ｐゴシック" panose="020B0600070205080204" pitchFamily="34" charset="-128"/>
              </a:rPr>
              <a:t> (M)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bits</a:t>
            </a:r>
          </a:p>
          <a:p>
            <a:pPr>
              <a:spcBef>
                <a:spcPts val="1075"/>
              </a:spcBef>
            </a:pPr>
            <a:r>
              <a:rPr lang="pt-PT" altLang="pt-PT" sz="2000" dirty="0">
                <a:ea typeface="ＭＳ Ｐゴシック" panose="020B0600070205080204" pitchFamily="34" charset="-128"/>
              </a:rPr>
              <a:t>A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cache </a:t>
            </a:r>
            <a:r>
              <a:rPr lang="pt-PT" altLang="pt-PT" sz="2000" dirty="0">
                <a:ea typeface="ＭＳ Ｐゴシック" panose="020B0600070205080204" pitchFamily="34" charset="-128"/>
              </a:rPr>
              <a:t>organiza-se em linhas (blocos) de B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bytes.</a:t>
            </a:r>
            <a:br>
              <a:rPr lang="pt-PT" altLang="pt-PT" sz="2000" i="1" dirty="0">
                <a:ea typeface="ＭＳ Ｐゴシック" panose="020B0600070205080204" pitchFamily="34" charset="-128"/>
              </a:rPr>
            </a:br>
            <a:r>
              <a:rPr lang="pt-PT" altLang="pt-PT" sz="2000" dirty="0">
                <a:ea typeface="ＭＳ Ｐゴシック" panose="020B0600070205080204" pitchFamily="34" charset="-128"/>
              </a:rPr>
              <a:t>b=log</a:t>
            </a:r>
            <a:r>
              <a:rPr lang="pt-PT" altLang="pt-PT" sz="2000" baseline="-25000" dirty="0">
                <a:ea typeface="ＭＳ Ｐゴシック" panose="020B0600070205080204" pitchFamily="34" charset="-128"/>
              </a:rPr>
              <a:t>2</a:t>
            </a:r>
            <a:r>
              <a:rPr lang="pt-PT" altLang="pt-PT" sz="2000" dirty="0">
                <a:ea typeface="ＭＳ Ｐゴシック" panose="020B0600070205080204" pitchFamily="34" charset="-128"/>
              </a:rPr>
              <a:t> (B)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bits </a:t>
            </a:r>
            <a:r>
              <a:rPr lang="pt-PT" altLang="pt-PT" sz="2000" dirty="0">
                <a:ea typeface="ＭＳ Ｐゴシック" panose="020B0600070205080204" pitchFamily="34" charset="-128"/>
              </a:rPr>
              <a:t> identificam um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byte</a:t>
            </a:r>
            <a:r>
              <a:rPr lang="pt-PT" altLang="pt-PT" sz="2000" dirty="0">
                <a:ea typeface="ＭＳ Ｐゴシック" panose="020B0600070205080204" pitchFamily="34" charset="-128"/>
              </a:rPr>
              <a:t>.</a:t>
            </a:r>
            <a:endParaRPr lang="pt-PT" altLang="pt-PT" sz="2000" i="1" dirty="0">
              <a:ea typeface="ＭＳ Ｐゴシック" panose="020B0600070205080204" pitchFamily="34" charset="-128"/>
            </a:endParaRPr>
          </a:p>
          <a:p>
            <a:pPr>
              <a:spcBef>
                <a:spcPts val="1075"/>
              </a:spcBef>
            </a:pPr>
            <a:r>
              <a:rPr lang="pt-PT" altLang="pt-PT" sz="2000" dirty="0">
                <a:ea typeface="ＭＳ Ｐゴシック" panose="020B0600070205080204" pitchFamily="34" charset="-128"/>
              </a:rPr>
              <a:t>As linhas encontram-se agrupadas em S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sets</a:t>
            </a:r>
            <a:r>
              <a:rPr lang="pt-PT" altLang="pt-PT" sz="2000" dirty="0">
                <a:ea typeface="ＭＳ Ｐゴシック" panose="020B0600070205080204" pitchFamily="34" charset="-128"/>
              </a:rPr>
              <a:t>.</a:t>
            </a:r>
            <a:br>
              <a:rPr lang="pt-PT" altLang="pt-PT" sz="2000" dirty="0">
                <a:ea typeface="ＭＳ Ｐゴシック" panose="020B0600070205080204" pitchFamily="34" charset="-128"/>
              </a:rPr>
            </a:br>
            <a:r>
              <a:rPr lang="pt-PT" altLang="pt-PT" sz="2000" dirty="0">
                <a:ea typeface="ＭＳ Ｐゴシック" panose="020B0600070205080204" pitchFamily="34" charset="-128"/>
              </a:rPr>
              <a:t>s=log</a:t>
            </a:r>
            <a:r>
              <a:rPr lang="pt-PT" altLang="pt-PT" sz="2000" baseline="-25000" dirty="0">
                <a:ea typeface="ＭＳ Ｐゴシック" panose="020B0600070205080204" pitchFamily="34" charset="-128"/>
              </a:rPr>
              <a:t>2</a:t>
            </a:r>
            <a:r>
              <a:rPr lang="pt-PT" altLang="pt-PT" sz="2000" dirty="0">
                <a:ea typeface="ＭＳ Ｐゴシック" panose="020B0600070205080204" pitchFamily="34" charset="-128"/>
              </a:rPr>
              <a:t> (S)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bits </a:t>
            </a:r>
            <a:r>
              <a:rPr lang="pt-PT" altLang="pt-PT" sz="2000" dirty="0">
                <a:ea typeface="ＭＳ Ｐゴシック" panose="020B0600070205080204" pitchFamily="34" charset="-128"/>
              </a:rPr>
              <a:t> identificam um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set</a:t>
            </a:r>
            <a:r>
              <a:rPr lang="pt-PT" altLang="pt-PT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ts val="1075"/>
              </a:spcBef>
            </a:pPr>
            <a:r>
              <a:rPr lang="pt-PT" altLang="pt-PT" sz="2000" dirty="0">
                <a:ea typeface="ＭＳ Ｐゴシック" panose="020B0600070205080204" pitchFamily="34" charset="-128"/>
              </a:rPr>
              <a:t>Cada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set </a:t>
            </a:r>
            <a:r>
              <a:rPr lang="pt-PT" altLang="pt-PT" sz="2000" dirty="0">
                <a:ea typeface="ＭＳ Ｐゴシック" panose="020B0600070205080204" pitchFamily="34" charset="-128"/>
              </a:rPr>
              <a:t>contém E linhas.</a:t>
            </a:r>
          </a:p>
          <a:p>
            <a:pPr>
              <a:spcBef>
                <a:spcPts val="1075"/>
              </a:spcBef>
            </a:pPr>
            <a:r>
              <a:rPr lang="pt-PT" altLang="pt-PT" sz="2000" dirty="0">
                <a:ea typeface="ＭＳ Ｐゴシック" panose="020B0600070205080204" pitchFamily="34" charset="-128"/>
              </a:rPr>
              <a:t>A organização da </a:t>
            </a:r>
            <a:r>
              <a:rPr lang="pt-PT" altLang="pt-PT" sz="2000" i="1" dirty="0">
                <a:ea typeface="ＭＳ Ｐゴシック" panose="020B0600070205080204" pitchFamily="34" charset="-128"/>
              </a:rPr>
              <a:t>cache </a:t>
            </a:r>
            <a:r>
              <a:rPr lang="pt-PT" altLang="pt-PT" sz="2000" dirty="0">
                <a:ea typeface="ＭＳ Ｐゴシック" panose="020B0600070205080204" pitchFamily="34" charset="-128"/>
              </a:rPr>
              <a:t>é caracterizada por</a:t>
            </a:r>
            <a:br>
              <a:rPr lang="pt-PT" altLang="pt-PT" sz="2000" dirty="0">
                <a:ea typeface="ＭＳ Ｐゴシック" panose="020B0600070205080204" pitchFamily="34" charset="-128"/>
              </a:rPr>
            </a:br>
            <a:r>
              <a:rPr lang="pt-PT" altLang="pt-PT" sz="2000" dirty="0">
                <a:ea typeface="ＭＳ Ｐゴシック" panose="020B0600070205080204" pitchFamily="34" charset="-128"/>
              </a:rPr>
              <a:t>(S, E, B, m)</a:t>
            </a:r>
            <a:br>
              <a:rPr lang="pt-PT" altLang="pt-PT" sz="2000" dirty="0">
                <a:ea typeface="ＭＳ Ｐゴシック" panose="020B0600070205080204" pitchFamily="34" charset="-128"/>
              </a:rPr>
            </a:br>
            <a:endParaRPr lang="pt-PT" altLang="pt-PT" sz="2000" dirty="0">
              <a:ea typeface="ＭＳ Ｐゴシック" panose="020B0600070205080204" pitchFamily="34" charset="-128"/>
            </a:endParaRPr>
          </a:p>
        </p:txBody>
      </p:sp>
      <p:sp>
        <p:nvSpPr>
          <p:cNvPr id="717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717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72B88-B8B3-4AFC-B18E-E15757A284C2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200"/>
          </a:p>
        </p:txBody>
      </p:sp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5651500" y="2565400"/>
            <a:ext cx="2193925" cy="358775"/>
            <a:chOff x="6516216" y="2564904"/>
            <a:chExt cx="2193338" cy="360040"/>
          </a:xfrm>
        </p:grpSpPr>
        <p:sp>
          <p:nvSpPr>
            <p:cNvPr id="7210" name="Rectângulo 5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11" name="CaixaDeTexto 6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000</a:t>
              </a:r>
            </a:p>
          </p:txBody>
        </p:sp>
      </p:grp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927725" y="2257425"/>
            <a:ext cx="1033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B = 2</a:t>
            </a:r>
            <a:r>
              <a:rPr lang="pt-PT" altLang="pt-PT" sz="1400" baseline="30000"/>
              <a:t>b</a:t>
            </a:r>
            <a:r>
              <a:rPr lang="pt-PT" altLang="pt-PT" sz="1400"/>
              <a:t> </a:t>
            </a:r>
            <a:r>
              <a:rPr lang="pt-PT" altLang="pt-PT" sz="1400" i="1"/>
              <a:t>bytes</a:t>
            </a:r>
            <a:endParaRPr lang="pt-PT" altLang="pt-PT" sz="1400"/>
          </a:p>
        </p:txBody>
      </p:sp>
      <p:cxnSp>
        <p:nvCxnSpPr>
          <p:cNvPr id="10" name="Conexão recta 9"/>
          <p:cNvCxnSpPr>
            <a:cxnSpLocks noChangeShapeType="1"/>
          </p:cNvCxnSpPr>
          <p:nvPr/>
        </p:nvCxnSpPr>
        <p:spPr bwMode="auto">
          <a:xfrm>
            <a:off x="5651500" y="22050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exão recta 10"/>
          <p:cNvCxnSpPr>
            <a:cxnSpLocks noChangeShapeType="1"/>
          </p:cNvCxnSpPr>
          <p:nvPr/>
        </p:nvCxnSpPr>
        <p:spPr bwMode="auto">
          <a:xfrm>
            <a:off x="7235825" y="22050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exão recta unidireccional 12"/>
          <p:cNvCxnSpPr>
            <a:cxnSpLocks noChangeShapeType="1"/>
            <a:stCxn id="8" idx="1"/>
          </p:cNvCxnSpPr>
          <p:nvPr/>
        </p:nvCxnSpPr>
        <p:spPr bwMode="auto">
          <a:xfrm flipH="1">
            <a:off x="5651500" y="2411413"/>
            <a:ext cx="276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exão recta unidireccional 14"/>
          <p:cNvCxnSpPr>
            <a:cxnSpLocks noChangeShapeType="1"/>
            <a:stCxn id="8" idx="3"/>
          </p:cNvCxnSpPr>
          <p:nvPr/>
        </p:nvCxnSpPr>
        <p:spPr bwMode="auto">
          <a:xfrm>
            <a:off x="6961188" y="2411413"/>
            <a:ext cx="2746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upo 18"/>
          <p:cNvGrpSpPr>
            <a:grpSpLocks/>
          </p:cNvGrpSpPr>
          <p:nvPr/>
        </p:nvGrpSpPr>
        <p:grpSpPr bwMode="auto">
          <a:xfrm>
            <a:off x="5651500" y="2924175"/>
            <a:ext cx="2193925" cy="360363"/>
            <a:chOff x="6516216" y="2564904"/>
            <a:chExt cx="2193338" cy="360040"/>
          </a:xfrm>
        </p:grpSpPr>
        <p:sp>
          <p:nvSpPr>
            <p:cNvPr id="7208" name="Rectângulo 19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9" name="CaixaDeTexto 20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001</a:t>
              </a:r>
            </a:p>
          </p:txBody>
        </p:sp>
      </p:grpSp>
      <p:grpSp>
        <p:nvGrpSpPr>
          <p:cNvPr id="5" name="Grupo 21"/>
          <p:cNvGrpSpPr>
            <a:grpSpLocks/>
          </p:cNvGrpSpPr>
          <p:nvPr/>
        </p:nvGrpSpPr>
        <p:grpSpPr bwMode="auto">
          <a:xfrm>
            <a:off x="5651500" y="5084763"/>
            <a:ext cx="2193925" cy="360362"/>
            <a:chOff x="6516216" y="2564904"/>
            <a:chExt cx="2193338" cy="360040"/>
          </a:xfrm>
        </p:grpSpPr>
        <p:sp>
          <p:nvSpPr>
            <p:cNvPr id="7206" name="Rectângulo 22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7" name="CaixaDeTexto 23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111</a:t>
              </a:r>
            </a:p>
          </p:txBody>
        </p:sp>
      </p:grpSp>
      <p:grpSp>
        <p:nvGrpSpPr>
          <p:cNvPr id="6" name="Grupo 24"/>
          <p:cNvGrpSpPr>
            <a:grpSpLocks/>
          </p:cNvGrpSpPr>
          <p:nvPr/>
        </p:nvGrpSpPr>
        <p:grpSpPr bwMode="auto">
          <a:xfrm>
            <a:off x="5651500" y="3284538"/>
            <a:ext cx="2193925" cy="360362"/>
            <a:chOff x="6516216" y="2564904"/>
            <a:chExt cx="2193338" cy="360040"/>
          </a:xfrm>
        </p:grpSpPr>
        <p:sp>
          <p:nvSpPr>
            <p:cNvPr id="7204" name="Rectângulo 25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5" name="CaixaDeTexto 26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010</a:t>
              </a:r>
            </a:p>
          </p:txBody>
        </p:sp>
      </p:grpSp>
      <p:grpSp>
        <p:nvGrpSpPr>
          <p:cNvPr id="7" name="Grupo 27"/>
          <p:cNvGrpSpPr>
            <a:grpSpLocks/>
          </p:cNvGrpSpPr>
          <p:nvPr/>
        </p:nvGrpSpPr>
        <p:grpSpPr bwMode="auto">
          <a:xfrm>
            <a:off x="5651500" y="4724400"/>
            <a:ext cx="2193925" cy="360363"/>
            <a:chOff x="6516216" y="2564904"/>
            <a:chExt cx="2193338" cy="360040"/>
          </a:xfrm>
        </p:grpSpPr>
        <p:sp>
          <p:nvSpPr>
            <p:cNvPr id="7202" name="Rectângulo 28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3" name="CaixaDeTexto 29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110</a:t>
              </a:r>
            </a:p>
          </p:txBody>
        </p:sp>
      </p:grpSp>
      <p:grpSp>
        <p:nvGrpSpPr>
          <p:cNvPr id="9" name="Grupo 30"/>
          <p:cNvGrpSpPr>
            <a:grpSpLocks/>
          </p:cNvGrpSpPr>
          <p:nvPr/>
        </p:nvGrpSpPr>
        <p:grpSpPr bwMode="auto">
          <a:xfrm>
            <a:off x="5651500" y="3644900"/>
            <a:ext cx="2193925" cy="360363"/>
            <a:chOff x="6516216" y="2564904"/>
            <a:chExt cx="2193338" cy="360040"/>
          </a:xfrm>
        </p:grpSpPr>
        <p:sp>
          <p:nvSpPr>
            <p:cNvPr id="7200" name="Rectângulo 31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1" name="CaixaDeTexto 32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011</a:t>
              </a:r>
            </a:p>
          </p:txBody>
        </p:sp>
      </p:grpSp>
      <p:grpSp>
        <p:nvGrpSpPr>
          <p:cNvPr id="12" name="Grupo 33"/>
          <p:cNvGrpSpPr>
            <a:grpSpLocks/>
          </p:cNvGrpSpPr>
          <p:nvPr/>
        </p:nvGrpSpPr>
        <p:grpSpPr bwMode="auto">
          <a:xfrm>
            <a:off x="5651500" y="4365625"/>
            <a:ext cx="2193925" cy="358775"/>
            <a:chOff x="6516216" y="2564904"/>
            <a:chExt cx="2193338" cy="360040"/>
          </a:xfrm>
        </p:grpSpPr>
        <p:sp>
          <p:nvSpPr>
            <p:cNvPr id="7198" name="Rectângulo 34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199" name="CaixaDeTexto 35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</a:p>
          </p:txBody>
        </p:sp>
      </p:grpSp>
      <p:grpSp>
        <p:nvGrpSpPr>
          <p:cNvPr id="14" name="Grupo 36"/>
          <p:cNvGrpSpPr>
            <a:grpSpLocks/>
          </p:cNvGrpSpPr>
          <p:nvPr/>
        </p:nvGrpSpPr>
        <p:grpSpPr bwMode="auto">
          <a:xfrm>
            <a:off x="5651500" y="4005263"/>
            <a:ext cx="2193925" cy="360362"/>
            <a:chOff x="6516216" y="2564904"/>
            <a:chExt cx="2193338" cy="360040"/>
          </a:xfrm>
        </p:grpSpPr>
        <p:sp>
          <p:nvSpPr>
            <p:cNvPr id="7196" name="Rectângulo 37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197" name="CaixaDeTexto 38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100</a:t>
              </a:r>
            </a:p>
          </p:txBody>
        </p:sp>
      </p:grpSp>
      <p:cxnSp>
        <p:nvCxnSpPr>
          <p:cNvPr id="41" name="Conexão recta 40"/>
          <p:cNvCxnSpPr>
            <a:cxnSpLocks noChangeShapeType="1"/>
          </p:cNvCxnSpPr>
          <p:nvPr/>
        </p:nvCxnSpPr>
        <p:spPr bwMode="auto">
          <a:xfrm flipV="1">
            <a:off x="7235825" y="3279775"/>
            <a:ext cx="1368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onexão recta 44"/>
          <p:cNvCxnSpPr>
            <a:cxnSpLocks noChangeShapeType="1"/>
          </p:cNvCxnSpPr>
          <p:nvPr/>
        </p:nvCxnSpPr>
        <p:spPr bwMode="auto">
          <a:xfrm flipV="1">
            <a:off x="7235825" y="4005263"/>
            <a:ext cx="1368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onexão recta 45"/>
          <p:cNvCxnSpPr>
            <a:cxnSpLocks noChangeShapeType="1"/>
          </p:cNvCxnSpPr>
          <p:nvPr/>
        </p:nvCxnSpPr>
        <p:spPr bwMode="auto">
          <a:xfrm flipV="1">
            <a:off x="7235825" y="4724400"/>
            <a:ext cx="1368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CaixaDeTexto 46"/>
          <p:cNvSpPr txBox="1">
            <a:spLocks noChangeArrowheads="1"/>
          </p:cNvSpPr>
          <p:nvPr/>
        </p:nvSpPr>
        <p:spPr bwMode="auto">
          <a:xfrm>
            <a:off x="7894638" y="2781300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00</a:t>
            </a:r>
          </a:p>
        </p:txBody>
      </p:sp>
      <p:sp>
        <p:nvSpPr>
          <p:cNvPr id="48" name="CaixaDeTexto 47"/>
          <p:cNvSpPr txBox="1">
            <a:spLocks noChangeArrowheads="1"/>
          </p:cNvSpPr>
          <p:nvPr/>
        </p:nvSpPr>
        <p:spPr bwMode="auto">
          <a:xfrm>
            <a:off x="7894638" y="3463925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01</a:t>
            </a:r>
          </a:p>
        </p:txBody>
      </p:sp>
      <p:sp>
        <p:nvSpPr>
          <p:cNvPr id="49" name="CaixaDeTexto 48"/>
          <p:cNvSpPr txBox="1">
            <a:spLocks noChangeArrowheads="1"/>
          </p:cNvSpPr>
          <p:nvPr/>
        </p:nvSpPr>
        <p:spPr bwMode="auto">
          <a:xfrm>
            <a:off x="7894638" y="4206875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10</a:t>
            </a:r>
          </a:p>
        </p:txBody>
      </p:sp>
      <p:sp>
        <p:nvSpPr>
          <p:cNvPr id="50" name="CaixaDeTexto 49"/>
          <p:cNvSpPr txBox="1">
            <a:spLocks noChangeArrowheads="1"/>
          </p:cNvSpPr>
          <p:nvPr/>
        </p:nvSpPr>
        <p:spPr bwMode="auto">
          <a:xfrm>
            <a:off x="7894638" y="4905375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11</a:t>
            </a:r>
          </a:p>
        </p:txBody>
      </p:sp>
      <p:sp>
        <p:nvSpPr>
          <p:cNvPr id="51" name="CaixaDeTexto 50"/>
          <p:cNvSpPr txBox="1">
            <a:spLocks noChangeArrowheads="1"/>
          </p:cNvSpPr>
          <p:nvPr/>
        </p:nvSpPr>
        <p:spPr bwMode="auto">
          <a:xfrm>
            <a:off x="5538788" y="1628775"/>
            <a:ext cx="29001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Cache (4, 2, 4, m (?))</a:t>
            </a:r>
          </a:p>
        </p:txBody>
      </p:sp>
      <p:sp>
        <p:nvSpPr>
          <p:cNvPr id="56" name="CaixaDeTexto 55"/>
          <p:cNvSpPr txBox="1">
            <a:spLocks noChangeArrowheads="1"/>
          </p:cNvSpPr>
          <p:nvPr/>
        </p:nvSpPr>
        <p:spPr bwMode="auto">
          <a:xfrm>
            <a:off x="468313" y="5241255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Número total de linhas = S *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Capacidade da </a:t>
            </a:r>
            <a:r>
              <a:rPr lang="pt-PT" altLang="pt-PT" sz="2000" i="1" dirty="0"/>
              <a:t>cache</a:t>
            </a:r>
            <a:r>
              <a:rPr lang="pt-PT" altLang="pt-PT" sz="2000" dirty="0"/>
              <a:t> = S * E * B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E2BA9EF-82E5-5941-9E30-3AD83F3E2993}"/>
              </a:ext>
            </a:extLst>
          </p:cNvPr>
          <p:cNvGrpSpPr/>
          <p:nvPr/>
        </p:nvGrpSpPr>
        <p:grpSpPr>
          <a:xfrm>
            <a:off x="5586965" y="2568129"/>
            <a:ext cx="1740315" cy="3525167"/>
            <a:chOff x="5586965" y="2568129"/>
            <a:chExt cx="1740315" cy="3525167"/>
          </a:xfrm>
        </p:grpSpPr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927EAB77-C0D4-B143-B54F-4DEB99EAA4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2568129"/>
              <a:ext cx="0" cy="3525167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04735AE6-068A-6042-8FAC-770A869AE2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4208" y="2568129"/>
              <a:ext cx="0" cy="3525167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D03B2554-7892-734E-9DDD-7EFB7FD33E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6256" y="2568129"/>
              <a:ext cx="0" cy="3525167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05A59C0-F6BB-1248-8AEE-32F388EF0884}"/>
                </a:ext>
              </a:extLst>
            </p:cNvPr>
            <p:cNvSpPr txBox="1"/>
            <p:nvPr/>
          </p:nvSpPr>
          <p:spPr>
            <a:xfrm>
              <a:off x="6406256" y="560384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00FF"/>
                  </a:solidFill>
                </a:rPr>
                <a:t>01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6F6F0CEF-F8B4-C94A-8FAB-5C90F1E20D89}"/>
                </a:ext>
              </a:extLst>
            </p:cNvPr>
            <p:cNvSpPr txBox="1"/>
            <p:nvPr/>
          </p:nvSpPr>
          <p:spPr>
            <a:xfrm>
              <a:off x="5987251" y="559772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BB9EFB3-6C40-C546-949B-A8C5BC5C63B9}"/>
                </a:ext>
              </a:extLst>
            </p:cNvPr>
            <p:cNvSpPr txBox="1"/>
            <p:nvPr/>
          </p:nvSpPr>
          <p:spPr>
            <a:xfrm>
              <a:off x="5586965" y="5615354"/>
              <a:ext cx="450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1AF5DA3-B7A8-0F4F-840D-DE1FF542426B}"/>
                </a:ext>
              </a:extLst>
            </p:cNvPr>
            <p:cNvSpPr txBox="1"/>
            <p:nvPr/>
          </p:nvSpPr>
          <p:spPr>
            <a:xfrm>
              <a:off x="6857280" y="561535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00FF"/>
                  </a:solidFill>
                </a:rPr>
                <a:t>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47" grpId="0"/>
      <p:bldP spid="48" grpId="0"/>
      <p:bldP spid="49" grpId="0"/>
      <p:bldP spid="50" grpId="0"/>
      <p:bldP spid="51" grpId="0"/>
      <p:bldP spid="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ângulo 23"/>
          <p:cNvSpPr>
            <a:spLocks noChangeArrowheads="1"/>
          </p:cNvSpPr>
          <p:nvPr/>
        </p:nvSpPr>
        <p:spPr bwMode="auto">
          <a:xfrm>
            <a:off x="1908175" y="2133600"/>
            <a:ext cx="2087563" cy="2873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3" name="Rectângulo 22"/>
          <p:cNvSpPr/>
          <p:nvPr/>
        </p:nvSpPr>
        <p:spPr bwMode="auto">
          <a:xfrm>
            <a:off x="3995738" y="2133600"/>
            <a:ext cx="2879725" cy="28733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819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Organização da Cache</a:t>
            </a:r>
          </a:p>
        </p:txBody>
      </p:sp>
      <p:sp>
        <p:nvSpPr>
          <p:cNvPr id="8197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1013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Cache (S, E, B, m)</a:t>
            </a:r>
          </a:p>
        </p:txBody>
      </p:sp>
      <p:sp>
        <p:nvSpPr>
          <p:cNvPr id="819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819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42EE76-C15B-4139-A6EE-3CE18710BD65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200"/>
          </a:p>
        </p:txBody>
      </p:sp>
      <p:sp>
        <p:nvSpPr>
          <p:cNvPr id="8200" name="CaixaDeTexto 6"/>
          <p:cNvSpPr txBox="1">
            <a:spLocks noChangeArrowheads="1"/>
          </p:cNvSpPr>
          <p:nvPr/>
        </p:nvSpPr>
        <p:spPr bwMode="auto">
          <a:xfrm>
            <a:off x="539750" y="2060575"/>
            <a:ext cx="1163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Endereço</a:t>
            </a:r>
          </a:p>
        </p:txBody>
      </p:sp>
      <p:sp>
        <p:nvSpPr>
          <p:cNvPr id="8201" name="CaixaDeTexto 7"/>
          <p:cNvSpPr txBox="1">
            <a:spLocks noChangeArrowheads="1"/>
          </p:cNvSpPr>
          <p:nvPr/>
        </p:nvSpPr>
        <p:spPr bwMode="auto">
          <a:xfrm>
            <a:off x="4618038" y="1752600"/>
            <a:ext cx="1379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m = log</a:t>
            </a:r>
            <a:r>
              <a:rPr lang="pt-PT" altLang="pt-PT" sz="1400" baseline="-25000"/>
              <a:t>2</a:t>
            </a:r>
            <a:r>
              <a:rPr lang="pt-PT" altLang="pt-PT" sz="1400"/>
              <a:t>(M)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8202" name="Conexão recta 8"/>
          <p:cNvCxnSpPr>
            <a:cxnSpLocks noChangeShapeType="1"/>
          </p:cNvCxnSpPr>
          <p:nvPr/>
        </p:nvCxnSpPr>
        <p:spPr bwMode="auto">
          <a:xfrm>
            <a:off x="1908175" y="17732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Conexão recta 9"/>
          <p:cNvCxnSpPr>
            <a:cxnSpLocks noChangeShapeType="1"/>
          </p:cNvCxnSpPr>
          <p:nvPr/>
        </p:nvCxnSpPr>
        <p:spPr bwMode="auto">
          <a:xfrm>
            <a:off x="8450263" y="1752600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Conexão recta unidireccional 10"/>
          <p:cNvCxnSpPr>
            <a:cxnSpLocks noChangeShapeType="1"/>
            <a:stCxn id="8201" idx="1"/>
          </p:cNvCxnSpPr>
          <p:nvPr/>
        </p:nvCxnSpPr>
        <p:spPr bwMode="auto">
          <a:xfrm flipH="1">
            <a:off x="1908175" y="1906588"/>
            <a:ext cx="270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Conexão recta unidireccional 11"/>
          <p:cNvCxnSpPr>
            <a:cxnSpLocks noChangeShapeType="1"/>
            <a:stCxn id="8201" idx="3"/>
          </p:cNvCxnSpPr>
          <p:nvPr/>
        </p:nvCxnSpPr>
        <p:spPr bwMode="auto">
          <a:xfrm>
            <a:off x="5997575" y="1906588"/>
            <a:ext cx="2462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6877050" y="2133600"/>
            <a:ext cx="1582738" cy="2873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8207" name="Rectângulo 5"/>
          <p:cNvSpPr>
            <a:spLocks noChangeArrowheads="1"/>
          </p:cNvSpPr>
          <p:nvPr/>
        </p:nvSpPr>
        <p:spPr bwMode="auto">
          <a:xfrm>
            <a:off x="1908175" y="2133600"/>
            <a:ext cx="6551613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4878388" y="2544763"/>
            <a:ext cx="1150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s = log</a:t>
            </a:r>
            <a:r>
              <a:rPr lang="pt-PT" altLang="pt-PT" sz="1400" baseline="-25000"/>
              <a:t>2</a:t>
            </a:r>
            <a:r>
              <a:rPr lang="pt-PT" altLang="pt-PT" sz="1400"/>
              <a:t> S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>
            <a:off x="6875463" y="24939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Conexão recta unidireccional 29"/>
          <p:cNvCxnSpPr>
            <a:cxnSpLocks noChangeShapeType="1"/>
            <a:stCxn id="27" idx="1"/>
          </p:cNvCxnSpPr>
          <p:nvPr/>
        </p:nvCxnSpPr>
        <p:spPr bwMode="auto">
          <a:xfrm flipH="1">
            <a:off x="3995738" y="2698750"/>
            <a:ext cx="882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onexão recta unidireccional 30"/>
          <p:cNvCxnSpPr>
            <a:cxnSpLocks noChangeShapeType="1"/>
            <a:stCxn id="27" idx="3"/>
          </p:cNvCxnSpPr>
          <p:nvPr/>
        </p:nvCxnSpPr>
        <p:spPr bwMode="auto">
          <a:xfrm>
            <a:off x="6029325" y="2698750"/>
            <a:ext cx="847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2349500" y="2544763"/>
            <a:ext cx="1293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t = m - s - b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34" name="Conexão recta 33"/>
          <p:cNvCxnSpPr>
            <a:cxnSpLocks noChangeShapeType="1"/>
          </p:cNvCxnSpPr>
          <p:nvPr/>
        </p:nvCxnSpPr>
        <p:spPr bwMode="auto">
          <a:xfrm>
            <a:off x="1908175" y="2492375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onexão recta 34"/>
          <p:cNvCxnSpPr>
            <a:cxnSpLocks noChangeShapeType="1"/>
          </p:cNvCxnSpPr>
          <p:nvPr/>
        </p:nvCxnSpPr>
        <p:spPr bwMode="auto">
          <a:xfrm>
            <a:off x="3995738" y="24939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exão recta unidireccional 35"/>
          <p:cNvCxnSpPr>
            <a:cxnSpLocks noChangeShapeType="1"/>
            <a:stCxn id="33" idx="1"/>
          </p:cNvCxnSpPr>
          <p:nvPr/>
        </p:nvCxnSpPr>
        <p:spPr bwMode="auto">
          <a:xfrm flipH="1">
            <a:off x="1908175" y="2698750"/>
            <a:ext cx="441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exão recta unidireccional 36"/>
          <p:cNvCxnSpPr>
            <a:cxnSpLocks noChangeShapeType="1"/>
            <a:stCxn id="33" idx="3"/>
          </p:cNvCxnSpPr>
          <p:nvPr/>
        </p:nvCxnSpPr>
        <p:spPr bwMode="auto">
          <a:xfrm>
            <a:off x="3643313" y="2698750"/>
            <a:ext cx="352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04800" y="3544888"/>
            <a:ext cx="4187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0000FF"/>
                </a:solidFill>
              </a:rPr>
              <a:t>block offset </a:t>
            </a:r>
            <a:r>
              <a:rPr lang="pt-PT" altLang="pt-PT" sz="2000">
                <a:solidFill>
                  <a:srgbClr val="0000FF"/>
                </a:solidFill>
              </a:rPr>
              <a:t>– b </a:t>
            </a:r>
            <a:r>
              <a:rPr lang="pt-PT" altLang="pt-PT" sz="2000" i="1">
                <a:solidFill>
                  <a:srgbClr val="0000FF"/>
                </a:solidFill>
              </a:rPr>
              <a:t>bits </a:t>
            </a:r>
            <a:r>
              <a:rPr lang="pt-PT" altLang="pt-PT" sz="2000">
                <a:solidFill>
                  <a:srgbClr val="0000FF"/>
                </a:solidFill>
              </a:rPr>
              <a:t>identificam o </a:t>
            </a:r>
            <a:r>
              <a:rPr lang="pt-PT" altLang="pt-PT" sz="2000" i="1">
                <a:solidFill>
                  <a:srgbClr val="0000FF"/>
                </a:solidFill>
              </a:rPr>
              <a:t>byte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0000FF"/>
                </a:solidFill>
              </a:rPr>
              <a:t>	        </a:t>
            </a:r>
            <a:r>
              <a:rPr lang="pt-PT" altLang="pt-PT" sz="2000">
                <a:solidFill>
                  <a:srgbClr val="0000FF"/>
                </a:solidFill>
              </a:rPr>
              <a:t>dentro do bloco. 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304800" y="4300538"/>
            <a:ext cx="3825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FF0000"/>
                </a:solidFill>
              </a:rPr>
              <a:t>set index </a:t>
            </a:r>
            <a:r>
              <a:rPr lang="pt-PT" altLang="pt-PT" sz="2000">
                <a:solidFill>
                  <a:srgbClr val="FF0000"/>
                </a:solidFill>
              </a:rPr>
              <a:t>– s </a:t>
            </a:r>
            <a:r>
              <a:rPr lang="pt-PT" altLang="pt-PT" sz="2000" i="1">
                <a:solidFill>
                  <a:srgbClr val="FF0000"/>
                </a:solidFill>
              </a:rPr>
              <a:t>bits </a:t>
            </a:r>
            <a:r>
              <a:rPr lang="pt-PT" altLang="pt-PT" sz="2000">
                <a:solidFill>
                  <a:srgbClr val="FF0000"/>
                </a:solidFill>
              </a:rPr>
              <a:t>identificam o </a:t>
            </a:r>
            <a:r>
              <a:rPr lang="pt-PT" altLang="pt-PT" sz="2000" i="1">
                <a:solidFill>
                  <a:srgbClr val="FF0000"/>
                </a:solidFill>
              </a:rPr>
              <a:t>set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FF0000"/>
                </a:solidFill>
              </a:rPr>
              <a:t>	    </a:t>
            </a:r>
            <a:r>
              <a:rPr lang="pt-PT" altLang="pt-PT" sz="2000">
                <a:solidFill>
                  <a:srgbClr val="FF0000"/>
                </a:solidFill>
              </a:rPr>
              <a:t>dentro da </a:t>
            </a:r>
            <a:r>
              <a:rPr lang="pt-PT" altLang="pt-PT" sz="2000" i="1">
                <a:solidFill>
                  <a:srgbClr val="FF0000"/>
                </a:solidFill>
              </a:rPr>
              <a:t>cache</a:t>
            </a:r>
            <a:r>
              <a:rPr lang="pt-PT" altLang="pt-PT" sz="200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304800" y="5116513"/>
            <a:ext cx="438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PT" altLang="pt-PT" sz="2000" i="1" dirty="0" err="1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pt-PT" altLang="pt-PT" sz="2000" dirty="0">
                <a:solidFill>
                  <a:schemeClr val="accent1">
                    <a:lumMod val="75000"/>
                  </a:schemeClr>
                </a:solidFill>
              </a:rPr>
              <a:t>– t </a:t>
            </a:r>
            <a:r>
              <a:rPr lang="pt-PT" altLang="pt-PT" sz="2000" i="1" dirty="0">
                <a:solidFill>
                  <a:schemeClr val="accent1">
                    <a:lumMod val="75000"/>
                  </a:schemeClr>
                </a:solidFill>
              </a:rPr>
              <a:t>bits </a:t>
            </a:r>
            <a:r>
              <a:rPr lang="pt-PT" altLang="pt-PT" sz="2000" dirty="0">
                <a:solidFill>
                  <a:schemeClr val="accent1">
                    <a:lumMod val="75000"/>
                  </a:schemeClr>
                </a:solidFill>
              </a:rPr>
              <a:t>para a </a:t>
            </a:r>
            <a:r>
              <a:rPr lang="pt-PT" altLang="pt-PT" sz="2000" i="1" dirty="0" err="1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pt-PT" altLang="pt-PT" sz="2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altLang="pt-PT" sz="2000" dirty="0">
                <a:solidFill>
                  <a:schemeClr val="accent1">
                    <a:lumMod val="75000"/>
                  </a:schemeClr>
                </a:solidFill>
              </a:rPr>
              <a:t>(a discutir depois). </a:t>
            </a:r>
          </a:p>
        </p:txBody>
      </p:sp>
      <p:grpSp>
        <p:nvGrpSpPr>
          <p:cNvPr id="8220" name="Grupo 21"/>
          <p:cNvGrpSpPr>
            <a:grpSpLocks/>
          </p:cNvGrpSpPr>
          <p:nvPr/>
        </p:nvGrpSpPr>
        <p:grpSpPr bwMode="auto">
          <a:xfrm>
            <a:off x="6111875" y="3009900"/>
            <a:ext cx="2924175" cy="3240088"/>
            <a:chOff x="5669500" y="3010121"/>
            <a:chExt cx="2924356" cy="3240087"/>
          </a:xfrm>
        </p:grpSpPr>
        <p:grpSp>
          <p:nvGrpSpPr>
            <p:cNvPr id="8237" name="Grupo 17"/>
            <p:cNvGrpSpPr>
              <a:grpSpLocks/>
            </p:cNvGrpSpPr>
            <p:nvPr/>
          </p:nvGrpSpPr>
          <p:grpSpPr bwMode="auto">
            <a:xfrm>
              <a:off x="5669500" y="3370483"/>
              <a:ext cx="2193925" cy="358775"/>
              <a:chOff x="6516216" y="2564904"/>
              <a:chExt cx="2193338" cy="360040"/>
            </a:xfrm>
          </p:grpSpPr>
          <p:sp>
            <p:nvSpPr>
              <p:cNvPr id="8271" name="Rectângulo 5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72" name="CaixaDeTexto 6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000</a:t>
                </a:r>
              </a:p>
            </p:txBody>
          </p:sp>
        </p:grpSp>
        <p:sp>
          <p:nvSpPr>
            <p:cNvPr id="8238" name="CaixaDeTexto 40"/>
            <p:cNvSpPr txBox="1">
              <a:spLocks noChangeArrowheads="1"/>
            </p:cNvSpPr>
            <p:nvPr/>
          </p:nvSpPr>
          <p:spPr bwMode="auto">
            <a:xfrm>
              <a:off x="5945725" y="3062508"/>
              <a:ext cx="1033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400"/>
                <a:t>B = 2</a:t>
              </a:r>
              <a:r>
                <a:rPr lang="pt-PT" altLang="pt-PT" sz="1400" baseline="30000"/>
                <a:t>b</a:t>
              </a:r>
              <a:r>
                <a:rPr lang="pt-PT" altLang="pt-PT" sz="1400"/>
                <a:t> </a:t>
              </a:r>
              <a:r>
                <a:rPr lang="pt-PT" altLang="pt-PT" sz="1400" i="1"/>
                <a:t>bytes</a:t>
              </a:r>
              <a:endParaRPr lang="pt-PT" altLang="pt-PT" sz="1400"/>
            </a:p>
          </p:txBody>
        </p:sp>
        <p:cxnSp>
          <p:nvCxnSpPr>
            <p:cNvPr id="8239" name="Conexão recta 9"/>
            <p:cNvCxnSpPr>
              <a:cxnSpLocks noChangeShapeType="1"/>
            </p:cNvCxnSpPr>
            <p:nvPr/>
          </p:nvCxnSpPr>
          <p:spPr bwMode="auto">
            <a:xfrm>
              <a:off x="5669500" y="3010121"/>
              <a:ext cx="0" cy="307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Conexão recta 10"/>
            <p:cNvCxnSpPr>
              <a:cxnSpLocks noChangeShapeType="1"/>
            </p:cNvCxnSpPr>
            <p:nvPr/>
          </p:nvCxnSpPr>
          <p:spPr bwMode="auto">
            <a:xfrm>
              <a:off x="7253825" y="3010121"/>
              <a:ext cx="0" cy="307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1" name="Conexão recta unidireccional 12"/>
            <p:cNvCxnSpPr>
              <a:cxnSpLocks noChangeShapeType="1"/>
              <a:stCxn id="8238" idx="1"/>
            </p:cNvCxnSpPr>
            <p:nvPr/>
          </p:nvCxnSpPr>
          <p:spPr bwMode="auto">
            <a:xfrm flipH="1">
              <a:off x="5669500" y="3216496"/>
              <a:ext cx="276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2" name="Conexão recta unidireccional 14"/>
            <p:cNvCxnSpPr>
              <a:cxnSpLocks noChangeShapeType="1"/>
              <a:stCxn id="8238" idx="3"/>
            </p:cNvCxnSpPr>
            <p:nvPr/>
          </p:nvCxnSpPr>
          <p:spPr bwMode="auto">
            <a:xfrm>
              <a:off x="6979188" y="3216496"/>
              <a:ext cx="2746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243" name="Grupo 18"/>
            <p:cNvGrpSpPr>
              <a:grpSpLocks/>
            </p:cNvGrpSpPr>
            <p:nvPr/>
          </p:nvGrpSpPr>
          <p:grpSpPr bwMode="auto">
            <a:xfrm>
              <a:off x="5669500" y="3729258"/>
              <a:ext cx="2193925" cy="360363"/>
              <a:chOff x="6516216" y="2564904"/>
              <a:chExt cx="2193338" cy="360040"/>
            </a:xfrm>
          </p:grpSpPr>
          <p:sp>
            <p:nvSpPr>
              <p:cNvPr id="8269" name="Rectângulo 19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70" name="CaixaDeTexto 20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001</a:t>
                </a:r>
              </a:p>
            </p:txBody>
          </p:sp>
        </p:grpSp>
        <p:grpSp>
          <p:nvGrpSpPr>
            <p:cNvPr id="8244" name="Grupo 21"/>
            <p:cNvGrpSpPr>
              <a:grpSpLocks/>
            </p:cNvGrpSpPr>
            <p:nvPr/>
          </p:nvGrpSpPr>
          <p:grpSpPr bwMode="auto">
            <a:xfrm>
              <a:off x="5669500" y="5889846"/>
              <a:ext cx="2193925" cy="360362"/>
              <a:chOff x="6516216" y="2564904"/>
              <a:chExt cx="2193338" cy="360040"/>
            </a:xfrm>
          </p:grpSpPr>
          <p:sp>
            <p:nvSpPr>
              <p:cNvPr id="8267" name="Rectângulo 22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8" name="CaixaDeTexto 23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111</a:t>
                </a:r>
              </a:p>
            </p:txBody>
          </p:sp>
        </p:grpSp>
        <p:grpSp>
          <p:nvGrpSpPr>
            <p:cNvPr id="8245" name="Grupo 24"/>
            <p:cNvGrpSpPr>
              <a:grpSpLocks/>
            </p:cNvGrpSpPr>
            <p:nvPr/>
          </p:nvGrpSpPr>
          <p:grpSpPr bwMode="auto">
            <a:xfrm>
              <a:off x="5669500" y="4089621"/>
              <a:ext cx="2193925" cy="360362"/>
              <a:chOff x="6516216" y="2564904"/>
              <a:chExt cx="2193338" cy="360040"/>
            </a:xfrm>
          </p:grpSpPr>
          <p:sp>
            <p:nvSpPr>
              <p:cNvPr id="8265" name="Rectângulo 25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6" name="CaixaDeTexto 26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010</a:t>
                </a:r>
              </a:p>
            </p:txBody>
          </p:sp>
        </p:grpSp>
        <p:grpSp>
          <p:nvGrpSpPr>
            <p:cNvPr id="8246" name="Grupo 27"/>
            <p:cNvGrpSpPr>
              <a:grpSpLocks/>
            </p:cNvGrpSpPr>
            <p:nvPr/>
          </p:nvGrpSpPr>
          <p:grpSpPr bwMode="auto">
            <a:xfrm>
              <a:off x="5669500" y="5529483"/>
              <a:ext cx="2193925" cy="360363"/>
              <a:chOff x="6516216" y="2564904"/>
              <a:chExt cx="2193338" cy="360040"/>
            </a:xfrm>
          </p:grpSpPr>
          <p:sp>
            <p:nvSpPr>
              <p:cNvPr id="8263" name="Rectângulo 28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4" name="CaixaDeTexto 29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</p:grpSp>
        <p:grpSp>
          <p:nvGrpSpPr>
            <p:cNvPr id="8247" name="Grupo 30"/>
            <p:cNvGrpSpPr>
              <a:grpSpLocks/>
            </p:cNvGrpSpPr>
            <p:nvPr/>
          </p:nvGrpSpPr>
          <p:grpSpPr bwMode="auto">
            <a:xfrm>
              <a:off x="5669500" y="4449983"/>
              <a:ext cx="2193925" cy="360363"/>
              <a:chOff x="6516216" y="2564904"/>
              <a:chExt cx="2193338" cy="360040"/>
            </a:xfrm>
          </p:grpSpPr>
          <p:sp>
            <p:nvSpPr>
              <p:cNvPr id="8261" name="Rectângulo 31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2" name="CaixaDeTexto 32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011</a:t>
                </a:r>
              </a:p>
            </p:txBody>
          </p:sp>
        </p:grpSp>
        <p:grpSp>
          <p:nvGrpSpPr>
            <p:cNvPr id="8248" name="Grupo 33"/>
            <p:cNvGrpSpPr>
              <a:grpSpLocks/>
            </p:cNvGrpSpPr>
            <p:nvPr/>
          </p:nvGrpSpPr>
          <p:grpSpPr bwMode="auto">
            <a:xfrm>
              <a:off x="5669500" y="5170708"/>
              <a:ext cx="2193925" cy="358775"/>
              <a:chOff x="6516216" y="2564904"/>
              <a:chExt cx="2193338" cy="360040"/>
            </a:xfrm>
          </p:grpSpPr>
          <p:sp>
            <p:nvSpPr>
              <p:cNvPr id="8259" name="Rectângulo 34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0" name="CaixaDeTexto 35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101</a:t>
                </a:r>
              </a:p>
            </p:txBody>
          </p:sp>
        </p:grpSp>
        <p:grpSp>
          <p:nvGrpSpPr>
            <p:cNvPr id="8249" name="Grupo 36"/>
            <p:cNvGrpSpPr>
              <a:grpSpLocks/>
            </p:cNvGrpSpPr>
            <p:nvPr/>
          </p:nvGrpSpPr>
          <p:grpSpPr bwMode="auto">
            <a:xfrm>
              <a:off x="5669500" y="4810346"/>
              <a:ext cx="2193925" cy="360362"/>
              <a:chOff x="6516216" y="2564904"/>
              <a:chExt cx="2193338" cy="360040"/>
            </a:xfrm>
          </p:grpSpPr>
          <p:sp>
            <p:nvSpPr>
              <p:cNvPr id="8257" name="Rectângulo 37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58" name="CaixaDeTexto 38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</a:p>
            </p:txBody>
          </p:sp>
        </p:grpSp>
        <p:cxnSp>
          <p:nvCxnSpPr>
            <p:cNvPr id="8250" name="Conexão recta 40"/>
            <p:cNvCxnSpPr>
              <a:cxnSpLocks noChangeShapeType="1"/>
            </p:cNvCxnSpPr>
            <p:nvPr/>
          </p:nvCxnSpPr>
          <p:spPr bwMode="auto">
            <a:xfrm flipV="1">
              <a:off x="7253825" y="4079578"/>
              <a:ext cx="846567" cy="52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1" name="Conexão recta 44"/>
            <p:cNvCxnSpPr>
              <a:cxnSpLocks noChangeShapeType="1"/>
            </p:cNvCxnSpPr>
            <p:nvPr/>
          </p:nvCxnSpPr>
          <p:spPr bwMode="auto">
            <a:xfrm flipV="1">
              <a:off x="7253825" y="4800303"/>
              <a:ext cx="846567" cy="100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2" name="Conexão recta 45"/>
            <p:cNvCxnSpPr>
              <a:cxnSpLocks noChangeShapeType="1"/>
            </p:cNvCxnSpPr>
            <p:nvPr/>
          </p:nvCxnSpPr>
          <p:spPr bwMode="auto">
            <a:xfrm>
              <a:off x="7253825" y="5529483"/>
              <a:ext cx="84656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3" name="CaixaDeTexto 72"/>
            <p:cNvSpPr txBox="1">
              <a:spLocks noChangeArrowheads="1"/>
            </p:cNvSpPr>
            <p:nvPr/>
          </p:nvSpPr>
          <p:spPr bwMode="auto">
            <a:xfrm>
              <a:off x="7668344" y="3586383"/>
              <a:ext cx="9255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00</a:t>
              </a:r>
            </a:p>
          </p:txBody>
        </p:sp>
        <p:sp>
          <p:nvSpPr>
            <p:cNvPr id="8254" name="CaixaDeTexto 73"/>
            <p:cNvSpPr txBox="1">
              <a:spLocks noChangeArrowheads="1"/>
            </p:cNvSpPr>
            <p:nvPr/>
          </p:nvSpPr>
          <p:spPr bwMode="auto">
            <a:xfrm>
              <a:off x="7668344" y="4269008"/>
              <a:ext cx="9255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01</a:t>
              </a:r>
            </a:p>
          </p:txBody>
        </p:sp>
        <p:sp>
          <p:nvSpPr>
            <p:cNvPr id="8255" name="CaixaDeTexto 74"/>
            <p:cNvSpPr txBox="1">
              <a:spLocks noChangeArrowheads="1"/>
            </p:cNvSpPr>
            <p:nvPr/>
          </p:nvSpPr>
          <p:spPr bwMode="auto">
            <a:xfrm>
              <a:off x="7668344" y="5011958"/>
              <a:ext cx="9255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10</a:t>
              </a:r>
            </a:p>
          </p:txBody>
        </p:sp>
        <p:sp>
          <p:nvSpPr>
            <p:cNvPr id="8256" name="CaixaDeTexto 75"/>
            <p:cNvSpPr txBox="1">
              <a:spLocks noChangeArrowheads="1"/>
            </p:cNvSpPr>
            <p:nvPr/>
          </p:nvSpPr>
          <p:spPr bwMode="auto">
            <a:xfrm>
              <a:off x="7668344" y="5710458"/>
              <a:ext cx="9255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11</a:t>
              </a:r>
            </a:p>
          </p:txBody>
        </p:sp>
      </p:grp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6875463" y="2492375"/>
            <a:ext cx="1584325" cy="360363"/>
            <a:chOff x="6876256" y="2492896"/>
            <a:chExt cx="1584177" cy="360040"/>
          </a:xfrm>
        </p:grpSpPr>
        <p:sp>
          <p:nvSpPr>
            <p:cNvPr id="8232" name="CaixaDeTexto 15"/>
            <p:cNvSpPr txBox="1">
              <a:spLocks noChangeArrowheads="1"/>
            </p:cNvSpPr>
            <p:nvPr/>
          </p:nvSpPr>
          <p:spPr bwMode="auto">
            <a:xfrm>
              <a:off x="7110637" y="2545159"/>
              <a:ext cx="12057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400"/>
                <a:t>b = log</a:t>
              </a:r>
              <a:r>
                <a:rPr lang="pt-PT" altLang="pt-PT" sz="1400" baseline="-25000"/>
                <a:t>2</a:t>
              </a:r>
              <a:r>
                <a:rPr lang="pt-PT" altLang="pt-PT" sz="1400"/>
                <a:t> B </a:t>
              </a:r>
              <a:r>
                <a:rPr lang="pt-PT" altLang="pt-PT" sz="1400" i="1"/>
                <a:t>bits</a:t>
              </a:r>
              <a:endParaRPr lang="pt-PT" altLang="pt-PT" sz="1400"/>
            </a:p>
          </p:txBody>
        </p:sp>
        <p:cxnSp>
          <p:nvCxnSpPr>
            <p:cNvPr id="8233" name="Conexão recta 16"/>
            <p:cNvCxnSpPr>
              <a:cxnSpLocks noChangeShapeType="1"/>
            </p:cNvCxnSpPr>
            <p:nvPr/>
          </p:nvCxnSpPr>
          <p:spPr bwMode="auto">
            <a:xfrm>
              <a:off x="6876256" y="2492896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4" name="Conexão recta 17"/>
            <p:cNvCxnSpPr>
              <a:cxnSpLocks noChangeShapeType="1"/>
            </p:cNvCxnSpPr>
            <p:nvPr/>
          </p:nvCxnSpPr>
          <p:spPr bwMode="auto">
            <a:xfrm>
              <a:off x="8460433" y="2493323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5" name="Conexão recta unidireccional 18"/>
            <p:cNvCxnSpPr>
              <a:cxnSpLocks noChangeShapeType="1"/>
              <a:stCxn id="8232" idx="1"/>
            </p:cNvCxnSpPr>
            <p:nvPr/>
          </p:nvCxnSpPr>
          <p:spPr bwMode="auto">
            <a:xfrm flipH="1">
              <a:off x="6876257" y="2699048"/>
              <a:ext cx="2343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6" name="Conexão recta unidireccional 19"/>
            <p:cNvCxnSpPr>
              <a:cxnSpLocks noChangeShapeType="1"/>
              <a:stCxn id="8232" idx="3"/>
            </p:cNvCxnSpPr>
            <p:nvPr/>
          </p:nvCxnSpPr>
          <p:spPr bwMode="auto">
            <a:xfrm>
              <a:off x="8316416" y="2699048"/>
              <a:ext cx="14401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6732588" y="2808288"/>
            <a:ext cx="1727200" cy="3432175"/>
            <a:chOff x="6732240" y="2808000"/>
            <a:chExt cx="1727760" cy="3432165"/>
          </a:xfrm>
        </p:grpSpPr>
        <p:sp>
          <p:nvSpPr>
            <p:cNvPr id="8228" name="Chaveta à direita 2"/>
            <p:cNvSpPr>
              <a:spLocks/>
            </p:cNvSpPr>
            <p:nvPr/>
          </p:nvSpPr>
          <p:spPr bwMode="auto">
            <a:xfrm rot="5400000">
              <a:off x="7524000" y="2160000"/>
              <a:ext cx="288000" cy="1584000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8229" name="Conexão em ângulos retos 4"/>
            <p:cNvCxnSpPr>
              <a:cxnSpLocks noChangeShapeType="1"/>
              <a:stCxn id="8228" idx="1"/>
              <a:endCxn id="8271" idx="0"/>
            </p:cNvCxnSpPr>
            <p:nvPr/>
          </p:nvCxnSpPr>
          <p:spPr bwMode="auto">
            <a:xfrm rot="-5400000" flipH="1" flipV="1">
              <a:off x="7148978" y="2851461"/>
              <a:ext cx="274483" cy="763560"/>
            </a:xfrm>
            <a:prstGeom prst="bentConnector3">
              <a:avLst>
                <a:gd name="adj1" fmla="val -3634"/>
              </a:avLst>
            </a:prstGeom>
            <a:noFill/>
            <a:ln w="2540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0" name="Conexão reta 10"/>
            <p:cNvCxnSpPr>
              <a:cxnSpLocks noChangeShapeType="1"/>
            </p:cNvCxnSpPr>
            <p:nvPr/>
          </p:nvCxnSpPr>
          <p:spPr bwMode="auto">
            <a:xfrm>
              <a:off x="6732240" y="3370483"/>
              <a:ext cx="0" cy="2869682"/>
            </a:xfrm>
            <a:prstGeom prst="line">
              <a:avLst/>
            </a:prstGeom>
            <a:noFill/>
            <a:ln w="15875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1" name="Conexão reta 78"/>
            <p:cNvCxnSpPr>
              <a:cxnSpLocks noChangeShapeType="1"/>
            </p:cNvCxnSpPr>
            <p:nvPr/>
          </p:nvCxnSpPr>
          <p:spPr bwMode="auto">
            <a:xfrm>
              <a:off x="7092280" y="3367630"/>
              <a:ext cx="0" cy="2869682"/>
            </a:xfrm>
            <a:prstGeom prst="line">
              <a:avLst/>
            </a:prstGeom>
            <a:noFill/>
            <a:ln w="15875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upo 27"/>
          <p:cNvGrpSpPr>
            <a:grpSpLocks/>
          </p:cNvGrpSpPr>
          <p:nvPr/>
        </p:nvGrpSpPr>
        <p:grpSpPr bwMode="auto">
          <a:xfrm>
            <a:off x="3994150" y="2805113"/>
            <a:ext cx="2863850" cy="1995487"/>
            <a:chOff x="3994152" y="2805147"/>
            <a:chExt cx="2863472" cy="1995156"/>
          </a:xfrm>
        </p:grpSpPr>
        <p:grpSp>
          <p:nvGrpSpPr>
            <p:cNvPr id="8224" name="Grupo 81"/>
            <p:cNvGrpSpPr>
              <a:grpSpLocks/>
            </p:cNvGrpSpPr>
            <p:nvPr/>
          </p:nvGrpSpPr>
          <p:grpSpPr bwMode="auto">
            <a:xfrm>
              <a:off x="3994152" y="2805147"/>
              <a:ext cx="2863472" cy="1645546"/>
              <a:chOff x="5596528" y="2808000"/>
              <a:chExt cx="2863472" cy="1645546"/>
            </a:xfrm>
          </p:grpSpPr>
          <p:sp>
            <p:nvSpPr>
              <p:cNvPr id="8226" name="Chaveta à direita 82"/>
              <p:cNvSpPr>
                <a:spLocks/>
              </p:cNvSpPr>
              <p:nvPr/>
            </p:nvSpPr>
            <p:spPr bwMode="auto">
              <a:xfrm rot="5400000">
                <a:off x="6909031" y="1495497"/>
                <a:ext cx="238465" cy="2863472"/>
              </a:xfrm>
              <a:prstGeom prst="rightBrace">
                <a:avLst>
                  <a:gd name="adj1" fmla="val 8339"/>
                  <a:gd name="adj2" fmla="val 50000"/>
                </a:avLst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cxnSp>
            <p:nvCxnSpPr>
              <p:cNvPr id="8227" name="Conexão em ângulos retos 83"/>
              <p:cNvCxnSpPr>
                <a:cxnSpLocks noChangeShapeType="1"/>
                <a:stCxn id="8226" idx="1"/>
                <a:endCxn id="8225" idx="1"/>
              </p:cNvCxnSpPr>
              <p:nvPr/>
            </p:nvCxnSpPr>
            <p:spPr bwMode="auto">
              <a:xfrm rot="16200000" flipH="1">
                <a:off x="6563780" y="3510950"/>
                <a:ext cx="1407080" cy="478112"/>
              </a:xfrm>
              <a:prstGeom prst="bentConnector4">
                <a:avLst>
                  <a:gd name="adj1" fmla="val 99921"/>
                  <a:gd name="adj2" fmla="val 62468"/>
                </a:avLst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25" name="Chaveta à esquerda 25"/>
            <p:cNvSpPr>
              <a:spLocks/>
            </p:cNvSpPr>
            <p:nvPr/>
          </p:nvSpPr>
          <p:spPr bwMode="auto">
            <a:xfrm>
              <a:off x="5904000" y="4101083"/>
              <a:ext cx="216000" cy="69922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15" grpId="0" animBg="1"/>
      <p:bldP spid="27" grpId="0"/>
      <p:bldP spid="3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16"/>
          <p:cNvGrpSpPr>
            <a:grpSpLocks/>
          </p:cNvGrpSpPr>
          <p:nvPr/>
        </p:nvGrpSpPr>
        <p:grpSpPr bwMode="auto">
          <a:xfrm>
            <a:off x="2481263" y="2439988"/>
            <a:ext cx="3957637" cy="484187"/>
            <a:chOff x="2481064" y="2439888"/>
            <a:chExt cx="3958208" cy="485056"/>
          </a:xfrm>
        </p:grpSpPr>
        <p:sp>
          <p:nvSpPr>
            <p:cNvPr id="9355" name="Rectangle 81"/>
            <p:cNvSpPr>
              <a:spLocks noChangeArrowheads="1"/>
            </p:cNvSpPr>
            <p:nvPr/>
          </p:nvSpPr>
          <p:spPr bwMode="auto">
            <a:xfrm>
              <a:off x="5220072" y="2620144"/>
              <a:ext cx="1219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9356" name="Conexão recta unidireccional 6"/>
            <p:cNvCxnSpPr>
              <a:cxnSpLocks noChangeShapeType="1"/>
              <a:stCxn id="112" idx="1"/>
              <a:endCxn id="140" idx="1"/>
            </p:cNvCxnSpPr>
            <p:nvPr/>
          </p:nvCxnSpPr>
          <p:spPr bwMode="auto">
            <a:xfrm>
              <a:off x="2481064" y="2439888"/>
              <a:ext cx="2152526" cy="30686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7" name="Rectangle 87"/>
          <p:cNvSpPr>
            <a:spLocks noChangeArrowheads="1"/>
          </p:cNvSpPr>
          <p:nvPr/>
        </p:nvSpPr>
        <p:spPr bwMode="auto">
          <a:xfrm>
            <a:off x="5219700" y="2619375"/>
            <a:ext cx="1219200" cy="304800"/>
          </a:xfrm>
          <a:prstGeom prst="rect">
            <a:avLst/>
          </a:prstGeom>
          <a:solidFill>
            <a:srgbClr val="A00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220" name="Text Box 76"/>
          <p:cNvSpPr txBox="1">
            <a:spLocks noChangeArrowheads="1"/>
          </p:cNvSpPr>
          <p:nvPr/>
        </p:nvSpPr>
        <p:spPr bwMode="auto">
          <a:xfrm>
            <a:off x="363538" y="449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100010</a:t>
            </a:r>
          </a:p>
        </p:txBody>
      </p:sp>
      <p:sp>
        <p:nvSpPr>
          <p:cNvPr id="146" name="Rectângulo 15"/>
          <p:cNvSpPr>
            <a:spLocks noChangeArrowheads="1"/>
          </p:cNvSpPr>
          <p:nvPr/>
        </p:nvSpPr>
        <p:spPr bwMode="auto">
          <a:xfrm flipV="1">
            <a:off x="4597400" y="2611438"/>
            <a:ext cx="304800" cy="304800"/>
          </a:xfrm>
          <a:prstGeom prst="rect">
            <a:avLst/>
          </a:prstGeom>
          <a:solidFill>
            <a:srgbClr val="A00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grpSp>
        <p:nvGrpSpPr>
          <p:cNvPr id="2" name="Grupo 14"/>
          <p:cNvGrpSpPr>
            <a:grpSpLocks/>
          </p:cNvGrpSpPr>
          <p:nvPr/>
        </p:nvGrpSpPr>
        <p:grpSpPr bwMode="auto">
          <a:xfrm>
            <a:off x="2424113" y="3213100"/>
            <a:ext cx="4019550" cy="449263"/>
            <a:chOff x="2424336" y="3244726"/>
            <a:chExt cx="4019872" cy="448816"/>
          </a:xfrm>
        </p:grpSpPr>
        <p:sp>
          <p:nvSpPr>
            <p:cNvPr id="9353" name="Rectangle 87"/>
            <p:cNvSpPr>
              <a:spLocks noChangeArrowheads="1"/>
            </p:cNvSpPr>
            <p:nvPr/>
          </p:nvSpPr>
          <p:spPr bwMode="auto">
            <a:xfrm>
              <a:off x="5225008" y="3244726"/>
              <a:ext cx="1219200" cy="3048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9354" name="Conexão recta unidireccional 97"/>
            <p:cNvCxnSpPr>
              <a:cxnSpLocks noChangeShapeType="1"/>
              <a:stCxn id="150" idx="1"/>
              <a:endCxn id="144" idx="1"/>
            </p:cNvCxnSpPr>
            <p:nvPr/>
          </p:nvCxnSpPr>
          <p:spPr bwMode="auto">
            <a:xfrm flipV="1">
              <a:off x="2424336" y="3388098"/>
              <a:ext cx="2172840" cy="30544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upo 13"/>
          <p:cNvGrpSpPr>
            <a:grpSpLocks/>
          </p:cNvGrpSpPr>
          <p:nvPr/>
        </p:nvGrpSpPr>
        <p:grpSpPr bwMode="auto">
          <a:xfrm>
            <a:off x="2484438" y="2924175"/>
            <a:ext cx="3959225" cy="306388"/>
            <a:chOff x="2483768" y="2924420"/>
            <a:chExt cx="3960440" cy="304801"/>
          </a:xfrm>
        </p:grpSpPr>
        <p:sp>
          <p:nvSpPr>
            <p:cNvPr id="9351" name="Rectangle 84"/>
            <p:cNvSpPr>
              <a:spLocks noChangeArrowheads="1"/>
            </p:cNvSpPr>
            <p:nvPr/>
          </p:nvSpPr>
          <p:spPr bwMode="auto">
            <a:xfrm>
              <a:off x="5225008" y="2924420"/>
              <a:ext cx="1219200" cy="30480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9352" name="Conexão recta unidireccional 101"/>
            <p:cNvCxnSpPr>
              <a:cxnSpLocks noChangeShapeType="1"/>
              <a:stCxn id="151" idx="1"/>
              <a:endCxn id="145" idx="1"/>
            </p:cNvCxnSpPr>
            <p:nvPr/>
          </p:nvCxnSpPr>
          <p:spPr bwMode="auto">
            <a:xfrm flipV="1">
              <a:off x="2483768" y="3050870"/>
              <a:ext cx="2113408" cy="643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8" name="Rectângulo 15"/>
          <p:cNvSpPr/>
          <p:nvPr/>
        </p:nvSpPr>
        <p:spPr bwMode="auto">
          <a:xfrm flipV="1">
            <a:off x="8343900" y="3028950"/>
            <a:ext cx="3048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04" name="Rectângulo 15"/>
          <p:cNvSpPr>
            <a:spLocks noChangeArrowheads="1"/>
          </p:cNvSpPr>
          <p:nvPr/>
        </p:nvSpPr>
        <p:spPr bwMode="auto">
          <a:xfrm flipV="1">
            <a:off x="8343900" y="3028950"/>
            <a:ext cx="338138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05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596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Organização da </a:t>
            </a:r>
            <a:r>
              <a:rPr lang="pt-PT" altLang="pt-PT" sz="2000" i="1"/>
              <a:t>cache </a:t>
            </a:r>
            <a:r>
              <a:rPr lang="pt-PT" altLang="pt-PT" sz="2000"/>
              <a:t>com E=1. Cada </a:t>
            </a:r>
            <a:r>
              <a:rPr lang="pt-PT" altLang="pt-PT" sz="2000" i="1"/>
              <a:t>set </a:t>
            </a:r>
            <a:r>
              <a:rPr lang="pt-PT" altLang="pt-PT" sz="2000"/>
              <a:t>só tem 1 linha.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Exemplo: (S = 8, E = 1, B = 4, m=6)</a:t>
            </a:r>
          </a:p>
        </p:txBody>
      </p:sp>
      <p:sp>
        <p:nvSpPr>
          <p:cNvPr id="16" name="Rectângulo 15"/>
          <p:cNvSpPr/>
          <p:nvPr/>
        </p:nvSpPr>
        <p:spPr bwMode="auto">
          <a:xfrm flipV="1">
            <a:off x="7948613" y="3028950"/>
            <a:ext cx="414337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9229" name="Text Box 58"/>
          <p:cNvSpPr txBox="1">
            <a:spLocks noChangeArrowheads="1"/>
          </p:cNvSpPr>
          <p:nvPr/>
        </p:nvSpPr>
        <p:spPr bwMode="auto">
          <a:xfrm>
            <a:off x="363538" y="2058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9230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9231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78071D-435E-47CF-A1F0-F42C6787F569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200"/>
          </a:p>
        </p:txBody>
      </p:sp>
      <p:sp>
        <p:nvSpPr>
          <p:cNvPr id="92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Directo</a:t>
            </a:r>
          </a:p>
        </p:txBody>
      </p:sp>
      <p:sp>
        <p:nvSpPr>
          <p:cNvPr id="9233" name="Line 27"/>
          <p:cNvSpPr>
            <a:spLocks noChangeShapeType="1"/>
          </p:cNvSpPr>
          <p:nvPr/>
        </p:nvSpPr>
        <p:spPr bwMode="auto">
          <a:xfrm>
            <a:off x="11096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4" name="Line 28"/>
          <p:cNvSpPr>
            <a:spLocks noChangeShapeType="1"/>
          </p:cNvSpPr>
          <p:nvPr/>
        </p:nvSpPr>
        <p:spPr bwMode="auto">
          <a:xfrm>
            <a:off x="21764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5" name="Line 29"/>
          <p:cNvSpPr>
            <a:spLocks noChangeShapeType="1"/>
          </p:cNvSpPr>
          <p:nvPr/>
        </p:nvSpPr>
        <p:spPr bwMode="auto">
          <a:xfrm>
            <a:off x="1109663" y="2135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6" name="Line 30"/>
          <p:cNvSpPr>
            <a:spLocks noChangeShapeType="1"/>
          </p:cNvSpPr>
          <p:nvPr/>
        </p:nvSpPr>
        <p:spPr bwMode="auto">
          <a:xfrm>
            <a:off x="1109663" y="2287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7" name="Line 31"/>
          <p:cNvSpPr>
            <a:spLocks noChangeShapeType="1"/>
          </p:cNvSpPr>
          <p:nvPr/>
        </p:nvSpPr>
        <p:spPr bwMode="auto">
          <a:xfrm>
            <a:off x="1109663" y="2439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8" name="Line 32"/>
          <p:cNvSpPr>
            <a:spLocks noChangeShapeType="1"/>
          </p:cNvSpPr>
          <p:nvPr/>
        </p:nvSpPr>
        <p:spPr bwMode="auto">
          <a:xfrm>
            <a:off x="1109663" y="2592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9" name="Line 33"/>
          <p:cNvSpPr>
            <a:spLocks noChangeShapeType="1"/>
          </p:cNvSpPr>
          <p:nvPr/>
        </p:nvSpPr>
        <p:spPr bwMode="auto">
          <a:xfrm>
            <a:off x="1109663" y="2744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0" name="Line 34"/>
          <p:cNvSpPr>
            <a:spLocks noChangeShapeType="1"/>
          </p:cNvSpPr>
          <p:nvPr/>
        </p:nvSpPr>
        <p:spPr bwMode="auto">
          <a:xfrm>
            <a:off x="1109663" y="2897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1" name="Line 35"/>
          <p:cNvSpPr>
            <a:spLocks noChangeShapeType="1"/>
          </p:cNvSpPr>
          <p:nvPr/>
        </p:nvSpPr>
        <p:spPr bwMode="auto">
          <a:xfrm>
            <a:off x="1109663" y="3049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2" name="Line 36"/>
          <p:cNvSpPr>
            <a:spLocks noChangeShapeType="1"/>
          </p:cNvSpPr>
          <p:nvPr/>
        </p:nvSpPr>
        <p:spPr bwMode="auto">
          <a:xfrm>
            <a:off x="1109663" y="3201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3" name="Line 37"/>
          <p:cNvSpPr>
            <a:spLocks noChangeShapeType="1"/>
          </p:cNvSpPr>
          <p:nvPr/>
        </p:nvSpPr>
        <p:spPr bwMode="auto">
          <a:xfrm>
            <a:off x="1109663" y="3354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4" name="Line 38"/>
          <p:cNvSpPr>
            <a:spLocks noChangeShapeType="1"/>
          </p:cNvSpPr>
          <p:nvPr/>
        </p:nvSpPr>
        <p:spPr bwMode="auto">
          <a:xfrm>
            <a:off x="1109663" y="3506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5" name="Line 39"/>
          <p:cNvSpPr>
            <a:spLocks noChangeShapeType="1"/>
          </p:cNvSpPr>
          <p:nvPr/>
        </p:nvSpPr>
        <p:spPr bwMode="auto">
          <a:xfrm>
            <a:off x="1109663" y="3659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6" name="Line 43"/>
          <p:cNvSpPr>
            <a:spLocks noChangeShapeType="1"/>
          </p:cNvSpPr>
          <p:nvPr/>
        </p:nvSpPr>
        <p:spPr bwMode="auto">
          <a:xfrm>
            <a:off x="1109663" y="4268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7" name="Line 44"/>
          <p:cNvSpPr>
            <a:spLocks noChangeShapeType="1"/>
          </p:cNvSpPr>
          <p:nvPr/>
        </p:nvSpPr>
        <p:spPr bwMode="auto">
          <a:xfrm>
            <a:off x="1109663" y="4421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8" name="Line 45"/>
          <p:cNvSpPr>
            <a:spLocks noChangeShapeType="1"/>
          </p:cNvSpPr>
          <p:nvPr/>
        </p:nvSpPr>
        <p:spPr bwMode="auto">
          <a:xfrm>
            <a:off x="1109663" y="4573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9" name="Line 46"/>
          <p:cNvSpPr>
            <a:spLocks noChangeShapeType="1"/>
          </p:cNvSpPr>
          <p:nvPr/>
        </p:nvSpPr>
        <p:spPr bwMode="auto">
          <a:xfrm>
            <a:off x="1109663" y="4725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0" name="Line 47"/>
          <p:cNvSpPr>
            <a:spLocks noChangeShapeType="1"/>
          </p:cNvSpPr>
          <p:nvPr/>
        </p:nvSpPr>
        <p:spPr bwMode="auto">
          <a:xfrm>
            <a:off x="1109663" y="4878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1" name="Line 48"/>
          <p:cNvSpPr>
            <a:spLocks noChangeShapeType="1"/>
          </p:cNvSpPr>
          <p:nvPr/>
        </p:nvSpPr>
        <p:spPr bwMode="auto">
          <a:xfrm>
            <a:off x="1109663" y="5030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2" name="Line 49"/>
          <p:cNvSpPr>
            <a:spLocks noChangeShapeType="1"/>
          </p:cNvSpPr>
          <p:nvPr/>
        </p:nvSpPr>
        <p:spPr bwMode="auto">
          <a:xfrm>
            <a:off x="1109663" y="5183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3" name="Line 50"/>
          <p:cNvSpPr>
            <a:spLocks noChangeShapeType="1"/>
          </p:cNvSpPr>
          <p:nvPr/>
        </p:nvSpPr>
        <p:spPr bwMode="auto">
          <a:xfrm>
            <a:off x="1109663" y="5335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4" name="Line 51"/>
          <p:cNvSpPr>
            <a:spLocks noChangeShapeType="1"/>
          </p:cNvSpPr>
          <p:nvPr/>
        </p:nvSpPr>
        <p:spPr bwMode="auto">
          <a:xfrm>
            <a:off x="1109663" y="5487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5" name="Oval 55"/>
          <p:cNvSpPr>
            <a:spLocks noChangeArrowheads="1"/>
          </p:cNvSpPr>
          <p:nvPr/>
        </p:nvSpPr>
        <p:spPr bwMode="auto">
          <a:xfrm>
            <a:off x="1566863" y="56403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256" name="Oval 56"/>
          <p:cNvSpPr>
            <a:spLocks noChangeArrowheads="1"/>
          </p:cNvSpPr>
          <p:nvPr/>
        </p:nvSpPr>
        <p:spPr bwMode="auto">
          <a:xfrm>
            <a:off x="1566863" y="57927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257" name="Oval 57"/>
          <p:cNvSpPr>
            <a:spLocks noChangeArrowheads="1"/>
          </p:cNvSpPr>
          <p:nvPr/>
        </p:nvSpPr>
        <p:spPr bwMode="auto">
          <a:xfrm>
            <a:off x="1566863" y="59451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258" name="Text Box 59"/>
          <p:cNvSpPr txBox="1">
            <a:spLocks noChangeArrowheads="1"/>
          </p:cNvSpPr>
          <p:nvPr/>
        </p:nvSpPr>
        <p:spPr bwMode="auto">
          <a:xfrm>
            <a:off x="363538" y="22113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000001</a:t>
            </a:r>
          </a:p>
        </p:txBody>
      </p:sp>
      <p:sp>
        <p:nvSpPr>
          <p:cNvPr id="9259" name="Text Box 60"/>
          <p:cNvSpPr txBox="1">
            <a:spLocks noChangeArrowheads="1"/>
          </p:cNvSpPr>
          <p:nvPr/>
        </p:nvSpPr>
        <p:spPr bwMode="auto">
          <a:xfrm>
            <a:off x="363538" y="23637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9260" name="Text Box 61"/>
          <p:cNvSpPr txBox="1">
            <a:spLocks noChangeArrowheads="1"/>
          </p:cNvSpPr>
          <p:nvPr/>
        </p:nvSpPr>
        <p:spPr bwMode="auto">
          <a:xfrm>
            <a:off x="369888" y="25161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000011</a:t>
            </a:r>
          </a:p>
        </p:txBody>
      </p:sp>
      <p:sp>
        <p:nvSpPr>
          <p:cNvPr id="9261" name="Text Box 62"/>
          <p:cNvSpPr txBox="1">
            <a:spLocks noChangeArrowheads="1"/>
          </p:cNvSpPr>
          <p:nvPr/>
        </p:nvSpPr>
        <p:spPr bwMode="auto">
          <a:xfrm>
            <a:off x="363538" y="2668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000100</a:t>
            </a:r>
          </a:p>
        </p:txBody>
      </p:sp>
      <p:sp>
        <p:nvSpPr>
          <p:cNvPr id="9262" name="Text Box 63"/>
          <p:cNvSpPr txBox="1">
            <a:spLocks noChangeArrowheads="1"/>
          </p:cNvSpPr>
          <p:nvPr/>
        </p:nvSpPr>
        <p:spPr bwMode="auto">
          <a:xfrm>
            <a:off x="363538" y="2820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000101</a:t>
            </a:r>
          </a:p>
        </p:txBody>
      </p:sp>
      <p:sp>
        <p:nvSpPr>
          <p:cNvPr id="9263" name="Text Box 64"/>
          <p:cNvSpPr txBox="1">
            <a:spLocks noChangeArrowheads="1"/>
          </p:cNvSpPr>
          <p:nvPr/>
        </p:nvSpPr>
        <p:spPr bwMode="auto">
          <a:xfrm>
            <a:off x="369888" y="29733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9264" name="Text Box 65"/>
          <p:cNvSpPr txBox="1">
            <a:spLocks noChangeArrowheads="1"/>
          </p:cNvSpPr>
          <p:nvPr/>
        </p:nvSpPr>
        <p:spPr bwMode="auto">
          <a:xfrm>
            <a:off x="376238" y="3125788"/>
            <a:ext cx="75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000111</a:t>
            </a:r>
          </a:p>
        </p:txBody>
      </p:sp>
      <p:sp>
        <p:nvSpPr>
          <p:cNvPr id="9265" name="Text Box 66"/>
          <p:cNvSpPr txBox="1">
            <a:spLocks noChangeArrowheads="1"/>
          </p:cNvSpPr>
          <p:nvPr/>
        </p:nvSpPr>
        <p:spPr bwMode="auto">
          <a:xfrm>
            <a:off x="363538" y="32781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001000</a:t>
            </a:r>
          </a:p>
        </p:txBody>
      </p:sp>
      <p:sp>
        <p:nvSpPr>
          <p:cNvPr id="9266" name="Text Box 67"/>
          <p:cNvSpPr txBox="1">
            <a:spLocks noChangeArrowheads="1"/>
          </p:cNvSpPr>
          <p:nvPr/>
        </p:nvSpPr>
        <p:spPr bwMode="auto">
          <a:xfrm>
            <a:off x="363538" y="3430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363538" y="4191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9268" name="Text Box 75"/>
          <p:cNvSpPr txBox="1">
            <a:spLocks noChangeArrowheads="1"/>
          </p:cNvSpPr>
          <p:nvPr/>
        </p:nvSpPr>
        <p:spPr bwMode="auto">
          <a:xfrm>
            <a:off x="363538" y="43434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100001</a:t>
            </a:r>
          </a:p>
        </p:txBody>
      </p:sp>
      <p:sp>
        <p:nvSpPr>
          <p:cNvPr id="9269" name="Text Box 78"/>
          <p:cNvSpPr txBox="1">
            <a:spLocks noChangeArrowheads="1"/>
          </p:cNvSpPr>
          <p:nvPr/>
        </p:nvSpPr>
        <p:spPr bwMode="auto">
          <a:xfrm>
            <a:off x="363538" y="48006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100100</a:t>
            </a:r>
          </a:p>
        </p:txBody>
      </p:sp>
      <p:sp>
        <p:nvSpPr>
          <p:cNvPr id="9270" name="Text Box 79"/>
          <p:cNvSpPr txBox="1">
            <a:spLocks noChangeArrowheads="1"/>
          </p:cNvSpPr>
          <p:nvPr/>
        </p:nvSpPr>
        <p:spPr bwMode="auto">
          <a:xfrm>
            <a:off x="363538" y="4953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100101</a:t>
            </a:r>
          </a:p>
        </p:txBody>
      </p:sp>
      <p:sp>
        <p:nvSpPr>
          <p:cNvPr id="91216" name="Rectangle 80"/>
          <p:cNvSpPr>
            <a:spLocks noChangeArrowheads="1"/>
          </p:cNvSpPr>
          <p:nvPr/>
        </p:nvSpPr>
        <p:spPr bwMode="auto">
          <a:xfrm>
            <a:off x="1109663" y="2135188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1219" name="Rectangle 83"/>
          <p:cNvSpPr>
            <a:spLocks noChangeArrowheads="1"/>
          </p:cNvSpPr>
          <p:nvPr/>
        </p:nvSpPr>
        <p:spPr bwMode="auto">
          <a:xfrm>
            <a:off x="1109663" y="3060700"/>
            <a:ext cx="1066800" cy="152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1222" name="Rectangle 86"/>
          <p:cNvSpPr>
            <a:spLocks noChangeArrowheads="1"/>
          </p:cNvSpPr>
          <p:nvPr/>
        </p:nvSpPr>
        <p:spPr bwMode="auto">
          <a:xfrm>
            <a:off x="1109663" y="2417763"/>
            <a:ext cx="1066800" cy="1524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1225" name="Rectangle 89"/>
          <p:cNvSpPr>
            <a:spLocks noChangeArrowheads="1"/>
          </p:cNvSpPr>
          <p:nvPr/>
        </p:nvSpPr>
        <p:spPr bwMode="auto">
          <a:xfrm>
            <a:off x="1109663" y="3492500"/>
            <a:ext cx="1066800" cy="152400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3160713" y="5407025"/>
            <a:ext cx="5372100" cy="830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Mapeamento directo :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cada endereço de memória mapeia numa só linha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número elevado de colisões, mesmo com linhas livres</a:t>
            </a:r>
          </a:p>
        </p:txBody>
      </p:sp>
      <p:cxnSp>
        <p:nvCxnSpPr>
          <p:cNvPr id="110" name="Conexão recta unidireccional 109"/>
          <p:cNvCxnSpPr>
            <a:cxnSpLocks noChangeShapeType="1"/>
            <a:stCxn id="152" idx="1"/>
            <a:endCxn id="140" idx="1"/>
          </p:cNvCxnSpPr>
          <p:nvPr/>
        </p:nvCxnSpPr>
        <p:spPr bwMode="auto">
          <a:xfrm flipV="1">
            <a:off x="2424113" y="2746375"/>
            <a:ext cx="2209800" cy="1828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77" name="Grupo 19"/>
          <p:cNvGrpSpPr>
            <a:grpSpLocks/>
          </p:cNvGrpSpPr>
          <p:nvPr/>
        </p:nvGrpSpPr>
        <p:grpSpPr bwMode="auto">
          <a:xfrm>
            <a:off x="1604963" y="3768725"/>
            <a:ext cx="76200" cy="381000"/>
            <a:chOff x="3048000" y="5867400"/>
            <a:chExt cx="76200" cy="381000"/>
          </a:xfrm>
        </p:grpSpPr>
        <p:sp>
          <p:nvSpPr>
            <p:cNvPr id="9348" name="Oval 55"/>
            <p:cNvSpPr>
              <a:spLocks noChangeArrowheads="1"/>
            </p:cNvSpPr>
            <p:nvPr/>
          </p:nvSpPr>
          <p:spPr bwMode="auto">
            <a:xfrm>
              <a:off x="3048000" y="58674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9349" name="Oval 56"/>
            <p:cNvSpPr>
              <a:spLocks noChangeArrowheads="1"/>
            </p:cNvSpPr>
            <p:nvPr/>
          </p:nvSpPr>
          <p:spPr bwMode="auto">
            <a:xfrm>
              <a:off x="3048000" y="60198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9350" name="Oval 57"/>
            <p:cNvSpPr>
              <a:spLocks noChangeArrowheads="1"/>
            </p:cNvSpPr>
            <p:nvPr/>
          </p:nvSpPr>
          <p:spPr bwMode="auto">
            <a:xfrm>
              <a:off x="3048000" y="61722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</p:grpSp>
      <p:sp>
        <p:nvSpPr>
          <p:cNvPr id="118" name="Rectangle 89"/>
          <p:cNvSpPr>
            <a:spLocks noChangeArrowheads="1"/>
          </p:cNvSpPr>
          <p:nvPr/>
        </p:nvSpPr>
        <p:spPr bwMode="auto">
          <a:xfrm>
            <a:off x="1106488" y="4575175"/>
            <a:ext cx="1066800" cy="1524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890838" y="2181225"/>
            <a:ext cx="12954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cold</a:t>
            </a: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miss</a:t>
            </a:r>
          </a:p>
        </p:txBody>
      </p:sp>
      <p:sp>
        <p:nvSpPr>
          <p:cNvPr id="124" name="CaixaDeTexto 123"/>
          <p:cNvSpPr txBox="1">
            <a:spLocks noChangeArrowheads="1"/>
          </p:cNvSpPr>
          <p:nvPr/>
        </p:nvSpPr>
        <p:spPr bwMode="auto">
          <a:xfrm>
            <a:off x="2441575" y="3103563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25" name="CaixaDeTexto 124"/>
          <p:cNvSpPr txBox="1">
            <a:spLocks noChangeArrowheads="1"/>
          </p:cNvSpPr>
          <p:nvPr/>
        </p:nvSpPr>
        <p:spPr bwMode="auto">
          <a:xfrm>
            <a:off x="2274888" y="2695575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26" name="CaixaDeTexto 125"/>
          <p:cNvSpPr txBox="1">
            <a:spLocks noChangeArrowheads="1"/>
          </p:cNvSpPr>
          <p:nvPr/>
        </p:nvSpPr>
        <p:spPr bwMode="auto">
          <a:xfrm>
            <a:off x="2411413" y="2420938"/>
            <a:ext cx="554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</a:p>
        </p:txBody>
      </p:sp>
      <p:sp>
        <p:nvSpPr>
          <p:cNvPr id="127" name="CaixaDeTexto 126"/>
          <p:cNvSpPr txBox="1">
            <a:spLocks noChangeArrowheads="1"/>
          </p:cNvSpPr>
          <p:nvPr/>
        </p:nvSpPr>
        <p:spPr bwMode="auto">
          <a:xfrm>
            <a:off x="2730500" y="4140200"/>
            <a:ext cx="1049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colisão</a:t>
            </a:r>
          </a:p>
        </p:txBody>
      </p:sp>
      <p:sp>
        <p:nvSpPr>
          <p:cNvPr id="9284" name="Text Box 15"/>
          <p:cNvSpPr txBox="1">
            <a:spLocks noChangeArrowheads="1"/>
          </p:cNvSpPr>
          <p:nvPr/>
        </p:nvSpPr>
        <p:spPr bwMode="auto">
          <a:xfrm>
            <a:off x="5451475" y="2044700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B = 4</a:t>
            </a:r>
          </a:p>
        </p:txBody>
      </p:sp>
      <p:sp>
        <p:nvSpPr>
          <p:cNvPr id="106" name="Rectângulo 15"/>
          <p:cNvSpPr>
            <a:spLocks noChangeArrowheads="1"/>
          </p:cNvSpPr>
          <p:nvPr/>
        </p:nvSpPr>
        <p:spPr bwMode="auto">
          <a:xfrm flipV="1">
            <a:off x="5816600" y="2611438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9286" name="Text Box 15"/>
          <p:cNvSpPr txBox="1">
            <a:spLocks noChangeArrowheads="1"/>
          </p:cNvSpPr>
          <p:nvPr/>
        </p:nvSpPr>
        <p:spPr bwMode="auto">
          <a:xfrm>
            <a:off x="517525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9287" name="Text Box 15"/>
          <p:cNvSpPr txBox="1">
            <a:spLocks noChangeArrowheads="1"/>
          </p:cNvSpPr>
          <p:nvPr/>
        </p:nvSpPr>
        <p:spPr bwMode="auto">
          <a:xfrm>
            <a:off x="54356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9288" name="Text Box 15"/>
          <p:cNvSpPr txBox="1">
            <a:spLocks noChangeArrowheads="1"/>
          </p:cNvSpPr>
          <p:nvPr/>
        </p:nvSpPr>
        <p:spPr bwMode="auto">
          <a:xfrm>
            <a:off x="57404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289" name="Text Box 15"/>
          <p:cNvSpPr txBox="1">
            <a:spLocks noChangeArrowheads="1"/>
          </p:cNvSpPr>
          <p:nvPr/>
        </p:nvSpPr>
        <p:spPr bwMode="auto">
          <a:xfrm>
            <a:off x="6045200" y="2306638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03" name="Text Box 58"/>
          <p:cNvSpPr txBox="1">
            <a:spLocks noChangeArrowheads="1"/>
          </p:cNvSpPr>
          <p:nvPr/>
        </p:nvSpPr>
        <p:spPr bwMode="auto">
          <a:xfrm>
            <a:off x="763905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112" name="Right Brace 111"/>
          <p:cNvSpPr>
            <a:spLocks/>
          </p:cNvSpPr>
          <p:nvPr/>
        </p:nvSpPr>
        <p:spPr bwMode="auto">
          <a:xfrm>
            <a:off x="2252663" y="2135188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9292" name="Line 4"/>
          <p:cNvSpPr>
            <a:spLocks noChangeShapeType="1"/>
          </p:cNvSpPr>
          <p:nvPr/>
        </p:nvSpPr>
        <p:spPr bwMode="auto">
          <a:xfrm>
            <a:off x="4902200" y="2611438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93" name="TextBox 127"/>
          <p:cNvSpPr txBox="1">
            <a:spLocks noChangeArrowheads="1"/>
          </p:cNvSpPr>
          <p:nvPr/>
        </p:nvSpPr>
        <p:spPr bwMode="auto">
          <a:xfrm>
            <a:off x="4902200" y="2306638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4492625" y="2182813"/>
            <a:ext cx="54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rPr>
              <a:t>Tag</a:t>
            </a:r>
            <a:endParaRPr lang="pt-PT" sz="1600" cap="small" dirty="0">
              <a:latin typeface="Arial" pitchFamily="-104" charset="0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207000" y="2611438"/>
            <a:ext cx="304800" cy="304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4902200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4902200" y="2882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4902200" y="3187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299" name="TextBox 133"/>
          <p:cNvSpPr txBox="1">
            <a:spLocks noChangeArrowheads="1"/>
          </p:cNvSpPr>
          <p:nvPr/>
        </p:nvSpPr>
        <p:spPr bwMode="auto">
          <a:xfrm>
            <a:off x="4902200" y="34925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00" name="TextBox 134"/>
          <p:cNvSpPr txBox="1">
            <a:spLocks noChangeArrowheads="1"/>
          </p:cNvSpPr>
          <p:nvPr/>
        </p:nvSpPr>
        <p:spPr bwMode="auto">
          <a:xfrm>
            <a:off x="4902200" y="37973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01" name="TextBox 135"/>
          <p:cNvSpPr txBox="1">
            <a:spLocks noChangeArrowheads="1"/>
          </p:cNvSpPr>
          <p:nvPr/>
        </p:nvSpPr>
        <p:spPr bwMode="auto">
          <a:xfrm>
            <a:off x="4902200" y="4102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02" name="TextBox 136"/>
          <p:cNvSpPr txBox="1">
            <a:spLocks noChangeArrowheads="1"/>
          </p:cNvSpPr>
          <p:nvPr/>
        </p:nvSpPr>
        <p:spPr bwMode="auto">
          <a:xfrm>
            <a:off x="4902200" y="4406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03" name="TextBox 137"/>
          <p:cNvSpPr txBox="1">
            <a:spLocks noChangeArrowheads="1"/>
          </p:cNvSpPr>
          <p:nvPr/>
        </p:nvSpPr>
        <p:spPr bwMode="auto">
          <a:xfrm>
            <a:off x="4902200" y="4711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4902200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4633913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635875" y="3028950"/>
            <a:ext cx="327025" cy="4000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dirty="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rPr>
              <a:t>0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4902200" y="2882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4902200" y="3187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4597400" y="3187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4597400" y="2882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11" name="CaixaDeTexto 4"/>
          <p:cNvSpPr txBox="1">
            <a:spLocks noChangeArrowheads="1"/>
          </p:cNvSpPr>
          <p:nvPr/>
        </p:nvSpPr>
        <p:spPr bwMode="auto">
          <a:xfrm>
            <a:off x="8093075" y="3532188"/>
            <a:ext cx="727075" cy="400050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CPU</a:t>
            </a:r>
          </a:p>
        </p:txBody>
      </p:sp>
      <p:cxnSp>
        <p:nvCxnSpPr>
          <p:cNvPr id="11" name="Conexão curva 10"/>
          <p:cNvCxnSpPr>
            <a:cxnSpLocks noChangeShapeType="1"/>
            <a:endCxn id="9340" idx="3"/>
          </p:cNvCxnSpPr>
          <p:nvPr/>
        </p:nvCxnSpPr>
        <p:spPr bwMode="auto">
          <a:xfrm rot="10800000">
            <a:off x="6932613" y="2763838"/>
            <a:ext cx="1030287" cy="20955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948238" y="257016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48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149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150" name="Right Brace 111"/>
          <p:cNvSpPr>
            <a:spLocks/>
          </p:cNvSpPr>
          <p:nvPr/>
        </p:nvSpPr>
        <p:spPr bwMode="auto">
          <a:xfrm>
            <a:off x="2195513" y="33575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1" name="Right Brace 111"/>
          <p:cNvSpPr>
            <a:spLocks/>
          </p:cNvSpPr>
          <p:nvPr/>
        </p:nvSpPr>
        <p:spPr bwMode="auto">
          <a:xfrm>
            <a:off x="2255838" y="27479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2" name="Right Brace 111"/>
          <p:cNvSpPr>
            <a:spLocks/>
          </p:cNvSpPr>
          <p:nvPr/>
        </p:nvSpPr>
        <p:spPr bwMode="auto">
          <a:xfrm>
            <a:off x="2195513" y="4270375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4" name="Oval 153"/>
          <p:cNvSpPr>
            <a:spLocks noChangeArrowheads="1"/>
          </p:cNvSpPr>
          <p:nvPr/>
        </p:nvSpPr>
        <p:spPr bwMode="auto">
          <a:xfrm>
            <a:off x="4643438" y="2579688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5" name="Oval 154"/>
          <p:cNvSpPr>
            <a:spLocks noChangeArrowheads="1"/>
          </p:cNvSpPr>
          <p:nvPr/>
        </p:nvSpPr>
        <p:spPr bwMode="auto">
          <a:xfrm>
            <a:off x="7756525" y="3084513"/>
            <a:ext cx="271463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6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9322" name="Group 24"/>
          <p:cNvGrpSpPr>
            <a:grpSpLocks/>
          </p:cNvGrpSpPr>
          <p:nvPr/>
        </p:nvGrpSpPr>
        <p:grpSpPr bwMode="auto">
          <a:xfrm>
            <a:off x="4597400" y="1773238"/>
            <a:ext cx="2351088" cy="3308350"/>
            <a:chOff x="3984" y="672"/>
            <a:chExt cx="1481" cy="2084"/>
          </a:xfrm>
        </p:grpSpPr>
        <p:sp>
          <p:nvSpPr>
            <p:cNvPr id="9328" name="Line 4"/>
            <p:cNvSpPr>
              <a:spLocks noChangeShapeType="1"/>
            </p:cNvSpPr>
            <p:nvPr/>
          </p:nvSpPr>
          <p:spPr bwMode="auto">
            <a:xfrm>
              <a:off x="3984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9" name="Line 5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0" name="Line 6"/>
            <p:cNvSpPr>
              <a:spLocks noChangeShapeType="1"/>
            </p:cNvSpPr>
            <p:nvPr/>
          </p:nvSpPr>
          <p:spPr bwMode="auto">
            <a:xfrm>
              <a:off x="3984" y="1200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1" name="Line 7"/>
            <p:cNvSpPr>
              <a:spLocks noChangeShapeType="1"/>
            </p:cNvSpPr>
            <p:nvPr/>
          </p:nvSpPr>
          <p:spPr bwMode="auto">
            <a:xfrm>
              <a:off x="3984" y="254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2" name="Line 8"/>
            <p:cNvSpPr>
              <a:spLocks noChangeShapeType="1"/>
            </p:cNvSpPr>
            <p:nvPr/>
          </p:nvSpPr>
          <p:spPr bwMode="auto">
            <a:xfrm>
              <a:off x="3984" y="139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3" name="Line 9"/>
            <p:cNvSpPr>
              <a:spLocks noChangeShapeType="1"/>
            </p:cNvSpPr>
            <p:nvPr/>
          </p:nvSpPr>
          <p:spPr bwMode="auto">
            <a:xfrm>
              <a:off x="3984" y="158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4" name="Line 10"/>
            <p:cNvSpPr>
              <a:spLocks noChangeShapeType="1"/>
            </p:cNvSpPr>
            <p:nvPr/>
          </p:nvSpPr>
          <p:spPr bwMode="auto">
            <a:xfrm>
              <a:off x="3984" y="1968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5" name="Line 11"/>
            <p:cNvSpPr>
              <a:spLocks noChangeShapeType="1"/>
            </p:cNvSpPr>
            <p:nvPr/>
          </p:nvSpPr>
          <p:spPr bwMode="auto">
            <a:xfrm>
              <a:off x="3984" y="235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6" name="Line 12"/>
            <p:cNvSpPr>
              <a:spLocks noChangeShapeType="1"/>
            </p:cNvSpPr>
            <p:nvPr/>
          </p:nvSpPr>
          <p:spPr bwMode="auto">
            <a:xfrm>
              <a:off x="3984" y="177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7" name="Line 13"/>
            <p:cNvSpPr>
              <a:spLocks noChangeShapeType="1"/>
            </p:cNvSpPr>
            <p:nvPr/>
          </p:nvSpPr>
          <p:spPr bwMode="auto">
            <a:xfrm>
              <a:off x="3984" y="2160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8" name="Line 14"/>
            <p:cNvSpPr>
              <a:spLocks noChangeShapeType="1"/>
            </p:cNvSpPr>
            <p:nvPr/>
          </p:nvSpPr>
          <p:spPr bwMode="auto">
            <a:xfrm>
              <a:off x="3984" y="273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9" name="Text Box 15"/>
            <p:cNvSpPr txBox="1">
              <a:spLocks noChangeArrowheads="1"/>
            </p:cNvSpPr>
            <p:nvPr/>
          </p:nvSpPr>
          <p:spPr bwMode="auto">
            <a:xfrm>
              <a:off x="4464" y="67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9340" name="Text Box 16"/>
            <p:cNvSpPr txBox="1">
              <a:spLocks noChangeArrowheads="1"/>
            </p:cNvSpPr>
            <p:nvPr/>
          </p:nvSpPr>
          <p:spPr bwMode="auto">
            <a:xfrm>
              <a:off x="5126" y="119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000</a:t>
              </a:r>
            </a:p>
          </p:txBody>
        </p:sp>
        <p:sp>
          <p:nvSpPr>
            <p:cNvPr id="9341" name="Text Box 17"/>
            <p:cNvSpPr txBox="1">
              <a:spLocks noChangeArrowheads="1"/>
            </p:cNvSpPr>
            <p:nvPr/>
          </p:nvSpPr>
          <p:spPr bwMode="auto">
            <a:xfrm>
              <a:off x="5136" y="216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9342" name="Text Box 18"/>
            <p:cNvSpPr txBox="1">
              <a:spLocks noChangeArrowheads="1"/>
            </p:cNvSpPr>
            <p:nvPr/>
          </p:nvSpPr>
          <p:spPr bwMode="auto">
            <a:xfrm>
              <a:off x="5136" y="235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9343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9344" name="Text Box 20"/>
            <p:cNvSpPr txBox="1">
              <a:spLocks noChangeArrowheads="1"/>
            </p:cNvSpPr>
            <p:nvPr/>
          </p:nvSpPr>
          <p:spPr bwMode="auto">
            <a:xfrm>
              <a:off x="5136" y="158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9345" name="Text Box 21"/>
            <p:cNvSpPr txBox="1">
              <a:spLocks noChangeArrowheads="1"/>
            </p:cNvSpPr>
            <p:nvPr/>
          </p:nvSpPr>
          <p:spPr bwMode="auto">
            <a:xfrm>
              <a:off x="5136" y="177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9346" name="Text Box 22"/>
            <p:cNvSpPr txBox="1">
              <a:spLocks noChangeArrowheads="1"/>
            </p:cNvSpPr>
            <p:nvPr/>
          </p:nvSpPr>
          <p:spPr bwMode="auto">
            <a:xfrm>
              <a:off x="5136" y="1968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9347" name="Text Box 23"/>
            <p:cNvSpPr txBox="1">
              <a:spLocks noChangeArrowheads="1"/>
            </p:cNvSpPr>
            <p:nvPr/>
          </p:nvSpPr>
          <p:spPr bwMode="auto">
            <a:xfrm>
              <a:off x="5136" y="139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</p:grpSp>
      <p:cxnSp>
        <p:nvCxnSpPr>
          <p:cNvPr id="9323" name="Straight Connector 96"/>
          <p:cNvCxnSpPr>
            <a:cxnSpLocks noChangeShapeType="1"/>
          </p:cNvCxnSpPr>
          <p:nvPr/>
        </p:nvCxnSpPr>
        <p:spPr bwMode="auto">
          <a:xfrm rot="16200000" flipH="1">
            <a:off x="4597401" y="3830637"/>
            <a:ext cx="2438400" cy="317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4" name="Straight Connector 99"/>
          <p:cNvCxnSpPr>
            <a:cxnSpLocks noChangeShapeType="1"/>
          </p:cNvCxnSpPr>
          <p:nvPr/>
        </p:nvCxnSpPr>
        <p:spPr bwMode="auto">
          <a:xfrm rot="16200000" flipH="1">
            <a:off x="4901407" y="3829844"/>
            <a:ext cx="2438400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5" name="Straight Connector 100"/>
          <p:cNvCxnSpPr>
            <a:cxnSpLocks noChangeShapeType="1"/>
          </p:cNvCxnSpPr>
          <p:nvPr/>
        </p:nvCxnSpPr>
        <p:spPr bwMode="auto">
          <a:xfrm rot="16200000" flipH="1">
            <a:off x="4293394" y="3829844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6" name="Line 4"/>
          <p:cNvSpPr>
            <a:spLocks noChangeShapeType="1"/>
          </p:cNvSpPr>
          <p:nvPr/>
        </p:nvSpPr>
        <p:spPr bwMode="auto">
          <a:xfrm>
            <a:off x="5207000" y="2611438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8" name="TextBox 137"/>
          <p:cNvSpPr txBox="1">
            <a:spLocks noChangeArrowheads="1"/>
          </p:cNvSpPr>
          <p:nvPr/>
        </p:nvSpPr>
        <p:spPr bwMode="auto">
          <a:xfrm>
            <a:off x="4592638" y="25860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46" grpId="0" animBg="1"/>
      <p:bldP spid="146" grpId="1" animBg="1"/>
      <p:bldP spid="108" grpId="0" animBg="1"/>
      <p:bldP spid="108" grpId="1" animBg="1"/>
      <p:bldP spid="104" grpId="0" animBg="1"/>
      <p:bldP spid="104" grpId="1" animBg="1"/>
      <p:bldP spid="105" grpId="0"/>
      <p:bldP spid="105" grpId="1"/>
      <p:bldP spid="16" grpId="0" animBg="1"/>
      <p:bldP spid="16" grpId="1" animBg="1"/>
      <p:bldP spid="91216" grpId="0" animBg="1"/>
      <p:bldP spid="91219" grpId="0" animBg="1"/>
      <p:bldP spid="91222" grpId="0" animBg="1"/>
      <p:bldP spid="91225" grpId="0" animBg="1"/>
      <p:bldP spid="91228" grpId="0" animBg="1"/>
      <p:bldP spid="118" grpId="0" animBg="1"/>
      <p:bldP spid="24" grpId="0"/>
      <p:bldP spid="124" grpId="0"/>
      <p:bldP spid="125" grpId="0"/>
      <p:bldP spid="126" grpId="0"/>
      <p:bldP spid="127" grpId="0"/>
      <p:bldP spid="106" grpId="0" animBg="1"/>
      <p:bldP spid="106" grpId="1" animBg="1"/>
      <p:bldP spid="106" grpId="2" animBg="1"/>
      <p:bldP spid="103" grpId="0"/>
      <p:bldP spid="103" grpId="1"/>
      <p:bldP spid="112" grpId="0" animBg="1"/>
      <p:bldP spid="130" grpId="0" animBg="1"/>
      <p:bldP spid="130" grpId="1" animBg="1"/>
      <p:bldP spid="131" grpId="0"/>
      <p:bldP spid="132" grpId="0"/>
      <p:bldP spid="133" grpId="0"/>
      <p:bldP spid="139" grpId="0"/>
      <p:bldP spid="140" grpId="0"/>
      <p:bldP spid="140" grpId="1"/>
      <p:bldP spid="141" grpId="0" animBg="1"/>
      <p:bldP spid="141" grpId="1" animBg="1"/>
      <p:bldP spid="142" grpId="0"/>
      <p:bldP spid="143" grpId="0"/>
      <p:bldP spid="144" grpId="0"/>
      <p:bldP spid="145" grpId="0"/>
      <p:bldP spid="13" grpId="0" animBg="1"/>
      <p:bldP spid="13" grpId="1" animBg="1"/>
      <p:bldP spid="13" grpId="2" animBg="1"/>
      <p:bldP spid="13" grpId="3" animBg="1"/>
      <p:bldP spid="148" grpId="0"/>
      <p:bldP spid="148" grpId="1"/>
      <p:bldP spid="149" grpId="0"/>
      <p:bldP spid="149" grpId="1"/>
      <p:bldP spid="150" grpId="0" animBg="1"/>
      <p:bldP spid="151" grpId="0" animBg="1"/>
      <p:bldP spid="152" grpId="0" animBg="1"/>
      <p:bldP spid="154" grpId="0" animBg="1"/>
      <p:bldP spid="154" grpId="1" animBg="1"/>
      <p:bldP spid="155" grpId="0" animBg="1"/>
      <p:bldP spid="155" grpId="1" animBg="1"/>
      <p:bldP spid="155" grpId="2" animBg="1"/>
      <p:bldP spid="155" grpId="3" animBg="1"/>
      <p:bldP spid="156" grpId="0"/>
      <p:bldP spid="156" grpId="1"/>
      <p:bldP spid="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0243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F2749-26CC-490A-88DE-EC8F5C436C25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Directo</a:t>
            </a:r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6934200" y="2057400"/>
            <a:ext cx="1741488" cy="3232150"/>
            <a:chOff x="4368" y="720"/>
            <a:chExt cx="1097" cy="2036"/>
          </a:xfrm>
        </p:grpSpPr>
        <p:sp>
          <p:nvSpPr>
            <p:cNvPr id="10290" name="Line 4"/>
            <p:cNvSpPr>
              <a:spLocks noChangeShapeType="1"/>
            </p:cNvSpPr>
            <p:nvPr/>
          </p:nvSpPr>
          <p:spPr bwMode="auto">
            <a:xfrm>
              <a:off x="4368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91" name="Line 5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92" name="Line 6"/>
            <p:cNvSpPr>
              <a:spLocks noChangeShapeType="1"/>
            </p:cNvSpPr>
            <p:nvPr/>
          </p:nvSpPr>
          <p:spPr bwMode="auto">
            <a:xfrm>
              <a:off x="4368" y="120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3" name="Line 7"/>
            <p:cNvSpPr>
              <a:spLocks noChangeShapeType="1"/>
            </p:cNvSpPr>
            <p:nvPr/>
          </p:nvSpPr>
          <p:spPr bwMode="auto">
            <a:xfrm>
              <a:off x="4368" y="254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4" name="Line 8"/>
            <p:cNvSpPr>
              <a:spLocks noChangeShapeType="1"/>
            </p:cNvSpPr>
            <p:nvPr/>
          </p:nvSpPr>
          <p:spPr bwMode="auto">
            <a:xfrm>
              <a:off x="4368" y="139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5" name="Line 9"/>
            <p:cNvSpPr>
              <a:spLocks noChangeShapeType="1"/>
            </p:cNvSpPr>
            <p:nvPr/>
          </p:nvSpPr>
          <p:spPr bwMode="auto">
            <a:xfrm>
              <a:off x="4368" y="158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6" name="Line 10"/>
            <p:cNvSpPr>
              <a:spLocks noChangeShapeType="1"/>
            </p:cNvSpPr>
            <p:nvPr/>
          </p:nvSpPr>
          <p:spPr bwMode="auto">
            <a:xfrm>
              <a:off x="4368" y="1968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7" name="Line 11"/>
            <p:cNvSpPr>
              <a:spLocks noChangeShapeType="1"/>
            </p:cNvSpPr>
            <p:nvPr/>
          </p:nvSpPr>
          <p:spPr bwMode="auto">
            <a:xfrm>
              <a:off x="4368" y="23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8" name="Line 12"/>
            <p:cNvSpPr>
              <a:spLocks noChangeShapeType="1"/>
            </p:cNvSpPr>
            <p:nvPr/>
          </p:nvSpPr>
          <p:spPr bwMode="auto">
            <a:xfrm>
              <a:off x="4368" y="1776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9" name="Line 13"/>
            <p:cNvSpPr>
              <a:spLocks noChangeShapeType="1"/>
            </p:cNvSpPr>
            <p:nvPr/>
          </p:nvSpPr>
          <p:spPr bwMode="auto">
            <a:xfrm>
              <a:off x="4368" y="216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00" name="Line 14"/>
            <p:cNvSpPr>
              <a:spLocks noChangeShapeType="1"/>
            </p:cNvSpPr>
            <p:nvPr/>
          </p:nvSpPr>
          <p:spPr bwMode="auto">
            <a:xfrm>
              <a:off x="4368" y="2736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01" name="Text Box 15"/>
            <p:cNvSpPr txBox="1">
              <a:spLocks noChangeArrowheads="1"/>
            </p:cNvSpPr>
            <p:nvPr/>
          </p:nvSpPr>
          <p:spPr bwMode="auto">
            <a:xfrm>
              <a:off x="4464" y="720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10302" name="Text Box 16"/>
            <p:cNvSpPr txBox="1">
              <a:spLocks noChangeArrowheads="1"/>
            </p:cNvSpPr>
            <p:nvPr/>
          </p:nvSpPr>
          <p:spPr bwMode="auto">
            <a:xfrm>
              <a:off x="5126" y="119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000</a:t>
              </a:r>
            </a:p>
          </p:txBody>
        </p:sp>
        <p:sp>
          <p:nvSpPr>
            <p:cNvPr id="10303" name="Text Box 17"/>
            <p:cNvSpPr txBox="1">
              <a:spLocks noChangeArrowheads="1"/>
            </p:cNvSpPr>
            <p:nvPr/>
          </p:nvSpPr>
          <p:spPr bwMode="auto">
            <a:xfrm>
              <a:off x="5136" y="216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10304" name="Text Box 18"/>
            <p:cNvSpPr txBox="1">
              <a:spLocks noChangeArrowheads="1"/>
            </p:cNvSpPr>
            <p:nvPr/>
          </p:nvSpPr>
          <p:spPr bwMode="auto">
            <a:xfrm>
              <a:off x="5136" y="235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10305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10306" name="Text Box 20"/>
            <p:cNvSpPr txBox="1">
              <a:spLocks noChangeArrowheads="1"/>
            </p:cNvSpPr>
            <p:nvPr/>
          </p:nvSpPr>
          <p:spPr bwMode="auto">
            <a:xfrm>
              <a:off x="5136" y="158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10307" name="Text Box 21"/>
            <p:cNvSpPr txBox="1">
              <a:spLocks noChangeArrowheads="1"/>
            </p:cNvSpPr>
            <p:nvPr/>
          </p:nvSpPr>
          <p:spPr bwMode="auto">
            <a:xfrm>
              <a:off x="5136" y="177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10308" name="Text Box 22"/>
            <p:cNvSpPr txBox="1">
              <a:spLocks noChangeArrowheads="1"/>
            </p:cNvSpPr>
            <p:nvPr/>
          </p:nvSpPr>
          <p:spPr bwMode="auto">
            <a:xfrm>
              <a:off x="5136" y="1968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10309" name="Text Box 23"/>
            <p:cNvSpPr txBox="1">
              <a:spLocks noChangeArrowheads="1"/>
            </p:cNvSpPr>
            <p:nvPr/>
          </p:nvSpPr>
          <p:spPr bwMode="auto">
            <a:xfrm>
              <a:off x="5136" y="139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</p:grpSp>
      <p:sp>
        <p:nvSpPr>
          <p:cNvPr id="10246" name="Text Box 24"/>
          <p:cNvSpPr txBox="1">
            <a:spLocks noChangeArrowheads="1"/>
          </p:cNvSpPr>
          <p:nvPr/>
        </p:nvSpPr>
        <p:spPr bwMode="auto">
          <a:xfrm>
            <a:off x="381000" y="1066800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Na máquina anterior com endereços de m=6 </a:t>
            </a:r>
            <a:r>
              <a:rPr lang="pt-PT" altLang="pt-PT" sz="1800" i="1">
                <a:latin typeface="Arial" panose="020B0604020202020204" pitchFamily="34" charset="0"/>
              </a:rPr>
              <a:t>bits</a:t>
            </a:r>
            <a:r>
              <a:rPr lang="pt-PT" altLang="pt-PT" sz="1800">
                <a:latin typeface="Arial" panose="020B0604020202020204" pitchFamily="34" charset="0"/>
              </a:rPr>
              <a:t>, 8 sets (S=8), mapeamento directo (E=1) e linhas de 4 bytes (B=4), todos os endereços da forma ?000?? mapeiam no set com o índice 000. Como é que o CPU determina qual o endereço que está na cache?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57200" y="2438400"/>
            <a:ext cx="6559550" cy="2819400"/>
            <a:chOff x="288" y="1536"/>
            <a:chExt cx="4132" cy="1776"/>
          </a:xfrm>
        </p:grpSpPr>
        <p:sp>
          <p:nvSpPr>
            <p:cNvPr id="10277" name="Text Box 25"/>
            <p:cNvSpPr txBox="1">
              <a:spLocks noChangeArrowheads="1"/>
            </p:cNvSpPr>
            <p:nvPr/>
          </p:nvSpPr>
          <p:spPr bwMode="auto">
            <a:xfrm>
              <a:off x="288" y="1584"/>
              <a:ext cx="27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Os restantes </a:t>
              </a:r>
              <a:r>
                <a:rPr lang="pt-PT" altLang="pt-PT" sz="1800" i="1">
                  <a:latin typeface="Arial" panose="020B0604020202020204" pitchFamily="34" charset="0"/>
                </a:rPr>
                <a:t>bits</a:t>
              </a:r>
              <a:r>
                <a:rPr lang="pt-PT" altLang="pt-PT" sz="1800">
                  <a:latin typeface="Arial" panose="020B0604020202020204" pitchFamily="34" charset="0"/>
                </a:rPr>
                <a:t> mais significativos do endereço (apenas 1 </a:t>
              </a:r>
              <a:r>
                <a:rPr lang="pt-PT" altLang="pt-PT" sz="1800" i="1">
                  <a:latin typeface="Arial" panose="020B0604020202020204" pitchFamily="34" charset="0"/>
                </a:rPr>
                <a:t>bit </a:t>
              </a:r>
              <a:r>
                <a:rPr lang="pt-PT" altLang="pt-PT" sz="1800">
                  <a:latin typeface="Arial" panose="020B0604020202020204" pitchFamily="34" charset="0"/>
                </a:rPr>
                <a:t>neste exemplo) são colocados na </a:t>
              </a:r>
              <a:r>
                <a:rPr lang="pt-PT" altLang="pt-PT" sz="1800" i="1">
                  <a:latin typeface="Arial" panose="020B0604020202020204" pitchFamily="34" charset="0"/>
                </a:rPr>
                <a:t>tag</a:t>
              </a:r>
              <a:r>
                <a:rPr lang="pt-PT" altLang="pt-PT" sz="1800">
                  <a:latin typeface="Arial" panose="020B0604020202020204" pitchFamily="34" charset="0"/>
                </a:rPr>
                <a:t>. Número de </a:t>
              </a:r>
              <a:r>
                <a:rPr lang="pt-PT" altLang="pt-PT" sz="1800" i="1">
                  <a:latin typeface="Arial" panose="020B0604020202020204" pitchFamily="34" charset="0"/>
                </a:rPr>
                <a:t>bits </a:t>
              </a:r>
              <a:r>
                <a:rPr lang="pt-PT" altLang="pt-PT" sz="1800">
                  <a:latin typeface="Arial" panose="020B0604020202020204" pitchFamily="34" charset="0"/>
                </a:rPr>
                <a:t>da </a:t>
              </a:r>
              <a:r>
                <a:rPr lang="pt-PT" altLang="pt-PT" sz="1800" i="1">
                  <a:latin typeface="Arial" panose="020B0604020202020204" pitchFamily="34" charset="0"/>
                </a:rPr>
                <a:t>tag </a:t>
              </a:r>
              <a:r>
                <a:rPr lang="pt-PT" altLang="pt-PT" sz="1800">
                  <a:latin typeface="Arial" panose="020B0604020202020204" pitchFamily="34" charset="0"/>
                </a:rPr>
                <a:t>t=m-s-b</a:t>
              </a:r>
            </a:p>
          </p:txBody>
        </p:sp>
        <p:sp>
          <p:nvSpPr>
            <p:cNvPr id="10278" name="Line 26"/>
            <p:cNvSpPr>
              <a:spLocks noChangeShapeType="1"/>
            </p:cNvSpPr>
            <p:nvPr/>
          </p:nvSpPr>
          <p:spPr bwMode="auto">
            <a:xfrm>
              <a:off x="4080" y="1776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79" name="Text Box 27"/>
            <p:cNvSpPr txBox="1">
              <a:spLocks noChangeArrowheads="1"/>
            </p:cNvSpPr>
            <p:nvPr/>
          </p:nvSpPr>
          <p:spPr bwMode="auto">
            <a:xfrm>
              <a:off x="4056" y="1536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Tag</a:t>
              </a:r>
            </a:p>
          </p:txBody>
        </p:sp>
        <p:sp>
          <p:nvSpPr>
            <p:cNvPr id="10280" name="Line 28"/>
            <p:cNvSpPr>
              <a:spLocks noChangeShapeType="1"/>
            </p:cNvSpPr>
            <p:nvPr/>
          </p:nvSpPr>
          <p:spPr bwMode="auto">
            <a:xfrm>
              <a:off x="4080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1" name="Line 29"/>
            <p:cNvSpPr>
              <a:spLocks noChangeShapeType="1"/>
            </p:cNvSpPr>
            <p:nvPr/>
          </p:nvSpPr>
          <p:spPr bwMode="auto">
            <a:xfrm>
              <a:off x="4080" y="331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2" name="Line 30"/>
            <p:cNvSpPr>
              <a:spLocks noChangeShapeType="1"/>
            </p:cNvSpPr>
            <p:nvPr/>
          </p:nvSpPr>
          <p:spPr bwMode="auto">
            <a:xfrm>
              <a:off x="4080" y="216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3" name="Line 31"/>
            <p:cNvSpPr>
              <a:spLocks noChangeShapeType="1"/>
            </p:cNvSpPr>
            <p:nvPr/>
          </p:nvSpPr>
          <p:spPr bwMode="auto">
            <a:xfrm>
              <a:off x="4080" y="235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4" name="Line 32"/>
            <p:cNvSpPr>
              <a:spLocks noChangeShapeType="1"/>
            </p:cNvSpPr>
            <p:nvPr/>
          </p:nvSpPr>
          <p:spPr bwMode="auto">
            <a:xfrm>
              <a:off x="4080" y="254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5" name="Line 33"/>
            <p:cNvSpPr>
              <a:spLocks noChangeShapeType="1"/>
            </p:cNvSpPr>
            <p:nvPr/>
          </p:nvSpPr>
          <p:spPr bwMode="auto">
            <a:xfrm>
              <a:off x="4080" y="273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6" name="Line 34"/>
            <p:cNvSpPr>
              <a:spLocks noChangeShapeType="1"/>
            </p:cNvSpPr>
            <p:nvPr/>
          </p:nvSpPr>
          <p:spPr bwMode="auto">
            <a:xfrm>
              <a:off x="4080" y="292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7" name="Line 35"/>
            <p:cNvSpPr>
              <a:spLocks noChangeShapeType="1"/>
            </p:cNvSpPr>
            <p:nvPr/>
          </p:nvSpPr>
          <p:spPr bwMode="auto">
            <a:xfrm>
              <a:off x="4080" y="312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8" name="Line 37"/>
            <p:cNvSpPr>
              <a:spLocks noChangeShapeType="1"/>
            </p:cNvSpPr>
            <p:nvPr/>
          </p:nvSpPr>
          <p:spPr bwMode="auto">
            <a:xfrm>
              <a:off x="4080" y="196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9" name="Text Box 38"/>
            <p:cNvSpPr txBox="1">
              <a:spLocks noChangeArrowheads="1"/>
            </p:cNvSpPr>
            <p:nvPr/>
          </p:nvSpPr>
          <p:spPr bwMode="auto">
            <a:xfrm>
              <a:off x="4115" y="1776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457200" y="385445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Como é que o CPU determina se uma linha da cache contem dados válidos?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33400" y="2438400"/>
            <a:ext cx="6026150" cy="3049588"/>
            <a:chOff x="336" y="1536"/>
            <a:chExt cx="3796" cy="1921"/>
          </a:xfrm>
        </p:grpSpPr>
        <p:sp>
          <p:nvSpPr>
            <p:cNvPr id="10257" name="Text Box 41"/>
            <p:cNvSpPr txBox="1">
              <a:spLocks noChangeArrowheads="1"/>
            </p:cNvSpPr>
            <p:nvPr/>
          </p:nvSpPr>
          <p:spPr bwMode="auto">
            <a:xfrm>
              <a:off x="336" y="2880"/>
              <a:ext cx="27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Cada linha da cache tem um bit extra (</a:t>
              </a:r>
              <a:r>
                <a:rPr lang="pt-PT" altLang="pt-PT" sz="1800" i="1">
                  <a:latin typeface="Arial" panose="020B0604020202020204" pitchFamily="34" charset="0"/>
                </a:rPr>
                <a:t>valid</a:t>
              </a:r>
              <a:r>
                <a:rPr lang="pt-PT" altLang="pt-PT" sz="1800">
                  <a:latin typeface="Arial" panose="020B0604020202020204" pitchFamily="34" charset="0"/>
                </a:rPr>
                <a:t>) que indica se os dados dessa linha são válidos.</a:t>
              </a:r>
            </a:p>
          </p:txBody>
        </p:sp>
        <p:sp>
          <p:nvSpPr>
            <p:cNvPr id="10258" name="Line 42"/>
            <p:cNvSpPr>
              <a:spLocks noChangeShapeType="1"/>
            </p:cNvSpPr>
            <p:nvPr/>
          </p:nvSpPr>
          <p:spPr bwMode="auto">
            <a:xfrm>
              <a:off x="3888" y="1776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59" name="Line 43"/>
            <p:cNvSpPr>
              <a:spLocks noChangeShapeType="1"/>
            </p:cNvSpPr>
            <p:nvPr/>
          </p:nvSpPr>
          <p:spPr bwMode="auto">
            <a:xfrm>
              <a:off x="3888" y="17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0" name="Line 44"/>
            <p:cNvSpPr>
              <a:spLocks noChangeShapeType="1"/>
            </p:cNvSpPr>
            <p:nvPr/>
          </p:nvSpPr>
          <p:spPr bwMode="auto">
            <a:xfrm>
              <a:off x="3888" y="196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1" name="Line 45"/>
            <p:cNvSpPr>
              <a:spLocks noChangeShapeType="1"/>
            </p:cNvSpPr>
            <p:nvPr/>
          </p:nvSpPr>
          <p:spPr bwMode="auto">
            <a:xfrm>
              <a:off x="3888" y="216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2" name="Line 46"/>
            <p:cNvSpPr>
              <a:spLocks noChangeShapeType="1"/>
            </p:cNvSpPr>
            <p:nvPr/>
          </p:nvSpPr>
          <p:spPr bwMode="auto">
            <a:xfrm>
              <a:off x="3888" y="235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3" name="Line 47"/>
            <p:cNvSpPr>
              <a:spLocks noChangeShapeType="1"/>
            </p:cNvSpPr>
            <p:nvPr/>
          </p:nvSpPr>
          <p:spPr bwMode="auto">
            <a:xfrm>
              <a:off x="3888" y="25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4" name="Line 48"/>
            <p:cNvSpPr>
              <a:spLocks noChangeShapeType="1"/>
            </p:cNvSpPr>
            <p:nvPr/>
          </p:nvSpPr>
          <p:spPr bwMode="auto">
            <a:xfrm>
              <a:off x="3888" y="27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5" name="Line 49"/>
            <p:cNvSpPr>
              <a:spLocks noChangeShapeType="1"/>
            </p:cNvSpPr>
            <p:nvPr/>
          </p:nvSpPr>
          <p:spPr bwMode="auto">
            <a:xfrm>
              <a:off x="3888" y="292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6" name="Line 50"/>
            <p:cNvSpPr>
              <a:spLocks noChangeShapeType="1"/>
            </p:cNvSpPr>
            <p:nvPr/>
          </p:nvSpPr>
          <p:spPr bwMode="auto">
            <a:xfrm>
              <a:off x="3888" y="312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7" name="Line 51"/>
            <p:cNvSpPr>
              <a:spLocks noChangeShapeType="1"/>
            </p:cNvSpPr>
            <p:nvPr/>
          </p:nvSpPr>
          <p:spPr bwMode="auto">
            <a:xfrm>
              <a:off x="3888" y="331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8" name="Text Box 52"/>
            <p:cNvSpPr txBox="1">
              <a:spLocks noChangeArrowheads="1"/>
            </p:cNvSpPr>
            <p:nvPr/>
          </p:nvSpPr>
          <p:spPr bwMode="auto">
            <a:xfrm>
              <a:off x="3696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Valid</a:t>
              </a:r>
            </a:p>
          </p:txBody>
        </p:sp>
        <p:sp>
          <p:nvSpPr>
            <p:cNvPr id="10269" name="Text Box 53"/>
            <p:cNvSpPr txBox="1">
              <a:spLocks noChangeArrowheads="1"/>
            </p:cNvSpPr>
            <p:nvPr/>
          </p:nvSpPr>
          <p:spPr bwMode="auto">
            <a:xfrm>
              <a:off x="3891" y="176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270" name="Text Box 54"/>
            <p:cNvSpPr txBox="1">
              <a:spLocks noChangeArrowheads="1"/>
            </p:cNvSpPr>
            <p:nvPr/>
          </p:nvSpPr>
          <p:spPr bwMode="auto">
            <a:xfrm>
              <a:off x="3888" y="196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1" name="Text Box 55"/>
            <p:cNvSpPr txBox="1">
              <a:spLocks noChangeArrowheads="1"/>
            </p:cNvSpPr>
            <p:nvPr/>
          </p:nvSpPr>
          <p:spPr bwMode="auto">
            <a:xfrm>
              <a:off x="3888" y="21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2" name="Text Box 56"/>
            <p:cNvSpPr txBox="1">
              <a:spLocks noChangeArrowheads="1"/>
            </p:cNvSpPr>
            <p:nvPr/>
          </p:nvSpPr>
          <p:spPr bwMode="auto">
            <a:xfrm>
              <a:off x="3888" y="23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3" name="Text Box 57"/>
            <p:cNvSpPr txBox="1">
              <a:spLocks noChangeArrowheads="1"/>
            </p:cNvSpPr>
            <p:nvPr/>
          </p:nvSpPr>
          <p:spPr bwMode="auto">
            <a:xfrm>
              <a:off x="3888" y="254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4" name="Text Box 58"/>
            <p:cNvSpPr txBox="1">
              <a:spLocks noChangeArrowheads="1"/>
            </p:cNvSpPr>
            <p:nvPr/>
          </p:nvSpPr>
          <p:spPr bwMode="auto">
            <a:xfrm>
              <a:off x="3888" y="27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5" name="Text Box 59"/>
            <p:cNvSpPr txBox="1">
              <a:spLocks noChangeArrowheads="1"/>
            </p:cNvSpPr>
            <p:nvPr/>
          </p:nvSpPr>
          <p:spPr bwMode="auto">
            <a:xfrm>
              <a:off x="3888" y="29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6" name="Text Box 60"/>
            <p:cNvSpPr txBox="1">
              <a:spLocks noChangeArrowheads="1"/>
            </p:cNvSpPr>
            <p:nvPr/>
          </p:nvSpPr>
          <p:spPr bwMode="auto">
            <a:xfrm>
              <a:off x="3888" y="312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10250" name="Straight Connector 62"/>
          <p:cNvCxnSpPr>
            <a:cxnSpLocks noChangeShapeType="1"/>
          </p:cNvCxnSpPr>
          <p:nvPr/>
        </p:nvCxnSpPr>
        <p:spPr bwMode="auto">
          <a:xfrm rot="16200000" flipH="1">
            <a:off x="6357144" y="4037806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Connector 63"/>
          <p:cNvCxnSpPr>
            <a:cxnSpLocks noChangeShapeType="1"/>
          </p:cNvCxnSpPr>
          <p:nvPr/>
        </p:nvCxnSpPr>
        <p:spPr bwMode="auto">
          <a:xfrm rot="16200000" flipH="1">
            <a:off x="6660357" y="4036219"/>
            <a:ext cx="2438400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Straight Connector 64"/>
          <p:cNvCxnSpPr>
            <a:cxnSpLocks noChangeShapeType="1"/>
          </p:cNvCxnSpPr>
          <p:nvPr/>
        </p:nvCxnSpPr>
        <p:spPr bwMode="auto">
          <a:xfrm rot="16200000" flipH="1">
            <a:off x="6052344" y="4036219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6934200" y="251301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7194550" y="251301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499350" y="251301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7804150" y="2513013"/>
            <a:ext cx="398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2732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 (S = 8, E = 1, B = 4, m=7)</a:t>
            </a:r>
          </a:p>
        </p:txBody>
      </p:sp>
      <p:sp>
        <p:nvSpPr>
          <p:cNvPr id="11267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1268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CA3F5-6EF8-4C30-9FEB-E1F16B3039B0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pt-PT" sz="12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Directo</a:t>
            </a:r>
          </a:p>
        </p:txBody>
      </p:sp>
      <p:grpSp>
        <p:nvGrpSpPr>
          <p:cNvPr id="11270" name="Grupo 1"/>
          <p:cNvGrpSpPr>
            <a:grpSpLocks/>
          </p:cNvGrpSpPr>
          <p:nvPr/>
        </p:nvGrpSpPr>
        <p:grpSpPr bwMode="auto">
          <a:xfrm>
            <a:off x="6103938" y="2082800"/>
            <a:ext cx="2474912" cy="3308350"/>
            <a:chOff x="4473140" y="1773238"/>
            <a:chExt cx="2475350" cy="3308350"/>
          </a:xfrm>
        </p:grpSpPr>
        <p:sp>
          <p:nvSpPr>
            <p:cNvPr id="11293" name="Line 4"/>
            <p:cNvSpPr>
              <a:spLocks noChangeShapeType="1"/>
            </p:cNvSpPr>
            <p:nvPr/>
          </p:nvSpPr>
          <p:spPr bwMode="auto">
            <a:xfrm>
              <a:off x="5207000" y="2611438"/>
              <a:ext cx="0" cy="2438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294" name="Group 24"/>
            <p:cNvGrpSpPr>
              <a:grpSpLocks/>
            </p:cNvGrpSpPr>
            <p:nvPr/>
          </p:nvGrpSpPr>
          <p:grpSpPr bwMode="auto">
            <a:xfrm>
              <a:off x="4525964" y="1773238"/>
              <a:ext cx="2422526" cy="3308350"/>
              <a:chOff x="3939" y="672"/>
              <a:chExt cx="1526" cy="2084"/>
            </a:xfrm>
          </p:grpSpPr>
          <p:sp>
            <p:nvSpPr>
              <p:cNvPr id="11322" name="Line 4"/>
              <p:cNvSpPr>
                <a:spLocks noChangeShapeType="1"/>
              </p:cNvSpPr>
              <p:nvPr/>
            </p:nvSpPr>
            <p:spPr bwMode="auto">
              <a:xfrm>
                <a:off x="3939" y="120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3" name="Line 5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4" name="Line 6"/>
              <p:cNvSpPr>
                <a:spLocks noChangeShapeType="1"/>
              </p:cNvSpPr>
              <p:nvPr/>
            </p:nvSpPr>
            <p:spPr bwMode="auto">
              <a:xfrm>
                <a:off x="3984" y="120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5" name="Line 7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6" name="Line 8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7" name="Line 9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8" name="Line 10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9" name="Line 11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0" name="Line 12"/>
              <p:cNvSpPr>
                <a:spLocks noChangeShapeType="1"/>
              </p:cNvSpPr>
              <p:nvPr/>
            </p:nvSpPr>
            <p:spPr bwMode="auto">
              <a:xfrm>
                <a:off x="3984" y="177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1" name="Line 13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2" name="Line 14"/>
              <p:cNvSpPr>
                <a:spLocks noChangeShapeType="1"/>
              </p:cNvSpPr>
              <p:nvPr/>
            </p:nvSpPr>
            <p:spPr bwMode="auto">
              <a:xfrm>
                <a:off x="3984" y="273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3" name="Text Box 15"/>
              <p:cNvSpPr txBox="1">
                <a:spLocks noChangeArrowheads="1"/>
              </p:cNvSpPr>
              <p:nvPr/>
            </p:nvSpPr>
            <p:spPr bwMode="auto">
              <a:xfrm>
                <a:off x="4464" y="672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Cache</a:t>
                </a:r>
              </a:p>
            </p:txBody>
          </p:sp>
          <p:sp>
            <p:nvSpPr>
              <p:cNvPr id="11334" name="Text Box 16"/>
              <p:cNvSpPr txBox="1">
                <a:spLocks noChangeArrowheads="1"/>
              </p:cNvSpPr>
              <p:nvPr/>
            </p:nvSpPr>
            <p:spPr bwMode="auto">
              <a:xfrm>
                <a:off x="5126" y="119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000</a:t>
                </a:r>
              </a:p>
            </p:txBody>
          </p:sp>
          <p:sp>
            <p:nvSpPr>
              <p:cNvPr id="11335" name="Text Box 17"/>
              <p:cNvSpPr txBox="1">
                <a:spLocks noChangeArrowheads="1"/>
              </p:cNvSpPr>
              <p:nvPr/>
            </p:nvSpPr>
            <p:spPr bwMode="auto">
              <a:xfrm>
                <a:off x="5136" y="216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101</a:t>
                </a:r>
              </a:p>
            </p:txBody>
          </p:sp>
          <p:sp>
            <p:nvSpPr>
              <p:cNvPr id="11336" name="Text Box 18"/>
              <p:cNvSpPr txBox="1">
                <a:spLocks noChangeArrowheads="1"/>
              </p:cNvSpPr>
              <p:nvPr/>
            </p:nvSpPr>
            <p:spPr bwMode="auto">
              <a:xfrm>
                <a:off x="5136" y="235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110</a:t>
                </a:r>
              </a:p>
            </p:txBody>
          </p:sp>
          <p:sp>
            <p:nvSpPr>
              <p:cNvPr id="11337" name="Text Box 19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11338" name="Text Box 20"/>
              <p:cNvSpPr txBox="1">
                <a:spLocks noChangeArrowheads="1"/>
              </p:cNvSpPr>
              <p:nvPr/>
            </p:nvSpPr>
            <p:spPr bwMode="auto">
              <a:xfrm>
                <a:off x="5136" y="158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010</a:t>
                </a:r>
              </a:p>
            </p:txBody>
          </p:sp>
          <p:sp>
            <p:nvSpPr>
              <p:cNvPr id="11339" name="Text Box 21"/>
              <p:cNvSpPr txBox="1">
                <a:spLocks noChangeArrowheads="1"/>
              </p:cNvSpPr>
              <p:nvPr/>
            </p:nvSpPr>
            <p:spPr bwMode="auto">
              <a:xfrm>
                <a:off x="5136" y="177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011</a:t>
                </a:r>
              </a:p>
            </p:txBody>
          </p:sp>
          <p:sp>
            <p:nvSpPr>
              <p:cNvPr id="11340" name="Text Box 22"/>
              <p:cNvSpPr txBox="1">
                <a:spLocks noChangeArrowheads="1"/>
              </p:cNvSpPr>
              <p:nvPr/>
            </p:nvSpPr>
            <p:spPr bwMode="auto">
              <a:xfrm>
                <a:off x="5136" y="1968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11341" name="Text Box 23"/>
              <p:cNvSpPr txBox="1">
                <a:spLocks noChangeArrowheads="1"/>
              </p:cNvSpPr>
              <p:nvPr/>
            </p:nvSpPr>
            <p:spPr bwMode="auto">
              <a:xfrm>
                <a:off x="5136" y="139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001</a:t>
                </a:r>
              </a:p>
            </p:txBody>
          </p:sp>
        </p:grpSp>
        <p:sp>
          <p:nvSpPr>
            <p:cNvPr id="11295" name="Text Box 15"/>
            <p:cNvSpPr txBox="1">
              <a:spLocks noChangeArrowheads="1"/>
            </p:cNvSpPr>
            <p:nvPr/>
          </p:nvSpPr>
          <p:spPr bwMode="auto">
            <a:xfrm>
              <a:off x="5451475" y="2044700"/>
              <a:ext cx="669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B = 4</a:t>
              </a:r>
            </a:p>
          </p:txBody>
        </p:sp>
        <p:sp>
          <p:nvSpPr>
            <p:cNvPr id="11296" name="Text Box 15"/>
            <p:cNvSpPr txBox="1">
              <a:spLocks noChangeArrowheads="1"/>
            </p:cNvSpPr>
            <p:nvPr/>
          </p:nvSpPr>
          <p:spPr bwMode="auto">
            <a:xfrm>
              <a:off x="517525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11297" name="Text Box 15"/>
            <p:cNvSpPr txBox="1">
              <a:spLocks noChangeArrowheads="1"/>
            </p:cNvSpPr>
            <p:nvPr/>
          </p:nvSpPr>
          <p:spPr bwMode="auto">
            <a:xfrm>
              <a:off x="543560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11298" name="Text Box 15"/>
            <p:cNvSpPr txBox="1">
              <a:spLocks noChangeArrowheads="1"/>
            </p:cNvSpPr>
            <p:nvPr/>
          </p:nvSpPr>
          <p:spPr bwMode="auto">
            <a:xfrm>
              <a:off x="574040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1299" name="Text Box 15"/>
            <p:cNvSpPr txBox="1">
              <a:spLocks noChangeArrowheads="1"/>
            </p:cNvSpPr>
            <p:nvPr/>
          </p:nvSpPr>
          <p:spPr bwMode="auto">
            <a:xfrm>
              <a:off x="6045200" y="2306638"/>
              <a:ext cx="396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1300" name="Line 4"/>
            <p:cNvSpPr>
              <a:spLocks noChangeShapeType="1"/>
            </p:cNvSpPr>
            <p:nvPr/>
          </p:nvSpPr>
          <p:spPr bwMode="auto">
            <a:xfrm>
              <a:off x="4902200" y="2611438"/>
              <a:ext cx="0" cy="2438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01" name="TextBox 127"/>
            <p:cNvSpPr txBox="1">
              <a:spLocks noChangeArrowheads="1"/>
            </p:cNvSpPr>
            <p:nvPr/>
          </p:nvSpPr>
          <p:spPr bwMode="auto">
            <a:xfrm>
              <a:off x="4902200" y="2306638"/>
              <a:ext cx="3254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rot="16200000">
              <a:off x="4420791" y="2182783"/>
              <a:ext cx="547688" cy="3381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sz="1600" cap="small" dirty="0" err="1">
                  <a:latin typeface="Arial" pitchFamily="-104" charset="0"/>
                  <a:ea typeface="ＭＳ Ｐゴシック" pitchFamily="-104" charset="-128"/>
                  <a:cs typeface="ＭＳ Ｐゴシック" pitchFamily="-104" charset="-128"/>
                </a:rPr>
                <a:t>Tag</a:t>
              </a:r>
              <a:endParaRPr lang="pt-PT" sz="1600" cap="small" dirty="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endParaRPr>
            </a:p>
          </p:txBody>
        </p:sp>
        <p:sp>
          <p:nvSpPr>
            <p:cNvPr id="11303" name="TextBox 131"/>
            <p:cNvSpPr txBox="1">
              <a:spLocks noChangeArrowheads="1"/>
            </p:cNvSpPr>
            <p:nvPr/>
          </p:nvSpPr>
          <p:spPr bwMode="auto">
            <a:xfrm>
              <a:off x="4902200" y="28829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4" name="TextBox 132"/>
            <p:cNvSpPr txBox="1">
              <a:spLocks noChangeArrowheads="1"/>
            </p:cNvSpPr>
            <p:nvPr/>
          </p:nvSpPr>
          <p:spPr bwMode="auto">
            <a:xfrm>
              <a:off x="4902200" y="31877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5" name="TextBox 133"/>
            <p:cNvSpPr txBox="1">
              <a:spLocks noChangeArrowheads="1"/>
            </p:cNvSpPr>
            <p:nvPr/>
          </p:nvSpPr>
          <p:spPr bwMode="auto">
            <a:xfrm>
              <a:off x="4902200" y="34925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6" name="TextBox 134"/>
            <p:cNvSpPr txBox="1">
              <a:spLocks noChangeArrowheads="1"/>
            </p:cNvSpPr>
            <p:nvPr/>
          </p:nvSpPr>
          <p:spPr bwMode="auto">
            <a:xfrm>
              <a:off x="4902200" y="37973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7" name="TextBox 135"/>
            <p:cNvSpPr txBox="1">
              <a:spLocks noChangeArrowheads="1"/>
            </p:cNvSpPr>
            <p:nvPr/>
          </p:nvSpPr>
          <p:spPr bwMode="auto">
            <a:xfrm>
              <a:off x="4902200" y="41021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8" name="TextBox 136"/>
            <p:cNvSpPr txBox="1">
              <a:spLocks noChangeArrowheads="1"/>
            </p:cNvSpPr>
            <p:nvPr/>
          </p:nvSpPr>
          <p:spPr bwMode="auto">
            <a:xfrm>
              <a:off x="4902200" y="4406900"/>
              <a:ext cx="2984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1309" name="TextBox 137"/>
            <p:cNvSpPr txBox="1">
              <a:spLocks noChangeArrowheads="1"/>
            </p:cNvSpPr>
            <p:nvPr/>
          </p:nvSpPr>
          <p:spPr bwMode="auto">
            <a:xfrm>
              <a:off x="4902200" y="47117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10" name="TextBox 143"/>
            <p:cNvSpPr txBox="1">
              <a:spLocks noChangeArrowheads="1"/>
            </p:cNvSpPr>
            <p:nvPr/>
          </p:nvSpPr>
          <p:spPr bwMode="auto">
            <a:xfrm>
              <a:off x="4473140" y="3187700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1311" name="TextBox 144"/>
            <p:cNvSpPr txBox="1">
              <a:spLocks noChangeArrowheads="1"/>
            </p:cNvSpPr>
            <p:nvPr/>
          </p:nvSpPr>
          <p:spPr bwMode="auto">
            <a:xfrm>
              <a:off x="4473140" y="2882900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cxnSp>
          <p:nvCxnSpPr>
            <p:cNvPr id="11312" name="Straight Connector 96"/>
            <p:cNvCxnSpPr>
              <a:cxnSpLocks noChangeShapeType="1"/>
            </p:cNvCxnSpPr>
            <p:nvPr/>
          </p:nvCxnSpPr>
          <p:spPr bwMode="auto">
            <a:xfrm rot="16200000" flipH="1">
              <a:off x="4597401" y="3830637"/>
              <a:ext cx="2438400" cy="31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3" name="Straight Connector 99"/>
            <p:cNvCxnSpPr>
              <a:cxnSpLocks noChangeShapeType="1"/>
            </p:cNvCxnSpPr>
            <p:nvPr/>
          </p:nvCxnSpPr>
          <p:spPr bwMode="auto">
            <a:xfrm rot="16200000" flipH="1">
              <a:off x="4901407" y="3829844"/>
              <a:ext cx="2438400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4" name="Straight Connector 100"/>
            <p:cNvCxnSpPr>
              <a:cxnSpLocks noChangeShapeType="1"/>
            </p:cNvCxnSpPr>
            <p:nvPr/>
          </p:nvCxnSpPr>
          <p:spPr bwMode="auto">
            <a:xfrm rot="16200000" flipH="1">
              <a:off x="4293394" y="3829844"/>
              <a:ext cx="2438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5" name="TextBox 143"/>
            <p:cNvSpPr txBox="1">
              <a:spLocks noChangeArrowheads="1"/>
            </p:cNvSpPr>
            <p:nvPr/>
          </p:nvSpPr>
          <p:spPr bwMode="auto">
            <a:xfrm>
              <a:off x="4488400" y="3524250"/>
              <a:ext cx="397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1316" name="TextBox 143"/>
            <p:cNvSpPr txBox="1">
              <a:spLocks noChangeArrowheads="1"/>
            </p:cNvSpPr>
            <p:nvPr/>
          </p:nvSpPr>
          <p:spPr bwMode="auto">
            <a:xfrm>
              <a:off x="4488400" y="4437063"/>
              <a:ext cx="397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1317" name="TextBox 144"/>
            <p:cNvSpPr txBox="1">
              <a:spLocks noChangeArrowheads="1"/>
            </p:cNvSpPr>
            <p:nvPr/>
          </p:nvSpPr>
          <p:spPr bwMode="auto">
            <a:xfrm>
              <a:off x="4473140" y="4106863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1318" name="TextBox 144"/>
            <p:cNvSpPr txBox="1">
              <a:spLocks noChangeArrowheads="1"/>
            </p:cNvSpPr>
            <p:nvPr/>
          </p:nvSpPr>
          <p:spPr bwMode="auto">
            <a:xfrm>
              <a:off x="4488400" y="3806825"/>
              <a:ext cx="397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1319" name="TextBox 144"/>
            <p:cNvSpPr txBox="1">
              <a:spLocks noChangeArrowheads="1"/>
            </p:cNvSpPr>
            <p:nvPr/>
          </p:nvSpPr>
          <p:spPr bwMode="auto">
            <a:xfrm>
              <a:off x="4473140" y="2643188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11320" name="TextBox 144"/>
            <p:cNvSpPr txBox="1">
              <a:spLocks noChangeArrowheads="1"/>
            </p:cNvSpPr>
            <p:nvPr/>
          </p:nvSpPr>
          <p:spPr bwMode="auto">
            <a:xfrm>
              <a:off x="4505087" y="4725739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11321" name="TextBox 131"/>
            <p:cNvSpPr txBox="1">
              <a:spLocks noChangeArrowheads="1"/>
            </p:cNvSpPr>
            <p:nvPr/>
          </p:nvSpPr>
          <p:spPr bwMode="auto">
            <a:xfrm>
              <a:off x="4900071" y="2625894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11271" name="Conexão reta 3"/>
          <p:cNvCxnSpPr>
            <a:cxnSpLocks noChangeShapeType="1"/>
          </p:cNvCxnSpPr>
          <p:nvPr/>
        </p:nvCxnSpPr>
        <p:spPr bwMode="auto">
          <a:xfrm>
            <a:off x="1187450" y="5391150"/>
            <a:ext cx="446405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042988" y="5222875"/>
            <a:ext cx="360362" cy="366713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92D050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273" name="Text Box 26"/>
          <p:cNvSpPr txBox="1">
            <a:spLocks noChangeArrowheads="1"/>
          </p:cNvSpPr>
          <p:nvPr/>
        </p:nvSpPr>
        <p:spPr bwMode="auto">
          <a:xfrm>
            <a:off x="395288" y="1352550"/>
            <a:ext cx="5341937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Indique, dentro do tempo limite, qual o endereço  mapeado na posição indicada da cache: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42163" y="3225800"/>
            <a:ext cx="303212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7451725" y="3844925"/>
            <a:ext cx="303213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0" name="Oval 109"/>
          <p:cNvSpPr>
            <a:spLocks noChangeArrowheads="1"/>
          </p:cNvSpPr>
          <p:nvPr/>
        </p:nvSpPr>
        <p:spPr bwMode="auto">
          <a:xfrm>
            <a:off x="720725" y="2935288"/>
            <a:ext cx="303213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1228725" y="2852738"/>
            <a:ext cx="188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00 001 01</a:t>
            </a:r>
            <a:r>
              <a:rPr lang="pt-PT" altLang="pt-PT" sz="2000" baseline="-25000"/>
              <a:t>2</a:t>
            </a:r>
            <a:r>
              <a:rPr lang="pt-PT" altLang="pt-PT" sz="2000"/>
              <a:t> = 5</a:t>
            </a:r>
            <a:r>
              <a:rPr lang="pt-PT" altLang="pt-PT" sz="2000" baseline="-25000"/>
              <a:t>10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720725" y="3482975"/>
            <a:ext cx="303213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3" name="Text Box 26"/>
          <p:cNvSpPr txBox="1">
            <a:spLocks noChangeArrowheads="1"/>
          </p:cNvSpPr>
          <p:nvPr/>
        </p:nvSpPr>
        <p:spPr bwMode="auto">
          <a:xfrm>
            <a:off x="1246188" y="3384550"/>
            <a:ext cx="210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11 011 10</a:t>
            </a:r>
            <a:r>
              <a:rPr lang="pt-PT" altLang="pt-PT" sz="2000" baseline="-25000"/>
              <a:t>2</a:t>
            </a:r>
            <a:r>
              <a:rPr lang="pt-PT" altLang="pt-PT" sz="2000"/>
              <a:t> = 110</a:t>
            </a:r>
            <a:r>
              <a:rPr lang="pt-PT" altLang="pt-PT" sz="2000" baseline="-25000"/>
              <a:t>10</a:t>
            </a:r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6837363" y="5068888"/>
            <a:ext cx="303212" cy="30480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720725" y="4032250"/>
            <a:ext cx="303213" cy="30480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6" name="Text Box 26"/>
          <p:cNvSpPr txBox="1">
            <a:spLocks noChangeArrowheads="1"/>
          </p:cNvSpPr>
          <p:nvPr/>
        </p:nvSpPr>
        <p:spPr bwMode="auto">
          <a:xfrm>
            <a:off x="1223963" y="3956050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00 111 00</a:t>
            </a:r>
            <a:r>
              <a:rPr lang="pt-PT" altLang="pt-PT" sz="2000" baseline="-25000"/>
              <a:t>2</a:t>
            </a:r>
            <a:r>
              <a:rPr lang="pt-PT" altLang="pt-PT" sz="2000"/>
              <a:t> = 28</a:t>
            </a:r>
            <a:r>
              <a:rPr lang="pt-PT" altLang="pt-PT" sz="2000" baseline="-25000"/>
              <a:t>10</a:t>
            </a:r>
          </a:p>
        </p:txBody>
      </p:sp>
      <p:sp>
        <p:nvSpPr>
          <p:cNvPr id="117" name="Text Box 26"/>
          <p:cNvSpPr txBox="1">
            <a:spLocks noChangeArrowheads="1"/>
          </p:cNvSpPr>
          <p:nvPr/>
        </p:nvSpPr>
        <p:spPr bwMode="auto">
          <a:xfrm>
            <a:off x="1223963" y="4524375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Inválido (V==0)</a:t>
            </a:r>
            <a:endParaRPr lang="pt-PT" altLang="pt-PT" sz="2000" baseline="-25000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7766050" y="4756150"/>
            <a:ext cx="303213" cy="304800"/>
          </a:xfrm>
          <a:prstGeom prst="ellipse">
            <a:avLst/>
          </a:prstGeom>
          <a:solidFill>
            <a:srgbClr val="2F2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720725" y="4559300"/>
            <a:ext cx="303213" cy="304800"/>
          </a:xfrm>
          <a:prstGeom prst="ellipse">
            <a:avLst/>
          </a:prstGeom>
          <a:solidFill>
            <a:srgbClr val="2F2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33600" y="5589588"/>
            <a:ext cx="9032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49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2967038" y="5586413"/>
            <a:ext cx="9032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29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4808538" y="5594350"/>
            <a:ext cx="788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5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3832225" y="5594350"/>
            <a:ext cx="9032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15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6846888" y="4138613"/>
            <a:ext cx="303212" cy="304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715963" y="2344738"/>
            <a:ext cx="303212" cy="304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6" name="Text Box 26"/>
          <p:cNvSpPr txBox="1">
            <a:spLocks noChangeArrowheads="1"/>
          </p:cNvSpPr>
          <p:nvPr/>
        </p:nvSpPr>
        <p:spPr bwMode="auto">
          <a:xfrm>
            <a:off x="1216025" y="2284413"/>
            <a:ext cx="210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11 100 00</a:t>
            </a:r>
            <a:r>
              <a:rPr lang="pt-PT" altLang="pt-PT" sz="2000" baseline="-25000"/>
              <a:t>2</a:t>
            </a:r>
            <a:r>
              <a:rPr lang="pt-PT" altLang="pt-PT" sz="2000"/>
              <a:t> = 112</a:t>
            </a:r>
            <a:r>
              <a:rPr lang="pt-PT" altLang="pt-PT" sz="2000" baseline="-25000"/>
              <a:t>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0" presetClass="pat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C 0.00382 0.05301 0.01302 0.12709 0.04705 0.12593 C 0.09601 0.12593 0.09965 -0.12199 0.15816 -0.12291 C 0.21076 -0.12291 0.18264 0.09399 0.23333 0.09306 C 0.28629 0.09306 0.25781 -0.06388 0.31441 -0.06388 C 0.3651 -0.06388 0.33698 0.0419 0.38212 0.0419 C 0.42552 0.0419 0.40295 -0.03888 0.44254 -0.03888 C 0.4651 -0.03888 0.46667 -0.01689 0.46875 -4.44444E-6 " pathEditMode="relative" rAng="0" ptsTypes="AAAAAAAA">
                                      <p:cBhvr>
                                        <p:cTn id="10" dur="4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3000" decel="6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208 " pathEditMode="relative" rAng="0" ptsTypes="AA">
                                      <p:cBhvr>
                                        <p:cTn id="23" dur="5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9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208 " pathEditMode="relative" rAng="0" ptsTypes="AA">
                                      <p:cBhvr>
                                        <p:cTn id="40" dur="2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162 " pathEditMode="relative" rAng="0" ptsTypes="AA">
                                      <p:cBhvr>
                                        <p:cTn id="58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066 -0.00208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109" grpId="0" animBg="1"/>
      <p:bldP spid="110" grpId="0" animBg="1"/>
      <p:bldP spid="111" grpId="0"/>
      <p:bldP spid="112" grpId="0" animBg="1"/>
      <p:bldP spid="113" grpId="0"/>
      <p:bldP spid="114" grpId="0" animBg="1"/>
      <p:bldP spid="115" grpId="0" animBg="1"/>
      <p:bldP spid="116" grpId="0"/>
      <p:bldP spid="117" grpId="0"/>
      <p:bldP spid="118" grpId="0" animBg="1"/>
      <p:bldP spid="119" grpId="0" animBg="1"/>
      <p:bldP spid="7" grpId="0"/>
      <p:bldP spid="121" grpId="0"/>
      <p:bldP spid="121" grpId="1"/>
      <p:bldP spid="122" grpId="0"/>
      <p:bldP spid="123" grpId="0"/>
      <p:bldP spid="123" grpId="1"/>
      <p:bldP spid="124" grpId="0" animBg="1"/>
      <p:bldP spid="125" grpId="0" animBg="1"/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2291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2F40A-D1A5-464B-A99B-2F2A5437CC9C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2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Directo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517525" y="1154113"/>
            <a:ext cx="8245475" cy="1196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Considere uma máquina com um espaço de endereçamento de 32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, uma cache de 64 Kbytes, mapeamento directo e blocos de 32 bytes.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Quantos </a:t>
            </a:r>
            <a:r>
              <a:rPr lang="pt-PT" altLang="pt-PT" sz="2000" i="1">
                <a:latin typeface="Arial" panose="020B0604020202020204" pitchFamily="34" charset="0"/>
              </a:rPr>
              <a:t>bits </a:t>
            </a:r>
            <a:r>
              <a:rPr lang="pt-PT" altLang="pt-PT" sz="2000">
                <a:latin typeface="Arial" panose="020B0604020202020204" pitchFamily="34" charset="0"/>
              </a:rPr>
              <a:t>são necessários para a tag?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8093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A cache tem 64 K / 32 </a:t>
            </a:r>
            <a:r>
              <a:rPr lang="pt-PT" altLang="pt-PT" sz="2000" i="1">
                <a:latin typeface="Arial" panose="020B0604020202020204" pitchFamily="34" charset="0"/>
              </a:rPr>
              <a:t>sets</a:t>
            </a:r>
            <a:r>
              <a:rPr lang="pt-PT" altLang="pt-PT" sz="2000">
                <a:latin typeface="Arial" panose="020B0604020202020204" pitchFamily="34" charset="0"/>
              </a:rPr>
              <a:t>, ou seja, 2</a:t>
            </a:r>
            <a:r>
              <a:rPr lang="pt-PT" altLang="pt-PT" sz="2000" baseline="30000">
                <a:latin typeface="Arial" panose="020B0604020202020204" pitchFamily="34" charset="0"/>
              </a:rPr>
              <a:t>6</a:t>
            </a:r>
            <a:r>
              <a:rPr lang="pt-PT" altLang="pt-PT" sz="2000">
                <a:latin typeface="Arial" panose="020B0604020202020204" pitchFamily="34" charset="0"/>
              </a:rPr>
              <a:t>*2</a:t>
            </a:r>
            <a:r>
              <a:rPr lang="pt-PT" altLang="pt-PT" sz="2000" baseline="30000">
                <a:latin typeface="Arial" panose="020B0604020202020204" pitchFamily="34" charset="0"/>
              </a:rPr>
              <a:t>10</a:t>
            </a:r>
            <a:r>
              <a:rPr lang="pt-PT" altLang="pt-PT" sz="2000">
                <a:latin typeface="Arial" panose="020B0604020202020204" pitchFamily="34" charset="0"/>
              </a:rPr>
              <a:t> / 2</a:t>
            </a:r>
            <a:r>
              <a:rPr lang="pt-PT" altLang="pt-PT" sz="2000" baseline="30000">
                <a:latin typeface="Arial" panose="020B0604020202020204" pitchFamily="34" charset="0"/>
              </a:rPr>
              <a:t>5</a:t>
            </a:r>
            <a:r>
              <a:rPr lang="pt-PT" altLang="pt-PT" sz="2000">
                <a:latin typeface="Arial" panose="020B0604020202020204" pitchFamily="34" charset="0"/>
              </a:rPr>
              <a:t>= 2</a:t>
            </a:r>
            <a:r>
              <a:rPr lang="pt-PT" altLang="pt-PT" sz="2000" baseline="30000">
                <a:latin typeface="Arial" panose="020B0604020202020204" pitchFamily="34" charset="0"/>
              </a:rPr>
              <a:t>11</a:t>
            </a:r>
            <a:r>
              <a:rPr lang="pt-PT" altLang="pt-PT" sz="2000">
                <a:latin typeface="Arial" panose="020B0604020202020204" pitchFamily="34" charset="0"/>
              </a:rPr>
              <a:t>, logo o </a:t>
            </a:r>
            <a:r>
              <a:rPr lang="pt-PT" altLang="pt-PT" sz="2000" i="1">
                <a:latin typeface="Arial" panose="020B0604020202020204" pitchFamily="34" charset="0"/>
              </a:rPr>
              <a:t>set index </a:t>
            </a:r>
            <a:r>
              <a:rPr lang="pt-PT" altLang="pt-PT" sz="2000">
                <a:latin typeface="Arial" panose="020B0604020202020204" pitchFamily="34" charset="0"/>
              </a:rPr>
              <a:t>são 11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 O </a:t>
            </a:r>
            <a:r>
              <a:rPr lang="pt-PT" altLang="pt-PT" sz="2000" i="1">
                <a:latin typeface="Arial" panose="020B0604020202020204" pitchFamily="34" charset="0"/>
              </a:rPr>
              <a:t>bloco offset</a:t>
            </a:r>
            <a:r>
              <a:rPr lang="pt-PT" altLang="pt-PT" sz="2000">
                <a:latin typeface="Arial" panose="020B0604020202020204" pitchFamily="34" charset="0"/>
              </a:rPr>
              <a:t> são b=log</a:t>
            </a:r>
            <a:r>
              <a:rPr lang="pt-PT" altLang="pt-PT" sz="2000" baseline="-25000">
                <a:latin typeface="Arial" panose="020B0604020202020204" pitchFamily="34" charset="0"/>
              </a:rPr>
              <a:t>2</a:t>
            </a:r>
            <a:r>
              <a:rPr lang="pt-PT" altLang="pt-PT" sz="2000">
                <a:latin typeface="Arial" panose="020B0604020202020204" pitchFamily="34" charset="0"/>
              </a:rPr>
              <a:t>(32) = 5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 A tag será de</a:t>
            </a:r>
            <a:br>
              <a:rPr lang="pt-PT" altLang="pt-PT" sz="2000">
                <a:latin typeface="Arial" panose="020B0604020202020204" pitchFamily="34" charset="0"/>
              </a:rPr>
            </a:br>
            <a:r>
              <a:rPr lang="pt-PT" altLang="pt-PT" sz="2000">
                <a:latin typeface="Arial" panose="020B0604020202020204" pitchFamily="34" charset="0"/>
              </a:rPr>
              <a:t> t = m – s –b = 32-11-5 =16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57200" y="3587750"/>
            <a:ext cx="8245475" cy="831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Qual a capacidade total desta cache, contando com os bits da tag mais os valid bits?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33400" y="4419600"/>
            <a:ext cx="80930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Temos 64 Kbytes de dados.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2048 </a:t>
            </a:r>
            <a:r>
              <a:rPr lang="pt-PT" altLang="pt-PT" sz="2000" i="1">
                <a:latin typeface="Arial" panose="020B0604020202020204" pitchFamily="34" charset="0"/>
              </a:rPr>
              <a:t>sets </a:t>
            </a:r>
            <a:r>
              <a:rPr lang="pt-PT" altLang="pt-PT" sz="2000">
                <a:latin typeface="Arial" panose="020B0604020202020204" pitchFamily="34" charset="0"/>
              </a:rPr>
              <a:t>(== num. de linhas), cada com 2 bytes de tag = 4 Kbytes.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Cada linha tem um valid bit logo 2048 bits = 0,25 Kbytes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Capacidade total = 64+4+0,25 = 68,25 KBytes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nimBg="1" autoUpdateAnimBg="0"/>
      <p:bldP spid="931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331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3FC2B-90FE-454C-B80F-AF86345D1A08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2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 Mapeamento Directo</a:t>
            </a:r>
            <a:endParaRPr lang="pt-PT" altLang="pt-PT" i="1">
              <a:ea typeface="ＭＳ Ｐゴシック" panose="020B0600070205080204" pitchFamily="34" charset="-128"/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454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Número de sets (S) igual ao número de linhas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Uma linha por set (E=1)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endereço de memória mapeia em uma e uma só linha da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endParaRPr lang="pt-PT" altLang="pt-PT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altLang="pt-PT" sz="2000" b="1">
                <a:latin typeface="Arial" panose="020B0604020202020204" pitchFamily="34" charset="0"/>
              </a:rPr>
              <a:t> Consequência</a:t>
            </a:r>
            <a:r>
              <a:rPr lang="pt-PT" altLang="pt-PT" sz="2000">
                <a:latin typeface="Arial" panose="020B0604020202020204" pitchFamily="34" charset="0"/>
              </a:rPr>
              <a:t>: potencial para elevado número de colisões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O </a:t>
            </a:r>
            <a:r>
              <a:rPr lang="pt-PT" altLang="pt-PT" sz="2000" i="1">
                <a:latin typeface="Arial" panose="020B0604020202020204" pitchFamily="34" charset="0"/>
              </a:rPr>
              <a:t>set index</a:t>
            </a:r>
            <a:r>
              <a:rPr lang="pt-PT" altLang="pt-PT" sz="2000">
                <a:latin typeface="Arial" panose="020B0604020202020204" pitchFamily="34" charset="0"/>
              </a:rPr>
              <a:t>, e a linha correspondente da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r>
              <a:rPr lang="pt-PT" altLang="pt-PT" sz="2000">
                <a:latin typeface="Arial" panose="020B0604020202020204" pitchFamily="34" charset="0"/>
              </a:rPr>
              <a:t>, é determinado de forma unívoca por </a:t>
            </a:r>
            <a:r>
              <a:rPr lang="pt-PT" altLang="pt-PT" sz="2000" i="1">
                <a:latin typeface="Arial" panose="020B0604020202020204" pitchFamily="34" charset="0"/>
              </a:rPr>
              <a:t>s</a:t>
            </a:r>
            <a:r>
              <a:rPr lang="pt-PT" altLang="pt-PT" sz="2000">
                <a:latin typeface="Arial" panose="020B0604020202020204" pitchFamily="34" charset="0"/>
              </a:rPr>
              <a:t>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 do endereço</a:t>
            </a:r>
          </a:p>
          <a:p>
            <a:pPr lvl="2"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b="1">
                <a:latin typeface="Arial" panose="020B0604020202020204" pitchFamily="34" charset="0"/>
              </a:rPr>
              <a:t> Consequência</a:t>
            </a:r>
            <a:r>
              <a:rPr lang="pt-PT" altLang="pt-PT">
                <a:latin typeface="Arial" panose="020B0604020202020204" pitchFamily="34" charset="0"/>
              </a:rPr>
              <a:t>: </a:t>
            </a:r>
            <a:r>
              <a:rPr lang="pt-PT" altLang="pt-PT" i="1">
                <a:latin typeface="Arial" panose="020B0604020202020204" pitchFamily="34" charset="0"/>
              </a:rPr>
              <a:t>hit time </a:t>
            </a:r>
            <a:r>
              <a:rPr lang="pt-PT" altLang="pt-PT">
                <a:latin typeface="Arial" panose="020B0604020202020204" pitchFamily="34" charset="0"/>
              </a:rPr>
              <a:t>reduzido pois só é necessária a comparação de uma </a:t>
            </a:r>
            <a:r>
              <a:rPr lang="pt-PT" altLang="pt-PT" i="1">
                <a:latin typeface="Arial" panose="020B0604020202020204" pitchFamily="34" charset="0"/>
              </a:rPr>
              <a:t>tag</a:t>
            </a:r>
            <a:r>
              <a:rPr lang="pt-PT" altLang="pt-PT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2738</Words>
  <Application>Microsoft Macintosh PowerPoint</Application>
  <PresentationFormat>Apresentação no Ecrã (4:3)</PresentationFormat>
  <Paragraphs>549</Paragraphs>
  <Slides>26</Slides>
  <Notes>1</Notes>
  <HiddenSlides>3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Modelo de apresentação predefinido</vt:lpstr>
      <vt:lpstr>04 - Hierarquia de Memória: Organização da cache</vt:lpstr>
      <vt:lpstr>Material de apoio (mesmo que para 03 – Hierarquia da Memória: Conceitos Básicos)</vt:lpstr>
      <vt:lpstr>Organização da Cache</vt:lpstr>
      <vt:lpstr>Organização da Cache</vt:lpstr>
      <vt:lpstr>Mapeamento Directo</vt:lpstr>
      <vt:lpstr>Mapeamento Directo</vt:lpstr>
      <vt:lpstr>Mapeamento Directo</vt:lpstr>
      <vt:lpstr>Mapeamento Directo</vt:lpstr>
      <vt:lpstr> Mapeamento Directo</vt:lpstr>
      <vt:lpstr>Mapeamento completamente associativo</vt:lpstr>
      <vt:lpstr>Mapeamento Completamente Associativo</vt:lpstr>
      <vt:lpstr>Mapeamento completamente associativo</vt:lpstr>
      <vt:lpstr> Mapeamento Completamente Associativo</vt:lpstr>
      <vt:lpstr>Mapeamento n-way set associative</vt:lpstr>
      <vt:lpstr>Mapeamento n-way set associative</vt:lpstr>
      <vt:lpstr>Mapeamento n-way set associative</vt:lpstr>
      <vt:lpstr>Mapeamento n-way set associative</vt:lpstr>
      <vt:lpstr>Mapeamento n-way set associative</vt:lpstr>
      <vt:lpstr> Mapeamento n-way set associative</vt:lpstr>
      <vt:lpstr>Escrita na cache</vt:lpstr>
      <vt:lpstr>Write-through</vt:lpstr>
      <vt:lpstr>Write-back</vt:lpstr>
      <vt:lpstr>Write-misses</vt:lpstr>
      <vt:lpstr>Escrita na cache</vt:lpstr>
      <vt:lpstr>Políticas de Substituição</vt:lpstr>
      <vt:lpstr>Casos reais: ARM Cortex-A8 e Intel Core I7 920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Luis Paulo Santos</cp:lastModifiedBy>
  <cp:revision>354</cp:revision>
  <dcterms:created xsi:type="dcterms:W3CDTF">2015-10-05T19:28:40Z</dcterms:created>
  <dcterms:modified xsi:type="dcterms:W3CDTF">2021-10-26T19:03:12Z</dcterms:modified>
</cp:coreProperties>
</file>