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0" r:id="rId2"/>
    <p:sldId id="331" r:id="rId3"/>
    <p:sldId id="292" r:id="rId4"/>
    <p:sldId id="314" r:id="rId5"/>
    <p:sldId id="293" r:id="rId6"/>
    <p:sldId id="335" r:id="rId7"/>
    <p:sldId id="294" r:id="rId8"/>
    <p:sldId id="295" r:id="rId9"/>
    <p:sldId id="313" r:id="rId10"/>
    <p:sldId id="296" r:id="rId11"/>
    <p:sldId id="297" r:id="rId12"/>
    <p:sldId id="336" r:id="rId13"/>
    <p:sldId id="322" r:id="rId14"/>
    <p:sldId id="315" r:id="rId15"/>
    <p:sldId id="316" r:id="rId16"/>
    <p:sldId id="301" r:id="rId17"/>
    <p:sldId id="327" r:id="rId18"/>
    <p:sldId id="309" r:id="rId19"/>
    <p:sldId id="328" r:id="rId20"/>
    <p:sldId id="330" r:id="rId21"/>
    <p:sldId id="334" r:id="rId22"/>
    <p:sldId id="329" r:id="rId23"/>
    <p:sldId id="303" r:id="rId24"/>
    <p:sldId id="305" r:id="rId25"/>
    <p:sldId id="306" r:id="rId26"/>
    <p:sldId id="304" r:id="rId27"/>
    <p:sldId id="323" r:id="rId28"/>
    <p:sldId id="333" r:id="rId29"/>
    <p:sldId id="317" r:id="rId30"/>
    <p:sldId id="318" r:id="rId31"/>
    <p:sldId id="319" r:id="rId32"/>
    <p:sldId id="320" r:id="rId33"/>
    <p:sldId id="325" r:id="rId34"/>
    <p:sldId id="326" r:id="rId35"/>
    <p:sldId id="321" r:id="rId36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00"/>
    <a:srgbClr val="0000FF"/>
    <a:srgbClr val="FFFF6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>
      <p:cViewPr varScale="1">
        <p:scale>
          <a:sx n="102" d="100"/>
          <a:sy n="102" d="100"/>
        </p:scale>
        <p:origin x="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Desempenho Pipeline (sem dependências)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Folha1!$B$4</c:f>
              <c:strCache>
                <c:ptCount val="1"/>
                <c:pt idx="0">
                  <c:v>Período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Folha1!$A$5:$A$10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Folha1!$B$5:$B$10</c:f>
              <c:numCache>
                <c:formatCode>General</c:formatCode>
                <c:ptCount val="6"/>
                <c:pt idx="0">
                  <c:v>320</c:v>
                </c:pt>
                <c:pt idx="1">
                  <c:v>170</c:v>
                </c:pt>
                <c:pt idx="2">
                  <c:v>95</c:v>
                </c:pt>
                <c:pt idx="3">
                  <c:v>58</c:v>
                </c:pt>
                <c:pt idx="4">
                  <c:v>39</c:v>
                </c:pt>
                <c:pt idx="5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B-0441-A769-A4D426AA4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3131920"/>
        <c:axId val="1963004080"/>
      </c:lineChart>
      <c:lineChart>
        <c:grouping val="standard"/>
        <c:varyColors val="0"/>
        <c:ser>
          <c:idx val="1"/>
          <c:order val="1"/>
          <c:tx>
            <c:strRef>
              <c:f>Folha1!$C$4</c:f>
              <c:strCache>
                <c:ptCount val="1"/>
                <c:pt idx="0">
                  <c:v>Latência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Folha1!$A$5:$A$10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Folha1!$C$5:$C$10</c:f>
              <c:numCache>
                <c:formatCode>General</c:formatCode>
                <c:ptCount val="6"/>
                <c:pt idx="0">
                  <c:v>320</c:v>
                </c:pt>
                <c:pt idx="1">
                  <c:v>340</c:v>
                </c:pt>
                <c:pt idx="2">
                  <c:v>380</c:v>
                </c:pt>
                <c:pt idx="3">
                  <c:v>464</c:v>
                </c:pt>
                <c:pt idx="4">
                  <c:v>624</c:v>
                </c:pt>
                <c:pt idx="5">
                  <c:v>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B-0441-A769-A4D426AA4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2568736"/>
        <c:axId val="1942202400"/>
      </c:lineChart>
      <c:catAx>
        <c:axId val="196313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Número de estágios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3004080"/>
        <c:crosses val="autoZero"/>
        <c:auto val="1"/>
        <c:lblAlgn val="ctr"/>
        <c:lblOffset val="100"/>
        <c:noMultiLvlLbl val="0"/>
      </c:catAx>
      <c:valAx>
        <c:axId val="19630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Período (ps)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63131920"/>
        <c:crosses val="autoZero"/>
        <c:crossBetween val="between"/>
      </c:valAx>
      <c:valAx>
        <c:axId val="19422024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Latência (ps)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42568736"/>
        <c:crosses val="max"/>
        <c:crossBetween val="between"/>
      </c:valAx>
      <c:catAx>
        <c:axId val="1942568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42202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11/11/21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D27D-1DB8-40D3-970C-F47930822EBD}" type="slidenum">
              <a:rPr lang="pt-PT" altLang="pt-PT" smtClean="0"/>
              <a:pPr/>
              <a:t>17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61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britannica.com/technology/Model-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Encadeamento de Instruções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270576" cy="1752600"/>
          </a:xfrm>
        </p:spPr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  <a:p>
            <a:pPr eaLnBrk="1" hangingPunct="1"/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Limitações: Latências não uniformes</a:t>
            </a:r>
          </a:p>
        </p:txBody>
      </p:sp>
      <p:sp>
        <p:nvSpPr>
          <p:cNvPr id="22531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FA0A28-A346-4991-AA10-DB924E573841}" type="slidenum">
              <a:rPr lang="pt-PT" altLang="pt-PT" sz="1200">
                <a:latin typeface="Calibri" pitchFamily="-109" charset="0"/>
              </a:rPr>
              <a:pPr eaLnBrk="1" hangingPunct="1"/>
              <a:t>10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4876800"/>
            <a:ext cx="82946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Período</a:t>
            </a:r>
            <a:r>
              <a:rPr lang="en-US" altLang="pt-PT" sz="2400" dirty="0">
                <a:latin typeface="Calibri" pitchFamily="-109" charset="0"/>
              </a:rPr>
              <a:t> do </a:t>
            </a:r>
            <a:r>
              <a:rPr lang="en-US" altLang="pt-PT" sz="2400" dirty="0" err="1">
                <a:latin typeface="Calibri" pitchFamily="-109" charset="0"/>
              </a:rPr>
              <a:t>relógio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limitado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pelo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mais</a:t>
            </a:r>
            <a:r>
              <a:rPr lang="en-US" altLang="pt-PT" sz="2400" dirty="0">
                <a:latin typeface="Calibri" pitchFamily="-109" charset="0"/>
              </a:rPr>
              <a:t> lento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Outros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ficam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inactivos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durante</a:t>
            </a:r>
            <a:r>
              <a:rPr lang="en-US" altLang="pt-PT" sz="2400" dirty="0">
                <a:latin typeface="Calibri" pitchFamily="-109" charset="0"/>
              </a:rPr>
              <a:t> parte do tempo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Desafio</a:t>
            </a:r>
            <a:r>
              <a:rPr lang="en-US" altLang="pt-PT" sz="2400" dirty="0">
                <a:latin typeface="Calibri" pitchFamily="-109" charset="0"/>
              </a:rPr>
              <a:t>: </a:t>
            </a:r>
            <a:r>
              <a:rPr lang="en-US" altLang="pt-PT" sz="2400" dirty="0" err="1">
                <a:latin typeface="Calibri" pitchFamily="-109" charset="0"/>
              </a:rPr>
              <a:t>decompor</a:t>
            </a:r>
            <a:r>
              <a:rPr lang="en-US" altLang="pt-PT" sz="2400" dirty="0">
                <a:latin typeface="Calibri" pitchFamily="-109" charset="0"/>
              </a:rPr>
              <a:t> um </a:t>
            </a:r>
            <a:r>
              <a:rPr lang="en-US" altLang="pt-PT" sz="2400" dirty="0" err="1">
                <a:latin typeface="Calibri" pitchFamily="-109" charset="0"/>
              </a:rPr>
              <a:t>sistema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balanceados</a:t>
            </a:r>
            <a:endParaRPr lang="en-US" altLang="pt-PT" sz="2400" dirty="0">
              <a:latin typeface="Calibri" pitchFamily="-109" charset="0"/>
            </a:endParaRP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407988" y="1143000"/>
            <a:ext cx="6400800" cy="2390775"/>
            <a:chOff x="257" y="720"/>
            <a:chExt cx="4032" cy="1506"/>
          </a:xfrm>
        </p:grpSpPr>
        <p:sp>
          <p:nvSpPr>
            <p:cNvPr id="22560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1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2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3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4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2565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6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7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8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9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B</a:t>
              </a:r>
            </a:p>
          </p:txBody>
        </p:sp>
        <p:sp>
          <p:nvSpPr>
            <p:cNvPr id="22570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71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2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3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4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C</a:t>
              </a:r>
            </a:p>
          </p:txBody>
        </p:sp>
        <p:sp>
          <p:nvSpPr>
            <p:cNvPr id="22575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50 ps</a:t>
              </a:r>
            </a:p>
          </p:txBody>
        </p:sp>
        <p:sp>
          <p:nvSpPr>
            <p:cNvPr id="22576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7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150 ps</a:t>
              </a:r>
            </a:p>
          </p:txBody>
        </p:sp>
        <p:sp>
          <p:nvSpPr>
            <p:cNvPr id="22578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9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2580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81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82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200"/>
                <a:t>Comb.</a:t>
              </a:r>
            </a:p>
            <a:p>
              <a:pPr algn="ctr" eaLnBrk="1" hangingPunct="1"/>
              <a:r>
                <a:rPr lang="en-US" altLang="pt-PT" sz="1200"/>
                <a:t>logic</a:t>
              </a:r>
            </a:p>
            <a:p>
              <a:pPr algn="ctr" eaLnBrk="1" hangingPunct="1"/>
              <a:r>
                <a:rPr lang="en-US" altLang="pt-PT" sz="1600"/>
                <a:t>A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22537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38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2539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  <p:grpSp>
          <p:nvGrpSpPr>
            <p:cNvPr id="22542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2555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6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7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8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9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3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2550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1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2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3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4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4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2545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46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47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48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49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</p:grp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6940550" y="1905000"/>
            <a:ext cx="192841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 dirty="0" err="1"/>
              <a:t>Latência</a:t>
            </a:r>
            <a:r>
              <a:rPr lang="en-US" altLang="pt-PT" sz="1600" dirty="0"/>
              <a:t> &gt;= 510 </a:t>
            </a:r>
            <a:r>
              <a:rPr lang="en-US" altLang="pt-PT" sz="1600" dirty="0" err="1"/>
              <a:t>ps</a:t>
            </a:r>
            <a:endParaRPr lang="en-US" altLang="pt-PT" sz="1600" dirty="0"/>
          </a:p>
          <a:p>
            <a:pPr eaLnBrk="1" hangingPunct="1"/>
            <a:r>
              <a:rPr lang="en-US" altLang="pt-PT" sz="1600" dirty="0" err="1"/>
              <a:t>Ciclo</a:t>
            </a:r>
            <a:r>
              <a:rPr lang="en-US" altLang="pt-PT" sz="1600" dirty="0"/>
              <a:t> &gt;= 170 </a:t>
            </a:r>
            <a:r>
              <a:rPr lang="en-US" altLang="pt-PT" sz="1600" dirty="0" err="1"/>
              <a:t>ps</a:t>
            </a:r>
            <a:endParaRPr lang="en-US" altLang="pt-PT" sz="1600" dirty="0"/>
          </a:p>
          <a:p>
            <a:pPr eaLnBrk="1" hangingPunct="1"/>
            <a:r>
              <a:rPr lang="en-US" altLang="pt-PT" sz="1600" dirty="0" err="1"/>
              <a:t>Freq</a:t>
            </a:r>
            <a:r>
              <a:rPr lang="en-US" altLang="pt-PT" sz="1600" dirty="0"/>
              <a:t> &lt;= 5.88 GHz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Limitações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custo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registo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355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2112B68B-97B2-4F05-8567-AD19635C06AE}" type="slidenum">
              <a:rPr lang="pt-PT" altLang="pt-PT" sz="1200">
                <a:latin typeface="Calibri" pitchFamily="-109" charset="0"/>
              </a:rPr>
              <a:pPr eaLnBrk="1" hangingPunct="1"/>
              <a:t>11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290513" y="3657600"/>
            <a:ext cx="829468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Pipelines mais profundos têm maiores custos associados aos registos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Percentagem de tempo devido aos registos por instrução: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1-stage pipeline: 	6.25%   (020 em 320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3-stage pipeline: 	16.67%   (060 em 360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6-stage pipeline: 	28.57%   (120 em 420 ps)</a:t>
            </a:r>
          </a:p>
        </p:txBody>
      </p:sp>
      <p:grpSp>
        <p:nvGrpSpPr>
          <p:cNvPr id="23558" name="Group 50"/>
          <p:cNvGrpSpPr>
            <a:grpSpLocks/>
          </p:cNvGrpSpPr>
          <p:nvPr/>
        </p:nvGrpSpPr>
        <p:grpSpPr bwMode="auto">
          <a:xfrm>
            <a:off x="361950" y="1173163"/>
            <a:ext cx="8447088" cy="2306637"/>
            <a:chOff x="228" y="739"/>
            <a:chExt cx="5321" cy="1453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1440" y="1980"/>
              <a:ext cx="38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 dirty="0" err="1"/>
                <a:t>Latência</a:t>
              </a:r>
              <a:r>
                <a:rPr lang="en-US" altLang="pt-PT" sz="1600" dirty="0"/>
                <a:t>= 300 + 120 = 420 </a:t>
              </a:r>
              <a:r>
                <a:rPr lang="en-US" altLang="pt-PT" sz="1600" dirty="0" err="1"/>
                <a:t>ps</a:t>
              </a:r>
              <a:r>
                <a:rPr lang="en-US" altLang="pt-PT" sz="1600" dirty="0"/>
                <a:t>, </a:t>
              </a:r>
              <a:r>
                <a:rPr lang="en-US" altLang="pt-PT" sz="1600" dirty="0" err="1"/>
                <a:t>Ciclo</a:t>
              </a:r>
              <a:r>
                <a:rPr lang="en-US" altLang="pt-PT" sz="1600" dirty="0"/>
                <a:t> &gt;=70 </a:t>
              </a:r>
              <a:r>
                <a:rPr lang="en-US" altLang="pt-PT" sz="1600" dirty="0" err="1"/>
                <a:t>ps</a:t>
              </a:r>
              <a:r>
                <a:rPr lang="en-US" altLang="pt-PT" sz="1600" dirty="0"/>
                <a:t>, </a:t>
              </a:r>
              <a:r>
                <a:rPr lang="en-US" altLang="pt-PT" sz="1600" dirty="0" err="1"/>
                <a:t>Freq</a:t>
              </a:r>
              <a:r>
                <a:rPr lang="en-US" altLang="pt-PT" sz="1600" dirty="0"/>
                <a:t> &lt;= 14.29 GHz</a:t>
              </a:r>
            </a:p>
          </p:txBody>
        </p:sp>
        <p:grpSp>
          <p:nvGrpSpPr>
            <p:cNvPr id="23560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23561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2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3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4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5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6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7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8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9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0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1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3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Clock</a:t>
                </a:r>
              </a:p>
            </p:txBody>
          </p:sp>
          <p:sp>
            <p:nvSpPr>
              <p:cNvPr id="23574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75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6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77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78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79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0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1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2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3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4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5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6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7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8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0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1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2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3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4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5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6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7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8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9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600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601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602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603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604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FD06-15C9-2948-99C7-0F82BA8E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Limitações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custo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registo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B1E05-D4C6-854B-9841-388A3F31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777752"/>
          </a:xfrm>
        </p:spPr>
        <p:txBody>
          <a:bodyPr/>
          <a:lstStyle/>
          <a:p>
            <a:r>
              <a:rPr lang="pt-PT" dirty="0"/>
              <a:t>Considerando a lógica combinatória com uma duração de </a:t>
            </a:r>
            <a:r>
              <a:rPr lang="pt-PT" b="1" dirty="0"/>
              <a:t>300 </a:t>
            </a:r>
            <a:r>
              <a:rPr lang="pt-PT" b="1" dirty="0" err="1"/>
              <a:t>ps</a:t>
            </a:r>
            <a:r>
              <a:rPr lang="pt-PT" b="1" dirty="0"/>
              <a:t> </a:t>
            </a:r>
            <a:r>
              <a:rPr lang="pt-PT" dirty="0"/>
              <a:t>e o registo com uma duração de </a:t>
            </a:r>
            <a:r>
              <a:rPr lang="pt-PT" b="1" dirty="0"/>
              <a:t>20 </a:t>
            </a:r>
            <a:r>
              <a:rPr lang="pt-PT" b="1" dirty="0" err="1"/>
              <a:t>ps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Um número infinito de estágios implica ciclo do relógio = 20 os, mas latência = infinito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F814EF-0BD5-7A46-B932-5B2572E7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792A27-B374-BF4A-97BC-38DECF2B4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92E0F44-3D2B-FC49-8B5E-46CBBE5A5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954585"/>
              </p:ext>
            </p:extLst>
          </p:nvPr>
        </p:nvGraphicFramePr>
        <p:xfrm>
          <a:off x="1905000" y="2979998"/>
          <a:ext cx="5334000" cy="3285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Instruction</a:t>
            </a:r>
            <a:r>
              <a:rPr lang="pt-PT" i="1" dirty="0"/>
              <a:t>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r>
              <a:rPr lang="pt-PT" i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dirty="0"/>
              <a:t>As arquitecturas em </a:t>
            </a:r>
            <a:r>
              <a:rPr lang="pt-PT" i="1" dirty="0"/>
              <a:t>pipeline </a:t>
            </a:r>
            <a:r>
              <a:rPr lang="pt-PT" dirty="0"/>
              <a:t>exploram o paralelismo ao nível das instruções</a:t>
            </a:r>
          </a:p>
          <a:p>
            <a:pPr>
              <a:spcAft>
                <a:spcPts val="600"/>
              </a:spcAft>
            </a:pPr>
            <a:r>
              <a:rPr lang="pt-PT" dirty="0"/>
              <a:t>Uma vez que cada instrução se encontra num estágio diferente de execução, o </a:t>
            </a:r>
            <a:r>
              <a:rPr lang="pt-PT" i="1" dirty="0"/>
              <a:t>pipeline</a:t>
            </a:r>
            <a:r>
              <a:rPr lang="pt-PT" dirty="0"/>
              <a:t> permite reduzir o período do relógio</a:t>
            </a:r>
          </a:p>
          <a:p>
            <a:pPr>
              <a:spcAft>
                <a:spcPts val="600"/>
              </a:spcAft>
            </a:pPr>
            <a:r>
              <a:rPr lang="pt-PT" dirty="0"/>
              <a:t>O CPI com </a:t>
            </a:r>
            <a:r>
              <a:rPr lang="pt-PT" i="1" dirty="0"/>
              <a:t>pipeline </a:t>
            </a:r>
            <a:r>
              <a:rPr lang="pt-PT" dirty="0"/>
              <a:t>é normalmente superior a 1, devido a dependências entre instruções </a:t>
            </a:r>
            <a:r>
              <a:rPr lang="pt-PT" sz="1600" dirty="0"/>
              <a:t>(a ver adiante)</a:t>
            </a:r>
          </a:p>
          <a:p>
            <a:pPr>
              <a:spcAft>
                <a:spcPts val="600"/>
              </a:spcAft>
            </a:pPr>
            <a:r>
              <a:rPr lang="pt-PT" dirty="0"/>
              <a:t>Outras formas de paralelismo, mesmo ao nível das instruções diminuem o CPI, como forma de aumentar o desempenho </a:t>
            </a:r>
            <a:r>
              <a:rPr lang="pt-PT"/>
              <a:t>(tempo de </a:t>
            </a:r>
            <a:r>
              <a:rPr lang="pt-PT" dirty="0"/>
              <a:t>resposta ou débito).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Arquitectura sequencial simples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239593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408871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408871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82534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4503" y="1412777"/>
            <a:ext cx="3" cy="36724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85962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73995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 flipV="1">
            <a:off x="3146618" y="4051809"/>
            <a:ext cx="7395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43754" y="3191353"/>
            <a:ext cx="124767" cy="96012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xão em ângulos rectos 53"/>
          <p:cNvCxnSpPr>
            <a:endCxn id="4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/>
          <p:nvPr/>
        </p:nvCxnSpPr>
        <p:spPr bwMode="auto">
          <a:xfrm>
            <a:off x="3854511" y="1412776"/>
            <a:ext cx="2707967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1" y="1412777"/>
            <a:ext cx="72007" cy="4431949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2924944"/>
            <a:ext cx="3600400" cy="30951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6" idx="2"/>
          </p:cNvCxnSpPr>
          <p:nvPr/>
        </p:nvCxnSpPr>
        <p:spPr bwMode="auto">
          <a:xfrm rot="10800000">
            <a:off x="3854506" y="5596156"/>
            <a:ext cx="2671969" cy="2485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/>
              <a:t>Fetch</a:t>
            </a:r>
            <a:endParaRPr lang="pt-PT" sz="2400" cap="small" dirty="0"/>
          </a:p>
          <a:p>
            <a:pPr algn="ctr"/>
            <a:r>
              <a:rPr lang="pt-PT" sz="1600" cap="small" dirty="0"/>
              <a:t>(F)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Decode</a:t>
            </a:r>
            <a:endParaRPr lang="pt-PT" sz="2400" cap="small" dirty="0"/>
          </a:p>
          <a:p>
            <a:pPr algn="ctr"/>
            <a:r>
              <a:rPr lang="pt-PT" sz="1600" cap="small" dirty="0"/>
              <a:t>(D)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/>
              <a:t>Execute</a:t>
            </a:r>
          </a:p>
          <a:p>
            <a:pPr algn="ctr"/>
            <a:r>
              <a:rPr lang="pt-PT" sz="1600" cap="small" dirty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WriteBack</a:t>
            </a:r>
            <a:endParaRPr lang="pt-PT" sz="2400" cap="small" dirty="0"/>
          </a:p>
          <a:p>
            <a:pPr algn="ctr"/>
            <a:r>
              <a:rPr lang="pt-PT" sz="1600" cap="small" dirty="0"/>
              <a:t>(W)</a:t>
            </a:r>
            <a:endParaRPr lang="pt-PT" sz="2400" cap="small" dirty="0"/>
          </a:p>
        </p:txBody>
      </p:sp>
      <p:sp>
        <p:nvSpPr>
          <p:cNvPr id="4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Conexão em ângulos rectos 53"/>
          <p:cNvCxnSpPr>
            <a:stCxn id="4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4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Arquitectura encadeada simples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167585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336863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336863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52446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1919" y="4725145"/>
            <a:ext cx="2584" cy="288031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13954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01987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>
            <a:off x="3146618" y="4038600"/>
            <a:ext cx="6633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05654" y="3229453"/>
            <a:ext cx="124769" cy="8839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>
            <a:stCxn id="45" idx="3"/>
          </p:cNvCxnSpPr>
          <p:nvPr/>
        </p:nvCxnSpPr>
        <p:spPr bwMode="auto">
          <a:xfrm flipV="1">
            <a:off x="5652119" y="1240021"/>
            <a:ext cx="910359" cy="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2" y="1240022"/>
            <a:ext cx="72006" cy="460470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3140968"/>
            <a:ext cx="3636404" cy="9349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30" idx="5"/>
          </p:cNvCxnSpPr>
          <p:nvPr/>
        </p:nvCxnSpPr>
        <p:spPr bwMode="auto">
          <a:xfrm rot="10800000">
            <a:off x="3946786" y="5469294"/>
            <a:ext cx="2579690" cy="303425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/>
              <a:t>Fetch</a:t>
            </a:r>
            <a:endParaRPr lang="pt-PT" sz="2400" cap="small" dirty="0"/>
          </a:p>
          <a:p>
            <a:pPr algn="ctr"/>
            <a:r>
              <a:rPr lang="pt-PT" sz="1600" cap="small" dirty="0"/>
              <a:t>(F)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Decode</a:t>
            </a:r>
            <a:endParaRPr lang="pt-PT" sz="2400" cap="small" dirty="0"/>
          </a:p>
          <a:p>
            <a:pPr algn="ctr"/>
            <a:r>
              <a:rPr lang="pt-PT" sz="1600" cap="small" dirty="0"/>
              <a:t>(D)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/>
              <a:t>Execute</a:t>
            </a:r>
          </a:p>
          <a:p>
            <a:pPr algn="ctr"/>
            <a:r>
              <a:rPr lang="pt-PT" sz="1600" cap="small" dirty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WriteBack</a:t>
            </a:r>
            <a:endParaRPr lang="pt-PT" sz="2400" cap="small" dirty="0"/>
          </a:p>
          <a:p>
            <a:pPr algn="ctr"/>
            <a:r>
              <a:rPr lang="pt-PT" sz="1600" cap="small" dirty="0"/>
              <a:t>(W)</a:t>
            </a:r>
            <a:endParaRPr lang="pt-PT" sz="2400" cap="small" dirty="0"/>
          </a:p>
        </p:txBody>
      </p:sp>
      <p:sp>
        <p:nvSpPr>
          <p:cNvPr id="36" name="Rectângulo arredondado 35"/>
          <p:cNvSpPr/>
          <p:nvPr/>
        </p:nvSpPr>
        <p:spPr bwMode="auto">
          <a:xfrm>
            <a:off x="2051721" y="4352130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</a:t>
            </a:r>
          </a:p>
        </p:txBody>
      </p:sp>
      <p:sp>
        <p:nvSpPr>
          <p:cNvPr id="37" name="Rectângulo arredondado 36"/>
          <p:cNvSpPr/>
          <p:nvPr/>
        </p:nvSpPr>
        <p:spPr bwMode="auto">
          <a:xfrm>
            <a:off x="2051720" y="249289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/>
              <a:t>E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cxnSp>
        <p:nvCxnSpPr>
          <p:cNvPr id="38" name="Conexão recta unidireccional 37"/>
          <p:cNvCxnSpPr>
            <a:endCxn id="37" idx="2"/>
          </p:cNvCxnSpPr>
          <p:nvPr/>
        </p:nvCxnSpPr>
        <p:spPr bwMode="auto">
          <a:xfrm flipV="1">
            <a:off x="3851919" y="2867467"/>
            <a:ext cx="1" cy="1484663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exão recta unidireccional 41"/>
          <p:cNvCxnSpPr>
            <a:stCxn id="37" idx="0"/>
          </p:cNvCxnSpPr>
          <p:nvPr/>
        </p:nvCxnSpPr>
        <p:spPr bwMode="auto">
          <a:xfrm flipH="1" flipV="1">
            <a:off x="3851919" y="1412776"/>
            <a:ext cx="1" cy="108012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ângulo arredondado 44"/>
          <p:cNvSpPr/>
          <p:nvPr/>
        </p:nvSpPr>
        <p:spPr bwMode="auto">
          <a:xfrm>
            <a:off x="2051720" y="105273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/>
              <a:t>W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9" name="Rectângulo arredondado 48"/>
          <p:cNvSpPr/>
          <p:nvPr/>
        </p:nvSpPr>
        <p:spPr bwMode="auto">
          <a:xfrm>
            <a:off x="2051721" y="5949280"/>
            <a:ext cx="3600398" cy="37457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lumMod val="50000"/>
                </a:schemeClr>
              </a:gs>
            </a:gsLst>
            <a:lin ang="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 / FR</a:t>
            </a:r>
          </a:p>
        </p:txBody>
      </p:sp>
      <p:cxnSp>
        <p:nvCxnSpPr>
          <p:cNvPr id="51" name="Conexão em ângulos rectos 50"/>
          <p:cNvCxnSpPr>
            <a:stCxn id="11" idx="1"/>
            <a:endCxn id="71" idx="0"/>
          </p:cNvCxnSpPr>
          <p:nvPr/>
        </p:nvCxnSpPr>
        <p:spPr bwMode="auto">
          <a:xfrm rot="10800000" flipV="1">
            <a:off x="1844210" y="5336862"/>
            <a:ext cx="207511" cy="30836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exão em ângulos rectos 54"/>
          <p:cNvCxnSpPr>
            <a:stCxn id="49" idx="0"/>
            <a:endCxn id="30" idx="3"/>
          </p:cNvCxnSpPr>
          <p:nvPr/>
        </p:nvCxnSpPr>
        <p:spPr bwMode="auto">
          <a:xfrm rot="16200000" flipV="1">
            <a:off x="3540702" y="5638061"/>
            <a:ext cx="479987" cy="1424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660319" y="5149578"/>
            <a:ext cx="335617" cy="37457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onexão em ângulos rectos 33"/>
          <p:cNvCxnSpPr>
            <a:stCxn id="30" idx="6"/>
            <a:endCxn id="7" idx="1"/>
          </p:cNvCxnSpPr>
          <p:nvPr/>
        </p:nvCxnSpPr>
        <p:spPr bwMode="auto">
          <a:xfrm>
            <a:off x="3995936" y="5336863"/>
            <a:ext cx="881685" cy="12700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onexão em ângulos rectos 61"/>
          <p:cNvCxnSpPr>
            <a:stCxn id="30" idx="2"/>
            <a:endCxn id="11" idx="3"/>
          </p:cNvCxnSpPr>
          <p:nvPr/>
        </p:nvCxnSpPr>
        <p:spPr bwMode="auto">
          <a:xfrm rot="10800000">
            <a:off x="2951583" y="5336863"/>
            <a:ext cx="70873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onexão em ângulos rectos 53"/>
          <p:cNvCxnSpPr>
            <a:endCxn id="6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Conexão em ângulos rectos 53"/>
          <p:cNvCxnSpPr>
            <a:stCxn id="6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1676400" y="5645230"/>
            <a:ext cx="335617" cy="37457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Conexão em ângulos rectos 50"/>
          <p:cNvCxnSpPr>
            <a:stCxn id="71" idx="4"/>
            <a:endCxn id="49" idx="2"/>
          </p:cNvCxnSpPr>
          <p:nvPr/>
        </p:nvCxnSpPr>
        <p:spPr bwMode="auto">
          <a:xfrm rot="16200000" flipH="1">
            <a:off x="2696039" y="5167969"/>
            <a:ext cx="304051" cy="2007711"/>
          </a:xfrm>
          <a:prstGeom prst="bentConnector3">
            <a:avLst>
              <a:gd name="adj1" fmla="val 17518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exão em ângulos rectos 50"/>
          <p:cNvCxnSpPr>
            <a:stCxn id="7" idx="2"/>
            <a:endCxn id="71" idx="6"/>
          </p:cNvCxnSpPr>
          <p:nvPr/>
        </p:nvCxnSpPr>
        <p:spPr bwMode="auto">
          <a:xfrm rot="5400000">
            <a:off x="3560666" y="3975499"/>
            <a:ext cx="308367" cy="340566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80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36" grpId="0" animBg="1"/>
      <p:bldP spid="37" grpId="0" animBg="1"/>
      <p:bldP spid="45" grpId="0" animBg="1"/>
      <p:bldP spid="49" grpId="0" animBg="1"/>
      <p:bldP spid="30" grpId="0" animBg="1"/>
      <p:bldP spid="6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96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0" name="Rectângulo 299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9" name="Rectângulo 298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8" name="Rectângulo 29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7" name="Rectângulo 296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6" name="Rectângulo 295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72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3695700" cy="838200"/>
          </a:xfrm>
        </p:spPr>
        <p:txBody>
          <a:bodyPr/>
          <a:lstStyle/>
          <a:p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Pipeline :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7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7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382D74D-C730-423C-8022-69483FF7FEF1}" type="slidenum">
              <a:rPr lang="pt-PT" altLang="pt-PT" sz="1200">
                <a:latin typeface="Calibri" pitchFamily="-109" charset="0"/>
              </a:rPr>
              <a:pPr eaLnBrk="1" hangingPunct="1"/>
              <a:t>16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7725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6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9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923604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30(%ebx),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jmp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MAIN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I6: …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7780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81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1"/>
            <a:ext cx="369888" cy="1185862"/>
            <a:chOff x="1986808" y="3857628"/>
            <a:chExt cx="370614" cy="1185928"/>
          </a:xfrm>
        </p:grpSpPr>
        <p:sp>
          <p:nvSpPr>
            <p:cNvPr id="27777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27778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9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7773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74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5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6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7768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69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0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1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302" name="CaixaDeTexto 301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3" name="Grupo 325"/>
          <p:cNvGrpSpPr>
            <a:grpSpLocks/>
          </p:cNvGrpSpPr>
          <p:nvPr/>
        </p:nvGrpSpPr>
        <p:grpSpPr bwMode="auto">
          <a:xfrm>
            <a:off x="4572000" y="3352800"/>
            <a:ext cx="492125" cy="1976437"/>
            <a:chOff x="5214942" y="3352790"/>
            <a:chExt cx="492443" cy="1976518"/>
          </a:xfrm>
        </p:grpSpPr>
        <p:sp>
          <p:nvSpPr>
            <p:cNvPr id="306" name="CaixaDeTexto 305"/>
            <p:cNvSpPr txBox="1"/>
            <p:nvPr/>
          </p:nvSpPr>
          <p:spPr>
            <a:xfrm>
              <a:off x="5214942" y="3352790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07" name="CaixaDeTexto 306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4" name="Grupo 324"/>
          <p:cNvGrpSpPr>
            <a:grpSpLocks/>
          </p:cNvGrpSpPr>
          <p:nvPr/>
        </p:nvGrpSpPr>
        <p:grpSpPr bwMode="auto">
          <a:xfrm>
            <a:off x="4572000" y="1828800"/>
            <a:ext cx="500062" cy="3500438"/>
            <a:chOff x="5214942" y="1828777"/>
            <a:chExt cx="500066" cy="3500531"/>
          </a:xfrm>
        </p:grpSpPr>
        <p:sp>
          <p:nvSpPr>
            <p:cNvPr id="305" name="CaixaDeTexto 304"/>
            <p:cNvSpPr txBox="1"/>
            <p:nvPr/>
          </p:nvSpPr>
          <p:spPr>
            <a:xfrm>
              <a:off x="5214942" y="182877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1" name="CaixaDeTexto 310"/>
            <p:cNvSpPr txBox="1"/>
            <p:nvPr/>
          </p:nvSpPr>
          <p:spPr>
            <a:xfrm>
              <a:off x="5222879" y="335281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2" name="CaixaDeTexto 311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5" name="Grupo 323"/>
          <p:cNvGrpSpPr>
            <a:grpSpLocks/>
          </p:cNvGrpSpPr>
          <p:nvPr/>
        </p:nvGrpSpPr>
        <p:grpSpPr bwMode="auto">
          <a:xfrm>
            <a:off x="4572010" y="514350"/>
            <a:ext cx="2666990" cy="4814888"/>
            <a:chOff x="5214942" y="514315"/>
            <a:chExt cx="2668707" cy="4814993"/>
          </a:xfrm>
        </p:grpSpPr>
        <p:sp>
          <p:nvSpPr>
            <p:cNvPr id="304" name="CaixaDeTexto 303"/>
            <p:cNvSpPr txBox="1"/>
            <p:nvPr/>
          </p:nvSpPr>
          <p:spPr>
            <a:xfrm>
              <a:off x="7391207" y="514315"/>
              <a:ext cx="492442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0" name="CaixaDeTexto 309"/>
            <p:cNvSpPr txBox="1"/>
            <p:nvPr/>
          </p:nvSpPr>
          <p:spPr>
            <a:xfrm>
              <a:off x="5214942" y="1828794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3" name="CaixaDeTexto 312"/>
            <p:cNvSpPr txBox="1"/>
            <p:nvPr/>
          </p:nvSpPr>
          <p:spPr>
            <a:xfrm>
              <a:off x="5214942" y="3352827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6" name="CaixaDeTexto 315"/>
            <p:cNvSpPr txBox="1"/>
            <p:nvPr/>
          </p:nvSpPr>
          <p:spPr>
            <a:xfrm>
              <a:off x="5214942" y="4929250"/>
              <a:ext cx="492443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81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83" name="Conexão em ângulos rectos 8"/>
            <p:cNvCxnSpPr>
              <a:endCxn id="281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12"/>
            <p:cNvCxnSpPr>
              <a:endCxn id="282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8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31"/>
            <p:cNvCxnSpPr>
              <a:stCxn id="282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32"/>
            <p:cNvCxnSpPr>
              <a:stCxn id="281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2" name="Conexão em ângulos rectos 40"/>
            <p:cNvCxnSpPr>
              <a:endCxn id="28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3" name="Conexão em ângulos rectos 43"/>
            <p:cNvCxnSpPr>
              <a:stCxn id="28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46"/>
            <p:cNvCxnSpPr>
              <a:stCxn id="28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56"/>
            <p:cNvCxnSpPr>
              <a:endCxn id="28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60"/>
            <p:cNvCxnSpPr>
              <a:stCxn id="28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3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4" name="Conexão em ângulos rectos 67"/>
            <p:cNvCxnSpPr>
              <a:stCxn id="323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5" name="Conexão recta 102"/>
            <p:cNvCxnSpPr>
              <a:stCxn id="335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unidireccional 107"/>
            <p:cNvCxnSpPr>
              <a:endCxn id="323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8"/>
            <p:cNvCxnSpPr>
              <a:endCxn id="28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em ângulos rectos 114"/>
            <p:cNvCxnSpPr>
              <a:endCxn id="28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5"/>
            <p:cNvCxnSpPr>
              <a:endCxn id="339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1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2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3" name="Conexão recta unidireccional 37"/>
            <p:cNvCxnSpPr>
              <a:endCxn id="332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recta unidireccional 41"/>
            <p:cNvCxnSpPr>
              <a:stCxn id="332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6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7" name="Conexão em ângulos rectos 50"/>
            <p:cNvCxnSpPr>
              <a:stCxn id="282" idx="1"/>
              <a:endCxn id="34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8" name="Conexão em ângulos rectos 54"/>
            <p:cNvCxnSpPr>
              <a:stCxn id="336" idx="0"/>
              <a:endCxn id="339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9" name="Oval 338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0" name="Conexão em ângulos rectos 33"/>
            <p:cNvCxnSpPr>
              <a:stCxn id="339" idx="6"/>
              <a:endCxn id="281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61"/>
            <p:cNvCxnSpPr>
              <a:stCxn id="339" idx="2"/>
              <a:endCxn id="282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53"/>
            <p:cNvCxnSpPr>
              <a:endCxn id="343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3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4" name="Conexão em ângulos rectos 53"/>
            <p:cNvCxnSpPr>
              <a:stCxn id="343" idx="0"/>
              <a:endCxn id="28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5" name="Oval 34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6" name="Conexão em ângulos rectos 50"/>
            <p:cNvCxnSpPr>
              <a:stCxn id="345" idx="4"/>
              <a:endCxn id="336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7" name="Conexão em ângulos rectos 50"/>
            <p:cNvCxnSpPr>
              <a:stCxn id="281" idx="2"/>
              <a:endCxn id="34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upo 322"/>
          <p:cNvGrpSpPr>
            <a:grpSpLocks/>
          </p:cNvGrpSpPr>
          <p:nvPr/>
        </p:nvGrpSpPr>
        <p:grpSpPr bwMode="auto">
          <a:xfrm>
            <a:off x="4572000" y="514350"/>
            <a:ext cx="2666999" cy="4814888"/>
            <a:chOff x="5139101" y="514332"/>
            <a:chExt cx="2667411" cy="4814976"/>
          </a:xfrm>
        </p:grpSpPr>
        <p:sp>
          <p:nvSpPr>
            <p:cNvPr id="303" name="CaixaDeTexto 302"/>
            <p:cNvSpPr txBox="1"/>
            <p:nvPr/>
          </p:nvSpPr>
          <p:spPr>
            <a:xfrm>
              <a:off x="7313943" y="514332"/>
              <a:ext cx="492569" cy="40011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4" name="CaixaDeTexto 313"/>
            <p:cNvSpPr txBox="1"/>
            <p:nvPr/>
          </p:nvSpPr>
          <p:spPr>
            <a:xfrm>
              <a:off x="5139101" y="1828806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139101" y="3352834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139101" y="4929251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299" grpId="0" animBg="1"/>
      <p:bldP spid="299" grpId="1" animBg="1"/>
      <p:bldP spid="298" grpId="0" animBg="1"/>
      <p:bldP spid="298" grpId="1" animBg="1"/>
      <p:bldP spid="297" grpId="0" animBg="1"/>
      <p:bldP spid="297" grpId="1" animBg="1"/>
      <p:bldP spid="296" grpId="0" animBg="1"/>
      <p:bldP spid="296" grpId="1" animBg="1"/>
      <p:bldP spid="270" grpId="0"/>
      <p:bldP spid="302" grpId="0" animBg="1"/>
      <p:bldP spid="30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91772"/>
              </p:ext>
            </p:extLst>
          </p:nvPr>
        </p:nvGraphicFramePr>
        <p:xfrm>
          <a:off x="395536" y="3501203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8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079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95E3779-1DFD-4272-9748-E338381C21F9}" type="slidenum">
              <a:rPr lang="pt-PT" altLang="pt-PT" sz="1200">
                <a:latin typeface="Calibri" pitchFamily="-109" charset="0"/>
              </a:rPr>
              <a:pPr eaLnBrk="1" hangingPunct="1"/>
              <a:t>17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ângulo 11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9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30" name="CaixaDeTexto 229"/>
          <p:cNvSpPr txBox="1"/>
          <p:nvPr/>
        </p:nvSpPr>
        <p:spPr>
          <a:xfrm>
            <a:off x="642938" y="1189038"/>
            <a:ext cx="2465387" cy="1630362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%eax, %eax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jz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%esi, %edi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%esi, %ebx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%ecx, %edx</a:t>
            </a:r>
          </a:p>
        </p:txBody>
      </p:sp>
      <p:sp>
        <p:nvSpPr>
          <p:cNvPr id="231" name="CaixaDeTexto 230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9" name="Grupo 231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0825" name="CaixaDeTexto 232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6" name="CaixaDeTexto 233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sp>
        <p:nvSpPr>
          <p:cNvPr id="256" name="CaixaDeTexto 255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56"/>
          <p:cNvGrpSpPr>
            <a:grpSpLocks/>
          </p:cNvGrpSpPr>
          <p:nvPr/>
        </p:nvGrpSpPr>
        <p:grpSpPr bwMode="auto">
          <a:xfrm>
            <a:off x="4572000" y="3643313"/>
            <a:ext cx="492125" cy="1685925"/>
            <a:chOff x="5214942" y="3643314"/>
            <a:chExt cx="492443" cy="1685994"/>
          </a:xfrm>
        </p:grpSpPr>
        <p:sp>
          <p:nvSpPr>
            <p:cNvPr id="258" name="CaixaDeTexto 257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59" name="CaixaDeTexto 258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59"/>
          <p:cNvGrpSpPr>
            <a:grpSpLocks/>
          </p:cNvGrpSpPr>
          <p:nvPr/>
        </p:nvGrpSpPr>
        <p:grpSpPr bwMode="auto">
          <a:xfrm>
            <a:off x="4572000" y="1524000"/>
            <a:ext cx="500062" cy="3805298"/>
            <a:chOff x="5214942" y="1523969"/>
            <a:chExt cx="500066" cy="3805399"/>
          </a:xfrm>
        </p:grpSpPr>
        <p:sp>
          <p:nvSpPr>
            <p:cNvPr id="261" name="CaixaDeTexto 260"/>
            <p:cNvSpPr txBox="1"/>
            <p:nvPr/>
          </p:nvSpPr>
          <p:spPr>
            <a:xfrm>
              <a:off x="5214942" y="1523969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214942" y="4929247"/>
              <a:ext cx="492447" cy="40012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B1</a:t>
              </a:r>
            </a:p>
          </p:txBody>
        </p:sp>
      </p:grpSp>
      <p:grpSp>
        <p:nvGrpSpPr>
          <p:cNvPr id="16" name="Grupo 284"/>
          <p:cNvGrpSpPr>
            <a:grpSpLocks/>
          </p:cNvGrpSpPr>
          <p:nvPr/>
        </p:nvGrpSpPr>
        <p:grpSpPr bwMode="auto">
          <a:xfrm>
            <a:off x="3214688" y="2000250"/>
            <a:ext cx="541337" cy="646113"/>
            <a:chOff x="3214678" y="2000240"/>
            <a:chExt cx="540742" cy="646331"/>
          </a:xfrm>
        </p:grpSpPr>
        <p:cxnSp>
          <p:nvCxnSpPr>
            <p:cNvPr id="30814" name="Conexão recta unidireccional 281"/>
            <p:cNvCxnSpPr>
              <a:cxnSpLocks noChangeShapeType="1"/>
            </p:cNvCxnSpPr>
            <p:nvPr/>
          </p:nvCxnSpPr>
          <p:spPr bwMode="auto">
            <a:xfrm rot="10800000">
              <a:off x="3214678" y="2000240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5" name="Conexão recta unidireccional 282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6" name="CaixaDeTexto 283"/>
            <p:cNvSpPr txBox="1">
              <a:spLocks noChangeArrowheads="1"/>
            </p:cNvSpPr>
            <p:nvPr/>
          </p:nvSpPr>
          <p:spPr bwMode="auto">
            <a:xfrm>
              <a:off x="3357554" y="2000240"/>
              <a:ext cx="3978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3600" b="1">
                  <a:solidFill>
                    <a:srgbClr val="FF0000"/>
                  </a:solidFill>
                  <a:latin typeface="Calibri" pitchFamily="-109" charset="0"/>
                </a:rPr>
                <a:t>?</a:t>
              </a:r>
            </a:p>
          </p:txBody>
        </p:sp>
      </p:grpSp>
      <p:sp>
        <p:nvSpPr>
          <p:cNvPr id="286" name="CaixaDeTexto 285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87" name="CaixaDeTexto 286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88" name="CaixaDeTexto 287"/>
          <p:cNvSpPr txBox="1">
            <a:spLocks noChangeArrowheads="1"/>
          </p:cNvSpPr>
          <p:nvPr/>
        </p:nvSpPr>
        <p:spPr bwMode="auto">
          <a:xfrm>
            <a:off x="388011" y="4643400"/>
            <a:ext cx="3994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30813" name="CaixaDeTexto 292"/>
          <p:cNvSpPr txBox="1">
            <a:spLocks noChangeArrowheads="1"/>
          </p:cNvSpPr>
          <p:nvPr/>
        </p:nvSpPr>
        <p:spPr bwMode="auto">
          <a:xfrm>
            <a:off x="3711765" y="2143126"/>
            <a:ext cx="86023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800" i="1" dirty="0">
                <a:solidFill>
                  <a:srgbClr val="FF0000"/>
                </a:solidFill>
                <a:latin typeface="Calibri" pitchFamily="-109" charset="0"/>
              </a:rPr>
              <a:t>stalling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5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57" name="Conexão em ângulos rectos 8"/>
            <p:cNvCxnSpPr>
              <a:endCxn id="25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0" name="Conexão em ângulos rectos 12"/>
            <p:cNvCxnSpPr>
              <a:endCxn id="25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4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65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68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Conexão em ângulos rectos 31"/>
            <p:cNvCxnSpPr>
              <a:stCxn id="25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0" name="Conexão em ângulos rectos 32"/>
            <p:cNvCxnSpPr>
              <a:stCxn id="25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Conexão em ângulos rectos 40"/>
            <p:cNvCxnSpPr>
              <a:endCxn id="264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43"/>
            <p:cNvCxnSpPr>
              <a:stCxn id="266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3" name="Conexão em ângulos rectos 46"/>
            <p:cNvCxnSpPr>
              <a:stCxn id="265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Conexão em ângulos rectos 56"/>
            <p:cNvCxnSpPr>
              <a:endCxn id="267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5" name="Conexão em ângulos rectos 60"/>
            <p:cNvCxnSpPr>
              <a:stCxn id="267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7" name="Conexão em ângulos rectos 67"/>
            <p:cNvCxnSpPr>
              <a:stCxn id="27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recta 102"/>
            <p:cNvCxnSpPr>
              <a:stCxn id="291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recta unidireccional 107"/>
            <p:cNvCxnSpPr>
              <a:endCxn id="27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recta unidireccional 108"/>
            <p:cNvCxnSpPr>
              <a:endCxn id="265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114"/>
            <p:cNvCxnSpPr>
              <a:endCxn id="266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115"/>
            <p:cNvCxnSpPr>
              <a:endCxn id="295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4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85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289" name="Conexão recta unidireccional 37"/>
            <p:cNvCxnSpPr>
              <a:endCxn id="285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unidireccional 41"/>
            <p:cNvCxnSpPr>
              <a:stCxn id="285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1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292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293" name="Conexão em ângulos rectos 50"/>
            <p:cNvCxnSpPr>
              <a:stCxn id="255" idx="1"/>
              <a:endCxn id="301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54"/>
            <p:cNvCxnSpPr>
              <a:stCxn id="292" idx="0"/>
              <a:endCxn id="295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6" name="Conexão em ângulos rectos 33"/>
            <p:cNvCxnSpPr>
              <a:stCxn id="295" idx="6"/>
              <a:endCxn id="25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61"/>
            <p:cNvCxnSpPr>
              <a:stCxn id="295" idx="2"/>
              <a:endCxn id="25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em ângulos rectos 53"/>
            <p:cNvCxnSpPr>
              <a:endCxn id="299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9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0" name="Conexão em ângulos rectos 53"/>
            <p:cNvCxnSpPr>
              <a:stCxn id="299" idx="0"/>
              <a:endCxn id="265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1" name="Oval 300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2" name="Conexão em ângulos rectos 50"/>
            <p:cNvCxnSpPr>
              <a:stCxn id="301" idx="4"/>
              <a:endCxn id="292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em ângulos rectos 50"/>
            <p:cNvCxnSpPr>
              <a:stCxn id="254" idx="2"/>
              <a:endCxn id="301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5" name="CaixaDeTexto 84"/>
          <p:cNvSpPr txBox="1">
            <a:spLocks noChangeArrowheads="1"/>
          </p:cNvSpPr>
          <p:nvPr/>
        </p:nvSpPr>
        <p:spPr bwMode="auto">
          <a:xfrm>
            <a:off x="395536" y="5373216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sp>
        <p:nvSpPr>
          <p:cNvPr id="86" name="Rectângulo 9"/>
          <p:cNvSpPr/>
          <p:nvPr/>
        </p:nvSpPr>
        <p:spPr bwMode="auto">
          <a:xfrm>
            <a:off x="306325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1" name="Rectângulo 9"/>
          <p:cNvSpPr/>
          <p:nvPr/>
        </p:nvSpPr>
        <p:spPr bwMode="auto">
          <a:xfrm>
            <a:off x="2495087" y="3445429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6" name="CaixaDeTexto 95"/>
          <p:cNvSpPr txBox="1">
            <a:spLocks noChangeArrowheads="1"/>
          </p:cNvSpPr>
          <p:nvPr/>
        </p:nvSpPr>
        <p:spPr bwMode="auto">
          <a:xfrm>
            <a:off x="386344" y="4979901"/>
            <a:ext cx="3994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B2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79712" y="3857622"/>
            <a:ext cx="377726" cy="1156298"/>
            <a:chOff x="1979712" y="3857622"/>
            <a:chExt cx="377726" cy="1156298"/>
          </a:xfrm>
        </p:grpSpPr>
        <p:grpSp>
          <p:nvGrpSpPr>
            <p:cNvPr id="13" name="Grupo 234"/>
            <p:cNvGrpSpPr>
              <a:grpSpLocks/>
            </p:cNvGrpSpPr>
            <p:nvPr/>
          </p:nvGrpSpPr>
          <p:grpSpPr bwMode="auto">
            <a:xfrm>
              <a:off x="1987550" y="3857622"/>
              <a:ext cx="369888" cy="757258"/>
              <a:chOff x="1986808" y="3857628"/>
              <a:chExt cx="370614" cy="757300"/>
            </a:xfrm>
          </p:grpSpPr>
          <p:sp>
            <p:nvSpPr>
              <p:cNvPr id="30823" name="CaixaDeTexto 236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0824" name="CaixaDeTexto 237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98" name="Oval 97"/>
            <p:cNvSpPr/>
            <p:nvPr/>
          </p:nvSpPr>
          <p:spPr bwMode="auto">
            <a:xfrm>
              <a:off x="1979712" y="4581128"/>
              <a:ext cx="334184" cy="4327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F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547008" y="3874051"/>
            <a:ext cx="446933" cy="1526401"/>
            <a:chOff x="2547008" y="3874051"/>
            <a:chExt cx="446933" cy="1526401"/>
          </a:xfrm>
        </p:grpSpPr>
        <p:grpSp>
          <p:nvGrpSpPr>
            <p:cNvPr id="92" name="Grupo 234"/>
            <p:cNvGrpSpPr>
              <a:grpSpLocks/>
            </p:cNvGrpSpPr>
            <p:nvPr/>
          </p:nvGrpSpPr>
          <p:grpSpPr bwMode="auto">
            <a:xfrm>
              <a:off x="2553823" y="3874051"/>
              <a:ext cx="440118" cy="757280"/>
              <a:chOff x="1986808" y="3857628"/>
              <a:chExt cx="440982" cy="757322"/>
            </a:xfrm>
          </p:grpSpPr>
          <p:sp>
            <p:nvSpPr>
              <p:cNvPr id="94" name="CaixaDeTexto 236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56887" cy="40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  <p:sp>
            <p:nvSpPr>
              <p:cNvPr id="95" name="CaixaDeTexto 237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427558" cy="40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01" name="Oval 100"/>
            <p:cNvSpPr/>
            <p:nvPr/>
          </p:nvSpPr>
          <p:spPr bwMode="auto">
            <a:xfrm>
              <a:off x="2547008" y="4592707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2553071" y="4967064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F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059830" y="4218221"/>
            <a:ext cx="426720" cy="1152973"/>
            <a:chOff x="3059830" y="4218221"/>
            <a:chExt cx="426720" cy="1152973"/>
          </a:xfrm>
        </p:grpSpPr>
        <p:sp>
          <p:nvSpPr>
            <p:cNvPr id="89" name="CaixaDeTexto 236"/>
            <p:cNvSpPr txBox="1">
              <a:spLocks noChangeArrowheads="1"/>
            </p:cNvSpPr>
            <p:nvPr/>
          </p:nvSpPr>
          <p:spPr bwMode="auto">
            <a:xfrm>
              <a:off x="3059830" y="4218221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078705" y="4937806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3093108" y="4564366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572000" y="380439"/>
            <a:ext cx="2717316" cy="4948799"/>
            <a:chOff x="4577246" y="380439"/>
            <a:chExt cx="2717316" cy="4948799"/>
          </a:xfrm>
        </p:grpSpPr>
        <p:grpSp>
          <p:nvGrpSpPr>
            <p:cNvPr id="110" name="Grupo 259"/>
            <p:cNvGrpSpPr>
              <a:grpSpLocks/>
            </p:cNvGrpSpPr>
            <p:nvPr/>
          </p:nvGrpSpPr>
          <p:grpSpPr bwMode="auto">
            <a:xfrm>
              <a:off x="4577246" y="1523940"/>
              <a:ext cx="500380" cy="3805298"/>
              <a:chOff x="5214942" y="1523969"/>
              <a:chExt cx="500384" cy="3805399"/>
            </a:xfrm>
          </p:grpSpPr>
          <p:sp>
            <p:nvSpPr>
              <p:cNvPr id="111" name="CaixaDeTexto 110"/>
              <p:cNvSpPr txBox="1"/>
              <p:nvPr/>
            </p:nvSpPr>
            <p:spPr>
              <a:xfrm>
                <a:off x="5214942" y="1523969"/>
                <a:ext cx="492447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>
                <a:off x="5222879" y="3643338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B1</a:t>
                </a:r>
              </a:p>
            </p:txBody>
          </p:sp>
          <p:sp>
            <p:nvSpPr>
              <p:cNvPr id="113" name="CaixaDeTexto 112"/>
              <p:cNvSpPr txBox="1"/>
              <p:nvPr/>
            </p:nvSpPr>
            <p:spPr>
              <a:xfrm>
                <a:off x="5214942" y="4929247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B2</a:t>
                </a:r>
              </a:p>
            </p:txBody>
          </p:sp>
        </p:grpSp>
        <p:sp>
          <p:nvSpPr>
            <p:cNvPr id="114" name="CaixaDeTexto 113"/>
            <p:cNvSpPr txBox="1"/>
            <p:nvPr/>
          </p:nvSpPr>
          <p:spPr bwMode="auto">
            <a:xfrm>
              <a:off x="6802437" y="380439"/>
              <a:ext cx="492125" cy="40005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</p:grpSp>
      <p:sp>
        <p:nvSpPr>
          <p:cNvPr id="118" name="CaixaDeTexto 117"/>
          <p:cNvSpPr txBox="1"/>
          <p:nvPr/>
        </p:nvSpPr>
        <p:spPr bwMode="auto">
          <a:xfrm>
            <a:off x="4576884" y="1522160"/>
            <a:ext cx="492443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B1</a:t>
            </a:r>
          </a:p>
        </p:txBody>
      </p:sp>
      <p:sp>
        <p:nvSpPr>
          <p:cNvPr id="119" name="CaixaDeTexto 118"/>
          <p:cNvSpPr txBox="1"/>
          <p:nvPr/>
        </p:nvSpPr>
        <p:spPr bwMode="auto">
          <a:xfrm>
            <a:off x="4584821" y="3641473"/>
            <a:ext cx="492443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B2</a:t>
            </a:r>
          </a:p>
        </p:txBody>
      </p:sp>
      <p:sp>
        <p:nvSpPr>
          <p:cNvPr id="117" name="CaixaDeTexto 116"/>
          <p:cNvSpPr txBox="1"/>
          <p:nvPr/>
        </p:nvSpPr>
        <p:spPr bwMode="auto">
          <a:xfrm>
            <a:off x="6802075" y="378659"/>
            <a:ext cx="492443" cy="40011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sp>
        <p:nvSpPr>
          <p:cNvPr id="127" name="CaixaDeTexto 235"/>
          <p:cNvSpPr txBox="1">
            <a:spLocks noChangeArrowheads="1"/>
          </p:cNvSpPr>
          <p:nvPr/>
        </p:nvSpPr>
        <p:spPr bwMode="auto">
          <a:xfrm>
            <a:off x="3091521" y="5349991"/>
            <a:ext cx="341090" cy="4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/>
              <a:t>F</a:t>
            </a:r>
          </a:p>
        </p:txBody>
      </p:sp>
      <p:cxnSp>
        <p:nvCxnSpPr>
          <p:cNvPr id="128" name="Conexão recta 102"/>
          <p:cNvCxnSpPr/>
          <p:nvPr/>
        </p:nvCxnSpPr>
        <p:spPr bwMode="auto">
          <a:xfrm flipV="1">
            <a:off x="8609555" y="1157064"/>
            <a:ext cx="380999" cy="20822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Conexão recta 103"/>
          <p:cNvCxnSpPr/>
          <p:nvPr/>
        </p:nvCxnSpPr>
        <p:spPr bwMode="auto">
          <a:xfrm flipH="1">
            <a:off x="8914354" y="1177886"/>
            <a:ext cx="72006" cy="4604704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Conexão em ângulos rectos 115"/>
          <p:cNvCxnSpPr/>
          <p:nvPr/>
        </p:nvCxnSpPr>
        <p:spPr bwMode="auto">
          <a:xfrm rot="10800000">
            <a:off x="7112604" y="5407158"/>
            <a:ext cx="1801750" cy="321907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Conexão em ângulos rectos 33"/>
          <p:cNvCxnSpPr/>
          <p:nvPr/>
        </p:nvCxnSpPr>
        <p:spPr bwMode="auto">
          <a:xfrm>
            <a:off x="7161754" y="5274727"/>
            <a:ext cx="52008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Conexão em ângulos rectos 61"/>
          <p:cNvCxnSpPr/>
          <p:nvPr/>
        </p:nvCxnSpPr>
        <p:spPr bwMode="auto">
          <a:xfrm rot="10800000">
            <a:off x="6475955" y="5274727"/>
            <a:ext cx="350183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FC344CD-8F91-3C4D-9C8D-5C49F27B1F34}"/>
              </a:ext>
            </a:extLst>
          </p:cNvPr>
          <p:cNvSpPr txBox="1"/>
          <p:nvPr/>
        </p:nvSpPr>
        <p:spPr bwMode="auto">
          <a:xfrm>
            <a:off x="4590998" y="4941168"/>
            <a:ext cx="4850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0" name="CaixaDeTexto 119"/>
          <p:cNvSpPr txBox="1"/>
          <p:nvPr/>
        </p:nvSpPr>
        <p:spPr bwMode="auto">
          <a:xfrm>
            <a:off x="4583613" y="4927348"/>
            <a:ext cx="4924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I5</a:t>
            </a:r>
          </a:p>
        </p:txBody>
      </p:sp>
    </p:spTree>
    <p:extLst>
      <p:ext uri="{BB962C8B-B14F-4D97-AF65-F5344CB8AC3E}">
        <p14:creationId xmlns:p14="http://schemas.microsoft.com/office/powerpoint/2010/main" val="5101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0" grpId="3" animBg="1"/>
      <p:bldP spid="11" grpId="0" animBg="1"/>
      <p:bldP spid="11" grpId="2" animBg="1"/>
      <p:bldP spid="12" grpId="0" animBg="1"/>
      <p:bldP spid="12" grpId="1" animBg="1"/>
      <p:bldP spid="231" grpId="0"/>
      <p:bldP spid="256" grpId="0" animBg="1"/>
      <p:bldP spid="256" grpId="1" animBg="1"/>
      <p:bldP spid="286" grpId="0"/>
      <p:bldP spid="287" grpId="0"/>
      <p:bldP spid="288" grpId="0"/>
      <p:bldP spid="30813" grpId="0" animBg="1"/>
      <p:bldP spid="85" grpId="0"/>
      <p:bldP spid="86" grpId="0" animBg="1"/>
      <p:bldP spid="91" grpId="1" animBg="1"/>
      <p:bldP spid="91" grpId="2" animBg="1"/>
      <p:bldP spid="96" grpId="0"/>
      <p:bldP spid="118" grpId="0" animBg="1"/>
      <p:bldP spid="119" grpId="0" animBg="1"/>
      <p:bldP spid="117" grpId="0" animBg="1"/>
      <p:bldP spid="127" grpId="0"/>
      <p:bldP spid="121" grpId="0" animBg="1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000375"/>
          <a:ext cx="3736975" cy="2600325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9288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357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857250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5" name="Rectangle 31"/>
          <p:cNvSpPr>
            <a:spLocks noChangeArrowheads="1"/>
          </p:cNvSpPr>
          <p:nvPr/>
        </p:nvSpPr>
        <p:spPr bwMode="auto">
          <a:xfrm>
            <a:off x="4495800" y="4479925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4495800" y="3325813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9" name="Rectangle 137"/>
          <p:cNvSpPr>
            <a:spLocks noChangeArrowheads="1"/>
          </p:cNvSpPr>
          <p:nvPr/>
        </p:nvSpPr>
        <p:spPr bwMode="auto">
          <a:xfrm>
            <a:off x="4497388" y="4975225"/>
            <a:ext cx="233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857250" y="3357563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357562"/>
            <a:ext cx="369888" cy="1462111"/>
            <a:chOff x="1428706" y="3857628"/>
            <a:chExt cx="370636" cy="1462245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2000250" y="3357565"/>
            <a:ext cx="369888" cy="1900236"/>
            <a:chOff x="1999515" y="3857628"/>
            <a:chExt cx="370614" cy="1900385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5357904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919749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8" name="CaixaDeTexto 237"/>
          <p:cNvSpPr txBox="1"/>
          <p:nvPr/>
        </p:nvSpPr>
        <p:spPr>
          <a:xfrm>
            <a:off x="4800600" y="49530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800600" y="3657600"/>
            <a:ext cx="492125" cy="1685925"/>
            <a:chOff x="5214942" y="3643314"/>
            <a:chExt cx="492763" cy="1686054"/>
          </a:xfrm>
        </p:grpSpPr>
        <p:sp>
          <p:nvSpPr>
            <p:cNvPr id="240" name="CaixaDeTexto 239"/>
            <p:cNvSpPr txBox="1"/>
            <p:nvPr/>
          </p:nvSpPr>
          <p:spPr>
            <a:xfrm>
              <a:off x="5214942" y="3643314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5214942" y="4929287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800600" y="1752601"/>
            <a:ext cx="500062" cy="3586163"/>
            <a:chOff x="5214942" y="1743036"/>
            <a:chExt cx="500386" cy="3586332"/>
          </a:xfrm>
        </p:grpSpPr>
        <p:sp>
          <p:nvSpPr>
            <p:cNvPr id="243" name="CaixaDeTexto 242"/>
            <p:cNvSpPr txBox="1"/>
            <p:nvPr/>
          </p:nvSpPr>
          <p:spPr>
            <a:xfrm>
              <a:off x="5214942" y="1743036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22884" y="3643363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5" name="CaixaDeTexto 244"/>
            <p:cNvSpPr txBox="1"/>
            <p:nvPr/>
          </p:nvSpPr>
          <p:spPr>
            <a:xfrm>
              <a:off x="5214942" y="4929299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57188" y="34290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57188" y="4495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57188" y="37639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249" name="Rectângulo 248"/>
          <p:cNvSpPr/>
          <p:nvPr/>
        </p:nvSpPr>
        <p:spPr bwMode="auto">
          <a:xfrm>
            <a:off x="2500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14337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B2</a:t>
            </a:r>
          </a:p>
        </p:txBody>
      </p:sp>
      <p:sp>
        <p:nvSpPr>
          <p:cNvPr id="251" name="Rectângulo 250"/>
          <p:cNvSpPr/>
          <p:nvPr/>
        </p:nvSpPr>
        <p:spPr bwMode="auto">
          <a:xfrm>
            <a:off x="30003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89"/>
          <p:cNvGrpSpPr>
            <a:grpSpLocks/>
          </p:cNvGrpSpPr>
          <p:nvPr/>
        </p:nvGrpSpPr>
        <p:grpSpPr bwMode="auto">
          <a:xfrm>
            <a:off x="3000375" y="3714750"/>
            <a:ext cx="428622" cy="1543051"/>
            <a:chOff x="3000979" y="4214829"/>
            <a:chExt cx="428312" cy="1543112"/>
          </a:xfrm>
        </p:grpSpPr>
        <p:grpSp>
          <p:nvGrpSpPr>
            <p:cNvPr id="37032" name="Grupo 280"/>
            <p:cNvGrpSpPr>
              <a:grpSpLocks/>
            </p:cNvGrpSpPr>
            <p:nvPr/>
          </p:nvGrpSpPr>
          <p:grpSpPr bwMode="auto">
            <a:xfrm>
              <a:off x="3000979" y="4919707"/>
              <a:ext cx="413142" cy="838234"/>
              <a:chOff x="2541589" y="4533999"/>
              <a:chExt cx="413142" cy="838234"/>
            </a:xfrm>
          </p:grpSpPr>
          <p:sp>
            <p:nvSpPr>
              <p:cNvPr id="37036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4972123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37037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4533999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257" name="Oval 256"/>
            <p:cNvSpPr/>
            <p:nvPr/>
          </p:nvSpPr>
          <p:spPr bwMode="auto">
            <a:xfrm>
              <a:off x="3072363" y="4214829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3072363" y="4572031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261" name="Rectângulo 260"/>
          <p:cNvSpPr/>
          <p:nvPr/>
        </p:nvSpPr>
        <p:spPr bwMode="auto">
          <a:xfrm>
            <a:off x="35718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4876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19" name="Grupo 268"/>
          <p:cNvGrpSpPr>
            <a:grpSpLocks/>
          </p:cNvGrpSpPr>
          <p:nvPr/>
        </p:nvGrpSpPr>
        <p:grpSpPr bwMode="auto">
          <a:xfrm>
            <a:off x="2571748" y="3357557"/>
            <a:ext cx="428331" cy="1900243"/>
            <a:chOff x="2571736" y="3857619"/>
            <a:chExt cx="428339" cy="1900292"/>
          </a:xfrm>
        </p:grpSpPr>
        <p:grpSp>
          <p:nvGrpSpPr>
            <p:cNvPr id="37021" name="Grupo 260"/>
            <p:cNvGrpSpPr>
              <a:grpSpLocks/>
            </p:cNvGrpSpPr>
            <p:nvPr/>
          </p:nvGrpSpPr>
          <p:grpSpPr bwMode="auto">
            <a:xfrm>
              <a:off x="2571738" y="3857619"/>
              <a:ext cx="428337" cy="1900292"/>
              <a:chOff x="2571734" y="3857628"/>
              <a:chExt cx="427697" cy="1900378"/>
            </a:xfrm>
          </p:grpSpPr>
          <p:grpSp>
            <p:nvGrpSpPr>
              <p:cNvPr id="37023" name="Grupo 255"/>
              <p:cNvGrpSpPr>
                <a:grpSpLocks/>
              </p:cNvGrpSpPr>
              <p:nvPr/>
            </p:nvGrpSpPr>
            <p:grpSpPr bwMode="auto">
              <a:xfrm>
                <a:off x="2571734" y="4919739"/>
                <a:ext cx="370061" cy="838267"/>
                <a:chOff x="1986806" y="4562549"/>
                <a:chExt cx="370061" cy="838267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000705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562549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271" name="Oval 270"/>
            <p:cNvSpPr/>
            <p:nvPr/>
          </p:nvSpPr>
          <p:spPr bwMode="auto">
            <a:xfrm>
              <a:off x="2571736" y="421482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2" name="Grupo 275"/>
          <p:cNvGrpSpPr>
            <a:grpSpLocks/>
          </p:cNvGrpSpPr>
          <p:nvPr/>
        </p:nvGrpSpPr>
        <p:grpSpPr bwMode="auto">
          <a:xfrm>
            <a:off x="4792663" y="457200"/>
            <a:ext cx="2446339" cy="4876800"/>
            <a:chOff x="1992294" y="452427"/>
            <a:chExt cx="2446347" cy="4876870"/>
          </a:xfrm>
        </p:grpSpPr>
        <p:grpSp>
          <p:nvGrpSpPr>
            <p:cNvPr id="37015" name="Grupo 267"/>
            <p:cNvGrpSpPr>
              <a:grpSpLocks/>
            </p:cNvGrpSpPr>
            <p:nvPr/>
          </p:nvGrpSpPr>
          <p:grpSpPr bwMode="auto">
            <a:xfrm>
              <a:off x="2000233" y="452427"/>
              <a:ext cx="2438408" cy="4876870"/>
              <a:chOff x="5214942" y="452395"/>
              <a:chExt cx="2438427" cy="4876973"/>
            </a:xfrm>
          </p:grpSpPr>
          <p:grpSp>
            <p:nvGrpSpPr>
              <p:cNvPr id="37017" name="Grupo 262"/>
              <p:cNvGrpSpPr>
                <a:grpSpLocks/>
              </p:cNvGrpSpPr>
              <p:nvPr/>
            </p:nvGrpSpPr>
            <p:grpSpPr bwMode="auto">
              <a:xfrm>
                <a:off x="5214942" y="452395"/>
                <a:ext cx="2438427" cy="3591052"/>
                <a:chOff x="5214942" y="1666841"/>
                <a:chExt cx="2438427" cy="3591052"/>
              </a:xfrm>
            </p:grpSpPr>
            <p:sp>
              <p:nvSpPr>
                <p:cNvPr id="281" name="CaixaDeTexto 280"/>
                <p:cNvSpPr txBox="1"/>
                <p:nvPr/>
              </p:nvSpPr>
              <p:spPr>
                <a:xfrm>
                  <a:off x="7161238" y="1666841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I1</a:t>
                  </a:r>
                </a:p>
              </p:txBody>
            </p:sp>
            <p:sp>
              <p:nvSpPr>
                <p:cNvPr id="282" name="CaixaDeTexto 281"/>
                <p:cNvSpPr txBox="1"/>
                <p:nvPr/>
              </p:nvSpPr>
              <p:spPr>
                <a:xfrm>
                  <a:off x="5214942" y="4857829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I2</a:t>
                  </a: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5214942" y="4929304"/>
                <a:ext cx="492131" cy="40006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278" name="Oval 277"/>
            <p:cNvSpPr/>
            <p:nvPr/>
          </p:nvSpPr>
          <p:spPr bwMode="auto">
            <a:xfrm>
              <a:off x="1992294" y="1747846"/>
              <a:ext cx="617539" cy="3683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cxnSp>
        <p:nvCxnSpPr>
          <p:cNvPr id="298" name="Forma 297"/>
          <p:cNvCxnSpPr>
            <a:cxnSpLocks noChangeShapeType="1"/>
            <a:stCxn id="37044" idx="0"/>
            <a:endCxn id="271" idx="2"/>
          </p:cNvCxnSpPr>
          <p:nvPr/>
        </p:nvCxnSpPr>
        <p:spPr bwMode="auto">
          <a:xfrm rot="5400000" flipH="1" flipV="1">
            <a:off x="2134394" y="3982244"/>
            <a:ext cx="488156" cy="38655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Forma 302"/>
          <p:cNvCxnSpPr>
            <a:cxnSpLocks noChangeShapeType="1"/>
            <a:stCxn id="37026" idx="0"/>
            <a:endCxn id="258" idx="2"/>
          </p:cNvCxnSpPr>
          <p:nvPr/>
        </p:nvCxnSpPr>
        <p:spPr bwMode="auto">
          <a:xfrm rot="5400000" flipH="1" flipV="1">
            <a:off x="2848949" y="4196737"/>
            <a:ext cx="130968" cy="314759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upo 312"/>
          <p:cNvGrpSpPr>
            <a:grpSpLocks/>
          </p:cNvGrpSpPr>
          <p:nvPr/>
        </p:nvGrpSpPr>
        <p:grpSpPr bwMode="auto">
          <a:xfrm>
            <a:off x="4719637" y="469900"/>
            <a:ext cx="2595563" cy="4864107"/>
            <a:chOff x="928664" y="465119"/>
            <a:chExt cx="2595576" cy="4864161"/>
          </a:xfrm>
        </p:grpSpPr>
        <p:grpSp>
          <p:nvGrpSpPr>
            <p:cNvPr id="37003" name="Grupo 306"/>
            <p:cNvGrpSpPr>
              <a:grpSpLocks/>
            </p:cNvGrpSpPr>
            <p:nvPr/>
          </p:nvGrpSpPr>
          <p:grpSpPr bwMode="auto">
            <a:xfrm>
              <a:off x="928664" y="1747833"/>
              <a:ext cx="617542" cy="3581447"/>
              <a:chOff x="3428992" y="1928778"/>
              <a:chExt cx="617546" cy="3581508"/>
            </a:xfrm>
          </p:grpSpPr>
          <p:sp>
            <p:nvSpPr>
              <p:cNvPr id="308" name="CaixaDeTexto 307"/>
              <p:cNvSpPr txBox="1"/>
              <p:nvPr/>
            </p:nvSpPr>
            <p:spPr>
              <a:xfrm>
                <a:off x="3500431" y="3824312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3428992" y="1928778"/>
                <a:ext cx="617546" cy="3683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11" name="CaixaDeTexto 310"/>
              <p:cNvSpPr txBox="1"/>
              <p:nvPr/>
            </p:nvSpPr>
            <p:spPr>
              <a:xfrm>
                <a:off x="3500431" y="5110224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312" name="Oval 311"/>
            <p:cNvSpPr/>
            <p:nvPr/>
          </p:nvSpPr>
          <p:spPr bwMode="auto">
            <a:xfrm>
              <a:off x="2906699" y="465119"/>
              <a:ext cx="617541" cy="3683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57188" y="5257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9" name="Grupo 333"/>
          <p:cNvGrpSpPr>
            <a:grpSpLocks/>
          </p:cNvGrpSpPr>
          <p:nvPr/>
        </p:nvGrpSpPr>
        <p:grpSpPr bwMode="auto">
          <a:xfrm>
            <a:off x="4781555" y="469900"/>
            <a:ext cx="2533646" cy="4864100"/>
            <a:chOff x="5357818" y="617519"/>
            <a:chExt cx="2533659" cy="4864154"/>
          </a:xfrm>
        </p:grpSpPr>
        <p:grpSp>
          <p:nvGrpSpPr>
            <p:cNvPr id="36996" name="Grupo 325"/>
            <p:cNvGrpSpPr>
              <a:grpSpLocks/>
            </p:cNvGrpSpPr>
            <p:nvPr/>
          </p:nvGrpSpPr>
          <p:grpSpPr bwMode="auto">
            <a:xfrm>
              <a:off x="5367344" y="617519"/>
              <a:ext cx="2524133" cy="4864154"/>
              <a:chOff x="1000104" y="465119"/>
              <a:chExt cx="2524133" cy="4864154"/>
            </a:xfrm>
          </p:grpSpPr>
          <p:grpSp>
            <p:nvGrpSpPr>
              <p:cNvPr id="36998" name="Grupo 306"/>
              <p:cNvGrpSpPr>
                <a:grpSpLocks/>
              </p:cNvGrpSpPr>
              <p:nvPr/>
            </p:nvGrpSpPr>
            <p:grpSpPr bwMode="auto">
              <a:xfrm>
                <a:off x="1000104" y="3643329"/>
                <a:ext cx="492128" cy="1685944"/>
                <a:chOff x="3500431" y="3824309"/>
                <a:chExt cx="492131" cy="1685973"/>
              </a:xfrm>
            </p:grpSpPr>
            <p:sp>
              <p:nvSpPr>
                <p:cNvPr id="329" name="CaixaDeTexto 328"/>
                <p:cNvSpPr txBox="1"/>
                <p:nvPr/>
              </p:nvSpPr>
              <p:spPr>
                <a:xfrm>
                  <a:off x="3500431" y="3824309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I3</a:t>
                  </a:r>
                </a:p>
              </p:txBody>
            </p:sp>
            <p:sp>
              <p:nvSpPr>
                <p:cNvPr id="332" name="CaixaDeTexto 331"/>
                <p:cNvSpPr txBox="1"/>
                <p:nvPr/>
              </p:nvSpPr>
              <p:spPr>
                <a:xfrm>
                  <a:off x="3500431" y="5110221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I4</a:t>
                  </a:r>
                </a:p>
              </p:txBody>
            </p:sp>
          </p:grpSp>
          <p:sp>
            <p:nvSpPr>
              <p:cNvPr id="328" name="Oval 327"/>
              <p:cNvSpPr/>
              <p:nvPr/>
            </p:nvSpPr>
            <p:spPr bwMode="auto">
              <a:xfrm>
                <a:off x="2906696" y="465119"/>
                <a:ext cx="617541" cy="3683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333" name="CaixaDeTexto 332"/>
            <p:cNvSpPr txBox="1"/>
            <p:nvPr/>
          </p:nvSpPr>
          <p:spPr bwMode="auto">
            <a:xfrm>
              <a:off x="5357818" y="1900233"/>
              <a:ext cx="492128" cy="40005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614738" y="4071938"/>
            <a:ext cx="413464" cy="1566862"/>
            <a:chOff x="3614738" y="4071938"/>
            <a:chExt cx="413464" cy="1566862"/>
          </a:xfrm>
        </p:grpSpPr>
        <p:grpSp>
          <p:nvGrpSpPr>
            <p:cNvPr id="23616" name="Grupo 335"/>
            <p:cNvGrpSpPr>
              <a:grpSpLocks/>
            </p:cNvGrpSpPr>
            <p:nvPr/>
          </p:nvGrpSpPr>
          <p:grpSpPr bwMode="auto">
            <a:xfrm>
              <a:off x="3657600" y="4495798"/>
              <a:ext cx="370602" cy="1143002"/>
              <a:chOff x="4143369" y="4857760"/>
              <a:chExt cx="370614" cy="1143010"/>
            </a:xfrm>
          </p:grpSpPr>
          <p:grpSp>
            <p:nvGrpSpPr>
              <p:cNvPr id="36990" name="Grupo 292"/>
              <p:cNvGrpSpPr>
                <a:grpSpLocks/>
              </p:cNvGrpSpPr>
              <p:nvPr/>
            </p:nvGrpSpPr>
            <p:grpSpPr bwMode="auto">
              <a:xfrm>
                <a:off x="4143369" y="5214963"/>
                <a:ext cx="370614" cy="785807"/>
                <a:chOff x="3029205" y="5000643"/>
                <a:chExt cx="370616" cy="785811"/>
              </a:xfrm>
            </p:grpSpPr>
            <p:sp>
              <p:nvSpPr>
                <p:cNvPr id="36992" name="CaixaDeTexto 297"/>
                <p:cNvSpPr txBox="1">
                  <a:spLocks noChangeArrowheads="1"/>
                </p:cNvSpPr>
                <p:nvPr/>
              </p:nvSpPr>
              <p:spPr bwMode="auto">
                <a:xfrm>
                  <a:off x="3044550" y="5386344"/>
                  <a:ext cx="34175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F</a:t>
                  </a:r>
                </a:p>
              </p:txBody>
            </p:sp>
            <p:sp>
              <p:nvSpPr>
                <p:cNvPr id="36993" name="CaixaDeTexto 294"/>
                <p:cNvSpPr txBox="1">
                  <a:spLocks noChangeArrowheads="1"/>
                </p:cNvSpPr>
                <p:nvPr/>
              </p:nvSpPr>
              <p:spPr bwMode="auto">
                <a:xfrm>
                  <a:off x="3029205" y="5000643"/>
                  <a:ext cx="370616" cy="40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D</a:t>
                  </a:r>
                </a:p>
              </p:txBody>
            </p:sp>
          </p:grp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320" name="Oval 319"/>
            <p:cNvSpPr/>
            <p:nvPr/>
          </p:nvSpPr>
          <p:spPr bwMode="auto">
            <a:xfrm>
              <a:off x="3614738" y="4071938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2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31" name="Conexão em ângulos rectos 8"/>
            <p:cNvCxnSpPr>
              <a:endCxn id="32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em ângulos rectos 12"/>
            <p:cNvCxnSpPr>
              <a:endCxn id="32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3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3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Conexão em ângulos rectos 31"/>
            <p:cNvCxnSpPr>
              <a:stCxn id="32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32"/>
            <p:cNvCxnSpPr>
              <a:stCxn id="32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40"/>
            <p:cNvCxnSpPr>
              <a:endCxn id="33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43"/>
            <p:cNvCxnSpPr>
              <a:stCxn id="33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Conexão em ângulos rectos 46"/>
            <p:cNvCxnSpPr>
              <a:stCxn id="33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5" name="Conexão em ângulos rectos 56"/>
            <p:cNvCxnSpPr>
              <a:endCxn id="33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Conexão em ângulos rectos 60"/>
            <p:cNvCxnSpPr>
              <a:stCxn id="33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7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8" name="Conexão em ângulos rectos 67"/>
            <p:cNvCxnSpPr>
              <a:stCxn id="347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9" name="Conexão recta 102"/>
            <p:cNvCxnSpPr>
              <a:stCxn id="359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Conexão recta unidireccional 107"/>
            <p:cNvCxnSpPr>
              <a:endCxn id="347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Conexão recta unidireccional 108"/>
            <p:cNvCxnSpPr>
              <a:endCxn id="33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3" name="Conexão em ângulos rectos 114"/>
            <p:cNvCxnSpPr>
              <a:endCxn id="33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Conexão em ângulos rectos 115"/>
            <p:cNvCxnSpPr>
              <a:endCxn id="363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56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57" name="Conexão recta unidireccional 37"/>
            <p:cNvCxnSpPr>
              <a:endCxn id="356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8" name="Conexão recta unidireccional 41"/>
            <p:cNvCxnSpPr>
              <a:stCxn id="356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9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60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61" name="Conexão em ângulos rectos 50"/>
            <p:cNvCxnSpPr>
              <a:stCxn id="327" idx="1"/>
              <a:endCxn id="369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2" name="Conexão em ângulos rectos 54"/>
            <p:cNvCxnSpPr>
              <a:stCxn id="360" idx="0"/>
              <a:endCxn id="363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3" name="Oval 362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4" name="Conexão em ângulos rectos 33"/>
            <p:cNvCxnSpPr>
              <a:stCxn id="363" idx="6"/>
              <a:endCxn id="32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5" name="Conexão em ângulos rectos 61"/>
            <p:cNvCxnSpPr>
              <a:stCxn id="363" idx="2"/>
              <a:endCxn id="32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6" name="Conexão em ângulos rectos 53"/>
            <p:cNvCxnSpPr>
              <a:endCxn id="367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7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8" name="Conexão em ângulos rectos 53"/>
            <p:cNvCxnSpPr>
              <a:stCxn id="367" idx="0"/>
              <a:endCxn id="33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9" name="Oval 368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0" name="Conexão em ângulos rectos 50"/>
            <p:cNvCxnSpPr>
              <a:stCxn id="369" idx="4"/>
              <a:endCxn id="360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1" name="Conexão em ângulos rectos 50"/>
            <p:cNvCxnSpPr>
              <a:stCxn id="326" idx="2"/>
              <a:endCxn id="369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A457AA-B26A-BA49-A177-694A4EBC2EC9}"/>
              </a:ext>
            </a:extLst>
          </p:cNvPr>
          <p:cNvGrpSpPr/>
          <p:nvPr/>
        </p:nvGrpSpPr>
        <p:grpSpPr>
          <a:xfrm>
            <a:off x="4583571" y="2645194"/>
            <a:ext cx="840295" cy="831635"/>
            <a:chOff x="4583571" y="2645194"/>
            <a:chExt cx="840295" cy="831635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0AA8264-FC3B-5F4B-B1AF-B929361E306D}"/>
                </a:ext>
              </a:extLst>
            </p:cNvPr>
            <p:cNvSpPr txBox="1"/>
            <p:nvPr/>
          </p:nvSpPr>
          <p:spPr>
            <a:xfrm rot="19035801">
              <a:off x="4583571" y="3076719"/>
              <a:ext cx="840295" cy="4001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FF0000"/>
                  </a:solidFill>
                </a:rPr>
                <a:t>%</a:t>
              </a:r>
              <a:r>
                <a:rPr lang="pt-PT" b="1" dirty="0" err="1">
                  <a:solidFill>
                    <a:srgbClr val="FF0000"/>
                  </a:solidFill>
                </a:rPr>
                <a:t>eax</a:t>
              </a:r>
              <a:endParaRPr lang="pt-PT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72425B6-FC0B-CF43-94ED-3831CC646F8B}"/>
                </a:ext>
              </a:extLst>
            </p:cNvPr>
            <p:cNvSpPr txBox="1"/>
            <p:nvPr/>
          </p:nvSpPr>
          <p:spPr>
            <a:xfrm>
              <a:off x="4648215" y="2645194"/>
              <a:ext cx="513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i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38" grpId="0" animBg="1"/>
      <p:bldP spid="238" grpId="1" animBg="1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2" grpId="0"/>
      <p:bldP spid="3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000375"/>
          <a:ext cx="3736975" cy="2600325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19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9288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357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857250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5" name="Rectangle 31"/>
          <p:cNvSpPr>
            <a:spLocks noChangeArrowheads="1"/>
          </p:cNvSpPr>
          <p:nvPr/>
        </p:nvSpPr>
        <p:spPr bwMode="auto">
          <a:xfrm>
            <a:off x="4495800" y="4479925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4495800" y="3325813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9" name="Rectangle 137"/>
          <p:cNvSpPr>
            <a:spLocks noChangeArrowheads="1"/>
          </p:cNvSpPr>
          <p:nvPr/>
        </p:nvSpPr>
        <p:spPr bwMode="auto">
          <a:xfrm>
            <a:off x="4497388" y="4975225"/>
            <a:ext cx="233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857250" y="3357563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2" name="Grupo 229"/>
          <p:cNvGrpSpPr>
            <a:grpSpLocks/>
          </p:cNvGrpSpPr>
          <p:nvPr/>
        </p:nvGrpSpPr>
        <p:grpSpPr bwMode="auto">
          <a:xfrm>
            <a:off x="1428750" y="3357563"/>
            <a:ext cx="369888" cy="757239"/>
            <a:chOff x="1428706" y="3857628"/>
            <a:chExt cx="370636" cy="757308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21482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3" name="Grupo 232"/>
          <p:cNvGrpSpPr>
            <a:grpSpLocks/>
          </p:cNvGrpSpPr>
          <p:nvPr/>
        </p:nvGrpSpPr>
        <p:grpSpPr bwMode="auto">
          <a:xfrm>
            <a:off x="2000250" y="3357565"/>
            <a:ext cx="369888" cy="1519236"/>
            <a:chOff x="1999515" y="3857628"/>
            <a:chExt cx="370614" cy="1519355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4976874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214812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sp>
        <p:nvSpPr>
          <p:cNvPr id="238" name="CaixaDeTexto 237"/>
          <p:cNvSpPr txBox="1"/>
          <p:nvPr/>
        </p:nvSpPr>
        <p:spPr>
          <a:xfrm>
            <a:off x="4537075" y="49530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4" name="Grupo 237"/>
          <p:cNvGrpSpPr>
            <a:grpSpLocks/>
          </p:cNvGrpSpPr>
          <p:nvPr/>
        </p:nvGrpSpPr>
        <p:grpSpPr bwMode="auto">
          <a:xfrm>
            <a:off x="4537075" y="3657600"/>
            <a:ext cx="492125" cy="1685925"/>
            <a:chOff x="5214942" y="3643314"/>
            <a:chExt cx="492763" cy="1686054"/>
          </a:xfrm>
        </p:grpSpPr>
        <p:sp>
          <p:nvSpPr>
            <p:cNvPr id="240" name="CaixaDeTexto 239"/>
            <p:cNvSpPr txBox="1"/>
            <p:nvPr/>
          </p:nvSpPr>
          <p:spPr>
            <a:xfrm>
              <a:off x="5214942" y="3643314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5214942" y="4929287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5" name="Grupo 240"/>
          <p:cNvGrpSpPr>
            <a:grpSpLocks/>
          </p:cNvGrpSpPr>
          <p:nvPr/>
        </p:nvGrpSpPr>
        <p:grpSpPr bwMode="auto">
          <a:xfrm>
            <a:off x="4605338" y="1752601"/>
            <a:ext cx="500062" cy="3586163"/>
            <a:chOff x="5214942" y="1743036"/>
            <a:chExt cx="500386" cy="3586332"/>
          </a:xfrm>
        </p:grpSpPr>
        <p:sp>
          <p:nvSpPr>
            <p:cNvPr id="243" name="CaixaDeTexto 242"/>
            <p:cNvSpPr txBox="1"/>
            <p:nvPr/>
          </p:nvSpPr>
          <p:spPr>
            <a:xfrm>
              <a:off x="5214942" y="1743036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22884" y="3643363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5" name="CaixaDeTexto 244"/>
            <p:cNvSpPr txBox="1"/>
            <p:nvPr/>
          </p:nvSpPr>
          <p:spPr>
            <a:xfrm>
              <a:off x="5214942" y="4929299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57188" y="34290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57188" y="4495800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57188" y="3763963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9" name="Rectângulo 248"/>
          <p:cNvSpPr/>
          <p:nvPr/>
        </p:nvSpPr>
        <p:spPr bwMode="auto">
          <a:xfrm>
            <a:off x="2500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143375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251" name="Rectângulo 250"/>
          <p:cNvSpPr/>
          <p:nvPr/>
        </p:nvSpPr>
        <p:spPr bwMode="auto">
          <a:xfrm>
            <a:off x="30765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1" name="Rectângulo 260"/>
          <p:cNvSpPr/>
          <p:nvPr/>
        </p:nvSpPr>
        <p:spPr bwMode="auto">
          <a:xfrm>
            <a:off x="35718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4876800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cxnSp>
        <p:nvCxnSpPr>
          <p:cNvPr id="298" name="Forma 297"/>
          <p:cNvCxnSpPr>
            <a:cxnSpLocks noChangeShapeType="1"/>
            <a:stCxn id="37026" idx="0"/>
            <a:endCxn id="127" idx="2"/>
          </p:cNvCxnSpPr>
          <p:nvPr/>
        </p:nvCxnSpPr>
        <p:spPr bwMode="auto">
          <a:xfrm rot="5400000" flipH="1" flipV="1">
            <a:off x="2841829" y="4194331"/>
            <a:ext cx="197596" cy="36714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57188" y="5257800"/>
            <a:ext cx="292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…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4572000" y="457200"/>
            <a:ext cx="2438400" cy="4895850"/>
            <a:chOff x="3894139" y="457200"/>
            <a:chExt cx="2438400" cy="4895850"/>
          </a:xfrm>
        </p:grpSpPr>
        <p:grpSp>
          <p:nvGrpSpPr>
            <p:cNvPr id="16" name="Grupo 267"/>
            <p:cNvGrpSpPr>
              <a:grpSpLocks/>
            </p:cNvGrpSpPr>
            <p:nvPr/>
          </p:nvGrpSpPr>
          <p:grpSpPr bwMode="auto">
            <a:xfrm>
              <a:off x="3894139" y="457200"/>
              <a:ext cx="2438400" cy="3581400"/>
              <a:chOff x="5214942" y="452395"/>
              <a:chExt cx="2438427" cy="3581522"/>
            </a:xfrm>
          </p:grpSpPr>
          <p:grpSp>
            <p:nvGrpSpPr>
              <p:cNvPr id="17" name="Grupo 262"/>
              <p:cNvGrpSpPr>
                <a:grpSpLocks/>
              </p:cNvGrpSpPr>
              <p:nvPr/>
            </p:nvGrpSpPr>
            <p:grpSpPr bwMode="auto">
              <a:xfrm>
                <a:off x="5214942" y="452395"/>
                <a:ext cx="2438427" cy="1695510"/>
                <a:chOff x="5214942" y="1666841"/>
                <a:chExt cx="2438427" cy="1695510"/>
              </a:xfrm>
            </p:grpSpPr>
            <p:sp>
              <p:nvSpPr>
                <p:cNvPr id="281" name="CaixaDeTexto 280"/>
                <p:cNvSpPr txBox="1"/>
                <p:nvPr/>
              </p:nvSpPr>
              <p:spPr>
                <a:xfrm>
                  <a:off x="7161238" y="1666841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I1</a:t>
                  </a:r>
                </a:p>
              </p:txBody>
            </p:sp>
            <p:sp>
              <p:nvSpPr>
                <p:cNvPr id="282" name="CaixaDeTexto 281"/>
                <p:cNvSpPr txBox="1"/>
                <p:nvPr/>
              </p:nvSpPr>
              <p:spPr>
                <a:xfrm>
                  <a:off x="5214942" y="2962287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I2</a:t>
                  </a: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5214942" y="3633853"/>
                <a:ext cx="492131" cy="40006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332" name="CaixaDeTexto 331"/>
            <p:cNvSpPr txBox="1"/>
            <p:nvPr/>
          </p:nvSpPr>
          <p:spPr bwMode="auto">
            <a:xfrm>
              <a:off x="3962400" y="4953000"/>
              <a:ext cx="492125" cy="40005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537075" y="457200"/>
            <a:ext cx="2854325" cy="3600510"/>
            <a:chOff x="4841875" y="469900"/>
            <a:chExt cx="2854325" cy="3600510"/>
          </a:xfrm>
        </p:grpSpPr>
        <p:sp>
          <p:nvSpPr>
            <p:cNvPr id="329" name="CaixaDeTexto 328"/>
            <p:cNvSpPr txBox="1"/>
            <p:nvPr/>
          </p:nvSpPr>
          <p:spPr bwMode="auto">
            <a:xfrm>
              <a:off x="4841875" y="3670300"/>
              <a:ext cx="492493" cy="40011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28" name="Oval 327"/>
            <p:cNvSpPr/>
            <p:nvPr/>
          </p:nvSpPr>
          <p:spPr bwMode="auto">
            <a:xfrm>
              <a:off x="7078662" y="469900"/>
              <a:ext cx="617538" cy="368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33" name="CaixaDeTexto 332"/>
            <p:cNvSpPr txBox="1"/>
            <p:nvPr/>
          </p:nvSpPr>
          <p:spPr bwMode="auto">
            <a:xfrm>
              <a:off x="4918075" y="1752600"/>
              <a:ext cx="492493" cy="40011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26" name="Group 32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2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31" name="Conexão em ângulos rectos 8"/>
            <p:cNvCxnSpPr>
              <a:endCxn id="32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em ângulos rectos 12"/>
            <p:cNvCxnSpPr>
              <a:endCxn id="32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3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3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Conexão em ângulos rectos 31"/>
            <p:cNvCxnSpPr>
              <a:stCxn id="32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32"/>
            <p:cNvCxnSpPr>
              <a:stCxn id="32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40"/>
            <p:cNvCxnSpPr>
              <a:endCxn id="33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43"/>
            <p:cNvCxnSpPr>
              <a:stCxn id="33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Conexão em ângulos rectos 46"/>
            <p:cNvCxnSpPr>
              <a:stCxn id="33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5" name="Conexão em ângulos rectos 56"/>
            <p:cNvCxnSpPr>
              <a:endCxn id="33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Conexão em ângulos rectos 60"/>
            <p:cNvCxnSpPr>
              <a:stCxn id="33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7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8" name="Conexão em ângulos rectos 67"/>
            <p:cNvCxnSpPr>
              <a:stCxn id="347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9" name="Conexão recta 102"/>
            <p:cNvCxnSpPr>
              <a:stCxn id="359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Conexão recta unidireccional 107"/>
            <p:cNvCxnSpPr>
              <a:endCxn id="347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Conexão recta unidireccional 108"/>
            <p:cNvCxnSpPr>
              <a:endCxn id="33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3" name="Conexão em ângulos rectos 114"/>
            <p:cNvCxnSpPr>
              <a:endCxn id="33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Conexão em ângulos rectos 115"/>
            <p:cNvCxnSpPr>
              <a:endCxn id="363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56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57" name="Conexão recta unidireccional 37"/>
            <p:cNvCxnSpPr>
              <a:endCxn id="356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8" name="Conexão recta unidireccional 41"/>
            <p:cNvCxnSpPr>
              <a:stCxn id="356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9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60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61" name="Conexão em ângulos rectos 50"/>
            <p:cNvCxnSpPr>
              <a:stCxn id="327" idx="1"/>
              <a:endCxn id="369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2" name="Conexão em ângulos rectos 54"/>
            <p:cNvCxnSpPr>
              <a:stCxn id="360" idx="0"/>
              <a:endCxn id="363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3" name="Oval 362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4" name="Conexão em ângulos rectos 33"/>
            <p:cNvCxnSpPr>
              <a:stCxn id="363" idx="6"/>
              <a:endCxn id="32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5" name="Conexão em ângulos rectos 61"/>
            <p:cNvCxnSpPr>
              <a:stCxn id="363" idx="2"/>
              <a:endCxn id="32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6" name="Conexão em ângulos rectos 53"/>
            <p:cNvCxnSpPr>
              <a:endCxn id="367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7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8" name="Conexão em ângulos rectos 53"/>
            <p:cNvCxnSpPr>
              <a:stCxn id="367" idx="0"/>
              <a:endCxn id="33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9" name="Oval 368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0" name="Conexão em ângulos rectos 50"/>
            <p:cNvCxnSpPr>
              <a:stCxn id="369" idx="4"/>
              <a:endCxn id="360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1" name="Conexão em ângulos rectos 50"/>
            <p:cNvCxnSpPr>
              <a:stCxn id="326" idx="2"/>
              <a:endCxn id="369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2571750" y="3357557"/>
            <a:ext cx="428329" cy="1900243"/>
            <a:chOff x="2571750" y="3357557"/>
            <a:chExt cx="428329" cy="1900243"/>
          </a:xfrm>
        </p:grpSpPr>
        <p:grpSp>
          <p:nvGrpSpPr>
            <p:cNvPr id="13" name="Grupo 260"/>
            <p:cNvGrpSpPr>
              <a:grpSpLocks/>
            </p:cNvGrpSpPr>
            <p:nvPr/>
          </p:nvGrpSpPr>
          <p:grpSpPr bwMode="auto">
            <a:xfrm>
              <a:off x="2571750" y="3357557"/>
              <a:ext cx="428329" cy="1900243"/>
              <a:chOff x="2571734" y="3857628"/>
              <a:chExt cx="427697" cy="1900378"/>
            </a:xfrm>
          </p:grpSpPr>
          <p:grpSp>
            <p:nvGrpSpPr>
              <p:cNvPr id="14" name="Grupo 255"/>
              <p:cNvGrpSpPr>
                <a:grpSpLocks/>
              </p:cNvGrpSpPr>
              <p:nvPr/>
            </p:nvGrpSpPr>
            <p:grpSpPr bwMode="auto">
              <a:xfrm>
                <a:off x="2571734" y="4976852"/>
                <a:ext cx="370061" cy="781154"/>
                <a:chOff x="1986806" y="4619662"/>
                <a:chExt cx="370061" cy="781154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000705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619662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24" name="CaixaDeTexto 235"/>
            <p:cNvSpPr txBox="1">
              <a:spLocks noChangeArrowheads="1"/>
            </p:cNvSpPr>
            <p:nvPr/>
          </p:nvSpPr>
          <p:spPr bwMode="auto">
            <a:xfrm>
              <a:off x="2590800" y="3714721"/>
              <a:ext cx="355490" cy="40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657600" y="4062412"/>
            <a:ext cx="370602" cy="1189163"/>
            <a:chOff x="3657600" y="4062412"/>
            <a:chExt cx="370602" cy="1189163"/>
          </a:xfrm>
        </p:grpSpPr>
        <p:grpSp>
          <p:nvGrpSpPr>
            <p:cNvPr id="24" name="Grupo 335"/>
            <p:cNvGrpSpPr>
              <a:grpSpLocks/>
            </p:cNvGrpSpPr>
            <p:nvPr/>
          </p:nvGrpSpPr>
          <p:grpSpPr bwMode="auto">
            <a:xfrm>
              <a:off x="3657600" y="4495801"/>
              <a:ext cx="370602" cy="755774"/>
              <a:chOff x="4143369" y="4857760"/>
              <a:chExt cx="370614" cy="759040"/>
            </a:xfrm>
          </p:grpSpPr>
          <p:sp>
            <p:nvSpPr>
              <p:cNvPr id="36993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69" y="5214961"/>
                <a:ext cx="370614" cy="401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1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125" name="Oval 124"/>
            <p:cNvSpPr/>
            <p:nvPr/>
          </p:nvSpPr>
          <p:spPr bwMode="auto">
            <a:xfrm>
              <a:off x="3657600" y="4062412"/>
              <a:ext cx="357186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76575" y="3714690"/>
            <a:ext cx="428625" cy="1543109"/>
            <a:chOff x="3000375" y="3714690"/>
            <a:chExt cx="428625" cy="15431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3000375" y="4062412"/>
              <a:ext cx="413441" cy="1195387"/>
              <a:chOff x="3000375" y="4062412"/>
              <a:chExt cx="413441" cy="1195387"/>
            </a:xfrm>
          </p:grpSpPr>
          <p:grpSp>
            <p:nvGrpSpPr>
              <p:cNvPr id="8" name="Grupo 280"/>
              <p:cNvGrpSpPr>
                <a:grpSpLocks/>
              </p:cNvGrpSpPr>
              <p:nvPr/>
            </p:nvGrpSpPr>
            <p:grpSpPr bwMode="auto">
              <a:xfrm>
                <a:off x="3000375" y="4476701"/>
                <a:ext cx="413441" cy="781098"/>
                <a:chOff x="2541589" y="4591104"/>
                <a:chExt cx="413142" cy="781129"/>
              </a:xfrm>
            </p:grpSpPr>
            <p:sp>
              <p:nvSpPr>
                <p:cNvPr id="37036" name="CaixaDeTexto 283"/>
                <p:cNvSpPr txBox="1">
                  <a:spLocks noChangeArrowheads="1"/>
                </p:cNvSpPr>
                <p:nvPr/>
              </p:nvSpPr>
              <p:spPr bwMode="auto">
                <a:xfrm>
                  <a:off x="2612971" y="4972123"/>
                  <a:ext cx="34176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37" name="CaixaDeTexto 282"/>
                <p:cNvSpPr txBox="1">
                  <a:spLocks noChangeArrowheads="1"/>
                </p:cNvSpPr>
                <p:nvPr/>
              </p:nvSpPr>
              <p:spPr bwMode="auto">
                <a:xfrm>
                  <a:off x="2541589" y="4591104"/>
                  <a:ext cx="370339" cy="400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127" name="Oval 126"/>
              <p:cNvSpPr/>
              <p:nvPr/>
            </p:nvSpPr>
            <p:spPr bwMode="auto">
              <a:xfrm>
                <a:off x="3048000" y="4062412"/>
                <a:ext cx="357187" cy="43338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a typeface="+mn-ea"/>
                  </a:rPr>
                  <a:t>E</a:t>
                </a:r>
              </a:p>
            </p:txBody>
          </p:sp>
        </p:grpSp>
        <p:sp>
          <p:nvSpPr>
            <p:cNvPr id="131" name="CaixaDeTexto 259"/>
            <p:cNvSpPr txBox="1">
              <a:spLocks noChangeArrowheads="1"/>
            </p:cNvSpPr>
            <p:nvPr/>
          </p:nvSpPr>
          <p:spPr bwMode="auto">
            <a:xfrm>
              <a:off x="3000678" y="3714690"/>
              <a:ext cx="428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37075" y="457200"/>
            <a:ext cx="2549525" cy="4864166"/>
            <a:chOff x="2667000" y="609600"/>
            <a:chExt cx="2549525" cy="4864166"/>
          </a:xfrm>
        </p:grpSpPr>
        <p:grpSp>
          <p:nvGrpSpPr>
            <p:cNvPr id="19" name="Grupo 306"/>
            <p:cNvGrpSpPr>
              <a:grpSpLocks/>
            </p:cNvGrpSpPr>
            <p:nvPr/>
          </p:nvGrpSpPr>
          <p:grpSpPr bwMode="auto">
            <a:xfrm>
              <a:off x="2667000" y="1892300"/>
              <a:ext cx="617539" cy="3581466"/>
              <a:chOff x="3428992" y="1928778"/>
              <a:chExt cx="617546" cy="3581567"/>
            </a:xfrm>
          </p:grpSpPr>
          <p:sp>
            <p:nvSpPr>
              <p:cNvPr id="308" name="CaixaDeTexto 307"/>
              <p:cNvSpPr txBox="1"/>
              <p:nvPr/>
            </p:nvSpPr>
            <p:spPr>
              <a:xfrm>
                <a:off x="3500431" y="3824312"/>
                <a:ext cx="492499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3428992" y="1928778"/>
                <a:ext cx="617546" cy="3683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11" name="CaixaDeTexto 310"/>
              <p:cNvSpPr txBox="1"/>
              <p:nvPr/>
            </p:nvSpPr>
            <p:spPr>
              <a:xfrm>
                <a:off x="3500431" y="5110224"/>
                <a:ext cx="492499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I4</a:t>
                </a:r>
              </a:p>
            </p:txBody>
          </p:sp>
        </p:grpSp>
        <p:sp>
          <p:nvSpPr>
            <p:cNvPr id="135" name="CaixaDeTexto 307"/>
            <p:cNvSpPr txBox="1"/>
            <p:nvPr/>
          </p:nvSpPr>
          <p:spPr bwMode="auto">
            <a:xfrm>
              <a:off x="4724400" y="609600"/>
              <a:ext cx="492125" cy="40005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4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38" grpId="0" animBg="1"/>
      <p:bldP spid="238" grpId="1" animBg="1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2" grpId="0"/>
      <p:bldP spid="3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lvl="1">
              <a:defRPr/>
            </a:pPr>
            <a:r>
              <a:rPr lang="pt-PT" sz="1800" dirty="0"/>
              <a:t>Secção 4.5 (</a:t>
            </a:r>
            <a:r>
              <a:rPr lang="pt-PT" sz="1800" dirty="0" err="1"/>
              <a:t>pags</a:t>
            </a:r>
            <a:r>
              <a:rPr lang="pt-PT" sz="1800" dirty="0"/>
              <a:t>. 272 .. 286) – </a:t>
            </a:r>
            <a:r>
              <a:rPr lang="pt-PT" sz="1800" dirty="0" err="1"/>
              <a:t>An</a:t>
            </a:r>
            <a:r>
              <a:rPr lang="pt-PT" sz="1800" dirty="0"/>
              <a:t> </a:t>
            </a:r>
            <a:r>
              <a:rPr lang="pt-PT" sz="1800" dirty="0" err="1"/>
              <a:t>overview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pipeline</a:t>
            </a:r>
          </a:p>
          <a:p>
            <a:pPr lvl="1">
              <a:defRPr/>
            </a:pPr>
            <a:r>
              <a:rPr lang="pt-PT" sz="1800" dirty="0"/>
              <a:t>Secção 4.6 (</a:t>
            </a:r>
            <a:r>
              <a:rPr lang="pt-PT" sz="1800" dirty="0" err="1"/>
              <a:t>pags</a:t>
            </a:r>
            <a:r>
              <a:rPr lang="pt-PT" sz="1800" dirty="0"/>
              <a:t>. 286 .. 300) – Pipeline </a:t>
            </a:r>
            <a:r>
              <a:rPr lang="pt-PT" sz="1800" dirty="0" err="1"/>
              <a:t>datapath</a:t>
            </a:r>
            <a:r>
              <a:rPr lang="pt-PT" sz="1800" dirty="0"/>
              <a:t> (</a:t>
            </a:r>
            <a:r>
              <a:rPr lang="pt-PT" sz="1800" strike="sngStrike" dirty="0" err="1"/>
              <a:t>and</a:t>
            </a:r>
            <a:r>
              <a:rPr lang="pt-PT" sz="1800" strike="sngStrike" dirty="0"/>
              <a:t> </a:t>
            </a:r>
            <a:r>
              <a:rPr lang="pt-PT" sz="1800" strike="sngStrike" dirty="0" err="1"/>
              <a:t>control</a:t>
            </a:r>
            <a:r>
              <a:rPr lang="pt-PT" sz="1800" dirty="0"/>
              <a:t>)</a:t>
            </a:r>
          </a:p>
          <a:p>
            <a:pPr lvl="1">
              <a:defRPr/>
            </a:pPr>
            <a:r>
              <a:rPr lang="pt-PT" sz="1800" dirty="0"/>
              <a:t>Secção 4.7 (</a:t>
            </a:r>
            <a:r>
              <a:rPr lang="pt-PT" sz="1800" dirty="0" err="1"/>
              <a:t>pags</a:t>
            </a:r>
            <a:r>
              <a:rPr lang="pt-PT" sz="1800" dirty="0"/>
              <a:t>. 303 .. 316) – Data </a:t>
            </a:r>
            <a:r>
              <a:rPr lang="pt-PT" sz="1800" dirty="0" err="1"/>
              <a:t>hazards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4.8 (</a:t>
            </a:r>
            <a:r>
              <a:rPr lang="pt-PT" sz="1800" dirty="0" err="1"/>
              <a:t>pags</a:t>
            </a:r>
            <a:r>
              <a:rPr lang="pt-PT" sz="1800" dirty="0"/>
              <a:t>. 316 .. 325) – </a:t>
            </a:r>
            <a:r>
              <a:rPr lang="pt-PT" sz="1800" dirty="0" err="1"/>
              <a:t>Control</a:t>
            </a:r>
            <a:r>
              <a:rPr lang="pt-PT" sz="1800" dirty="0"/>
              <a:t> </a:t>
            </a:r>
            <a:r>
              <a:rPr lang="pt-PT" sz="1800"/>
              <a:t>hazards</a:t>
            </a:r>
            <a:endParaRPr lang="pt-PT" sz="1800" dirty="0"/>
          </a:p>
          <a:p>
            <a:pPr lvl="1">
              <a:defRPr/>
            </a:pPr>
            <a:endParaRPr lang="pt-PT" sz="1800" dirty="0"/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  <a:endParaRPr lang="en-US" sz="2000" dirty="0"/>
          </a:p>
          <a:p>
            <a:pPr lvl="1">
              <a:defRPr/>
            </a:pPr>
            <a:r>
              <a:rPr lang="pt-PT" sz="1800" dirty="0"/>
              <a:t>Secção 4.4 (</a:t>
            </a:r>
            <a:r>
              <a:rPr lang="pt-PT" sz="1800" dirty="0" err="1"/>
              <a:t>pags</a:t>
            </a:r>
            <a:r>
              <a:rPr lang="pt-PT" sz="1800" dirty="0"/>
              <a:t>. 391 .. 398) – General </a:t>
            </a:r>
            <a:r>
              <a:rPr lang="pt-PT" sz="1800" dirty="0" err="1"/>
              <a:t>principles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pipelining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4.5 (</a:t>
            </a:r>
            <a:r>
              <a:rPr lang="pt-PT" sz="1800" dirty="0" err="1"/>
              <a:t>pags</a:t>
            </a:r>
            <a:r>
              <a:rPr lang="pt-PT" sz="1800" dirty="0"/>
              <a:t>. 400 .. 446) – </a:t>
            </a:r>
            <a:r>
              <a:rPr lang="pt-PT" sz="1800" dirty="0" err="1"/>
              <a:t>Pipelined</a:t>
            </a:r>
            <a:r>
              <a:rPr lang="pt-PT" sz="1800" dirty="0"/>
              <a:t> Y86 </a:t>
            </a:r>
            <a:r>
              <a:rPr lang="pt-PT" sz="1800" dirty="0" err="1"/>
              <a:t>implementations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8446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Dependências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2856671"/>
            <a:ext cx="8712968" cy="302060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Os registos são escritos apenas no estágio de WRITEBACK</a:t>
            </a:r>
          </a:p>
          <a:p>
            <a:pPr>
              <a:spcAft>
                <a:spcPts val="600"/>
              </a:spcAft>
            </a:pP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Se uma instrução tenta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ler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um registo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antes da escrita 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estar terminada é necessário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resolver a dependência RAW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Read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After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Write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)</a:t>
            </a:r>
            <a:endParaRPr lang="pt-PT" altLang="pt-PT" b="1" dirty="0">
              <a:latin typeface="Calibri" pitchFamily="-109" charset="0"/>
              <a:ea typeface="ＭＳ Ｐゴシック" pitchFamily="-109" charset="-128"/>
            </a:endParaRPr>
          </a:p>
          <a:p>
            <a:pPr>
              <a:spcAft>
                <a:spcPts val="600"/>
              </a:spcAft>
            </a:pP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Injectando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ja-JP" altLang="pt-PT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pt-PT" altLang="ja-JP" dirty="0" err="1">
                <a:latin typeface="Calibri" pitchFamily="-109" charset="0"/>
                <a:ea typeface="ＭＳ Ｐゴシック" pitchFamily="-109" charset="-128"/>
              </a:rPr>
              <a:t>NOPs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) no estágio de execução 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a leitura é adiada até ao ciclo imediatamente a seguir à escrita</a:t>
            </a:r>
          </a:p>
        </p:txBody>
      </p:sp>
      <p:sp>
        <p:nvSpPr>
          <p:cNvPr id="3789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789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C6D1C94-B1BE-4970-83E5-CC295DCE436C}" type="slidenum">
              <a:rPr lang="pt-PT" altLang="pt-PT" sz="1200">
                <a:latin typeface="Calibri" pitchFamily="-109" charset="0"/>
              </a:rPr>
              <a:pPr eaLnBrk="1" hangingPunct="1"/>
              <a:t>20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38" y="1184846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2355856" y="1164638"/>
            <a:ext cx="740024" cy="686985"/>
            <a:chOff x="2331773" y="1170762"/>
            <a:chExt cx="740029" cy="686602"/>
          </a:xfrm>
        </p:grpSpPr>
        <p:sp>
          <p:nvSpPr>
            <p:cNvPr id="37907" name="Oval 6"/>
            <p:cNvSpPr>
              <a:spLocks noChangeArrowheads="1"/>
            </p:cNvSpPr>
            <p:nvPr/>
          </p:nvSpPr>
          <p:spPr bwMode="auto">
            <a:xfrm>
              <a:off x="2331773" y="117076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8" name="Oval 7"/>
            <p:cNvSpPr>
              <a:spLocks noChangeArrowheads="1"/>
            </p:cNvSpPr>
            <p:nvPr/>
          </p:nvSpPr>
          <p:spPr bwMode="auto">
            <a:xfrm>
              <a:off x="2428860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9" name="Conexão curva 11"/>
            <p:cNvCxnSpPr>
              <a:cxnSpLocks noChangeShapeType="1"/>
              <a:stCxn id="37907" idx="6"/>
              <a:endCxn id="37908" idx="6"/>
            </p:cNvCxnSpPr>
            <p:nvPr/>
          </p:nvCxnSpPr>
          <p:spPr bwMode="auto">
            <a:xfrm>
              <a:off x="2974715" y="1350763"/>
              <a:ext cx="97087" cy="326602"/>
            </a:xfrm>
            <a:prstGeom prst="curvedConnector3">
              <a:avLst>
                <a:gd name="adj1" fmla="val 51106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CaixaDeTexto 13"/>
          <p:cNvSpPr txBox="1"/>
          <p:nvPr/>
        </p:nvSpPr>
        <p:spPr>
          <a:xfrm>
            <a:off x="5626100" y="1214438"/>
            <a:ext cx="2465740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popl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pushl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4" name="Grupo 14"/>
          <p:cNvGrpSpPr>
            <a:grpSpLocks/>
          </p:cNvGrpSpPr>
          <p:nvPr/>
        </p:nvGrpSpPr>
        <p:grpSpPr bwMode="auto">
          <a:xfrm>
            <a:off x="6715124" y="1214438"/>
            <a:ext cx="665188" cy="646112"/>
            <a:chOff x="1714480" y="1211612"/>
            <a:chExt cx="665193" cy="645752"/>
          </a:xfrm>
        </p:grpSpPr>
        <p:sp>
          <p:nvSpPr>
            <p:cNvPr id="37904" name="Oval 15"/>
            <p:cNvSpPr>
              <a:spLocks noChangeArrowheads="1"/>
            </p:cNvSpPr>
            <p:nvPr/>
          </p:nvSpPr>
          <p:spPr bwMode="auto">
            <a:xfrm>
              <a:off x="1714480" y="121161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5" name="Oval 16"/>
            <p:cNvSpPr>
              <a:spLocks noChangeArrowheads="1"/>
            </p:cNvSpPr>
            <p:nvPr/>
          </p:nvSpPr>
          <p:spPr bwMode="auto">
            <a:xfrm>
              <a:off x="1736731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6" name="Conexão curva 17"/>
            <p:cNvCxnSpPr>
              <a:cxnSpLocks noChangeShapeType="1"/>
              <a:stCxn id="37904" idx="6"/>
              <a:endCxn id="37905" idx="6"/>
            </p:cNvCxnSpPr>
            <p:nvPr/>
          </p:nvCxnSpPr>
          <p:spPr bwMode="auto">
            <a:xfrm>
              <a:off x="2357422" y="1391613"/>
              <a:ext cx="22251" cy="285752"/>
            </a:xfrm>
            <a:prstGeom prst="curvedConnector3">
              <a:avLst>
                <a:gd name="adj1" fmla="val 450549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upo 30"/>
          <p:cNvGrpSpPr>
            <a:grpSpLocks/>
          </p:cNvGrpSpPr>
          <p:nvPr/>
        </p:nvGrpSpPr>
        <p:grpSpPr bwMode="auto">
          <a:xfrm>
            <a:off x="3857625" y="1071563"/>
            <a:ext cx="2928938" cy="1146175"/>
            <a:chOff x="3857620" y="1071546"/>
            <a:chExt cx="2928958" cy="1145818"/>
          </a:xfrm>
        </p:grpSpPr>
        <p:grpSp>
          <p:nvGrpSpPr>
            <p:cNvPr id="37899" name="Grupo 19"/>
            <p:cNvGrpSpPr>
              <a:grpSpLocks/>
            </p:cNvGrpSpPr>
            <p:nvPr/>
          </p:nvGrpSpPr>
          <p:grpSpPr bwMode="auto">
            <a:xfrm>
              <a:off x="6000760" y="1214422"/>
              <a:ext cx="785818" cy="1002942"/>
              <a:chOff x="1714480" y="1211612"/>
              <a:chExt cx="785818" cy="1002942"/>
            </a:xfrm>
          </p:grpSpPr>
          <p:sp>
            <p:nvSpPr>
              <p:cNvPr id="37901" name="Oval 20"/>
              <p:cNvSpPr>
                <a:spLocks noChangeArrowheads="1"/>
              </p:cNvSpPr>
              <p:nvPr/>
            </p:nvSpPr>
            <p:spPr bwMode="auto">
              <a:xfrm>
                <a:off x="1714480" y="1211612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sp>
            <p:nvSpPr>
              <p:cNvPr id="37902" name="Oval 21"/>
              <p:cNvSpPr>
                <a:spLocks noChangeArrowheads="1"/>
              </p:cNvSpPr>
              <p:nvPr/>
            </p:nvSpPr>
            <p:spPr bwMode="auto">
              <a:xfrm>
                <a:off x="1857356" y="1854554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cxnSp>
            <p:nvCxnSpPr>
              <p:cNvPr id="37903" name="Conexão curva 22"/>
              <p:cNvCxnSpPr>
                <a:cxnSpLocks noChangeShapeType="1"/>
                <a:stCxn id="37901" idx="2"/>
                <a:endCxn id="37902" idx="2"/>
              </p:cNvCxnSpPr>
              <p:nvPr/>
            </p:nvCxnSpPr>
            <p:spPr bwMode="auto">
              <a:xfrm rot="10800000" flipH="1" flipV="1">
                <a:off x="1714480" y="1391612"/>
                <a:ext cx="142876" cy="642942"/>
              </a:xfrm>
              <a:prstGeom prst="curvedConnector3">
                <a:avLst>
                  <a:gd name="adj1" fmla="val -433255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0" name="Chamada rectangular arredondada 29"/>
            <p:cNvSpPr>
              <a:spLocks noChangeArrowheads="1"/>
            </p:cNvSpPr>
            <p:nvPr/>
          </p:nvSpPr>
          <p:spPr bwMode="auto">
            <a:xfrm>
              <a:off x="3857620" y="1071546"/>
              <a:ext cx="1341390" cy="646986"/>
            </a:xfrm>
            <a:prstGeom prst="wedgeRoundRectCallout">
              <a:avLst>
                <a:gd name="adj1" fmla="val 63412"/>
                <a:gd name="adj2" fmla="val 42333"/>
                <a:gd name="adj3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Dependência</a:t>
              </a:r>
            </a:p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no %esp</a:t>
              </a:r>
            </a:p>
          </p:txBody>
        </p:sp>
      </p:grpSp>
      <p:grpSp>
        <p:nvGrpSpPr>
          <p:cNvPr id="25" name="Grupo 12"/>
          <p:cNvGrpSpPr>
            <a:grpSpLocks/>
          </p:cNvGrpSpPr>
          <p:nvPr/>
        </p:nvGrpSpPr>
        <p:grpSpPr bwMode="auto">
          <a:xfrm>
            <a:off x="1688968" y="1491423"/>
            <a:ext cx="1261281" cy="680837"/>
            <a:chOff x="2331773" y="1170762"/>
            <a:chExt cx="1261290" cy="680457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331773" y="117076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2950121" y="1491219"/>
              <a:ext cx="642942" cy="360000"/>
            </a:xfrm>
            <a:prstGeom prst="ellips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28" name="Conexão curva 11"/>
            <p:cNvCxnSpPr>
              <a:cxnSpLocks noChangeShapeType="1"/>
              <a:stCxn id="26" idx="2"/>
              <a:endCxn id="27" idx="2"/>
            </p:cNvCxnSpPr>
            <p:nvPr/>
          </p:nvCxnSpPr>
          <p:spPr bwMode="auto">
            <a:xfrm rot="10800000" flipH="1" flipV="1">
              <a:off x="2331773" y="1350762"/>
              <a:ext cx="618348" cy="320457"/>
            </a:xfrm>
            <a:prstGeom prst="curvedConnector3">
              <a:avLst>
                <a:gd name="adj1" fmla="val -217432"/>
              </a:avLst>
            </a:prstGeom>
            <a:noFill/>
            <a:ln w="19050">
              <a:solidFill>
                <a:srgbClr val="00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Chamada rectangular arredondada 29"/>
          <p:cNvSpPr>
            <a:spLocks noChangeArrowheads="1"/>
          </p:cNvSpPr>
          <p:nvPr/>
        </p:nvSpPr>
        <p:spPr bwMode="auto">
          <a:xfrm>
            <a:off x="395536" y="292514"/>
            <a:ext cx="1339178" cy="783193"/>
          </a:xfrm>
          <a:prstGeom prst="wedgeRoundRectCallout">
            <a:avLst>
              <a:gd name="adj1" fmla="val -41159"/>
              <a:gd name="adj2" fmla="val 124990"/>
              <a:gd name="adj3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600" dirty="0">
                <a:solidFill>
                  <a:srgbClr val="009900"/>
                </a:solidFill>
                <a:latin typeface="Calibri" pitchFamily="-109" charset="0"/>
              </a:rPr>
              <a:t>WAR – </a:t>
            </a: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Write</a:t>
            </a:r>
            <a:b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</a:b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After</a:t>
            </a:r>
            <a: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  <a:t> </a:t>
            </a: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Read</a:t>
            </a:r>
            <a: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  <a:t> </a:t>
            </a:r>
            <a:r>
              <a:rPr lang="pt-PT" altLang="pt-PT" sz="2400" b="1" i="1" dirty="0">
                <a:solidFill>
                  <a:srgbClr val="009900"/>
                </a:solidFill>
                <a:latin typeface="Calibri" pitchFamily="-109" charset="0"/>
              </a:rPr>
              <a:t>√</a:t>
            </a:r>
            <a:endParaRPr lang="pt-PT" altLang="pt-PT" sz="1600" b="1" dirty="0">
              <a:solidFill>
                <a:srgbClr val="009900"/>
              </a:solidFill>
              <a:latin typeface="Calibri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7875"/>
              </p:ext>
            </p:extLst>
          </p:nvPr>
        </p:nvGraphicFramePr>
        <p:xfrm>
          <a:off x="3059827" y="1988660"/>
          <a:ext cx="5832651" cy="3343275"/>
        </p:xfrm>
        <a:graphic>
          <a:graphicData uri="http://schemas.openxmlformats.org/drawingml/2006/table">
            <a:tbl>
              <a:tblPr/>
              <a:tblGrid>
                <a:gridCol w="445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21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Exercício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4503415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3923928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3491880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3443051" y="3830261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3443051" y="3004761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3443051" y="1801436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262320" y="2118150"/>
            <a:ext cx="2465740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pushl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esp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3563888" y="234584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3986088" y="2345847"/>
            <a:ext cx="369888" cy="1462111"/>
            <a:chOff x="1428706" y="3857628"/>
            <a:chExt cx="370636" cy="1462245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4490144" y="2345846"/>
            <a:ext cx="369888" cy="2635753"/>
            <a:chOff x="1999515" y="3857628"/>
            <a:chExt cx="370614" cy="2635963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6093482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919749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094644" y="241728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094644" y="348408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059832" y="2752248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49" name="Rectângulo 248"/>
          <p:cNvSpPr/>
          <p:nvPr/>
        </p:nvSpPr>
        <p:spPr bwMode="auto">
          <a:xfrm>
            <a:off x="5004048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059832" y="3131660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51" name="Rectângulo 250"/>
          <p:cNvSpPr/>
          <p:nvPr/>
        </p:nvSpPr>
        <p:spPr bwMode="auto">
          <a:xfrm>
            <a:off x="5580112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89"/>
          <p:cNvGrpSpPr>
            <a:grpSpLocks/>
          </p:cNvGrpSpPr>
          <p:nvPr/>
        </p:nvGrpSpPr>
        <p:grpSpPr bwMode="auto">
          <a:xfrm>
            <a:off x="5580112" y="2703034"/>
            <a:ext cx="428622" cy="2278579"/>
            <a:chOff x="3000979" y="4214829"/>
            <a:chExt cx="428312" cy="2278671"/>
          </a:xfrm>
        </p:grpSpPr>
        <p:grpSp>
          <p:nvGrpSpPr>
            <p:cNvPr id="37032" name="Grupo 280"/>
            <p:cNvGrpSpPr>
              <a:grpSpLocks/>
            </p:cNvGrpSpPr>
            <p:nvPr/>
          </p:nvGrpSpPr>
          <p:grpSpPr bwMode="auto">
            <a:xfrm>
              <a:off x="3000979" y="4919707"/>
              <a:ext cx="413142" cy="1573793"/>
              <a:chOff x="2541589" y="4533999"/>
              <a:chExt cx="413142" cy="1573793"/>
            </a:xfrm>
          </p:grpSpPr>
          <p:sp>
            <p:nvSpPr>
              <p:cNvPr id="37036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5707682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37037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4533999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257" name="Oval 256"/>
            <p:cNvSpPr/>
            <p:nvPr/>
          </p:nvSpPr>
          <p:spPr bwMode="auto">
            <a:xfrm>
              <a:off x="3072363" y="4214829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3072363" y="4572031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261" name="Rectângulo 260"/>
          <p:cNvSpPr/>
          <p:nvPr/>
        </p:nvSpPr>
        <p:spPr bwMode="auto">
          <a:xfrm>
            <a:off x="6156176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094644" y="458152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19" name="Grupo 268"/>
          <p:cNvGrpSpPr>
            <a:grpSpLocks/>
          </p:cNvGrpSpPr>
          <p:nvPr/>
        </p:nvGrpSpPr>
        <p:grpSpPr bwMode="auto">
          <a:xfrm>
            <a:off x="5004048" y="2345839"/>
            <a:ext cx="428331" cy="2635763"/>
            <a:chOff x="2571736" y="3857617"/>
            <a:chExt cx="428339" cy="2635832"/>
          </a:xfrm>
        </p:grpSpPr>
        <p:grpSp>
          <p:nvGrpSpPr>
            <p:cNvPr id="37021" name="Grupo 260"/>
            <p:cNvGrpSpPr>
              <a:grpSpLocks/>
            </p:cNvGrpSpPr>
            <p:nvPr/>
          </p:nvGrpSpPr>
          <p:grpSpPr bwMode="auto">
            <a:xfrm>
              <a:off x="2571738" y="3857617"/>
              <a:ext cx="428337" cy="2635832"/>
              <a:chOff x="2571734" y="3857628"/>
              <a:chExt cx="427697" cy="2635949"/>
            </a:xfrm>
          </p:grpSpPr>
          <p:grpSp>
            <p:nvGrpSpPr>
              <p:cNvPr id="37023" name="Grupo 255"/>
              <p:cNvGrpSpPr>
                <a:grpSpLocks/>
              </p:cNvGrpSpPr>
              <p:nvPr/>
            </p:nvGrpSpPr>
            <p:grpSpPr bwMode="auto">
              <a:xfrm>
                <a:off x="2571734" y="4895133"/>
                <a:ext cx="370061" cy="1598444"/>
                <a:chOff x="1986806" y="4537943"/>
                <a:chExt cx="370061" cy="1598444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736276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537943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271" name="Oval 270"/>
            <p:cNvSpPr/>
            <p:nvPr/>
          </p:nvSpPr>
          <p:spPr bwMode="auto">
            <a:xfrm>
              <a:off x="2571736" y="421482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094644" y="496252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321" name="Group 320"/>
          <p:cNvGrpSpPr/>
          <p:nvPr/>
        </p:nvGrpSpPr>
        <p:grpSpPr>
          <a:xfrm>
            <a:off x="6174760" y="3060223"/>
            <a:ext cx="413464" cy="2313387"/>
            <a:chOff x="3614738" y="4071938"/>
            <a:chExt cx="413464" cy="2313387"/>
          </a:xfrm>
        </p:grpSpPr>
        <p:grpSp>
          <p:nvGrpSpPr>
            <p:cNvPr id="23616" name="Grupo 335"/>
            <p:cNvGrpSpPr>
              <a:grpSpLocks/>
            </p:cNvGrpSpPr>
            <p:nvPr/>
          </p:nvGrpSpPr>
          <p:grpSpPr bwMode="auto">
            <a:xfrm>
              <a:off x="3657600" y="4495812"/>
              <a:ext cx="370602" cy="1889513"/>
              <a:chOff x="4143369" y="4857760"/>
              <a:chExt cx="370614" cy="1889521"/>
            </a:xfrm>
          </p:grpSpPr>
          <p:grpSp>
            <p:nvGrpSpPr>
              <p:cNvPr id="36990" name="Grupo 292"/>
              <p:cNvGrpSpPr>
                <a:grpSpLocks/>
              </p:cNvGrpSpPr>
              <p:nvPr/>
            </p:nvGrpSpPr>
            <p:grpSpPr bwMode="auto">
              <a:xfrm>
                <a:off x="4143369" y="5961471"/>
                <a:ext cx="370614" cy="785810"/>
                <a:chOff x="3029205" y="5747159"/>
                <a:chExt cx="370616" cy="785814"/>
              </a:xfrm>
            </p:grpSpPr>
            <p:sp>
              <p:nvSpPr>
                <p:cNvPr id="36992" name="CaixaDeTexto 297"/>
                <p:cNvSpPr txBox="1">
                  <a:spLocks noChangeArrowheads="1"/>
                </p:cNvSpPr>
                <p:nvPr/>
              </p:nvSpPr>
              <p:spPr bwMode="auto">
                <a:xfrm>
                  <a:off x="3044550" y="6132863"/>
                  <a:ext cx="34175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6993" name="CaixaDeTexto 294"/>
                <p:cNvSpPr txBox="1">
                  <a:spLocks noChangeArrowheads="1"/>
                </p:cNvSpPr>
                <p:nvPr/>
              </p:nvSpPr>
              <p:spPr bwMode="auto">
                <a:xfrm>
                  <a:off x="3029205" y="5747159"/>
                  <a:ext cx="370616" cy="40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320" name="Oval 319"/>
            <p:cNvSpPr/>
            <p:nvPr/>
          </p:nvSpPr>
          <p:spPr bwMode="auto">
            <a:xfrm>
              <a:off x="3614738" y="4071938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sp>
        <p:nvSpPr>
          <p:cNvPr id="124" name="Rectângulo 260"/>
          <p:cNvSpPr/>
          <p:nvPr/>
        </p:nvSpPr>
        <p:spPr bwMode="auto">
          <a:xfrm>
            <a:off x="6735663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5" name="Rectângulo 260"/>
          <p:cNvSpPr/>
          <p:nvPr/>
        </p:nvSpPr>
        <p:spPr bwMode="auto">
          <a:xfrm>
            <a:off x="7311727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0" name="CaixaDeTexto 129"/>
          <p:cNvSpPr txBox="1">
            <a:spLocks noChangeArrowheads="1"/>
          </p:cNvSpPr>
          <p:nvPr/>
        </p:nvSpPr>
        <p:spPr bwMode="auto">
          <a:xfrm>
            <a:off x="3091830" y="3861440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131" name="CaixaDeTexto 130"/>
          <p:cNvSpPr txBox="1">
            <a:spLocks noChangeArrowheads="1"/>
          </p:cNvSpPr>
          <p:nvPr/>
        </p:nvSpPr>
        <p:spPr bwMode="auto">
          <a:xfrm>
            <a:off x="3091830" y="4240852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132" name="Rectângulo 260"/>
          <p:cNvSpPr/>
          <p:nvPr/>
        </p:nvSpPr>
        <p:spPr bwMode="auto">
          <a:xfrm>
            <a:off x="7812360" y="1916832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3" name="Rectângulo 260"/>
          <p:cNvSpPr/>
          <p:nvPr/>
        </p:nvSpPr>
        <p:spPr bwMode="auto">
          <a:xfrm>
            <a:off x="8391847" y="1916832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34" name="Grupo 268"/>
          <p:cNvGrpSpPr>
            <a:grpSpLocks/>
          </p:cNvGrpSpPr>
          <p:nvPr/>
        </p:nvGrpSpPr>
        <p:grpSpPr bwMode="auto">
          <a:xfrm>
            <a:off x="6807965" y="3460938"/>
            <a:ext cx="428331" cy="1912269"/>
            <a:chOff x="2571736" y="4581121"/>
            <a:chExt cx="428339" cy="1912318"/>
          </a:xfrm>
        </p:grpSpPr>
        <p:grpSp>
          <p:nvGrpSpPr>
            <p:cNvPr id="135" name="Grupo 260"/>
            <p:cNvGrpSpPr>
              <a:grpSpLocks/>
            </p:cNvGrpSpPr>
            <p:nvPr/>
          </p:nvGrpSpPr>
          <p:grpSpPr bwMode="auto">
            <a:xfrm>
              <a:off x="2571738" y="4581121"/>
              <a:ext cx="428337" cy="1912318"/>
              <a:chOff x="2571734" y="4581172"/>
              <a:chExt cx="427697" cy="1912405"/>
            </a:xfrm>
          </p:grpSpPr>
          <p:grpSp>
            <p:nvGrpSpPr>
              <p:cNvPr id="137" name="Grupo 255"/>
              <p:cNvGrpSpPr>
                <a:grpSpLocks/>
              </p:cNvGrpSpPr>
              <p:nvPr/>
            </p:nvGrpSpPr>
            <p:grpSpPr bwMode="auto">
              <a:xfrm>
                <a:off x="2571734" y="5701433"/>
                <a:ext cx="370061" cy="792144"/>
                <a:chOff x="1986806" y="5344243"/>
                <a:chExt cx="370061" cy="792144"/>
              </a:xfrm>
            </p:grpSpPr>
            <p:sp>
              <p:nvSpPr>
                <p:cNvPr id="139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736276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140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344243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138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4581172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36" name="Oval 135"/>
            <p:cNvSpPr/>
            <p:nvPr/>
          </p:nvSpPr>
          <p:spPr bwMode="auto">
            <a:xfrm>
              <a:off x="2571736" y="490923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141" name="Grupo 289"/>
          <p:cNvGrpSpPr>
            <a:grpSpLocks/>
          </p:cNvGrpSpPr>
          <p:nvPr/>
        </p:nvGrpSpPr>
        <p:grpSpPr bwMode="auto">
          <a:xfrm>
            <a:off x="7311730" y="3836222"/>
            <a:ext cx="428622" cy="1464989"/>
            <a:chOff x="3000979" y="5028453"/>
            <a:chExt cx="428312" cy="1465047"/>
          </a:xfrm>
        </p:grpSpPr>
        <p:grpSp>
          <p:nvGrpSpPr>
            <p:cNvPr id="142" name="Grupo 280"/>
            <p:cNvGrpSpPr>
              <a:grpSpLocks/>
            </p:cNvGrpSpPr>
            <p:nvPr/>
          </p:nvGrpSpPr>
          <p:grpSpPr bwMode="auto">
            <a:xfrm>
              <a:off x="3000979" y="5733331"/>
              <a:ext cx="413142" cy="760169"/>
              <a:chOff x="2541589" y="5347623"/>
              <a:chExt cx="413142" cy="760169"/>
            </a:xfrm>
          </p:grpSpPr>
          <p:sp>
            <p:nvSpPr>
              <p:cNvPr id="145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5707682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146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5347623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143" name="Oval 142"/>
            <p:cNvSpPr/>
            <p:nvPr/>
          </p:nvSpPr>
          <p:spPr bwMode="auto">
            <a:xfrm>
              <a:off x="3072363" y="5028453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3072363" y="5385655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147" name="Group 320"/>
          <p:cNvGrpSpPr/>
          <p:nvPr/>
        </p:nvGrpSpPr>
        <p:grpSpPr>
          <a:xfrm>
            <a:off x="7830944" y="4149080"/>
            <a:ext cx="413464" cy="1192174"/>
            <a:chOff x="3614738" y="5224066"/>
            <a:chExt cx="413464" cy="1192174"/>
          </a:xfrm>
        </p:grpSpPr>
        <p:grpSp>
          <p:nvGrpSpPr>
            <p:cNvPr id="148" name="Grupo 335"/>
            <p:cNvGrpSpPr>
              <a:grpSpLocks/>
            </p:cNvGrpSpPr>
            <p:nvPr/>
          </p:nvGrpSpPr>
          <p:grpSpPr bwMode="auto">
            <a:xfrm>
              <a:off x="3657600" y="5647924"/>
              <a:ext cx="370602" cy="768316"/>
              <a:chOff x="4143369" y="6009889"/>
              <a:chExt cx="370614" cy="768321"/>
            </a:xfrm>
          </p:grpSpPr>
          <p:sp>
            <p:nvSpPr>
              <p:cNvPr id="153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69" y="6378100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  <p:sp>
            <p:nvSpPr>
              <p:cNvPr id="15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6009889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149" name="Oval 148"/>
            <p:cNvSpPr/>
            <p:nvPr/>
          </p:nvSpPr>
          <p:spPr bwMode="auto">
            <a:xfrm>
              <a:off x="3614738" y="5224066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154" name="Grupo 229"/>
          <p:cNvGrpSpPr>
            <a:grpSpLocks/>
          </p:cNvGrpSpPr>
          <p:nvPr/>
        </p:nvGrpSpPr>
        <p:grpSpPr bwMode="auto">
          <a:xfrm>
            <a:off x="8450584" y="4541091"/>
            <a:ext cx="426742" cy="760159"/>
            <a:chOff x="1428706" y="4559681"/>
            <a:chExt cx="427605" cy="760228"/>
          </a:xfrm>
        </p:grpSpPr>
        <p:sp>
          <p:nvSpPr>
            <p:cNvPr id="155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56908" cy="4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  <p:sp>
          <p:nvSpPr>
            <p:cNvPr id="156" name="CaixaDeTexto 231"/>
            <p:cNvSpPr txBox="1">
              <a:spLocks noChangeArrowheads="1"/>
            </p:cNvSpPr>
            <p:nvPr/>
          </p:nvSpPr>
          <p:spPr bwMode="auto">
            <a:xfrm>
              <a:off x="1428728" y="4559681"/>
              <a:ext cx="427583" cy="4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1" grpId="1" animBg="1"/>
      <p:bldP spid="262" grpId="0"/>
      <p:bldP spid="325" grpId="0"/>
      <p:bldP spid="124" grpId="0" animBg="1"/>
      <p:bldP spid="124" grpId="1" animBg="1"/>
      <p:bldP spid="125" grpId="0" animBg="1"/>
      <p:bldP spid="125" grpId="1" animBg="1"/>
      <p:bldP spid="130" grpId="0"/>
      <p:bldP spid="131" grpId="0"/>
      <p:bldP spid="132" grpId="0" animBg="1"/>
      <p:bldP spid="132" grpId="1" animBg="1"/>
      <p:bldP spid="133" grpId="0" animBg="1"/>
      <p:bldP spid="13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Dependências e </a:t>
            </a:r>
            <a:r>
              <a:rPr lang="pt-PT" i="1" dirty="0" err="1"/>
              <a:t>stalling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uma instrução depende da execução de uma instrução anterior</a:t>
            </a:r>
          </a:p>
          <a:p>
            <a:r>
              <a:rPr lang="pt-PT" dirty="0"/>
              <a:t>Se essa instrução anterior não terminou ainda</a:t>
            </a:r>
          </a:p>
          <a:p>
            <a:r>
              <a:rPr lang="pt-PT" dirty="0"/>
              <a:t>Então o processador aguarda (</a:t>
            </a:r>
            <a:r>
              <a:rPr lang="pt-PT" i="1" dirty="0" err="1"/>
              <a:t>stalls</a:t>
            </a:r>
            <a:r>
              <a:rPr lang="pt-PT" i="1" dirty="0"/>
              <a:t>) </a:t>
            </a:r>
            <a:r>
              <a:rPr lang="pt-PT" dirty="0"/>
              <a:t>os ciclos necessários, </a:t>
            </a:r>
            <a:r>
              <a:rPr lang="pt-PT" dirty="0" err="1"/>
              <a:t>injectando</a:t>
            </a:r>
            <a:r>
              <a:rPr lang="pt-PT" dirty="0"/>
              <a:t> </a:t>
            </a:r>
            <a:r>
              <a:rPr lang="pt-PT" dirty="0" err="1"/>
              <a:t>NOPs</a:t>
            </a:r>
            <a:r>
              <a:rPr lang="pt-PT" dirty="0"/>
              <a:t> no </a:t>
            </a:r>
            <a:r>
              <a:rPr lang="pt-PT" i="1" dirty="0"/>
              <a:t>pipeline</a:t>
            </a:r>
          </a:p>
          <a:p>
            <a:endParaRPr lang="pt-PT" i="1" dirty="0"/>
          </a:p>
          <a:p>
            <a:r>
              <a:rPr lang="pt-PT" dirty="0"/>
              <a:t>O CPI aumenta e esse aumento é proporcional </a:t>
            </a:r>
            <a:r>
              <a:rPr lang="pt-PT"/>
              <a:t>ao número </a:t>
            </a:r>
            <a:r>
              <a:rPr lang="pt-PT" dirty="0"/>
              <a:t>de estágios</a:t>
            </a:r>
          </a:p>
          <a:p>
            <a:endParaRPr lang="pt-PT" i="1" dirty="0"/>
          </a:p>
          <a:p>
            <a:r>
              <a:rPr lang="pt-PT" dirty="0"/>
              <a:t>Os processadores modernos só recorrem ao </a:t>
            </a:r>
            <a:r>
              <a:rPr lang="pt-PT" i="1" dirty="0" err="1"/>
              <a:t>stalling</a:t>
            </a:r>
            <a:r>
              <a:rPr lang="pt-PT" i="1" dirty="0"/>
              <a:t> </a:t>
            </a:r>
            <a:r>
              <a:rPr lang="pt-PT" dirty="0"/>
              <a:t>quando não existe alternativa possível.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8307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8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079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95E3779-1DFD-4272-9748-E338381C21F9}" type="slidenum">
              <a:rPr lang="pt-PT" altLang="pt-PT" sz="1200">
                <a:latin typeface="Calibri" pitchFamily="-109" charset="0"/>
              </a:rPr>
              <a:pPr eaLnBrk="1" hangingPunct="1"/>
              <a:t>23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ângulo 11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9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30" name="CaixaDeTexto 229"/>
          <p:cNvSpPr txBox="1"/>
          <p:nvPr/>
        </p:nvSpPr>
        <p:spPr>
          <a:xfrm>
            <a:off x="642938" y="1189038"/>
            <a:ext cx="2465387" cy="1630362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%eax, %eax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jz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%esi, %edi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%esi, %ebx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%ecx, %edx</a:t>
            </a:r>
          </a:p>
        </p:txBody>
      </p:sp>
      <p:sp>
        <p:nvSpPr>
          <p:cNvPr id="231" name="CaixaDeTexto 230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9" name="Grupo 231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0825" name="CaixaDeTexto 232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6" name="CaixaDeTexto 233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4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0822" name="CaixaDeTexto 235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3" name="CaixaDeTexto 23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0824" name="CaixaDeTexto 237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56" name="CaixaDeTexto 255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56"/>
          <p:cNvGrpSpPr>
            <a:grpSpLocks/>
          </p:cNvGrpSpPr>
          <p:nvPr/>
        </p:nvGrpSpPr>
        <p:grpSpPr bwMode="auto">
          <a:xfrm>
            <a:off x="4572000" y="3643313"/>
            <a:ext cx="492125" cy="1685925"/>
            <a:chOff x="5214942" y="3643314"/>
            <a:chExt cx="492443" cy="1685994"/>
          </a:xfrm>
        </p:grpSpPr>
        <p:sp>
          <p:nvSpPr>
            <p:cNvPr id="258" name="CaixaDeTexto 257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59" name="CaixaDeTexto 258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59"/>
          <p:cNvGrpSpPr>
            <a:grpSpLocks/>
          </p:cNvGrpSpPr>
          <p:nvPr/>
        </p:nvGrpSpPr>
        <p:grpSpPr bwMode="auto">
          <a:xfrm>
            <a:off x="4572000" y="1524000"/>
            <a:ext cx="500062" cy="3805238"/>
            <a:chOff x="5214942" y="1523969"/>
            <a:chExt cx="500066" cy="3805339"/>
          </a:xfrm>
        </p:grpSpPr>
        <p:sp>
          <p:nvSpPr>
            <p:cNvPr id="261" name="CaixaDeTexto 260"/>
            <p:cNvSpPr txBox="1"/>
            <p:nvPr/>
          </p:nvSpPr>
          <p:spPr>
            <a:xfrm>
              <a:off x="5214942" y="1523969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6" name="Grupo 284"/>
          <p:cNvGrpSpPr>
            <a:grpSpLocks/>
          </p:cNvGrpSpPr>
          <p:nvPr/>
        </p:nvGrpSpPr>
        <p:grpSpPr bwMode="auto">
          <a:xfrm>
            <a:off x="3214688" y="2000250"/>
            <a:ext cx="541337" cy="646113"/>
            <a:chOff x="3214678" y="2000240"/>
            <a:chExt cx="540742" cy="646331"/>
          </a:xfrm>
        </p:grpSpPr>
        <p:cxnSp>
          <p:nvCxnSpPr>
            <p:cNvPr id="30814" name="Conexão recta unidireccional 281"/>
            <p:cNvCxnSpPr>
              <a:cxnSpLocks noChangeShapeType="1"/>
            </p:cNvCxnSpPr>
            <p:nvPr/>
          </p:nvCxnSpPr>
          <p:spPr bwMode="auto">
            <a:xfrm rot="10800000">
              <a:off x="3214678" y="2000240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5" name="Conexão recta unidireccional 282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6" name="CaixaDeTexto 283"/>
            <p:cNvSpPr txBox="1">
              <a:spLocks noChangeArrowheads="1"/>
            </p:cNvSpPr>
            <p:nvPr/>
          </p:nvSpPr>
          <p:spPr bwMode="auto">
            <a:xfrm>
              <a:off x="3357554" y="2000240"/>
              <a:ext cx="3978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3600" b="1">
                  <a:solidFill>
                    <a:srgbClr val="FF0000"/>
                  </a:solidFill>
                  <a:latin typeface="Calibri" pitchFamily="-109" charset="0"/>
                </a:rPr>
                <a:t>?</a:t>
              </a:r>
            </a:p>
          </p:txBody>
        </p:sp>
      </p:grpSp>
      <p:sp>
        <p:nvSpPr>
          <p:cNvPr id="286" name="CaixaDeTexto 285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87" name="CaixaDeTexto 286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88" name="CaixaDeTexto 287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grpSp>
        <p:nvGrpSpPr>
          <p:cNvPr id="17" name="Grupo 293"/>
          <p:cNvGrpSpPr>
            <a:grpSpLocks/>
          </p:cNvGrpSpPr>
          <p:nvPr/>
        </p:nvGrpSpPr>
        <p:grpSpPr bwMode="auto">
          <a:xfrm>
            <a:off x="3214688" y="2143125"/>
            <a:ext cx="1711325" cy="923925"/>
            <a:chOff x="3214679" y="2143116"/>
            <a:chExt cx="1710877" cy="923330"/>
          </a:xfrm>
        </p:grpSpPr>
        <p:cxnSp>
          <p:nvCxnSpPr>
            <p:cNvPr id="30812" name="Conexão recta unidireccional 290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3" name="CaixaDeTexto 292"/>
            <p:cNvSpPr txBox="1">
              <a:spLocks noChangeArrowheads="1"/>
            </p:cNvSpPr>
            <p:nvPr/>
          </p:nvSpPr>
          <p:spPr bwMode="auto">
            <a:xfrm>
              <a:off x="3428992" y="2143116"/>
              <a:ext cx="1496564" cy="9233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Prevê salto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condicional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como tomado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5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57" name="Conexão em ângulos rectos 8"/>
            <p:cNvCxnSpPr>
              <a:endCxn id="25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0" name="Conexão em ângulos rectos 12"/>
            <p:cNvCxnSpPr>
              <a:endCxn id="25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4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65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68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Conexão em ângulos rectos 31"/>
            <p:cNvCxnSpPr>
              <a:stCxn id="25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0" name="Conexão em ângulos rectos 32"/>
            <p:cNvCxnSpPr>
              <a:stCxn id="25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Conexão em ângulos rectos 40"/>
            <p:cNvCxnSpPr>
              <a:endCxn id="264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43"/>
            <p:cNvCxnSpPr>
              <a:stCxn id="266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3" name="Conexão em ângulos rectos 46"/>
            <p:cNvCxnSpPr>
              <a:stCxn id="265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Conexão em ângulos rectos 56"/>
            <p:cNvCxnSpPr>
              <a:endCxn id="267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5" name="Conexão em ângulos rectos 60"/>
            <p:cNvCxnSpPr>
              <a:stCxn id="267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7" name="Conexão em ângulos rectos 67"/>
            <p:cNvCxnSpPr>
              <a:stCxn id="27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recta 102"/>
            <p:cNvCxnSpPr>
              <a:stCxn id="291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recta unidireccional 107"/>
            <p:cNvCxnSpPr>
              <a:endCxn id="27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recta unidireccional 108"/>
            <p:cNvCxnSpPr>
              <a:endCxn id="265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114"/>
            <p:cNvCxnSpPr>
              <a:endCxn id="266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115"/>
            <p:cNvCxnSpPr>
              <a:endCxn id="295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4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85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289" name="Conexão recta unidireccional 37"/>
            <p:cNvCxnSpPr>
              <a:endCxn id="285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unidireccional 41"/>
            <p:cNvCxnSpPr>
              <a:stCxn id="285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1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292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293" name="Conexão em ângulos rectos 50"/>
            <p:cNvCxnSpPr>
              <a:stCxn id="255" idx="1"/>
              <a:endCxn id="301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54"/>
            <p:cNvCxnSpPr>
              <a:stCxn id="292" idx="0"/>
              <a:endCxn id="295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6" name="Conexão em ângulos rectos 33"/>
            <p:cNvCxnSpPr>
              <a:stCxn id="295" idx="6"/>
              <a:endCxn id="25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61"/>
            <p:cNvCxnSpPr>
              <a:stCxn id="295" idx="2"/>
              <a:endCxn id="25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em ângulos rectos 53"/>
            <p:cNvCxnSpPr>
              <a:endCxn id="299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9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0" name="Conexão em ângulos rectos 53"/>
            <p:cNvCxnSpPr>
              <a:stCxn id="299" idx="0"/>
              <a:endCxn id="265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1" name="Oval 300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2" name="Conexão em ângulos rectos 50"/>
            <p:cNvCxnSpPr>
              <a:stCxn id="301" idx="4"/>
              <a:endCxn id="292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em ângulos rectos 50"/>
            <p:cNvCxnSpPr>
              <a:stCxn id="254" idx="2"/>
              <a:endCxn id="301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04" name="Conexão em ângulos rectos 50"/>
          <p:cNvCxnSpPr>
            <a:stCxn id="254" idx="2"/>
            <a:endCxn id="301" idx="6"/>
          </p:cNvCxnSpPr>
          <p:nvPr/>
        </p:nvCxnSpPr>
        <p:spPr bwMode="auto">
          <a:xfrm rot="5400000">
            <a:off x="6715896" y="4263334"/>
            <a:ext cx="308367" cy="2705723"/>
          </a:xfrm>
          <a:prstGeom prst="bentConnector2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" name="Conexão em ângulos rectos 50"/>
          <p:cNvCxnSpPr>
            <a:stCxn id="301" idx="4"/>
            <a:endCxn id="292" idx="2"/>
          </p:cNvCxnSpPr>
          <p:nvPr/>
        </p:nvCxnSpPr>
        <p:spPr bwMode="auto">
          <a:xfrm rot="16200000" flipH="1">
            <a:off x="6046929" y="5260143"/>
            <a:ext cx="304051" cy="1699091"/>
          </a:xfrm>
          <a:prstGeom prst="bentConnector3">
            <a:avLst>
              <a:gd name="adj1" fmla="val 175185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31" grpId="0"/>
      <p:bldP spid="256" grpId="0" animBg="1"/>
      <p:bldP spid="256" grpId="1" animBg="1"/>
      <p:bldP spid="286" grpId="0"/>
      <p:bldP spid="287" grpId="0"/>
      <p:bldP spid="2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277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AA908E99-A188-44BE-96D7-3032EEDF47FB}" type="slidenum">
              <a:rPr lang="pt-PT" altLang="pt-PT" sz="1200">
                <a:latin typeface="Calibri" pitchFamily="-109" charset="0"/>
              </a:rPr>
              <a:pPr eaLnBrk="1" hangingPunct="1"/>
              <a:t>24</a:t>
            </a:fld>
            <a:endParaRPr lang="pt-PT" altLang="pt-PT" sz="1200">
              <a:latin typeface="Calibri" pitchFamily="-10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3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8" name="Rectângulo 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2842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3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4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5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6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8" name="CaixaDeTexto 227"/>
          <p:cNvSpPr txBox="1"/>
          <p:nvPr/>
        </p:nvSpPr>
        <p:spPr>
          <a:xfrm>
            <a:off x="642938" y="1000125"/>
            <a:ext cx="2462583" cy="2277547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jnz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I7: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29" name="CaixaDeTexto 228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2920" name="CaixaDeTexto 23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21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2917" name="CaixaDeTexto 233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18" name="CaixaDeTexto 234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2919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7" name="CaixaDeTexto 236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689475" y="3643313"/>
            <a:ext cx="492125" cy="1685925"/>
            <a:chOff x="5214942" y="3643314"/>
            <a:chExt cx="492443" cy="1685994"/>
          </a:xfrm>
        </p:grpSpPr>
        <p:sp>
          <p:nvSpPr>
            <p:cNvPr id="239" name="CaixaDeTexto 238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0" name="CaixaDeTexto 239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681538" y="1752599"/>
            <a:ext cx="500062" cy="3576639"/>
            <a:chOff x="5214942" y="1752574"/>
            <a:chExt cx="500066" cy="3576734"/>
          </a:xfrm>
        </p:grpSpPr>
        <p:sp>
          <p:nvSpPr>
            <p:cNvPr id="242" name="CaixaDeTexto 241"/>
            <p:cNvSpPr txBox="1"/>
            <p:nvPr/>
          </p:nvSpPr>
          <p:spPr>
            <a:xfrm>
              <a:off x="5214942" y="1752574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3" name="CaixaDeTexto 242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sp>
        <p:nvSpPr>
          <p:cNvPr id="249" name="CaixaDeTexto 248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51" name="CaixaDeTexto 250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sp>
        <p:nvSpPr>
          <p:cNvPr id="255" name="Rectângulo 254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60"/>
          <p:cNvGrpSpPr>
            <a:grpSpLocks/>
          </p:cNvGrpSpPr>
          <p:nvPr/>
        </p:nvGrpSpPr>
        <p:grpSpPr bwMode="auto">
          <a:xfrm>
            <a:off x="2571751" y="3857625"/>
            <a:ext cx="428323" cy="1543050"/>
            <a:chOff x="2571736" y="3857628"/>
            <a:chExt cx="427681" cy="1543118"/>
          </a:xfrm>
        </p:grpSpPr>
        <p:grpSp>
          <p:nvGrpSpPr>
            <p:cNvPr id="32907" name="Grupo 255"/>
            <p:cNvGrpSpPr>
              <a:grpSpLocks/>
            </p:cNvGrpSpPr>
            <p:nvPr/>
          </p:nvGrpSpPr>
          <p:grpSpPr bwMode="auto">
            <a:xfrm>
              <a:off x="2571736" y="4214818"/>
              <a:ext cx="370614" cy="1185928"/>
              <a:chOff x="1986808" y="3857628"/>
              <a:chExt cx="370614" cy="1185928"/>
            </a:xfrm>
          </p:grpSpPr>
          <p:sp>
            <p:nvSpPr>
              <p:cNvPr id="32909" name="CaixaDeTexto 256"/>
              <p:cNvSpPr txBox="1">
                <a:spLocks noChangeArrowheads="1"/>
              </p:cNvSpPr>
              <p:nvPr/>
            </p:nvSpPr>
            <p:spPr bwMode="auto">
              <a:xfrm>
                <a:off x="2000232" y="464344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910" name="CaixaDeTexto 257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2911" name="CaixaDeTexto 258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E</a:t>
                </a:r>
              </a:p>
            </p:txBody>
          </p:sp>
        </p:grpSp>
        <p:sp>
          <p:nvSpPr>
            <p:cNvPr id="32908" name="CaixaDeTexto 259"/>
            <p:cNvSpPr txBox="1">
              <a:spLocks noChangeArrowheads="1"/>
            </p:cNvSpPr>
            <p:nvPr/>
          </p:nvSpPr>
          <p:spPr bwMode="auto">
            <a:xfrm>
              <a:off x="2571737" y="3857628"/>
              <a:ext cx="427680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50006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I6</a:t>
            </a:r>
          </a:p>
        </p:txBody>
      </p:sp>
      <p:grpSp>
        <p:nvGrpSpPr>
          <p:cNvPr id="18" name="Grupo 267"/>
          <p:cNvGrpSpPr>
            <a:grpSpLocks/>
          </p:cNvGrpSpPr>
          <p:nvPr/>
        </p:nvGrpSpPr>
        <p:grpSpPr bwMode="auto">
          <a:xfrm>
            <a:off x="4681519" y="514350"/>
            <a:ext cx="2557481" cy="4814887"/>
            <a:chOff x="5214942" y="514317"/>
            <a:chExt cx="2557512" cy="4814991"/>
          </a:xfrm>
        </p:grpSpPr>
        <p:grpSp>
          <p:nvGrpSpPr>
            <p:cNvPr id="32902" name="Grupo 262"/>
            <p:cNvGrpSpPr>
              <a:grpSpLocks/>
            </p:cNvGrpSpPr>
            <p:nvPr/>
          </p:nvGrpSpPr>
          <p:grpSpPr bwMode="auto">
            <a:xfrm>
              <a:off x="5214942" y="514317"/>
              <a:ext cx="2557512" cy="3529089"/>
              <a:chOff x="5214942" y="1728763"/>
              <a:chExt cx="2557512" cy="3529089"/>
            </a:xfrm>
          </p:grpSpPr>
          <p:sp>
            <p:nvSpPr>
              <p:cNvPr id="264" name="CaixaDeTexto 263"/>
              <p:cNvSpPr txBox="1"/>
              <p:nvPr/>
            </p:nvSpPr>
            <p:spPr>
              <a:xfrm>
                <a:off x="7280323" y="1728763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I1</a:t>
                </a:r>
              </a:p>
            </p:txBody>
          </p:sp>
          <p:sp>
            <p:nvSpPr>
              <p:cNvPr id="265" name="CaixaDeTexto 264"/>
              <p:cNvSpPr txBox="1"/>
              <p:nvPr/>
            </p:nvSpPr>
            <p:spPr>
              <a:xfrm>
                <a:off x="5222898" y="2967040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5214942" y="4857794"/>
                <a:ext cx="492129" cy="400058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I5</a:t>
                </a:r>
              </a:p>
            </p:txBody>
          </p:sp>
        </p:grpSp>
        <p:sp>
          <p:nvSpPr>
            <p:cNvPr id="267" name="CaixaDeTexto 266"/>
            <p:cNvSpPr txBox="1"/>
            <p:nvPr/>
          </p:nvSpPr>
          <p:spPr>
            <a:xfrm>
              <a:off x="5214942" y="4929250"/>
              <a:ext cx="492129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I6</a:t>
              </a:r>
            </a:p>
          </p:txBody>
        </p:sp>
      </p:grpSp>
      <p:sp>
        <p:nvSpPr>
          <p:cNvPr id="269" name="Rectângulo 268"/>
          <p:cNvSpPr/>
          <p:nvPr/>
        </p:nvSpPr>
        <p:spPr bwMode="auto">
          <a:xfrm>
            <a:off x="30765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0" name="CaixaDeTexto 269"/>
          <p:cNvSpPr txBox="1"/>
          <p:nvPr/>
        </p:nvSpPr>
        <p:spPr>
          <a:xfrm>
            <a:off x="6746507" y="514290"/>
            <a:ext cx="492493" cy="40011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sp>
        <p:nvSpPr>
          <p:cNvPr id="278" name="Oval 277"/>
          <p:cNvSpPr/>
          <p:nvPr/>
        </p:nvSpPr>
        <p:spPr bwMode="auto">
          <a:xfrm>
            <a:off x="4640262" y="17653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79" name="CaixaDeTexto 278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I3</a:t>
            </a:r>
          </a:p>
        </p:txBody>
      </p:sp>
      <p:sp>
        <p:nvSpPr>
          <p:cNvPr id="280" name="CaixaDeTexto 279"/>
          <p:cNvSpPr txBox="1">
            <a:spLocks noChangeArrowheads="1"/>
          </p:cNvSpPr>
          <p:nvPr/>
        </p:nvSpPr>
        <p:spPr bwMode="auto">
          <a:xfrm>
            <a:off x="357188" y="53578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32894" name="Grupo 280"/>
          <p:cNvGrpSpPr>
            <a:grpSpLocks/>
          </p:cNvGrpSpPr>
          <p:nvPr/>
        </p:nvGrpSpPr>
        <p:grpSpPr bwMode="auto">
          <a:xfrm>
            <a:off x="3106737" y="4243332"/>
            <a:ext cx="428322" cy="1543108"/>
            <a:chOff x="2571736" y="3857628"/>
            <a:chExt cx="428004" cy="1543118"/>
          </a:xfrm>
        </p:grpSpPr>
        <p:sp>
          <p:nvSpPr>
            <p:cNvPr id="32898" name="CaixaDeTexto 283"/>
            <p:cNvSpPr txBox="1">
              <a:spLocks noChangeArrowheads="1"/>
            </p:cNvSpPr>
            <p:nvPr/>
          </p:nvSpPr>
          <p:spPr bwMode="auto">
            <a:xfrm>
              <a:off x="2585160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2899" name="CaixaDeTexto 282"/>
            <p:cNvSpPr txBox="1">
              <a:spLocks noChangeArrowheads="1"/>
            </p:cNvSpPr>
            <p:nvPr/>
          </p:nvSpPr>
          <p:spPr bwMode="auto">
            <a:xfrm>
              <a:off x="2571736" y="3857628"/>
              <a:ext cx="428004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148013" y="4572002"/>
            <a:ext cx="357187" cy="790575"/>
            <a:chOff x="3148013" y="4572002"/>
            <a:chExt cx="357187" cy="790575"/>
          </a:xfrm>
        </p:grpSpPr>
        <p:sp>
          <p:nvSpPr>
            <p:cNvPr id="288" name="Oval 287"/>
            <p:cNvSpPr/>
            <p:nvPr/>
          </p:nvSpPr>
          <p:spPr bwMode="auto">
            <a:xfrm>
              <a:off x="3148013" y="4572002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3148013" y="4929190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</p:grpSp>
      <p:sp>
        <p:nvSpPr>
          <p:cNvPr id="291" name="Rectângulo 290"/>
          <p:cNvSpPr/>
          <p:nvPr/>
        </p:nvSpPr>
        <p:spPr bwMode="auto">
          <a:xfrm>
            <a:off x="3571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2" name="CaixaDeTexto 291"/>
          <p:cNvSpPr txBox="1">
            <a:spLocks noChangeArrowheads="1"/>
          </p:cNvSpPr>
          <p:nvPr/>
        </p:nvSpPr>
        <p:spPr bwMode="auto">
          <a:xfrm>
            <a:off x="357188" y="57642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3" name="Grupo 292"/>
          <p:cNvGrpSpPr>
            <a:grpSpLocks/>
          </p:cNvGrpSpPr>
          <p:nvPr/>
        </p:nvGrpSpPr>
        <p:grpSpPr bwMode="auto">
          <a:xfrm>
            <a:off x="3571873" y="4572001"/>
            <a:ext cx="400049" cy="1571625"/>
            <a:chOff x="3029218" y="4214818"/>
            <a:chExt cx="400052" cy="1571636"/>
          </a:xfrm>
        </p:grpSpPr>
        <p:grpSp>
          <p:nvGrpSpPr>
            <p:cNvPr id="32888" name="Grupo 280"/>
            <p:cNvGrpSpPr>
              <a:grpSpLocks/>
            </p:cNvGrpSpPr>
            <p:nvPr/>
          </p:nvGrpSpPr>
          <p:grpSpPr bwMode="auto">
            <a:xfrm>
              <a:off x="3029218" y="5000636"/>
              <a:ext cx="370614" cy="785818"/>
              <a:chOff x="2569828" y="4614928"/>
              <a:chExt cx="370614" cy="785818"/>
            </a:xfrm>
          </p:grpSpPr>
          <p:sp>
            <p:nvSpPr>
              <p:cNvPr id="32892" name="CaixaDeTexto 297"/>
              <p:cNvSpPr txBox="1">
                <a:spLocks noChangeArrowheads="1"/>
              </p:cNvSpPr>
              <p:nvPr/>
            </p:nvSpPr>
            <p:spPr bwMode="auto">
              <a:xfrm>
                <a:off x="2585160" y="500063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893" name="CaixaDeTexto 298"/>
              <p:cNvSpPr txBox="1">
                <a:spLocks noChangeArrowheads="1"/>
              </p:cNvSpPr>
              <p:nvPr/>
            </p:nvSpPr>
            <p:spPr bwMode="auto">
              <a:xfrm>
                <a:off x="2569828" y="461492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</p:grpSp>
        <p:sp>
          <p:nvSpPr>
            <p:cNvPr id="296" name="Oval 295"/>
            <p:cNvSpPr/>
            <p:nvPr/>
          </p:nvSpPr>
          <p:spPr bwMode="auto">
            <a:xfrm>
              <a:off x="3072081" y="4214818"/>
              <a:ext cx="357189" cy="43339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3072081" y="4572008"/>
              <a:ext cx="357189" cy="4333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5" name="Grupo 306"/>
          <p:cNvGrpSpPr>
            <a:grpSpLocks/>
          </p:cNvGrpSpPr>
          <p:nvPr/>
        </p:nvGrpSpPr>
        <p:grpSpPr bwMode="auto">
          <a:xfrm>
            <a:off x="4640262" y="533400"/>
            <a:ext cx="2606676" cy="4800600"/>
            <a:chOff x="3428992" y="709539"/>
            <a:chExt cx="2606692" cy="4800687"/>
          </a:xfrm>
        </p:grpSpPr>
        <p:sp>
          <p:nvSpPr>
            <p:cNvPr id="301" name="CaixaDeTexto 300"/>
            <p:cNvSpPr txBox="1"/>
            <p:nvPr/>
          </p:nvSpPr>
          <p:spPr>
            <a:xfrm>
              <a:off x="3500431" y="3814746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5418142" y="709539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3428992" y="1941462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6" name="CaixaDeTexto 305"/>
            <p:cNvSpPr txBox="1"/>
            <p:nvPr/>
          </p:nvSpPr>
          <p:spPr>
            <a:xfrm>
              <a:off x="3500431" y="5110169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sp>
        <p:nvSpPr>
          <p:cNvPr id="294" name="CaixaDeTexto 293"/>
          <p:cNvSpPr txBox="1"/>
          <p:nvPr/>
        </p:nvSpPr>
        <p:spPr bwMode="auto">
          <a:xfrm>
            <a:off x="4689475" y="17526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I5</a:t>
            </a:r>
          </a:p>
        </p:txBody>
      </p:sp>
      <p:sp>
        <p:nvSpPr>
          <p:cNvPr id="295" name="CaixaDeTexto 294"/>
          <p:cNvSpPr txBox="1"/>
          <p:nvPr/>
        </p:nvSpPr>
        <p:spPr bwMode="auto">
          <a:xfrm>
            <a:off x="4689475" y="363855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I6</a:t>
            </a:r>
          </a:p>
        </p:txBody>
      </p:sp>
      <p:grpSp>
        <p:nvGrpSpPr>
          <p:cNvPr id="26" name="Grupo 293"/>
          <p:cNvGrpSpPr>
            <a:grpSpLocks/>
          </p:cNvGrpSpPr>
          <p:nvPr/>
        </p:nvGrpSpPr>
        <p:grpSpPr bwMode="auto">
          <a:xfrm>
            <a:off x="2143127" y="6143626"/>
            <a:ext cx="2684124" cy="474108"/>
            <a:chOff x="2428926" y="2351169"/>
            <a:chExt cx="1822090" cy="474313"/>
          </a:xfrm>
        </p:grpSpPr>
        <p:cxnSp>
          <p:nvCxnSpPr>
            <p:cNvPr id="32881" name="Conexão recta unidireccional 290"/>
            <p:cNvCxnSpPr>
              <a:cxnSpLocks noChangeShapeType="1"/>
              <a:stCxn id="32882" idx="1"/>
              <a:endCxn id="8" idx="2"/>
            </p:cNvCxnSpPr>
            <p:nvPr/>
          </p:nvCxnSpPr>
          <p:spPr bwMode="auto">
            <a:xfrm rot="10800000">
              <a:off x="2428926" y="2351169"/>
              <a:ext cx="355627" cy="289566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82" name="CaixaDeTexto 292"/>
            <p:cNvSpPr txBox="1">
              <a:spLocks noChangeArrowheads="1"/>
            </p:cNvSpPr>
            <p:nvPr/>
          </p:nvSpPr>
          <p:spPr bwMode="auto">
            <a:xfrm>
              <a:off x="2784551" y="2455990"/>
              <a:ext cx="1466465" cy="369492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 dirty="0">
                  <a:solidFill>
                    <a:srgbClr val="00B050"/>
                  </a:solidFill>
                  <a:latin typeface="Calibri" pitchFamily="-109" charset="0"/>
                </a:rPr>
                <a:t>Branch Taken</a:t>
              </a:r>
            </a:p>
          </p:txBody>
        </p:sp>
      </p:grpSp>
      <p:grpSp>
        <p:nvGrpSpPr>
          <p:cNvPr id="27" name="Grupo 293"/>
          <p:cNvGrpSpPr>
            <a:grpSpLocks/>
          </p:cNvGrpSpPr>
          <p:nvPr/>
        </p:nvGrpSpPr>
        <p:grpSpPr bwMode="auto">
          <a:xfrm>
            <a:off x="3290888" y="6143626"/>
            <a:ext cx="2043112" cy="474106"/>
            <a:chOff x="1646606" y="2351938"/>
            <a:chExt cx="1728839" cy="473801"/>
          </a:xfrm>
          <a:solidFill>
            <a:srgbClr val="FFFFFF"/>
          </a:solidFill>
        </p:grpSpPr>
        <p:cxnSp>
          <p:nvCxnSpPr>
            <p:cNvPr id="309" name="Conexão recta unidireccional 290"/>
            <p:cNvCxnSpPr>
              <a:cxnSpLocks noChangeShapeType="1"/>
              <a:stCxn id="310" idx="1"/>
              <a:endCxn id="269" idx="2"/>
            </p:cNvCxnSpPr>
            <p:nvPr/>
          </p:nvCxnSpPr>
          <p:spPr bwMode="auto">
            <a:xfrm rot="10800000">
              <a:off x="1646606" y="2351938"/>
              <a:ext cx="262373" cy="289255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 type="arrow" w="med" len="med"/>
            </a:ln>
          </p:spPr>
        </p:cxnSp>
        <p:sp>
          <p:nvSpPr>
            <p:cNvPr id="310" name="CaixaDeTexto 292"/>
            <p:cNvSpPr txBox="1">
              <a:spLocks noChangeArrowheads="1"/>
            </p:cNvSpPr>
            <p:nvPr/>
          </p:nvSpPr>
          <p:spPr bwMode="auto">
            <a:xfrm>
              <a:off x="1908979" y="2456645"/>
              <a:ext cx="1466466" cy="369094"/>
            </a:xfrm>
            <a:prstGeom prst="rect">
              <a:avLst/>
            </a:prstGeom>
            <a:grp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err="1">
                  <a:solidFill>
                    <a:srgbClr val="00B050"/>
                  </a:solidFill>
                  <a:latin typeface="Calibri" charset="0"/>
                </a:rPr>
                <a:t>Corrige</a:t>
              </a:r>
              <a:r>
                <a:rPr lang="en-US" sz="1800" dirty="0">
                  <a:solidFill>
                    <a:srgbClr val="00B050"/>
                  </a:solidFill>
                  <a:latin typeface="Calibri" charset="0"/>
                </a:rPr>
                <a:t> </a:t>
              </a:r>
              <a:r>
                <a:rPr lang="en-US" sz="1800" dirty="0" err="1">
                  <a:solidFill>
                    <a:srgbClr val="00B050"/>
                  </a:solidFill>
                  <a:latin typeface="Calibri" charset="0"/>
                </a:rPr>
                <a:t>previsão</a:t>
              </a:r>
              <a:endParaRPr lang="en-US" sz="1800" dirty="0">
                <a:solidFill>
                  <a:srgbClr val="00B050"/>
                </a:solidFill>
                <a:latin typeface="Calibri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0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08" name="Conexão em ângulos rectos 8"/>
            <p:cNvCxnSpPr>
              <a:endCxn id="30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12"/>
            <p:cNvCxnSpPr>
              <a:endCxn id="30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13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16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Conexão em ângulos rectos 31"/>
            <p:cNvCxnSpPr>
              <a:stCxn id="30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32"/>
            <p:cNvCxnSpPr>
              <a:stCxn id="30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9" name="Conexão em ângulos rectos 40"/>
            <p:cNvCxnSpPr>
              <a:endCxn id="312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0" name="Conexão em ângulos rectos 43"/>
            <p:cNvCxnSpPr>
              <a:stCxn id="314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1" name="Conexão em ângulos rectos 46"/>
            <p:cNvCxnSpPr>
              <a:stCxn id="313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56"/>
            <p:cNvCxnSpPr>
              <a:endCxn id="315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60"/>
            <p:cNvCxnSpPr>
              <a:stCxn id="315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67"/>
            <p:cNvCxnSpPr>
              <a:stCxn id="324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2"/>
            <p:cNvCxnSpPr>
              <a:stCxn id="336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7"/>
            <p:cNvCxnSpPr>
              <a:endCxn id="324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recta unidireccional 108"/>
            <p:cNvCxnSpPr>
              <a:endCxn id="313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4"/>
            <p:cNvCxnSpPr>
              <a:endCxn id="314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1" name="Conexão em ângulos rectos 115"/>
            <p:cNvCxnSpPr>
              <a:endCxn id="340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2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3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4" name="Conexão recta unidireccional 37"/>
            <p:cNvCxnSpPr>
              <a:endCxn id="333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5" name="Conexão recta unidireccional 41"/>
            <p:cNvCxnSpPr>
              <a:stCxn id="333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6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7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8" name="Conexão em ângulos rectos 50"/>
            <p:cNvCxnSpPr>
              <a:stCxn id="307" idx="1"/>
              <a:endCxn id="346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9" name="Conexão em ângulos rectos 54"/>
            <p:cNvCxnSpPr>
              <a:stCxn id="337" idx="0"/>
              <a:endCxn id="340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0" name="Oval 339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1" name="Conexão em ângulos rectos 33"/>
            <p:cNvCxnSpPr>
              <a:stCxn id="340" idx="6"/>
              <a:endCxn id="30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61"/>
            <p:cNvCxnSpPr>
              <a:stCxn id="340" idx="2"/>
              <a:endCxn id="30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53"/>
            <p:cNvCxnSpPr>
              <a:endCxn id="344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4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5" name="Conexão em ângulos rectos 53"/>
            <p:cNvCxnSpPr>
              <a:stCxn id="344" idx="0"/>
              <a:endCxn id="313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6" name="Oval 345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7" name="Conexão em ângulos rectos 50"/>
            <p:cNvCxnSpPr>
              <a:stCxn id="346" idx="4"/>
              <a:endCxn id="337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Conexão em ângulos rectos 50"/>
            <p:cNvCxnSpPr>
              <a:stCxn id="304" idx="2"/>
              <a:endCxn id="346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58" name="Shape 357"/>
          <p:cNvCxnSpPr>
            <a:stCxn id="336" idx="3"/>
            <a:endCxn id="340" idx="5"/>
          </p:cNvCxnSpPr>
          <p:nvPr/>
        </p:nvCxnSpPr>
        <p:spPr bwMode="auto">
          <a:xfrm flipH="1">
            <a:off x="7113650" y="1177886"/>
            <a:ext cx="1496951" cy="4229271"/>
          </a:xfrm>
          <a:prstGeom prst="bentConnector4">
            <a:avLst>
              <a:gd name="adj1" fmla="val -23429"/>
              <a:gd name="adj2" fmla="val 106702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0" name="Oval 359"/>
          <p:cNvSpPr/>
          <p:nvPr/>
        </p:nvSpPr>
        <p:spPr bwMode="auto">
          <a:xfrm>
            <a:off x="4648200" y="36576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29" grpId="0"/>
      <p:bldP spid="237" grpId="0" animBg="1"/>
      <p:bldP spid="237" grpId="1" animBg="1"/>
      <p:bldP spid="249" grpId="0"/>
      <p:bldP spid="250" grpId="0"/>
      <p:bldP spid="251" grpId="0"/>
      <p:bldP spid="255" grpId="0" animBg="1"/>
      <p:bldP spid="255" grpId="1" animBg="1"/>
      <p:bldP spid="262" grpId="0"/>
      <p:bldP spid="269" grpId="0" animBg="1"/>
      <p:bldP spid="269" grpId="1" animBg="1"/>
      <p:bldP spid="270" grpId="0" animBg="1"/>
      <p:bldP spid="270" grpId="1" animBg="1"/>
      <p:bldP spid="278" grpId="0" animBg="1"/>
      <p:bldP spid="278" grpId="1" animBg="1"/>
      <p:bldP spid="279" grpId="0" animBg="1"/>
      <p:bldP spid="279" grpId="1" animBg="1"/>
      <p:bldP spid="280" grpId="0"/>
      <p:bldP spid="291" grpId="0" animBg="1"/>
      <p:bldP spid="292" grpId="0"/>
      <p:bldP spid="294" grpId="0" animBg="1"/>
      <p:bldP spid="294" grpId="1" animBg="1"/>
      <p:bldP spid="295" grpId="0" animBg="1"/>
      <p:bldP spid="295" grpId="1" animBg="1"/>
      <p:bldP spid="360" grpId="0" animBg="1"/>
      <p:bldP spid="36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pt-PT" altLang="pt-PT" dirty="0">
              <a:latin typeface="Courier New" pitchFamily="-109" charset="0"/>
              <a:ea typeface="ＭＳ Ｐゴシック" pitchFamily="-109" charset="-128"/>
              <a:cs typeface="Courier New" pitchFamily="-109" charset="0"/>
            </a:endParaRPr>
          </a:p>
        </p:txBody>
      </p:sp>
      <p:sp>
        <p:nvSpPr>
          <p:cNvPr id="3379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Prevê-se que o salto é sempre tomado</a:t>
            </a: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A correcção da previsão é determinada posteriormente, quando a instrução de salto termina o estágio de execução</a:t>
            </a: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Se a previsão estiver errada as instruções que entretanto foram lidas para o </a:t>
            </a:r>
            <a:r>
              <a:rPr lang="pt-PT" altLang="pt-PT" sz="2400" i="1" dirty="0">
                <a:latin typeface="Calibri" pitchFamily="-109" charset="0"/>
                <a:ea typeface="ＭＳ Ｐゴシック" pitchFamily="-109" charset="-128"/>
              </a:rPr>
              <a:t>pipeline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 são convertidas em </a:t>
            </a:r>
            <a:r>
              <a:rPr lang="pt-PT" altLang="pt-PT" sz="20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nops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:</a:t>
            </a:r>
          </a:p>
          <a:p>
            <a:pPr lvl="1"/>
            <a:r>
              <a:rPr lang="pt-PT" altLang="pt-PT" sz="2000" dirty="0">
                <a:latin typeface="Calibri" pitchFamily="-109" charset="0"/>
                <a:ea typeface="ＭＳ Ｐゴシック" pitchFamily="-109" charset="-128"/>
              </a:rPr>
              <a:t>Injecção de 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”</a:t>
            </a:r>
            <a:endParaRPr lang="pt-PT" altLang="ja-JP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Isto é possível porque estas instruções ainda não tiveram hipótese de alterar o estado da máquina</a:t>
            </a:r>
          </a:p>
          <a:p>
            <a:pPr lvl="1"/>
            <a:r>
              <a:rPr lang="pt-PT" altLang="pt-PT" sz="2000" dirty="0">
                <a:latin typeface="Calibri" pitchFamily="-109" charset="0"/>
                <a:ea typeface="ＭＳ Ｐゴシック" pitchFamily="-109" charset="-128"/>
              </a:rPr>
              <a:t>Escritas que alteram o estado acontecem apenas no final do estágio de 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WRITEBACK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 (Registos)</a:t>
            </a:r>
          </a:p>
          <a:p>
            <a:r>
              <a:rPr lang="pt-PT" altLang="pt-PT" sz="2400" i="1" dirty="0" err="1">
                <a:latin typeface="Calibri" pitchFamily="-109" charset="0"/>
                <a:ea typeface="ＭＳ Ｐゴシック" pitchFamily="-109" charset="-128"/>
              </a:rPr>
              <a:t>stall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 do pipeline (injecção de 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</a:rPr>
              <a:t>): resulta num desperdício de um número de ciclos igual ao número de bolhas injectadas</a:t>
            </a:r>
            <a:endParaRPr lang="pt-PT" altLang="pt-PT" sz="24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3796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3797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6B772AB-23D6-4F7E-9CA5-E013BC7665A5}" type="slidenum">
              <a:rPr lang="pt-PT" altLang="pt-PT" sz="1200">
                <a:latin typeface="Calibri" pitchFamily="-109" charset="0"/>
              </a:rPr>
              <a:pPr eaLnBrk="1" hangingPunct="1"/>
              <a:t>25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estática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saltos</a:t>
            </a:r>
            <a:endParaRPr lang="en-US" altLang="pt-PT" sz="2400" b="1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Análises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estatísticas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condicionais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60% dos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casos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.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Prever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Taken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)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acerta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mais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metade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das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vezes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Alternativas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:  	NT –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Not Taken	</a:t>
            </a:r>
            <a:b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		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BTFNT –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Backward Taken, Forward Not Taken</a:t>
            </a:r>
          </a:p>
          <a:p>
            <a:pPr>
              <a:buNone/>
            </a:pPr>
            <a:endParaRPr lang="en-US" altLang="pt-PT" sz="2000" i="1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dinâmica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saltos</a:t>
            </a:r>
            <a:endParaRPr lang="en-US" altLang="pt-PT" sz="2400" b="1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feita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tempo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baseada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no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historial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recente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Branch prediction buffer 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–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tabela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guarda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programa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1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bit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indicando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se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foi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última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br>
              <a:rPr lang="en-US" altLang="pt-PT" sz="2000" dirty="0">
                <a:latin typeface="Calibri" pitchFamily="-109" charset="0"/>
                <a:ea typeface="ＭＳ Ｐゴシック" pitchFamily="-109" charset="-128"/>
              </a:rPr>
            </a:br>
            <a:br>
              <a:rPr lang="en-US" altLang="pt-PT" sz="2000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De facto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este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buffer 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tem um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número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limitado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entradas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guarda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informação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apenas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sobre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últimas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instruções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17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54D8AD1-93D7-4D4A-9E14-BA80328DBC1F}" type="slidenum">
              <a:rPr lang="pt-PT" altLang="pt-PT" sz="1200">
                <a:latin typeface="Calibri" pitchFamily="-109" charset="0"/>
              </a:rPr>
              <a:pPr eaLnBrk="1" hangingPunct="1"/>
              <a:t>26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7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1447800"/>
          </a:xfrm>
        </p:spPr>
        <p:txBody>
          <a:bodyPr/>
          <a:lstStyle/>
          <a:p>
            <a:pPr>
              <a:buNone/>
            </a:pP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Branch delay slot</a:t>
            </a:r>
          </a:p>
          <a:p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seguir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sempre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executada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. Compete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compilador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colocar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seguir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uma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executável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um </a:t>
            </a:r>
            <a:r>
              <a:rPr lang="en-US" altLang="pt-PT" sz="2000" dirty="0" err="1">
                <a:latin typeface="Courier New"/>
                <a:ea typeface="ＭＳ Ｐゴシック" pitchFamily="-109" charset="-128"/>
                <a:cs typeface="Courier New"/>
              </a:rPr>
              <a:t>nop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).</a:t>
            </a: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Técnica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caiu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desuso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devido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à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profundidade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pipelines 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actuais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i="1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17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54D8AD1-93D7-4D4A-9E14-BA80328DBC1F}" type="slidenum">
              <a:rPr lang="pt-PT" altLang="pt-PT" sz="1200">
                <a:latin typeface="Calibri" pitchFamily="-109" charset="0"/>
              </a:rPr>
              <a:pPr eaLnBrk="1" hangingPunct="1"/>
              <a:t>27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13337"/>
            <a:ext cx="24933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movl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subl</a:t>
            </a:r>
            <a:r>
              <a:rPr lang="pt-PT" dirty="0">
                <a:latin typeface="Courier New"/>
                <a:cs typeface="Courier New"/>
              </a:rPr>
              <a:t> %</a:t>
            </a:r>
            <a:r>
              <a:rPr lang="pt-PT" dirty="0" err="1">
                <a:latin typeface="Courier New"/>
                <a:cs typeface="Courier New"/>
              </a:rPr>
              <a:t>ebx</a:t>
            </a:r>
            <a:r>
              <a:rPr lang="pt-PT" dirty="0">
                <a:latin typeface="Courier New"/>
                <a:cs typeface="Courier New"/>
              </a:rPr>
              <a:t>, %</a:t>
            </a:r>
            <a:r>
              <a:rPr lang="pt-PT" dirty="0" err="1">
                <a:latin typeface="Courier New"/>
                <a:cs typeface="Courier New"/>
              </a:rPr>
              <a:t>ecx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13337"/>
            <a:ext cx="24933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subl</a:t>
            </a:r>
            <a:r>
              <a:rPr lang="pt-PT" dirty="0">
                <a:latin typeface="Courier New"/>
                <a:cs typeface="Courier New"/>
              </a:rPr>
              <a:t> %</a:t>
            </a:r>
            <a:r>
              <a:rPr lang="pt-PT" dirty="0" err="1">
                <a:latin typeface="Courier New"/>
                <a:cs typeface="Courier New"/>
              </a:rPr>
              <a:t>ebx</a:t>
            </a:r>
            <a:r>
              <a:rPr lang="pt-PT" dirty="0">
                <a:latin typeface="Courier New"/>
                <a:cs typeface="Courier New"/>
              </a:rPr>
              <a:t>, %</a:t>
            </a:r>
            <a:r>
              <a:rPr lang="pt-PT" dirty="0" err="1">
                <a:latin typeface="Courier New"/>
                <a:cs typeface="Courier New"/>
              </a:rPr>
              <a:t>ecx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$10, %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 bwMode="auto">
          <a:xfrm>
            <a:off x="2874366" y="2921169"/>
            <a:ext cx="177383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124200" y="2565737"/>
            <a:ext cx="13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Calibri"/>
                <a:cs typeface="Calibri"/>
              </a:rPr>
              <a:t>compilador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 bwMode="auto">
          <a:xfrm rot="10800000" flipV="1">
            <a:off x="7010400" y="2614879"/>
            <a:ext cx="609600" cy="6366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20000" y="2260937"/>
            <a:ext cx="1368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sempre</a:t>
            </a:r>
          </a:p>
          <a:p>
            <a:r>
              <a:rPr lang="pt-PT" dirty="0"/>
              <a:t>executada</a:t>
            </a: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 bwMode="auto">
          <a:xfrm>
            <a:off x="304800" y="35814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PT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Instruções</a:t>
            </a:r>
            <a:r>
              <a:rPr kumimoji="0" lang="en-US" altLang="pt-PT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condicionais</a:t>
            </a:r>
            <a:endParaRPr kumimoji="0" lang="en-US" altLang="pt-PT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instrução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é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executada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dependendo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d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as </a:t>
            </a:r>
            <a:r>
              <a:rPr lang="en-US" altLang="pt-PT" i="1" kern="0" dirty="0">
                <a:latin typeface="Calibri" pitchFamily="-109" charset="0"/>
                <a:cs typeface="ＭＳ Ｐゴシック" charset="0"/>
              </a:rPr>
              <a:t>flags,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reduzindo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saltos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condicionais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IA32 tem </a:t>
            </a:r>
            <a:r>
              <a:rPr lang="en-US" altLang="pt-PT" kern="0" dirty="0">
                <a:latin typeface="Courier New"/>
                <a:cs typeface="Courier New"/>
              </a:rPr>
              <a:t>moves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condicionais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,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o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ARMv7 tem um campo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condicional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para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quase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todas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as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instruções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.</a:t>
            </a:r>
            <a:endParaRPr kumimoji="0" lang="en-US" alt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PT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81600"/>
            <a:ext cx="233945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cmpl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movl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Label</a:t>
            </a:r>
            <a:r>
              <a:rPr lang="pt-PT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2834" y="5334000"/>
            <a:ext cx="26472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cmpl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movnzl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>
                <a:latin typeface="Courier New"/>
                <a:cs typeface="Courier New"/>
              </a:rPr>
              <a:t>...</a:t>
            </a: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 bwMode="auto">
          <a:xfrm flipV="1">
            <a:off x="4092053" y="5841832"/>
            <a:ext cx="1110781" cy="1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Core i7 920 - Desempenho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pic>
        <p:nvPicPr>
          <p:cNvPr id="6" name="Picture 6" descr="f04-79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950913"/>
            <a:ext cx="7620000" cy="4931142"/>
          </a:xfr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38200" y="57991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4.79</a:t>
            </a:r>
            <a:r>
              <a:rPr lang="en-US" sz="120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/>
              <a:t>Percentage of branch mispredictions and wasted work due to unfruitful speculation of Intel Core i7 920 running SPEC2006 integer benchmarks. </a:t>
            </a:r>
          </a:p>
        </p:txBody>
      </p:sp>
    </p:spTree>
    <p:extLst>
      <p:ext uri="{BB962C8B-B14F-4D97-AF65-F5344CB8AC3E}">
        <p14:creationId xmlns:p14="http://schemas.microsoft.com/office/powerpoint/2010/main" val="2969024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i="1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: Motivação</a:t>
            </a:r>
          </a:p>
        </p:txBody>
      </p:sp>
      <p:sp>
        <p:nvSpPr>
          <p:cNvPr id="18434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dados são demasiado comuns </a:t>
            </a:r>
          </a:p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Resolvê-las recorrendo à injecção de 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“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bolhas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”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resulta no desperdício de um elevado número de ciclos, comprometendo o desempenho do </a:t>
            </a:r>
            <a:r>
              <a:rPr lang="pt-PT" altLang="ja-JP" sz="24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</a:t>
            </a:r>
            <a:endParaRPr lang="pt-PT" altLang="ja-JP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pt-PT" sz="24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realimentação</a:t>
            </a: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dados (</a:t>
            </a:r>
            <a:r>
              <a:rPr lang="pt-PT" sz="24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sz="2400" i="1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) propõe-se resolver estas dependências de dados, diminuindo o número de bolhas injectadas (logo o número de ciclos desperdiçados)</a:t>
            </a:r>
          </a:p>
          <a:p>
            <a:endParaRPr lang="pt-PT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controlo não sofrem qualquer alteração.</a:t>
            </a:r>
          </a:p>
        </p:txBody>
      </p:sp>
      <p:sp>
        <p:nvSpPr>
          <p:cNvPr id="1843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2041F8-88A8-7449-A8FD-6FF696742DE0}" type="slidenum">
              <a:rPr lang="pt-PT"/>
              <a:pPr/>
              <a:t>29</a:t>
            </a:fld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285750" y="3505200"/>
            <a:ext cx="8534400" cy="1524000"/>
          </a:xfrm>
        </p:spPr>
        <p:txBody>
          <a:bodyPr/>
          <a:lstStyle/>
          <a:p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Toda a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computação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feita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num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único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ciclo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: </a:t>
            </a:r>
            <a:br>
              <a:rPr lang="en-US" altLang="pt-PT" sz="2400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300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gerar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resultados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+ 20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armazenar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endParaRPr lang="en-US" altLang="pt-PT" sz="8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Ciclo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relógio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&gt;= 320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grpSp>
        <p:nvGrpSpPr>
          <p:cNvPr id="17410" name="Grupo 24"/>
          <p:cNvGrpSpPr>
            <a:grpSpLocks/>
          </p:cNvGrpSpPr>
          <p:nvPr/>
        </p:nvGrpSpPr>
        <p:grpSpPr bwMode="auto">
          <a:xfrm>
            <a:off x="557213" y="1676400"/>
            <a:ext cx="1800225" cy="1223962"/>
            <a:chOff x="700298" y="2062124"/>
            <a:chExt cx="1800000" cy="1224000"/>
          </a:xfrm>
        </p:grpSpPr>
        <p:cxnSp>
          <p:nvCxnSpPr>
            <p:cNvPr id="17436" name="Conexão recta 16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7" name="Conexão recta 17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Conexão recta 20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Conexão recta 21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4" name="Rectângulo 23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7427" name="Rectangle 4"/>
          <p:cNvSpPr>
            <a:spLocks noChangeArrowheads="1"/>
          </p:cNvSpPr>
          <p:nvPr/>
        </p:nvSpPr>
        <p:spPr bwMode="auto">
          <a:xfrm>
            <a:off x="3321050" y="1547813"/>
            <a:ext cx="25019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Lógica Combinatória</a:t>
            </a:r>
          </a:p>
          <a:p>
            <a:pPr eaLnBrk="1" hangingPunct="1"/>
            <a:endParaRPr lang="en-US" altLang="pt-PT" sz="1600"/>
          </a:p>
        </p:txBody>
      </p:sp>
      <p:sp>
        <p:nvSpPr>
          <p:cNvPr id="17428" name="Rectangle 5"/>
          <p:cNvSpPr>
            <a:spLocks noChangeArrowheads="1"/>
          </p:cNvSpPr>
          <p:nvPr/>
        </p:nvSpPr>
        <p:spPr bwMode="auto">
          <a:xfrm>
            <a:off x="6292851" y="1547813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17429" name="Rectangle 6"/>
          <p:cNvSpPr>
            <a:spLocks noChangeArrowheads="1"/>
          </p:cNvSpPr>
          <p:nvPr/>
        </p:nvSpPr>
        <p:spPr bwMode="auto">
          <a:xfrm>
            <a:off x="4233863" y="1214438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300 ps</a:t>
            </a:r>
          </a:p>
        </p:txBody>
      </p:sp>
      <p:sp>
        <p:nvSpPr>
          <p:cNvPr id="17430" name="Rectangle 7"/>
          <p:cNvSpPr>
            <a:spLocks noChangeArrowheads="1"/>
          </p:cNvSpPr>
          <p:nvPr/>
        </p:nvSpPr>
        <p:spPr bwMode="auto">
          <a:xfrm>
            <a:off x="6043613" y="1214438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17431" name="Line 8"/>
          <p:cNvSpPr>
            <a:spLocks noChangeShapeType="1"/>
          </p:cNvSpPr>
          <p:nvPr/>
        </p:nvSpPr>
        <p:spPr bwMode="auto">
          <a:xfrm>
            <a:off x="2857500" y="2151063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2" name="Line 9"/>
          <p:cNvSpPr>
            <a:spLocks noChangeShapeType="1"/>
          </p:cNvSpPr>
          <p:nvPr/>
        </p:nvSpPr>
        <p:spPr bwMode="auto">
          <a:xfrm>
            <a:off x="5829301" y="2151063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3" name="Line 10"/>
          <p:cNvSpPr>
            <a:spLocks noChangeShapeType="1"/>
          </p:cNvSpPr>
          <p:nvPr/>
        </p:nvSpPr>
        <p:spPr bwMode="auto">
          <a:xfrm>
            <a:off x="6438901" y="28368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4" name="Rectangle 11"/>
          <p:cNvSpPr>
            <a:spLocks noChangeArrowheads="1"/>
          </p:cNvSpPr>
          <p:nvPr/>
        </p:nvSpPr>
        <p:spPr bwMode="auto">
          <a:xfrm>
            <a:off x="6075363" y="3119438"/>
            <a:ext cx="687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Clock</a:t>
            </a:r>
          </a:p>
        </p:txBody>
      </p:sp>
      <p:sp>
        <p:nvSpPr>
          <p:cNvPr id="17435" name="Rectangle 12"/>
          <p:cNvSpPr>
            <a:spLocks noChangeArrowheads="1"/>
          </p:cNvSpPr>
          <p:nvPr/>
        </p:nvSpPr>
        <p:spPr bwMode="auto">
          <a:xfrm>
            <a:off x="381000" y="5029200"/>
            <a:ext cx="5722337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>
                <a:latin typeface="Calibri"/>
                <a:cs typeface="Calibri"/>
              </a:rPr>
              <a:t>Tempo de </a:t>
            </a:r>
            <a:r>
              <a:rPr lang="en-US" altLang="pt-PT" dirty="0" err="1">
                <a:latin typeface="Calibri"/>
                <a:cs typeface="Calibri"/>
              </a:rPr>
              <a:t>execução</a:t>
            </a:r>
            <a:r>
              <a:rPr lang="en-US" altLang="pt-PT" dirty="0">
                <a:latin typeface="Calibri"/>
                <a:cs typeface="Calibri"/>
              </a:rPr>
              <a:t> de </a:t>
            </a:r>
            <a:r>
              <a:rPr lang="en-US" altLang="pt-PT" dirty="0" err="1">
                <a:latin typeface="Calibri"/>
                <a:cs typeface="Calibri"/>
              </a:rPr>
              <a:t>uma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instrução</a:t>
            </a:r>
            <a:r>
              <a:rPr lang="en-US" altLang="pt-PT" dirty="0">
                <a:latin typeface="Calibri"/>
                <a:cs typeface="Calibri"/>
              </a:rPr>
              <a:t>  = 320 </a:t>
            </a:r>
            <a:r>
              <a:rPr lang="en-US" altLang="pt-PT" dirty="0" err="1">
                <a:latin typeface="Calibri"/>
                <a:cs typeface="Calibri"/>
              </a:rPr>
              <a:t>ps</a:t>
            </a:r>
            <a:endParaRPr lang="en-US" altLang="pt-PT" dirty="0">
              <a:latin typeface="Calibri"/>
              <a:cs typeface="Calibri"/>
            </a:endParaRPr>
          </a:p>
          <a:p>
            <a:pPr eaLnBrk="1" hangingPunct="1"/>
            <a:endParaRPr lang="en-US" altLang="pt-PT" dirty="0">
              <a:latin typeface="Calibri"/>
              <a:cs typeface="Calibri"/>
            </a:endParaRPr>
          </a:p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Frequência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relógio</a:t>
            </a:r>
            <a:r>
              <a:rPr lang="en-US" altLang="pt-PT" dirty="0">
                <a:latin typeface="Calibri"/>
                <a:cs typeface="Calibri"/>
              </a:rPr>
              <a:t> = ciclo</a:t>
            </a:r>
            <a:r>
              <a:rPr lang="en-US" altLang="pt-PT" baseline="30000" dirty="0">
                <a:latin typeface="Calibri"/>
                <a:cs typeface="Calibri"/>
              </a:rPr>
              <a:t>-1</a:t>
            </a:r>
            <a:r>
              <a:rPr lang="en-US" altLang="pt-PT" dirty="0">
                <a:latin typeface="Calibri"/>
                <a:cs typeface="Calibri"/>
              </a:rPr>
              <a:t> &lt;= 1 / 320E-12 = 3.12 GHz</a:t>
            </a:r>
          </a:p>
        </p:txBody>
      </p:sp>
      <p:grpSp>
        <p:nvGrpSpPr>
          <p:cNvPr id="4" name="Grupo 41"/>
          <p:cNvGrpSpPr>
            <a:grpSpLocks/>
          </p:cNvGrpSpPr>
          <p:nvPr/>
        </p:nvGrpSpPr>
        <p:grpSpPr bwMode="auto">
          <a:xfrm>
            <a:off x="2070101" y="1571623"/>
            <a:ext cx="4432299" cy="1285875"/>
            <a:chOff x="2070083" y="1571612"/>
            <a:chExt cx="4432329" cy="1285884"/>
          </a:xfrm>
        </p:grpSpPr>
        <p:cxnSp>
          <p:nvCxnSpPr>
            <p:cNvPr id="17423" name="Conexão recta 33"/>
            <p:cNvCxnSpPr>
              <a:cxnSpLocks noChangeShapeType="1"/>
            </p:cNvCxnSpPr>
            <p:nvPr/>
          </p:nvCxnSpPr>
          <p:spPr bwMode="auto">
            <a:xfrm rot="5400000">
              <a:off x="1677967" y="2144706"/>
              <a:ext cx="785819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Rectângulo 38"/>
            <p:cNvSpPr>
              <a:spLocks noChangeArrowheads="1"/>
            </p:cNvSpPr>
            <p:nvPr/>
          </p:nvSpPr>
          <p:spPr bwMode="auto">
            <a:xfrm>
              <a:off x="3357554" y="1571612"/>
              <a:ext cx="2500330" cy="126000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17425" name="Line 9"/>
            <p:cNvSpPr>
              <a:spLocks noChangeShapeType="1"/>
            </p:cNvSpPr>
            <p:nvPr/>
          </p:nvSpPr>
          <p:spPr bwMode="auto">
            <a:xfrm>
              <a:off x="5857884" y="2143116"/>
              <a:ext cx="457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26" name="Rectangle 5"/>
            <p:cNvSpPr>
              <a:spLocks noChangeArrowheads="1"/>
            </p:cNvSpPr>
            <p:nvPr/>
          </p:nvSpPr>
          <p:spPr bwMode="auto">
            <a:xfrm>
              <a:off x="6286512" y="1574796"/>
              <a:ext cx="215900" cy="12827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</p:grpSp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Exemplo Sequencial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 rot="5400000">
            <a:off x="320675" y="2139950"/>
            <a:ext cx="785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exão recta 32"/>
          <p:cNvCxnSpPr>
            <a:cxnSpLocks noChangeShapeType="1"/>
          </p:cNvCxnSpPr>
          <p:nvPr/>
        </p:nvCxnSpPr>
        <p:spPr bwMode="auto">
          <a:xfrm rot="5400000">
            <a:off x="1249362" y="21399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ângulo 35"/>
          <p:cNvSpPr>
            <a:spLocks noChangeArrowheads="1"/>
          </p:cNvSpPr>
          <p:nvPr/>
        </p:nvSpPr>
        <p:spPr bwMode="auto">
          <a:xfrm>
            <a:off x="3357563" y="1571625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2857500" y="2143125"/>
            <a:ext cx="457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8" name="Rectângulo 37"/>
          <p:cNvSpPr>
            <a:spLocks noChangeArrowheads="1"/>
          </p:cNvSpPr>
          <p:nvPr/>
        </p:nvSpPr>
        <p:spPr bwMode="auto">
          <a:xfrm>
            <a:off x="3357563" y="1571625"/>
            <a:ext cx="1928812" cy="1295400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36" grpId="0" animBg="1"/>
      <p:bldP spid="36" grpId="1" animBg="1"/>
      <p:bldP spid="37" grpId="0" animBg="1"/>
      <p:bldP spid="38" grpId="0" animBg="1"/>
      <p:bldP spid="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Forwarding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Problema</a:t>
            </a:r>
          </a:p>
          <a:p>
            <a:pPr lvl="1"/>
            <a:r>
              <a:rPr lang="pt-PT" dirty="0">
                <a:latin typeface="Calibri" pitchFamily="-109" charset="0"/>
              </a:rPr>
              <a:t>Um registo é lido na fase de DECODE</a:t>
            </a:r>
          </a:p>
          <a:p>
            <a:pPr lvl="1"/>
            <a:r>
              <a:rPr lang="pt-PT" dirty="0">
                <a:latin typeface="Calibri" pitchFamily="-109" charset="0"/>
              </a:rPr>
              <a:t>A escrita só ocorre na fase de WRITEBACK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Observação</a:t>
            </a:r>
          </a:p>
          <a:p>
            <a:pPr lvl="1"/>
            <a:r>
              <a:rPr lang="pt-PT" dirty="0">
                <a:latin typeface="Calibri" pitchFamily="-109" charset="0"/>
              </a:rPr>
              <a:t>O valor a escrever no registo existe dentro do </a:t>
            </a:r>
            <a:r>
              <a:rPr lang="pt-PT" i="1" dirty="0">
                <a:latin typeface="Calibri" pitchFamily="-109" charset="0"/>
              </a:rPr>
              <a:t>pipeline </a:t>
            </a:r>
            <a:r>
              <a:rPr lang="pt-PT" dirty="0">
                <a:latin typeface="Calibri" pitchFamily="-109" charset="0"/>
              </a:rPr>
              <a:t>desde a fase de execução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Resolução do problema</a:t>
            </a:r>
          </a:p>
          <a:p>
            <a:pPr lvl="1"/>
            <a:r>
              <a:rPr lang="pt-PT" dirty="0">
                <a:latin typeface="Calibri" pitchFamily="-109" charset="0"/>
              </a:rPr>
              <a:t>Passar o valor necessário directamente do estágio onde está disponível (E ou W) para o estágio de DECODE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3B1D57-E35B-5048-B482-886B7C23ACC1}" type="slidenum">
              <a:rPr lang="pt-PT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aixaDeTexto 314"/>
          <p:cNvSpPr txBox="1"/>
          <p:nvPr/>
        </p:nvSpPr>
        <p:spPr bwMode="auto">
          <a:xfrm>
            <a:off x="4495800" y="16002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2428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2597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(1)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9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259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E7670-39D7-EC48-965A-032EFA5C759D}" type="slidenum">
              <a:rPr lang="pt-PT"/>
              <a:pPr/>
              <a:t>31</a:t>
            </a:fld>
            <a:endParaRPr lang="pt-PT"/>
          </a:p>
        </p:txBody>
      </p:sp>
      <p:sp>
        <p:nvSpPr>
          <p:cNvPr id="22600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1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2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3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4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$10,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30(%ebx),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ecx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esi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I4: </a:t>
            </a:r>
            <a:r>
              <a:rPr lang="en-US" sz="16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2652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3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2649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0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51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2645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6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7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8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2640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1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2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3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495800" y="304800"/>
            <a:ext cx="2778125" cy="4957763"/>
            <a:chOff x="5214943" y="371443"/>
            <a:chExt cx="2780355" cy="4957926"/>
          </a:xfrm>
        </p:grpSpPr>
        <p:sp>
          <p:nvSpPr>
            <p:cNvPr id="309" name="CaixaDeTexto 308"/>
            <p:cNvSpPr txBox="1"/>
            <p:nvPr/>
          </p:nvSpPr>
          <p:spPr>
            <a:xfrm>
              <a:off x="7502778" y="371443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343341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6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14" name="Grupo 321"/>
          <p:cNvGrpSpPr>
            <a:grpSpLocks/>
          </p:cNvGrpSpPr>
          <p:nvPr/>
        </p:nvGrpSpPr>
        <p:grpSpPr bwMode="auto">
          <a:xfrm>
            <a:off x="4495800" y="304800"/>
            <a:ext cx="2778125" cy="4953000"/>
            <a:chOff x="5291164" y="376222"/>
            <a:chExt cx="2778966" cy="4953146"/>
          </a:xfrm>
        </p:grpSpPr>
        <p:sp>
          <p:nvSpPr>
            <p:cNvPr id="315" name="CaixaDeTexto 314"/>
            <p:cNvSpPr txBox="1"/>
            <p:nvPr/>
          </p:nvSpPr>
          <p:spPr>
            <a:xfrm>
              <a:off x="7577856" y="376222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8" name="CaixaDeTexto 317"/>
            <p:cNvSpPr txBox="1"/>
            <p:nvPr/>
          </p:nvSpPr>
          <p:spPr>
            <a:xfrm>
              <a:off x="5291164" y="1671660"/>
              <a:ext cx="492274" cy="40012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20" name="CaixaDeTexto 319"/>
            <p:cNvSpPr txBox="1"/>
            <p:nvPr/>
          </p:nvSpPr>
          <p:spPr>
            <a:xfrm>
              <a:off x="5291164" y="3348110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21" name="CaixaDeTexto 320"/>
            <p:cNvSpPr txBox="1"/>
            <p:nvPr/>
          </p:nvSpPr>
          <p:spPr>
            <a:xfrm>
              <a:off x="5291164" y="4929306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5" name="Grupo 284"/>
          <p:cNvGrpSpPr>
            <a:grpSpLocks/>
          </p:cNvGrpSpPr>
          <p:nvPr/>
        </p:nvGrpSpPr>
        <p:grpSpPr bwMode="auto">
          <a:xfrm>
            <a:off x="2286000" y="1214438"/>
            <a:ext cx="785813" cy="1000125"/>
            <a:chOff x="2285986" y="1214422"/>
            <a:chExt cx="785819" cy="1000132"/>
          </a:xfrm>
        </p:grpSpPr>
        <p:sp>
          <p:nvSpPr>
            <p:cNvPr id="22623" name="Oval 279"/>
            <p:cNvSpPr>
              <a:spLocks noChangeArrowheads="1"/>
            </p:cNvSpPr>
            <p:nvPr/>
          </p:nvSpPr>
          <p:spPr bwMode="auto">
            <a:xfrm>
              <a:off x="2285986" y="1214422"/>
              <a:ext cx="714380" cy="30956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624" name="Oval 280"/>
            <p:cNvSpPr>
              <a:spLocks noChangeArrowheads="1"/>
            </p:cNvSpPr>
            <p:nvPr/>
          </p:nvSpPr>
          <p:spPr bwMode="auto">
            <a:xfrm>
              <a:off x="2428860" y="185736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2625" name="Conexão curva 282"/>
            <p:cNvCxnSpPr>
              <a:cxnSpLocks noChangeShapeType="1"/>
              <a:stCxn id="22623" idx="6"/>
              <a:endCxn id="22624" idx="6"/>
            </p:cNvCxnSpPr>
            <p:nvPr/>
          </p:nvCxnSpPr>
          <p:spPr bwMode="auto">
            <a:xfrm>
              <a:off x="3000366" y="1369204"/>
              <a:ext cx="71439" cy="666756"/>
            </a:xfrm>
            <a:prstGeom prst="curvedConnector3">
              <a:avLst>
                <a:gd name="adj1" fmla="val 419998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500313" y="4643438"/>
            <a:ext cx="357187" cy="357187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362200" y="6305490"/>
            <a:ext cx="334921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Realimenta</a:t>
            </a:r>
            <a:r>
              <a:rPr lang="pt-PT" dirty="0"/>
              <a:t> de WR para ER</a:t>
            </a:r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857500" y="4822032"/>
            <a:ext cx="1179310" cy="148345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73" name="Group 272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7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6" name="Conexão em ângulos rectos 8"/>
            <p:cNvCxnSpPr>
              <a:endCxn id="27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7" name="Conexão em ângulos rectos 12"/>
            <p:cNvCxnSpPr>
              <a:endCxn id="27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9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2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31"/>
            <p:cNvCxnSpPr>
              <a:stCxn id="27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32"/>
            <p:cNvCxnSpPr>
              <a:stCxn id="27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5" name="Conexão em ângulos rectos 40"/>
            <p:cNvCxnSpPr>
              <a:endCxn id="278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em ângulos rectos 43"/>
            <p:cNvCxnSpPr>
              <a:stCxn id="280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46"/>
            <p:cNvCxnSpPr>
              <a:stCxn id="279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56"/>
            <p:cNvCxnSpPr>
              <a:endCxn id="281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60"/>
            <p:cNvCxnSpPr>
              <a:stCxn id="281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7" name="Conexão em ângulos rectos 67"/>
            <p:cNvCxnSpPr>
              <a:stCxn id="29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recta 102"/>
            <p:cNvCxnSpPr>
              <a:stCxn id="312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2" name="Conexão recta unidireccional 107"/>
            <p:cNvCxnSpPr>
              <a:endCxn id="29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108"/>
            <p:cNvCxnSpPr>
              <a:endCxn id="279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4" name="Conexão em ângulos rectos 114"/>
            <p:cNvCxnSpPr>
              <a:endCxn id="280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5" name="Conexão em ângulos rectos 115"/>
            <p:cNvCxnSpPr>
              <a:endCxn id="324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6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07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10" name="Conexão recta unidireccional 37"/>
            <p:cNvCxnSpPr>
              <a:endCxn id="307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recta unidireccional 41"/>
            <p:cNvCxnSpPr>
              <a:stCxn id="307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13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16" name="Conexão em ângulos rectos 50"/>
            <p:cNvCxnSpPr>
              <a:stCxn id="275" idx="1"/>
              <a:endCxn id="330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54"/>
            <p:cNvCxnSpPr>
              <a:stCxn id="313" idx="0"/>
              <a:endCxn id="324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Oval 323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33"/>
            <p:cNvCxnSpPr>
              <a:stCxn id="324" idx="6"/>
              <a:endCxn id="27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em ângulos rectos 61"/>
            <p:cNvCxnSpPr>
              <a:stCxn id="324" idx="2"/>
              <a:endCxn id="27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em ângulos rectos 53"/>
            <p:cNvCxnSpPr>
              <a:endCxn id="328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8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9" name="Conexão em ângulos rectos 53"/>
            <p:cNvCxnSpPr>
              <a:stCxn id="328" idx="0"/>
              <a:endCxn id="279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0" name="Oval 329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1" name="Conexão em ângulos rectos 50"/>
            <p:cNvCxnSpPr>
              <a:stCxn id="330" idx="4"/>
              <a:endCxn id="313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2" name="Conexão em ângulos rectos 50"/>
            <p:cNvCxnSpPr>
              <a:stCxn id="274" idx="2"/>
              <a:endCxn id="330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35" name="Shape 334"/>
          <p:cNvCxnSpPr>
            <a:stCxn id="312" idx="3"/>
          </p:cNvCxnSpPr>
          <p:nvPr/>
        </p:nvCxnSpPr>
        <p:spPr bwMode="auto">
          <a:xfrm flipH="1">
            <a:off x="7010400" y="949286"/>
            <a:ext cx="1600201" cy="1717714"/>
          </a:xfrm>
          <a:prstGeom prst="bentConnector4">
            <a:avLst>
              <a:gd name="adj1" fmla="val -14286"/>
              <a:gd name="adj2" fmla="val 100671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animBg="1"/>
      <p:bldP spid="301" grpId="0" animBg="1"/>
      <p:bldP spid="301" grpId="1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3621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(2)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62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362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D1C1EF-A7B1-7F45-B3DB-03B5CB24A361}" type="slidenum">
              <a:rPr lang="pt-PT"/>
              <a:pPr/>
              <a:t>32</a:t>
            </a:fld>
            <a:endParaRPr lang="pt-PT"/>
          </a:p>
        </p:txBody>
      </p:sp>
      <p:sp>
        <p:nvSpPr>
          <p:cNvPr id="2362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462583" cy="984885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 </a:t>
            </a:r>
            <a:r>
              <a:rPr lang="en-US" sz="16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$10,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esi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3668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9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3665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6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7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3661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2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3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64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3656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57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58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59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537075" y="1524000"/>
            <a:ext cx="492125" cy="3805238"/>
            <a:chOff x="5214943" y="1523983"/>
            <a:chExt cx="492519" cy="3805385"/>
          </a:xfrm>
        </p:grpSpPr>
        <p:sp>
          <p:nvSpPr>
            <p:cNvPr id="314" name="CaixaDeTexto 313"/>
            <p:cNvSpPr txBox="1"/>
            <p:nvPr/>
          </p:nvSpPr>
          <p:spPr>
            <a:xfrm>
              <a:off x="5214943" y="152398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200448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4" name="Grupo 284"/>
          <p:cNvGrpSpPr>
            <a:grpSpLocks/>
          </p:cNvGrpSpPr>
          <p:nvPr/>
        </p:nvGrpSpPr>
        <p:grpSpPr bwMode="auto">
          <a:xfrm>
            <a:off x="2267742" y="1214438"/>
            <a:ext cx="804065" cy="642937"/>
            <a:chOff x="2267730" y="1214422"/>
            <a:chExt cx="804072" cy="642942"/>
          </a:xfrm>
        </p:grpSpPr>
        <p:sp>
          <p:nvSpPr>
            <p:cNvPr id="23645" name="Oval 279"/>
            <p:cNvSpPr>
              <a:spLocks noChangeArrowheads="1"/>
            </p:cNvSpPr>
            <p:nvPr/>
          </p:nvSpPr>
          <p:spPr bwMode="auto">
            <a:xfrm>
              <a:off x="2267730" y="1214422"/>
              <a:ext cx="714380" cy="28575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646" name="Oval 280"/>
            <p:cNvSpPr>
              <a:spLocks noChangeArrowheads="1"/>
            </p:cNvSpPr>
            <p:nvPr/>
          </p:nvSpPr>
          <p:spPr bwMode="auto">
            <a:xfrm>
              <a:off x="2428860" y="150017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3647" name="Conexão curva 282"/>
            <p:cNvCxnSpPr>
              <a:cxnSpLocks noChangeShapeType="1"/>
              <a:stCxn id="23645" idx="6"/>
              <a:endCxn id="23646" idx="6"/>
            </p:cNvCxnSpPr>
            <p:nvPr/>
          </p:nvCxnSpPr>
          <p:spPr bwMode="auto">
            <a:xfrm>
              <a:off x="2982110" y="1357298"/>
              <a:ext cx="89692" cy="321472"/>
            </a:xfrm>
            <a:prstGeom prst="curvedConnector3">
              <a:avLst>
                <a:gd name="adj1" fmla="val 83870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000250" y="4286250"/>
            <a:ext cx="357188" cy="357188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438400" y="6305490"/>
            <a:ext cx="309298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Realimenta</a:t>
            </a:r>
            <a:r>
              <a:rPr lang="pt-PT" dirty="0"/>
              <a:t> de E para ER</a:t>
            </a:r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357438" y="4464844"/>
            <a:ext cx="1627457" cy="1840646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65" name="Group 264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6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1" name="Conexão em ângulos rectos 8"/>
            <p:cNvCxnSpPr>
              <a:endCxn id="26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12"/>
            <p:cNvCxnSpPr>
              <a:endCxn id="26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3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4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77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em ângulos rectos 31"/>
            <p:cNvCxnSpPr>
              <a:stCxn id="26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em ângulos rectos 32"/>
            <p:cNvCxnSpPr>
              <a:stCxn id="26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em ângulos rectos 40"/>
            <p:cNvCxnSpPr>
              <a:endCxn id="273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em ângulos rectos 43"/>
            <p:cNvCxnSpPr>
              <a:stCxn id="275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46"/>
            <p:cNvCxnSpPr>
              <a:stCxn id="274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56"/>
            <p:cNvCxnSpPr>
              <a:endCxn id="276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60"/>
            <p:cNvCxnSpPr>
              <a:stCxn id="276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7" name="Conexão em ângulos rectos 67"/>
            <p:cNvCxnSpPr>
              <a:stCxn id="285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recta 102"/>
            <p:cNvCxnSpPr>
              <a:stCxn id="304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recta unidireccional 107"/>
            <p:cNvCxnSpPr>
              <a:endCxn id="285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recta unidireccional 108"/>
            <p:cNvCxnSpPr>
              <a:endCxn id="274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6" name="Conexão em ângulos rectos 114"/>
            <p:cNvCxnSpPr>
              <a:endCxn id="275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115"/>
            <p:cNvCxnSpPr>
              <a:endCxn id="308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8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99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02" name="Conexão recta unidireccional 37"/>
            <p:cNvCxnSpPr>
              <a:endCxn id="299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41"/>
            <p:cNvCxnSpPr>
              <a:stCxn id="299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4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05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06" name="Conexão em ângulos rectos 50"/>
            <p:cNvCxnSpPr>
              <a:stCxn id="267" idx="1"/>
              <a:endCxn id="31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7" name="Conexão em ângulos rectos 54"/>
            <p:cNvCxnSpPr>
              <a:stCxn id="305" idx="0"/>
              <a:endCxn id="308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8" name="Oval 307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9" name="Conexão em ângulos rectos 33"/>
            <p:cNvCxnSpPr>
              <a:stCxn id="308" idx="6"/>
              <a:endCxn id="26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0" name="Conexão em ângulos rectos 61"/>
            <p:cNvCxnSpPr>
              <a:stCxn id="308" idx="2"/>
              <a:endCxn id="26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53"/>
            <p:cNvCxnSpPr>
              <a:endCxn id="312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3" name="Conexão em ângulos rectos 53"/>
            <p:cNvCxnSpPr>
              <a:stCxn id="312" idx="0"/>
              <a:endCxn id="274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5" name="Oval 31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6" name="Conexão em ângulos rectos 50"/>
            <p:cNvCxnSpPr>
              <a:stCxn id="315" idx="4"/>
              <a:endCxn id="305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50"/>
            <p:cNvCxnSpPr>
              <a:stCxn id="266" idx="2"/>
              <a:endCxn id="31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6" name="Group 345"/>
          <p:cNvGrpSpPr/>
          <p:nvPr/>
        </p:nvGrpSpPr>
        <p:grpSpPr>
          <a:xfrm>
            <a:off x="6934200" y="1371600"/>
            <a:ext cx="2058194" cy="1296988"/>
            <a:chOff x="6934200" y="1371600"/>
            <a:chExt cx="2058194" cy="1296988"/>
          </a:xfrm>
        </p:grpSpPr>
        <p:cxnSp>
          <p:nvCxnSpPr>
            <p:cNvPr id="333" name="Straight Connector 332"/>
            <p:cNvCxnSpPr/>
            <p:nvPr/>
          </p:nvCxnSpPr>
          <p:spPr bwMode="auto">
            <a:xfrm>
              <a:off x="6934200" y="1371600"/>
              <a:ext cx="2057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4" name="Straight Connector 333"/>
            <p:cNvCxnSpPr/>
            <p:nvPr/>
          </p:nvCxnSpPr>
          <p:spPr bwMode="auto">
            <a:xfrm rot="5400000">
              <a:off x="8343900" y="2019300"/>
              <a:ext cx="1295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1" name="Straight Arrow Connector 340"/>
            <p:cNvCxnSpPr/>
            <p:nvPr/>
          </p:nvCxnSpPr>
          <p:spPr bwMode="auto">
            <a:xfrm rot="10800000">
              <a:off x="6934200" y="2667000"/>
              <a:ext cx="2057400" cy="1588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1" grpId="1" animBg="1"/>
      <p:bldP spid="301" grpId="2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7853122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4.75 – Patterson &amp; Hennessy; Computer Organization &amp; Design – 5</a:t>
            </a:r>
            <a:r>
              <a:rPr lang="en-US" sz="1200" baseline="300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 Edition, Elsevier, 2013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The A8 pipeline (14 stages): 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. 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The first three stages fetch instructions into a 12-entry instruction fetch buffer. The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Address Generation Unit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(AGU) uses a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Branch Target Buffer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(BTB),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Global History Buffer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(GHB), and a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Return Stack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(RS) to predict branches to try to keep the fetch queue full;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. Instruction decode is five stages;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. instruction execution is six stages.</a:t>
            </a:r>
          </a:p>
          <a:p>
            <a:r>
              <a:rPr lang="pt-PT" sz="1200" dirty="0"/>
              <a:t>. 2 </a:t>
            </a:r>
            <a:r>
              <a:rPr lang="pt-PT" sz="1200" dirty="0" err="1"/>
              <a:t>execution</a:t>
            </a:r>
            <a:r>
              <a:rPr lang="pt-PT" sz="1200" dirty="0"/>
              <a:t> pipelines: </a:t>
            </a:r>
            <a:r>
              <a:rPr lang="pt-PT" sz="1200" dirty="0" err="1"/>
              <a:t>minimum</a:t>
            </a:r>
            <a:r>
              <a:rPr lang="pt-PT" sz="1200" dirty="0"/>
              <a:t> CPI = 0.5 (</a:t>
            </a:r>
            <a:r>
              <a:rPr lang="pt-PT" sz="1200" dirty="0" err="1"/>
              <a:t>median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2.0 </a:t>
            </a:r>
            <a:r>
              <a:rPr lang="pt-PT" sz="1200" dirty="0" err="1"/>
              <a:t>with</a:t>
            </a:r>
            <a:r>
              <a:rPr lang="pt-PT" sz="1200" dirty="0"/>
              <a:t> SPEC2000 benchmarks)</a:t>
            </a:r>
          </a:p>
          <a:p>
            <a:endParaRPr lang="en-US" sz="1200" dirty="0">
              <a:solidFill>
                <a:srgbClr val="000000"/>
              </a:solidFill>
              <a:ea typeface="Times New Roman" pitchFamily="-105" charset="0"/>
              <a:cs typeface="MinionPro-Regular" charset="0"/>
            </a:endParaRPr>
          </a:p>
        </p:txBody>
      </p:sp>
      <p:pic>
        <p:nvPicPr>
          <p:cNvPr id="7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4494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Intel Core i7 920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581400" cy="4343400"/>
          </a:xfrm>
        </p:spPr>
        <p:txBody>
          <a:bodyPr/>
          <a:lstStyle/>
          <a:p>
            <a:r>
              <a:rPr lang="pt-PT" sz="2000" dirty="0"/>
              <a:t>instruções da arquitectura versus </a:t>
            </a:r>
            <a:r>
              <a:rPr lang="pt-PT" sz="2000" dirty="0" err="1"/>
              <a:t>micro-ops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registos arquitecturais versus registos físicos</a:t>
            </a:r>
          </a:p>
          <a:p>
            <a:endParaRPr lang="pt-PT" sz="2000" dirty="0"/>
          </a:p>
          <a:p>
            <a:r>
              <a:rPr lang="pt-PT" sz="2000" dirty="0"/>
              <a:t>6 unidades funcionais</a:t>
            </a:r>
          </a:p>
          <a:p>
            <a:endParaRPr lang="pt-PT" sz="2000" dirty="0"/>
          </a:p>
          <a:p>
            <a:r>
              <a:rPr lang="pt-PT" sz="2000" dirty="0"/>
              <a:t>CPI mínimo = 0.25 (</a:t>
            </a:r>
            <a:r>
              <a:rPr lang="pt-PT" sz="1400" dirty="0"/>
              <a:t>apenas 4 instruções podem ser convertidas em </a:t>
            </a:r>
            <a:r>
              <a:rPr lang="pt-PT" sz="1400" dirty="0" err="1"/>
              <a:t>micro-ops</a:t>
            </a:r>
            <a:r>
              <a:rPr lang="pt-PT" sz="1400" dirty="0"/>
              <a:t> simultaneamente</a:t>
            </a:r>
            <a:r>
              <a:rPr lang="pt-PT" sz="2000" dirty="0"/>
              <a:t>), mediana da SPEC2000 benchmark = 0.76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  <p:pic>
        <p:nvPicPr>
          <p:cNvPr id="6" name="Picture 6" descr="f04-77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1300" y="609600"/>
            <a:ext cx="48641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6103203"/>
            <a:ext cx="562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4.77 – Patterson &amp; Hennessy; Computer Organization &amp; Design – 5</a:t>
            </a:r>
            <a:r>
              <a:rPr lang="en-US" sz="16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2013 ]</a:t>
            </a:r>
          </a:p>
          <a:p>
            <a:endParaRPr lang="pt-PT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Pipeline: Resumo</a:t>
            </a:r>
          </a:p>
        </p:txBody>
      </p:sp>
      <p:sp>
        <p:nvSpPr>
          <p:cNvPr id="30722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Execução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instruções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simultaneamente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em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diferentes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estágios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Permite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aumentar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a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frequência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do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relógio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Dados</a:t>
            </a:r>
          </a:p>
          <a:p>
            <a:pPr lvl="1">
              <a:spcBef>
                <a:spcPts val="624"/>
              </a:spcBef>
            </a:pPr>
            <a:r>
              <a:rPr lang="en-US" i="1" dirty="0">
                <a:latin typeface="Calibri" pitchFamily="-109" charset="0"/>
              </a:rPr>
              <a:t>stalling : 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injecção</a:t>
            </a:r>
            <a:r>
              <a:rPr lang="en-US" dirty="0">
                <a:latin typeface="Calibri" pitchFamily="-109" charset="0"/>
              </a:rPr>
              <a:t> de </a:t>
            </a:r>
            <a:r>
              <a:rPr lang="en-US" dirty="0" err="1">
                <a:latin typeface="Calibri" pitchFamily="-109" charset="0"/>
              </a:rPr>
              <a:t>bolhas</a:t>
            </a:r>
            <a:r>
              <a:rPr lang="en-US" dirty="0">
                <a:latin typeface="Calibri" pitchFamily="-109" charset="0"/>
              </a:rPr>
              <a:t> (</a:t>
            </a:r>
            <a:r>
              <a:rPr lang="en-US" dirty="0" err="1">
                <a:latin typeface="Calibri" pitchFamily="-109" charset="0"/>
              </a:rPr>
              <a:t>NOPs</a:t>
            </a:r>
            <a:r>
              <a:rPr lang="en-US" dirty="0">
                <a:latin typeface="Calibri" pitchFamily="-109" charset="0"/>
              </a:rPr>
              <a:t>)</a:t>
            </a:r>
          </a:p>
          <a:p>
            <a:pPr lvl="1">
              <a:spcBef>
                <a:spcPts val="624"/>
              </a:spcBef>
            </a:pPr>
            <a:r>
              <a:rPr lang="en-US" dirty="0" err="1">
                <a:latin typeface="Calibri" pitchFamily="-109" charset="0"/>
              </a:rPr>
              <a:t>realimentação</a:t>
            </a:r>
            <a:r>
              <a:rPr lang="en-US" dirty="0">
                <a:latin typeface="Calibri" pitchFamily="-109" charset="0"/>
              </a:rPr>
              <a:t>: </a:t>
            </a:r>
            <a:r>
              <a:rPr lang="en-US" dirty="0" err="1">
                <a:latin typeface="Calibri" pitchFamily="-109" charset="0"/>
              </a:rPr>
              <a:t>elimina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penalizações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Controlo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lvl="1"/>
            <a:r>
              <a:rPr lang="en-US" dirty="0" err="1">
                <a:latin typeface="Calibri" pitchFamily="-109" charset="0"/>
              </a:rPr>
              <a:t>Saltos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condicionais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implicam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execução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especulativa</a:t>
            </a:r>
            <a:br>
              <a:rPr lang="en-US" dirty="0">
                <a:latin typeface="Calibri" pitchFamily="-109" charset="0"/>
              </a:rPr>
            </a:br>
            <a:r>
              <a:rPr lang="en-US" dirty="0">
                <a:latin typeface="Calibri" pitchFamily="-109" charset="0"/>
              </a:rPr>
              <a:t>(</a:t>
            </a:r>
            <a:r>
              <a:rPr lang="en-US" dirty="0" err="1">
                <a:latin typeface="Calibri" pitchFamily="-109" charset="0"/>
              </a:rPr>
              <a:t>previsão</a:t>
            </a:r>
            <a:r>
              <a:rPr lang="en-US" dirty="0">
                <a:latin typeface="Calibri" pitchFamily="-109" charset="0"/>
              </a:rPr>
              <a:t> do </a:t>
            </a:r>
            <a:r>
              <a:rPr lang="en-US" dirty="0" err="1">
                <a:latin typeface="Calibri" pitchFamily="-109" charset="0"/>
              </a:rPr>
              <a:t>salto</a:t>
            </a:r>
            <a:r>
              <a:rPr lang="en-US" dirty="0">
                <a:latin typeface="Calibri" pitchFamily="-109" charset="0"/>
              </a:rPr>
              <a:t>)</a:t>
            </a:r>
          </a:p>
          <a:p>
            <a:pPr lvl="1"/>
            <a:r>
              <a:rPr lang="en-US" dirty="0" err="1">
                <a:latin typeface="Calibri" pitchFamily="-109" charset="0"/>
              </a:rPr>
              <a:t>previsão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errada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implica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i="1" dirty="0">
                <a:latin typeface="Calibri" pitchFamily="-109" charset="0"/>
              </a:rPr>
              <a:t>stalling </a:t>
            </a:r>
            <a:r>
              <a:rPr lang="en-US" dirty="0">
                <a:latin typeface="Calibri" pitchFamily="-109" charset="0"/>
              </a:rPr>
              <a:t>do </a:t>
            </a:r>
            <a:r>
              <a:rPr lang="en-US" i="1" dirty="0">
                <a:latin typeface="Calibri" pitchFamily="-109" charset="0"/>
              </a:rPr>
              <a:t>pipeline</a:t>
            </a:r>
            <a:endParaRPr lang="en-US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30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CA7E57-C978-0E48-80E5-5365B4BFB951}" type="slidenum">
              <a:rPr lang="pt-PT"/>
              <a:pPr/>
              <a:t>35</a:t>
            </a:fld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latin typeface="Calibri" pitchFamily="-109" charset="0"/>
                <a:ea typeface="ＭＳ Ｐゴシック" pitchFamily="-109" charset="-128"/>
              </a:rPr>
              <a:t>Execução de Instruções: Fases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Execução de uma instrução</a:t>
            </a:r>
            <a:r>
              <a:rPr lang="pt-PT" altLang="pt-PT" sz="1600" dirty="0">
                <a:latin typeface="Calibri" pitchFamily="-109" charset="0"/>
                <a:ea typeface="ＭＳ Ｐゴシック" pitchFamily="-109" charset="-128"/>
              </a:rPr>
              <a:t> </a:t>
            </a:r>
            <a:br>
              <a:rPr lang="pt-PT" altLang="pt-PT" sz="1600" dirty="0">
                <a:latin typeface="Calibri" pitchFamily="-109" charset="0"/>
                <a:ea typeface="ＭＳ Ｐゴシック" pitchFamily="-109" charset="-128"/>
              </a:rPr>
            </a:br>
            <a:r>
              <a:rPr lang="pt-PT" altLang="pt-PT" sz="1800" dirty="0">
                <a:latin typeface="Calibri" pitchFamily="-109" charset="0"/>
                <a:ea typeface="ＭＳ Ｐゴシック" pitchFamily="-109" charset="-128"/>
              </a:rPr>
              <a:t>(exemplo de decomposição em diferentes estágios)</a:t>
            </a:r>
            <a:endParaRPr lang="pt-PT" altLang="pt-PT" sz="2800" dirty="0">
              <a:latin typeface="Calibri" pitchFamily="-109" charset="0"/>
              <a:ea typeface="ＭＳ Ｐゴシック" pitchFamily="-109" charset="-128"/>
            </a:endParaRP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Leitura (</a:t>
            </a:r>
            <a:r>
              <a:rPr lang="pt-PT" altLang="pt-PT" sz="2400" i="1" dirty="0" err="1">
                <a:latin typeface="Calibri" pitchFamily="-109" charset="0"/>
                <a:ea typeface="ＭＳ Ｐゴシック" pitchFamily="-109" charset="-128"/>
              </a:rPr>
              <a:t>Fetch</a:t>
            </a:r>
            <a:r>
              <a:rPr lang="pt-PT" altLang="pt-PT" sz="2400" i="1" dirty="0">
                <a:latin typeface="Calibri" pitchFamily="-109" charset="0"/>
                <a:ea typeface="ＭＳ Ｐゴシック" pitchFamily="-109" charset="-128"/>
              </a:rPr>
              <a:t>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Descodificação / Leitura de Operandos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Execução (ALU)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Escrita de Resultados</a:t>
            </a:r>
          </a:p>
          <a:p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Estas fases podem ser agrupadas ou reordenadas para permitir a execução das instruções em vários estágios encadeados -&gt; PIPELINE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9DA0978-184E-4815-B485-C85E6FB781F5}" type="slidenum">
              <a:rPr lang="pt-PT" altLang="pt-PT" sz="1200">
                <a:latin typeface="Calibri" pitchFamily="-109" charset="0"/>
              </a:rPr>
              <a:pPr eaLnBrk="1" hangingPunct="1"/>
              <a:t>4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 na Vida Real</a:t>
            </a:r>
          </a:p>
        </p:txBody>
      </p:sp>
      <p:sp>
        <p:nvSpPr>
          <p:cNvPr id="1945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946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471E129-65DE-4A18-994E-F825783E809A}" type="slidenum">
              <a:rPr lang="pt-PT" altLang="pt-PT" sz="1200">
                <a:latin typeface="Calibri" pitchFamily="-109" charset="0"/>
              </a:rPr>
              <a:pPr eaLnBrk="1" hangingPunct="1"/>
              <a:t>5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57600" y="3886200"/>
            <a:ext cx="5057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>
                <a:latin typeface="Calibri" pitchFamily="-109" charset="0"/>
              </a:rPr>
              <a:t>Ideia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Dividir processo em estágios independentes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Objectos movem-se através dos estágios em sequência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Em cada instante, múltiplos objectos são processados simultaneamente</a:t>
            </a:r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1946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Sequencial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1946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Paralelo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194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Encadeado </a:t>
              </a:r>
              <a:r>
                <a:rPr lang="en-US" altLang="pt-PT" sz="1800"/>
                <a:t>(Pipeline)</a:t>
              </a:r>
              <a:endParaRPr lang="en-US" alt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EF245-132B-794C-B028-04D9781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Ford’s</a:t>
            </a:r>
            <a:r>
              <a:rPr lang="pt-PT" dirty="0"/>
              <a:t> </a:t>
            </a:r>
            <a:r>
              <a:rPr lang="pt-PT" dirty="0" err="1"/>
              <a:t>assembly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: pipeline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BFF14A-DCFD-1248-B2D7-58A118B9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157192"/>
            <a:ext cx="8534400" cy="938808"/>
          </a:xfrm>
        </p:spPr>
        <p:txBody>
          <a:bodyPr/>
          <a:lstStyle/>
          <a:p>
            <a:pPr marL="0" indent="0" algn="just">
              <a:buNone/>
            </a:pPr>
            <a:r>
              <a:rPr lang="pt-PT" sz="1800" dirty="0" err="1">
                <a:cs typeface="Calibri" panose="020F0502020204030204" pitchFamily="34" charset="0"/>
              </a:rPr>
              <a:t>The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flywheel</a:t>
            </a:r>
            <a:r>
              <a:rPr lang="pt-PT" sz="1800" dirty="0">
                <a:cs typeface="Calibri" panose="020F0502020204030204" pitchFamily="34" charset="0"/>
              </a:rPr>
              <a:t> magneto, </a:t>
            </a:r>
            <a:r>
              <a:rPr lang="pt-PT" sz="1800" dirty="0" err="1">
                <a:cs typeface="Calibri" panose="020F0502020204030204" pitchFamily="34" charset="0"/>
              </a:rPr>
              <a:t>the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first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manufactured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part</a:t>
            </a:r>
            <a:r>
              <a:rPr lang="pt-PT" sz="1800" dirty="0">
                <a:cs typeface="Calibri" panose="020F0502020204030204" pitchFamily="34" charset="0"/>
              </a:rPr>
              <a:t> to </a:t>
            </a:r>
            <a:r>
              <a:rPr lang="pt-PT" sz="1800" dirty="0" err="1">
                <a:cs typeface="Calibri" panose="020F0502020204030204" pitchFamily="34" charset="0"/>
              </a:rPr>
              <a:t>be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made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on</a:t>
            </a:r>
            <a:r>
              <a:rPr lang="pt-PT" sz="1800" dirty="0">
                <a:cs typeface="Calibri" panose="020F0502020204030204" pitchFamily="34" charset="0"/>
              </a:rPr>
              <a:t> a </a:t>
            </a:r>
            <a:r>
              <a:rPr lang="pt-PT" sz="1800" dirty="0" err="1">
                <a:cs typeface="Calibri" panose="020F0502020204030204" pitchFamily="34" charset="0"/>
              </a:rPr>
              <a:t>moving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assembly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line</a:t>
            </a:r>
            <a:r>
              <a:rPr lang="pt-PT" sz="1800" dirty="0">
                <a:cs typeface="Calibri" panose="020F0502020204030204" pitchFamily="34" charset="0"/>
              </a:rPr>
              <a:t>, </a:t>
            </a:r>
            <a:r>
              <a:rPr lang="pt-PT" sz="1800" dirty="0" err="1">
                <a:cs typeface="Calibri" panose="020F0502020204030204" pitchFamily="34" charset="0"/>
              </a:rPr>
              <a:t>passing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by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workers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at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Ford's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Highland</a:t>
            </a:r>
            <a:r>
              <a:rPr lang="pt-PT" sz="1800" dirty="0">
                <a:cs typeface="Calibri" panose="020F0502020204030204" pitchFamily="34" charset="0"/>
              </a:rPr>
              <a:t> </a:t>
            </a:r>
            <a:r>
              <a:rPr lang="pt-PT" sz="1800" dirty="0" err="1">
                <a:cs typeface="Calibri" panose="020F0502020204030204" pitchFamily="34" charset="0"/>
              </a:rPr>
              <a:t>Park</a:t>
            </a:r>
            <a:r>
              <a:rPr lang="pt-PT" sz="1800" dirty="0">
                <a:cs typeface="Calibri" panose="020F0502020204030204" pitchFamily="34" charset="0"/>
              </a:rPr>
              <a:t>, Michigan, U.S., </a:t>
            </a:r>
            <a:r>
              <a:rPr lang="pt-PT" sz="1800" dirty="0" err="1">
                <a:cs typeface="Calibri" panose="020F0502020204030204" pitchFamily="34" charset="0"/>
              </a:rPr>
              <a:t>plant</a:t>
            </a:r>
            <a:r>
              <a:rPr lang="pt-PT" sz="1800" dirty="0"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https://www.britannica.com/technology/Model-T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FD6D6B-F01B-DE45-8060-A7E01052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4198E0-457B-7341-B560-6BC707004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BFD7227-4431-814D-A3D5-AF0D5682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53" y="1263064"/>
            <a:ext cx="5036894" cy="3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Encadeamento: Exemplo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9413CE-CAAC-4F47-AD1E-48B250C6017E}" type="slidenum">
              <a:rPr lang="pt-PT" altLang="pt-PT" sz="1200">
                <a:latin typeface="Calibri" pitchFamily="-109" charset="0"/>
              </a:rPr>
              <a:pPr eaLnBrk="1" hangingPunct="1"/>
              <a:t>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3581400"/>
            <a:ext cx="82946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Dividir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lógica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combinatória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3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de 100 </a:t>
            </a:r>
            <a:r>
              <a:rPr lang="en-US" altLang="pt-PT" sz="2400" dirty="0" err="1">
                <a:latin typeface="Calibri" pitchFamily="-109" charset="0"/>
              </a:rPr>
              <a:t>ps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cada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Nova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começa</a:t>
            </a:r>
            <a:r>
              <a:rPr lang="en-US" altLang="pt-PT" sz="2400" dirty="0">
                <a:latin typeface="Calibri" pitchFamily="-109" charset="0"/>
              </a:rPr>
              <a:t> logo </a:t>
            </a:r>
            <a:r>
              <a:rPr lang="en-US" altLang="pt-PT" sz="2400" dirty="0" err="1">
                <a:latin typeface="Calibri" pitchFamily="-109" charset="0"/>
              </a:rPr>
              <a:t>que</a:t>
            </a:r>
            <a:r>
              <a:rPr lang="en-US" altLang="pt-PT" sz="2400" dirty="0">
                <a:latin typeface="Calibri" pitchFamily="-109" charset="0"/>
              </a:rPr>
              <a:t> a anterior </a:t>
            </a:r>
            <a:r>
              <a:rPr lang="en-US" altLang="pt-PT" sz="2400" dirty="0" err="1">
                <a:latin typeface="Calibri" pitchFamily="-109" charset="0"/>
              </a:rPr>
              <a:t>termina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primeiro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</a:t>
            </a:r>
            <a:r>
              <a:rPr lang="en-US" altLang="pt-PT" sz="2400" dirty="0">
                <a:latin typeface="Calibri" pitchFamily="-109" charset="0"/>
              </a:rPr>
              <a:t>:   </a:t>
            </a:r>
            <a:r>
              <a:rPr lang="en-US" altLang="pt-PT" dirty="0" err="1">
                <a:latin typeface="Calibri" pitchFamily="-109" charset="0"/>
              </a:rPr>
              <a:t>Ciclo</a:t>
            </a:r>
            <a:r>
              <a:rPr lang="en-US" altLang="pt-PT" dirty="0">
                <a:latin typeface="Calibri" pitchFamily="-109" charset="0"/>
              </a:rPr>
              <a:t> &gt;= 120 </a:t>
            </a:r>
            <a:r>
              <a:rPr lang="en-US" altLang="pt-PT" dirty="0" err="1">
                <a:latin typeface="Calibri" pitchFamily="-109" charset="0"/>
              </a:rPr>
              <a:t>ps</a:t>
            </a:r>
            <a:endParaRPr lang="en-US" altLang="pt-PT" dirty="0">
              <a:latin typeface="Calibri" pitchFamily="-109" charset="0"/>
            </a:endParaRPr>
          </a:p>
        </p:txBody>
      </p:sp>
      <p:sp>
        <p:nvSpPr>
          <p:cNvPr id="20512" name="Rectangle 14"/>
          <p:cNvSpPr>
            <a:spLocks noChangeArrowheads="1"/>
          </p:cNvSpPr>
          <p:nvPr/>
        </p:nvSpPr>
        <p:spPr bwMode="auto">
          <a:xfrm>
            <a:off x="24241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13" name="Line 15"/>
          <p:cNvSpPr>
            <a:spLocks noChangeShapeType="1"/>
          </p:cNvSpPr>
          <p:nvPr/>
        </p:nvSpPr>
        <p:spPr bwMode="auto">
          <a:xfrm>
            <a:off x="5889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9605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2570163" y="277018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6" name="Rectangle 18"/>
          <p:cNvSpPr>
            <a:spLocks noChangeArrowheads="1"/>
          </p:cNvSpPr>
          <p:nvPr/>
        </p:nvSpPr>
        <p:spPr bwMode="auto">
          <a:xfrm>
            <a:off x="6302376" y="3128963"/>
            <a:ext cx="687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Clock</a:t>
            </a:r>
          </a:p>
        </p:txBody>
      </p:sp>
      <p:sp>
        <p:nvSpPr>
          <p:cNvPr id="20517" name="Rectangle 19"/>
          <p:cNvSpPr>
            <a:spLocks noChangeArrowheads="1"/>
          </p:cNvSpPr>
          <p:nvPr/>
        </p:nvSpPr>
        <p:spPr bwMode="auto">
          <a:xfrm>
            <a:off x="10525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A</a:t>
            </a:r>
          </a:p>
        </p:txBody>
      </p:sp>
      <p:sp>
        <p:nvSpPr>
          <p:cNvPr id="20518" name="Rectangle 20"/>
          <p:cNvSpPr>
            <a:spLocks noChangeArrowheads="1"/>
          </p:cNvSpPr>
          <p:nvPr/>
        </p:nvSpPr>
        <p:spPr bwMode="auto">
          <a:xfrm>
            <a:off x="44815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26463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40179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1" name="Line 23"/>
          <p:cNvSpPr>
            <a:spLocks noChangeShapeType="1"/>
          </p:cNvSpPr>
          <p:nvPr/>
        </p:nvSpPr>
        <p:spPr bwMode="auto">
          <a:xfrm>
            <a:off x="4627563" y="277018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2" name="Rectangle 24"/>
          <p:cNvSpPr>
            <a:spLocks noChangeArrowheads="1"/>
          </p:cNvSpPr>
          <p:nvPr/>
        </p:nvSpPr>
        <p:spPr bwMode="auto">
          <a:xfrm>
            <a:off x="31099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B</a:t>
            </a:r>
          </a:p>
        </p:txBody>
      </p:sp>
      <p:sp>
        <p:nvSpPr>
          <p:cNvPr id="20523" name="Rectangle 25"/>
          <p:cNvSpPr>
            <a:spLocks noChangeArrowheads="1"/>
          </p:cNvSpPr>
          <p:nvPr/>
        </p:nvSpPr>
        <p:spPr bwMode="auto">
          <a:xfrm>
            <a:off x="65389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47037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60753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6" name="Line 28"/>
          <p:cNvSpPr>
            <a:spLocks noChangeShapeType="1"/>
          </p:cNvSpPr>
          <p:nvPr/>
        </p:nvSpPr>
        <p:spPr bwMode="auto">
          <a:xfrm>
            <a:off x="6684963" y="2770188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7" name="Rectangle 29"/>
          <p:cNvSpPr>
            <a:spLocks noChangeArrowheads="1"/>
          </p:cNvSpPr>
          <p:nvPr/>
        </p:nvSpPr>
        <p:spPr bwMode="auto">
          <a:xfrm>
            <a:off x="51673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C</a:t>
            </a:r>
          </a:p>
        </p:txBody>
      </p:sp>
      <p:sp>
        <p:nvSpPr>
          <p:cNvPr id="20528" name="Rectangle 30"/>
          <p:cNvSpPr>
            <a:spLocks noChangeArrowheads="1"/>
          </p:cNvSpPr>
          <p:nvPr/>
        </p:nvSpPr>
        <p:spPr bwMode="auto">
          <a:xfrm>
            <a:off x="11271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29" name="Rectangle 31"/>
          <p:cNvSpPr>
            <a:spLocks noChangeArrowheads="1"/>
          </p:cNvSpPr>
          <p:nvPr/>
        </p:nvSpPr>
        <p:spPr bwMode="auto">
          <a:xfrm>
            <a:off x="21748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0" name="Rectangle 32"/>
          <p:cNvSpPr>
            <a:spLocks noChangeArrowheads="1"/>
          </p:cNvSpPr>
          <p:nvPr/>
        </p:nvSpPr>
        <p:spPr bwMode="auto">
          <a:xfrm>
            <a:off x="31845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31" name="Rectangle 33"/>
          <p:cNvSpPr>
            <a:spLocks noChangeArrowheads="1"/>
          </p:cNvSpPr>
          <p:nvPr/>
        </p:nvSpPr>
        <p:spPr bwMode="auto">
          <a:xfrm>
            <a:off x="42322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2" name="Rectangle 34"/>
          <p:cNvSpPr>
            <a:spLocks noChangeArrowheads="1"/>
          </p:cNvSpPr>
          <p:nvPr/>
        </p:nvSpPr>
        <p:spPr bwMode="auto">
          <a:xfrm>
            <a:off x="52419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33" name="Rectangle 35"/>
          <p:cNvSpPr>
            <a:spLocks noChangeArrowheads="1"/>
          </p:cNvSpPr>
          <p:nvPr/>
        </p:nvSpPr>
        <p:spPr bwMode="auto">
          <a:xfrm>
            <a:off x="62896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2570163" y="2976563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35" name="Rectangle 37"/>
          <p:cNvSpPr>
            <a:spLocks noChangeArrowheads="1"/>
          </p:cNvSpPr>
          <p:nvPr/>
        </p:nvSpPr>
        <p:spPr bwMode="auto">
          <a:xfrm>
            <a:off x="838200" y="5105400"/>
            <a:ext cx="74676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T</a:t>
            </a:r>
            <a:r>
              <a:rPr lang="en-US" altLang="pt-PT" baseline="-25000" dirty="0" err="1">
                <a:latin typeface="Calibri"/>
                <a:cs typeface="Calibri"/>
              </a:rPr>
              <a:t>exec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uma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instrução</a:t>
            </a:r>
            <a:r>
              <a:rPr lang="en-US" altLang="pt-PT" dirty="0">
                <a:latin typeface="Calibri"/>
                <a:cs typeface="Calibri"/>
              </a:rPr>
              <a:t> = nº </a:t>
            </a:r>
            <a:r>
              <a:rPr lang="en-US" altLang="pt-PT" dirty="0" err="1">
                <a:latin typeface="Calibri"/>
                <a:cs typeface="Calibri"/>
              </a:rPr>
              <a:t>estágios</a:t>
            </a:r>
            <a:r>
              <a:rPr lang="en-US" altLang="pt-PT" dirty="0">
                <a:latin typeface="Calibri"/>
                <a:cs typeface="Calibri"/>
              </a:rPr>
              <a:t> * </a:t>
            </a:r>
            <a:r>
              <a:rPr lang="en-US" altLang="pt-PT" dirty="0" err="1">
                <a:latin typeface="Calibri"/>
                <a:cs typeface="Calibri"/>
              </a:rPr>
              <a:t>ciclo</a:t>
            </a:r>
            <a:r>
              <a:rPr lang="en-US" altLang="pt-PT" dirty="0">
                <a:latin typeface="Calibri"/>
                <a:cs typeface="Calibri"/>
              </a:rPr>
              <a:t> = 3 * 120 = 360 </a:t>
            </a:r>
            <a:r>
              <a:rPr lang="en-US" altLang="pt-PT" dirty="0" err="1">
                <a:latin typeface="Calibri"/>
                <a:cs typeface="Calibri"/>
              </a:rPr>
              <a:t>ps</a:t>
            </a:r>
            <a:endParaRPr lang="en-US" altLang="pt-PT" dirty="0">
              <a:latin typeface="Calibri"/>
              <a:cs typeface="Calibri"/>
            </a:endParaRPr>
          </a:p>
          <a:p>
            <a:pPr eaLnBrk="1" hangingPunct="1"/>
            <a:endParaRPr lang="en-US" altLang="pt-PT" dirty="0">
              <a:latin typeface="Calibri"/>
              <a:cs typeface="Calibri"/>
            </a:endParaRPr>
          </a:p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Frequência</a:t>
            </a:r>
            <a:r>
              <a:rPr lang="en-US" altLang="pt-PT" dirty="0">
                <a:latin typeface="Calibri"/>
                <a:cs typeface="Calibri"/>
              </a:rPr>
              <a:t> &lt;= 1/120E-12 = 8.33 GHz</a:t>
            </a:r>
          </a:p>
        </p:txBody>
      </p:sp>
      <p:grpSp>
        <p:nvGrpSpPr>
          <p:cNvPr id="20487" name="Grupo 31"/>
          <p:cNvGrpSpPr>
            <a:grpSpLocks/>
          </p:cNvGrpSpPr>
          <p:nvPr/>
        </p:nvGrpSpPr>
        <p:grpSpPr bwMode="auto">
          <a:xfrm>
            <a:off x="7086600" y="1524000"/>
            <a:ext cx="1800225" cy="1223962"/>
            <a:chOff x="700298" y="2062124"/>
            <a:chExt cx="1800000" cy="1224000"/>
          </a:xfrm>
        </p:grpSpPr>
        <p:cxnSp>
          <p:nvCxnSpPr>
            <p:cNvPr id="20506" name="Conexão recta 32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Conexão recta 33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Conexão recta 34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Conexão recta 35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38" name="Rectângulo 37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39" name="Conexão recta 38"/>
          <p:cNvCxnSpPr>
            <a:cxnSpLocks noChangeShapeType="1"/>
          </p:cNvCxnSpPr>
          <p:nvPr/>
        </p:nvCxnSpPr>
        <p:spPr bwMode="auto">
          <a:xfrm rot="5400000">
            <a:off x="6849269" y="1988343"/>
            <a:ext cx="7874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exão recta 39"/>
          <p:cNvCxnSpPr>
            <a:cxnSpLocks noChangeShapeType="1"/>
          </p:cNvCxnSpPr>
          <p:nvPr/>
        </p:nvCxnSpPr>
        <p:spPr bwMode="auto">
          <a:xfrm rot="5400000">
            <a:off x="7778749" y="19875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ângulo 40"/>
          <p:cNvSpPr>
            <a:spLocks noChangeArrowheads="1"/>
          </p:cNvSpPr>
          <p:nvPr/>
        </p:nvSpPr>
        <p:spPr bwMode="auto">
          <a:xfrm>
            <a:off x="1071563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2" name="Rectângulo 41"/>
          <p:cNvSpPr>
            <a:spLocks noChangeArrowheads="1"/>
          </p:cNvSpPr>
          <p:nvPr/>
        </p:nvSpPr>
        <p:spPr bwMode="auto">
          <a:xfrm>
            <a:off x="3124200" y="1500188"/>
            <a:ext cx="214313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3" name="Rectângulo 42"/>
          <p:cNvSpPr>
            <a:spLocks noChangeArrowheads="1"/>
          </p:cNvSpPr>
          <p:nvPr/>
        </p:nvSpPr>
        <p:spPr bwMode="auto">
          <a:xfrm>
            <a:off x="5214938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4" name="Rectângulo 43"/>
          <p:cNvSpPr>
            <a:spLocks noChangeArrowheads="1"/>
          </p:cNvSpPr>
          <p:nvPr/>
        </p:nvSpPr>
        <p:spPr bwMode="auto">
          <a:xfrm>
            <a:off x="1071563" y="1482725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5" name="Rectângulo 44"/>
          <p:cNvSpPr>
            <a:spLocks noChangeArrowheads="1"/>
          </p:cNvSpPr>
          <p:nvPr/>
        </p:nvSpPr>
        <p:spPr bwMode="auto">
          <a:xfrm>
            <a:off x="3095625" y="1482725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6" name="Rectângulo 45"/>
          <p:cNvSpPr>
            <a:spLocks noChangeArrowheads="1"/>
          </p:cNvSpPr>
          <p:nvPr/>
        </p:nvSpPr>
        <p:spPr bwMode="auto">
          <a:xfrm>
            <a:off x="5214938" y="1500188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7" name="Rectângulo 46"/>
          <p:cNvSpPr>
            <a:spLocks noChangeArrowheads="1"/>
          </p:cNvSpPr>
          <p:nvPr/>
        </p:nvSpPr>
        <p:spPr bwMode="auto">
          <a:xfrm>
            <a:off x="1052513" y="1482725"/>
            <a:ext cx="928687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8" name="Rectângulo 47"/>
          <p:cNvSpPr>
            <a:spLocks noChangeArrowheads="1"/>
          </p:cNvSpPr>
          <p:nvPr/>
        </p:nvSpPr>
        <p:spPr bwMode="auto">
          <a:xfrm>
            <a:off x="3124200" y="1482725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9" name="Rectângulo 48"/>
          <p:cNvSpPr>
            <a:spLocks noChangeArrowheads="1"/>
          </p:cNvSpPr>
          <p:nvPr/>
        </p:nvSpPr>
        <p:spPr bwMode="auto">
          <a:xfrm>
            <a:off x="5214938" y="1500188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cxnSp>
        <p:nvCxnSpPr>
          <p:cNvPr id="50" name="Conexão recta 49"/>
          <p:cNvCxnSpPr>
            <a:cxnSpLocks noChangeShapeType="1"/>
          </p:cNvCxnSpPr>
          <p:nvPr/>
        </p:nvCxnSpPr>
        <p:spPr bwMode="auto">
          <a:xfrm rot="5400000">
            <a:off x="8194674" y="19875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971675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4000500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>
            <a:off x="6072188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428875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45005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65706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528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02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668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2633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242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535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9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6" grpId="0" animBg="1"/>
      <p:bldP spid="57" grpId="0"/>
      <p:bldP spid="58" grpId="0"/>
      <p:bldP spid="59" grpId="0"/>
      <p:bldP spid="60" grpId="0"/>
      <p:bldP spid="60" grpId="1"/>
      <p:bldP spid="61" grpId="0"/>
      <p:bldP spid="61" grpId="1"/>
      <p:bldP spid="62" grpId="0"/>
      <p:bldP spid="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Encadeamento: Diagramas</a:t>
            </a:r>
          </a:p>
        </p:txBody>
      </p:sp>
      <p:sp>
        <p:nvSpPr>
          <p:cNvPr id="21507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B01D554-E9CB-4544-B5A6-C2895B16D59A}" type="slidenum">
              <a:rPr lang="pt-PT" altLang="pt-PT" sz="1200">
                <a:latin typeface="Calibri" pitchFamily="-109" charset="0"/>
              </a:rPr>
              <a:pPr eaLnBrk="1" hangingPunct="1"/>
              <a:t>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1509" name="Rectangle 68"/>
          <p:cNvSpPr txBox="1">
            <a:spLocks noChangeArrowheads="1"/>
          </p:cNvSpPr>
          <p:nvPr/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 dirty="0" err="1">
                <a:latin typeface="Calibri" pitchFamily="-109" charset="0"/>
              </a:rPr>
              <a:t>Sequencial</a:t>
            </a: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Só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começa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uma</a:t>
            </a:r>
            <a:r>
              <a:rPr lang="en-US" altLang="pt-PT" sz="2400" dirty="0">
                <a:latin typeface="Calibri" pitchFamily="-109" charset="0"/>
              </a:rPr>
              <a:t> nova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quando</a:t>
            </a:r>
            <a:r>
              <a:rPr lang="en-US" altLang="pt-PT" sz="2400" dirty="0">
                <a:latin typeface="Calibri" pitchFamily="-109" charset="0"/>
              </a:rPr>
              <a:t> a anterior </a:t>
            </a:r>
            <a:r>
              <a:rPr lang="en-US" altLang="pt-PT" sz="2400" dirty="0" err="1">
                <a:latin typeface="Calibri" pitchFamily="-109" charset="0"/>
              </a:rPr>
              <a:t>termina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 dirty="0" err="1">
                <a:latin typeface="Calibri" pitchFamily="-109" charset="0"/>
              </a:rPr>
              <a:t>Encadeada</a:t>
            </a:r>
            <a:r>
              <a:rPr lang="en-US" altLang="pt-PT" sz="2600" dirty="0">
                <a:latin typeface="Calibri" pitchFamily="-109" charset="0"/>
              </a:rPr>
              <a:t> com </a:t>
            </a:r>
            <a:r>
              <a:rPr lang="en-US" altLang="pt-PT" sz="2600" dirty="0" err="1">
                <a:latin typeface="Calibri" pitchFamily="-109" charset="0"/>
              </a:rPr>
              <a:t>três</a:t>
            </a:r>
            <a:r>
              <a:rPr lang="en-US" altLang="pt-PT" sz="2600" dirty="0">
                <a:latin typeface="Calibri" pitchFamily="-109" charset="0"/>
              </a:rPr>
              <a:t> </a:t>
            </a:r>
            <a:r>
              <a:rPr lang="en-US" altLang="pt-PT" sz="2600" dirty="0" err="1">
                <a:latin typeface="Calibri" pitchFamily="-109" charset="0"/>
              </a:rPr>
              <a:t>estágios</a:t>
            </a: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3 </a:t>
            </a:r>
            <a:r>
              <a:rPr lang="en-US" altLang="pt-PT" sz="2400" dirty="0" err="1">
                <a:latin typeface="Calibri" pitchFamily="-109" charset="0"/>
              </a:rPr>
              <a:t>instruções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simultâneas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Tempo de </a:t>
            </a:r>
            <a:r>
              <a:rPr lang="en-US" altLang="pt-PT" sz="2400" dirty="0" err="1">
                <a:latin typeface="Calibri" pitchFamily="-109" charset="0"/>
              </a:rPr>
              <a:t>execução</a:t>
            </a:r>
            <a:r>
              <a:rPr lang="en-US" altLang="pt-PT" sz="2400" dirty="0">
                <a:latin typeface="Calibri" pitchFamily="-109" charset="0"/>
              </a:rPr>
              <a:t>: </a:t>
            </a:r>
            <a:r>
              <a:rPr lang="en-US" altLang="pt-PT" sz="2400" dirty="0" err="1">
                <a:latin typeface="Calibri" pitchFamily="-109" charset="0"/>
              </a:rPr>
              <a:t>uma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necessita</a:t>
            </a:r>
            <a:r>
              <a:rPr lang="en-US" altLang="pt-PT" sz="2400">
                <a:latin typeface="Calibri" pitchFamily="-109" charset="0"/>
              </a:rPr>
              <a:t> de </a:t>
            </a:r>
            <a:r>
              <a:rPr lang="en-US" altLang="pt-PT" sz="2400" dirty="0">
                <a:latin typeface="Calibri" pitchFamily="-109" charset="0"/>
              </a:rPr>
              <a:t>3 </a:t>
            </a:r>
            <a:r>
              <a:rPr lang="en-US" altLang="pt-PT" sz="2400" dirty="0" err="1">
                <a:latin typeface="Calibri" pitchFamily="-109" charset="0"/>
              </a:rPr>
              <a:t>ciclos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pt-PT" sz="2400" dirty="0">
              <a:latin typeface="Calibri" pitchFamily="-109" charset="0"/>
            </a:endParaRPr>
          </a:p>
        </p:txBody>
      </p:sp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1071563" y="1857375"/>
            <a:ext cx="7239000" cy="1073150"/>
            <a:chOff x="624" y="2396"/>
            <a:chExt cx="4560" cy="676"/>
          </a:xfrm>
        </p:grpSpPr>
        <p:sp>
          <p:nvSpPr>
            <p:cNvPr id="21530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531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1532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A</a:t>
              </a:r>
            </a:p>
          </p:txBody>
        </p:sp>
        <p:sp>
          <p:nvSpPr>
            <p:cNvPr id="21533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34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35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B</a:t>
              </a:r>
            </a:p>
          </p:txBody>
        </p:sp>
        <p:sp>
          <p:nvSpPr>
            <p:cNvPr id="21536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C</a:t>
              </a:r>
            </a:p>
          </p:txBody>
        </p:sp>
        <p:sp>
          <p:nvSpPr>
            <p:cNvPr id="21537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1042988" y="4143375"/>
            <a:ext cx="3886200" cy="1247775"/>
            <a:chOff x="336" y="2766"/>
            <a:chExt cx="2448" cy="786"/>
          </a:xfrm>
        </p:grpSpPr>
        <p:grpSp>
          <p:nvGrpSpPr>
            <p:cNvPr id="21512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1516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Time</a:t>
                </a:r>
              </a:p>
            </p:txBody>
          </p:sp>
          <p:grpSp>
            <p:nvGrpSpPr>
              <p:cNvPr id="21518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1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1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20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1521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2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</p:grpSp>
        <p:sp>
          <p:nvSpPr>
            <p:cNvPr id="21513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14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Desempenho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458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458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0AA2A1E-297A-48DB-B04C-2FAC09305627}" type="slidenum">
              <a:rPr lang="pt-PT" altLang="pt-PT" sz="1200">
                <a:latin typeface="Calibri" pitchFamily="-109" charset="0"/>
              </a:rPr>
              <a:pPr eaLnBrk="1" hangingPunct="1"/>
              <a:t>9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290513" y="1341438"/>
            <a:ext cx="8294687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Arquitectura sequencial simples (e.g. RISC - 1 único estágio) -&gt; CPI = 1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Numa arquitectura com pipeline, assumindo:</a:t>
            </a:r>
          </a:p>
          <a:p>
            <a:pPr lvl="2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#I &gt;&gt;  #estágios, todas independentes umas das outras;</a:t>
            </a:r>
          </a:p>
          <a:p>
            <a:pPr lvl="2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que não há penalizações no acesso à memória:</a:t>
            </a:r>
          </a:p>
          <a:p>
            <a:pPr lvl="3" algn="ctr">
              <a:spcBef>
                <a:spcPct val="20000"/>
              </a:spcBef>
            </a:pPr>
            <a:r>
              <a:rPr lang="pt-PT" altLang="pt-PT" dirty="0">
                <a:latin typeface="Calibri" pitchFamily="-109" charset="0"/>
              </a:rPr>
              <a:t>CPI = 1 (em cada ciclo termina 1 instrução)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Onde se ganha com o pipeline?</a:t>
            </a:r>
          </a:p>
          <a:p>
            <a:pPr lvl="1">
              <a:spcBef>
                <a:spcPct val="20000"/>
              </a:spcBef>
              <a:buFont typeface="Wingdings" charset="2"/>
              <a:buChar char="Ø"/>
            </a:pPr>
            <a:r>
              <a:rPr lang="pt-PT" altLang="pt-PT" dirty="0">
                <a:latin typeface="Calibri" pitchFamily="-109" charset="0"/>
              </a:rPr>
              <a:t>O período do relógio (</a:t>
            </a:r>
            <a:r>
              <a:rPr lang="pt-PT" altLang="pt-PT" dirty="0" err="1">
                <a:latin typeface="Calibri" pitchFamily="-109" charset="0"/>
              </a:rPr>
              <a:t>Tcc</a:t>
            </a:r>
            <a:r>
              <a:rPr lang="pt-PT" altLang="pt-PT" dirty="0">
                <a:latin typeface="Calibri" pitchFamily="-109" charset="0"/>
              </a:rPr>
              <a:t>) pode ser menor do que na arquitectura sequencial (ciclo único), logo a frequência do relógio aumenta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Veremos posteriormente que as arquitecturas encadeadas implicam um aumento do CPI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75486"/>
              </p:ext>
            </p:extLst>
          </p:nvPr>
        </p:nvGraphicFramePr>
        <p:xfrm>
          <a:off x="3422650" y="3505200"/>
          <a:ext cx="2212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ção" r:id="rId3" imgW="1193760" imgH="228600" progId="Equation.3">
                  <p:embed/>
                </p:oleObj>
              </mc:Choice>
              <mc:Fallback>
                <p:oleObj name="Equação" r:id="rId3" imgW="119376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505200"/>
                        <a:ext cx="22129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bldLvl="2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2971</Words>
  <Application>Microsoft Macintosh PowerPoint</Application>
  <PresentationFormat>Apresentação no Ecrã (4:3)</PresentationFormat>
  <Paragraphs>975</Paragraphs>
  <Slides>35</Slides>
  <Notes>1</Notes>
  <HiddenSlides>3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Times New Roman</vt:lpstr>
      <vt:lpstr>Wingdings</vt:lpstr>
      <vt:lpstr>Modelo de apresentação predefinido</vt:lpstr>
      <vt:lpstr>Equação</vt:lpstr>
      <vt:lpstr>Encadeamento de Instruções</vt:lpstr>
      <vt:lpstr>Material de Apoio</vt:lpstr>
      <vt:lpstr>Exemplo Sequencial</vt:lpstr>
      <vt:lpstr>Execução de Instruções: Fases</vt:lpstr>
      <vt:lpstr>Encadeamento na Vida Real</vt:lpstr>
      <vt:lpstr>Ford’s assembly line: pipeline</vt:lpstr>
      <vt:lpstr>Encadeamento: Exemplo</vt:lpstr>
      <vt:lpstr>Encadeamento: Diagramas</vt:lpstr>
      <vt:lpstr>Desempenho</vt:lpstr>
      <vt:lpstr>Limitações: Latências não uniformes</vt:lpstr>
      <vt:lpstr>Limitações: custo do registo</vt:lpstr>
      <vt:lpstr>Limitações: custo do registo</vt:lpstr>
      <vt:lpstr>Instruction Level Parallelism </vt:lpstr>
      <vt:lpstr>Arquitectura sequencial simples</vt:lpstr>
      <vt:lpstr>Arquitectura encadeada simples</vt:lpstr>
      <vt:lpstr>Pipeline : Execução</vt:lpstr>
      <vt:lpstr>Dependências de Controlo  - jXX</vt:lpstr>
      <vt:lpstr>Dependências de dados</vt:lpstr>
      <vt:lpstr>Dependências de dados</vt:lpstr>
      <vt:lpstr>Dependências de dados</vt:lpstr>
      <vt:lpstr>Exercício: Dependências de dados</vt:lpstr>
      <vt:lpstr>Dependências e stalling</vt:lpstr>
      <vt:lpstr>Dependências de Controlo  - jXX</vt:lpstr>
      <vt:lpstr>Dependências de Controlo - jXX</vt:lpstr>
      <vt:lpstr>Dependências de Controlo - jXX</vt:lpstr>
      <vt:lpstr>Dependências de Controlo  - jXX</vt:lpstr>
      <vt:lpstr>Dependências de Controlo  - jXX</vt:lpstr>
      <vt:lpstr>Intel Core i7 920 - Desempenho</vt:lpstr>
      <vt:lpstr>Data forwarding: Motivação</vt:lpstr>
      <vt:lpstr>Data Forwarding</vt:lpstr>
      <vt:lpstr>Exemplo  de Forwarding (1)</vt:lpstr>
      <vt:lpstr>Exemplo  de Forwarding (2)</vt:lpstr>
      <vt:lpstr>ARM Cortex A8</vt:lpstr>
      <vt:lpstr>Intel Core i7 920</vt:lpstr>
      <vt:lpstr>Pipeline: Resumo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559</cp:revision>
  <dcterms:created xsi:type="dcterms:W3CDTF">2015-11-02T14:32:40Z</dcterms:created>
  <dcterms:modified xsi:type="dcterms:W3CDTF">2021-11-11T15:21:06Z</dcterms:modified>
</cp:coreProperties>
</file>