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90" r:id="rId2"/>
    <p:sldId id="321" r:id="rId3"/>
    <p:sldId id="295" r:id="rId4"/>
    <p:sldId id="296" r:id="rId5"/>
    <p:sldId id="297" r:id="rId6"/>
    <p:sldId id="298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22" r:id="rId17"/>
    <p:sldId id="323" r:id="rId18"/>
    <p:sldId id="324" r:id="rId19"/>
    <p:sldId id="325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</p:sldIdLst>
  <p:sldSz cx="9144000" cy="6858000" type="screen4x3"/>
  <p:notesSz cx="7099300" cy="102235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000FF"/>
    <a:srgbClr val="FFFF66"/>
    <a:srgbClr val="00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Destaqu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088" autoAdjust="0"/>
    <p:restoredTop sz="86442" autoAdjust="0"/>
  </p:normalViewPr>
  <p:slideViewPr>
    <p:cSldViewPr>
      <p:cViewPr varScale="1">
        <p:scale>
          <a:sx n="94" d="100"/>
          <a:sy n="94" d="100"/>
        </p:scale>
        <p:origin x="24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09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D784C-1C97-6248-AC87-52442BD6A0A5}" type="datetimeFigureOut">
              <a:rPr lang="pt-PT" smtClean="0"/>
              <a:pPr/>
              <a:t>14/11/21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D0BA5-60E0-3F4A-9D23-33438BF4D32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3571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08575" cy="3832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6163"/>
            <a:ext cx="5207000" cy="459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Faça clique para editar os estilos de texto do modelo global</a:t>
            </a:r>
          </a:p>
          <a:p>
            <a:pPr lvl="1"/>
            <a:r>
              <a:rPr lang="pt-PT" altLang="pt-PT"/>
              <a:t>Segundo nível</a:t>
            </a:r>
          </a:p>
          <a:p>
            <a:pPr lvl="2"/>
            <a:r>
              <a:rPr lang="pt-PT" altLang="pt-PT"/>
              <a:t>Terceiro nível</a:t>
            </a:r>
          </a:p>
          <a:p>
            <a:pPr lvl="3"/>
            <a:r>
              <a:rPr lang="pt-PT" altLang="pt-PT"/>
              <a:t>Quarto nível</a:t>
            </a:r>
          </a:p>
          <a:p>
            <a:pPr lvl="4"/>
            <a:r>
              <a:rPr lang="pt-PT" altLang="pt-PT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23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-109" charset="0"/>
              </a:defRPr>
            </a:lvl1pPr>
          </a:lstStyle>
          <a:p>
            <a:fld id="{F23BD27D-1DB8-40D3-970C-F47930822EBD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452663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pt-PT" altLang="pt-PT"/>
              <a:t>AC – ILP : Super Escalaridade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fld id="{97FF8ED5-D7AB-4824-B5A2-1212CA823E7F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17932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ILP : Super Escalaridade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F62ABC-4405-434B-974E-01C7EFBBD085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78869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05600" y="228600"/>
            <a:ext cx="2133600" cy="586740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248400" cy="5867400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ILP : Super Escalaridade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CA2980-2232-4684-A49B-E8A77528C5C6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317156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838200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a Tabela 2"/>
          <p:cNvSpPr>
            <a:spLocks noGrp="1"/>
          </p:cNvSpPr>
          <p:nvPr>
            <p:ph type="tbl" idx="1"/>
          </p:nvPr>
        </p:nvSpPr>
        <p:spPr>
          <a:xfrm>
            <a:off x="304800" y="1219200"/>
            <a:ext cx="85344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ILP : Super Escalaridade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EEB0A8-1773-4792-9F85-E0D7CB36ED68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12199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ILP : Super Escalaridade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4BC470-4EDA-489F-9F7C-6705FE1D702D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48621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ILP : Super Escalaridade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555B11-AFC6-4EE2-99F9-7A17F33C7D9A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05152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ILP : Super Escalaridade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D66EFF-5454-4DD1-84CB-C3C34D8FF3AF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500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ILP : Super Escalaridade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DF266-1E15-4CE1-9EA2-45F07BA43F80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96426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ILP : Super Escalaridade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8209F2-CD37-4F03-9115-FDCB9B6699C4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67739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ILP : Super Escalaridade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8142D9-A6F5-4FE3-85F3-A33BD087CB66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34845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ILP : Super Escalaridade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54803-398E-440A-8FE0-9867EED50FB8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07052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ILP : Super Escalaridade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A2CC20-7C40-45C8-BE58-F46EC088C556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32724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Faça clique para editar o estilo do título do modelo global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Faça clique para editar os estilos de texto do modelo global</a:t>
            </a:r>
          </a:p>
          <a:p>
            <a:pPr lvl="1"/>
            <a:r>
              <a:rPr lang="pt-PT" altLang="pt-PT"/>
              <a:t>Segundo nível</a:t>
            </a:r>
          </a:p>
          <a:p>
            <a:pPr lvl="2"/>
            <a:r>
              <a:rPr lang="pt-PT" altLang="pt-PT"/>
              <a:t>Terceiro nível</a:t>
            </a:r>
          </a:p>
          <a:p>
            <a:pPr lvl="3"/>
            <a:r>
              <a:rPr lang="pt-PT" altLang="pt-PT"/>
              <a:t>Quarto nível</a:t>
            </a:r>
          </a:p>
          <a:p>
            <a:pPr lvl="4"/>
            <a:r>
              <a:rPr lang="pt-PT" altLang="pt-PT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</a:defRPr>
            </a:lvl1pPr>
          </a:lstStyle>
          <a:p>
            <a:r>
              <a:rPr lang="pt-PT" altLang="pt-PT"/>
              <a:t>AC – ILP : Super Escalaridade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248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</a:defRPr>
            </a:lvl1pPr>
          </a:lstStyle>
          <a:p>
            <a:fld id="{7ABDF759-1527-429E-B022-C6FAE1CE2AD6}" type="slidenum">
              <a:rPr lang="pt-PT" altLang="pt-PT"/>
              <a:pPr/>
              <a:t>‹nº›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pt-PT" altLang="pt-PT" i="1" dirty="0" err="1">
                <a:latin typeface="Calibri" pitchFamily="-109" charset="0"/>
                <a:ea typeface="ＭＳ Ｐゴシック" pitchFamily="-109" charset="-128"/>
              </a:rPr>
              <a:t>Instruction</a:t>
            </a:r>
            <a:r>
              <a:rPr lang="pt-PT" altLang="pt-PT" i="1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pt-PT" altLang="pt-PT" i="1" dirty="0" err="1">
                <a:latin typeface="Calibri" pitchFamily="-109" charset="0"/>
                <a:ea typeface="ＭＳ Ｐゴシック" pitchFamily="-109" charset="-128"/>
              </a:rPr>
              <a:t>Level</a:t>
            </a:r>
            <a:r>
              <a:rPr lang="pt-PT" altLang="pt-PT" i="1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pt-PT" altLang="pt-PT" i="1" dirty="0" err="1">
                <a:latin typeface="Calibri" pitchFamily="-109" charset="0"/>
                <a:ea typeface="ＭＳ Ｐゴシック" pitchFamily="-109" charset="-128"/>
              </a:rPr>
              <a:t>Parallelism</a:t>
            </a:r>
            <a:br>
              <a:rPr lang="pt-PT" altLang="pt-PT" i="1" dirty="0">
                <a:latin typeface="Calibri" pitchFamily="-109" charset="0"/>
                <a:ea typeface="ＭＳ Ｐゴシック" pitchFamily="-109" charset="-128"/>
              </a:rPr>
            </a:br>
            <a:r>
              <a:rPr lang="pt-PT" altLang="pt-PT" dirty="0" err="1">
                <a:latin typeface="Calibri" pitchFamily="-109" charset="0"/>
                <a:ea typeface="ＭＳ Ｐゴシック" pitchFamily="-109" charset="-128"/>
              </a:rPr>
              <a:t>Super</a:t>
            </a:r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pt-PT" altLang="pt-PT" dirty="0" err="1">
                <a:latin typeface="Calibri" pitchFamily="-109" charset="0"/>
                <a:ea typeface="ＭＳ Ｐゴシック" pitchFamily="-109" charset="-128"/>
              </a:rPr>
              <a:t>Escalaridade</a:t>
            </a:r>
            <a:endParaRPr lang="pt-PT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Arquitetura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Computadores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  <a:p>
            <a:pPr eaLnBrk="1" hangingPunct="1"/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Licenciatura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em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Engenharia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Informática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  <a:p>
            <a:pPr eaLnBrk="1" hangingPunct="1"/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Luís </a:t>
            </a:r>
            <a:r>
              <a:rPr lang="pt-PT" altLang="pt-PT">
                <a:latin typeface="Calibri" pitchFamily="-109" charset="0"/>
                <a:ea typeface="ＭＳ Ｐゴシック" pitchFamily="-109" charset="-128"/>
              </a:rPr>
              <a:t>Paulo Santos</a:t>
            </a:r>
            <a:endParaRPr lang="pt-PT" altLang="pt-PT" dirty="0">
              <a:latin typeface="Calibri" pitchFamily="-109" charset="0"/>
              <a:ea typeface="ＭＳ Ｐゴシック" pitchFamily="-109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10"/>
          <p:cNvSpPr txBox="1">
            <a:spLocks/>
          </p:cNvSpPr>
          <p:nvPr/>
        </p:nvSpPr>
        <p:spPr bwMode="auto">
          <a:xfrm>
            <a:off x="4800600" y="1052736"/>
            <a:ext cx="3810000" cy="2590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Courier New"/>
                <a:cs typeface="Courier New"/>
              </a:rPr>
              <a:t>Loop: 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lw</a:t>
            </a:r>
            <a:r>
              <a:rPr lang="en-US" sz="1800" dirty="0">
                <a:latin typeface="Courier New"/>
                <a:cs typeface="Courier New"/>
              </a:rPr>
              <a:t> $t0, 0($s1)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addu</a:t>
            </a:r>
            <a:r>
              <a:rPr lang="en-US" sz="1800" dirty="0">
                <a:latin typeface="Courier New"/>
                <a:cs typeface="Courier New"/>
              </a:rPr>
              <a:t> $t0,$t0,$s2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sw</a:t>
            </a:r>
            <a:r>
              <a:rPr lang="en-US" sz="1800" dirty="0">
                <a:latin typeface="Courier New"/>
                <a:cs typeface="Courier New"/>
              </a:rPr>
              <a:t> $t0, 0($s1)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lw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$t1</a:t>
            </a:r>
            <a:r>
              <a:rPr lang="en-US" sz="1800" dirty="0">
                <a:latin typeface="Courier New"/>
                <a:cs typeface="Courier New"/>
              </a:rPr>
              <a:t>, -4($s1)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addu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$t1</a:t>
            </a:r>
            <a:r>
              <a:rPr lang="en-US" sz="1800" dirty="0">
                <a:latin typeface="Courier New"/>
                <a:cs typeface="Courier New"/>
              </a:rPr>
              <a:t>,</a:t>
            </a:r>
            <a:r>
              <a:rPr lang="en-US" sz="1800" b="1" dirty="0">
                <a:latin typeface="Courier New"/>
                <a:cs typeface="Courier New"/>
              </a:rPr>
              <a:t>$t1</a:t>
            </a:r>
            <a:r>
              <a:rPr lang="en-US" sz="1800" dirty="0">
                <a:latin typeface="Courier New"/>
                <a:cs typeface="Courier New"/>
              </a:rPr>
              <a:t>,$s2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sw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$t1</a:t>
            </a:r>
            <a:r>
              <a:rPr lang="en-US" sz="1800" dirty="0">
                <a:latin typeface="Courier New"/>
                <a:cs typeface="Courier New"/>
              </a:rPr>
              <a:t>, -4($s1)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addi</a:t>
            </a:r>
            <a:r>
              <a:rPr lang="en-US" sz="1800" dirty="0">
                <a:latin typeface="Courier New"/>
                <a:cs typeface="Courier New"/>
              </a:rPr>
              <a:t> $s1,$s1,–8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bne</a:t>
            </a:r>
            <a:r>
              <a:rPr lang="en-US" sz="1800" dirty="0">
                <a:latin typeface="Courier New"/>
                <a:cs typeface="Courier New"/>
              </a:rPr>
              <a:t> $s1,$zero,Loop</a:t>
            </a:r>
            <a:endParaRPr kumimoji="0" lang="pt-PT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Loop</a:t>
            </a:r>
            <a:r>
              <a:rPr lang="pt-PT" i="1" dirty="0"/>
              <a:t> </a:t>
            </a:r>
            <a:r>
              <a:rPr lang="pt-PT" i="1" dirty="0" err="1"/>
              <a:t>Unrolling–</a:t>
            </a:r>
            <a:r>
              <a:rPr lang="pt-PT" i="1" dirty="0"/>
              <a:t> </a:t>
            </a:r>
            <a:r>
              <a:rPr lang="pt-PT" dirty="0"/>
              <a:t>Exemplo: MIPS</a:t>
            </a:r>
            <a:endParaRPr lang="pt-PT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10</a:t>
            </a:fld>
            <a:endParaRPr lang="pt-PT" altLang="pt-PT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 bwMode="auto">
          <a:xfrm>
            <a:off x="533400" y="1052736"/>
            <a:ext cx="3810000" cy="1981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ourier New"/>
                <a:cs typeface="Courier New"/>
              </a:rPr>
              <a:t>Loop: 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lw</a:t>
            </a:r>
            <a:r>
              <a:rPr lang="en-US" dirty="0">
                <a:latin typeface="Courier New"/>
                <a:cs typeface="Courier New"/>
              </a:rPr>
              <a:t> $t0, 0($s1)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addu</a:t>
            </a:r>
            <a:r>
              <a:rPr lang="en-US" dirty="0">
                <a:latin typeface="Courier New"/>
                <a:cs typeface="Courier New"/>
              </a:rPr>
              <a:t> $t0,$t0,$s2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sw</a:t>
            </a:r>
            <a:r>
              <a:rPr lang="en-US" dirty="0">
                <a:latin typeface="Courier New"/>
                <a:cs typeface="Courier New"/>
              </a:rPr>
              <a:t> $t0, 0($s1)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addi</a:t>
            </a:r>
            <a:r>
              <a:rPr lang="en-US" dirty="0">
                <a:latin typeface="Courier New"/>
                <a:cs typeface="Courier New"/>
              </a:rPr>
              <a:t> $s1,$s1,–4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bne</a:t>
            </a:r>
            <a:r>
              <a:rPr lang="en-US" dirty="0">
                <a:latin typeface="Courier New"/>
                <a:cs typeface="Courier New"/>
              </a:rPr>
              <a:t> $s1,$zero,Loop</a:t>
            </a:r>
            <a:endParaRPr kumimoji="0" lang="pt-PT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ＭＳ Ｐゴシック" charset="0"/>
              <a:cs typeface="Courier New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17115"/>
              </p:ext>
            </p:extLst>
          </p:nvPr>
        </p:nvGraphicFramePr>
        <p:xfrm>
          <a:off x="1828801" y="3717032"/>
          <a:ext cx="670560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Pipe</a:t>
                      </a:r>
                      <a:r>
                        <a:rPr lang="pt-PT" dirty="0"/>
                        <a:t> 0 (ALU/</a:t>
                      </a:r>
                      <a:r>
                        <a:rPr lang="pt-PT" dirty="0" err="1"/>
                        <a:t>Branch</a:t>
                      </a:r>
                      <a:r>
                        <a:rPr lang="pt-P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Pipe</a:t>
                      </a:r>
                      <a:r>
                        <a:rPr lang="pt-PT" dirty="0"/>
                        <a:t> 1 (LS)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CPI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pt-PT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Content Placeholder 10"/>
          <p:cNvSpPr txBox="1">
            <a:spLocks/>
          </p:cNvSpPr>
          <p:nvPr/>
        </p:nvSpPr>
        <p:spPr bwMode="auto">
          <a:xfrm>
            <a:off x="4800600" y="1052736"/>
            <a:ext cx="3810000" cy="2590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Courier New"/>
                <a:cs typeface="Courier New"/>
              </a:rPr>
              <a:t>Loop: 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lw</a:t>
            </a:r>
            <a:r>
              <a:rPr lang="en-US" sz="1800" dirty="0">
                <a:latin typeface="Courier New"/>
                <a:cs typeface="Courier New"/>
              </a:rPr>
              <a:t> $t0, 0($s1)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addu</a:t>
            </a:r>
            <a:r>
              <a:rPr lang="en-US" sz="1800" dirty="0">
                <a:latin typeface="Courier New"/>
                <a:cs typeface="Courier New"/>
              </a:rPr>
              <a:t> $t0,$t0,$s2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sw</a:t>
            </a:r>
            <a:r>
              <a:rPr lang="en-US" sz="1800" dirty="0">
                <a:latin typeface="Courier New"/>
                <a:cs typeface="Courier New"/>
              </a:rPr>
              <a:t> $t0, 0($s1)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lw</a:t>
            </a:r>
            <a:r>
              <a:rPr lang="en-US" sz="1800" dirty="0">
                <a:latin typeface="Courier New"/>
                <a:cs typeface="Courier New"/>
              </a:rPr>
              <a:t> $t0, -4($s1)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addu</a:t>
            </a:r>
            <a:r>
              <a:rPr lang="en-US" sz="1800" dirty="0">
                <a:latin typeface="Courier New"/>
                <a:cs typeface="Courier New"/>
              </a:rPr>
              <a:t> $t0,$t0,$s2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sw</a:t>
            </a:r>
            <a:r>
              <a:rPr lang="en-US" sz="1800" dirty="0">
                <a:latin typeface="Courier New"/>
                <a:cs typeface="Courier New"/>
              </a:rPr>
              <a:t> $t0, -4($s1)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addi</a:t>
            </a:r>
            <a:r>
              <a:rPr lang="en-US" sz="1800" dirty="0">
                <a:latin typeface="Courier New"/>
                <a:cs typeface="Courier New"/>
              </a:rPr>
              <a:t> $s1,$s1,–8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bne</a:t>
            </a:r>
            <a:r>
              <a:rPr lang="en-US" sz="1800" dirty="0">
                <a:latin typeface="Courier New"/>
                <a:cs typeface="Courier New"/>
              </a:rPr>
              <a:t> $s1,$zero,Loop</a:t>
            </a:r>
            <a:endParaRPr kumimoji="0" lang="pt-PT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257800" y="1196752"/>
            <a:ext cx="914400" cy="990600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257800" y="2132856"/>
            <a:ext cx="914400" cy="990600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600" y="3212976"/>
            <a:ext cx="4532010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/>
              <a:t>anti-dependência -&gt; </a:t>
            </a:r>
            <a:r>
              <a:rPr lang="pt-PT" i="1" dirty="0" err="1"/>
              <a:t>register</a:t>
            </a:r>
            <a:r>
              <a:rPr lang="pt-PT" i="1" dirty="0"/>
              <a:t> </a:t>
            </a:r>
            <a:r>
              <a:rPr lang="pt-PT" i="1" dirty="0" err="1"/>
              <a:t>renaming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2826752" y="518176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addi</a:t>
            </a:r>
            <a:r>
              <a:rPr lang="en-US" sz="1800" dirty="0">
                <a:latin typeface="Courier New"/>
                <a:cs typeface="Courier New"/>
              </a:rPr>
              <a:t> $s1,$s1,–8</a:t>
            </a:r>
            <a:endParaRPr lang="pt-PT" sz="18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553751" y="40980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err="1">
                <a:latin typeface="Courier New"/>
                <a:cs typeface="Courier New"/>
              </a:rPr>
              <a:t>lw</a:t>
            </a:r>
            <a:r>
              <a:rPr lang="en-US" sz="1800" dirty="0">
                <a:latin typeface="Courier New"/>
                <a:cs typeface="Courier New"/>
              </a:rPr>
              <a:t> $t0, 0($s1)</a:t>
            </a:r>
            <a:endParaRPr lang="pt-PT" sz="18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843808" y="446022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addu</a:t>
            </a:r>
            <a:r>
              <a:rPr lang="en-US" sz="1800" dirty="0">
                <a:latin typeface="Courier New"/>
                <a:cs typeface="Courier New"/>
              </a:rPr>
              <a:t> $t0,$t0,$s2</a:t>
            </a:r>
            <a:endParaRPr lang="pt-PT" sz="18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843807" y="554165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err="1">
                <a:latin typeface="Courier New"/>
                <a:cs typeface="Courier New"/>
              </a:rPr>
              <a:t>bne</a:t>
            </a:r>
            <a:r>
              <a:rPr lang="en-US" sz="1800" dirty="0">
                <a:latin typeface="Courier New"/>
                <a:cs typeface="Courier New"/>
              </a:rPr>
              <a:t> $s1,$zero,Loop</a:t>
            </a:r>
            <a:endParaRPr lang="pt-PT" sz="18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553750" y="4436010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err="1">
                <a:latin typeface="Courier New"/>
                <a:cs typeface="Courier New"/>
              </a:rPr>
              <a:t>lw</a:t>
            </a:r>
            <a:r>
              <a:rPr lang="en-US" sz="1800" dirty="0">
                <a:latin typeface="Courier New"/>
                <a:cs typeface="Courier New"/>
              </a:rPr>
              <a:t> $t1, -4($s1)</a:t>
            </a:r>
            <a:endParaRPr lang="pt-PT" sz="18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843807" y="481074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err="1">
                <a:latin typeface="Courier New"/>
                <a:cs typeface="Courier New"/>
              </a:rPr>
              <a:t>addu</a:t>
            </a:r>
            <a:r>
              <a:rPr lang="en-US" sz="1800" dirty="0">
                <a:latin typeface="Courier New"/>
                <a:cs typeface="Courier New"/>
              </a:rPr>
              <a:t> $t1,$t1,$s2</a:t>
            </a:r>
            <a:endParaRPr lang="pt-PT" sz="18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553749" y="475854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err="1">
                <a:latin typeface="Courier New"/>
                <a:cs typeface="Courier New"/>
              </a:rPr>
              <a:t>sw</a:t>
            </a:r>
            <a:r>
              <a:rPr lang="en-US" sz="1800" dirty="0">
                <a:latin typeface="Courier New"/>
                <a:cs typeface="Courier New"/>
              </a:rPr>
              <a:t> $t0, 0($s1)</a:t>
            </a:r>
            <a:endParaRPr lang="pt-PT" sz="18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5530619" y="5180072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err="1">
                <a:latin typeface="Courier New"/>
                <a:cs typeface="Courier New"/>
              </a:rPr>
              <a:t>sw</a:t>
            </a:r>
            <a:r>
              <a:rPr lang="en-US" sz="1800" dirty="0">
                <a:latin typeface="Courier New"/>
                <a:cs typeface="Courier New"/>
              </a:rPr>
              <a:t> $t1, -4($s1)</a:t>
            </a:r>
            <a:endParaRPr lang="pt-PT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444862" y="591313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800" b="1" dirty="0"/>
              <a:t>5 / 8 = 0.625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2826752" y="408803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nop</a:t>
            </a:r>
            <a:endParaRPr lang="pt-PT" sz="1800" b="1" dirty="0">
              <a:solidFill>
                <a:srgbClr val="FF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553874" y="554165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nop</a:t>
            </a:r>
            <a:endParaRPr lang="pt-PT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 animBg="1"/>
      <p:bldP spid="17" grpId="0" animBg="1"/>
      <p:bldP spid="17" grpId="1" animBg="1"/>
      <p:bldP spid="19" grpId="0" animBg="1"/>
      <p:bldP spid="19" grpId="1" animBg="1"/>
      <p:bldP spid="20" grpId="0" animBg="1"/>
      <p:bldP spid="6" grpId="0"/>
      <p:bldP spid="14" grpId="0"/>
      <p:bldP spid="15" grpId="0"/>
      <p:bldP spid="18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Loop</a:t>
            </a:r>
            <a:r>
              <a:rPr lang="pt-PT" i="1" dirty="0"/>
              <a:t> </a:t>
            </a:r>
            <a:r>
              <a:rPr lang="pt-PT" i="1" dirty="0" err="1"/>
              <a:t>Unrolling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762000"/>
          </a:xfrm>
        </p:spPr>
        <p:txBody>
          <a:bodyPr/>
          <a:lstStyle/>
          <a:p>
            <a:r>
              <a:rPr lang="pt-PT" dirty="0"/>
              <a:t>Consiste em fazer múltiplas cópias do corpo de um ciclo</a:t>
            </a:r>
          </a:p>
          <a:p>
            <a:pPr>
              <a:buNone/>
            </a:pPr>
            <a:r>
              <a:rPr lang="pt-PT" sz="1800" dirty="0"/>
              <a:t>(normalmente feito pelo compilador)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11</a:t>
            </a:fld>
            <a:endParaRPr lang="pt-PT" altLang="pt-PT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 bwMode="auto">
          <a:xfrm>
            <a:off x="381000" y="2209800"/>
            <a:ext cx="3810000" cy="1676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ourier New"/>
                <a:cs typeface="Courier New"/>
              </a:rPr>
              <a:t>for 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=0 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&lt;N 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++) {</a:t>
            </a:r>
          </a:p>
          <a:p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 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a[i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] =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a[i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] +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var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;</a:t>
            </a:r>
          </a:p>
          <a:p>
            <a:r>
              <a:rPr lang="en-US" kern="0" dirty="0">
                <a:latin typeface="Courier New"/>
                <a:ea typeface="ＭＳ Ｐゴシック" charset="0"/>
                <a:cs typeface="Courier New"/>
              </a:rPr>
              <a:t>}</a:t>
            </a:r>
            <a:endParaRPr kumimoji="0" lang="pt-PT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7" name="Content Placeholder 10"/>
          <p:cNvSpPr txBox="1">
            <a:spLocks/>
          </p:cNvSpPr>
          <p:nvPr/>
        </p:nvSpPr>
        <p:spPr bwMode="auto">
          <a:xfrm>
            <a:off x="4572000" y="2209800"/>
            <a:ext cx="4038600" cy="1676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ourier New"/>
                <a:cs typeface="Courier New"/>
              </a:rPr>
              <a:t>for 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=0 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&lt;N 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+=3) {</a:t>
            </a:r>
          </a:p>
          <a:p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 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a[i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] =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a[i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] +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var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;</a:t>
            </a:r>
          </a:p>
          <a:p>
            <a:r>
              <a:rPr lang="en-US" kern="0" dirty="0">
                <a:latin typeface="Courier New"/>
                <a:ea typeface="ＭＳ Ｐゴシック" charset="0"/>
                <a:cs typeface="Courier New"/>
              </a:rPr>
              <a:t>  a[i+1] = a[i+1] + </a:t>
            </a:r>
            <a:r>
              <a:rPr lang="en-US" kern="0" dirty="0" err="1">
                <a:latin typeface="Courier New"/>
                <a:ea typeface="ＭＳ Ｐゴシック" charset="0"/>
                <a:cs typeface="Courier New"/>
              </a:rPr>
              <a:t>var</a:t>
            </a:r>
            <a:r>
              <a:rPr lang="en-US" kern="0" dirty="0">
                <a:latin typeface="Courier New"/>
                <a:ea typeface="ＭＳ Ｐゴシック" charset="0"/>
                <a:cs typeface="Courier New"/>
              </a:rPr>
              <a:t>;</a:t>
            </a:r>
          </a:p>
          <a:p>
            <a:r>
              <a:rPr lang="en-US" kern="0" dirty="0">
                <a:latin typeface="Courier New"/>
                <a:ea typeface="ＭＳ Ｐゴシック" charset="0"/>
                <a:cs typeface="Courier New"/>
              </a:rPr>
              <a:t>  a[i+2] = a[i+2] + </a:t>
            </a:r>
            <a:r>
              <a:rPr lang="en-US" kern="0" dirty="0" err="1">
                <a:latin typeface="Courier New"/>
                <a:ea typeface="ＭＳ Ｐゴシック" charset="0"/>
                <a:cs typeface="Courier New"/>
              </a:rPr>
              <a:t>var</a:t>
            </a:r>
            <a:r>
              <a:rPr lang="en-US" kern="0" dirty="0">
                <a:latin typeface="Courier New"/>
                <a:ea typeface="ＭＳ Ｐゴシック" charset="0"/>
                <a:cs typeface="Courier New"/>
              </a:rPr>
              <a:t>;</a:t>
            </a:r>
          </a:p>
          <a:p>
            <a:r>
              <a:rPr lang="en-US" kern="0" dirty="0">
                <a:latin typeface="Courier New"/>
                <a:ea typeface="ＭＳ Ｐゴシック" charset="0"/>
                <a:cs typeface="Courier New"/>
              </a:rPr>
              <a:t>}</a:t>
            </a:r>
            <a:endParaRPr kumimoji="0" lang="pt-PT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4038600"/>
            <a:ext cx="8534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PT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0"/>
                <a:cs typeface="ＭＳ Ｐゴシック" charset="0"/>
              </a:rPr>
              <a:t>O seu efeito no desempenho nem sempre é positivo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sz="2600" kern="0" dirty="0">
                <a:latin typeface="Calibri" pitchFamily="34" charset="0"/>
                <a:ea typeface="ＭＳ Ｐゴシック" charset="0"/>
                <a:cs typeface="ＭＳ Ｐゴシック" charset="0"/>
              </a:rPr>
              <a:t>Contribui para: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kumimoji="0" lang="pt-PT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0"/>
                <a:cs typeface="ＭＳ Ｐゴシック" charset="0"/>
              </a:rPr>
              <a:t>disponibilizar mais instruções independentes para aumentar o ILP, e consequentemente reduzir</a:t>
            </a:r>
            <a:r>
              <a:rPr kumimoji="0" lang="pt-PT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0"/>
                <a:cs typeface="ＭＳ Ｐゴシック" charset="0"/>
              </a:rPr>
              <a:t> o CPI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pt-PT" kern="0" baseline="0" dirty="0">
                <a:latin typeface="Calibri" pitchFamily="34" charset="0"/>
                <a:ea typeface="ＭＳ Ｐゴシック" charset="0"/>
                <a:cs typeface="ＭＳ Ｐゴシック" charset="0"/>
              </a:rPr>
              <a:t>reduzir o número de instruções executadas </a:t>
            </a:r>
            <a:endParaRPr kumimoji="0" lang="pt-PT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Static</a:t>
            </a:r>
            <a:r>
              <a:rPr lang="pt-PT" i="1" dirty="0"/>
              <a:t> </a:t>
            </a:r>
            <a:r>
              <a:rPr lang="pt-PT" i="1" dirty="0" err="1"/>
              <a:t>Multiple</a:t>
            </a:r>
            <a:r>
              <a:rPr lang="pt-PT" i="1" dirty="0"/>
              <a:t> </a:t>
            </a:r>
            <a:r>
              <a:rPr lang="pt-PT" i="1" dirty="0" err="1"/>
              <a:t>Issue</a:t>
            </a:r>
            <a:r>
              <a:rPr lang="pt-PT" i="1" dirty="0"/>
              <a:t>: </a:t>
            </a:r>
            <a:r>
              <a:rPr lang="pt-PT" dirty="0"/>
              <a:t>Limitação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código gerado depende da organização do processador (número, tipo e desempenho das unidades funcionais)</a:t>
            </a:r>
          </a:p>
          <a:p>
            <a:endParaRPr lang="pt-PT" dirty="0"/>
          </a:p>
          <a:p>
            <a:r>
              <a:rPr lang="pt-PT" dirty="0"/>
              <a:t>A mudança para diferentes implementações da mesma arquitectura:</a:t>
            </a:r>
          </a:p>
          <a:p>
            <a:pPr lvl="1"/>
            <a:r>
              <a:rPr lang="pt-PT" dirty="0"/>
              <a:t>frequentemente exige recompilação para que o código execute;</a:t>
            </a:r>
          </a:p>
          <a:p>
            <a:pPr lvl="1"/>
            <a:r>
              <a:rPr lang="pt-PT" dirty="0"/>
              <a:t>noutros casos, exige recompilação para manter um desempenho aceitável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12</a:t>
            </a:fld>
            <a:endParaRPr lang="pt-PT" altLang="pt-PT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Dynamic</a:t>
            </a:r>
            <a:r>
              <a:rPr lang="pt-PT" i="1" dirty="0"/>
              <a:t> </a:t>
            </a:r>
            <a:r>
              <a:rPr lang="pt-PT" i="1" dirty="0" err="1"/>
              <a:t>Multiple</a:t>
            </a:r>
            <a:r>
              <a:rPr lang="pt-PT" i="1" dirty="0"/>
              <a:t> </a:t>
            </a:r>
            <a:r>
              <a:rPr lang="pt-PT" i="1" dirty="0" err="1"/>
              <a:t>Issue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</a:t>
            </a:r>
            <a:r>
              <a:rPr lang="pt-PT" b="1" dirty="0"/>
              <a:t>processador</a:t>
            </a:r>
            <a:r>
              <a:rPr lang="pt-PT" dirty="0"/>
              <a:t> selecciona dinamicamente, </a:t>
            </a:r>
            <a:r>
              <a:rPr lang="pt-PT" b="1" dirty="0"/>
              <a:t>em tempo de execução</a:t>
            </a:r>
            <a:r>
              <a:rPr lang="pt-PT" dirty="0"/>
              <a:t>, quais as instruções a executar em cada </a:t>
            </a:r>
            <a:r>
              <a:rPr lang="pt-PT" i="1" dirty="0"/>
              <a:t>pipeline </a:t>
            </a:r>
            <a:r>
              <a:rPr lang="pt-PT" dirty="0"/>
              <a:t>(unidade funcional)</a:t>
            </a:r>
          </a:p>
          <a:p>
            <a:endParaRPr lang="pt-PT" dirty="0"/>
          </a:p>
          <a:p>
            <a:r>
              <a:rPr lang="pt-PT" dirty="0"/>
              <a:t>Diminui a dependência da compilação, relativamente à abordagem estática, pois é o </a:t>
            </a:r>
            <a:r>
              <a:rPr lang="pt-PT" i="1" dirty="0"/>
              <a:t>hardware </a:t>
            </a:r>
            <a:r>
              <a:rPr lang="pt-PT" dirty="0"/>
              <a:t>que selecciona as instruções de acordo com a sua própria organização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13</a:t>
            </a:fld>
            <a:endParaRPr lang="pt-PT" altLang="pt-PT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SuperEscalaridade</a:t>
            </a:r>
            <a:r>
              <a:rPr lang="pt-PT" dirty="0"/>
              <a:t>: </a:t>
            </a:r>
            <a:r>
              <a:rPr lang="pt-PT" i="1" dirty="0" err="1"/>
              <a:t>in-order</a:t>
            </a:r>
            <a:r>
              <a:rPr lang="pt-PT" i="1" dirty="0"/>
              <a:t> </a:t>
            </a:r>
            <a:r>
              <a:rPr lang="pt-PT" i="1" dirty="0" err="1"/>
              <a:t>scheduling</a:t>
            </a:r>
            <a:endParaRPr lang="pt-PT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1219200"/>
          </a:xfrm>
        </p:spPr>
        <p:txBody>
          <a:bodyPr/>
          <a:lstStyle/>
          <a:p>
            <a:r>
              <a:rPr lang="pt-PT" sz="2400" b="1" i="1" dirty="0" err="1"/>
              <a:t>in-order</a:t>
            </a:r>
            <a:r>
              <a:rPr lang="pt-PT" sz="2400" b="1" i="1" dirty="0"/>
              <a:t> </a:t>
            </a:r>
            <a:r>
              <a:rPr lang="pt-PT" sz="2400" b="1" i="1" dirty="0" err="1"/>
              <a:t>scheduling</a:t>
            </a:r>
            <a:r>
              <a:rPr lang="pt-PT" sz="2400" dirty="0"/>
              <a:t>: instruções seleccionadas na ordem com que aparecem no programa, baseado na disponibilidade dos operandos e de unidades funcionais apropriadas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14</a:t>
            </a:fld>
            <a:endParaRPr lang="pt-PT" altLang="pt-PT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 bwMode="auto">
          <a:xfrm>
            <a:off x="304800" y="2514600"/>
            <a:ext cx="3810000" cy="1371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latin typeface="Courier New"/>
                <a:cs typeface="Courier New"/>
              </a:rPr>
              <a:t>lw</a:t>
            </a:r>
            <a:r>
              <a:rPr lang="en-US" dirty="0">
                <a:latin typeface="Courier New"/>
                <a:cs typeface="Courier New"/>
              </a:rPr>
              <a:t> $t0, 20($s2)</a:t>
            </a:r>
          </a:p>
          <a:p>
            <a:r>
              <a:rPr lang="en-US" dirty="0" err="1">
                <a:latin typeface="Courier New"/>
                <a:cs typeface="Courier New"/>
              </a:rPr>
              <a:t>addu</a:t>
            </a:r>
            <a:r>
              <a:rPr lang="en-US" dirty="0">
                <a:latin typeface="Courier New"/>
                <a:cs typeface="Courier New"/>
              </a:rPr>
              <a:t> $t1,$t0,$t2</a:t>
            </a:r>
          </a:p>
          <a:p>
            <a:r>
              <a:rPr lang="en-US" dirty="0">
                <a:latin typeface="Courier New"/>
                <a:cs typeface="Courier New"/>
              </a:rPr>
              <a:t>sub $s4,$s4,$t3</a:t>
            </a:r>
          </a:p>
          <a:p>
            <a:r>
              <a:rPr lang="en-US" noProof="0" dirty="0" err="1">
                <a:latin typeface="Courier New"/>
                <a:cs typeface="Courier New"/>
              </a:rPr>
              <a:t>addi</a:t>
            </a:r>
            <a:r>
              <a:rPr lang="en-US" noProof="0" dirty="0">
                <a:latin typeface="Courier New"/>
                <a:cs typeface="Courier New"/>
              </a:rPr>
              <a:t> $t5, </a:t>
            </a:r>
            <a:r>
              <a:rPr lang="en-US" dirty="0">
                <a:latin typeface="Courier New"/>
                <a:cs typeface="Courier New"/>
              </a:rPr>
              <a:t>$</a:t>
            </a:r>
            <a:r>
              <a:rPr lang="en-US" noProof="0" dirty="0">
                <a:latin typeface="Courier New"/>
                <a:cs typeface="Courier New"/>
              </a:rPr>
              <a:t>s4, 20</a:t>
            </a:r>
            <a:endParaRPr kumimoji="0" lang="pt-PT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ＭＳ Ｐゴシック" charset="0"/>
              <a:cs typeface="Courier New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39610"/>
              </p:ext>
            </p:extLst>
          </p:nvPr>
        </p:nvGraphicFramePr>
        <p:xfrm>
          <a:off x="1219200" y="3962400"/>
          <a:ext cx="67056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Pipe</a:t>
                      </a:r>
                      <a:r>
                        <a:rPr lang="pt-PT" dirty="0"/>
                        <a:t> 0 (ALU/</a:t>
                      </a:r>
                      <a:r>
                        <a:rPr lang="pt-PT" dirty="0" err="1"/>
                        <a:t>Branch</a:t>
                      </a:r>
                      <a:r>
                        <a:rPr lang="pt-P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Pipe</a:t>
                      </a:r>
                      <a:r>
                        <a:rPr lang="pt-PT" dirty="0"/>
                        <a:t> 1 (LS)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CPI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pt-PT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3048000" y="2514600"/>
            <a:ext cx="5427784" cy="1295400"/>
            <a:chOff x="3048000" y="2514600"/>
            <a:chExt cx="5427784" cy="1295400"/>
          </a:xfrm>
        </p:grpSpPr>
        <p:sp>
          <p:nvSpPr>
            <p:cNvPr id="9" name="Right Brace 8"/>
            <p:cNvSpPr/>
            <p:nvPr/>
          </p:nvSpPr>
          <p:spPr bwMode="auto">
            <a:xfrm>
              <a:off x="3048000" y="2514600"/>
              <a:ext cx="152400" cy="609600"/>
            </a:xfrm>
            <a:prstGeom prst="rightBrace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Right Brace 9"/>
            <p:cNvSpPr/>
            <p:nvPr/>
          </p:nvSpPr>
          <p:spPr bwMode="auto">
            <a:xfrm>
              <a:off x="3048000" y="3200400"/>
              <a:ext cx="152400" cy="609600"/>
            </a:xfrm>
            <a:prstGeom prst="rightBrace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3276600" y="3200400"/>
              <a:ext cx="1828800" cy="1588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5105400" y="2971800"/>
              <a:ext cx="3370384" cy="400110"/>
            </a:xfrm>
            <a:prstGeom prst="rect">
              <a:avLst/>
            </a:prstGeom>
            <a:noFill/>
            <a:ln>
              <a:solidFill>
                <a:srgbClr val="0099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solidFill>
                    <a:srgbClr val="009900"/>
                  </a:solidFill>
                  <a:latin typeface="Calibri"/>
                  <a:cs typeface="Calibri"/>
                </a:rPr>
                <a:t>blocos independentes entre si</a:t>
              </a:r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2289431" y="43230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nop</a:t>
            </a:r>
            <a:endParaRPr lang="pt-PT" sz="18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252402" y="469104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nop</a:t>
            </a:r>
            <a:endParaRPr lang="pt-PT" sz="18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252402" y="509085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nop</a:t>
            </a:r>
            <a:endParaRPr lang="pt-PT" sz="18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252403" y="54339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nop</a:t>
            </a:r>
            <a:endParaRPr lang="pt-PT" sz="1800" dirty="0"/>
          </a:p>
        </p:txBody>
      </p:sp>
      <p:sp>
        <p:nvSpPr>
          <p:cNvPr id="18" name="Retângulo 17"/>
          <p:cNvSpPr/>
          <p:nvPr/>
        </p:nvSpPr>
        <p:spPr>
          <a:xfrm>
            <a:off x="5252402" y="4345900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lw</a:t>
            </a:r>
            <a:r>
              <a:rPr lang="en-US" dirty="0">
                <a:latin typeface="Courier New"/>
                <a:cs typeface="Courier New"/>
              </a:rPr>
              <a:t> $t0, 20($s2)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2297898" y="4667190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addu</a:t>
            </a:r>
            <a:r>
              <a:rPr lang="en-US" dirty="0">
                <a:latin typeface="Courier New"/>
                <a:cs typeface="Courier New"/>
              </a:rPr>
              <a:t> $t1,$t0,$s2</a:t>
            </a:r>
            <a:endParaRPr lang="pt-PT" dirty="0"/>
          </a:p>
        </p:txBody>
      </p:sp>
      <p:sp>
        <p:nvSpPr>
          <p:cNvPr id="20" name="Retângulo 19"/>
          <p:cNvSpPr/>
          <p:nvPr/>
        </p:nvSpPr>
        <p:spPr>
          <a:xfrm>
            <a:off x="2289431" y="5067300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sub $s4,$s4,$t3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2289430" y="5411490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/>
                <a:cs typeface="Courier New"/>
              </a:rPr>
              <a:t>addi</a:t>
            </a:r>
            <a:r>
              <a:rPr lang="en-US" dirty="0">
                <a:latin typeface="Courier New"/>
                <a:cs typeface="Courier New"/>
              </a:rPr>
              <a:t> $t5, $s4, 20</a:t>
            </a:r>
            <a:endParaRPr lang="pt-PT" kern="0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014796" y="5758623"/>
            <a:ext cx="11144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b="1" dirty="0"/>
              <a:t>4 / 4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SuperEscalaridade</a:t>
            </a:r>
            <a:r>
              <a:rPr lang="pt-PT" dirty="0"/>
              <a:t>: </a:t>
            </a:r>
            <a:r>
              <a:rPr lang="pt-PT" sz="2800" i="1" dirty="0"/>
              <a:t>out-of-</a:t>
            </a:r>
            <a:r>
              <a:rPr lang="pt-PT" sz="2800" i="1" dirty="0" err="1"/>
              <a:t>order</a:t>
            </a:r>
            <a:r>
              <a:rPr lang="pt-PT" sz="2800" i="1" dirty="0"/>
              <a:t> </a:t>
            </a:r>
            <a:r>
              <a:rPr lang="pt-PT" sz="2800" i="1" dirty="0" err="1"/>
              <a:t>scheduling</a:t>
            </a:r>
            <a:endParaRPr lang="pt-PT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1219200"/>
          </a:xfrm>
        </p:spPr>
        <p:txBody>
          <a:bodyPr/>
          <a:lstStyle/>
          <a:p>
            <a:r>
              <a:rPr lang="pt-PT" sz="2400" b="1" i="1" dirty="0"/>
              <a:t>out-of-</a:t>
            </a:r>
            <a:r>
              <a:rPr lang="pt-PT" sz="2400" b="1" i="1" dirty="0" err="1"/>
              <a:t>order</a:t>
            </a:r>
            <a:r>
              <a:rPr lang="pt-PT" sz="2400" b="1" i="1" dirty="0"/>
              <a:t> </a:t>
            </a:r>
            <a:r>
              <a:rPr lang="pt-PT" sz="2400" b="1" i="1" dirty="0" err="1"/>
              <a:t>scheduling</a:t>
            </a:r>
            <a:r>
              <a:rPr lang="pt-PT" sz="2400" dirty="0"/>
              <a:t>: as instruções são reordenadas pelo processador para minimizar o CPI, garantindo a correcta execução do programa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15</a:t>
            </a:fld>
            <a:endParaRPr lang="pt-PT" altLang="pt-PT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 bwMode="auto">
          <a:xfrm>
            <a:off x="304800" y="2514600"/>
            <a:ext cx="3810000" cy="1371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latin typeface="Courier New"/>
                <a:cs typeface="Courier New"/>
              </a:rPr>
              <a:t>lw</a:t>
            </a:r>
            <a:r>
              <a:rPr lang="en-US" dirty="0">
                <a:latin typeface="Courier New"/>
                <a:cs typeface="Courier New"/>
              </a:rPr>
              <a:t> $t0, 20($s2)</a:t>
            </a:r>
          </a:p>
          <a:p>
            <a:r>
              <a:rPr lang="en-US" dirty="0" err="1">
                <a:latin typeface="Courier New"/>
                <a:cs typeface="Courier New"/>
              </a:rPr>
              <a:t>addu</a:t>
            </a:r>
            <a:r>
              <a:rPr lang="en-US" dirty="0">
                <a:latin typeface="Courier New"/>
                <a:cs typeface="Courier New"/>
              </a:rPr>
              <a:t> $t1,$t0,$t2</a:t>
            </a:r>
          </a:p>
          <a:p>
            <a:r>
              <a:rPr lang="en-US" dirty="0">
                <a:latin typeface="Courier New"/>
                <a:cs typeface="Courier New"/>
              </a:rPr>
              <a:t>sub $s4,$s4,$t3</a:t>
            </a:r>
          </a:p>
          <a:p>
            <a:r>
              <a:rPr lang="en-US" noProof="0" dirty="0" err="1">
                <a:latin typeface="Courier New"/>
                <a:cs typeface="Courier New"/>
              </a:rPr>
              <a:t>addi</a:t>
            </a:r>
            <a:r>
              <a:rPr lang="en-US" noProof="0" dirty="0">
                <a:latin typeface="Courier New"/>
                <a:cs typeface="Courier New"/>
              </a:rPr>
              <a:t> $t5, </a:t>
            </a:r>
            <a:r>
              <a:rPr lang="en-US" dirty="0">
                <a:latin typeface="Courier New"/>
                <a:cs typeface="Courier New"/>
              </a:rPr>
              <a:t>$</a:t>
            </a:r>
            <a:r>
              <a:rPr lang="en-US" noProof="0" dirty="0">
                <a:latin typeface="Courier New"/>
                <a:cs typeface="Courier New"/>
              </a:rPr>
              <a:t>s4, 20</a:t>
            </a:r>
            <a:endParaRPr kumimoji="0" lang="pt-PT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ＭＳ Ｐゴシック" charset="0"/>
              <a:cs typeface="Courier New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70826"/>
              </p:ext>
            </p:extLst>
          </p:nvPr>
        </p:nvGraphicFramePr>
        <p:xfrm>
          <a:off x="1403648" y="4140200"/>
          <a:ext cx="6705600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Pipe</a:t>
                      </a:r>
                      <a:r>
                        <a:rPr lang="pt-PT" dirty="0"/>
                        <a:t> 0 (ALU/</a:t>
                      </a:r>
                      <a:r>
                        <a:rPr lang="pt-PT" dirty="0" err="1"/>
                        <a:t>Branch</a:t>
                      </a:r>
                      <a:r>
                        <a:rPr lang="pt-P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Pipe</a:t>
                      </a:r>
                      <a:r>
                        <a:rPr lang="pt-PT" dirty="0"/>
                        <a:t> 1 (LS)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CPI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pt-PT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5292080" y="4467135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lw</a:t>
            </a:r>
            <a:r>
              <a:rPr lang="en-US" dirty="0">
                <a:latin typeface="Courier New"/>
                <a:cs typeface="Courier New"/>
              </a:rPr>
              <a:t> $t0, 20($s2)</a:t>
            </a:r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2496368" y="4520112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sub $s4,$s4,$t3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2493841" y="4846079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addu</a:t>
            </a:r>
            <a:r>
              <a:rPr lang="en-US" dirty="0">
                <a:latin typeface="Courier New"/>
                <a:cs typeface="Courier New"/>
              </a:rPr>
              <a:t> $t1,$t0,$s2</a:t>
            </a:r>
            <a:endParaRPr lang="pt-PT" dirty="0"/>
          </a:p>
        </p:txBody>
      </p:sp>
      <p:sp>
        <p:nvSpPr>
          <p:cNvPr id="12" name="Retângulo 11"/>
          <p:cNvSpPr/>
          <p:nvPr/>
        </p:nvSpPr>
        <p:spPr>
          <a:xfrm>
            <a:off x="5321672" y="4797152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/>
                <a:cs typeface="Courier New"/>
              </a:rPr>
              <a:t>nop</a:t>
            </a:r>
            <a:endParaRPr lang="pt-PT" dirty="0"/>
          </a:p>
        </p:txBody>
      </p:sp>
      <p:sp>
        <p:nvSpPr>
          <p:cNvPr id="13" name="Retângulo 12"/>
          <p:cNvSpPr/>
          <p:nvPr/>
        </p:nvSpPr>
        <p:spPr>
          <a:xfrm>
            <a:off x="5317315" y="5140352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/>
                <a:cs typeface="Courier New"/>
              </a:rPr>
              <a:t>nop</a:t>
            </a:r>
            <a:endParaRPr lang="pt-PT" dirty="0"/>
          </a:p>
        </p:txBody>
      </p:sp>
      <p:sp>
        <p:nvSpPr>
          <p:cNvPr id="14" name="Retângulo 13"/>
          <p:cNvSpPr/>
          <p:nvPr/>
        </p:nvSpPr>
        <p:spPr>
          <a:xfrm>
            <a:off x="2491313" y="5193212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/>
                <a:cs typeface="Courier New"/>
              </a:rPr>
              <a:t>addi</a:t>
            </a:r>
            <a:r>
              <a:rPr lang="en-US" dirty="0">
                <a:latin typeface="Courier New"/>
                <a:cs typeface="Courier New"/>
              </a:rPr>
              <a:t> $t5, $s4, 20</a:t>
            </a:r>
            <a:endParaRPr lang="pt-PT" kern="0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021311" y="5583767"/>
            <a:ext cx="1470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b="1" dirty="0"/>
              <a:t>3 / 4 = 0.75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Scheduling</a:t>
            </a:r>
            <a:r>
              <a:rPr lang="pt-PT" dirty="0"/>
              <a:t> - Exercícios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Implementação do MIPS com 2 unidade funcionais:</a:t>
            </a:r>
          </a:p>
          <a:p>
            <a:pPr lvl="1"/>
            <a:r>
              <a:rPr lang="pt-PT" dirty="0"/>
              <a:t>0 : operações sobre inteiros e saltos (1 ciclo)</a:t>
            </a:r>
          </a:p>
          <a:p>
            <a:pPr lvl="1"/>
            <a:r>
              <a:rPr lang="pt-PT" dirty="0"/>
              <a:t>1 : </a:t>
            </a:r>
            <a:r>
              <a:rPr lang="pt-PT" i="1" dirty="0" err="1"/>
              <a:t>loads</a:t>
            </a:r>
            <a:r>
              <a:rPr lang="pt-PT" dirty="0"/>
              <a:t> (2 ciclos) e </a:t>
            </a:r>
            <a:r>
              <a:rPr lang="pt-PT" i="1" dirty="0" err="1"/>
              <a:t>stores</a:t>
            </a:r>
            <a:r>
              <a:rPr lang="pt-PT" dirty="0"/>
              <a:t> (1 ciclo)</a:t>
            </a:r>
            <a:br>
              <a:rPr lang="pt-PT" dirty="0"/>
            </a:br>
            <a:r>
              <a:rPr lang="pt-PT" dirty="0"/>
              <a:t>Apesar de 1 </a:t>
            </a:r>
            <a:r>
              <a:rPr lang="pt-PT" i="1" dirty="0" err="1"/>
              <a:t>load</a:t>
            </a:r>
            <a:r>
              <a:rPr lang="pt-PT" i="1" dirty="0"/>
              <a:t> </a:t>
            </a:r>
            <a:r>
              <a:rPr lang="pt-PT" dirty="0"/>
              <a:t>tomar 2 ciclos, pode-se iniciar uma instrução a cada ciclo (</a:t>
            </a:r>
            <a:r>
              <a:rPr lang="pt-PT" i="1" dirty="0"/>
              <a:t>pipeline</a:t>
            </a:r>
            <a:r>
              <a:rPr lang="pt-PT" dirty="0"/>
              <a:t> profundidade 2)</a:t>
            </a:r>
          </a:p>
          <a:p>
            <a:r>
              <a:rPr lang="pt-PT" dirty="0"/>
              <a:t>Para o programa abaixo e para 2 iterações, calcule #I, #</a:t>
            </a:r>
            <a:r>
              <a:rPr lang="pt-PT" dirty="0" err="1"/>
              <a:t>cc</a:t>
            </a:r>
            <a:r>
              <a:rPr lang="pt-PT" dirty="0"/>
              <a:t> e CPI, para </a:t>
            </a:r>
            <a:r>
              <a:rPr lang="pt-PT"/>
              <a:t>cada política </a:t>
            </a:r>
            <a:r>
              <a:rPr lang="pt-PT" dirty="0"/>
              <a:t>de escalonamento</a:t>
            </a:r>
          </a:p>
          <a:p>
            <a:pPr marL="0" indent="0">
              <a:buNone/>
            </a:pPr>
            <a:endParaRPr lang="pt-P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I1:	</a:t>
            </a:r>
            <a:r>
              <a:rPr lang="pt-P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%t0, 0(%s0)</a:t>
            </a:r>
          </a:p>
          <a:p>
            <a:pPr marL="0" indent="0">
              <a:buNone/>
            </a:pP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I2:	</a:t>
            </a:r>
            <a:r>
              <a:rPr lang="pt-P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%t0, %t0, $20</a:t>
            </a:r>
          </a:p>
          <a:p>
            <a:pPr marL="0" indent="0">
              <a:buNone/>
            </a:pP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I3:	</a:t>
            </a:r>
            <a:r>
              <a:rPr lang="pt-P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%t0, 0(%s0)</a:t>
            </a:r>
          </a:p>
          <a:p>
            <a:pPr marL="0" indent="0">
              <a:buNone/>
            </a:pP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I4:	</a:t>
            </a:r>
            <a:r>
              <a:rPr lang="pt-P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%s0, %s0, -4</a:t>
            </a:r>
          </a:p>
          <a:p>
            <a:pPr marL="0" indent="0">
              <a:buNone/>
            </a:pP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I5:	</a:t>
            </a:r>
            <a:r>
              <a:rPr lang="pt-P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bnz</a:t>
            </a: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I1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16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401912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Scheduling</a:t>
            </a:r>
            <a:r>
              <a:rPr lang="pt-PT" dirty="0"/>
              <a:t>: </a:t>
            </a:r>
            <a:r>
              <a:rPr lang="pt-PT" i="1" dirty="0" err="1"/>
              <a:t>in-order</a:t>
            </a:r>
            <a:r>
              <a:rPr lang="pt-PT" i="1" dirty="0"/>
              <a:t> </a:t>
            </a:r>
            <a:r>
              <a:rPr lang="pt-PT" i="1" dirty="0" err="1"/>
              <a:t>multiple</a:t>
            </a:r>
            <a:r>
              <a:rPr lang="pt-PT" i="1" dirty="0"/>
              <a:t> </a:t>
            </a:r>
            <a:r>
              <a:rPr lang="pt-PT" i="1" dirty="0" err="1"/>
              <a:t>issue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17</a:t>
            </a:fld>
            <a:endParaRPr lang="pt-PT" altLang="pt-PT"/>
          </a:p>
        </p:txBody>
      </p:sp>
      <p:sp>
        <p:nvSpPr>
          <p:cNvPr id="7" name="CaixaDeTexto 6"/>
          <p:cNvSpPr txBox="1"/>
          <p:nvPr/>
        </p:nvSpPr>
        <p:spPr>
          <a:xfrm>
            <a:off x="272413" y="2564904"/>
            <a:ext cx="403187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I1: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	%t0, 0(%s0)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I2: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%t0, %t0, $20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I3: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%t0, 0(%s0)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I4: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%s0, %s0, -4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I5: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bnz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I1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43213"/>
              </p:ext>
            </p:extLst>
          </p:nvPr>
        </p:nvGraphicFramePr>
        <p:xfrm>
          <a:off x="5076056" y="1340892"/>
          <a:ext cx="3647728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5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/>
                        <a:t>cc</a:t>
                      </a:r>
                      <a:endParaRPr lang="pt-PT" b="1" dirty="0"/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0</a:t>
                      </a:r>
                      <a:r>
                        <a:rPr lang="pt-PT" b="1" baseline="0" dirty="0"/>
                        <a:t> </a:t>
                      </a:r>
                      <a:r>
                        <a:rPr lang="pt-PT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PT" sz="105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pt-PT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b)</a:t>
                      </a:r>
                      <a:endParaRPr lang="pt-PT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/>
                      <a:endParaRPr lang="pt-PT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1</a:t>
                      </a:r>
                      <a:r>
                        <a:rPr lang="pt-PT" sz="1050" b="1" dirty="0"/>
                        <a:t> </a:t>
                      </a:r>
                      <a:r>
                        <a:rPr lang="pt-PT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PT" sz="1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</a:t>
                      </a:r>
                      <a:r>
                        <a:rPr lang="pt-PT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</a:t>
                      </a:r>
                      <a:r>
                        <a:rPr lang="pt-PT" sz="1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store</a:t>
                      </a:r>
                      <a:r>
                        <a:rPr lang="pt-PT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PT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1259632" y="4797152"/>
            <a:ext cx="104547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/>
              <a:t>#I = 5</a:t>
            </a:r>
          </a:p>
          <a:p>
            <a:r>
              <a:rPr lang="pt-PT" dirty="0"/>
              <a:t>#cc = 5</a:t>
            </a:r>
          </a:p>
          <a:p>
            <a:r>
              <a:rPr lang="pt-PT" dirty="0"/>
              <a:t>CPI </a:t>
            </a:r>
            <a:r>
              <a:rPr lang="pt-PT"/>
              <a:t>= 1</a:t>
            </a:r>
            <a:endParaRPr lang="pt-PT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310361" y="1764263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P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%t0, 0(%s0)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tângulo 11"/>
          <p:cNvSpPr/>
          <p:nvPr/>
        </p:nvSpPr>
        <p:spPr bwMode="auto">
          <a:xfrm>
            <a:off x="8684455" y="1743283"/>
            <a:ext cx="115416" cy="64807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191403" y="1743283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191403" y="2129745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681649" y="2496127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%t0,$t0,20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692701" y="2496127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319552" y="2860241"/>
            <a:ext cx="1374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pt-P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%t0, 0(%s0)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681649" y="2882589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%s0,$s0,-4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7692701" y="3209395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051005" y="3227002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bnz</a:t>
            </a:r>
            <a:r>
              <a:rPr lang="pt-P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I1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98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Scheduling</a:t>
            </a:r>
            <a:r>
              <a:rPr lang="pt-PT" dirty="0"/>
              <a:t>: </a:t>
            </a:r>
            <a:r>
              <a:rPr lang="pt-PT" i="1" dirty="0" err="1"/>
              <a:t>in-order</a:t>
            </a:r>
            <a:r>
              <a:rPr lang="pt-PT" i="1" dirty="0"/>
              <a:t> </a:t>
            </a:r>
            <a:r>
              <a:rPr lang="pt-PT" i="1" dirty="0" err="1"/>
              <a:t>multiple</a:t>
            </a:r>
            <a:r>
              <a:rPr lang="pt-PT" i="1" dirty="0"/>
              <a:t> </a:t>
            </a:r>
            <a:r>
              <a:rPr lang="pt-PT" i="1" dirty="0" err="1"/>
              <a:t>issue</a:t>
            </a:r>
            <a:r>
              <a:rPr lang="pt-PT" i="1" dirty="0"/>
              <a:t>; </a:t>
            </a:r>
            <a:r>
              <a:rPr lang="pt-PT" i="1" dirty="0" err="1"/>
              <a:t>unroll</a:t>
            </a:r>
            <a:r>
              <a:rPr lang="pt-PT" i="1" dirty="0"/>
              <a:t> = 2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18</a:t>
            </a:fld>
            <a:endParaRPr lang="pt-PT" altLang="pt-PT"/>
          </a:p>
        </p:txBody>
      </p:sp>
      <p:sp>
        <p:nvSpPr>
          <p:cNvPr id="7" name="CaixaDeTexto 6"/>
          <p:cNvSpPr txBox="1"/>
          <p:nvPr/>
        </p:nvSpPr>
        <p:spPr>
          <a:xfrm>
            <a:off x="304799" y="1749296"/>
            <a:ext cx="403187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I1: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	%t0, 0(%s0)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I2: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%t0, %t0, $20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I3: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%t0, 0(%s0)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I4: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%s0, %s0, -4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I5: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bnz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I1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076056" y="1340892"/>
          <a:ext cx="3647728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5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/>
                        <a:t>cc</a:t>
                      </a:r>
                      <a:endParaRPr lang="pt-PT" b="1" dirty="0"/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0</a:t>
                      </a:r>
                      <a:r>
                        <a:rPr lang="pt-PT" b="1" baseline="0" dirty="0"/>
                        <a:t> </a:t>
                      </a:r>
                      <a:r>
                        <a:rPr lang="pt-PT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PT" sz="105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pt-PT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b)</a:t>
                      </a:r>
                      <a:endParaRPr lang="pt-PT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/>
                      <a:endParaRPr lang="pt-PT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1</a:t>
                      </a:r>
                      <a:r>
                        <a:rPr lang="pt-PT" sz="1050" b="1" dirty="0"/>
                        <a:t> </a:t>
                      </a:r>
                      <a:r>
                        <a:rPr lang="pt-PT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PT" sz="1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</a:t>
                      </a:r>
                      <a:r>
                        <a:rPr lang="pt-PT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</a:t>
                      </a:r>
                      <a:r>
                        <a:rPr lang="pt-PT" sz="1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store</a:t>
                      </a:r>
                      <a:r>
                        <a:rPr lang="pt-PT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PT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1259632" y="4797152"/>
            <a:ext cx="154401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/>
              <a:t>#I = 8</a:t>
            </a:r>
          </a:p>
          <a:p>
            <a:r>
              <a:rPr lang="pt-PT" dirty="0"/>
              <a:t>#</a:t>
            </a:r>
            <a:r>
              <a:rPr lang="pt-PT" dirty="0" err="1"/>
              <a:t>cc</a:t>
            </a:r>
            <a:r>
              <a:rPr lang="pt-PT" dirty="0"/>
              <a:t> = 9</a:t>
            </a:r>
          </a:p>
          <a:p>
            <a:r>
              <a:rPr lang="pt-PT" dirty="0"/>
              <a:t>CPI = 1.125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04799" y="1749296"/>
            <a:ext cx="418576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I1: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	%t0, 0(%s0)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I2: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%t0, %t0, $20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I3: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%t0, 0(%s0)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I4: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	%t1, -4(%s0)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I5: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%t1, %t1, $20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I6: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%t1, -4(%s0)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I7: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%s0, %s0, -8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I8: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bnz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I1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310361" y="1764263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P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%t0, 0(%s0)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tângulo 11"/>
          <p:cNvSpPr/>
          <p:nvPr/>
        </p:nvSpPr>
        <p:spPr bwMode="auto">
          <a:xfrm>
            <a:off x="8684455" y="1743283"/>
            <a:ext cx="115416" cy="64807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179549" y="1743283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179549" y="2110508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740921" y="2495555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678961" y="2495555"/>
            <a:ext cx="14590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%t0,%t0,20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335312" y="2861037"/>
            <a:ext cx="1374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pt-P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%t0, 0(%s0)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264843" y="3226519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P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%t1, -4(%s0)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tângulo 18"/>
          <p:cNvSpPr/>
          <p:nvPr/>
        </p:nvSpPr>
        <p:spPr bwMode="auto">
          <a:xfrm>
            <a:off x="8681417" y="3205539"/>
            <a:ext cx="115416" cy="64807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669794" y="3984191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%t1,%t1,20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156384" y="2873314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188715" y="3212895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179549" y="3613265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7706544" y="3950915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7231166" y="4365049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pt-P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%t1, -4(%s0)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678961" y="4361950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%s0,%s0,-8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061275" y="4721288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bnz</a:t>
            </a:r>
            <a:r>
              <a:rPr lang="pt-P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I1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608493" y="4709721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9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/>
      <p:bldP spid="3" grpId="0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Scheduling</a:t>
            </a:r>
            <a:r>
              <a:rPr lang="pt-PT" dirty="0"/>
              <a:t>: </a:t>
            </a:r>
            <a:r>
              <a:rPr lang="pt-PT" i="1" dirty="0"/>
              <a:t>out </a:t>
            </a:r>
            <a:r>
              <a:rPr lang="pt-PT" i="1" dirty="0" err="1"/>
              <a:t>of</a:t>
            </a:r>
            <a:r>
              <a:rPr lang="pt-PT" i="1" dirty="0"/>
              <a:t> </a:t>
            </a:r>
            <a:r>
              <a:rPr lang="pt-PT" i="1" dirty="0" err="1"/>
              <a:t>order</a:t>
            </a:r>
            <a:r>
              <a:rPr lang="pt-PT" i="1" dirty="0"/>
              <a:t> </a:t>
            </a:r>
            <a:r>
              <a:rPr lang="pt-PT" i="1" dirty="0" err="1"/>
              <a:t>multiple</a:t>
            </a:r>
            <a:r>
              <a:rPr lang="pt-PT" i="1" dirty="0"/>
              <a:t> </a:t>
            </a:r>
            <a:r>
              <a:rPr lang="pt-PT" i="1" dirty="0" err="1"/>
              <a:t>issue</a:t>
            </a:r>
            <a:r>
              <a:rPr lang="pt-PT" i="1" dirty="0"/>
              <a:t>; </a:t>
            </a:r>
            <a:r>
              <a:rPr lang="pt-PT" i="1" dirty="0" err="1"/>
              <a:t>unroll</a:t>
            </a:r>
            <a:r>
              <a:rPr lang="pt-PT" i="1" dirty="0"/>
              <a:t> = 2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 dirty="0"/>
              <a:t>AC – ILP : </a:t>
            </a:r>
            <a:r>
              <a:rPr lang="pt-PT" altLang="pt-PT" dirty="0" err="1"/>
              <a:t>Super</a:t>
            </a:r>
            <a:r>
              <a:rPr lang="pt-PT" altLang="pt-PT" dirty="0"/>
              <a:t> </a:t>
            </a:r>
            <a:r>
              <a:rPr lang="pt-PT" altLang="pt-PT" dirty="0" err="1"/>
              <a:t>Escalaridade</a:t>
            </a:r>
            <a:endParaRPr lang="pt-PT" alt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19</a:t>
            </a:fld>
            <a:endParaRPr lang="pt-PT" altLang="pt-PT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929783"/>
              </p:ext>
            </p:extLst>
          </p:nvPr>
        </p:nvGraphicFramePr>
        <p:xfrm>
          <a:off x="4228892" y="1654016"/>
          <a:ext cx="4494891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9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/>
                        <a:t>cc</a:t>
                      </a:r>
                      <a:endParaRPr lang="pt-PT" b="1" dirty="0"/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0</a:t>
                      </a:r>
                      <a:r>
                        <a:rPr lang="pt-PT" b="1" baseline="0" dirty="0"/>
                        <a:t> </a:t>
                      </a:r>
                      <a:r>
                        <a:rPr lang="pt-PT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PT" sz="105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pt-PT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b)</a:t>
                      </a:r>
                      <a:endParaRPr lang="pt-PT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/>
                      <a:endParaRPr lang="pt-PT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1</a:t>
                      </a:r>
                      <a:r>
                        <a:rPr lang="pt-PT" sz="1050" b="1" dirty="0"/>
                        <a:t> </a:t>
                      </a:r>
                      <a:r>
                        <a:rPr lang="pt-PT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PT" sz="1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</a:t>
                      </a:r>
                      <a:r>
                        <a:rPr lang="pt-PT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</a:t>
                      </a:r>
                      <a:r>
                        <a:rPr lang="pt-PT" sz="1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store</a:t>
                      </a:r>
                      <a:r>
                        <a:rPr lang="pt-PT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PT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1259632" y="4797152"/>
            <a:ext cx="140134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/>
              <a:t>#I = 8</a:t>
            </a:r>
          </a:p>
          <a:p>
            <a:r>
              <a:rPr lang="pt-PT" dirty="0"/>
              <a:t>#cc = 6</a:t>
            </a:r>
          </a:p>
          <a:p>
            <a:r>
              <a:rPr lang="pt-PT" dirty="0"/>
              <a:t>CPI </a:t>
            </a:r>
            <a:r>
              <a:rPr lang="pt-PT"/>
              <a:t>= 0.75</a:t>
            </a:r>
            <a:endParaRPr lang="pt-PT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04800" y="1654703"/>
            <a:ext cx="3823483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I1:	</a:t>
            </a:r>
            <a:r>
              <a:rPr lang="pt-P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%t0, 0(%s0)</a:t>
            </a:r>
          </a:p>
          <a:p>
            <a:pPr marL="0" indent="0">
              <a:buNone/>
            </a:pP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I2:	</a:t>
            </a:r>
            <a:r>
              <a:rPr lang="pt-P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%t0, %t0, $20</a:t>
            </a:r>
          </a:p>
          <a:p>
            <a:pPr marL="0" indent="0">
              <a:buNone/>
            </a:pP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I3:	</a:t>
            </a:r>
            <a:r>
              <a:rPr lang="pt-P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%t0, 0(%s0)</a:t>
            </a:r>
          </a:p>
          <a:p>
            <a:pPr marL="0" indent="0">
              <a:buNone/>
            </a:pP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I4:	</a:t>
            </a:r>
            <a:r>
              <a:rPr lang="pt-P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%t0, -4(%s0)</a:t>
            </a:r>
          </a:p>
          <a:p>
            <a:pPr marL="0" indent="0">
              <a:buNone/>
            </a:pP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I5:	</a:t>
            </a:r>
            <a:r>
              <a:rPr lang="pt-P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%t0, %t0, $20</a:t>
            </a:r>
          </a:p>
          <a:p>
            <a:pPr marL="0" indent="0">
              <a:buNone/>
            </a:pP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I6:	</a:t>
            </a:r>
            <a:r>
              <a:rPr lang="pt-P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%t0, -4(%s0)</a:t>
            </a:r>
          </a:p>
          <a:p>
            <a:pPr marL="0" indent="0">
              <a:buNone/>
            </a:pP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I7:	</a:t>
            </a:r>
            <a:r>
              <a:rPr lang="pt-P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%s0, %s0, -8</a:t>
            </a:r>
          </a:p>
          <a:p>
            <a:pPr marL="0" indent="0">
              <a:buNone/>
            </a:pP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I8:	</a:t>
            </a:r>
            <a:r>
              <a:rPr lang="pt-P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bnz</a:t>
            </a: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I1</a:t>
            </a:r>
          </a:p>
        </p:txBody>
      </p:sp>
      <p:sp>
        <p:nvSpPr>
          <p:cNvPr id="3" name="Retângulo 2"/>
          <p:cNvSpPr/>
          <p:nvPr/>
        </p:nvSpPr>
        <p:spPr bwMode="auto">
          <a:xfrm>
            <a:off x="8676456" y="2060848"/>
            <a:ext cx="115416" cy="64807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tângulo 11"/>
          <p:cNvSpPr/>
          <p:nvPr/>
        </p:nvSpPr>
        <p:spPr bwMode="auto">
          <a:xfrm>
            <a:off x="8777064" y="2420888"/>
            <a:ext cx="115416" cy="64807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09600" y="1654016"/>
            <a:ext cx="3823483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I1:	</a:t>
            </a:r>
            <a:r>
              <a:rPr lang="pt-P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%t0, 0(%s0)</a:t>
            </a:r>
          </a:p>
          <a:p>
            <a:pPr marL="0" indent="0">
              <a:buNone/>
            </a:pP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I2:	</a:t>
            </a:r>
            <a:r>
              <a:rPr lang="pt-P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%t0, %t0, $20</a:t>
            </a:r>
          </a:p>
          <a:p>
            <a:pPr marL="0" indent="0">
              <a:buNone/>
            </a:pP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I3:	</a:t>
            </a:r>
            <a:r>
              <a:rPr lang="pt-P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%t0, 0(%s0)</a:t>
            </a:r>
          </a:p>
          <a:p>
            <a:pPr marL="0" indent="0">
              <a:buNone/>
            </a:pPr>
            <a:r>
              <a:rPr lang="pt-P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I4:	</a:t>
            </a:r>
            <a:r>
              <a:rPr lang="pt-P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P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%t1, -4(%s0)</a:t>
            </a:r>
          </a:p>
          <a:p>
            <a:pPr marL="0" indent="0">
              <a:buNone/>
            </a:pPr>
            <a:r>
              <a:rPr lang="pt-P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I5:	</a:t>
            </a:r>
            <a:r>
              <a:rPr lang="pt-P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%t1, %t1, $20</a:t>
            </a:r>
          </a:p>
          <a:p>
            <a:pPr marL="0" indent="0">
              <a:buNone/>
            </a:pPr>
            <a:r>
              <a:rPr lang="pt-P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I6:	</a:t>
            </a:r>
            <a:r>
              <a:rPr lang="pt-P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pt-P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%t1, -4(%s0)</a:t>
            </a:r>
          </a:p>
          <a:p>
            <a:pPr marL="0" indent="0">
              <a:buNone/>
            </a:pP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I7:	</a:t>
            </a:r>
            <a:r>
              <a:rPr lang="pt-P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%s0, %s0, -8</a:t>
            </a:r>
          </a:p>
          <a:p>
            <a:pPr marL="0" indent="0">
              <a:buNone/>
            </a:pP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I8:	</a:t>
            </a:r>
            <a:r>
              <a:rPr lang="pt-P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bnz</a:t>
            </a: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I1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679691" y="3537979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%s0, %s0, -8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920085" y="2055459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%t0, 0(%s0)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439243" y="203934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pt-P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904054" y="2363236"/>
            <a:ext cx="1811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%t1, -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(%s0)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679691" y="2794617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%t0,%t0,$20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94705" y="3148002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%t1,%t1,$20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877975" y="3132613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%t0, 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(%s0)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6877974" y="3494280"/>
            <a:ext cx="1811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%t1, -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(%s0)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777844" y="3891364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bnz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I1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5439243" y="242648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pt-P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476696" y="388325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pt-P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70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3" grpId="0" animBg="1"/>
      <p:bldP spid="12" grpId="0" animBg="1"/>
      <p:bldP spid="13" grpId="0"/>
      <p:bldP spid="6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Material de Apoio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sz="2000" dirty="0"/>
              <a:t>“</a:t>
            </a:r>
            <a:r>
              <a:rPr lang="en-US" sz="2000" i="1" dirty="0"/>
              <a:t>Computer Organization and Design: The Hardware / Software Interface</a:t>
            </a:r>
            <a:r>
              <a:rPr lang="en-US" sz="2000" dirty="0"/>
              <a:t>”</a:t>
            </a:r>
            <a:br>
              <a:rPr lang="en-US" sz="2000" dirty="0"/>
            </a:br>
            <a:r>
              <a:rPr lang="sv-SE" sz="2000" dirty="0"/>
              <a:t>David A. Patterson, John L. Hennessy; </a:t>
            </a:r>
            <a:r>
              <a:rPr lang="en-US" sz="2000" dirty="0"/>
              <a:t>5th Edition, 2013</a:t>
            </a:r>
          </a:p>
          <a:p>
            <a:pPr lvl="1">
              <a:defRPr/>
            </a:pPr>
            <a:r>
              <a:rPr lang="pt-PT" sz="1800" dirty="0"/>
              <a:t>Secção 4.10 (</a:t>
            </a:r>
            <a:r>
              <a:rPr lang="pt-PT" sz="1800" dirty="0" err="1"/>
              <a:t>pags</a:t>
            </a:r>
            <a:r>
              <a:rPr lang="pt-PT" sz="1800" dirty="0"/>
              <a:t>. 332 .. 344) – </a:t>
            </a:r>
            <a:r>
              <a:rPr lang="pt-PT" sz="1800" dirty="0" err="1"/>
              <a:t>Parallelism</a:t>
            </a:r>
            <a:r>
              <a:rPr lang="pt-PT" sz="1800" dirty="0"/>
              <a:t> via </a:t>
            </a:r>
            <a:r>
              <a:rPr lang="pt-PT" sz="1800" dirty="0" err="1"/>
              <a:t>instructions</a:t>
            </a:r>
            <a:endParaRPr lang="pt-PT" sz="1800" dirty="0"/>
          </a:p>
          <a:p>
            <a:pPr lvl="1">
              <a:defRPr/>
            </a:pPr>
            <a:r>
              <a:rPr lang="pt-PT" sz="1800" dirty="0"/>
              <a:t>Secção 4.11 (</a:t>
            </a:r>
            <a:r>
              <a:rPr lang="pt-PT" sz="1800" dirty="0" err="1"/>
              <a:t>pags</a:t>
            </a:r>
            <a:r>
              <a:rPr lang="pt-PT" sz="1800" dirty="0"/>
              <a:t>. </a:t>
            </a:r>
            <a:r>
              <a:rPr lang="pt-PT" sz="1800"/>
              <a:t>344 .. </a:t>
            </a:r>
            <a:r>
              <a:rPr lang="pt-PT" sz="1800" dirty="0"/>
              <a:t>351) – Real </a:t>
            </a:r>
            <a:r>
              <a:rPr lang="pt-PT" sz="1800" dirty="0" err="1"/>
              <a:t>Stuff</a:t>
            </a:r>
            <a:endParaRPr lang="pt-PT" sz="1800" dirty="0"/>
          </a:p>
          <a:p>
            <a:pPr lvl="1">
              <a:defRPr/>
            </a:pPr>
            <a:endParaRPr lang="pt-PT" sz="1800" dirty="0"/>
          </a:p>
          <a:p>
            <a:pPr lvl="1">
              <a:defRPr/>
            </a:pPr>
            <a:endParaRPr lang="en-US" sz="1800" dirty="0"/>
          </a:p>
          <a:p>
            <a:pPr>
              <a:defRPr/>
            </a:pPr>
            <a:r>
              <a:rPr lang="pt-PT" sz="2000" dirty="0"/>
              <a:t>“</a:t>
            </a:r>
            <a:r>
              <a:rPr lang="pt-PT" sz="2000" i="1" dirty="0" err="1"/>
              <a:t>Computer</a:t>
            </a:r>
            <a:r>
              <a:rPr lang="pt-PT" sz="2000" i="1" dirty="0"/>
              <a:t> </a:t>
            </a:r>
            <a:r>
              <a:rPr lang="pt-PT" sz="2000" i="1" dirty="0" err="1"/>
              <a:t>Systems</a:t>
            </a:r>
            <a:r>
              <a:rPr lang="pt-PT" sz="2000" i="1" dirty="0"/>
              <a:t>: a </a:t>
            </a:r>
            <a:r>
              <a:rPr lang="pt-PT" sz="2000" i="1" dirty="0" err="1"/>
              <a:t>Programmer's</a:t>
            </a:r>
            <a:r>
              <a:rPr lang="pt-PT" sz="2000" i="1" dirty="0"/>
              <a:t> </a:t>
            </a:r>
            <a:r>
              <a:rPr lang="pt-PT" sz="2000" i="1" dirty="0" err="1"/>
              <a:t>Perspective</a:t>
            </a:r>
            <a:r>
              <a:rPr lang="pt-PT" sz="2000" dirty="0"/>
              <a:t>”; </a:t>
            </a:r>
            <a:r>
              <a:rPr lang="pt-PT" sz="2000" dirty="0" err="1"/>
              <a:t>Randal</a:t>
            </a:r>
            <a:r>
              <a:rPr lang="pt-PT" sz="2000" dirty="0"/>
              <a:t> E. </a:t>
            </a:r>
            <a:r>
              <a:rPr lang="pt-PT" sz="2000" dirty="0" err="1"/>
              <a:t>Bryant</a:t>
            </a:r>
            <a:r>
              <a:rPr lang="pt-PT" sz="2000" dirty="0"/>
              <a:t>, David R. </a:t>
            </a:r>
            <a:r>
              <a:rPr lang="pt-PT" sz="2000" dirty="0" err="1"/>
              <a:t>O'Hallaron</a:t>
            </a:r>
            <a:r>
              <a:rPr lang="pt-PT" sz="2000" dirty="0"/>
              <a:t>--</a:t>
            </a:r>
            <a:r>
              <a:rPr lang="pt-PT" sz="2000" dirty="0" err="1"/>
              <a:t>Pearson</a:t>
            </a:r>
            <a:r>
              <a:rPr lang="pt-PT" sz="2000" dirty="0"/>
              <a:t> (2nd ed., 2011)</a:t>
            </a:r>
            <a:endParaRPr lang="en-US" sz="2000" dirty="0"/>
          </a:p>
          <a:p>
            <a:pPr lvl="1">
              <a:defRPr/>
            </a:pPr>
            <a:r>
              <a:rPr lang="pt-PT" sz="1800" dirty="0"/>
              <a:t>Secção 5.7 (</a:t>
            </a:r>
            <a:r>
              <a:rPr lang="pt-PT" sz="1800" dirty="0" err="1"/>
              <a:t>pags</a:t>
            </a:r>
            <a:r>
              <a:rPr lang="pt-PT" sz="1800" dirty="0"/>
              <a:t>. 496 .. 500) – </a:t>
            </a:r>
            <a:r>
              <a:rPr lang="pt-PT" sz="1800" dirty="0" err="1"/>
              <a:t>Understanding</a:t>
            </a:r>
            <a:r>
              <a:rPr lang="pt-PT" sz="1800" dirty="0"/>
              <a:t> </a:t>
            </a:r>
            <a:r>
              <a:rPr lang="pt-PT" sz="1800" dirty="0" err="1"/>
              <a:t>modern</a:t>
            </a:r>
            <a:r>
              <a:rPr lang="pt-PT" sz="1800" dirty="0"/>
              <a:t> </a:t>
            </a:r>
            <a:r>
              <a:rPr lang="pt-PT" sz="1800" dirty="0" err="1"/>
              <a:t>processors</a:t>
            </a:r>
            <a:endParaRPr lang="pt-PT" sz="1800" dirty="0"/>
          </a:p>
          <a:p>
            <a:pPr lvl="1">
              <a:defRPr/>
            </a:pPr>
            <a:r>
              <a:rPr lang="pt-PT" sz="1800" cap="small" dirty="0" err="1"/>
              <a:t>Advanced</a:t>
            </a:r>
            <a:r>
              <a:rPr lang="pt-PT" sz="1800" cap="small" dirty="0"/>
              <a:t> Material:</a:t>
            </a:r>
            <a:br>
              <a:rPr lang="pt-PT" sz="1800" cap="small" dirty="0"/>
            </a:br>
            <a:r>
              <a:rPr lang="pt-PT" sz="1800" dirty="0"/>
              <a:t>Secção 5.7.2 .. 5.9 (</a:t>
            </a:r>
            <a:r>
              <a:rPr lang="pt-PT" sz="1800" dirty="0" err="1"/>
              <a:t>pags</a:t>
            </a:r>
            <a:r>
              <a:rPr lang="pt-PT" sz="1800" dirty="0"/>
              <a:t>. 523 .. 446) – </a:t>
            </a:r>
            <a:r>
              <a:rPr lang="pt-PT" sz="1800" dirty="0" err="1"/>
              <a:t>Understanding</a:t>
            </a:r>
            <a:r>
              <a:rPr lang="pt-PT" sz="1800" dirty="0"/>
              <a:t> </a:t>
            </a:r>
            <a:r>
              <a:rPr lang="pt-PT" sz="1800" dirty="0" err="1"/>
              <a:t>modern</a:t>
            </a:r>
            <a:r>
              <a:rPr lang="pt-PT" sz="1800" dirty="0"/>
              <a:t> </a:t>
            </a:r>
            <a:r>
              <a:rPr lang="pt-PT" sz="1800" dirty="0" err="1"/>
              <a:t>processors</a:t>
            </a:r>
            <a:endParaRPr lang="pt-PT" sz="1800" dirty="0"/>
          </a:p>
          <a:p>
            <a:endParaRPr lang="pt-PT" sz="200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Encadeamento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484002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SuperEscalaridade</a:t>
            </a:r>
            <a:r>
              <a:rPr lang="pt-PT" dirty="0"/>
              <a:t>: organização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20</a:t>
            </a:fld>
            <a:endParaRPr lang="pt-PT" altLang="pt-PT"/>
          </a:p>
        </p:txBody>
      </p:sp>
      <p:pic>
        <p:nvPicPr>
          <p:cNvPr id="6" name="Picture 6" descr="f04-72-978012407726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2517" y="1155899"/>
            <a:ext cx="6192688" cy="4030454"/>
          </a:xfrm>
        </p:spPr>
      </p:pic>
      <p:sp>
        <p:nvSpPr>
          <p:cNvPr id="7" name="Rectângulo 6"/>
          <p:cNvSpPr/>
          <p:nvPr/>
        </p:nvSpPr>
        <p:spPr>
          <a:xfrm>
            <a:off x="827584" y="5445224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[ FIGURE 4.72 – Patterson &amp; Hennessy; Computer Organization &amp; Design – 5</a:t>
            </a:r>
            <a:r>
              <a:rPr lang="en-US" sz="1600" baseline="300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th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 Edition, Elsevier, 2013 ---	As 3 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unidades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primárias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 para </a:t>
            </a:r>
            <a:r>
              <a:rPr lang="en-US" sz="1600" i="1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dynamic pipeline scheduling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]</a:t>
            </a:r>
            <a:endParaRPr lang="pt-PT" sz="1600" dirty="0"/>
          </a:p>
        </p:txBody>
      </p:sp>
      <p:sp>
        <p:nvSpPr>
          <p:cNvPr id="8" name="Chamada rectangular arredondada 7"/>
          <p:cNvSpPr/>
          <p:nvPr/>
        </p:nvSpPr>
        <p:spPr bwMode="auto">
          <a:xfrm>
            <a:off x="6228184" y="1916832"/>
            <a:ext cx="2520280" cy="1191816"/>
          </a:xfrm>
          <a:prstGeom prst="wedgeRoundRectCallout">
            <a:avLst>
              <a:gd name="adj1" fmla="val -144361"/>
              <a:gd name="adj2" fmla="val -89613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kumimoji="0" lang="pt-PT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fetch</a:t>
            </a:r>
            <a:r>
              <a:rPr kumimoji="0" lang="pt-PT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pt-PT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das instruções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i="0" dirty="0">
                <a:latin typeface="Calibri" panose="020F0502020204030204" pitchFamily="34" charset="0"/>
              </a:rPr>
              <a:t>. descodificação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. Envia para a unidade funcional correspondente</a:t>
            </a:r>
          </a:p>
        </p:txBody>
      </p:sp>
    </p:spTree>
    <p:extLst>
      <p:ext uri="{BB962C8B-B14F-4D97-AF65-F5344CB8AC3E}">
        <p14:creationId xmlns:p14="http://schemas.microsoft.com/office/powerpoint/2010/main" val="186352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SuperEscalaridade</a:t>
            </a:r>
            <a:r>
              <a:rPr lang="pt-PT" dirty="0"/>
              <a:t>: organização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21</a:t>
            </a:fld>
            <a:endParaRPr lang="pt-PT" altLang="pt-PT"/>
          </a:p>
        </p:txBody>
      </p:sp>
      <p:pic>
        <p:nvPicPr>
          <p:cNvPr id="6" name="Picture 6" descr="f04-72-978012407726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520" y="1124744"/>
            <a:ext cx="6192688" cy="4030454"/>
          </a:xfrm>
        </p:spPr>
      </p:pic>
      <p:sp>
        <p:nvSpPr>
          <p:cNvPr id="7" name="Rectângulo 6"/>
          <p:cNvSpPr/>
          <p:nvPr/>
        </p:nvSpPr>
        <p:spPr>
          <a:xfrm>
            <a:off x="827584" y="5445224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[ FIGURE 4.72 – Patterson &amp; Hennessy; Computer Organization &amp; Design – 5</a:t>
            </a:r>
            <a:r>
              <a:rPr lang="en-US" sz="1600" baseline="300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th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 Edition, Elsevier, 2013 ---	As 3 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unidades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primárias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 para </a:t>
            </a:r>
            <a:r>
              <a:rPr lang="en-US" sz="1600" i="1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dynamic pipeline scheduling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]</a:t>
            </a:r>
            <a:endParaRPr lang="pt-PT" sz="1600" dirty="0"/>
          </a:p>
        </p:txBody>
      </p:sp>
      <p:sp>
        <p:nvSpPr>
          <p:cNvPr id="8" name="Chamada rectangular arredondada 7"/>
          <p:cNvSpPr/>
          <p:nvPr/>
        </p:nvSpPr>
        <p:spPr bwMode="auto">
          <a:xfrm>
            <a:off x="6228184" y="1052736"/>
            <a:ext cx="2520280" cy="2553890"/>
          </a:xfrm>
          <a:prstGeom prst="wedgeRoundRectCallout">
            <a:avLst>
              <a:gd name="adj1" fmla="val -90763"/>
              <a:gd name="adj2" fmla="val 14450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i="1" dirty="0">
                <a:latin typeface="Calibri" panose="020F0502020204030204" pitchFamily="34" charset="0"/>
              </a:rPr>
              <a:t>Buffers</a:t>
            </a:r>
            <a:r>
              <a:rPr lang="pt-PT" sz="1600" dirty="0">
                <a:latin typeface="Calibri" panose="020F0502020204030204" pitchFamily="34" charset="0"/>
              </a:rPr>
              <a:t> que mantêm as operações a realizar e os respectivos operandos.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dirty="0">
                <a:latin typeface="Calibri" panose="020F0502020204030204" pitchFamily="34" charset="0"/>
              </a:rPr>
              <a:t>Quando os </a:t>
            </a:r>
            <a:r>
              <a:rPr lang="pt-PT" sz="1600" b="1" dirty="0">
                <a:latin typeface="Calibri" panose="020F0502020204030204" pitchFamily="34" charset="0"/>
              </a:rPr>
              <a:t>operandos de uma operação estão  disponíveis </a:t>
            </a:r>
            <a:r>
              <a:rPr lang="pt-PT" sz="1600" dirty="0">
                <a:latin typeface="Calibri" panose="020F0502020204030204" pitchFamily="34" charset="0"/>
              </a:rPr>
              <a:t>e a </a:t>
            </a:r>
            <a:r>
              <a:rPr lang="pt-PT" sz="1600" b="1" dirty="0">
                <a:latin typeface="Calibri" panose="020F0502020204030204" pitchFamily="34" charset="0"/>
              </a:rPr>
              <a:t>unidade funcional livre</a:t>
            </a:r>
            <a:r>
              <a:rPr lang="pt-PT" sz="1600" dirty="0">
                <a:latin typeface="Calibri" panose="020F0502020204030204" pitchFamily="34" charset="0"/>
              </a:rPr>
              <a:t>, a operação é escalonada e o resultado calculado.</a:t>
            </a:r>
            <a:endParaRPr kumimoji="0" lang="pt-PT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76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SuperEscalaridade</a:t>
            </a:r>
            <a:r>
              <a:rPr lang="pt-PT" dirty="0"/>
              <a:t>: organização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22</a:t>
            </a:fld>
            <a:endParaRPr lang="pt-PT" altLang="pt-PT"/>
          </a:p>
        </p:txBody>
      </p:sp>
      <p:pic>
        <p:nvPicPr>
          <p:cNvPr id="6" name="Picture 6" descr="f04-72-978012407726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520" y="1124744"/>
            <a:ext cx="6192688" cy="4030454"/>
          </a:xfrm>
        </p:spPr>
      </p:pic>
      <p:sp>
        <p:nvSpPr>
          <p:cNvPr id="7" name="Rectângulo 6"/>
          <p:cNvSpPr/>
          <p:nvPr/>
        </p:nvSpPr>
        <p:spPr>
          <a:xfrm>
            <a:off x="827584" y="5445224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[ FIGURE 4.72 – Patterson &amp; Hennessy; Computer Organization &amp; Design – 5</a:t>
            </a:r>
            <a:r>
              <a:rPr lang="en-US" sz="1600" baseline="300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th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 Edition, Elsevier, 2013 ---	As 3 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unidades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primárias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 para </a:t>
            </a:r>
            <a:r>
              <a:rPr lang="en-US" sz="1600" i="1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dynamic pipeline scheduling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]</a:t>
            </a:r>
            <a:endParaRPr lang="pt-PT" sz="1600" dirty="0"/>
          </a:p>
        </p:txBody>
      </p:sp>
      <p:sp>
        <p:nvSpPr>
          <p:cNvPr id="8" name="Chamada rectangular arredondada 7"/>
          <p:cNvSpPr/>
          <p:nvPr/>
        </p:nvSpPr>
        <p:spPr bwMode="auto">
          <a:xfrm>
            <a:off x="5652120" y="1700808"/>
            <a:ext cx="3312368" cy="1464231"/>
          </a:xfrm>
          <a:prstGeom prst="wedgeRoundRectCallout">
            <a:avLst>
              <a:gd name="adj1" fmla="val -76664"/>
              <a:gd name="adj2" fmla="val 111946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dirty="0">
                <a:latin typeface="Calibri" panose="020F0502020204030204" pitchFamily="34" charset="0"/>
              </a:rPr>
              <a:t>Assim que um resultado é calculado é enviado para: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dirty="0">
                <a:latin typeface="Calibri" panose="020F0502020204030204" pitchFamily="34" charset="0"/>
              </a:rPr>
              <a:t>. Outras </a:t>
            </a:r>
            <a:r>
              <a:rPr lang="pt-PT" sz="1600" i="1" dirty="0" err="1">
                <a:latin typeface="Calibri" panose="020F0502020204030204" pitchFamily="34" charset="0"/>
              </a:rPr>
              <a:t>reservation</a:t>
            </a:r>
            <a:r>
              <a:rPr lang="pt-PT" sz="1600" i="1" dirty="0">
                <a:latin typeface="Calibri" panose="020F0502020204030204" pitchFamily="34" charset="0"/>
              </a:rPr>
              <a:t> stations</a:t>
            </a:r>
            <a:r>
              <a:rPr lang="pt-PT" sz="1600" dirty="0">
                <a:latin typeface="Calibri" panose="020F0502020204030204" pitchFamily="34" charset="0"/>
              </a:rPr>
              <a:t> que possam estar à espera deste valor;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.</a:t>
            </a:r>
            <a:r>
              <a:rPr kumimoji="0" lang="pt-PT" sz="1600" b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Para a </a:t>
            </a:r>
            <a:r>
              <a:rPr kumimoji="0" lang="pt-PT" sz="1600" b="0" i="1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commit</a:t>
            </a:r>
            <a:r>
              <a:rPr kumimoji="0" lang="pt-PT" sz="16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pt-PT" sz="1600" b="0" i="1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unit</a:t>
            </a:r>
            <a:endParaRPr kumimoji="0" lang="pt-PT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31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SuperEscalaridade</a:t>
            </a:r>
            <a:r>
              <a:rPr lang="pt-PT" dirty="0"/>
              <a:t>: organização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23</a:t>
            </a:fld>
            <a:endParaRPr lang="pt-PT" altLang="pt-PT"/>
          </a:p>
        </p:txBody>
      </p:sp>
      <p:pic>
        <p:nvPicPr>
          <p:cNvPr id="6" name="Picture 6" descr="f04-72-978012407726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520" y="1124744"/>
            <a:ext cx="6192688" cy="4030454"/>
          </a:xfrm>
        </p:spPr>
      </p:pic>
      <p:sp>
        <p:nvSpPr>
          <p:cNvPr id="7" name="Rectângulo 6"/>
          <p:cNvSpPr/>
          <p:nvPr/>
        </p:nvSpPr>
        <p:spPr>
          <a:xfrm>
            <a:off x="827584" y="5445224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[ FIGURE 4.72 – Patterson &amp; Hennessy; Computer Organization &amp; Design – 5</a:t>
            </a:r>
            <a:r>
              <a:rPr lang="en-US" sz="1600" baseline="300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th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 Edition, Elsevier, 2013 ---	As 3 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unidades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primárias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 para </a:t>
            </a:r>
            <a:r>
              <a:rPr lang="en-US" sz="1600" i="1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dynamic pipeline scheduling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]</a:t>
            </a:r>
            <a:endParaRPr lang="pt-PT" sz="1600" dirty="0"/>
          </a:p>
        </p:txBody>
      </p:sp>
      <p:sp>
        <p:nvSpPr>
          <p:cNvPr id="8" name="Chamada rectangular arredondada 7"/>
          <p:cNvSpPr/>
          <p:nvPr/>
        </p:nvSpPr>
        <p:spPr bwMode="auto">
          <a:xfrm>
            <a:off x="5220072" y="1484784"/>
            <a:ext cx="3744416" cy="2009061"/>
          </a:xfrm>
          <a:prstGeom prst="wedgeRoundRectCallout">
            <a:avLst>
              <a:gd name="adj1" fmla="val -87028"/>
              <a:gd name="adj2" fmla="val 115915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dirty="0">
                <a:latin typeface="Calibri" panose="020F0502020204030204" pitchFamily="34" charset="0"/>
              </a:rPr>
              <a:t>Armazena resultados no </a:t>
            </a:r>
            <a:r>
              <a:rPr lang="pt-PT" sz="1600" i="1" dirty="0" err="1">
                <a:latin typeface="Calibri" panose="020F0502020204030204" pitchFamily="34" charset="0"/>
              </a:rPr>
              <a:t>reorder</a:t>
            </a:r>
            <a:r>
              <a:rPr lang="pt-PT" sz="1600" i="1" dirty="0">
                <a:latin typeface="Calibri" panose="020F0502020204030204" pitchFamily="34" charset="0"/>
              </a:rPr>
              <a:t> buffer </a:t>
            </a:r>
            <a:r>
              <a:rPr lang="pt-PT" sz="1600" dirty="0">
                <a:latin typeface="Calibri" panose="020F0502020204030204" pitchFamily="34" charset="0"/>
              </a:rPr>
              <a:t>até que possam ser escritos no seu destino final (registos/memória), devido à execução especulativa.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O </a:t>
            </a:r>
            <a:r>
              <a:rPr kumimoji="0" lang="pt-PT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reorder</a:t>
            </a:r>
            <a:r>
              <a:rPr kumimoji="0" lang="pt-PT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buffer</a:t>
            </a:r>
            <a:r>
              <a:rPr kumimoji="0" lang="pt-PT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é usado para alimentar</a:t>
            </a:r>
            <a:r>
              <a:rPr kumimoji="0" lang="pt-PT" sz="1600" b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as </a:t>
            </a:r>
            <a:r>
              <a:rPr kumimoji="0" lang="pt-PT" sz="1600" b="0" i="1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reservation</a:t>
            </a:r>
            <a:r>
              <a:rPr kumimoji="0" lang="pt-PT" sz="16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pt-PT" sz="1600" b="0" i="1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units</a:t>
            </a:r>
            <a:r>
              <a:rPr kumimoji="0" lang="pt-PT" sz="16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pt-PT" sz="1600" b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com resultados que ainda não tenham sido escritos.</a:t>
            </a:r>
            <a:endParaRPr kumimoji="0" lang="pt-PT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79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ILP: limitações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i="1" dirty="0" err="1"/>
              <a:t>Pipelining</a:t>
            </a:r>
            <a:r>
              <a:rPr lang="pt-PT" sz="2400" i="1" dirty="0"/>
              <a:t> </a:t>
            </a:r>
            <a:r>
              <a:rPr lang="pt-PT" sz="2400" dirty="0"/>
              <a:t>e </a:t>
            </a:r>
            <a:r>
              <a:rPr lang="pt-PT" sz="2400" i="1" dirty="0"/>
              <a:t> </a:t>
            </a:r>
            <a:r>
              <a:rPr lang="pt-PT" sz="2400" i="1" dirty="0" err="1"/>
              <a:t>multiple</a:t>
            </a:r>
            <a:r>
              <a:rPr lang="pt-PT" sz="2400" i="1" dirty="0"/>
              <a:t> </a:t>
            </a:r>
            <a:r>
              <a:rPr lang="pt-PT" sz="2400" i="1" dirty="0" err="1"/>
              <a:t>issue</a:t>
            </a:r>
            <a:r>
              <a:rPr lang="pt-PT" sz="2400" dirty="0"/>
              <a:t> são usados para explorar </a:t>
            </a:r>
            <a:r>
              <a:rPr lang="pt-PT" sz="2400" i="1" dirty="0" err="1"/>
              <a:t>Instruction</a:t>
            </a:r>
            <a:r>
              <a:rPr lang="pt-PT" sz="2400" i="1" dirty="0"/>
              <a:t> </a:t>
            </a:r>
            <a:r>
              <a:rPr lang="pt-PT" sz="2400" i="1" dirty="0" err="1"/>
              <a:t>Level</a:t>
            </a:r>
            <a:r>
              <a:rPr lang="pt-PT" sz="2400" i="1" dirty="0"/>
              <a:t> </a:t>
            </a:r>
            <a:r>
              <a:rPr lang="pt-PT" sz="2400" i="1" dirty="0" err="1"/>
              <a:t>Parallelism</a:t>
            </a:r>
            <a:r>
              <a:rPr lang="pt-PT" sz="2400" i="1" dirty="0"/>
              <a:t> </a:t>
            </a:r>
            <a:r>
              <a:rPr lang="pt-PT" sz="2400" dirty="0"/>
              <a:t>(ILP)</a:t>
            </a:r>
          </a:p>
          <a:p>
            <a:endParaRPr lang="pt-PT" sz="2400" dirty="0"/>
          </a:p>
          <a:p>
            <a:r>
              <a:rPr lang="pt-PT" sz="2400" dirty="0"/>
              <a:t>No entanto, na maior parte das aplicações é difícil lançar mais do que duas instruções por ciclo: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PT" sz="2000" dirty="0"/>
              <a:t>Existem dependências de controlo e dados no código que limitam o paralelismo disponível;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PT" sz="2000" dirty="0"/>
              <a:t>Penalizações devido ao acesso à memória limitam a capacidade de manter os múltiplos </a:t>
            </a:r>
            <a:r>
              <a:rPr lang="pt-PT" sz="2000" i="1" dirty="0"/>
              <a:t>pipelines</a:t>
            </a:r>
            <a:r>
              <a:rPr lang="pt-PT" sz="2000" dirty="0"/>
              <a:t> constantemente ocupados.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24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61257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Eficiência Energética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1777752"/>
          </a:xfrm>
        </p:spPr>
        <p:txBody>
          <a:bodyPr/>
          <a:lstStyle/>
          <a:p>
            <a:r>
              <a:rPr lang="pt-PT" sz="2000" dirty="0"/>
              <a:t>O aumento do número de estágios dos </a:t>
            </a:r>
            <a:r>
              <a:rPr lang="pt-PT" sz="2000" i="1" dirty="0"/>
              <a:t>pipelines </a:t>
            </a:r>
            <a:r>
              <a:rPr lang="pt-PT" sz="2000" dirty="0"/>
              <a:t>juntamente com o controlo associado à execução especulativa resultam numa perca de eficiência energética (performance per joule).</a:t>
            </a:r>
          </a:p>
          <a:p>
            <a:r>
              <a:rPr lang="pt-PT" sz="2000" dirty="0"/>
              <a:t>Processadores mais simples, embora exibam menor desempenho, apresentam melhores </a:t>
            </a:r>
            <a:r>
              <a:rPr lang="pt-PT" sz="2000" i="1" dirty="0"/>
              <a:t>ratios </a:t>
            </a:r>
            <a:r>
              <a:rPr lang="pt-PT" sz="2000" dirty="0"/>
              <a:t>performance per joule.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25</a:t>
            </a:fld>
            <a:endParaRPr lang="pt-PT" altLang="pt-PT"/>
          </a:p>
        </p:txBody>
      </p:sp>
      <p:pic>
        <p:nvPicPr>
          <p:cNvPr id="6" name="Picture 6" descr="f04-73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27213"/>
            <a:ext cx="8208912" cy="2539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ângulo 6"/>
          <p:cNvSpPr/>
          <p:nvPr/>
        </p:nvSpPr>
        <p:spPr>
          <a:xfrm>
            <a:off x="467544" y="5661248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[ FIGURE 4.73 – Patterson &amp; Hennessy; Computer Organization &amp; Design – 5</a:t>
            </a:r>
            <a:r>
              <a:rPr lang="en-US" sz="1400" baseline="300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th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 Edition, Elsevier, 2013 ---</a:t>
            </a:r>
            <a:r>
              <a:rPr lang="en-US" altLang="pt-PT" sz="1400" dirty="0">
                <a:solidFill>
                  <a:srgbClr val="000000"/>
                </a:solidFill>
                <a:ea typeface="Times New Roman" pitchFamily="18" charset="0"/>
                <a:cs typeface="MinionPro-Regular" charset="0"/>
              </a:rPr>
              <a:t>The Pentium 4 pipelines do not include the commit stages. If included the pipelines would be deeper. 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]</a:t>
            </a:r>
            <a:endParaRPr lang="pt-PT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835696" y="5691832"/>
            <a:ext cx="5904656" cy="707886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Intel Core </a:t>
            </a:r>
            <a:r>
              <a:rPr lang="pt-PT"/>
              <a:t>i7 8700K; </a:t>
            </a:r>
            <a:r>
              <a:rPr lang="pt-PT" dirty="0"/>
              <a:t>Q4 2017; 6 cores</a:t>
            </a:r>
            <a:r>
              <a:rPr lang="pt-PT"/>
              <a:t>; 3700 MHz (Max Turbo: 4700 MHz); </a:t>
            </a:r>
            <a:r>
              <a:rPr lang="pt-PT" dirty="0"/>
              <a:t>9</a:t>
            </a:r>
            <a:r>
              <a:rPr lang="pt-PT"/>
              <a:t>5 </a:t>
            </a:r>
            <a:r>
              <a:rPr lang="pt-PT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17698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ARM Cortex-A8 vs Intel Core i7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26</a:t>
            </a:fld>
            <a:endParaRPr lang="pt-PT" altLang="pt-PT"/>
          </a:p>
        </p:txBody>
      </p:sp>
      <p:pic>
        <p:nvPicPr>
          <p:cNvPr id="6" name="Picture 6" descr="f04-74-978012407726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1270000"/>
            <a:ext cx="7202618" cy="3987800"/>
          </a:xfrm>
        </p:spPr>
      </p:pic>
      <p:sp>
        <p:nvSpPr>
          <p:cNvPr id="7" name="Rectângulo 6"/>
          <p:cNvSpPr/>
          <p:nvPr/>
        </p:nvSpPr>
        <p:spPr>
          <a:xfrm>
            <a:off x="630288" y="5661248"/>
            <a:ext cx="8208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[ FIGURE 4.74 – Patterson &amp; Hennessy; Computer Organization &amp; Design – 5</a:t>
            </a:r>
            <a:r>
              <a:rPr lang="en-US" sz="1400" baseline="300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th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 Edition, Elsevier, 2013 ]</a:t>
            </a:r>
            <a:endParaRPr lang="pt-PT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ARM </a:t>
            </a:r>
            <a:r>
              <a:rPr lang="pt-PT" dirty="0" err="1"/>
              <a:t>Cortex</a:t>
            </a:r>
            <a:r>
              <a:rPr lang="pt-PT" dirty="0"/>
              <a:t> A8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27</a:t>
            </a:fld>
            <a:endParaRPr lang="pt-PT" altLang="pt-PT"/>
          </a:p>
        </p:txBody>
      </p:sp>
      <p:pic>
        <p:nvPicPr>
          <p:cNvPr id="6" name="Picture 6" descr="f04-75-978012407726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2075" y="1905000"/>
            <a:ext cx="6419850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371600" y="4620736"/>
            <a:ext cx="64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[ FIGURE 4.75 – Patterson &amp; Hennessy; Computer Organization &amp; Design – 5</a:t>
            </a:r>
            <a:r>
              <a:rPr lang="en-US" sz="1400" baseline="300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th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 Edition, Elsevier, 2013 	---	The A8 pipeline]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ARM </a:t>
            </a:r>
            <a:r>
              <a:rPr lang="pt-PT" dirty="0" err="1"/>
              <a:t>Cortex</a:t>
            </a:r>
            <a:r>
              <a:rPr lang="pt-PT" dirty="0"/>
              <a:t> A8 - Desempenho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28</a:t>
            </a:fld>
            <a:endParaRPr lang="pt-PT" altLang="pt-PT"/>
          </a:p>
        </p:txBody>
      </p:sp>
      <p:pic>
        <p:nvPicPr>
          <p:cNvPr id="6" name="Picture 6" descr="f04-76-978012407726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803654" y="1619250"/>
            <a:ext cx="7425946" cy="2952750"/>
          </a:xfrm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85800" y="49530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a typeface="Times New Roman" pitchFamily="-105" charset="0"/>
                <a:cs typeface="ITCFranklinGothicStd-Hvy" charset="0"/>
              </a:rPr>
              <a:t>FIGURE 4.76</a:t>
            </a:r>
            <a:r>
              <a:rPr lang="en-US" sz="1200" dirty="0">
                <a:solidFill>
                  <a:srgbClr val="000000"/>
                </a:solidFill>
                <a:ea typeface="Times New Roman" pitchFamily="-105" charset="0"/>
                <a:cs typeface="Arial" pitchFamily="-105" charset="0"/>
              </a:rPr>
              <a:t> 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Patterson &amp; Hennessy; Computer Organization &amp; Design – 5</a:t>
            </a:r>
            <a:r>
              <a:rPr lang="en-US" sz="1200" baseline="300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th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 Edition, Elsevier, 2013</a:t>
            </a:r>
          </a:p>
          <a:p>
            <a:r>
              <a:rPr lang="en-US" sz="1200" dirty="0"/>
              <a:t>CPI on ARM Cortex A8 for the </a:t>
            </a:r>
            <a:r>
              <a:rPr lang="en-US" sz="1200" dirty="0" err="1"/>
              <a:t>Minnespec</a:t>
            </a:r>
            <a:r>
              <a:rPr lang="en-US" sz="1200" dirty="0"/>
              <a:t> benchmarks, which are small versions of the SPEC2000 benchmarks.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90986" y="2895570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CPI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Intel Core i7 920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29</a:t>
            </a:fld>
            <a:endParaRPr lang="pt-PT" altLang="pt-PT"/>
          </a:p>
        </p:txBody>
      </p:sp>
      <p:pic>
        <p:nvPicPr>
          <p:cNvPr id="6" name="Picture 6" descr="f04-77-978012407726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04800"/>
            <a:ext cx="5486400" cy="601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1905000"/>
            <a:ext cx="312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[ FIGURE 4.77 – Patterson &amp; Hennessy; 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Computer Organization &amp; Design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5</a:t>
            </a:r>
            <a:r>
              <a:rPr lang="en-US" sz="1400" baseline="300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th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 Edition, Elsevier, 2013 ]</a:t>
            </a:r>
          </a:p>
          <a:p>
            <a:endParaRPr lang="pt-PT"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68"/>
          <p:cNvSpPr txBox="1">
            <a:spLocks noChangeArrowheads="1"/>
          </p:cNvSpPr>
          <p:nvPr/>
        </p:nvSpPr>
        <p:spPr bwMode="auto">
          <a:xfrm>
            <a:off x="290513" y="1066800"/>
            <a:ext cx="8294687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>
              <a:spcBef>
                <a:spcPct val="20000"/>
              </a:spcBef>
              <a:buFont typeface="Arial"/>
              <a:buChar char="•"/>
            </a:pPr>
            <a:r>
              <a:rPr lang="en-US" altLang="pt-PT" sz="2400" dirty="0" err="1">
                <a:latin typeface="Calibri" pitchFamily="-109" charset="0"/>
              </a:rPr>
              <a:t>Explora</a:t>
            </a:r>
            <a:r>
              <a:rPr lang="en-US" altLang="pt-PT" sz="2400" dirty="0">
                <a:latin typeface="Calibri" pitchFamily="-109" charset="0"/>
              </a:rPr>
              <a:t> ILP (</a:t>
            </a:r>
            <a:r>
              <a:rPr lang="en-US" altLang="pt-PT" sz="2400" i="1" dirty="0">
                <a:latin typeface="Calibri" pitchFamily="-109" charset="0"/>
              </a:rPr>
              <a:t>Instruction Level Parallelism</a:t>
            </a:r>
            <a:r>
              <a:rPr lang="en-US" altLang="pt-PT" sz="2400" dirty="0">
                <a:latin typeface="Calibri" pitchFamily="-109" charset="0"/>
              </a:rPr>
              <a:t>) </a:t>
            </a:r>
            <a:r>
              <a:rPr lang="en-US" altLang="pt-PT" sz="2400" dirty="0" err="1">
                <a:latin typeface="Calibri" pitchFamily="-109" charset="0"/>
              </a:rPr>
              <a:t>por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permitir</a:t>
            </a:r>
            <a:r>
              <a:rPr lang="en-US" altLang="pt-PT" sz="2400" dirty="0">
                <a:latin typeface="Calibri" pitchFamily="-109" charset="0"/>
              </a:rPr>
              <a:t> a </a:t>
            </a:r>
            <a:r>
              <a:rPr lang="en-US" altLang="pt-PT" sz="2400" dirty="0" err="1">
                <a:latin typeface="Calibri" pitchFamily="-109" charset="0"/>
              </a:rPr>
              <a:t>execução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simultânea</a:t>
            </a:r>
            <a:r>
              <a:rPr lang="en-US" altLang="pt-PT" sz="2400" dirty="0">
                <a:latin typeface="Calibri" pitchFamily="-109" charset="0"/>
              </a:rPr>
              <a:t> de </a:t>
            </a:r>
            <a:r>
              <a:rPr lang="en-US" altLang="pt-PT" sz="2400" dirty="0" err="1">
                <a:latin typeface="Calibri" pitchFamily="-109" charset="0"/>
              </a:rPr>
              <a:t>múltiplas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instruções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em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diferentes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estágios</a:t>
            </a:r>
            <a:endParaRPr lang="en-US" altLang="pt-PT" sz="2400" dirty="0">
              <a:latin typeface="Calibri" pitchFamily="-109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pt-PT" sz="2400" dirty="0">
              <a:latin typeface="Calibri" pitchFamily="-109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pt-PT" sz="2400" dirty="0">
              <a:latin typeface="Calibri" pitchFamily="-109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pt-PT" sz="2400" dirty="0">
              <a:latin typeface="Calibri" pitchFamily="-109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pt-PT" sz="2400" dirty="0" err="1">
                <a:latin typeface="Calibri" pitchFamily="-109" charset="0"/>
              </a:rPr>
              <a:t>Permite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aumentar</a:t>
            </a:r>
            <a:r>
              <a:rPr lang="en-US" altLang="pt-PT" sz="2400" dirty="0">
                <a:latin typeface="Calibri" pitchFamily="-109" charset="0"/>
              </a:rPr>
              <a:t> a </a:t>
            </a:r>
            <a:r>
              <a:rPr lang="en-US" altLang="pt-PT" sz="2400" dirty="0" err="1">
                <a:latin typeface="Calibri" pitchFamily="-109" charset="0"/>
              </a:rPr>
              <a:t>frequência</a:t>
            </a:r>
            <a:r>
              <a:rPr lang="en-US" altLang="pt-PT" sz="2400" dirty="0">
                <a:latin typeface="Calibri" pitchFamily="-109" charset="0"/>
              </a:rPr>
              <a:t>, </a:t>
            </a:r>
            <a:r>
              <a:rPr lang="en-US" altLang="pt-PT" sz="2400" dirty="0" err="1">
                <a:latin typeface="Calibri" pitchFamily="-109" charset="0"/>
              </a:rPr>
              <a:t>relativamente</a:t>
            </a:r>
            <a:r>
              <a:rPr lang="en-US" altLang="pt-PT" sz="2400" dirty="0">
                <a:latin typeface="Calibri" pitchFamily="-109" charset="0"/>
              </a:rPr>
              <a:t> a </a:t>
            </a:r>
            <a:r>
              <a:rPr lang="en-US" altLang="pt-PT" sz="2400" dirty="0" err="1">
                <a:latin typeface="Calibri" pitchFamily="-109" charset="0"/>
              </a:rPr>
              <a:t>organizações</a:t>
            </a:r>
            <a:r>
              <a:rPr lang="en-US" altLang="pt-PT" sz="2400" dirty="0">
                <a:latin typeface="Calibri" pitchFamily="-109" charset="0"/>
              </a:rPr>
              <a:t> de </a:t>
            </a:r>
            <a:r>
              <a:rPr lang="en-US" altLang="pt-PT" sz="2400" dirty="0" err="1">
                <a:latin typeface="Calibri" pitchFamily="-109" charset="0"/>
              </a:rPr>
              <a:t>ciclo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único</a:t>
            </a:r>
            <a:endParaRPr lang="en-US" altLang="pt-PT" sz="2400" dirty="0">
              <a:latin typeface="Calibri" pitchFamily="-109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pt-PT" sz="2400" dirty="0">
                <a:latin typeface="Calibri" pitchFamily="-109" charset="0"/>
              </a:rPr>
              <a:t>O CPI ideal </a:t>
            </a:r>
            <a:r>
              <a:rPr lang="en-US" altLang="pt-PT" sz="2400" dirty="0" err="1">
                <a:latin typeface="Calibri" pitchFamily="-109" charset="0"/>
              </a:rPr>
              <a:t>é</a:t>
            </a:r>
            <a:r>
              <a:rPr lang="en-US" altLang="pt-PT" sz="2400" dirty="0">
                <a:latin typeface="Calibri" pitchFamily="-109" charset="0"/>
              </a:rPr>
              <a:t> 1, </a:t>
            </a:r>
            <a:r>
              <a:rPr lang="en-US" altLang="pt-PT" sz="2400" dirty="0" err="1">
                <a:latin typeface="Calibri" pitchFamily="-109" charset="0"/>
              </a:rPr>
              <a:t>mas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difícil</a:t>
            </a:r>
            <a:r>
              <a:rPr lang="en-US" altLang="pt-PT" sz="2400" dirty="0">
                <a:latin typeface="Calibri" pitchFamily="-109" charset="0"/>
              </a:rPr>
              <a:t> de </a:t>
            </a:r>
            <a:r>
              <a:rPr lang="en-US" altLang="pt-PT" sz="2400" dirty="0" err="1">
                <a:latin typeface="Calibri" pitchFamily="-109" charset="0"/>
              </a:rPr>
              <a:t>manter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devido</a:t>
            </a:r>
            <a:r>
              <a:rPr lang="en-US" altLang="pt-PT" sz="2400" dirty="0">
                <a:latin typeface="Calibri" pitchFamily="-109" charset="0"/>
              </a:rPr>
              <a:t> a 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pt-PT" dirty="0" err="1">
                <a:latin typeface="Calibri" pitchFamily="-109" charset="0"/>
              </a:rPr>
              <a:t>dependências</a:t>
            </a:r>
            <a:r>
              <a:rPr lang="en-US" altLang="pt-PT" dirty="0">
                <a:latin typeface="Calibri" pitchFamily="-109" charset="0"/>
              </a:rPr>
              <a:t> de dados;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pt-PT" dirty="0" err="1">
                <a:latin typeface="Calibri" pitchFamily="-109" charset="0"/>
              </a:rPr>
              <a:t>dependências</a:t>
            </a:r>
            <a:r>
              <a:rPr lang="en-US" altLang="pt-PT" dirty="0">
                <a:latin typeface="Calibri" pitchFamily="-109" charset="0"/>
              </a:rPr>
              <a:t> de </a:t>
            </a:r>
            <a:r>
              <a:rPr lang="en-US" altLang="pt-PT" dirty="0" err="1">
                <a:latin typeface="Calibri" pitchFamily="-109" charset="0"/>
              </a:rPr>
              <a:t>controlo</a:t>
            </a:r>
            <a:r>
              <a:rPr lang="en-US" altLang="pt-PT" dirty="0">
                <a:latin typeface="Calibri" pitchFamily="-109" charset="0"/>
              </a:rPr>
              <a:t>;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pt-PT" dirty="0" err="1">
                <a:latin typeface="Calibri" pitchFamily="-109" charset="0"/>
              </a:rPr>
              <a:t>atrasos</a:t>
            </a:r>
            <a:r>
              <a:rPr lang="en-US" altLang="pt-PT" dirty="0">
                <a:latin typeface="Calibri" pitchFamily="-109" charset="0"/>
              </a:rPr>
              <a:t> </a:t>
            </a:r>
            <a:r>
              <a:rPr lang="en-US" altLang="pt-PT" dirty="0" err="1">
                <a:latin typeface="Calibri" pitchFamily="-109" charset="0"/>
              </a:rPr>
              <a:t>nos</a:t>
            </a:r>
            <a:r>
              <a:rPr lang="en-US" altLang="pt-PT" dirty="0">
                <a:latin typeface="Calibri" pitchFamily="-109" charset="0"/>
              </a:rPr>
              <a:t> </a:t>
            </a:r>
            <a:r>
              <a:rPr lang="en-US" altLang="pt-PT" dirty="0" err="1">
                <a:latin typeface="Calibri" pitchFamily="-109" charset="0"/>
              </a:rPr>
              <a:t>acessos</a:t>
            </a:r>
            <a:r>
              <a:rPr lang="en-US" altLang="pt-PT" dirty="0">
                <a:latin typeface="Calibri" pitchFamily="-109" charset="0"/>
              </a:rPr>
              <a:t> </a:t>
            </a:r>
            <a:r>
              <a:rPr lang="en-US" altLang="pt-PT" dirty="0" err="1">
                <a:latin typeface="Calibri" pitchFamily="-109" charset="0"/>
              </a:rPr>
              <a:t>à</a:t>
            </a:r>
            <a:r>
              <a:rPr lang="en-US" altLang="pt-PT" dirty="0">
                <a:latin typeface="Calibri" pitchFamily="-109" charset="0"/>
              </a:rPr>
              <a:t> </a:t>
            </a:r>
            <a:r>
              <a:rPr lang="en-US" altLang="pt-PT" dirty="0" err="1">
                <a:latin typeface="Calibri" pitchFamily="-109" charset="0"/>
              </a:rPr>
              <a:t>memória</a:t>
            </a:r>
            <a:endParaRPr lang="en-US" altLang="pt-PT" dirty="0">
              <a:latin typeface="Calibri" pitchFamily="-109" charset="0"/>
            </a:endParaRPr>
          </a:p>
        </p:txBody>
      </p:sp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Pipelining</a:t>
            </a:r>
          </a:p>
        </p:txBody>
      </p:sp>
      <p:sp>
        <p:nvSpPr>
          <p:cNvPr id="21507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ILP : Super Escalaridade</a:t>
            </a:r>
          </a:p>
        </p:txBody>
      </p:sp>
      <p:sp>
        <p:nvSpPr>
          <p:cNvPr id="21508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7B01D554-E9CB-4544-B5A6-C2895B16D59A}" type="slidenum">
              <a:rPr lang="pt-PT" altLang="pt-PT" sz="1200">
                <a:latin typeface="Calibri" pitchFamily="-109" charset="0"/>
              </a:rPr>
              <a:pPr eaLnBrk="1" hangingPunct="1"/>
              <a:t>3</a:t>
            </a:fld>
            <a:endParaRPr lang="pt-PT" altLang="pt-PT" sz="1200">
              <a:latin typeface="Calibri" pitchFamily="-109" charset="0"/>
            </a:endParaRPr>
          </a:p>
        </p:txBody>
      </p:sp>
      <p:grpSp>
        <p:nvGrpSpPr>
          <p:cNvPr id="21511" name="Group 32"/>
          <p:cNvGrpSpPr>
            <a:grpSpLocks/>
          </p:cNvGrpSpPr>
          <p:nvPr/>
        </p:nvGrpSpPr>
        <p:grpSpPr bwMode="auto">
          <a:xfrm>
            <a:off x="3962400" y="2257425"/>
            <a:ext cx="3886200" cy="1247775"/>
            <a:chOff x="336" y="2766"/>
            <a:chExt cx="2448" cy="786"/>
          </a:xfrm>
        </p:grpSpPr>
        <p:grpSp>
          <p:nvGrpSpPr>
            <p:cNvPr id="21512" name="Group 27"/>
            <p:cNvGrpSpPr>
              <a:grpSpLocks/>
            </p:cNvGrpSpPr>
            <p:nvPr/>
          </p:nvGrpSpPr>
          <p:grpSpPr bwMode="auto">
            <a:xfrm>
              <a:off x="864" y="2766"/>
              <a:ext cx="1920" cy="786"/>
              <a:chOff x="768" y="2400"/>
              <a:chExt cx="1920" cy="786"/>
            </a:xfrm>
          </p:grpSpPr>
          <p:sp>
            <p:nvSpPr>
              <p:cNvPr id="21516" name="Line 13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1517" name="Rectangle 14"/>
              <p:cNvSpPr>
                <a:spLocks noChangeArrowheads="1"/>
              </p:cNvSpPr>
              <p:nvPr/>
            </p:nvSpPr>
            <p:spPr bwMode="auto">
              <a:xfrm>
                <a:off x="1191" y="2976"/>
                <a:ext cx="39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Time</a:t>
                </a:r>
              </a:p>
            </p:txBody>
          </p:sp>
          <p:grpSp>
            <p:nvGrpSpPr>
              <p:cNvPr id="21518" name="Group 15"/>
              <p:cNvGrpSpPr>
                <a:grpSpLocks/>
              </p:cNvGrpSpPr>
              <p:nvPr/>
            </p:nvGrpSpPr>
            <p:grpSpPr bwMode="auto">
              <a:xfrm>
                <a:off x="768" y="2400"/>
                <a:ext cx="1152" cy="192"/>
                <a:chOff x="768" y="2400"/>
                <a:chExt cx="1152" cy="192"/>
              </a:xfrm>
            </p:grpSpPr>
            <p:sp>
              <p:nvSpPr>
                <p:cNvPr id="215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 dirty="0"/>
                    <a:t>A</a:t>
                  </a:r>
                </a:p>
              </p:txBody>
            </p:sp>
            <p:sp>
              <p:nvSpPr>
                <p:cNvPr id="21528" name="Rectangle 17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B</a:t>
                  </a:r>
                </a:p>
              </p:txBody>
            </p:sp>
            <p:sp>
              <p:nvSpPr>
                <p:cNvPr id="21529" name="Rectangle 18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C</a:t>
                  </a:r>
                </a:p>
              </p:txBody>
            </p:sp>
          </p:grpSp>
          <p:grpSp>
            <p:nvGrpSpPr>
              <p:cNvPr id="21519" name="Group 19"/>
              <p:cNvGrpSpPr>
                <a:grpSpLocks/>
              </p:cNvGrpSpPr>
              <p:nvPr/>
            </p:nvGrpSpPr>
            <p:grpSpPr bwMode="auto">
              <a:xfrm>
                <a:off x="1152" y="2592"/>
                <a:ext cx="1152" cy="192"/>
                <a:chOff x="768" y="2400"/>
                <a:chExt cx="1152" cy="192"/>
              </a:xfrm>
            </p:grpSpPr>
            <p:sp>
              <p:nvSpPr>
                <p:cNvPr id="21524" name="Rectangle 20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A</a:t>
                  </a:r>
                </a:p>
              </p:txBody>
            </p:sp>
            <p:sp>
              <p:nvSpPr>
                <p:cNvPr id="21525" name="Rectangle 21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B</a:t>
                  </a:r>
                </a:p>
              </p:txBody>
            </p:sp>
            <p:sp>
              <p:nvSpPr>
                <p:cNvPr id="21526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C</a:t>
                  </a:r>
                </a:p>
              </p:txBody>
            </p:sp>
          </p:grpSp>
          <p:grpSp>
            <p:nvGrpSpPr>
              <p:cNvPr id="21520" name="Group 23"/>
              <p:cNvGrpSpPr>
                <a:grpSpLocks/>
              </p:cNvGrpSpPr>
              <p:nvPr/>
            </p:nvGrpSpPr>
            <p:grpSpPr bwMode="auto">
              <a:xfrm>
                <a:off x="1536" y="2784"/>
                <a:ext cx="1152" cy="192"/>
                <a:chOff x="768" y="2400"/>
                <a:chExt cx="1152" cy="192"/>
              </a:xfrm>
            </p:grpSpPr>
            <p:sp>
              <p:nvSpPr>
                <p:cNvPr id="21521" name="Rectangle 24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A</a:t>
                  </a:r>
                </a:p>
              </p:txBody>
            </p:sp>
            <p:sp>
              <p:nvSpPr>
                <p:cNvPr id="21522" name="Rectangle 25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B</a:t>
                  </a:r>
                </a:p>
              </p:txBody>
            </p:sp>
            <p:sp>
              <p:nvSpPr>
                <p:cNvPr id="21523" name="Rectangle 26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C</a:t>
                  </a:r>
                </a:p>
              </p:txBody>
            </p:sp>
          </p:grpSp>
        </p:grpSp>
        <p:sp>
          <p:nvSpPr>
            <p:cNvPr id="21513" name="Rectangle 29"/>
            <p:cNvSpPr>
              <a:spLocks noChangeArrowheads="1"/>
            </p:cNvSpPr>
            <p:nvPr/>
          </p:nvSpPr>
          <p:spPr bwMode="auto">
            <a:xfrm>
              <a:off x="336" y="2784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OP1</a:t>
              </a:r>
            </a:p>
          </p:txBody>
        </p:sp>
        <p:sp>
          <p:nvSpPr>
            <p:cNvPr id="21514" name="Rectangle 30"/>
            <p:cNvSpPr>
              <a:spLocks noChangeArrowheads="1"/>
            </p:cNvSpPr>
            <p:nvPr/>
          </p:nvSpPr>
          <p:spPr bwMode="auto">
            <a:xfrm>
              <a:off x="336" y="2976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OP2</a:t>
              </a:r>
            </a:p>
          </p:txBody>
        </p:sp>
        <p:sp>
          <p:nvSpPr>
            <p:cNvPr id="21515" name="Rectangle 31"/>
            <p:cNvSpPr>
              <a:spLocks noChangeArrowheads="1"/>
            </p:cNvSpPr>
            <p:nvPr/>
          </p:nvSpPr>
          <p:spPr bwMode="auto">
            <a:xfrm>
              <a:off x="336" y="3168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OP3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Intel Core i7 920 - Desempenho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30</a:t>
            </a:fld>
            <a:endParaRPr lang="pt-PT" altLang="pt-PT"/>
          </a:p>
        </p:txBody>
      </p:sp>
      <p:pic>
        <p:nvPicPr>
          <p:cNvPr id="6" name="Picture 6" descr="f04-78-978012407726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738313" y="1008343"/>
            <a:ext cx="5348287" cy="5033682"/>
          </a:xfrm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362200" y="6019800"/>
            <a:ext cx="594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a typeface="Times New Roman" pitchFamily="-105" charset="0"/>
                <a:cs typeface="ITCFranklinGothicStd-Hvy" charset="0"/>
              </a:rPr>
              <a:t>FIGURE 4.78</a:t>
            </a:r>
            <a:r>
              <a:rPr lang="en-US" sz="1200" dirty="0">
                <a:solidFill>
                  <a:srgbClr val="000000"/>
                </a:solidFill>
                <a:ea typeface="Times New Roman" pitchFamily="-105" charset="0"/>
                <a:cs typeface="Arial" pitchFamily="-105" charset="0"/>
              </a:rPr>
              <a:t> </a:t>
            </a:r>
            <a:r>
              <a:rPr lang="en-US" sz="1200" dirty="0"/>
              <a:t>CPI of Intel Core i7 920 running SPEC2006 integer benchmarks.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Multiple</a:t>
            </a:r>
            <a:r>
              <a:rPr lang="pt-PT" i="1" dirty="0"/>
              <a:t> </a:t>
            </a:r>
            <a:r>
              <a:rPr lang="pt-PT" i="1" dirty="0" err="1"/>
              <a:t>Issue</a:t>
            </a:r>
            <a:endParaRPr lang="pt-PT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09878"/>
            <a:ext cx="8534400" cy="1447800"/>
          </a:xfrm>
        </p:spPr>
        <p:txBody>
          <a:bodyPr/>
          <a:lstStyle/>
          <a:p>
            <a:r>
              <a:rPr lang="pt-PT" dirty="0"/>
              <a:t>Uma abordagem complementar consiste em ter múltiplos </a:t>
            </a:r>
            <a:r>
              <a:rPr lang="pt-PT" i="1" dirty="0"/>
              <a:t>pipelines </a:t>
            </a:r>
            <a:r>
              <a:rPr lang="pt-PT" dirty="0"/>
              <a:t>(múltiplas unidades funcionais), permitindo a execução simultânea de múltiplas instruções  -&gt; </a:t>
            </a:r>
            <a:r>
              <a:rPr lang="pt-PT" i="1" dirty="0"/>
              <a:t> </a:t>
            </a:r>
            <a:r>
              <a:rPr lang="pt-PT" i="1" dirty="0" err="1"/>
              <a:t>multiple</a:t>
            </a:r>
            <a:r>
              <a:rPr lang="pt-PT" i="1" dirty="0"/>
              <a:t> </a:t>
            </a:r>
            <a:r>
              <a:rPr lang="pt-PT" i="1" dirty="0" err="1"/>
              <a:t>issue</a:t>
            </a:r>
            <a:endParaRPr lang="pt-PT" i="1" dirty="0"/>
          </a:p>
          <a:p>
            <a:endParaRPr lang="pt-PT" dirty="0"/>
          </a:p>
          <a:p>
            <a:pPr>
              <a:buNone/>
            </a:pPr>
            <a:endParaRPr lang="pt-PT" dirty="0"/>
          </a:p>
          <a:p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4</a:t>
            </a:fld>
            <a:endParaRPr lang="pt-PT" altLang="pt-PT"/>
          </a:p>
        </p:txBody>
      </p:sp>
      <p:pic>
        <p:nvPicPr>
          <p:cNvPr id="6" name="Picture 6" descr="f04-75-978012407726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2075" y="2641600"/>
            <a:ext cx="6419850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371600" y="5357336"/>
            <a:ext cx="64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[ FIGURE 4.75 – Patterson &amp; Hennessy; Computer Organization &amp; Design – 5</a:t>
            </a:r>
            <a:r>
              <a:rPr lang="en-US" sz="1400" baseline="300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th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 Edition, Elsevier, 2013 	---	The A8 pipeline]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Multiple</a:t>
            </a:r>
            <a:r>
              <a:rPr lang="pt-PT" i="1" dirty="0"/>
              <a:t> </a:t>
            </a:r>
            <a:r>
              <a:rPr lang="pt-PT" i="1" dirty="0" err="1"/>
              <a:t>Issue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 múltiplas unidades funcionais permitem o lançamento (</a:t>
            </a:r>
            <a:r>
              <a:rPr lang="pt-PT" i="1" dirty="0" err="1"/>
              <a:t>issue</a:t>
            </a:r>
            <a:r>
              <a:rPr lang="pt-PT" dirty="0"/>
              <a:t>) de mais do que uma instrução por ciclo, logo, potencialmente podemos ter CPI &lt; 1</a:t>
            </a:r>
          </a:p>
          <a:p>
            <a:endParaRPr lang="pt-PT" dirty="0"/>
          </a:p>
          <a:p>
            <a:r>
              <a:rPr lang="pt-PT" b="1" dirty="0"/>
              <a:t>Exemplo: </a:t>
            </a:r>
            <a:r>
              <a:rPr lang="pt-PT" dirty="0"/>
              <a:t>Um processador com 4 unidades funcionais, cada organizada como um </a:t>
            </a:r>
            <a:r>
              <a:rPr lang="pt-PT" i="1" dirty="0"/>
              <a:t>pipeline</a:t>
            </a:r>
            <a:r>
              <a:rPr lang="pt-PT" dirty="0"/>
              <a:t> de 5 estágios, pode ter 20 instruções a ser executadas simultaneamente em cada ciclo</a:t>
            </a:r>
          </a:p>
          <a:p>
            <a:endParaRPr lang="pt-PT" dirty="0"/>
          </a:p>
          <a:p>
            <a:r>
              <a:rPr lang="pt-PT" dirty="0"/>
              <a:t>Os processadores actuais mais avançados tentam lançar (</a:t>
            </a:r>
            <a:r>
              <a:rPr lang="pt-PT" i="1" dirty="0" err="1"/>
              <a:t>issue</a:t>
            </a:r>
            <a:r>
              <a:rPr lang="pt-PT" dirty="0"/>
              <a:t>) 3 a 6 instruções por ciclo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5</a:t>
            </a:fld>
            <a:endParaRPr lang="pt-PT" altLang="pt-P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Multiple</a:t>
            </a:r>
            <a:r>
              <a:rPr lang="pt-PT" i="1" dirty="0"/>
              <a:t> </a:t>
            </a:r>
            <a:r>
              <a:rPr lang="pt-PT" i="1" dirty="0" err="1"/>
              <a:t>Issue</a:t>
            </a:r>
            <a:r>
              <a:rPr lang="pt-PT" i="1" dirty="0"/>
              <a:t>: </a:t>
            </a:r>
            <a:r>
              <a:rPr lang="pt-PT" dirty="0"/>
              <a:t>Limitações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3865984"/>
          </a:xfrm>
        </p:spPr>
        <p:txBody>
          <a:bodyPr/>
          <a:lstStyle/>
          <a:p>
            <a:r>
              <a:rPr lang="pt-PT" dirty="0"/>
              <a:t>Existem no entanto limitações ao número de instruções que podem executar em simultâneo:</a:t>
            </a:r>
          </a:p>
          <a:p>
            <a:pPr lvl="1"/>
            <a:r>
              <a:rPr lang="pt-PT" dirty="0"/>
              <a:t>dependências de dados e/ou controlo</a:t>
            </a:r>
          </a:p>
          <a:p>
            <a:pPr lvl="1"/>
            <a:r>
              <a:rPr lang="pt-PT" dirty="0"/>
              <a:t>disponibilidade de recursos: número e tipo de unidades funcionais, latência de diferentes instruções, atrasos no acesso à memória</a:t>
            </a:r>
          </a:p>
          <a:p>
            <a:pPr lvl="1"/>
            <a:endParaRPr lang="pt-PT" dirty="0"/>
          </a:p>
          <a:p>
            <a:r>
              <a:rPr lang="pt-PT" dirty="0"/>
              <a:t>Quem determina quais as instruções que podem ser lançadas simultaneamente?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6</a:t>
            </a:fld>
            <a:endParaRPr lang="pt-PT" alt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19677"/>
              </p:ext>
            </p:extLst>
          </p:nvPr>
        </p:nvGraphicFramePr>
        <p:xfrm>
          <a:off x="1907704" y="5157192"/>
          <a:ext cx="6096000" cy="1259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3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 err="1"/>
                        <a:t>static</a:t>
                      </a:r>
                      <a:r>
                        <a:rPr lang="pt-PT" sz="1600" i="1" dirty="0"/>
                        <a:t> </a:t>
                      </a:r>
                      <a:r>
                        <a:rPr lang="pt-PT" sz="1600" i="1" dirty="0" err="1"/>
                        <a:t>issue</a:t>
                      </a:r>
                      <a:endParaRPr lang="pt-PT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 err="1"/>
                        <a:t>dynamic</a:t>
                      </a:r>
                      <a:r>
                        <a:rPr lang="pt-PT" sz="1600" i="1" dirty="0"/>
                        <a:t> </a:t>
                      </a:r>
                      <a:r>
                        <a:rPr lang="pt-PT" sz="1600" i="1" dirty="0" err="1"/>
                        <a:t>issue</a:t>
                      </a:r>
                      <a:endParaRPr lang="pt-PT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/>
                        <a:t>compilador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processador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Embora o compilador possa ordenar as instruções por forma a facilitar o </a:t>
                      </a:r>
                      <a:r>
                        <a:rPr lang="pt-PT" sz="1400" i="1" dirty="0" err="1"/>
                        <a:t>multiple</a:t>
                      </a:r>
                      <a:r>
                        <a:rPr lang="pt-PT" sz="1400" i="1" dirty="0"/>
                        <a:t> </a:t>
                      </a:r>
                      <a:r>
                        <a:rPr lang="pt-PT" sz="1400" i="1" dirty="0" err="1"/>
                        <a:t>issue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Static</a:t>
            </a:r>
            <a:r>
              <a:rPr lang="pt-PT" i="1" dirty="0"/>
              <a:t> </a:t>
            </a:r>
            <a:r>
              <a:rPr lang="pt-PT" i="1" dirty="0" err="1"/>
              <a:t>Multiple</a:t>
            </a:r>
            <a:r>
              <a:rPr lang="pt-PT" i="1" dirty="0"/>
              <a:t> </a:t>
            </a:r>
            <a:r>
              <a:rPr lang="pt-PT" i="1" dirty="0" err="1"/>
              <a:t>Issue</a:t>
            </a:r>
            <a:endParaRPr lang="pt-PT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/>
              <a:t>O </a:t>
            </a:r>
            <a:r>
              <a:rPr lang="pt-PT" sz="2000" b="1" dirty="0"/>
              <a:t>compilador</a:t>
            </a:r>
            <a:r>
              <a:rPr lang="pt-PT" sz="2000" dirty="0"/>
              <a:t> agrupa em pacotes as instruções que serão lançadas (</a:t>
            </a:r>
            <a:r>
              <a:rPr lang="pt-PT" sz="2000" i="1" dirty="0" err="1"/>
              <a:t>issued</a:t>
            </a:r>
            <a:r>
              <a:rPr lang="pt-PT" sz="2000" dirty="0"/>
              <a:t>) em cada ciclo do relógio</a:t>
            </a:r>
          </a:p>
          <a:p>
            <a:endParaRPr lang="pt-PT" sz="1000" dirty="0"/>
          </a:p>
          <a:p>
            <a:r>
              <a:rPr lang="pt-PT" sz="2000" dirty="0"/>
              <a:t>Estes </a:t>
            </a:r>
            <a:r>
              <a:rPr lang="pt-PT" sz="2000" b="1" dirty="0"/>
              <a:t>pacotes de instruções </a:t>
            </a:r>
            <a:r>
              <a:rPr lang="pt-PT" sz="2000" dirty="0"/>
              <a:t>concatenadas podem ser vistos como uma única instrução com múltiplas operações:</a:t>
            </a:r>
            <a:br>
              <a:rPr lang="pt-PT" sz="2000" dirty="0"/>
            </a:br>
            <a:r>
              <a:rPr lang="pt-PT" sz="2000" b="1" i="1" dirty="0"/>
              <a:t>VLIW</a:t>
            </a:r>
            <a:r>
              <a:rPr lang="pt-PT" sz="2000" i="1" dirty="0"/>
              <a:t> – </a:t>
            </a:r>
            <a:r>
              <a:rPr lang="pt-PT" sz="2000" i="1" dirty="0" err="1"/>
              <a:t>Very</a:t>
            </a:r>
            <a:r>
              <a:rPr lang="pt-PT" sz="2000" i="1" dirty="0"/>
              <a:t> </a:t>
            </a:r>
            <a:r>
              <a:rPr lang="pt-PT" sz="2000" i="1" dirty="0" err="1"/>
              <a:t>Long</a:t>
            </a:r>
            <a:r>
              <a:rPr lang="pt-PT" sz="2000" i="1" dirty="0"/>
              <a:t> </a:t>
            </a:r>
            <a:r>
              <a:rPr lang="pt-PT" sz="2000" i="1" dirty="0" err="1"/>
              <a:t>Instruction</a:t>
            </a:r>
            <a:r>
              <a:rPr lang="pt-PT" sz="2000" i="1" dirty="0"/>
              <a:t> Word</a:t>
            </a:r>
          </a:p>
          <a:p>
            <a:endParaRPr lang="pt-PT" sz="1000" i="1" dirty="0"/>
          </a:p>
          <a:p>
            <a:r>
              <a:rPr lang="pt-PT" sz="2000" dirty="0"/>
              <a:t>Uma VLIW comporta tantas instruções quantos os </a:t>
            </a:r>
            <a:r>
              <a:rPr lang="pt-PT" sz="2000" i="1" dirty="0"/>
              <a:t>pipelines </a:t>
            </a:r>
            <a:r>
              <a:rPr lang="pt-PT" sz="2000" dirty="0"/>
              <a:t>(unidades funcionais) disponíveis </a:t>
            </a:r>
          </a:p>
          <a:p>
            <a:endParaRPr lang="pt-PT" sz="1000" dirty="0"/>
          </a:p>
          <a:p>
            <a:r>
              <a:rPr lang="pt-PT" sz="2000" dirty="0"/>
              <a:t>O compilador é responsável por:</a:t>
            </a:r>
          </a:p>
          <a:p>
            <a:pPr lvl="1"/>
            <a:r>
              <a:rPr lang="pt-PT" sz="1800" dirty="0"/>
              <a:t> garantir que não há dependências dentro de uma VLIW</a:t>
            </a:r>
          </a:p>
          <a:p>
            <a:pPr lvl="1"/>
            <a:r>
              <a:rPr lang="pt-PT" sz="1800" dirty="0"/>
              <a:t>que as instruções integradas numa VLIW podem ser executadas pelas unidades funcionais</a:t>
            </a:r>
          </a:p>
          <a:p>
            <a:pPr lvl="1"/>
            <a:r>
              <a:rPr lang="pt-PT" sz="1800" dirty="0"/>
              <a:t>resolver dependências de controlo ou dependências de dados entre diferentes VLIW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7</a:t>
            </a:fld>
            <a:endParaRPr lang="pt-PT" altLang="pt-P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Static</a:t>
            </a:r>
            <a:r>
              <a:rPr lang="pt-PT" i="1" dirty="0"/>
              <a:t> </a:t>
            </a:r>
            <a:r>
              <a:rPr lang="pt-PT" i="1" dirty="0" err="1"/>
              <a:t>Multiple</a:t>
            </a:r>
            <a:r>
              <a:rPr lang="pt-PT" i="1" dirty="0"/>
              <a:t> </a:t>
            </a:r>
            <a:r>
              <a:rPr lang="pt-PT" i="1" dirty="0" err="1"/>
              <a:t>Issue</a:t>
            </a:r>
            <a:r>
              <a:rPr lang="pt-PT" i="1" dirty="0"/>
              <a:t> – </a:t>
            </a:r>
            <a:r>
              <a:rPr lang="pt-PT" dirty="0"/>
              <a:t>Exemplo: ARM </a:t>
            </a:r>
            <a:r>
              <a:rPr lang="pt-PT" dirty="0" err="1"/>
              <a:t>Cortex</a:t>
            </a:r>
            <a:r>
              <a:rPr lang="pt-PT" dirty="0"/>
              <a:t> A8</a:t>
            </a:r>
            <a:r>
              <a:rPr lang="pt-PT" i="1" dirty="0"/>
              <a:t>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4572000"/>
          <a:ext cx="853440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Pipe</a:t>
                      </a:r>
                      <a:r>
                        <a:rPr lang="pt-PT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Pipe</a:t>
                      </a:r>
                      <a:r>
                        <a:rPr lang="pt-PT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Válido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movl</a:t>
                      </a:r>
                      <a:r>
                        <a:rPr lang="pt-PT" dirty="0"/>
                        <a:t> $10, %r1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movl</a:t>
                      </a:r>
                      <a:r>
                        <a:rPr lang="pt-PT" dirty="0"/>
                        <a:t> (%r2), %r3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i="0" dirty="0">
                          <a:solidFill>
                            <a:srgbClr val="009900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pt-PT" b="1" dirty="0">
                        <a:solidFill>
                          <a:srgbClr val="0099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movl</a:t>
                      </a:r>
                      <a:r>
                        <a:rPr lang="pt-PT" dirty="0"/>
                        <a:t> $10, %r1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addl</a:t>
                      </a:r>
                      <a:r>
                        <a:rPr lang="pt-PT" dirty="0"/>
                        <a:t> %r1, %r3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>
                          <a:solidFill>
                            <a:srgbClr val="FF66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movl</a:t>
                      </a:r>
                      <a:r>
                        <a:rPr lang="pt-PT" dirty="0"/>
                        <a:t> (%r2), %r3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movl</a:t>
                      </a:r>
                      <a:r>
                        <a:rPr lang="pt-PT" dirty="0"/>
                        <a:t> (%r4), %r5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✖</a:t>
                      </a:r>
                      <a:endParaRPr lang="pt-P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8</a:t>
            </a:fld>
            <a:endParaRPr lang="pt-PT" altLang="pt-PT"/>
          </a:p>
        </p:txBody>
      </p:sp>
      <p:pic>
        <p:nvPicPr>
          <p:cNvPr id="6" name="Picture 6" descr="f04-75-978012407726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2075" y="1143000"/>
            <a:ext cx="6419850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7088400" y="5043600"/>
            <a:ext cx="685800" cy="201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086600" y="5334000"/>
            <a:ext cx="68580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086600" y="5715000"/>
            <a:ext cx="68580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04800" y="3657218"/>
            <a:ext cx="1891865" cy="707886"/>
          </a:xfrm>
          <a:prstGeom prst="rect">
            <a:avLst/>
          </a:prstGeom>
          <a:solidFill>
            <a:schemeClr val="bg1">
              <a:lumMod val="90000"/>
            </a:schemeClr>
          </a:solidFill>
          <a:ln w="31750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 err="1"/>
              <a:t>movl</a:t>
            </a:r>
            <a:r>
              <a:rPr lang="pt-PT" dirty="0"/>
              <a:t>  $10, %r1</a:t>
            </a:r>
          </a:p>
          <a:p>
            <a:r>
              <a:rPr lang="pt-PT" dirty="0" err="1"/>
              <a:t>addl</a:t>
            </a:r>
            <a:r>
              <a:rPr lang="pt-PT" dirty="0"/>
              <a:t>  %r1, %r3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947335" y="3716357"/>
            <a:ext cx="1891865" cy="707886"/>
          </a:xfrm>
          <a:prstGeom prst="rect">
            <a:avLst/>
          </a:prstGeom>
          <a:solidFill>
            <a:schemeClr val="bg1">
              <a:lumMod val="90000"/>
            </a:schemeClr>
          </a:solidFill>
          <a:ln w="31750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 err="1"/>
              <a:t>addl</a:t>
            </a:r>
            <a:r>
              <a:rPr lang="pt-PT" dirty="0"/>
              <a:t>  %r1, %r3</a:t>
            </a:r>
          </a:p>
          <a:p>
            <a:r>
              <a:rPr lang="pt-PT" dirty="0" err="1"/>
              <a:t>movl</a:t>
            </a:r>
            <a:r>
              <a:rPr lang="pt-PT" dirty="0"/>
              <a:t>  $10, %r1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947334" y="3730905"/>
            <a:ext cx="1891865" cy="707886"/>
          </a:xfrm>
          <a:prstGeom prst="rect">
            <a:avLst/>
          </a:prstGeom>
          <a:solidFill>
            <a:srgbClr val="92D050"/>
          </a:solidFill>
          <a:ln w="31750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 err="1"/>
              <a:t>addl</a:t>
            </a:r>
            <a:r>
              <a:rPr lang="pt-PT" dirty="0"/>
              <a:t>  %r1, %r3</a:t>
            </a:r>
          </a:p>
          <a:p>
            <a:r>
              <a:rPr lang="pt-PT" dirty="0" err="1"/>
              <a:t>movl</a:t>
            </a:r>
            <a:r>
              <a:rPr lang="pt-PT" dirty="0"/>
              <a:t>  $10, %r1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159973" y="3609736"/>
            <a:ext cx="2160240" cy="826119"/>
            <a:chOff x="6804248" y="3635514"/>
            <a:chExt cx="2160240" cy="826119"/>
          </a:xfrm>
        </p:grpSpPr>
        <p:cxnSp>
          <p:nvCxnSpPr>
            <p:cNvPr id="15" name="Conexão reta 14"/>
            <p:cNvCxnSpPr/>
            <p:nvPr/>
          </p:nvCxnSpPr>
          <p:spPr bwMode="auto">
            <a:xfrm>
              <a:off x="6947335" y="3671074"/>
              <a:ext cx="2017153" cy="753169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" name="Conexão reta 15"/>
            <p:cNvCxnSpPr/>
            <p:nvPr/>
          </p:nvCxnSpPr>
          <p:spPr bwMode="auto">
            <a:xfrm flipV="1">
              <a:off x="6804248" y="3635514"/>
              <a:ext cx="2160240" cy="826119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3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Static</a:t>
            </a:r>
            <a:r>
              <a:rPr lang="pt-PT" i="1" dirty="0"/>
              <a:t> </a:t>
            </a:r>
            <a:r>
              <a:rPr lang="pt-PT" i="1" dirty="0" err="1"/>
              <a:t>Multiple</a:t>
            </a:r>
            <a:r>
              <a:rPr lang="pt-PT" i="1" dirty="0"/>
              <a:t> </a:t>
            </a:r>
            <a:r>
              <a:rPr lang="pt-PT" i="1" dirty="0" err="1"/>
              <a:t>Issue</a:t>
            </a:r>
            <a:r>
              <a:rPr lang="pt-PT" i="1" dirty="0"/>
              <a:t> – </a:t>
            </a:r>
            <a:r>
              <a:rPr lang="pt-PT" dirty="0"/>
              <a:t>Exemplo: MIPS</a:t>
            </a:r>
            <a:endParaRPr lang="pt-PT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9</a:t>
            </a:fld>
            <a:endParaRPr lang="pt-PT" altLang="pt-PT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1981200"/>
          </a:xfrm>
        </p:spPr>
        <p:txBody>
          <a:bodyPr/>
          <a:lstStyle/>
          <a:p>
            <a:r>
              <a:rPr lang="pt-PT" dirty="0"/>
              <a:t>Considere uma versão com </a:t>
            </a:r>
            <a:r>
              <a:rPr lang="pt-PT" i="1" dirty="0" err="1"/>
              <a:t>static</a:t>
            </a:r>
            <a:r>
              <a:rPr lang="pt-PT" i="1" dirty="0"/>
              <a:t> </a:t>
            </a:r>
            <a:r>
              <a:rPr lang="pt-PT" i="1" dirty="0" err="1"/>
              <a:t>multiple</a:t>
            </a:r>
            <a:r>
              <a:rPr lang="pt-PT" i="1" dirty="0"/>
              <a:t> </a:t>
            </a:r>
            <a:r>
              <a:rPr lang="pt-PT" i="1" dirty="0" err="1"/>
              <a:t>issue</a:t>
            </a:r>
            <a:r>
              <a:rPr lang="pt-PT" i="1" dirty="0"/>
              <a:t> </a:t>
            </a:r>
            <a:r>
              <a:rPr lang="pt-PT" dirty="0"/>
              <a:t>do MIPS, com 2 </a:t>
            </a:r>
            <a:r>
              <a:rPr lang="pt-PT" i="1" dirty="0"/>
              <a:t>pipelines</a:t>
            </a:r>
            <a:r>
              <a:rPr lang="pt-PT" dirty="0"/>
              <a:t>: </a:t>
            </a:r>
          </a:p>
          <a:p>
            <a:pPr lvl="1"/>
            <a:r>
              <a:rPr lang="pt-PT" dirty="0" err="1"/>
              <a:t>Pipe</a:t>
            </a:r>
            <a:r>
              <a:rPr lang="pt-PT" dirty="0"/>
              <a:t> 0 : ALU ou </a:t>
            </a:r>
            <a:r>
              <a:rPr lang="pt-PT" i="1" dirty="0" err="1"/>
              <a:t>branch</a:t>
            </a:r>
            <a:endParaRPr lang="pt-PT" i="1" dirty="0"/>
          </a:p>
          <a:p>
            <a:pPr lvl="1"/>
            <a:r>
              <a:rPr lang="pt-PT" dirty="0" err="1"/>
              <a:t>Pipe</a:t>
            </a:r>
            <a:r>
              <a:rPr lang="pt-PT" dirty="0"/>
              <a:t> 1 : </a:t>
            </a:r>
            <a:r>
              <a:rPr lang="pt-PT" i="1" dirty="0" err="1"/>
              <a:t>load</a:t>
            </a:r>
            <a:r>
              <a:rPr lang="pt-PT" i="1" dirty="0"/>
              <a:t> / </a:t>
            </a:r>
            <a:r>
              <a:rPr lang="pt-PT" i="1" dirty="0" err="1"/>
              <a:t>store</a:t>
            </a:r>
            <a:endParaRPr lang="pt-PT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 bwMode="auto">
          <a:xfrm>
            <a:off x="4724401" y="1771590"/>
            <a:ext cx="3810000" cy="1981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ourier New"/>
                <a:cs typeface="Courier New"/>
              </a:rPr>
              <a:t>Loop: 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lw</a:t>
            </a:r>
            <a:r>
              <a:rPr lang="en-US" dirty="0">
                <a:latin typeface="Courier New"/>
                <a:cs typeface="Courier New"/>
              </a:rPr>
              <a:t> $t0, 0($s1)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addu</a:t>
            </a:r>
            <a:r>
              <a:rPr lang="en-US" dirty="0">
                <a:latin typeface="Courier New"/>
                <a:cs typeface="Courier New"/>
              </a:rPr>
              <a:t> $t0,$t0,$s2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sw</a:t>
            </a:r>
            <a:r>
              <a:rPr lang="en-US" dirty="0">
                <a:latin typeface="Courier New"/>
                <a:cs typeface="Courier New"/>
              </a:rPr>
              <a:t> $t0, 0($s1)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addi</a:t>
            </a:r>
            <a:r>
              <a:rPr lang="en-US" dirty="0">
                <a:latin typeface="Courier New"/>
                <a:cs typeface="Courier New"/>
              </a:rPr>
              <a:t> $s1,$s1,–4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bne</a:t>
            </a:r>
            <a:r>
              <a:rPr lang="en-US" dirty="0">
                <a:latin typeface="Courier New"/>
                <a:cs typeface="Courier New"/>
              </a:rPr>
              <a:t> $s1,$zero,Loop</a:t>
            </a:r>
            <a:endParaRPr kumimoji="0" lang="pt-PT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ＭＳ Ｐゴシック" charset="0"/>
              <a:cs typeface="Courier New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5715001" y="2246334"/>
            <a:ext cx="914400" cy="3048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5769077" y="2614938"/>
            <a:ext cx="304800" cy="2286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>
            <a:off x="5791200" y="3247995"/>
            <a:ext cx="304800" cy="152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329481"/>
              </p:ext>
            </p:extLst>
          </p:nvPr>
        </p:nvGraphicFramePr>
        <p:xfrm>
          <a:off x="1828801" y="3977941"/>
          <a:ext cx="67056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Pipe</a:t>
                      </a:r>
                      <a:r>
                        <a:rPr lang="pt-PT" dirty="0"/>
                        <a:t> 0 (ALU/</a:t>
                      </a:r>
                      <a:r>
                        <a:rPr lang="pt-PT" dirty="0" err="1"/>
                        <a:t>Branch</a:t>
                      </a:r>
                      <a:r>
                        <a:rPr lang="pt-P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Pipe</a:t>
                      </a:r>
                      <a:r>
                        <a:rPr lang="pt-PT" dirty="0"/>
                        <a:t> 1 (LS)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b="1" dirty="0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CPI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pt-PT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6019800" y="4308035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lw</a:t>
            </a:r>
            <a:r>
              <a:rPr lang="en-US" dirty="0">
                <a:latin typeface="Courier New"/>
                <a:cs typeface="Courier New"/>
              </a:rPr>
              <a:t> $t0, 0($s1)</a:t>
            </a:r>
            <a:endParaRPr lang="pt-PT" dirty="0"/>
          </a:p>
        </p:txBody>
      </p:sp>
      <p:sp>
        <p:nvSpPr>
          <p:cNvPr id="7" name="Retângulo 6"/>
          <p:cNvSpPr/>
          <p:nvPr/>
        </p:nvSpPr>
        <p:spPr>
          <a:xfrm>
            <a:off x="6019800" y="4631945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 err="1">
                <a:solidFill>
                  <a:srgbClr val="FF0000"/>
                </a:solidFill>
                <a:latin typeface="Courier New"/>
                <a:cs typeface="Courier New"/>
              </a:rPr>
              <a:t>nop</a:t>
            </a:r>
            <a:endParaRPr lang="pt-PT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94929" y="5057515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/>
                <a:cs typeface="Courier New"/>
              </a:rPr>
              <a:t>addi</a:t>
            </a:r>
            <a:r>
              <a:rPr lang="en-US" dirty="0">
                <a:latin typeface="Courier New"/>
                <a:cs typeface="Courier New"/>
              </a:rPr>
              <a:t> $s1,$s1,–4</a:t>
            </a:r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2612975" y="4674763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/>
                <a:cs typeface="Courier New"/>
              </a:rPr>
              <a:t>addu</a:t>
            </a:r>
            <a:r>
              <a:rPr lang="en-US" dirty="0">
                <a:latin typeface="Courier New"/>
                <a:cs typeface="Courier New"/>
              </a:rPr>
              <a:t> $t0,$t0,$s2</a:t>
            </a:r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2611983" y="5409213"/>
            <a:ext cx="2954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bne</a:t>
            </a:r>
            <a:r>
              <a:rPr lang="en-US" dirty="0">
                <a:latin typeface="Courier New"/>
                <a:cs typeface="Courier New"/>
              </a:rPr>
              <a:t> $s1,$zero,Loop</a:t>
            </a:r>
            <a:endParaRPr lang="pt-PT" dirty="0"/>
          </a:p>
        </p:txBody>
      </p:sp>
      <p:sp>
        <p:nvSpPr>
          <p:cNvPr id="13" name="Retângulo 12"/>
          <p:cNvSpPr/>
          <p:nvPr/>
        </p:nvSpPr>
        <p:spPr>
          <a:xfrm>
            <a:off x="6019800" y="5027702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/>
                <a:cs typeface="Courier New"/>
              </a:rPr>
              <a:t>sw</a:t>
            </a:r>
            <a:r>
              <a:rPr lang="en-US" dirty="0">
                <a:latin typeface="Courier New"/>
                <a:cs typeface="Courier New"/>
              </a:rPr>
              <a:t> $t0, 4($s1)</a:t>
            </a:r>
            <a:endParaRPr lang="pt-PT" dirty="0"/>
          </a:p>
        </p:txBody>
      </p:sp>
      <p:cxnSp>
        <p:nvCxnSpPr>
          <p:cNvPr id="28" name="Straight Arrow Connector 14"/>
          <p:cNvCxnSpPr/>
          <p:nvPr/>
        </p:nvCxnSpPr>
        <p:spPr bwMode="auto">
          <a:xfrm flipH="1">
            <a:off x="6090332" y="2911493"/>
            <a:ext cx="360040" cy="22877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0" name="CaixaDeTexto 19"/>
          <p:cNvSpPr txBox="1"/>
          <p:nvPr/>
        </p:nvSpPr>
        <p:spPr>
          <a:xfrm>
            <a:off x="4692192" y="5805264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4 / 5 = 0.8 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2611983" y="4293096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 err="1">
                <a:solidFill>
                  <a:srgbClr val="FF0000"/>
                </a:solidFill>
                <a:latin typeface="Courier New"/>
                <a:cs typeface="Courier New"/>
              </a:rPr>
              <a:t>nop</a:t>
            </a:r>
            <a:endParaRPr lang="pt-PT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3" grpId="0"/>
      <p:bldP spid="20" grpId="0"/>
      <p:bldP spid="22" grpId="0"/>
    </p:bldLst>
  </p:timing>
</p:sld>
</file>

<file path=ppt/theme/theme1.xml><?xml version="1.0" encoding="utf-8"?>
<a:theme xmlns:a="http://schemas.openxmlformats.org/drawingml/2006/main" name="Modelo de apresentação predefinido">
  <a:themeElements>
    <a:clrScheme name="">
      <a:dk1>
        <a:srgbClr val="000000"/>
      </a:dk1>
      <a:lt1>
        <a:srgbClr val="DDDDDD"/>
      </a:lt1>
      <a:dk2>
        <a:srgbClr val="000000"/>
      </a:dk2>
      <a:lt2>
        <a:srgbClr val="000000"/>
      </a:lt2>
      <a:accent1>
        <a:srgbClr val="FF9900"/>
      </a:accent1>
      <a:accent2>
        <a:srgbClr val="00FFFF"/>
      </a:accent2>
      <a:accent3>
        <a:srgbClr val="EBEBEB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13580</TotalTime>
  <Words>3062</Words>
  <Application>Microsoft Macintosh PowerPoint</Application>
  <PresentationFormat>Apresentação no Ecrã (4:3)</PresentationFormat>
  <Paragraphs>461</Paragraphs>
  <Slides>30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Times New Roman</vt:lpstr>
      <vt:lpstr>Zapf Dingbats</vt:lpstr>
      <vt:lpstr>Modelo de apresentação predefinido</vt:lpstr>
      <vt:lpstr>Instruction Level Parallelism Super Escalaridade</vt:lpstr>
      <vt:lpstr>Material de Apoio</vt:lpstr>
      <vt:lpstr>Pipelining</vt:lpstr>
      <vt:lpstr>Multiple Issue</vt:lpstr>
      <vt:lpstr>Multiple Issue</vt:lpstr>
      <vt:lpstr>Multiple Issue: Limitações</vt:lpstr>
      <vt:lpstr>Static Multiple Issue</vt:lpstr>
      <vt:lpstr>Static Multiple Issue – Exemplo: ARM Cortex A8 </vt:lpstr>
      <vt:lpstr>Static Multiple Issue – Exemplo: MIPS</vt:lpstr>
      <vt:lpstr>Loop Unrolling– Exemplo: MIPS</vt:lpstr>
      <vt:lpstr>Loop Unrolling</vt:lpstr>
      <vt:lpstr>Static Multiple Issue: Limitação</vt:lpstr>
      <vt:lpstr>Dynamic Multiple Issue</vt:lpstr>
      <vt:lpstr>SuperEscalaridade: in-order scheduling</vt:lpstr>
      <vt:lpstr>SuperEscalaridade: out-of-order scheduling</vt:lpstr>
      <vt:lpstr>Scheduling - Exercícios</vt:lpstr>
      <vt:lpstr>Scheduling: in-order multiple issue</vt:lpstr>
      <vt:lpstr>Scheduling: in-order multiple issue; unroll = 2</vt:lpstr>
      <vt:lpstr>Scheduling: out of order multiple issue; unroll = 2</vt:lpstr>
      <vt:lpstr>SuperEscalaridade: organização</vt:lpstr>
      <vt:lpstr>SuperEscalaridade: organização</vt:lpstr>
      <vt:lpstr>SuperEscalaridade: organização</vt:lpstr>
      <vt:lpstr>SuperEscalaridade: organização</vt:lpstr>
      <vt:lpstr>ILP: limitações</vt:lpstr>
      <vt:lpstr>Eficiência Energética</vt:lpstr>
      <vt:lpstr>ARM Cortex-A8 vs Intel Core i7</vt:lpstr>
      <vt:lpstr>ARM Cortex A8</vt:lpstr>
      <vt:lpstr>ARM Cortex A8 - Desempenho</vt:lpstr>
      <vt:lpstr>Intel Core i7 920</vt:lpstr>
      <vt:lpstr>Intel Core i7 920 - Desempenho</vt:lpstr>
    </vt:vector>
  </TitlesOfParts>
  <Company>Univ. do Minho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Santos</dc:creator>
  <cp:lastModifiedBy>Luis Paulo Santos</cp:lastModifiedBy>
  <cp:revision>606</cp:revision>
  <dcterms:created xsi:type="dcterms:W3CDTF">2015-11-09T11:36:27Z</dcterms:created>
  <dcterms:modified xsi:type="dcterms:W3CDTF">2021-11-14T17:07:49Z</dcterms:modified>
</cp:coreProperties>
</file>