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90" r:id="rId2"/>
    <p:sldId id="34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337" r:id="rId11"/>
    <p:sldId id="339" r:id="rId12"/>
    <p:sldId id="340" r:id="rId13"/>
    <p:sldId id="301" r:id="rId14"/>
    <p:sldId id="302" r:id="rId15"/>
    <p:sldId id="306" r:id="rId16"/>
    <p:sldId id="307" r:id="rId17"/>
    <p:sldId id="308" r:id="rId18"/>
    <p:sldId id="309" r:id="rId19"/>
    <p:sldId id="310" r:id="rId20"/>
    <p:sldId id="313" r:id="rId21"/>
    <p:sldId id="336" r:id="rId22"/>
    <p:sldId id="315" r:id="rId23"/>
    <p:sldId id="316" r:id="rId24"/>
    <p:sldId id="317" r:id="rId25"/>
    <p:sldId id="318" r:id="rId26"/>
    <p:sldId id="319" r:id="rId27"/>
    <p:sldId id="321" r:id="rId28"/>
    <p:sldId id="322" r:id="rId29"/>
    <p:sldId id="323" r:id="rId30"/>
    <p:sldId id="335" r:id="rId31"/>
    <p:sldId id="324" r:id="rId32"/>
    <p:sldId id="325" r:id="rId33"/>
    <p:sldId id="326" r:id="rId34"/>
    <p:sldId id="327" r:id="rId35"/>
    <p:sldId id="329" r:id="rId36"/>
    <p:sldId id="332" r:id="rId37"/>
    <p:sldId id="330" r:id="rId38"/>
    <p:sldId id="334" r:id="rId39"/>
    <p:sldId id="333" r:id="rId40"/>
    <p:sldId id="342" r:id="rId41"/>
    <p:sldId id="331" r:id="rId42"/>
  </p:sldIdLst>
  <p:sldSz cx="9144000" cy="6858000" type="screen4x3"/>
  <p:notesSz cx="7099300" cy="10223500"/>
  <p:defaultTextStyle>
    <a:defPPr>
      <a:defRPr lang="pt-PT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9779"/>
    <a:srgbClr val="0000FF"/>
    <a:srgbClr val="FFFF66"/>
    <a:srgbClr val="FFFFFF"/>
    <a:srgbClr val="000000"/>
    <a:srgbClr val="0099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Estilo Claro 1 - Destaqu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Destaqu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7" autoAdjust="0"/>
    <p:restoredTop sz="94649"/>
  </p:normalViewPr>
  <p:slideViewPr>
    <p:cSldViewPr>
      <p:cViewPr varScale="1">
        <p:scale>
          <a:sx n="102" d="100"/>
          <a:sy n="102" d="100"/>
        </p:scale>
        <p:origin x="140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D784C-1C97-6248-AC87-52442BD6A0A5}" type="datetimeFigureOut">
              <a:rPr lang="pt-PT" smtClean="0"/>
              <a:pPr/>
              <a:t>01/03/23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D0BA5-60E0-3F4A-9D23-33438BF4D32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35719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69" tIns="49484" rIns="98969" bIns="4948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69" tIns="49484" rIns="98969" bIns="4948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08575" cy="3832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56163"/>
            <a:ext cx="5207000" cy="459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69" tIns="49484" rIns="98969" bIns="494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/>
              <a:t>Faça clique para editar os estilos de texto do modelo global</a:t>
            </a:r>
          </a:p>
          <a:p>
            <a:pPr lvl="1"/>
            <a:r>
              <a:rPr lang="pt-PT" altLang="pt-PT"/>
              <a:t>Segundo nível</a:t>
            </a:r>
          </a:p>
          <a:p>
            <a:pPr lvl="2"/>
            <a:r>
              <a:rPr lang="pt-PT" altLang="pt-PT"/>
              <a:t>Terceiro nível</a:t>
            </a:r>
          </a:p>
          <a:p>
            <a:pPr lvl="3"/>
            <a:r>
              <a:rPr lang="pt-PT" altLang="pt-PT"/>
              <a:t>Quarto nível</a:t>
            </a:r>
          </a:p>
          <a:p>
            <a:pPr lvl="4"/>
            <a:r>
              <a:rPr lang="pt-PT" altLang="pt-PT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2325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69" tIns="49484" rIns="98969" bIns="4948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2325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69" tIns="49484" rIns="98969" bIns="4948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itchFamily="-109" charset="0"/>
              </a:defRPr>
            </a:lvl1pPr>
          </a:lstStyle>
          <a:p>
            <a:fld id="{F23BD27D-1DB8-40D3-970C-F47930822EBD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4526636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/>
              <a:t>Faça clique para editar o estilo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pt-PT" altLang="pt-PT"/>
              <a:t>AC – Processamento Vectorial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fld id="{97FF8ED5-D7AB-4824-B5A2-1212CA823E7F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17932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Processamento Vectorial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F62ABC-4405-434B-974E-01C7EFBBD085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78869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05600" y="228600"/>
            <a:ext cx="2133600" cy="5867400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248400" cy="5867400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Processamento Vectorial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CA2980-2232-4684-A49B-E8A77528C5C6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317156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838200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a Tabela 2"/>
          <p:cNvSpPr>
            <a:spLocks noGrp="1"/>
          </p:cNvSpPr>
          <p:nvPr>
            <p:ph type="tbl" idx="1"/>
          </p:nvPr>
        </p:nvSpPr>
        <p:spPr>
          <a:xfrm>
            <a:off x="304800" y="1219200"/>
            <a:ext cx="85344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Processamento Vectorial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EEB0A8-1773-4792-9F85-E0D7CB36ED68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412199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Processamento Vectorial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4BC470-4EDA-489F-9F7C-6705FE1D702D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48621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Processamento Vectorial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555B11-AFC6-4EE2-99F9-7A17F33C7D9A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05152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Processamento Vectorial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D66EFF-5454-4DD1-84CB-C3C34D8FF3AF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500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Processamento Vectorial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DF266-1E15-4CE1-9EA2-45F07BA43F80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96426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Processamento Vectorial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8209F2-CD37-4F03-9115-FDCB9B6699C4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67739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Processamento Vectorial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8142D9-A6F5-4FE3-85F3-A33BD087CB66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34845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Processamento Vectorial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654803-398E-440A-8FE0-9867EED50FB8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407052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Processamento Vectorial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A2CC20-7C40-45C8-BE58-F46EC088C556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32724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534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/>
              <a:t>Faça clique para editar o estilo do título do modelo global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/>
              <a:t>Faça clique para editar os estilos de texto do modelo global</a:t>
            </a:r>
          </a:p>
          <a:p>
            <a:pPr lvl="1"/>
            <a:r>
              <a:rPr lang="pt-PT" altLang="pt-PT"/>
              <a:t>Segundo nível</a:t>
            </a:r>
          </a:p>
          <a:p>
            <a:pPr lvl="2"/>
            <a:r>
              <a:rPr lang="pt-PT" altLang="pt-PT"/>
              <a:t>Terceiro nível</a:t>
            </a:r>
          </a:p>
          <a:p>
            <a:pPr lvl="3"/>
            <a:r>
              <a:rPr lang="pt-PT" altLang="pt-PT"/>
              <a:t>Quarto nível</a:t>
            </a:r>
          </a:p>
          <a:p>
            <a:pPr lvl="4"/>
            <a:r>
              <a:rPr lang="pt-PT" altLang="pt-PT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09" charset="0"/>
              </a:defRPr>
            </a:lvl1pPr>
          </a:lstStyle>
          <a:p>
            <a:r>
              <a:rPr lang="pt-PT" altLang="pt-PT"/>
              <a:t>AC – Processamento Vectorial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2484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9" charset="0"/>
              </a:defRPr>
            </a:lvl1pPr>
          </a:lstStyle>
          <a:p>
            <a:fld id="{7ABDF759-1527-429E-B022-C6FAE1CE2AD6}" type="slidenum">
              <a:rPr lang="pt-PT" altLang="pt-PT"/>
              <a:pPr/>
              <a:t>‹nº›</a:t>
            </a:fld>
            <a:endParaRPr lang="pt-PT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  <p:sldLayoutId id="2147484036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ware.intel.com/sites/landingpage/IntrinsicsGuide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sapp.cs.cmu.edu/3e/waside/waside-simd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pt-PT" altLang="pt-PT" i="1" dirty="0">
                <a:latin typeface="Calibri" pitchFamily="-109" charset="0"/>
                <a:ea typeface="ＭＳ Ｐゴシック" pitchFamily="-109" charset="-128"/>
              </a:rPr>
              <a:t>Processamento Vectorial</a:t>
            </a:r>
            <a:endParaRPr lang="pt-PT" altLang="pt-PT" dirty="0">
              <a:latin typeface="Calibri" pitchFamily="-109" charset="0"/>
              <a:ea typeface="ＭＳ Ｐゴシック" pitchFamily="-109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Arquitetura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 de </a:t>
            </a:r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Computadores</a:t>
            </a:r>
            <a:endParaRPr lang="en-US" altLang="pt-PT" dirty="0">
              <a:latin typeface="Calibri" pitchFamily="-109" charset="0"/>
              <a:ea typeface="ＭＳ Ｐゴシック" pitchFamily="-109" charset="-128"/>
            </a:endParaRPr>
          </a:p>
          <a:p>
            <a:pPr eaLnBrk="1" hangingPunct="1"/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Mestrado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Integrado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em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 </a:t>
            </a:r>
          </a:p>
          <a:p>
            <a:pPr eaLnBrk="1" hangingPunct="1"/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Engenharia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Informática</a:t>
            </a:r>
            <a:endParaRPr lang="en-US" altLang="pt-PT" dirty="0">
              <a:latin typeface="Calibri" pitchFamily="-109" charset="0"/>
              <a:ea typeface="ＭＳ Ｐゴシック" pitchFamily="-109" charset="-128"/>
            </a:endParaRPr>
          </a:p>
          <a:p>
            <a:pPr eaLnBrk="1" hangingPunct="1"/>
            <a:endParaRPr lang="pt-PT" altLang="pt-PT" dirty="0">
              <a:latin typeface="Calibri" pitchFamily="-109" charset="0"/>
              <a:ea typeface="ＭＳ Ｐゴシック" pitchFamily="-109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pitchFamily="-103" charset="0"/>
              </a:rPr>
              <a:t>Instruções</a:t>
            </a:r>
            <a:r>
              <a:rPr lang="en-US" dirty="0">
                <a:latin typeface="Calibri" pitchFamily="-103" charset="0"/>
              </a:rPr>
              <a:t> AVX: </a:t>
            </a:r>
            <a:r>
              <a:rPr lang="en-US" dirty="0" err="1">
                <a:latin typeface="Calibri" pitchFamily="-103" charset="0"/>
              </a:rPr>
              <a:t>Notação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1800" dirty="0"/>
              <a:t>A </a:t>
            </a:r>
            <a:r>
              <a:rPr lang="en-US" sz="1800" dirty="0" err="1"/>
              <a:t>operação</a:t>
            </a:r>
            <a:r>
              <a:rPr lang="en-US" sz="1800" dirty="0"/>
              <a:t> de </a:t>
            </a:r>
            <a:r>
              <a:rPr lang="en-US" sz="1800" dirty="0" err="1"/>
              <a:t>adição</a:t>
            </a:r>
            <a:r>
              <a:rPr lang="en-US" sz="1800" dirty="0"/>
              <a:t> 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800" dirty="0"/>
              <a:t>) é </a:t>
            </a:r>
            <a:r>
              <a:rPr lang="en-US" sz="1800" dirty="0" err="1"/>
              <a:t>usada</a:t>
            </a:r>
            <a:r>
              <a:rPr lang="en-US" sz="1800" dirty="0"/>
              <a:t> </a:t>
            </a:r>
            <a:r>
              <a:rPr lang="en-US" sz="1800" dirty="0" err="1"/>
              <a:t>como</a:t>
            </a:r>
            <a:r>
              <a:rPr lang="en-US" sz="1800" dirty="0"/>
              <a:t> </a:t>
            </a:r>
            <a:r>
              <a:rPr lang="en-US" sz="1800" dirty="0" err="1"/>
              <a:t>exemplo</a:t>
            </a:r>
            <a:endParaRPr lang="en-US" sz="1800" dirty="0"/>
          </a:p>
          <a:p>
            <a:pPr>
              <a:spcAft>
                <a:spcPts val="60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US" sz="1800" dirty="0" err="1"/>
              <a:t>refere</a:t>
            </a:r>
            <a:r>
              <a:rPr lang="en-US" sz="1800" dirty="0"/>
              <a:t> </a:t>
            </a:r>
            <a:r>
              <a:rPr lang="en-US" sz="1800" dirty="0" err="1"/>
              <a:t>registos</a:t>
            </a:r>
            <a:r>
              <a:rPr lang="en-US" sz="1800" dirty="0"/>
              <a:t> de 128 </a:t>
            </a:r>
            <a:r>
              <a:rPr lang="en-US" sz="1800" i="1" dirty="0"/>
              <a:t>bits</a:t>
            </a:r>
            <a:r>
              <a:rPr lang="en-US" sz="18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US" sz="1800" dirty="0" err="1"/>
              <a:t>registos</a:t>
            </a:r>
            <a:r>
              <a:rPr lang="en-US" sz="1800" dirty="0"/>
              <a:t> de 256 </a:t>
            </a:r>
            <a:r>
              <a:rPr lang="en-US" sz="1800" i="1" dirty="0"/>
              <a:t>bits</a:t>
            </a:r>
            <a:r>
              <a:rPr lang="en-US" sz="1800" dirty="0"/>
              <a:t> 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m128</a:t>
            </a:r>
            <a:r>
              <a:rPr lang="en-US" sz="1800" dirty="0"/>
              <a:t> </a:t>
            </a:r>
            <a:r>
              <a:rPr lang="en-US" sz="1800" dirty="0" err="1"/>
              <a:t>refere</a:t>
            </a:r>
            <a:r>
              <a:rPr lang="en-US" sz="1800" dirty="0"/>
              <a:t> 128 </a:t>
            </a:r>
            <a:r>
              <a:rPr lang="en-US" sz="1800" i="1" dirty="0"/>
              <a:t>bits</a:t>
            </a:r>
            <a:r>
              <a:rPr lang="en-US" sz="1800" dirty="0"/>
              <a:t> (16 </a:t>
            </a:r>
            <a:r>
              <a:rPr lang="en-US" sz="1800" i="1" dirty="0"/>
              <a:t>bytes</a:t>
            </a:r>
            <a:r>
              <a:rPr lang="en-US" sz="1800" dirty="0"/>
              <a:t>)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memória</a:t>
            </a:r>
            <a:r>
              <a:rPr lang="en-US" sz="18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m256</a:t>
            </a:r>
            <a:r>
              <a:rPr lang="en-US" sz="1800" i="1" dirty="0"/>
              <a:t> </a:t>
            </a:r>
            <a:r>
              <a:rPr lang="en-US" sz="1800" dirty="0" err="1"/>
              <a:t>refere</a:t>
            </a:r>
            <a:r>
              <a:rPr lang="en-US" sz="1800" i="1" dirty="0"/>
              <a:t> 32 </a:t>
            </a:r>
            <a:r>
              <a:rPr lang="en-US" sz="1800" dirty="0"/>
              <a:t>bytes </a:t>
            </a:r>
            <a:r>
              <a:rPr lang="en-US" sz="1800" i="1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memória</a:t>
            </a:r>
            <a:endParaRPr lang="en-US" sz="1800" dirty="0"/>
          </a:p>
          <a:p>
            <a:pPr>
              <a:spcAft>
                <a:spcPts val="600"/>
              </a:spcAft>
            </a:pPr>
            <a:r>
              <a:rPr lang="en-US" sz="1800" dirty="0" err="1"/>
              <a:t>Instruções</a:t>
            </a:r>
            <a:r>
              <a:rPr lang="en-US" sz="1800" dirty="0"/>
              <a:t> </a:t>
            </a:r>
            <a:r>
              <a:rPr lang="en-US" sz="1800" dirty="0" err="1"/>
              <a:t>sem</a:t>
            </a:r>
            <a:r>
              <a:rPr lang="en-US" sz="1800" dirty="0"/>
              <a:t> o </a:t>
            </a:r>
            <a:r>
              <a:rPr lang="en-US" sz="1800" dirty="0" err="1"/>
              <a:t>prefixo</a:t>
            </a:r>
            <a:r>
              <a:rPr lang="en-US" sz="1800" dirty="0"/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800" dirty="0"/>
              <a:t> </a:t>
            </a:r>
            <a:r>
              <a:rPr lang="en-US" sz="1800" dirty="0" err="1"/>
              <a:t>operam</a:t>
            </a:r>
            <a:r>
              <a:rPr lang="en-US" sz="1800" dirty="0"/>
              <a:t> </a:t>
            </a:r>
            <a:r>
              <a:rPr lang="en-US" sz="1800" dirty="0" err="1"/>
              <a:t>sobre</a:t>
            </a:r>
            <a:r>
              <a:rPr lang="en-US" sz="1800" dirty="0"/>
              <a:t> </a:t>
            </a:r>
            <a:r>
              <a:rPr lang="en-US" sz="1800" dirty="0" err="1"/>
              <a:t>quantidades</a:t>
            </a:r>
            <a:r>
              <a:rPr lang="en-US" sz="1800" dirty="0"/>
              <a:t> de 128 </a:t>
            </a:r>
            <a:r>
              <a:rPr lang="en-US" sz="1800" i="1" dirty="0"/>
              <a:t>bits </a:t>
            </a:r>
            <a:r>
              <a:rPr lang="en-US" sz="1800" dirty="0"/>
              <a:t> e </a:t>
            </a:r>
            <a:r>
              <a:rPr lang="en-US" sz="1800" dirty="0" err="1"/>
              <a:t>usam</a:t>
            </a:r>
            <a:r>
              <a:rPr lang="en-US" sz="1800" dirty="0"/>
              <a:t>  o </a:t>
            </a:r>
            <a:r>
              <a:rPr lang="en-US" sz="1800" dirty="0" err="1"/>
              <a:t>formato</a:t>
            </a:r>
            <a:r>
              <a:rPr lang="en-US" sz="1800" dirty="0"/>
              <a:t> de </a:t>
            </a:r>
            <a:r>
              <a:rPr lang="en-US" sz="1800" dirty="0" err="1"/>
              <a:t>dois</a:t>
            </a:r>
            <a:r>
              <a:rPr lang="en-US" sz="1800" dirty="0"/>
              <a:t> </a:t>
            </a:r>
            <a:r>
              <a:rPr lang="en-US" sz="1800" dirty="0" err="1"/>
              <a:t>operandos</a:t>
            </a:r>
            <a:r>
              <a:rPr lang="en-US" sz="1800" dirty="0"/>
              <a:t>:</a:t>
            </a:r>
          </a:p>
          <a:p>
            <a:pPr lvl="1">
              <a:spcAft>
                <a:spcPts val="60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ADDPS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 / m128,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/>
              <a:t>adiciona</a:t>
            </a:r>
            <a:r>
              <a:rPr lang="en-US" sz="1600" dirty="0"/>
              <a:t> o operando da </a:t>
            </a:r>
            <a:r>
              <a:rPr lang="en-US" sz="1600" dirty="0" err="1"/>
              <a:t>esquerda</a:t>
            </a:r>
            <a:r>
              <a:rPr lang="en-US" sz="1600" dirty="0"/>
              <a:t> com o da </a:t>
            </a:r>
            <a:r>
              <a:rPr lang="en-US" sz="1600" dirty="0" err="1"/>
              <a:t>direita</a:t>
            </a:r>
            <a:r>
              <a:rPr lang="en-US" sz="1600" dirty="0"/>
              <a:t> e </a:t>
            </a:r>
            <a:r>
              <a:rPr lang="en-US" sz="1600" dirty="0" err="1"/>
              <a:t>guarda</a:t>
            </a:r>
            <a:r>
              <a:rPr lang="en-US" sz="1600" dirty="0"/>
              <a:t> o </a:t>
            </a:r>
            <a:r>
              <a:rPr lang="en-US" sz="1600" dirty="0" err="1"/>
              <a:t>resultado</a:t>
            </a:r>
            <a:r>
              <a:rPr lang="en-US" sz="1600" dirty="0"/>
              <a:t> no operando da </a:t>
            </a:r>
            <a:r>
              <a:rPr lang="en-US" sz="1600" b="1" dirty="0"/>
              <a:t>DIREITA</a:t>
            </a:r>
          </a:p>
          <a:p>
            <a:pPr>
              <a:spcAft>
                <a:spcPts val="600"/>
              </a:spcAft>
            </a:pPr>
            <a:r>
              <a:rPr lang="en-US" sz="1800" dirty="0" err="1"/>
              <a:t>Instruções</a:t>
            </a:r>
            <a:r>
              <a:rPr lang="en-US" sz="1800" dirty="0"/>
              <a:t> com o </a:t>
            </a:r>
            <a:r>
              <a:rPr lang="en-US" sz="1800" dirty="0" err="1"/>
              <a:t>prefixo</a:t>
            </a:r>
            <a:r>
              <a:rPr lang="en-US" sz="1800" dirty="0"/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800" dirty="0"/>
              <a:t> </a:t>
            </a:r>
            <a:r>
              <a:rPr lang="en-US" sz="1800" dirty="0" err="1"/>
              <a:t>operam</a:t>
            </a:r>
            <a:r>
              <a:rPr lang="en-US" sz="1800" dirty="0"/>
              <a:t> </a:t>
            </a:r>
            <a:r>
              <a:rPr lang="en-US" sz="1800" dirty="0" err="1"/>
              <a:t>sobre</a:t>
            </a:r>
            <a:r>
              <a:rPr lang="en-US" sz="1800" dirty="0"/>
              <a:t> </a:t>
            </a:r>
            <a:r>
              <a:rPr lang="en-US" sz="1800" dirty="0" err="1"/>
              <a:t>quantidades</a:t>
            </a:r>
            <a:r>
              <a:rPr lang="en-US" sz="1800" dirty="0"/>
              <a:t> de 128 </a:t>
            </a:r>
            <a:r>
              <a:rPr lang="en-US" sz="1800" dirty="0" err="1"/>
              <a:t>ou</a:t>
            </a:r>
            <a:r>
              <a:rPr lang="en-US" sz="1800" dirty="0"/>
              <a:t> 256 </a:t>
            </a:r>
            <a:r>
              <a:rPr lang="en-US" sz="1800" i="1" dirty="0"/>
              <a:t>bits </a:t>
            </a:r>
            <a:r>
              <a:rPr lang="en-US" sz="1800" dirty="0"/>
              <a:t> e </a:t>
            </a:r>
            <a:r>
              <a:rPr lang="en-US" sz="1800" dirty="0" err="1"/>
              <a:t>usam</a:t>
            </a:r>
            <a:r>
              <a:rPr lang="en-US" sz="1800" dirty="0"/>
              <a:t>  o </a:t>
            </a:r>
            <a:r>
              <a:rPr lang="en-US" sz="1800" dirty="0" err="1"/>
              <a:t>formato</a:t>
            </a:r>
            <a:r>
              <a:rPr lang="en-US" sz="1800" dirty="0"/>
              <a:t> de </a:t>
            </a:r>
            <a:r>
              <a:rPr lang="en-US" sz="1800" dirty="0" err="1"/>
              <a:t>três</a:t>
            </a:r>
            <a:r>
              <a:rPr lang="en-US" sz="1800" dirty="0"/>
              <a:t> </a:t>
            </a:r>
            <a:r>
              <a:rPr lang="en-US" sz="1800" dirty="0" err="1"/>
              <a:t>operandos</a:t>
            </a:r>
            <a:r>
              <a:rPr lang="en-US" sz="1800" dirty="0"/>
              <a:t>:</a:t>
            </a:r>
          </a:p>
          <a:p>
            <a:pPr lvl="1">
              <a:spcAft>
                <a:spcPts val="60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VADDPS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 / m128,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</a:p>
          <a:p>
            <a:pPr lvl="1">
              <a:spcAft>
                <a:spcPts val="60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VADDPS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 / m256,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/>
              <a:t>adiciona</a:t>
            </a:r>
            <a:r>
              <a:rPr lang="en-US" sz="1600" dirty="0"/>
              <a:t> </a:t>
            </a:r>
            <a:r>
              <a:rPr lang="en-US" sz="1600" dirty="0" err="1"/>
              <a:t>os</a:t>
            </a:r>
            <a:r>
              <a:rPr lang="en-US" sz="1600" dirty="0"/>
              <a:t> 2 </a:t>
            </a:r>
            <a:r>
              <a:rPr lang="en-US" sz="1600" dirty="0" err="1"/>
              <a:t>operandos</a:t>
            </a:r>
            <a:r>
              <a:rPr lang="en-US" sz="1600" dirty="0"/>
              <a:t> da </a:t>
            </a:r>
            <a:r>
              <a:rPr lang="en-US" sz="1600" dirty="0" err="1"/>
              <a:t>esquerda</a:t>
            </a:r>
            <a:r>
              <a:rPr lang="en-US" sz="1600" dirty="0"/>
              <a:t> </a:t>
            </a:r>
            <a:r>
              <a:rPr lang="en-US" sz="1600" dirty="0" err="1"/>
              <a:t>guarda</a:t>
            </a:r>
            <a:r>
              <a:rPr lang="en-US" sz="1600" dirty="0"/>
              <a:t> o </a:t>
            </a:r>
            <a:r>
              <a:rPr lang="en-US" sz="1600" dirty="0" err="1"/>
              <a:t>resultado</a:t>
            </a:r>
            <a:r>
              <a:rPr lang="en-US" sz="1600" dirty="0"/>
              <a:t> no operando da </a:t>
            </a:r>
            <a:r>
              <a:rPr lang="en-US" sz="1600" b="1" dirty="0"/>
              <a:t>DIREITA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Processamento Vectorial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10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468858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pitchFamily="-103" charset="0"/>
              </a:rPr>
              <a:t>Instruções</a:t>
            </a:r>
            <a:r>
              <a:rPr lang="en-US" dirty="0">
                <a:latin typeface="Calibri" pitchFamily="-103" charset="0"/>
              </a:rPr>
              <a:t> AVX: </a:t>
            </a:r>
            <a:r>
              <a:rPr lang="en-US" dirty="0" err="1">
                <a:latin typeface="Calibri" pitchFamily="-103" charset="0"/>
              </a:rPr>
              <a:t>Notação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81781" y="1052590"/>
            <a:ext cx="8534400" cy="5040706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800" dirty="0" err="1"/>
              <a:t>Instruções</a:t>
            </a:r>
            <a:r>
              <a:rPr lang="en-US" sz="1800" dirty="0"/>
              <a:t> com o </a:t>
            </a:r>
            <a:r>
              <a:rPr lang="en-US" sz="1800" dirty="0" err="1"/>
              <a:t>sufixo</a:t>
            </a:r>
            <a:r>
              <a:rPr lang="en-US" sz="1800" dirty="0"/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800" dirty="0"/>
              <a:t> </a:t>
            </a:r>
            <a:r>
              <a:rPr lang="en-US" sz="1800" dirty="0" err="1"/>
              <a:t>operam</a:t>
            </a:r>
            <a:r>
              <a:rPr lang="en-US" sz="1800" dirty="0"/>
              <a:t> </a:t>
            </a:r>
            <a:r>
              <a:rPr lang="en-US" sz="1800" dirty="0" err="1"/>
              <a:t>sobre</a:t>
            </a:r>
            <a:r>
              <a:rPr lang="en-US" sz="1800" dirty="0"/>
              <a:t> </a:t>
            </a:r>
            <a:r>
              <a:rPr lang="en-US" sz="1800" dirty="0" err="1"/>
              <a:t>valores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vírgula</a:t>
            </a:r>
            <a:r>
              <a:rPr lang="en-US" sz="1800" dirty="0"/>
              <a:t> </a:t>
            </a:r>
            <a:r>
              <a:rPr lang="en-US" sz="1800" dirty="0" err="1"/>
              <a:t>flutuante</a:t>
            </a:r>
            <a:r>
              <a:rPr lang="en-US" sz="1800" dirty="0"/>
              <a:t> </a:t>
            </a:r>
            <a:r>
              <a:rPr lang="en-US" sz="1800" dirty="0" err="1"/>
              <a:t>precisão</a:t>
            </a:r>
            <a:r>
              <a:rPr lang="en-US" sz="1800" dirty="0"/>
              <a:t> simples; o </a:t>
            </a:r>
            <a:r>
              <a:rPr lang="en-US" sz="1800" dirty="0" err="1"/>
              <a:t>sufixo</a:t>
            </a:r>
            <a:r>
              <a:rPr lang="en-US" sz="1800" dirty="0"/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800" dirty="0"/>
              <a:t> </a:t>
            </a:r>
            <a:r>
              <a:rPr lang="en-US" sz="1800" dirty="0" err="1"/>
              <a:t>indica</a:t>
            </a:r>
            <a:r>
              <a:rPr lang="en-US" sz="1800" dirty="0"/>
              <a:t> </a:t>
            </a:r>
            <a:r>
              <a:rPr lang="en-US" sz="1800" dirty="0" err="1"/>
              <a:t>vírgula</a:t>
            </a:r>
            <a:r>
              <a:rPr lang="en-US" sz="1800" dirty="0"/>
              <a:t> </a:t>
            </a:r>
            <a:r>
              <a:rPr lang="en-US" sz="1800" dirty="0" err="1"/>
              <a:t>flutuante</a:t>
            </a:r>
            <a:r>
              <a:rPr lang="en-US" sz="1800" dirty="0"/>
              <a:t> </a:t>
            </a:r>
            <a:r>
              <a:rPr lang="en-US" sz="1800" dirty="0" err="1"/>
              <a:t>precisão</a:t>
            </a:r>
            <a:r>
              <a:rPr lang="en-US" sz="1800" dirty="0"/>
              <a:t> </a:t>
            </a:r>
            <a:r>
              <a:rPr lang="en-US" sz="1800" dirty="0" err="1"/>
              <a:t>dupla</a:t>
            </a:r>
            <a:r>
              <a:rPr lang="en-US" sz="1800" dirty="0"/>
              <a:t>:</a:t>
            </a:r>
          </a:p>
          <a:p>
            <a:pPr lvl="1">
              <a:spcAft>
                <a:spcPts val="60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VADDP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 / m256,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US" sz="1600" dirty="0"/>
              <a:t>– </a:t>
            </a:r>
            <a:r>
              <a:rPr lang="en-US" sz="1600" dirty="0" err="1"/>
              <a:t>realiza</a:t>
            </a:r>
            <a:r>
              <a:rPr lang="en-US" sz="1600" dirty="0"/>
              <a:t> </a:t>
            </a:r>
            <a:r>
              <a:rPr lang="en-US" sz="1600" b="1" dirty="0"/>
              <a:t>8 </a:t>
            </a:r>
            <a:r>
              <a:rPr lang="en-US" sz="1600" dirty="0" err="1"/>
              <a:t>operações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b="1" dirty="0"/>
              <a:t>SP</a:t>
            </a:r>
            <a:r>
              <a:rPr lang="en-US" sz="1600" dirty="0"/>
              <a:t>FP</a:t>
            </a:r>
          </a:p>
          <a:p>
            <a:pPr lvl="1">
              <a:spcAft>
                <a:spcPts val="60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VADDP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 / m256,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US" sz="1600" dirty="0"/>
              <a:t>– </a:t>
            </a:r>
            <a:r>
              <a:rPr lang="en-US" sz="1600" dirty="0" err="1"/>
              <a:t>realiza</a:t>
            </a:r>
            <a:r>
              <a:rPr lang="en-US" sz="1600" dirty="0"/>
              <a:t> </a:t>
            </a:r>
            <a:r>
              <a:rPr lang="en-US" sz="1600" b="1" dirty="0"/>
              <a:t>4 </a:t>
            </a:r>
            <a:r>
              <a:rPr lang="en-US" sz="1600" dirty="0" err="1"/>
              <a:t>operações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b="1" dirty="0"/>
              <a:t>DP</a:t>
            </a:r>
            <a:r>
              <a:rPr lang="en-US" sz="1600" dirty="0"/>
              <a:t>FP</a:t>
            </a:r>
          </a:p>
          <a:p>
            <a:pPr>
              <a:spcAft>
                <a:spcPts val="600"/>
              </a:spcAft>
            </a:pPr>
            <a:r>
              <a:rPr lang="en-US" sz="1800" dirty="0" err="1"/>
              <a:t>Muitas</a:t>
            </a:r>
            <a:r>
              <a:rPr lang="en-US" sz="1800" dirty="0"/>
              <a:t> </a:t>
            </a:r>
            <a:r>
              <a:rPr lang="en-US" sz="1800" dirty="0" err="1"/>
              <a:t>instruções</a:t>
            </a:r>
            <a:r>
              <a:rPr lang="en-US" sz="1800" dirty="0"/>
              <a:t> </a:t>
            </a:r>
            <a:r>
              <a:rPr lang="en-US" sz="1800" dirty="0" err="1"/>
              <a:t>admitem</a:t>
            </a:r>
            <a:r>
              <a:rPr lang="en-US" sz="1800" dirty="0"/>
              <a:t> a forma </a:t>
            </a:r>
            <a:r>
              <a:rPr lang="en-US" sz="1800" dirty="0" err="1"/>
              <a:t>escalar</a:t>
            </a:r>
            <a:r>
              <a:rPr lang="en-US" sz="1800" dirty="0"/>
              <a:t>, </a:t>
            </a:r>
            <a:r>
              <a:rPr lang="en-US" sz="1800" dirty="0" err="1"/>
              <a:t>isto</a:t>
            </a:r>
            <a:r>
              <a:rPr lang="en-US" sz="1800" dirty="0"/>
              <a:t> é, </a:t>
            </a:r>
            <a:r>
              <a:rPr lang="en-US" sz="1800" dirty="0" err="1"/>
              <a:t>apenas</a:t>
            </a:r>
            <a:r>
              <a:rPr lang="en-US" sz="1800" dirty="0"/>
              <a:t> </a:t>
            </a:r>
            <a:r>
              <a:rPr lang="en-US" sz="1800" dirty="0" err="1"/>
              <a:t>realizam</a:t>
            </a:r>
            <a:r>
              <a:rPr lang="en-US" sz="1800" dirty="0"/>
              <a:t> </a:t>
            </a:r>
            <a:r>
              <a:rPr lang="en-US" sz="1800" b="1" dirty="0"/>
              <a:t>UMA</a:t>
            </a:r>
            <a:r>
              <a:rPr lang="en-US" sz="1800" dirty="0"/>
              <a:t> </a:t>
            </a:r>
            <a:r>
              <a:rPr lang="en-US" sz="1800" dirty="0" err="1"/>
              <a:t>operação</a:t>
            </a:r>
            <a:r>
              <a:rPr lang="en-US" sz="1800" dirty="0"/>
              <a:t> </a:t>
            </a:r>
            <a:r>
              <a:rPr lang="en-US" sz="1800" dirty="0" err="1"/>
              <a:t>sobre</a:t>
            </a:r>
            <a:r>
              <a:rPr lang="en-US" sz="1800" dirty="0"/>
              <a:t> o valor </a:t>
            </a:r>
            <a:r>
              <a:rPr lang="en-US" sz="1800" dirty="0" err="1"/>
              <a:t>armazenado</a:t>
            </a:r>
            <a:r>
              <a:rPr lang="en-US" sz="1800" dirty="0"/>
              <a:t> </a:t>
            </a:r>
            <a:r>
              <a:rPr lang="en-US" sz="1800" dirty="0" err="1"/>
              <a:t>nos</a:t>
            </a:r>
            <a:r>
              <a:rPr lang="en-US" sz="1800" dirty="0"/>
              <a:t> </a:t>
            </a:r>
            <a:r>
              <a:rPr lang="en-US" sz="1800" i="1" dirty="0"/>
              <a:t>bits </a:t>
            </a:r>
            <a:r>
              <a:rPr lang="en-US" sz="1800" dirty="0" err="1"/>
              <a:t>menos</a:t>
            </a:r>
            <a:r>
              <a:rPr lang="en-US" sz="1800" dirty="0"/>
              <a:t> </a:t>
            </a:r>
            <a:r>
              <a:rPr lang="en-US" sz="1800" dirty="0" err="1"/>
              <a:t>significativos</a:t>
            </a:r>
            <a:r>
              <a:rPr lang="en-US" sz="1800" dirty="0"/>
              <a:t> dos </a:t>
            </a:r>
            <a:r>
              <a:rPr lang="en-US" sz="1800" dirty="0" err="1"/>
              <a:t>operandos</a:t>
            </a:r>
            <a:r>
              <a:rPr lang="en-US" sz="1800" dirty="0"/>
              <a:t>.	</a:t>
            </a:r>
            <a:br>
              <a:rPr lang="en-US" sz="1800" dirty="0"/>
            </a:br>
            <a:r>
              <a:rPr lang="en-US" sz="1800" dirty="0"/>
              <a:t>O </a:t>
            </a:r>
            <a:r>
              <a:rPr lang="en-US" sz="1800" dirty="0" err="1"/>
              <a:t>penúltimo</a:t>
            </a:r>
            <a:r>
              <a:rPr lang="en-US" sz="1800" dirty="0"/>
              <a:t> </a:t>
            </a:r>
            <a:r>
              <a:rPr lang="en-US" sz="1800" dirty="0" err="1"/>
              <a:t>caracter</a:t>
            </a:r>
            <a:r>
              <a:rPr lang="en-US" sz="1800" dirty="0"/>
              <a:t> </a:t>
            </a:r>
            <a:r>
              <a:rPr lang="en-US" sz="1800" dirty="0" err="1"/>
              <a:t>pode</a:t>
            </a:r>
            <a:r>
              <a:rPr lang="en-US" sz="1800" dirty="0"/>
              <a:t> </a:t>
            </a:r>
            <a:r>
              <a:rPr lang="en-US" sz="1800" dirty="0" err="1"/>
              <a:t>tomar</a:t>
            </a:r>
            <a:r>
              <a:rPr lang="en-US" sz="1800" dirty="0"/>
              <a:t>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valores</a:t>
            </a:r>
            <a:r>
              <a:rPr lang="en-US" sz="1800" dirty="0"/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800" dirty="0"/>
              <a:t> </a:t>
            </a:r>
            <a:r>
              <a:rPr lang="en-US" sz="1800" dirty="0" err="1"/>
              <a:t>ou</a:t>
            </a:r>
            <a:r>
              <a:rPr lang="en-US" sz="1800" dirty="0"/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800" dirty="0"/>
              <a:t>, para </a:t>
            </a:r>
            <a:r>
              <a:rPr lang="en-US" sz="1800" dirty="0" err="1"/>
              <a:t>indicar</a:t>
            </a:r>
            <a:r>
              <a:rPr lang="en-US" sz="1800" dirty="0"/>
              <a:t> </a:t>
            </a:r>
            <a:r>
              <a:rPr lang="en-US" sz="1800" dirty="0" err="1"/>
              <a:t>operação</a:t>
            </a:r>
            <a:r>
              <a:rPr lang="en-US" sz="1800" dirty="0"/>
              <a:t> </a:t>
            </a:r>
            <a:r>
              <a:rPr lang="en-US" sz="1800" dirty="0" err="1"/>
              <a:t>escalar</a:t>
            </a:r>
            <a:r>
              <a:rPr lang="en-US" sz="1800" dirty="0"/>
              <a:t> (</a:t>
            </a:r>
            <a:r>
              <a:rPr lang="en-US" sz="1800" b="1" dirty="0"/>
              <a:t>UMA ÚNICA OPERAÇÃO</a:t>
            </a:r>
            <a:r>
              <a:rPr lang="en-US" sz="1800" dirty="0"/>
              <a:t>) </a:t>
            </a:r>
            <a:r>
              <a:rPr lang="en-US" sz="1800" dirty="0" err="1"/>
              <a:t>ou</a:t>
            </a:r>
            <a:r>
              <a:rPr lang="en-US" sz="1800" dirty="0"/>
              <a:t> </a:t>
            </a:r>
            <a:r>
              <a:rPr lang="en-US" sz="1800" dirty="0" err="1"/>
              <a:t>vectorial</a:t>
            </a:r>
            <a:r>
              <a:rPr lang="en-US" sz="1800" dirty="0"/>
              <a:t>, </a:t>
            </a:r>
            <a:r>
              <a:rPr lang="en-US" sz="1800" dirty="0" err="1"/>
              <a:t>respectivamente</a:t>
            </a:r>
            <a:r>
              <a:rPr lang="en-US" sz="1800" dirty="0"/>
              <a:t>:  </a:t>
            </a:r>
          </a:p>
          <a:p>
            <a:pPr lvl="1">
              <a:spcAft>
                <a:spcPts val="60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VADD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 / m256,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/>
              <a:t>realiza</a:t>
            </a:r>
            <a:r>
              <a:rPr lang="en-US" sz="1600" dirty="0"/>
              <a:t> </a:t>
            </a:r>
            <a:r>
              <a:rPr lang="en-US" sz="1600" b="1" dirty="0"/>
              <a:t>8 </a:t>
            </a:r>
            <a:r>
              <a:rPr lang="en-US" sz="1600" dirty="0" err="1"/>
              <a:t>operações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SPFP (</a:t>
            </a:r>
            <a:r>
              <a:rPr lang="en-US" sz="1600" dirty="0" err="1"/>
              <a:t>usa</a:t>
            </a:r>
            <a:r>
              <a:rPr lang="en-US" sz="1600" dirty="0"/>
              <a:t> </a:t>
            </a:r>
            <a:r>
              <a:rPr lang="en-US" sz="1600" dirty="0" err="1"/>
              <a:t>os</a:t>
            </a:r>
            <a:r>
              <a:rPr lang="en-US" sz="1600" dirty="0"/>
              <a:t> 32 bytes dos </a:t>
            </a:r>
            <a:r>
              <a:rPr lang="en-US" sz="1600" dirty="0" err="1"/>
              <a:t>registos</a:t>
            </a:r>
            <a:r>
              <a:rPr lang="en-US" sz="1600" dirty="0"/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?)</a:t>
            </a:r>
            <a:endParaRPr lang="en-US" sz="1600" dirty="0"/>
          </a:p>
          <a:p>
            <a:pPr lvl="1">
              <a:spcAft>
                <a:spcPts val="60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VADD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 / m256,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/>
              <a:t>realiza</a:t>
            </a:r>
            <a:r>
              <a:rPr lang="en-US" sz="1600" dirty="0"/>
              <a:t> </a:t>
            </a:r>
            <a:r>
              <a:rPr lang="en-US" sz="1600" b="1" dirty="0"/>
              <a:t>4 </a:t>
            </a:r>
            <a:r>
              <a:rPr lang="en-US" sz="1600" dirty="0" err="1"/>
              <a:t>operações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DPFP (</a:t>
            </a:r>
            <a:r>
              <a:rPr lang="en-US" sz="1600" dirty="0" err="1"/>
              <a:t>usa</a:t>
            </a:r>
            <a:r>
              <a:rPr lang="en-US" sz="1600" dirty="0"/>
              <a:t> </a:t>
            </a:r>
            <a:r>
              <a:rPr lang="en-US" sz="1600" dirty="0" err="1"/>
              <a:t>os</a:t>
            </a:r>
            <a:r>
              <a:rPr lang="en-US" sz="1600" dirty="0"/>
              <a:t> 32 bytes dos </a:t>
            </a:r>
            <a:r>
              <a:rPr lang="en-US" sz="1600" dirty="0" err="1"/>
              <a:t>registos</a:t>
            </a:r>
            <a:r>
              <a:rPr lang="en-US" sz="1600" dirty="0"/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?)</a:t>
            </a:r>
            <a:endParaRPr lang="en-US" sz="1600" dirty="0"/>
          </a:p>
          <a:p>
            <a:pPr lvl="1">
              <a:spcAft>
                <a:spcPts val="60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VADD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 / m256,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/>
              <a:t>realiza</a:t>
            </a:r>
            <a:r>
              <a:rPr lang="en-US" sz="1600" dirty="0"/>
              <a:t> </a:t>
            </a:r>
            <a:r>
              <a:rPr lang="en-US" sz="1600" b="1" dirty="0"/>
              <a:t>1 </a:t>
            </a:r>
            <a:r>
              <a:rPr lang="en-US" sz="1600" dirty="0" err="1"/>
              <a:t>operação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SPFP (</a:t>
            </a:r>
            <a:r>
              <a:rPr lang="en-US" sz="1600" dirty="0" err="1"/>
              <a:t>usa</a:t>
            </a:r>
            <a:r>
              <a:rPr lang="en-US" sz="1600" dirty="0"/>
              <a:t> 4 bytes  (0 .. 3) dos </a:t>
            </a:r>
            <a:r>
              <a:rPr lang="en-US" sz="1600" dirty="0" err="1"/>
              <a:t>registos</a:t>
            </a:r>
            <a:r>
              <a:rPr lang="en-US" sz="1600" dirty="0"/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?)</a:t>
            </a:r>
            <a:endParaRPr lang="en-US" sz="1600" dirty="0"/>
          </a:p>
          <a:p>
            <a:pPr lvl="1">
              <a:spcAft>
                <a:spcPts val="60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VADD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 / m256,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/>
              <a:t>realiza</a:t>
            </a:r>
            <a:r>
              <a:rPr lang="en-US" sz="1600" dirty="0"/>
              <a:t> </a:t>
            </a:r>
            <a:r>
              <a:rPr lang="en-US" sz="1600" b="1" dirty="0"/>
              <a:t>1 </a:t>
            </a:r>
            <a:r>
              <a:rPr lang="en-US" sz="1600" dirty="0" err="1"/>
              <a:t>operação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DPFP (</a:t>
            </a:r>
            <a:r>
              <a:rPr lang="en-US" sz="1600" dirty="0" err="1"/>
              <a:t>usa</a:t>
            </a:r>
            <a:r>
              <a:rPr lang="en-US" sz="1600" dirty="0"/>
              <a:t> 8 bytes  (0 .. 7) dos </a:t>
            </a:r>
            <a:r>
              <a:rPr lang="en-US" sz="1600" dirty="0" err="1"/>
              <a:t>registos</a:t>
            </a:r>
            <a:r>
              <a:rPr lang="en-US" sz="1600" dirty="0"/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sz="1600" dirty="0"/>
          </a:p>
          <a:p>
            <a:pPr marL="0" indent="0">
              <a:spcAft>
                <a:spcPts val="600"/>
              </a:spcAft>
              <a:buNone/>
            </a:pPr>
            <a:endParaRPr lang="pt-PT" sz="180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Processamento Vectorial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11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226885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pitchFamily="-103" charset="0"/>
              </a:rPr>
              <a:t>Instruções</a:t>
            </a:r>
            <a:r>
              <a:rPr lang="en-US" dirty="0">
                <a:latin typeface="Calibri" pitchFamily="-103" charset="0"/>
              </a:rPr>
              <a:t> AVX: </a:t>
            </a:r>
            <a:r>
              <a:rPr lang="en-US" dirty="0" err="1">
                <a:latin typeface="Calibri" pitchFamily="-103" charset="0"/>
              </a:rPr>
              <a:t>Transferência</a:t>
            </a:r>
            <a:r>
              <a:rPr lang="en-US" dirty="0">
                <a:latin typeface="Calibri" pitchFamily="-103" charset="0"/>
              </a:rPr>
              <a:t> de Dados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2857872"/>
          </a:xfrm>
        </p:spPr>
        <p:txBody>
          <a:bodyPr/>
          <a:lstStyle/>
          <a:p>
            <a:pPr lvl="0"/>
            <a:r>
              <a:rPr lang="en-US" sz="2800" dirty="0">
                <a:latin typeface="Courier New" pitchFamily="-103" charset="0"/>
                <a:ea typeface="Arial" pitchFamily="-103" charset="0"/>
                <a:cs typeface="Arial" pitchFamily="-103" charset="0"/>
              </a:rPr>
              <a:t>[V]MOV[A|U]P[S|D]	</a:t>
            </a:r>
            <a:br>
              <a:rPr lang="en-US" sz="2800" dirty="0">
                <a:latin typeface="Courier New" pitchFamily="-103" charset="0"/>
                <a:ea typeface="Arial" pitchFamily="-103" charset="0"/>
                <a:cs typeface="Arial" pitchFamily="-103" charset="0"/>
              </a:rPr>
            </a:br>
            <a:r>
              <a:rPr lang="en-US" sz="2000" dirty="0">
                <a:ea typeface="Arial" pitchFamily="-103" charset="0"/>
                <a:cs typeface="Arial" pitchFamily="-103" charset="0"/>
              </a:rPr>
              <a:t>Mover </a:t>
            </a:r>
            <a:r>
              <a:rPr lang="en-US" sz="2000" dirty="0" err="1">
                <a:ea typeface="Arial" pitchFamily="-103" charset="0"/>
                <a:cs typeface="Arial" pitchFamily="-103" charset="0"/>
              </a:rPr>
              <a:t>quantidades</a:t>
            </a:r>
            <a:r>
              <a:rPr lang="en-US" sz="2000" dirty="0">
                <a:ea typeface="Arial" pitchFamily="-103" charset="0"/>
                <a:cs typeface="Arial" pitchFamily="-103" charset="0"/>
              </a:rPr>
              <a:t> de 128 </a:t>
            </a:r>
            <a:r>
              <a:rPr lang="en-US" sz="2000" dirty="0" err="1">
                <a:ea typeface="Arial" pitchFamily="-103" charset="0"/>
                <a:cs typeface="Arial" pitchFamily="-103" charset="0"/>
              </a:rPr>
              <a:t>ou</a:t>
            </a:r>
            <a:r>
              <a:rPr lang="en-US" sz="2000" dirty="0">
                <a:ea typeface="Arial" pitchFamily="-103" charset="0"/>
                <a:cs typeface="Arial" pitchFamily="-103" charset="0"/>
              </a:rPr>
              <a:t> 256 </a:t>
            </a:r>
            <a:r>
              <a:rPr lang="en-US" sz="2000" i="1" dirty="0">
                <a:ea typeface="Arial" pitchFamily="-103" charset="0"/>
                <a:cs typeface="Arial" pitchFamily="-103" charset="0"/>
              </a:rPr>
              <a:t> bits </a:t>
            </a:r>
            <a:r>
              <a:rPr lang="en-US" sz="2000" dirty="0">
                <a:ea typeface="Arial" pitchFamily="-103" charset="0"/>
                <a:cs typeface="Arial" pitchFamily="-103" charset="0"/>
              </a:rPr>
              <a:t>(</a:t>
            </a:r>
            <a:r>
              <a:rPr lang="en-US" sz="2000" dirty="0" err="1">
                <a:ea typeface="Arial" pitchFamily="-103" charset="0"/>
                <a:cs typeface="Arial" pitchFamily="-103" charset="0"/>
              </a:rPr>
              <a:t>prefixo</a:t>
            </a:r>
            <a:r>
              <a:rPr lang="en-US" sz="2000" dirty="0">
                <a:ea typeface="Arial" pitchFamily="-103" charset="0"/>
                <a:cs typeface="Arial" pitchFamily="-103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ea typeface="Arial" pitchFamily="-103" charset="0"/>
                <a:cs typeface="Courier New" panose="02070309020205020404" pitchFamily="49" charset="0"/>
              </a:rPr>
              <a:t>V</a:t>
            </a:r>
            <a:r>
              <a:rPr lang="en-US" sz="2000" dirty="0">
                <a:ea typeface="Arial" pitchFamily="-103" charset="0"/>
                <a:cs typeface="Arial" pitchFamily="-103" charset="0"/>
              </a:rPr>
              <a:t>), </a:t>
            </a:r>
            <a:r>
              <a:rPr lang="en-US" sz="2000" dirty="0" err="1">
                <a:ea typeface="Arial" pitchFamily="-103" charset="0"/>
                <a:cs typeface="Arial" pitchFamily="-103" charset="0"/>
              </a:rPr>
              <a:t>representando</a:t>
            </a:r>
            <a:r>
              <a:rPr lang="en-US" sz="2000" dirty="0">
                <a:ea typeface="Arial" pitchFamily="-103" charset="0"/>
                <a:cs typeface="Arial" pitchFamily="-103" charset="0"/>
              </a:rPr>
              <a:t> </a:t>
            </a:r>
            <a:r>
              <a:rPr lang="en-US" sz="2000" dirty="0" err="1">
                <a:ea typeface="Arial" pitchFamily="-103" charset="0"/>
                <a:cs typeface="Arial" pitchFamily="-103" charset="0"/>
              </a:rPr>
              <a:t>valores</a:t>
            </a:r>
            <a:r>
              <a:rPr lang="en-US" sz="2000" dirty="0">
                <a:ea typeface="Arial" pitchFamily="-103" charset="0"/>
                <a:cs typeface="Arial" pitchFamily="-103" charset="0"/>
              </a:rPr>
              <a:t> SPFP </a:t>
            </a:r>
            <a:r>
              <a:rPr lang="en-US" sz="2000" dirty="0" err="1">
                <a:ea typeface="Arial" pitchFamily="-103" charset="0"/>
                <a:cs typeface="Arial" pitchFamily="-103" charset="0"/>
              </a:rPr>
              <a:t>ou</a:t>
            </a:r>
            <a:r>
              <a:rPr lang="en-US" sz="2000" dirty="0">
                <a:ea typeface="Arial" pitchFamily="-103" charset="0"/>
                <a:cs typeface="Arial" pitchFamily="-103" charset="0"/>
              </a:rPr>
              <a:t> DPFP (</a:t>
            </a:r>
            <a:r>
              <a:rPr lang="en-US" sz="2000" dirty="0" err="1">
                <a:ea typeface="Arial" pitchFamily="-103" charset="0"/>
                <a:cs typeface="Arial" pitchFamily="-103" charset="0"/>
              </a:rPr>
              <a:t>sufixo</a:t>
            </a:r>
            <a:r>
              <a:rPr lang="en-US" sz="2000" dirty="0">
                <a:ea typeface="Arial" pitchFamily="-103" charset="0"/>
                <a:cs typeface="Arial" pitchFamily="-103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ea typeface="Arial" pitchFamily="-103" charset="0"/>
                <a:cs typeface="Courier New" panose="02070309020205020404" pitchFamily="49" charset="0"/>
              </a:rPr>
              <a:t>S</a:t>
            </a:r>
            <a:r>
              <a:rPr lang="en-US" sz="2000" dirty="0">
                <a:ea typeface="Arial" pitchFamily="-103" charset="0"/>
                <a:cs typeface="Arial" pitchFamily="-103" charset="0"/>
              </a:rPr>
              <a:t> </a:t>
            </a:r>
            <a:r>
              <a:rPr lang="en-US" sz="2000" dirty="0" err="1">
                <a:ea typeface="Arial" pitchFamily="-103" charset="0"/>
                <a:cs typeface="Arial" pitchFamily="-103" charset="0"/>
              </a:rPr>
              <a:t>ou</a:t>
            </a:r>
            <a:r>
              <a:rPr lang="en-US" sz="2000" dirty="0">
                <a:ea typeface="Arial" pitchFamily="-103" charset="0"/>
                <a:cs typeface="Arial" pitchFamily="-103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ea typeface="Arial" pitchFamily="-103" charset="0"/>
                <a:cs typeface="Courier New" panose="02070309020205020404" pitchFamily="49" charset="0"/>
              </a:rPr>
              <a:t>D</a:t>
            </a:r>
            <a:r>
              <a:rPr lang="en-US" sz="2000" dirty="0">
                <a:ea typeface="Arial" pitchFamily="-103" charset="0"/>
                <a:cs typeface="Arial" pitchFamily="-103" charset="0"/>
              </a:rPr>
              <a:t>), de </a:t>
            </a:r>
            <a:r>
              <a:rPr lang="en-US" sz="2000" dirty="0" err="1">
                <a:ea typeface="Arial" pitchFamily="-103" charset="0"/>
                <a:cs typeface="Arial" pitchFamily="-103" charset="0"/>
              </a:rPr>
              <a:t>endereços</a:t>
            </a:r>
            <a:r>
              <a:rPr lang="en-US" sz="2000" dirty="0">
                <a:ea typeface="Arial" pitchFamily="-103" charset="0"/>
                <a:cs typeface="Arial" pitchFamily="-103" charset="0"/>
              </a:rPr>
              <a:t> </a:t>
            </a:r>
            <a:r>
              <a:rPr lang="en-US" sz="2000" dirty="0" err="1">
                <a:ea typeface="Arial" pitchFamily="-103" charset="0"/>
                <a:cs typeface="Arial" pitchFamily="-103" charset="0"/>
              </a:rPr>
              <a:t>alinhados</a:t>
            </a:r>
            <a:r>
              <a:rPr lang="en-US" sz="2000" dirty="0">
                <a:ea typeface="Arial" pitchFamily="-103" charset="0"/>
                <a:cs typeface="Arial" pitchFamily="-103" charset="0"/>
              </a:rPr>
              <a:t> </a:t>
            </a:r>
            <a:r>
              <a:rPr lang="en-US" sz="2000" dirty="0" err="1">
                <a:ea typeface="Arial" pitchFamily="-103" charset="0"/>
                <a:cs typeface="Arial" pitchFamily="-103" charset="0"/>
              </a:rPr>
              <a:t>ou</a:t>
            </a:r>
            <a:r>
              <a:rPr lang="en-US" sz="2000" dirty="0">
                <a:ea typeface="Arial" pitchFamily="-103" charset="0"/>
                <a:cs typeface="Arial" pitchFamily="-103" charset="0"/>
              </a:rPr>
              <a:t> </a:t>
            </a:r>
            <a:r>
              <a:rPr lang="en-US" sz="2000" dirty="0" err="1">
                <a:ea typeface="Arial" pitchFamily="-103" charset="0"/>
                <a:cs typeface="Arial" pitchFamily="-103" charset="0"/>
              </a:rPr>
              <a:t>não</a:t>
            </a:r>
            <a:r>
              <a:rPr lang="en-US" sz="2000" dirty="0">
                <a:ea typeface="Arial" pitchFamily="-103" charset="0"/>
                <a:cs typeface="Arial" pitchFamily="-103" charset="0"/>
              </a:rPr>
              <a:t> (</a:t>
            </a:r>
            <a:r>
              <a:rPr lang="en-US" sz="2000" dirty="0" err="1">
                <a:ea typeface="Arial" pitchFamily="-103" charset="0"/>
                <a:cs typeface="Arial" pitchFamily="-103" charset="0"/>
              </a:rPr>
              <a:t>modificador</a:t>
            </a:r>
            <a:r>
              <a:rPr lang="en-US" sz="2000" dirty="0">
                <a:ea typeface="Arial" pitchFamily="-103" charset="0"/>
                <a:cs typeface="Arial" pitchFamily="-103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ea typeface="Arial" pitchFamily="-103" charset="0"/>
                <a:cs typeface="Courier New" panose="02070309020205020404" pitchFamily="49" charset="0"/>
              </a:rPr>
              <a:t>A</a:t>
            </a:r>
            <a:r>
              <a:rPr lang="en-US" sz="2000" dirty="0">
                <a:ea typeface="Arial" pitchFamily="-103" charset="0"/>
                <a:cs typeface="Arial" pitchFamily="-103" charset="0"/>
              </a:rPr>
              <a:t> </a:t>
            </a:r>
            <a:r>
              <a:rPr lang="en-US" sz="2000" dirty="0" err="1">
                <a:ea typeface="Arial" pitchFamily="-103" charset="0"/>
                <a:cs typeface="Arial" pitchFamily="-103" charset="0"/>
              </a:rPr>
              <a:t>ou</a:t>
            </a:r>
            <a:r>
              <a:rPr lang="en-US" sz="2000" dirty="0">
                <a:ea typeface="Arial" pitchFamily="-103" charset="0"/>
                <a:cs typeface="Arial" pitchFamily="-103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ea typeface="Arial" pitchFamily="-103" charset="0"/>
                <a:cs typeface="Courier New" panose="02070309020205020404" pitchFamily="49" charset="0"/>
              </a:rPr>
              <a:t>U</a:t>
            </a:r>
            <a:r>
              <a:rPr lang="en-US" sz="2000" dirty="0">
                <a:ea typeface="Arial" pitchFamily="-103" charset="0"/>
                <a:cs typeface="Arial" pitchFamily="-103" charset="0"/>
              </a:rPr>
              <a:t>)</a:t>
            </a:r>
          </a:p>
          <a:p>
            <a:pPr lvl="1"/>
            <a:r>
              <a:rPr lang="en-US" sz="2000" dirty="0">
                <a:latin typeface="Courier New" pitchFamily="-103" charset="0"/>
                <a:ea typeface="Arial" pitchFamily="-103" charset="0"/>
                <a:cs typeface="Arial" pitchFamily="-103" charset="0"/>
              </a:rPr>
              <a:t>VMOVUPD m256,%ymm? </a:t>
            </a:r>
            <a:r>
              <a:rPr lang="en-US" sz="2000" dirty="0">
                <a:ea typeface="Arial" pitchFamily="-103" charset="0"/>
                <a:cs typeface="Arial" pitchFamily="-103" charset="0"/>
              </a:rPr>
              <a:t>– move 4 DPFP de </a:t>
            </a:r>
            <a:r>
              <a:rPr lang="en-US" sz="2000" dirty="0" err="1">
                <a:ea typeface="Arial" pitchFamily="-103" charset="0"/>
                <a:cs typeface="Arial" pitchFamily="-103" charset="0"/>
              </a:rPr>
              <a:t>memória</a:t>
            </a:r>
            <a:r>
              <a:rPr lang="en-US" sz="2000" dirty="0">
                <a:ea typeface="Arial" pitchFamily="-103" charset="0"/>
                <a:cs typeface="Arial" pitchFamily="-103" charset="0"/>
              </a:rPr>
              <a:t> (</a:t>
            </a:r>
            <a:r>
              <a:rPr lang="en-US" sz="2000" dirty="0" err="1">
                <a:ea typeface="Arial" pitchFamily="-103" charset="0"/>
                <a:cs typeface="Arial" pitchFamily="-103" charset="0"/>
              </a:rPr>
              <a:t>endereço</a:t>
            </a:r>
            <a:r>
              <a:rPr lang="en-US" sz="2000" dirty="0">
                <a:ea typeface="Arial" pitchFamily="-103" charset="0"/>
                <a:cs typeface="Arial" pitchFamily="-103" charset="0"/>
              </a:rPr>
              <a:t> </a:t>
            </a:r>
            <a:r>
              <a:rPr lang="en-US" sz="2000" dirty="0" err="1">
                <a:ea typeface="Arial" pitchFamily="-103" charset="0"/>
                <a:cs typeface="Arial" pitchFamily="-103" charset="0"/>
              </a:rPr>
              <a:t>não</a:t>
            </a:r>
            <a:r>
              <a:rPr lang="en-US" sz="2000" dirty="0">
                <a:ea typeface="Arial" pitchFamily="-103" charset="0"/>
                <a:cs typeface="Arial" pitchFamily="-103" charset="0"/>
              </a:rPr>
              <a:t> </a:t>
            </a:r>
            <a:r>
              <a:rPr lang="en-US" sz="2000" dirty="0" err="1">
                <a:ea typeface="Arial" pitchFamily="-103" charset="0"/>
                <a:cs typeface="Arial" pitchFamily="-103" charset="0"/>
              </a:rPr>
              <a:t>alinhado</a:t>
            </a:r>
            <a:r>
              <a:rPr lang="en-US" sz="2000" dirty="0">
                <a:ea typeface="Arial" pitchFamily="-103" charset="0"/>
                <a:cs typeface="Arial" pitchFamily="-103" charset="0"/>
              </a:rPr>
              <a:t>) para </a:t>
            </a:r>
            <a:r>
              <a:rPr lang="en-US" sz="2000" dirty="0">
                <a:latin typeface="Courier New" pitchFamily="-103" charset="0"/>
                <a:ea typeface="Arial" pitchFamily="-103" charset="0"/>
                <a:cs typeface="Arial" pitchFamily="-103" charset="0"/>
              </a:rPr>
              <a:t>%</a:t>
            </a:r>
            <a:r>
              <a:rPr lang="en-US" sz="2000" dirty="0" err="1">
                <a:latin typeface="Courier New" pitchFamily="-103" charset="0"/>
                <a:ea typeface="Arial" pitchFamily="-103" charset="0"/>
                <a:cs typeface="Arial" pitchFamily="-103" charset="0"/>
              </a:rPr>
              <a:t>ymm</a:t>
            </a:r>
            <a:r>
              <a:rPr lang="en-US" sz="2000" dirty="0">
                <a:latin typeface="Courier New" pitchFamily="-103" charset="0"/>
                <a:ea typeface="Arial" pitchFamily="-103" charset="0"/>
                <a:cs typeface="Arial" pitchFamily="-103" charset="0"/>
              </a:rPr>
              <a:t>? </a:t>
            </a:r>
            <a:endParaRPr lang="en-US" sz="2000" dirty="0">
              <a:ea typeface="Arial" pitchFamily="-103" charset="0"/>
              <a:cs typeface="Arial" pitchFamily="-103" charset="0"/>
            </a:endParaRPr>
          </a:p>
          <a:p>
            <a:pPr lvl="1"/>
            <a:r>
              <a:rPr lang="en-US" sz="2000" dirty="0">
                <a:latin typeface="Courier New" pitchFamily="-103" charset="0"/>
                <a:ea typeface="Arial" pitchFamily="-103" charset="0"/>
                <a:cs typeface="Arial" pitchFamily="-103" charset="0"/>
              </a:rPr>
              <a:t>MOVAPD %</a:t>
            </a:r>
            <a:r>
              <a:rPr lang="en-US" sz="2000" dirty="0" err="1">
                <a:latin typeface="Courier New" pitchFamily="-103" charset="0"/>
                <a:ea typeface="Arial" pitchFamily="-103" charset="0"/>
                <a:cs typeface="Arial" pitchFamily="-103" charset="0"/>
              </a:rPr>
              <a:t>xmm</a:t>
            </a:r>
            <a:r>
              <a:rPr lang="en-US" sz="2000" dirty="0">
                <a:latin typeface="Courier New" pitchFamily="-103" charset="0"/>
                <a:ea typeface="Arial" pitchFamily="-103" charset="0"/>
                <a:cs typeface="Arial" pitchFamily="-103" charset="0"/>
              </a:rPr>
              <a:t>?, m128 </a:t>
            </a:r>
            <a:r>
              <a:rPr lang="en-US" sz="2000" dirty="0">
                <a:ea typeface="Arial" pitchFamily="-103" charset="0"/>
                <a:cs typeface="Arial" pitchFamily="-103" charset="0"/>
              </a:rPr>
              <a:t>– move 2 DPFP de </a:t>
            </a:r>
            <a:r>
              <a:rPr lang="en-US" sz="2000" dirty="0">
                <a:latin typeface="Courier New" pitchFamily="-103" charset="0"/>
                <a:ea typeface="Arial" pitchFamily="-103" charset="0"/>
                <a:cs typeface="Arial" pitchFamily="-103" charset="0"/>
              </a:rPr>
              <a:t>%</a:t>
            </a:r>
            <a:r>
              <a:rPr lang="en-US" sz="2000" dirty="0" err="1">
                <a:latin typeface="Courier New" pitchFamily="-103" charset="0"/>
                <a:ea typeface="Arial" pitchFamily="-103" charset="0"/>
                <a:cs typeface="Arial" pitchFamily="-103" charset="0"/>
              </a:rPr>
              <a:t>xmm</a:t>
            </a:r>
            <a:r>
              <a:rPr lang="en-US" sz="2000" dirty="0">
                <a:latin typeface="Courier New" pitchFamily="-103" charset="0"/>
                <a:ea typeface="Arial" pitchFamily="-103" charset="0"/>
                <a:cs typeface="Arial" pitchFamily="-103" charset="0"/>
              </a:rPr>
              <a:t>? </a:t>
            </a:r>
            <a:r>
              <a:rPr lang="en-US" sz="2000" dirty="0">
                <a:ea typeface="Arial" pitchFamily="-103" charset="0"/>
                <a:cs typeface="Arial" pitchFamily="-103" charset="0"/>
              </a:rPr>
              <a:t>para </a:t>
            </a:r>
            <a:r>
              <a:rPr lang="en-US" sz="2000" dirty="0" err="1">
                <a:ea typeface="Arial" pitchFamily="-103" charset="0"/>
                <a:cs typeface="Arial" pitchFamily="-103" charset="0"/>
              </a:rPr>
              <a:t>memória</a:t>
            </a:r>
            <a:r>
              <a:rPr lang="en-US" sz="2000" dirty="0">
                <a:ea typeface="Arial" pitchFamily="-103" charset="0"/>
                <a:cs typeface="Arial" pitchFamily="-103" charset="0"/>
              </a:rPr>
              <a:t> (</a:t>
            </a:r>
            <a:r>
              <a:rPr lang="en-US" sz="2000" dirty="0" err="1">
                <a:ea typeface="Arial" pitchFamily="-103" charset="0"/>
                <a:cs typeface="Arial" pitchFamily="-103" charset="0"/>
              </a:rPr>
              <a:t>endereço</a:t>
            </a:r>
            <a:r>
              <a:rPr lang="en-US" sz="2000" dirty="0">
                <a:ea typeface="Arial" pitchFamily="-103" charset="0"/>
                <a:cs typeface="Arial" pitchFamily="-103" charset="0"/>
              </a:rPr>
              <a:t> </a:t>
            </a:r>
            <a:r>
              <a:rPr lang="en-US" sz="2000" dirty="0" err="1">
                <a:ea typeface="Arial" pitchFamily="-103" charset="0"/>
                <a:cs typeface="Arial" pitchFamily="-103" charset="0"/>
              </a:rPr>
              <a:t>alinhado</a:t>
            </a:r>
            <a:r>
              <a:rPr lang="en-US" sz="2000" dirty="0">
                <a:ea typeface="Arial" pitchFamily="-103" charset="0"/>
                <a:cs typeface="Arial" pitchFamily="-103" charset="0"/>
              </a:rPr>
              <a:t>)</a:t>
            </a:r>
            <a:endParaRPr lang="pt-PT" sz="2000" dirty="0">
              <a:latin typeface="Courier New" pitchFamily="-103" charset="0"/>
              <a:ea typeface="Arial" pitchFamily="-103" charset="0"/>
              <a:cs typeface="Arial" pitchFamily="-103" charset="0"/>
            </a:endParaRPr>
          </a:p>
          <a:p>
            <a:pPr lvl="1"/>
            <a:endParaRPr lang="pt-PT" sz="200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Processamento Vectorial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12</a:t>
            </a:fld>
            <a:endParaRPr lang="pt-PT" altLang="pt-PT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7544" y="4077072"/>
            <a:ext cx="8534400" cy="201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PT" sz="2000" b="1" kern="0" dirty="0"/>
              <a:t>Alinhamento: </a:t>
            </a:r>
            <a:r>
              <a:rPr lang="pt-PT" sz="2000" kern="0" dirty="0"/>
              <a:t>um bloco de dados com </a:t>
            </a:r>
            <a:r>
              <a:rPr lang="pt-PT" sz="2000" b="1" kern="0" dirty="0"/>
              <a:t>B </a:t>
            </a:r>
            <a:r>
              <a:rPr lang="pt-PT" sz="2000" i="1" kern="0" dirty="0"/>
              <a:t>bytes</a:t>
            </a:r>
            <a:r>
              <a:rPr lang="pt-PT" sz="2000" kern="0" dirty="0"/>
              <a:t>, diz-se alinhado, se o endereço inicial desse bloco em memória é múltiplo de </a:t>
            </a:r>
            <a:r>
              <a:rPr lang="pt-PT" sz="2000" b="1" kern="0" dirty="0"/>
              <a:t>B</a:t>
            </a:r>
            <a:r>
              <a:rPr lang="pt-PT" sz="2000" kern="0" dirty="0"/>
              <a:t>. </a:t>
            </a:r>
            <a:endParaRPr lang="pt-PT" sz="2000" b="1" kern="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PT" sz="2000" kern="0" dirty="0"/>
              <a:t>Acessos alinhados são </a:t>
            </a:r>
            <a:r>
              <a:rPr lang="pt-PT" sz="2000" b="1" kern="0" dirty="0"/>
              <a:t>significativamente </a:t>
            </a:r>
            <a:r>
              <a:rPr lang="pt-PT" sz="2000" kern="0" dirty="0"/>
              <a:t>mais eficazes do que acessos não alinhados.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PT" sz="2000" dirty="0">
                <a:latin typeface="Courier New" panose="02070309020205020404" pitchFamily="49" charset="0"/>
                <a:ea typeface="Arial" pitchFamily="-103" charset="0"/>
                <a:cs typeface="Courier New" panose="02070309020205020404" pitchFamily="49" charset="0"/>
              </a:rPr>
              <a:t>AVX2</a:t>
            </a:r>
            <a:r>
              <a:rPr lang="pt-PT" sz="2000" kern="0" dirty="0"/>
              <a:t> permite o uso de instruções </a:t>
            </a:r>
            <a:r>
              <a:rPr lang="pt-PT" sz="2000" dirty="0">
                <a:latin typeface="Courier New" panose="02070309020205020404" pitchFamily="49" charset="0"/>
                <a:ea typeface="Arial" pitchFamily="-103" charset="0"/>
                <a:cs typeface="Courier New" panose="02070309020205020404" pitchFamily="49" charset="0"/>
              </a:rPr>
              <a:t>A</a:t>
            </a:r>
            <a:r>
              <a:rPr lang="pt-PT" sz="2000" kern="0" dirty="0"/>
              <a:t> (</a:t>
            </a:r>
            <a:r>
              <a:rPr lang="pt-PT" sz="2000" i="1" kern="0" dirty="0" err="1"/>
              <a:t>aligned</a:t>
            </a:r>
            <a:r>
              <a:rPr lang="pt-PT" sz="2000" kern="0" dirty="0"/>
              <a:t>) com acessos não alinhados, com penalização no desempenho. </a:t>
            </a:r>
            <a:r>
              <a:rPr lang="pt-PT" sz="2000" dirty="0">
                <a:latin typeface="Courier New" panose="02070309020205020404" pitchFamily="49" charset="0"/>
                <a:ea typeface="Arial" pitchFamily="-103" charset="0"/>
                <a:cs typeface="Courier New" panose="02070309020205020404" pitchFamily="49" charset="0"/>
              </a:rPr>
              <a:t>SSE</a:t>
            </a:r>
            <a:r>
              <a:rPr lang="pt-PT" sz="2000" kern="0" dirty="0"/>
              <a:t> e </a:t>
            </a:r>
            <a:r>
              <a:rPr lang="pt-PT" sz="2000" dirty="0">
                <a:latin typeface="Courier New" panose="02070309020205020404" pitchFamily="49" charset="0"/>
                <a:ea typeface="Arial" pitchFamily="-103" charset="0"/>
                <a:cs typeface="Courier New" panose="02070309020205020404" pitchFamily="49" charset="0"/>
              </a:rPr>
              <a:t>AVX </a:t>
            </a:r>
            <a:r>
              <a:rPr lang="pt-PT" sz="2000" kern="0" dirty="0"/>
              <a:t>resulta numa </a:t>
            </a:r>
            <a:r>
              <a:rPr lang="pt-PT" sz="2000" kern="0" dirty="0" err="1"/>
              <a:t>excepção</a:t>
            </a:r>
            <a:r>
              <a:rPr lang="pt-PT" sz="2000" kern="0" dirty="0"/>
              <a:t>.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pt-PT" sz="2000" b="1" i="1" kern="0" dirty="0"/>
          </a:p>
          <a:p>
            <a:pPr>
              <a:spcBef>
                <a:spcPts val="0"/>
              </a:spcBef>
              <a:buFontTx/>
              <a:buNone/>
            </a:pPr>
            <a:endParaRPr lang="pt-PT" sz="2000" kern="0" dirty="0"/>
          </a:p>
        </p:txBody>
      </p:sp>
    </p:spTree>
    <p:extLst>
      <p:ext uri="{BB962C8B-B14F-4D97-AF65-F5344CB8AC3E}">
        <p14:creationId xmlns:p14="http://schemas.microsoft.com/office/powerpoint/2010/main" val="93016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itchFamily="-103" charset="0"/>
              </a:rPr>
              <a:t>Instruções</a:t>
            </a:r>
            <a:r>
              <a:rPr lang="en-US" dirty="0">
                <a:latin typeface="Arial" pitchFamily="-103" charset="0"/>
              </a:rPr>
              <a:t> AVX: </a:t>
            </a:r>
            <a:r>
              <a:rPr lang="en-US" dirty="0" err="1">
                <a:latin typeface="Arial" pitchFamily="-103" charset="0"/>
              </a:rPr>
              <a:t>Operações</a:t>
            </a:r>
            <a:r>
              <a:rPr lang="en-US" dirty="0">
                <a:latin typeface="Arial" pitchFamily="-103" charset="0"/>
              </a:rPr>
              <a:t> FP</a:t>
            </a:r>
            <a:endParaRPr lang="pt-PT" dirty="0">
              <a:latin typeface="Calibri" pitchFamily="-103" charset="0"/>
            </a:endParaRPr>
          </a:p>
        </p:txBody>
      </p:sp>
      <p:sp>
        <p:nvSpPr>
          <p:cNvPr id="11267" name="Marcador de Posição do Número do Diapositivo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8DD03C-AEA9-2B4C-9686-7CF46F028E7F}" type="slidenum">
              <a:rPr lang="pt-PT"/>
              <a:pPr/>
              <a:t>13</a:t>
            </a:fld>
            <a:endParaRPr lang="pt-PT"/>
          </a:p>
        </p:txBody>
      </p:sp>
      <p:graphicFrame>
        <p:nvGraphicFramePr>
          <p:cNvPr id="5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729080"/>
              </p:ext>
            </p:extLst>
          </p:nvPr>
        </p:nvGraphicFramePr>
        <p:xfrm>
          <a:off x="479425" y="1397000"/>
          <a:ext cx="8125023" cy="4133850"/>
        </p:xfrm>
        <a:graphic>
          <a:graphicData uri="http://schemas.openxmlformats.org/drawingml/2006/table">
            <a:tbl>
              <a:tblPr/>
              <a:tblGrid>
                <a:gridCol w="2940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Arial" pitchFamily="-103" charset="0"/>
                          <a:cs typeface="Arial" pitchFamily="-103" charset="0"/>
                        </a:rPr>
                        <a:t>Instruções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3" charset="0"/>
                        <a:ea typeface="Arial" pitchFamily="-103" charset="0"/>
                        <a:cs typeface="Arial" pitchFamily="-103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Arial" pitchFamily="-103" charset="0"/>
                          <a:cs typeface="Arial" pitchFamily="-103" charset="0"/>
                        </a:rPr>
                        <a:t>Operandos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3" charset="0"/>
                        <a:ea typeface="Arial" pitchFamily="-103" charset="0"/>
                        <a:cs typeface="Arial" pitchFamily="-103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3" charset="0"/>
                          <a:ea typeface="Arial" pitchFamily="-103" charset="0"/>
                          <a:cs typeface="Arial" pitchFamily="-103" charset="0"/>
                        </a:rPr>
                        <a:t>[V]ADD[S|P][S|D]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3" charset="0"/>
                          <a:ea typeface="Arial" pitchFamily="-103" charset="0"/>
                          <a:cs typeface="Arial" pitchFamily="-103" charset="0"/>
                        </a:rPr>
                        <a:t>[V]SUB[S|P][S|D]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3" charset="0"/>
                          <a:ea typeface="Arial" pitchFamily="-103" charset="0"/>
                          <a:cs typeface="Arial" pitchFamily="-103" charset="0"/>
                        </a:rPr>
                        <a:t>[V]MUL[S|P][S|D]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3" charset="0"/>
                          <a:ea typeface="Arial" pitchFamily="-103" charset="0"/>
                          <a:cs typeface="Arial" pitchFamily="-103" charset="0"/>
                        </a:rPr>
                        <a:t>[V]DIV[S|P][S|D]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3" charset="0"/>
                          <a:ea typeface="Arial" pitchFamily="-103" charset="0"/>
                          <a:cs typeface="Arial" pitchFamily="-103" charset="0"/>
                        </a:rPr>
                        <a:t>[V]SQRT[S|P][S|D]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3" charset="0"/>
                          <a:ea typeface="Arial" pitchFamily="-103" charset="0"/>
                          <a:cs typeface="Arial" pitchFamily="-103" charset="0"/>
                        </a:rPr>
                        <a:t>[V]MAX[S|P][S|D]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3" charset="0"/>
                          <a:ea typeface="Arial" pitchFamily="-103" charset="0"/>
                          <a:cs typeface="Arial" pitchFamily="-103" charset="0"/>
                        </a:rPr>
                        <a:t>[V]MIN[S|P][S|D]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3" charset="0"/>
                          <a:ea typeface="Arial" pitchFamily="-103" charset="0"/>
                          <a:cs typeface="Arial" pitchFamily="-103" charset="0"/>
                        </a:rPr>
                        <a:t>[V]AND[S|P][S|D]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3" charset="0"/>
                          <a:ea typeface="Arial" pitchFamily="-103" charset="0"/>
                          <a:cs typeface="Arial" pitchFamily="-103" charset="0"/>
                        </a:rPr>
                        <a:t>[V]OR[S|P][S|D]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3" charset="0"/>
                          <a:ea typeface="Arial" pitchFamily="-103" charset="0"/>
                          <a:cs typeface="Arial" pitchFamily="-103" charset="0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3" charset="0"/>
                          <a:ea typeface="Arial" pitchFamily="-103" charset="0"/>
                          <a:cs typeface="Arial" pitchFamily="-103" charset="0"/>
                        </a:rPr>
                        <a:t>Sem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3" charset="0"/>
                          <a:ea typeface="Arial" pitchFamily="-103" charset="0"/>
                          <a:cs typeface="Arial" pitchFamily="-103" charset="0"/>
                        </a:rPr>
                        <a:t> V? :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3" charset="0"/>
                          <a:ea typeface="Arial" pitchFamily="-103" charset="0"/>
                          <a:cs typeface="Arial" pitchFamily="-103" charset="0"/>
                        </a:rPr>
                        <a:t>xmm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3" charset="0"/>
                          <a:ea typeface="Arial" pitchFamily="-103" charset="0"/>
                          <a:cs typeface="Arial" pitchFamily="-103" charset="0"/>
                        </a:rPr>
                        <a:t>/m128,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3" charset="0"/>
                          <a:ea typeface="Arial" pitchFamily="-103" charset="0"/>
                          <a:cs typeface="Arial" pitchFamily="-103" charset="0"/>
                        </a:rPr>
                        <a:t>xmm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3" charset="0"/>
                          <a:ea typeface="Arial" pitchFamily="-103" charset="0"/>
                          <a:cs typeface="Arial" pitchFamily="-103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3" charset="0"/>
                          <a:ea typeface="Arial" pitchFamily="-103" charset="0"/>
                          <a:cs typeface="Arial" pitchFamily="-103" charset="0"/>
                        </a:rPr>
                        <a:t>Com V? :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3" charset="0"/>
                          <a:ea typeface="Arial" pitchFamily="-103" charset="0"/>
                          <a:cs typeface="Arial" pitchFamily="-103" charset="0"/>
                        </a:rPr>
                        <a:t>ymm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3" charset="0"/>
                          <a:ea typeface="Arial" pitchFamily="-103" charset="0"/>
                          <a:cs typeface="Arial" pitchFamily="-103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3" charset="0"/>
                          <a:ea typeface="Arial" pitchFamily="-103" charset="0"/>
                          <a:cs typeface="Arial" pitchFamily="-103" charset="0"/>
                        </a:rPr>
                        <a:t>ymm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3" charset="0"/>
                          <a:ea typeface="Arial" pitchFamily="-103" charset="0"/>
                          <a:cs typeface="Arial" pitchFamily="-103" charset="0"/>
                        </a:rPr>
                        <a:t>/m256,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3" charset="0"/>
                          <a:ea typeface="Arial" pitchFamily="-103" charset="0"/>
                          <a:cs typeface="Arial" pitchFamily="-103" charset="0"/>
                        </a:rPr>
                        <a:t>ymm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3" charset="0"/>
                        <a:ea typeface="Arial" pitchFamily="-103" charset="0"/>
                        <a:cs typeface="Arial" pitchFamily="-103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3" charset="0"/>
                        <a:ea typeface="Arial" pitchFamily="-103" charset="0"/>
                        <a:cs typeface="Arial" pitchFamily="-103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3" charset="0"/>
                          <a:ea typeface="Arial" pitchFamily="-103" charset="0"/>
                          <a:cs typeface="Arial" pitchFamily="-103" charset="0"/>
                        </a:rPr>
                        <a:t>[S|P] :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3" charset="0"/>
                          <a:ea typeface="Arial" pitchFamily="-103" charset="0"/>
                          <a:cs typeface="Arial" pitchFamily="-103" charset="0"/>
                        </a:rPr>
                        <a:t>escalar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3" charset="0"/>
                          <a:ea typeface="Arial" pitchFamily="-103" charset="0"/>
                          <a:cs typeface="Arial" pitchFamily="-103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3" charset="0"/>
                          <a:ea typeface="Arial" pitchFamily="-103" charset="0"/>
                          <a:cs typeface="Arial" pitchFamily="-103" charset="0"/>
                        </a:rPr>
                        <a:t>ou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3" charset="0"/>
                          <a:ea typeface="Arial" pitchFamily="-103" charset="0"/>
                          <a:cs typeface="Arial" pitchFamily="-103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3" charset="0"/>
                          <a:ea typeface="Arial" pitchFamily="-103" charset="0"/>
                          <a:cs typeface="Arial" pitchFamily="-103" charset="0"/>
                        </a:rPr>
                        <a:t>vectorial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3" charset="0"/>
                          <a:ea typeface="Arial" pitchFamily="-103" charset="0"/>
                          <a:cs typeface="Arial" pitchFamily="-103" charset="0"/>
                        </a:rPr>
                        <a:t> 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3" charset="0"/>
                        <a:ea typeface="Arial" pitchFamily="-103" charset="0"/>
                        <a:cs typeface="Arial" pitchFamily="-103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3" charset="0"/>
                          <a:ea typeface="Arial" pitchFamily="-103" charset="0"/>
                          <a:cs typeface="Arial" pitchFamily="-103" charset="0"/>
                        </a:rPr>
                        <a:t>[S|D] : SPFP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3" charset="0"/>
                          <a:ea typeface="Arial" pitchFamily="-103" charset="0"/>
                          <a:cs typeface="Arial" pitchFamily="-103" charset="0"/>
                        </a:rPr>
                        <a:t>ou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3" charset="0"/>
                          <a:ea typeface="Arial" pitchFamily="-103" charset="0"/>
                          <a:cs typeface="Arial" pitchFamily="-103" charset="0"/>
                        </a:rPr>
                        <a:t> DPFP 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3" charset="0"/>
                        <a:ea typeface="Arial" pitchFamily="-103" charset="0"/>
                        <a:cs typeface="Arial" pitchFamily="-103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 pitchFamily="-103" charset="0"/>
                          <a:cs typeface="Arial" pitchFamily="-103" charset="0"/>
                        </a:rPr>
                        <a:t>Endereços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 pitchFamily="-103" charset="0"/>
                          <a:cs typeface="Arial" pitchFamily="-103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 pitchFamily="-103" charset="0"/>
                          <a:cs typeface="Arial" pitchFamily="-103" charset="0"/>
                        </a:rPr>
                        <a:t>em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 pitchFamily="-103" charset="0"/>
                          <a:cs typeface="Arial" pitchFamily="-103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 pitchFamily="-103" charset="0"/>
                          <a:cs typeface="Arial" pitchFamily="-103" charset="0"/>
                        </a:rPr>
                        <a:t>memória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 pitchFamily="-103" charset="0"/>
                          <a:cs typeface="Arial" pitchFamily="-103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 pitchFamily="-103" charset="0"/>
                          <a:cs typeface="Arial" pitchFamily="-103" charset="0"/>
                        </a:rPr>
                        <a:t>alinhados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itchFamily="-103" charset="0"/>
                        <a:cs typeface="Arial" pitchFamily="-103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itchFamily="-103" charset="0"/>
                        <a:cs typeface="Arial" pitchFamily="-103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 pitchFamily="-103" charset="0"/>
                          <a:cs typeface="Arial" pitchFamily="-103" charset="0"/>
                        </a:rPr>
                        <a:t>O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 pitchFamily="-103" charset="0"/>
                          <a:cs typeface="Arial" pitchFamily="-103" charset="0"/>
                        </a:rPr>
                        <a:t>resultado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 pitchFamily="-103" charset="0"/>
                          <a:cs typeface="Arial" pitchFamily="-103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 pitchFamily="-103" charset="0"/>
                          <a:cs typeface="Arial" pitchFamily="-103" charset="0"/>
                        </a:rPr>
                        <a:t>não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 pitchFamily="-103" charset="0"/>
                          <a:cs typeface="Arial" pitchFamily="-103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 pitchFamily="-103" charset="0"/>
                          <a:cs typeface="Arial" pitchFamily="-103" charset="0"/>
                        </a:rPr>
                        <a:t>pode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 pitchFamily="-103" charset="0"/>
                          <a:cs typeface="Arial" pitchFamily="-103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 pitchFamily="-103" charset="0"/>
                          <a:cs typeface="Arial" pitchFamily="-103" charset="0"/>
                        </a:rPr>
                        <a:t>ser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 pitchFamily="-103" charset="0"/>
                          <a:cs typeface="Arial" pitchFamily="-103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 pitchFamily="-103" charset="0"/>
                          <a:cs typeface="Arial" pitchFamily="-103" charset="0"/>
                        </a:rPr>
                        <a:t>em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 pitchFamily="-103" charset="0"/>
                          <a:cs typeface="Arial" pitchFamily="-103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 pitchFamily="-103" charset="0"/>
                          <a:cs typeface="Arial" pitchFamily="-103" charset="0"/>
                        </a:rPr>
                        <a:t>memória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itchFamily="-103" charset="0"/>
                        <a:cs typeface="Arial" pitchFamily="-103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3" charset="0"/>
                        <a:ea typeface="Arial" pitchFamily="-103" charset="0"/>
                        <a:cs typeface="Arial" pitchFamily="-103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Processamento Vectorial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6660232" y="260648"/>
            <a:ext cx="2376264" cy="838200"/>
          </a:xfrm>
        </p:spPr>
        <p:txBody>
          <a:bodyPr/>
          <a:lstStyle/>
          <a:p>
            <a:r>
              <a:rPr lang="pt-PT" dirty="0">
                <a:latin typeface="Calibri" pitchFamily="-103" charset="0"/>
              </a:rPr>
              <a:t>Exemplo AVX</a:t>
            </a:r>
          </a:p>
        </p:txBody>
      </p:sp>
      <p:sp>
        <p:nvSpPr>
          <p:cNvPr id="13315" name="Marcador de Posição do Número do Diapositivo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AB9EA-EE1A-E14F-B184-CDD9199B9438}" type="slidenum">
              <a:rPr lang="pt-PT"/>
              <a:pPr/>
              <a:t>14</a:t>
            </a:fld>
            <a:endParaRPr lang="pt-PT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79513" y="188640"/>
            <a:ext cx="6264696" cy="25853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float a[1000] 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(32)));</a:t>
            </a:r>
            <a:endParaRPr lang="en-US" sz="1800" dirty="0">
              <a:latin typeface="Courier New" pitchFamily="-103" charset="0"/>
              <a:ea typeface="Courier New" pitchFamily="-103" charset="0"/>
              <a:cs typeface="Courier New" pitchFamily="-103" charset="0"/>
            </a:endParaRPr>
          </a:p>
          <a:p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float b[1000] 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(32)));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</a:t>
            </a:r>
          </a:p>
          <a:p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float r[1000] 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(32)));</a:t>
            </a:r>
            <a:endParaRPr lang="en-US" sz="1800" dirty="0">
              <a:latin typeface="Courier New" pitchFamily="-103" charset="0"/>
              <a:ea typeface="Courier New" pitchFamily="-103" charset="0"/>
              <a:cs typeface="Courier New" pitchFamily="-103" charset="0"/>
            </a:endParaRPr>
          </a:p>
          <a:p>
            <a:endParaRPr lang="en-US" sz="1800" dirty="0">
              <a:latin typeface="Courier New" pitchFamily="-103" charset="0"/>
              <a:ea typeface="Courier New" pitchFamily="-103" charset="0"/>
              <a:cs typeface="Courier New" pitchFamily="-103" charset="0"/>
            </a:endParaRPr>
          </a:p>
          <a:p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func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(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int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n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, float *a, float *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b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, float *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r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) {</a:t>
            </a:r>
          </a:p>
          <a:p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 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int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i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;</a:t>
            </a:r>
          </a:p>
          <a:p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 for (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i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=0 ; 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i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&lt;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n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; 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i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++)</a:t>
            </a:r>
          </a:p>
          <a:p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   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r[i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] = 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a[i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] * 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b[i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];</a:t>
            </a:r>
          </a:p>
          <a:p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}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513441" y="2004235"/>
            <a:ext cx="5400600" cy="424731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func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:</a:t>
            </a:r>
          </a:p>
          <a:p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 …</a:t>
            </a:r>
          </a:p>
          <a:p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 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movl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8(%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rbp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), %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rdx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   # n</a:t>
            </a:r>
          </a:p>
          <a:p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 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movl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12(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rbp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), %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rax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  # a</a:t>
            </a:r>
          </a:p>
          <a:p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 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movl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16(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rbp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), %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rbx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  # b</a:t>
            </a:r>
          </a:p>
          <a:p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 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movl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20(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rbp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), %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rsi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  # r</a:t>
            </a:r>
          </a:p>
          <a:p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 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movl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$0, %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rcx</a:t>
            </a:r>
            <a:endParaRPr lang="en-US" sz="1800" dirty="0">
              <a:latin typeface="Courier New" pitchFamily="-103" charset="0"/>
              <a:ea typeface="Courier New" pitchFamily="-103" charset="0"/>
              <a:cs typeface="Courier New" pitchFamily="-103" charset="0"/>
            </a:endParaRPr>
          </a:p>
          <a:p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ciclo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:</a:t>
            </a:r>
          </a:p>
          <a:p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 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vmovaps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(%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rax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, %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rcx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, 4), %ymm0</a:t>
            </a:r>
          </a:p>
          <a:p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 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vmulps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(%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rbx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, %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rcx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, 4), %ymm0, %ymm1</a:t>
            </a:r>
          </a:p>
          <a:p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 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vmovaps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%ymm1, (%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rsi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, %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rcx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, 4)</a:t>
            </a:r>
          </a:p>
          <a:p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 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addl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$8, %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rcx</a:t>
            </a:r>
            <a:endParaRPr lang="en-US" sz="1800" dirty="0">
              <a:latin typeface="Courier New" pitchFamily="-103" charset="0"/>
              <a:ea typeface="Courier New" pitchFamily="-103" charset="0"/>
              <a:cs typeface="Courier New" pitchFamily="-103" charset="0"/>
            </a:endParaRPr>
          </a:p>
          <a:p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 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cmpl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%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rdx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, %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rcx</a:t>
            </a:r>
            <a:endParaRPr lang="en-US" sz="1800" dirty="0">
              <a:latin typeface="Courier New" pitchFamily="-103" charset="0"/>
              <a:ea typeface="Courier New" pitchFamily="-103" charset="0"/>
              <a:cs typeface="Courier New" pitchFamily="-103" charset="0"/>
            </a:endParaRPr>
          </a:p>
          <a:p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 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jl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ciclo</a:t>
            </a:r>
            <a:endParaRPr lang="en-US" sz="1800" dirty="0">
              <a:latin typeface="Courier New" pitchFamily="-103" charset="0"/>
              <a:ea typeface="Courier New" pitchFamily="-103" charset="0"/>
              <a:cs typeface="Courier New" pitchFamily="-103" charset="0"/>
            </a:endParaRPr>
          </a:p>
          <a:p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 …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Processamento Vectorial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Processamento Vectorial - desenvolvimento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04800" y="1219200"/>
            <a:ext cx="6211416" cy="4876800"/>
          </a:xfrm>
        </p:spPr>
        <p:txBody>
          <a:bodyPr/>
          <a:lstStyle/>
          <a:p>
            <a:endParaRPr lang="pt-PT" i="1" dirty="0"/>
          </a:p>
          <a:p>
            <a:r>
              <a:rPr lang="pt-PT" i="1" dirty="0" err="1"/>
              <a:t>Assembly</a:t>
            </a:r>
            <a:endParaRPr lang="pt-PT" dirty="0"/>
          </a:p>
          <a:p>
            <a:pPr lvl="1">
              <a:spcAft>
                <a:spcPts val="600"/>
              </a:spcAft>
            </a:pPr>
            <a:r>
              <a:rPr lang="pt-PT" sz="2000" dirty="0"/>
              <a:t>Utilização directa de instruções </a:t>
            </a:r>
            <a:r>
              <a:rPr lang="pt-PT" sz="2000" i="1" dirty="0" err="1"/>
              <a:t>assembly</a:t>
            </a:r>
            <a:endParaRPr lang="pt-PT" sz="2000" dirty="0"/>
          </a:p>
          <a:p>
            <a:pPr>
              <a:spcBef>
                <a:spcPts val="1800"/>
              </a:spcBef>
            </a:pPr>
            <a:r>
              <a:rPr lang="pt-PT" i="1" dirty="0" err="1"/>
              <a:t>Compiler</a:t>
            </a:r>
            <a:r>
              <a:rPr lang="pt-PT" i="1" dirty="0"/>
              <a:t> </a:t>
            </a:r>
            <a:r>
              <a:rPr lang="pt-PT" i="1" dirty="0" err="1"/>
              <a:t>Intrinsics</a:t>
            </a:r>
            <a:r>
              <a:rPr lang="pt-PT" dirty="0"/>
              <a:t> </a:t>
            </a:r>
          </a:p>
          <a:p>
            <a:pPr lvl="1"/>
            <a:r>
              <a:rPr lang="pt-PT" sz="2000" dirty="0" err="1"/>
              <a:t>Pseudo-funções</a:t>
            </a:r>
            <a:r>
              <a:rPr lang="pt-PT" sz="2000" dirty="0"/>
              <a:t> disponibilizadas pelo compilador que permitem o desenvolvimento explícito de código vectorial a um nível semântico mais elevado que o </a:t>
            </a:r>
            <a:r>
              <a:rPr lang="pt-PT" sz="2000" i="1" dirty="0" err="1"/>
              <a:t>assembly</a:t>
            </a:r>
            <a:endParaRPr lang="pt-PT" sz="2000" i="1" dirty="0"/>
          </a:p>
          <a:p>
            <a:pPr>
              <a:spcBef>
                <a:spcPts val="1800"/>
              </a:spcBef>
            </a:pPr>
            <a:r>
              <a:rPr lang="pt-PT" i="1" dirty="0"/>
              <a:t>Auto Vectorização</a:t>
            </a:r>
          </a:p>
          <a:p>
            <a:pPr lvl="1">
              <a:spcAft>
                <a:spcPts val="600"/>
              </a:spcAft>
            </a:pPr>
            <a:r>
              <a:rPr lang="pt-PT" sz="2000" dirty="0"/>
              <a:t>Vectorização pelo compilador </a:t>
            </a:r>
          </a:p>
          <a:p>
            <a:pPr marL="0" indent="0">
              <a:buNone/>
            </a:pPr>
            <a:endParaRPr lang="pt-PT" i="1" dirty="0"/>
          </a:p>
          <a:p>
            <a:endParaRPr lang="pt-PT" i="1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Processamento Vectorial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15</a:t>
            </a:fld>
            <a:endParaRPr lang="pt-PT" altLang="pt-PT"/>
          </a:p>
        </p:txBody>
      </p:sp>
      <p:grpSp>
        <p:nvGrpSpPr>
          <p:cNvPr id="9" name="Grupo 8"/>
          <p:cNvGrpSpPr/>
          <p:nvPr/>
        </p:nvGrpSpPr>
        <p:grpSpPr>
          <a:xfrm>
            <a:off x="6964334" y="1664186"/>
            <a:ext cx="936000" cy="4232250"/>
            <a:chOff x="7352790" y="1664186"/>
            <a:chExt cx="936000" cy="4232250"/>
          </a:xfrm>
        </p:grpSpPr>
        <p:sp>
          <p:nvSpPr>
            <p:cNvPr id="6" name="CaixaDeTexto 5"/>
            <p:cNvSpPr txBox="1"/>
            <p:nvPr/>
          </p:nvSpPr>
          <p:spPr>
            <a:xfrm>
              <a:off x="7623460" y="1664186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2800" b="1" dirty="0"/>
                <a:t>+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7668344" y="5373216"/>
              <a:ext cx="3048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2800" b="1" dirty="0"/>
                <a:t>-</a:t>
              </a:r>
            </a:p>
          </p:txBody>
        </p:sp>
        <p:sp>
          <p:nvSpPr>
            <p:cNvPr id="8" name="Seta entalhada para a direita 7"/>
            <p:cNvSpPr/>
            <p:nvPr/>
          </p:nvSpPr>
          <p:spPr bwMode="auto">
            <a:xfrm rot="16200000">
              <a:off x="6047865" y="3393901"/>
              <a:ext cx="3545850" cy="936000"/>
            </a:xfrm>
            <a:prstGeom prst="notched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1" name="CaixaDeTexto 10"/>
          <p:cNvSpPr txBox="1"/>
          <p:nvPr/>
        </p:nvSpPr>
        <p:spPr>
          <a:xfrm rot="5400000">
            <a:off x="6086850" y="3661846"/>
            <a:ext cx="1850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cap="small" dirty="0"/>
              <a:t>Complexidade</a:t>
            </a:r>
          </a:p>
        </p:txBody>
      </p:sp>
      <p:sp>
        <p:nvSpPr>
          <p:cNvPr id="12" name="CaixaDeTexto 11"/>
          <p:cNvSpPr txBox="1"/>
          <p:nvPr/>
        </p:nvSpPr>
        <p:spPr>
          <a:xfrm rot="5400000">
            <a:off x="6866239" y="3661846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cap="small" dirty="0"/>
              <a:t>FLEXIBILIDADE</a:t>
            </a:r>
          </a:p>
        </p:txBody>
      </p:sp>
    </p:spTree>
    <p:extLst>
      <p:ext uri="{BB962C8B-B14F-4D97-AF65-F5344CB8AC3E}">
        <p14:creationId xmlns:p14="http://schemas.microsoft.com/office/powerpoint/2010/main" val="2512017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Compiler Intrinsics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04800" y="1723256"/>
            <a:ext cx="8534400" cy="1633736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sz="2400" i="1" dirty="0"/>
              <a:t>Compiler </a:t>
            </a:r>
            <a:r>
              <a:rPr lang="en-US" sz="2400" i="1" dirty="0" err="1"/>
              <a:t>intrinsics</a:t>
            </a:r>
            <a:r>
              <a:rPr lang="en-US" sz="2400" dirty="0"/>
              <a:t> </a:t>
            </a:r>
            <a:r>
              <a:rPr lang="en-US" sz="2400" dirty="0" err="1"/>
              <a:t>são</a:t>
            </a:r>
            <a:r>
              <a:rPr lang="en-US" sz="2400" dirty="0"/>
              <a:t> pseudo-</a:t>
            </a:r>
            <a:r>
              <a:rPr lang="en-US" sz="2400" dirty="0" err="1"/>
              <a:t>funções</a:t>
            </a:r>
            <a:r>
              <a:rPr lang="en-US" sz="2400" dirty="0"/>
              <a:t> que </a:t>
            </a:r>
            <a:r>
              <a:rPr lang="en-US" sz="2400" dirty="0" err="1"/>
              <a:t>expõem</a:t>
            </a:r>
            <a:r>
              <a:rPr lang="en-US" sz="2400" dirty="0"/>
              <a:t> </a:t>
            </a:r>
            <a:r>
              <a:rPr lang="en-US" sz="2400" dirty="0" err="1"/>
              <a:t>funcionalidades</a:t>
            </a:r>
            <a:r>
              <a:rPr lang="en-US" sz="2400" dirty="0"/>
              <a:t> do CPU </a:t>
            </a:r>
            <a:r>
              <a:rPr lang="en-US" sz="2400" dirty="0" err="1"/>
              <a:t>incompatíveis</a:t>
            </a:r>
            <a:r>
              <a:rPr lang="en-US" sz="2400" dirty="0"/>
              <a:t> com a </a:t>
            </a:r>
            <a:r>
              <a:rPr lang="en-US" sz="2400" dirty="0" err="1"/>
              <a:t>semântica</a:t>
            </a:r>
            <a:r>
              <a:rPr lang="en-US" sz="2400" dirty="0"/>
              <a:t> da </a:t>
            </a:r>
            <a:r>
              <a:rPr lang="en-US" sz="2400" dirty="0" err="1"/>
              <a:t>linguagem</a:t>
            </a:r>
            <a:r>
              <a:rPr lang="en-US" sz="2400" dirty="0"/>
              <a:t> de </a:t>
            </a:r>
            <a:r>
              <a:rPr lang="en-US" sz="2400" dirty="0" err="1"/>
              <a:t>programação</a:t>
            </a:r>
            <a:r>
              <a:rPr lang="en-US" sz="2400" dirty="0"/>
              <a:t> </a:t>
            </a:r>
            <a:r>
              <a:rPr lang="en-US" sz="2400" dirty="0" err="1"/>
              <a:t>usada</a:t>
            </a:r>
            <a:r>
              <a:rPr lang="en-US" sz="2400" dirty="0"/>
              <a:t> (C/C++ </a:t>
            </a:r>
            <a:r>
              <a:rPr lang="en-US" sz="2400" dirty="0" err="1"/>
              <a:t>neste</a:t>
            </a:r>
            <a:r>
              <a:rPr lang="en-US" sz="2400" dirty="0"/>
              <a:t> </a:t>
            </a:r>
            <a:r>
              <a:rPr lang="en-US" sz="2400" dirty="0" err="1"/>
              <a:t>caso</a:t>
            </a:r>
            <a:r>
              <a:rPr lang="en-US" sz="2400" dirty="0"/>
              <a:t>)</a:t>
            </a:r>
          </a:p>
          <a:p>
            <a:pPr>
              <a:spcBef>
                <a:spcPts val="1200"/>
              </a:spcBef>
              <a:defRPr/>
            </a:pPr>
            <a:endParaRPr lang="en-US" sz="2400" dirty="0"/>
          </a:p>
          <a:p>
            <a:pPr marL="0" indent="0">
              <a:spcBef>
                <a:spcPts val="1200"/>
              </a:spcBef>
              <a:buNone/>
              <a:defRPr/>
            </a:pPr>
            <a:r>
              <a:rPr lang="en-US" sz="1600" dirty="0"/>
              <a:t>Para </a:t>
            </a:r>
            <a:r>
              <a:rPr lang="en-US" sz="1600" dirty="0" err="1"/>
              <a:t>detalhes</a:t>
            </a:r>
            <a:r>
              <a:rPr lang="en-US" sz="1600" dirty="0"/>
              <a:t> </a:t>
            </a:r>
            <a:r>
              <a:rPr lang="en-US" sz="1600" dirty="0" err="1"/>
              <a:t>ver</a:t>
            </a:r>
            <a:r>
              <a:rPr lang="en-US" sz="1600" dirty="0"/>
              <a:t> </a:t>
            </a:r>
            <a:r>
              <a:rPr lang="en-US" sz="1600" b="1" dirty="0">
                <a:hlinkClick r:id="rId2"/>
              </a:rPr>
              <a:t>Intel </a:t>
            </a:r>
            <a:r>
              <a:rPr lang="en-US" sz="1600" b="1" dirty="0" err="1">
                <a:hlinkClick r:id="rId2"/>
              </a:rPr>
              <a:t>Intrinsics</a:t>
            </a:r>
            <a:r>
              <a:rPr lang="en-US" sz="1600" b="1" dirty="0">
                <a:hlinkClick r:id="rId2"/>
              </a:rPr>
              <a:t> Guide</a:t>
            </a:r>
            <a:r>
              <a:rPr lang="en-US" sz="1600" dirty="0"/>
              <a:t>  </a:t>
            </a:r>
            <a:r>
              <a:rPr lang="en-US" sz="1200" dirty="0"/>
              <a:t>(</a:t>
            </a:r>
            <a:r>
              <a:rPr lang="pt-PT" sz="1200" u="sng" dirty="0">
                <a:hlinkClick r:id="rId2"/>
              </a:rPr>
              <a:t>https://software.intel.com/sites/landingpage/IntrinsicsGuide/#</a:t>
            </a:r>
            <a:r>
              <a:rPr lang="pt-PT" sz="1200" u="sng" dirty="0"/>
              <a:t>)</a:t>
            </a:r>
            <a:endParaRPr lang="pt-PT" sz="1600" dirty="0"/>
          </a:p>
          <a:p>
            <a:pPr marL="0" indent="0">
              <a:spcBef>
                <a:spcPts val="1200"/>
              </a:spcBef>
              <a:buNone/>
              <a:defRPr/>
            </a:pPr>
            <a:endParaRPr lang="en-US" sz="2400" dirty="0"/>
          </a:p>
        </p:txBody>
      </p:sp>
      <p:sp>
        <p:nvSpPr>
          <p:cNvPr id="16388" name="Marcador de Posição do Número do Diapositivo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322DBF-EE53-46D7-9FE2-6D0F3E5678D8}" type="slidenum">
              <a:rPr lang="pt-PT" smtClean="0"/>
              <a:pPr>
                <a:defRPr/>
              </a:pPr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2599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Compiler Intrinsics</a:t>
            </a:r>
            <a:endParaRPr lang="pt-PT" altLang="pt-PT"/>
          </a:p>
        </p:txBody>
      </p:sp>
      <p:sp>
        <p:nvSpPr>
          <p:cNvPr id="16387" name="Marcador de Posição de Conteúdo 2"/>
          <p:cNvSpPr>
            <a:spLocks noGrp="1"/>
          </p:cNvSpPr>
          <p:nvPr>
            <p:ph idx="1"/>
          </p:nvPr>
        </p:nvSpPr>
        <p:spPr>
          <a:xfrm>
            <a:off x="323528" y="980728"/>
            <a:ext cx="8534400" cy="995363"/>
          </a:xfrm>
        </p:spPr>
        <p:txBody>
          <a:bodyPr/>
          <a:lstStyle/>
          <a:p>
            <a:r>
              <a:rPr lang="pt-PT" altLang="pt-PT" sz="2400" dirty="0"/>
              <a:t>As funções e tipos de dados definidos como </a:t>
            </a:r>
            <a:r>
              <a:rPr lang="pt-PT" altLang="pt-PT" sz="2400" i="1" dirty="0" err="1"/>
              <a:t>intrinsics</a:t>
            </a:r>
            <a:r>
              <a:rPr lang="pt-PT" altLang="pt-PT" sz="2400" dirty="0"/>
              <a:t> são acessíveis incluindo os </a:t>
            </a:r>
            <a:r>
              <a:rPr lang="pt-PT" altLang="pt-PT" sz="2400" i="1" dirty="0" err="1"/>
              <a:t>headers</a:t>
            </a:r>
            <a:r>
              <a:rPr lang="pt-PT" altLang="pt-PT" sz="2400" i="1" dirty="0"/>
              <a:t> </a:t>
            </a:r>
            <a:r>
              <a:rPr lang="pt-PT" altLang="pt-PT" sz="2400" dirty="0"/>
              <a:t>apropriados:</a:t>
            </a:r>
          </a:p>
          <a:p>
            <a:pPr>
              <a:buFontTx/>
              <a:buNone/>
            </a:pPr>
            <a:endParaRPr lang="pt-PT" altLang="pt-PT" sz="2400" dirty="0">
              <a:cs typeface="Courier New" pitchFamily="49" charset="0"/>
            </a:endParaRPr>
          </a:p>
        </p:txBody>
      </p:sp>
      <p:sp>
        <p:nvSpPr>
          <p:cNvPr id="17412" name="Marcador de Posição do Número do Diapositivo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9419ED-1438-49B8-AC3D-8D2AFF2837CB}" type="slidenum">
              <a:rPr lang="pt-PT" smtClean="0"/>
              <a:pPr>
                <a:defRPr/>
              </a:pPr>
              <a:t>17</a:t>
            </a:fld>
            <a:endParaRPr lang="pt-PT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932575"/>
              </p:ext>
            </p:extLst>
          </p:nvPr>
        </p:nvGraphicFramePr>
        <p:xfrm>
          <a:off x="1331640" y="4609936"/>
          <a:ext cx="6096000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8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0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FFFFFF"/>
                          </a:solidFill>
                        </a:rPr>
                        <a:t>Tipos de Dados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__m64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Vector de 64 bits – inteiros (MMX)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__m128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Vector 128 </a:t>
                      </a:r>
                      <a:r>
                        <a:rPr lang="pt-PT" i="1" dirty="0">
                          <a:solidFill>
                            <a:schemeClr val="tx1"/>
                          </a:solidFill>
                        </a:rPr>
                        <a:t>bits </a:t>
                      </a:r>
                      <a:r>
                        <a:rPr lang="pt-PT" i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4 FP SP  (SSE)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__m256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Vector</a:t>
                      </a:r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 256 </a:t>
                      </a:r>
                      <a:r>
                        <a:rPr lang="pt-PT" i="1" dirty="0">
                          <a:solidFill>
                            <a:schemeClr val="tx1"/>
                          </a:solidFill>
                        </a:rPr>
                        <a:t>bits </a:t>
                      </a:r>
                      <a:r>
                        <a:rPr lang="pt-PT" i="0" dirty="0">
                          <a:solidFill>
                            <a:schemeClr val="tx1"/>
                          </a:solidFill>
                        </a:rPr>
                        <a:t>– 8</a:t>
                      </a:r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 FP SP  (AVX)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824272"/>
              </p:ext>
            </p:extLst>
          </p:nvPr>
        </p:nvGraphicFramePr>
        <p:xfrm>
          <a:off x="251520" y="1916832"/>
          <a:ext cx="8208912" cy="22250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512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sz="1800" b="0" dirty="0" err="1">
                          <a:solidFill>
                            <a:schemeClr val="tx1"/>
                          </a:solidFill>
                        </a:rPr>
                        <a:t>xmmintrin.h</a:t>
                      </a:r>
                      <a:endParaRPr lang="pt-PT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800" b="0" dirty="0" err="1">
                          <a:solidFill>
                            <a:schemeClr val="tx1"/>
                          </a:solidFill>
                        </a:rPr>
                        <a:t>Streaming</a:t>
                      </a:r>
                      <a:r>
                        <a:rPr lang="pt-PT" sz="1800" b="0" dirty="0">
                          <a:solidFill>
                            <a:schemeClr val="tx1"/>
                          </a:solidFill>
                        </a:rPr>
                        <a:t> SIMD </a:t>
                      </a:r>
                      <a:r>
                        <a:rPr lang="pt-PT" sz="1800" b="0" dirty="0" err="1">
                          <a:solidFill>
                            <a:schemeClr val="tx1"/>
                          </a:solidFill>
                        </a:rPr>
                        <a:t>Extensions</a:t>
                      </a:r>
                      <a:r>
                        <a:rPr lang="pt-PT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800" b="0" dirty="0">
                          <a:solidFill>
                            <a:schemeClr val="tx1"/>
                          </a:solidFill>
                        </a:rPr>
                        <a:t>SSE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dirty="0" err="1">
                          <a:solidFill>
                            <a:schemeClr val="tx1"/>
                          </a:solidFill>
                        </a:rPr>
                        <a:t>emmintrin.h</a:t>
                      </a:r>
                      <a:endParaRPr lang="pt-PT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 err="1">
                          <a:solidFill>
                            <a:schemeClr val="tx1"/>
                          </a:solidFill>
                        </a:rPr>
                        <a:t>Streaming</a:t>
                      </a:r>
                      <a:r>
                        <a:rPr lang="pt-PT" sz="1800" dirty="0">
                          <a:solidFill>
                            <a:schemeClr val="tx1"/>
                          </a:solidFill>
                        </a:rPr>
                        <a:t> SIMD </a:t>
                      </a:r>
                      <a:r>
                        <a:rPr lang="pt-PT" sz="1800" dirty="0" err="1">
                          <a:solidFill>
                            <a:schemeClr val="tx1"/>
                          </a:solidFill>
                        </a:rPr>
                        <a:t>Extensions</a:t>
                      </a:r>
                      <a:r>
                        <a:rPr lang="pt-PT" sz="1800" dirty="0">
                          <a:solidFill>
                            <a:schemeClr val="tx1"/>
                          </a:solidFill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</a:rPr>
                        <a:t>SSE2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dirty="0" err="1">
                          <a:solidFill>
                            <a:schemeClr val="tx1"/>
                          </a:solidFill>
                        </a:rPr>
                        <a:t>pmmintrin.h</a:t>
                      </a:r>
                      <a:endParaRPr lang="pt-PT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 err="1">
                          <a:solidFill>
                            <a:schemeClr val="tx1"/>
                          </a:solidFill>
                        </a:rPr>
                        <a:t>Streaming</a:t>
                      </a:r>
                      <a:r>
                        <a:rPr lang="pt-PT" sz="1800" dirty="0">
                          <a:solidFill>
                            <a:schemeClr val="tx1"/>
                          </a:solidFill>
                        </a:rPr>
                        <a:t> SIMD </a:t>
                      </a:r>
                      <a:r>
                        <a:rPr lang="pt-PT" sz="1800" dirty="0" err="1">
                          <a:solidFill>
                            <a:schemeClr val="tx1"/>
                          </a:solidFill>
                        </a:rPr>
                        <a:t>Extensions</a:t>
                      </a:r>
                      <a:r>
                        <a:rPr lang="pt-PT" sz="1800" dirty="0">
                          <a:solidFill>
                            <a:schemeClr val="tx1"/>
                          </a:solidFill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</a:rPr>
                        <a:t>SSE3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dirty="0" err="1">
                          <a:solidFill>
                            <a:schemeClr val="tx1"/>
                          </a:solidFill>
                        </a:rPr>
                        <a:t>smmintrin.h</a:t>
                      </a:r>
                      <a:endParaRPr lang="pt-PT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 err="1">
                          <a:solidFill>
                            <a:schemeClr val="tx1"/>
                          </a:solidFill>
                        </a:rPr>
                        <a:t>Streaming</a:t>
                      </a:r>
                      <a:r>
                        <a:rPr lang="pt-PT" sz="1800" dirty="0">
                          <a:solidFill>
                            <a:schemeClr val="tx1"/>
                          </a:solidFill>
                        </a:rPr>
                        <a:t> SIMD </a:t>
                      </a:r>
                      <a:r>
                        <a:rPr lang="pt-PT" sz="1800" dirty="0" err="1">
                          <a:solidFill>
                            <a:schemeClr val="tx1"/>
                          </a:solidFill>
                        </a:rPr>
                        <a:t>Extensions</a:t>
                      </a:r>
                      <a:r>
                        <a:rPr lang="pt-PT" sz="1800" dirty="0">
                          <a:solidFill>
                            <a:schemeClr val="tx1"/>
                          </a:solidFill>
                        </a:rPr>
                        <a:t> 4</a:t>
                      </a:r>
                      <a:r>
                        <a:rPr lang="pt-PT" sz="1800" baseline="0" dirty="0">
                          <a:solidFill>
                            <a:schemeClr val="tx1"/>
                          </a:solidFill>
                        </a:rPr>
                        <a:t> (vector </a:t>
                      </a:r>
                      <a:r>
                        <a:rPr lang="pt-PT" sz="1800" baseline="0" dirty="0" err="1">
                          <a:solidFill>
                            <a:schemeClr val="tx1"/>
                          </a:solidFill>
                        </a:rPr>
                        <a:t>math</a:t>
                      </a:r>
                      <a:r>
                        <a:rPr lang="pt-PT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pt-PT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</a:rPr>
                        <a:t>SSE4.1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dirty="0" err="1">
                          <a:solidFill>
                            <a:schemeClr val="tx1"/>
                          </a:solidFill>
                        </a:rPr>
                        <a:t>nmmintrin.h</a:t>
                      </a:r>
                      <a:endParaRPr lang="pt-PT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 err="1">
                          <a:solidFill>
                            <a:schemeClr val="tx1"/>
                          </a:solidFill>
                        </a:rPr>
                        <a:t>Streaming</a:t>
                      </a:r>
                      <a:r>
                        <a:rPr lang="pt-PT" sz="1800" dirty="0">
                          <a:solidFill>
                            <a:schemeClr val="tx1"/>
                          </a:solidFill>
                        </a:rPr>
                        <a:t> SIMD </a:t>
                      </a:r>
                      <a:r>
                        <a:rPr lang="pt-PT" sz="1800" dirty="0" err="1">
                          <a:solidFill>
                            <a:schemeClr val="tx1"/>
                          </a:solidFill>
                        </a:rPr>
                        <a:t>Extensions</a:t>
                      </a:r>
                      <a:r>
                        <a:rPr lang="pt-PT" sz="1800" dirty="0">
                          <a:solidFill>
                            <a:schemeClr val="tx1"/>
                          </a:solidFill>
                        </a:rPr>
                        <a:t> 4</a:t>
                      </a:r>
                      <a:r>
                        <a:rPr lang="pt-PT" sz="1800" baseline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pt-PT" sz="1800" baseline="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pt-PT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1800" baseline="0" dirty="0" err="1">
                          <a:solidFill>
                            <a:schemeClr val="tx1"/>
                          </a:solidFill>
                        </a:rPr>
                        <a:t>processing</a:t>
                      </a:r>
                      <a:r>
                        <a:rPr lang="pt-PT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pt-PT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</a:rPr>
                        <a:t>SSE4.2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dirty="0" err="1">
                          <a:solidFill>
                            <a:schemeClr val="tx1"/>
                          </a:solidFill>
                        </a:rPr>
                        <a:t>immintrin.h</a:t>
                      </a:r>
                      <a:endParaRPr lang="pt-PT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 err="1">
                          <a:solidFill>
                            <a:schemeClr val="tx1"/>
                          </a:solidFill>
                        </a:rPr>
                        <a:t>Advanced</a:t>
                      </a:r>
                      <a:r>
                        <a:rPr lang="pt-PT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1800" dirty="0" err="1">
                          <a:solidFill>
                            <a:schemeClr val="tx1"/>
                          </a:solidFill>
                        </a:rPr>
                        <a:t>Vector</a:t>
                      </a:r>
                      <a:r>
                        <a:rPr lang="pt-PT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1800" dirty="0" err="1">
                          <a:solidFill>
                            <a:schemeClr val="tx1"/>
                          </a:solidFill>
                        </a:rPr>
                        <a:t>Extensions</a:t>
                      </a:r>
                      <a:r>
                        <a:rPr lang="pt-PT" sz="1800" dirty="0">
                          <a:solidFill>
                            <a:schemeClr val="tx1"/>
                          </a:solidFill>
                        </a:rPr>
                        <a:t> 1 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</a:rPr>
                        <a:t>AVX2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295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Compiler Intrinsics</a:t>
            </a:r>
            <a:endParaRPr lang="pt-PT" altLang="pt-PT"/>
          </a:p>
        </p:txBody>
      </p:sp>
      <p:sp>
        <p:nvSpPr>
          <p:cNvPr id="18435" name="Marcador de Posição do Número do Diapositivo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18087C-999E-479E-911E-7125BC18315A}" type="slidenum">
              <a:rPr lang="pt-PT" smtClean="0"/>
              <a:pPr>
                <a:defRPr/>
              </a:pPr>
              <a:t>18</a:t>
            </a:fld>
            <a:endParaRPr lang="pt-PT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02936"/>
              </p:ext>
            </p:extLst>
          </p:nvPr>
        </p:nvGraphicFramePr>
        <p:xfrm>
          <a:off x="428625" y="1397000"/>
          <a:ext cx="8358188" cy="333692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647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4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69">
                <a:tc gridSpan="3">
                  <a:txBody>
                    <a:bodyPr/>
                    <a:lstStyle/>
                    <a:p>
                      <a:pPr algn="ctr"/>
                      <a:r>
                        <a:rPr lang="pt-PT" sz="1800" dirty="0">
                          <a:latin typeface="Calibri" pitchFamily="34" charset="0"/>
                        </a:rPr>
                        <a:t>Operações</a:t>
                      </a:r>
                      <a:r>
                        <a:rPr lang="pt-PT" sz="1800" baseline="0" dirty="0">
                          <a:latin typeface="Calibri" pitchFamily="34" charset="0"/>
                        </a:rPr>
                        <a:t> Aritméticas (single FP)</a:t>
                      </a:r>
                      <a:endParaRPr lang="pt-PT" sz="1800" dirty="0">
                        <a:latin typeface="Calibri" pitchFamily="34" charset="0"/>
                      </a:endParaRPr>
                    </a:p>
                  </a:txBody>
                  <a:tcPr marL="91439" marR="91439" marT="45711" marB="45711"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Pseudo-função</a:t>
                      </a:r>
                      <a:endParaRPr lang="pt-PT" sz="18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91439" marR="91439"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Descrição</a:t>
                      </a:r>
                    </a:p>
                  </a:txBody>
                  <a:tcPr marL="91439" marR="9143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Instrução</a:t>
                      </a:r>
                    </a:p>
                  </a:txBody>
                  <a:tcPr marL="91439" marR="9143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pt-PT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__m256 _</a:t>
                      </a:r>
                      <a:r>
                        <a:rPr lang="pt-PT" sz="160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mm_add_ps</a:t>
                      </a:r>
                      <a:r>
                        <a:rPr lang="pt-PT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(__m256, __m256)</a:t>
                      </a:r>
                    </a:p>
                  </a:txBody>
                  <a:tcPr marL="91439" marR="91439"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Adição</a:t>
                      </a:r>
                    </a:p>
                  </a:txBody>
                  <a:tcPr marL="91439" marR="9143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VADDPS</a:t>
                      </a:r>
                    </a:p>
                  </a:txBody>
                  <a:tcPr marL="91439" marR="9143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__m</a:t>
                      </a:r>
                      <a:r>
                        <a:rPr lang="pt-PT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256</a:t>
                      </a:r>
                      <a:r>
                        <a:rPr lang="pt-PT" sz="16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_</a:t>
                      </a:r>
                      <a:r>
                        <a:rPr lang="pt-PT" sz="1600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mm_sub_ps</a:t>
                      </a:r>
                      <a:r>
                        <a:rPr lang="pt-PT" sz="16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(__m</a:t>
                      </a:r>
                      <a:r>
                        <a:rPr lang="pt-PT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256</a:t>
                      </a:r>
                      <a:r>
                        <a:rPr lang="pt-PT" sz="16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__m</a:t>
                      </a:r>
                      <a:r>
                        <a:rPr lang="pt-PT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256</a:t>
                      </a:r>
                      <a:r>
                        <a:rPr lang="pt-PT" sz="16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</a:p>
                  </a:txBody>
                  <a:tcPr marL="91439" marR="91439"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Subtracção</a:t>
                      </a:r>
                    </a:p>
                  </a:txBody>
                  <a:tcPr marL="91439" marR="9143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VSUBPS</a:t>
                      </a:r>
                    </a:p>
                  </a:txBody>
                  <a:tcPr marL="91439" marR="9143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__m</a:t>
                      </a:r>
                      <a:r>
                        <a:rPr lang="pt-PT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256</a:t>
                      </a:r>
                      <a:r>
                        <a:rPr lang="pt-PT" sz="16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_</a:t>
                      </a:r>
                      <a:r>
                        <a:rPr lang="pt-PT" sz="1600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mm_mul_ps</a:t>
                      </a:r>
                      <a:r>
                        <a:rPr lang="pt-PT" sz="16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(__m</a:t>
                      </a:r>
                      <a:r>
                        <a:rPr lang="pt-PT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256</a:t>
                      </a:r>
                      <a:r>
                        <a:rPr lang="pt-PT" sz="16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__m</a:t>
                      </a:r>
                      <a:r>
                        <a:rPr lang="pt-PT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256</a:t>
                      </a:r>
                      <a:r>
                        <a:rPr lang="pt-PT" sz="16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</a:p>
                  </a:txBody>
                  <a:tcPr marL="91439" marR="91439"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Multiplicação</a:t>
                      </a:r>
                    </a:p>
                  </a:txBody>
                  <a:tcPr marL="91439" marR="9143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VMULPS</a:t>
                      </a:r>
                    </a:p>
                  </a:txBody>
                  <a:tcPr marL="91439" marR="9143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__m</a:t>
                      </a:r>
                      <a:r>
                        <a:rPr lang="pt-PT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256</a:t>
                      </a:r>
                      <a:r>
                        <a:rPr lang="pt-PT" sz="16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_</a:t>
                      </a:r>
                      <a:r>
                        <a:rPr lang="pt-PT" sz="1600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mm_div_ps</a:t>
                      </a:r>
                      <a:r>
                        <a:rPr lang="pt-PT" sz="16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(__m</a:t>
                      </a:r>
                      <a:r>
                        <a:rPr lang="pt-PT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256</a:t>
                      </a:r>
                      <a:r>
                        <a:rPr lang="pt-PT" sz="16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__m</a:t>
                      </a:r>
                      <a:r>
                        <a:rPr lang="pt-PT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256</a:t>
                      </a:r>
                      <a:r>
                        <a:rPr lang="pt-PT" sz="16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</a:p>
                  </a:txBody>
                  <a:tcPr marL="91439" marR="91439"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Divisão</a:t>
                      </a:r>
                    </a:p>
                  </a:txBody>
                  <a:tcPr marL="91439" marR="9143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VDIVPS</a:t>
                      </a:r>
                    </a:p>
                  </a:txBody>
                  <a:tcPr marL="91439" marR="9143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__m</a:t>
                      </a:r>
                      <a:r>
                        <a:rPr lang="pt-PT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256</a:t>
                      </a:r>
                      <a:r>
                        <a:rPr lang="pt-PT" sz="16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_</a:t>
                      </a:r>
                      <a:r>
                        <a:rPr lang="pt-PT" sz="1600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mm_sqrt_ps</a:t>
                      </a:r>
                      <a:r>
                        <a:rPr lang="pt-PT" sz="16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(__m</a:t>
                      </a:r>
                      <a:r>
                        <a:rPr lang="pt-PT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256</a:t>
                      </a:r>
                      <a:r>
                        <a:rPr lang="pt-PT" sz="16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</a:p>
                  </a:txBody>
                  <a:tcPr marL="91439" marR="91439"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Raiz Quadrada</a:t>
                      </a:r>
                    </a:p>
                  </a:txBody>
                  <a:tcPr marL="91439" marR="9143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VSQRTPS</a:t>
                      </a:r>
                    </a:p>
                  </a:txBody>
                  <a:tcPr marL="91439" marR="9143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__m</a:t>
                      </a:r>
                      <a:r>
                        <a:rPr lang="pt-PT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256</a:t>
                      </a:r>
                      <a:r>
                        <a:rPr lang="pt-PT" sz="16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_</a:t>
                      </a:r>
                      <a:r>
                        <a:rPr lang="pt-PT" sz="1600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mm_rcp_ps</a:t>
                      </a:r>
                      <a:r>
                        <a:rPr lang="pt-PT" sz="16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(__m</a:t>
                      </a:r>
                      <a:r>
                        <a:rPr lang="pt-PT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256</a:t>
                      </a:r>
                      <a:r>
                        <a:rPr lang="pt-PT" sz="16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</a:p>
                  </a:txBody>
                  <a:tcPr marL="91439" marR="91439"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Inverso</a:t>
                      </a:r>
                    </a:p>
                  </a:txBody>
                  <a:tcPr marL="91439" marR="9143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VRCPPS</a:t>
                      </a:r>
                    </a:p>
                  </a:txBody>
                  <a:tcPr marL="91439" marR="9143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__m</a:t>
                      </a:r>
                      <a:r>
                        <a:rPr lang="pt-PT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256</a:t>
                      </a:r>
                      <a:r>
                        <a:rPr lang="pt-PT" sz="16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_</a:t>
                      </a:r>
                      <a:r>
                        <a:rPr lang="pt-PT" sz="1600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mm_rsqrt_ps</a:t>
                      </a:r>
                      <a:r>
                        <a:rPr lang="pt-PT" sz="16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(__m</a:t>
                      </a:r>
                      <a:r>
                        <a:rPr lang="pt-PT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256</a:t>
                      </a:r>
                      <a:r>
                        <a:rPr lang="pt-PT" sz="16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</a:p>
                  </a:txBody>
                  <a:tcPr marL="91439" marR="91439"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Inverso Raiz Quadrada</a:t>
                      </a:r>
                    </a:p>
                  </a:txBody>
                  <a:tcPr marL="91439" marR="9143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VRSQRTPS</a:t>
                      </a:r>
                    </a:p>
                  </a:txBody>
                  <a:tcPr marL="91439" marR="9143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851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Compiler Intrinsics</a:t>
            </a:r>
            <a:endParaRPr lang="pt-PT" altLang="pt-PT"/>
          </a:p>
        </p:txBody>
      </p:sp>
      <p:sp>
        <p:nvSpPr>
          <p:cNvPr id="19459" name="Marcador de Posição do Número do Diapositivo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9C5F44C-BAF5-4A88-9826-3A3FF20D2D37}" type="slidenum">
              <a:rPr lang="pt-PT" smtClean="0"/>
              <a:pPr>
                <a:defRPr/>
              </a:pPr>
              <a:t>19</a:t>
            </a:fld>
            <a:endParaRPr lang="pt-PT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143208"/>
              </p:ext>
            </p:extLst>
          </p:nvPr>
        </p:nvGraphicFramePr>
        <p:xfrm>
          <a:off x="395536" y="1988840"/>
          <a:ext cx="8358188" cy="385079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248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3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66">
                <a:tc gridSpan="3">
                  <a:txBody>
                    <a:bodyPr/>
                    <a:lstStyle/>
                    <a:p>
                      <a:pPr algn="ctr"/>
                      <a:r>
                        <a:rPr lang="pt-PT" sz="1800" dirty="0">
                          <a:latin typeface="Calibri" pitchFamily="34" charset="0"/>
                        </a:rPr>
                        <a:t>Movimento de Dados (single FP)</a:t>
                      </a:r>
                    </a:p>
                  </a:txBody>
                  <a:tcPr marL="91439" marR="91439" marT="45723" marB="45723"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Pseudo-função</a:t>
                      </a:r>
                      <a:endParaRPr lang="pt-PT" sz="18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91439" marR="91439" marT="45723" marB="457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Descrição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Instrução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25">
                <a:tc>
                  <a:txBody>
                    <a:bodyPr/>
                    <a:lstStyle/>
                    <a:p>
                      <a:pPr lvl="0"/>
                      <a:r>
                        <a:rPr lang="pt-PT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__m256 _mm256_load_ps (</a:t>
                      </a:r>
                      <a:r>
                        <a:rPr lang="pt-PT" sz="160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r>
                        <a:rPr lang="pt-PT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*)</a:t>
                      </a:r>
                    </a:p>
                  </a:txBody>
                  <a:tcPr marL="91439" marR="91439" marT="45723" marB="4572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Carrega vector de memória para registo </a:t>
                      </a:r>
                      <a:r>
                        <a:rPr lang="pt-PT" sz="160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(alinhado 32)</a:t>
                      </a:r>
                      <a:endParaRPr lang="pt-PT" sz="18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VMOVAPS</a:t>
                      </a:r>
                    </a:p>
                  </a:txBody>
                  <a:tcPr marL="91439" marR="91439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25">
                <a:tc>
                  <a:txBody>
                    <a:bodyPr/>
                    <a:lstStyle/>
                    <a:p>
                      <a:pPr lvl="0"/>
                      <a:r>
                        <a:rPr lang="pt-PT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__m256 _</a:t>
                      </a:r>
                      <a:r>
                        <a:rPr lang="pt-PT" sz="160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mm_broadcast_ps</a:t>
                      </a:r>
                      <a:r>
                        <a:rPr lang="pt-PT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(</a:t>
                      </a:r>
                      <a:r>
                        <a:rPr lang="pt-PT" sz="160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r>
                        <a:rPr lang="pt-PT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*)</a:t>
                      </a:r>
                    </a:p>
                  </a:txBody>
                  <a:tcPr marL="91439" marR="91439" marT="45723" marB="4572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Carrega 1</a:t>
                      </a:r>
                      <a:r>
                        <a:rPr lang="pt-PT" sz="1800" baseline="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 FP</a:t>
                      </a:r>
                      <a:r>
                        <a:rPr lang="pt-PT" sz="180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 de memória para os 8 elementos do registo YMM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VBROADCASTSS</a:t>
                      </a:r>
                    </a:p>
                  </a:txBody>
                  <a:tcPr marL="91439" marR="91439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125">
                <a:tc>
                  <a:txBody>
                    <a:bodyPr/>
                    <a:lstStyle/>
                    <a:p>
                      <a:r>
                        <a:rPr lang="pt-PT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_mm256_store_ps (</a:t>
                      </a:r>
                      <a:r>
                        <a:rPr lang="pt-PT" sz="160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r>
                        <a:rPr lang="pt-PT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*, __m256)</a:t>
                      </a:r>
                    </a:p>
                  </a:txBody>
                  <a:tcPr marL="91439" marR="91439" marT="45723" marB="4572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Escreve registo em vector de memória </a:t>
                      </a:r>
                      <a:r>
                        <a:rPr lang="pt-PT" sz="160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(alinhado 32)</a:t>
                      </a:r>
                      <a:endParaRPr lang="pt-PT" sz="18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VMOVAPS</a:t>
                      </a:r>
                    </a:p>
                  </a:txBody>
                  <a:tcPr marL="91439" marR="91439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__m256 _mm256_set1_ps (</a:t>
                      </a:r>
                      <a:r>
                        <a:rPr lang="pt-PT" sz="160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r>
                        <a:rPr lang="pt-PT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 marL="91439" marR="91439" marT="45723" marB="4572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Todos os 8 elementos do registo YMM são iniciados com o mesmo </a:t>
                      </a:r>
                      <a:r>
                        <a:rPr lang="pt-PT" sz="1800" dirty="0" err="1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float</a:t>
                      </a:r>
                      <a:endParaRPr lang="pt-PT" sz="18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---</a:t>
                      </a:r>
                    </a:p>
                  </a:txBody>
                  <a:tcPr marL="91439" marR="91439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16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Material de Apoio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PT" sz="2000" dirty="0"/>
              <a:t>“</a:t>
            </a:r>
            <a:r>
              <a:rPr lang="pt-PT" sz="2000" i="1" dirty="0" err="1"/>
              <a:t>Computer</a:t>
            </a:r>
            <a:r>
              <a:rPr lang="pt-PT" sz="2000" i="1" dirty="0"/>
              <a:t> </a:t>
            </a:r>
            <a:r>
              <a:rPr lang="pt-PT" sz="2000" i="1" dirty="0" err="1"/>
              <a:t>Systems</a:t>
            </a:r>
            <a:r>
              <a:rPr lang="pt-PT" sz="2000" i="1" dirty="0"/>
              <a:t>: a </a:t>
            </a:r>
            <a:r>
              <a:rPr lang="pt-PT" sz="2000" i="1" dirty="0" err="1"/>
              <a:t>Programmer's</a:t>
            </a:r>
            <a:r>
              <a:rPr lang="pt-PT" sz="2000" i="1" dirty="0"/>
              <a:t> </a:t>
            </a:r>
            <a:r>
              <a:rPr lang="pt-PT" sz="2000" i="1" dirty="0" err="1"/>
              <a:t>Perspective</a:t>
            </a:r>
            <a:r>
              <a:rPr lang="pt-PT" sz="2000" dirty="0"/>
              <a:t>”; </a:t>
            </a:r>
            <a:r>
              <a:rPr lang="pt-PT" sz="2000" dirty="0" err="1"/>
              <a:t>Randal</a:t>
            </a:r>
            <a:r>
              <a:rPr lang="pt-PT" sz="2000" dirty="0"/>
              <a:t> E. </a:t>
            </a:r>
            <a:r>
              <a:rPr lang="pt-PT" sz="2000" dirty="0" err="1"/>
              <a:t>Bryant</a:t>
            </a:r>
            <a:r>
              <a:rPr lang="pt-PT" sz="2000" dirty="0"/>
              <a:t>, David R. </a:t>
            </a:r>
            <a:r>
              <a:rPr lang="pt-PT" sz="2000" dirty="0" err="1"/>
              <a:t>O'Hallaron</a:t>
            </a:r>
            <a:r>
              <a:rPr lang="pt-PT" sz="2000" dirty="0"/>
              <a:t>--</a:t>
            </a:r>
            <a:r>
              <a:rPr lang="pt-PT" sz="2000" dirty="0" err="1"/>
              <a:t>Pearson</a:t>
            </a:r>
            <a:r>
              <a:rPr lang="pt-PT" sz="2000" dirty="0"/>
              <a:t> (3rd ed., 2016)</a:t>
            </a:r>
            <a:br>
              <a:rPr lang="pt-PT" sz="2000" dirty="0"/>
            </a:br>
            <a:r>
              <a:rPr lang="pt-PT" sz="2000" dirty="0"/>
              <a:t>Web </a:t>
            </a:r>
            <a:r>
              <a:rPr lang="pt-PT" sz="2000" dirty="0" err="1"/>
              <a:t>aside</a:t>
            </a:r>
            <a:r>
              <a:rPr lang="pt-PT" sz="2000" dirty="0"/>
              <a:t>: </a:t>
            </a:r>
            <a:r>
              <a:rPr lang="pt-PT" sz="2000" dirty="0">
                <a:hlinkClick r:id="rId2"/>
              </a:rPr>
              <a:t>http://csapp.cs.cmu.edu/3e/waside/waside-simd.pdf</a:t>
            </a:r>
            <a:endParaRPr lang="pt-PT" sz="2000" dirty="0"/>
          </a:p>
          <a:p>
            <a:pPr>
              <a:defRPr/>
            </a:pPr>
            <a:endParaRPr lang="pt-PT" sz="2000" dirty="0"/>
          </a:p>
          <a:p>
            <a:pPr>
              <a:defRPr/>
            </a:pPr>
            <a:r>
              <a:rPr lang="pt-PT" sz="2000" dirty="0"/>
              <a:t>“</a:t>
            </a:r>
            <a:r>
              <a:rPr lang="en-US" sz="2000" i="1" dirty="0"/>
              <a:t>Computer Organization and Design: The Hardware / Software Interface</a:t>
            </a:r>
            <a:r>
              <a:rPr lang="en-US" sz="2000" dirty="0"/>
              <a:t>”</a:t>
            </a:r>
            <a:br>
              <a:rPr lang="en-US" sz="2000" dirty="0"/>
            </a:br>
            <a:r>
              <a:rPr lang="sv-SE" sz="2000" dirty="0"/>
              <a:t>David A. Patterson, John L. Hennessy; </a:t>
            </a:r>
            <a:r>
              <a:rPr lang="en-US" sz="2000" dirty="0"/>
              <a:t>5th Edition, 2013</a:t>
            </a:r>
          </a:p>
          <a:p>
            <a:pPr marL="685800" lvl="1">
              <a:defRPr/>
            </a:pPr>
            <a:r>
              <a:rPr lang="en-US" sz="1800" dirty="0" err="1"/>
              <a:t>Secções</a:t>
            </a:r>
            <a:r>
              <a:rPr lang="en-US" sz="1800" dirty="0"/>
              <a:t> 3.7 e 3.8 (</a:t>
            </a:r>
            <a:r>
              <a:rPr lang="en-US" sz="1800" dirty="0" err="1"/>
              <a:t>págs</a:t>
            </a:r>
            <a:r>
              <a:rPr lang="en-US" sz="1800" dirty="0"/>
              <a:t>. 224 a 228)</a:t>
            </a:r>
          </a:p>
          <a:p>
            <a:pPr marL="685800" lvl="1">
              <a:defRPr/>
            </a:pPr>
            <a:r>
              <a:rPr lang="en-US" sz="1800" dirty="0" err="1"/>
              <a:t>Secção</a:t>
            </a:r>
            <a:r>
              <a:rPr lang="en-US" sz="1800" dirty="0"/>
              <a:t> 6.3 (</a:t>
            </a:r>
            <a:r>
              <a:rPr lang="en-US" sz="1800" dirty="0" err="1"/>
              <a:t>págs</a:t>
            </a:r>
            <a:r>
              <a:rPr lang="en-US" sz="1800" dirty="0"/>
              <a:t>. 509 a 515) – SISD, MIMD, SIMD, SPMD and Vector</a:t>
            </a:r>
          </a:p>
          <a:p>
            <a:pPr marL="685800" lvl="1">
              <a:defRPr/>
            </a:pPr>
            <a:endParaRPr lang="en-US" sz="180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Processamento Vectorial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821343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 dirty="0" err="1"/>
              <a:t>Compiler</a:t>
            </a:r>
            <a:r>
              <a:rPr lang="pt-PT" altLang="pt-PT" i="1" dirty="0"/>
              <a:t> </a:t>
            </a:r>
            <a:r>
              <a:rPr lang="pt-PT" altLang="pt-PT" i="1" dirty="0" err="1"/>
              <a:t>Intrinsics</a:t>
            </a:r>
            <a:r>
              <a:rPr lang="pt-PT" altLang="pt-PT" i="1" dirty="0"/>
              <a:t>: </a:t>
            </a:r>
            <a:r>
              <a:rPr lang="pt-PT" altLang="pt-PT" dirty="0"/>
              <a:t>Exemplo 1</a:t>
            </a:r>
          </a:p>
        </p:txBody>
      </p:sp>
      <p:sp>
        <p:nvSpPr>
          <p:cNvPr id="22531" name="Marcador de Posição do Número do Diapositivo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C1CC6A-80CC-4C32-990E-FB695F2F02CA}" type="slidenum">
              <a:rPr lang="pt-PT" smtClean="0"/>
              <a:pPr>
                <a:defRPr/>
              </a:pPr>
              <a:t>20</a:t>
            </a:fld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285750" y="1000125"/>
            <a:ext cx="5615640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#define SIZE 1000000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a[SIZE]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b[SIZE]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c[SIZE]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endParaRPr lang="pt-PT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i=0 ; i&lt; SIZE ; i++)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c[i] = a[i] + b[i];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} }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915816" y="3068960"/>
            <a:ext cx="5615640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include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immintrin.h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#define SIZE 1000000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a[SIZE]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b[SIZE]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c[SIZE]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endParaRPr lang="pt-PT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i=0 ; i&lt;SIZE ; i+=8)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__m256 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mb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= _mm256_load_ps (&amp;b[i]);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__m256 ma = _mm256_load_ps(&amp;a[i]);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__m256 mc = _mm256_add_ps (ma, 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mb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_mm256_store_ps (&amp;c[i], mc);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} }</a:t>
            </a:r>
          </a:p>
        </p:txBody>
      </p:sp>
    </p:spTree>
    <p:extLst>
      <p:ext uri="{BB962C8B-B14F-4D97-AF65-F5344CB8AC3E}">
        <p14:creationId xmlns:p14="http://schemas.microsoft.com/office/powerpoint/2010/main" val="145701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 dirty="0" err="1"/>
              <a:t>Compiler</a:t>
            </a:r>
            <a:r>
              <a:rPr lang="pt-PT" altLang="pt-PT" i="1" dirty="0"/>
              <a:t> </a:t>
            </a:r>
            <a:r>
              <a:rPr lang="pt-PT" altLang="pt-PT" i="1" dirty="0" err="1"/>
              <a:t>Intrinsics</a:t>
            </a:r>
            <a:r>
              <a:rPr lang="pt-PT" altLang="pt-PT" i="1" dirty="0"/>
              <a:t>: </a:t>
            </a:r>
            <a:r>
              <a:rPr lang="pt-PT" altLang="pt-PT" dirty="0"/>
              <a:t>Exemplo 2</a:t>
            </a:r>
          </a:p>
        </p:txBody>
      </p:sp>
      <p:sp>
        <p:nvSpPr>
          <p:cNvPr id="22531" name="Marcador de Posição do Número do Diapositivo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C1CC6A-80CC-4C32-990E-FB695F2F02CA}" type="slidenum">
              <a:rPr lang="pt-PT" smtClean="0"/>
              <a:pPr>
                <a:defRPr/>
              </a:pPr>
              <a:t>21</a:t>
            </a:fld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285750" y="1000125"/>
            <a:ext cx="5615640" cy="28007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#define SIZE 1000000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a[SIZE]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b[SIZE]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c[SIZE]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endParaRPr lang="pt-PT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alfa;</a:t>
            </a:r>
          </a:p>
          <a:p>
            <a:pPr>
              <a:defRPr/>
            </a:pPr>
            <a:endParaRPr lang="pt-PT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i=0 ; i&lt; SIZE ; i++)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c[i] = alfa * a[i] + b[i];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} }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699792" y="2708920"/>
            <a:ext cx="6078526" cy="37856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include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immintrin.h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#define SIZE 1000000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a[SIZE]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b[SIZE]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c[SIZE]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alfa;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__m256 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m_alfa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= _mm256_broadcast_ps (&amp;alfa);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i=0 ; i&lt;SIZE ; i+=8)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__m256 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mb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= _mm256_load_ps (&amp;b[i]);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__m256 ma = _mm256_load_ps(&amp;a[i]);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ma = _mm256_mul_ps(ma, 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m_alfa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__m256 mc = _mm256_add_ps (ma, 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mb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_mm256_store_ps (&amp;c[i], mc);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} }</a:t>
            </a:r>
          </a:p>
        </p:txBody>
      </p:sp>
    </p:spTree>
    <p:extLst>
      <p:ext uri="{BB962C8B-B14F-4D97-AF65-F5344CB8AC3E}">
        <p14:creationId xmlns:p14="http://schemas.microsoft.com/office/powerpoint/2010/main" val="362047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 dirty="0" err="1"/>
              <a:t>Compiler</a:t>
            </a:r>
            <a:r>
              <a:rPr lang="pt-PT" altLang="pt-PT" i="1" dirty="0"/>
              <a:t> </a:t>
            </a:r>
            <a:r>
              <a:rPr lang="pt-PT" altLang="pt-PT" i="1" dirty="0" err="1"/>
              <a:t>Intrinsics</a:t>
            </a:r>
            <a:r>
              <a:rPr lang="pt-PT" altLang="pt-PT" i="1" dirty="0"/>
              <a:t>: </a:t>
            </a:r>
            <a:r>
              <a:rPr lang="pt-PT" altLang="pt-PT" dirty="0"/>
              <a:t>Exemplo 3</a:t>
            </a:r>
            <a:endParaRPr lang="pt-PT" altLang="pt-PT" sz="2400" dirty="0"/>
          </a:p>
        </p:txBody>
      </p:sp>
      <p:sp>
        <p:nvSpPr>
          <p:cNvPr id="22531" name="Marcador de Posição do Número do Diapositivo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C1CC6A-80CC-4C32-990E-FB695F2F02CA}" type="slidenum">
              <a:rPr lang="pt-PT" smtClean="0"/>
              <a:pPr>
                <a:defRPr/>
              </a:pPr>
              <a:t>22</a:t>
            </a:fld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285750" y="1000125"/>
            <a:ext cx="5615640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include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math.h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#define SIZE 1000000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a[SIZE]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b[SIZE]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c[SIZE]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endParaRPr lang="pt-PT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i=0 ; i&lt; SIZE ; i++)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r[i] = 5. * (a[i] + 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(b[i]));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} }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15014" y="2948833"/>
            <a:ext cx="7713971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#include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&lt;ia32intrin.h&gt;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#define SIZE 1000000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a[SIZE]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b[SIZE]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c[SIZE]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endParaRPr lang="pt-PT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__m256 cinco = _mm256_set1_ps (5.);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i=0 ; i&lt;SIZE ; i+=8)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__m256 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mb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= _mm256_sqrt_ps(_mm256_load_ps (&amp;b[i]));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__m256 ma = _mm256_load_ps(&amp;a[i]);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__m256 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mr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= _mm256_mul_ps (cinco, _mm256_add_ps (ma, 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mb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_mm256_store_ps (&amp;c[i], 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mr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} }</a:t>
            </a:r>
          </a:p>
        </p:txBody>
      </p:sp>
    </p:spTree>
    <p:extLst>
      <p:ext uri="{BB962C8B-B14F-4D97-AF65-F5344CB8AC3E}">
        <p14:creationId xmlns:p14="http://schemas.microsoft.com/office/powerpoint/2010/main" val="424338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Auto-vectorização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compilador pode vectorizar o código</a:t>
            </a:r>
          </a:p>
          <a:p>
            <a:endParaRPr lang="pt-PT" dirty="0"/>
          </a:p>
          <a:p>
            <a:r>
              <a:rPr lang="pt-PT" dirty="0"/>
              <a:t>Comando </a:t>
            </a:r>
            <a:r>
              <a:rPr lang="pt-PT" dirty="0" err="1"/>
              <a:t>gcc</a:t>
            </a:r>
            <a:r>
              <a:rPr lang="pt-PT" dirty="0"/>
              <a:t>:</a:t>
            </a:r>
          </a:p>
          <a:p>
            <a:endParaRPr lang="pt-PT" dirty="0"/>
          </a:p>
          <a:p>
            <a:pPr marL="0" indent="0" algn="ctr">
              <a:buNone/>
            </a:pP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–O3 –</a:t>
            </a: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march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=… </a:t>
            </a:r>
          </a:p>
          <a:p>
            <a:pPr marL="0" indent="0" algn="ctr">
              <a:buNone/>
            </a:pP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Ou</a:t>
            </a:r>
          </a:p>
          <a:p>
            <a:pPr marL="0" indent="0" algn="ctr">
              <a:buNone/>
            </a:pP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ftree-vectorize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march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=….</a:t>
            </a:r>
          </a:p>
          <a:p>
            <a:pPr marL="0" indent="0" algn="ctr">
              <a:buNone/>
            </a:pPr>
            <a:endParaRPr lang="pt-P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Processamento Vectorial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23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481125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Auto-vectorização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Processamento Vectorial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24</a:t>
            </a:fld>
            <a:endParaRPr lang="pt-PT" altLang="pt-PT"/>
          </a:p>
        </p:txBody>
      </p:sp>
      <p:sp>
        <p:nvSpPr>
          <p:cNvPr id="7" name="CaixaDeTexto 6"/>
          <p:cNvSpPr txBox="1"/>
          <p:nvPr/>
        </p:nvSpPr>
        <p:spPr>
          <a:xfrm>
            <a:off x="285750" y="1000125"/>
            <a:ext cx="6250429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#define SIZE 1000000</a:t>
            </a:r>
          </a:p>
          <a:p>
            <a:pPr>
              <a:defRPr/>
            </a:pP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a[SIZE] __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b[SIZE] __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c[SIZE] __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endParaRPr lang="pt-PT" sz="18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loop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i=0 ; i&lt; SIZE ; i++) {</a:t>
            </a:r>
          </a:p>
          <a:p>
            <a:pPr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  c[i] = a[i] + b[i];</a:t>
            </a:r>
          </a:p>
          <a:p>
            <a:pPr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} }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851920" y="3140968"/>
            <a:ext cx="4464496" cy="28623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loop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xor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%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, %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eax</a:t>
            </a:r>
            <a:endParaRPr lang="pt-PT" sz="18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.L1:</a:t>
            </a:r>
          </a:p>
          <a:p>
            <a:pPr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vmovaps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a(%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), %ymm0</a:t>
            </a:r>
          </a:p>
          <a:p>
            <a:pPr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vaddps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b(%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), %ymm0, %ymm0</a:t>
            </a:r>
          </a:p>
          <a:p>
            <a:pPr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vmovaps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%ymm0, c(%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$32, %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eax</a:t>
            </a:r>
            <a:endParaRPr lang="pt-PT" sz="18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cmp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$4000000, %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eax</a:t>
            </a:r>
            <a:endParaRPr lang="pt-PT" sz="18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jl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.L1</a:t>
            </a:r>
          </a:p>
          <a:p>
            <a:pPr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ret</a:t>
            </a:r>
            <a:endParaRPr lang="pt-PT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01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Auto-vectorização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Processamento Vectorial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25</a:t>
            </a:fld>
            <a:endParaRPr lang="pt-PT" altLang="pt-PT"/>
          </a:p>
        </p:txBody>
      </p:sp>
      <p:sp>
        <p:nvSpPr>
          <p:cNvPr id="7" name="CaixaDeTexto 6"/>
          <p:cNvSpPr txBox="1"/>
          <p:nvPr/>
        </p:nvSpPr>
        <p:spPr>
          <a:xfrm>
            <a:off x="285750" y="1000125"/>
            <a:ext cx="7077579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loop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*a,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*b,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*c,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S) {</a:t>
            </a:r>
          </a:p>
          <a:p>
            <a:pPr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i=0 ; i&lt; S ; i++) {</a:t>
            </a:r>
          </a:p>
          <a:p>
            <a:pPr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  c[i] = a[i] + b[i];</a:t>
            </a:r>
          </a:p>
          <a:p>
            <a:pPr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} }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67544" y="2636912"/>
            <a:ext cx="46087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Possibilidade de </a:t>
            </a:r>
            <a:r>
              <a:rPr lang="pt-PT" b="1" i="1" dirty="0" err="1"/>
              <a:t>aliasing</a:t>
            </a:r>
            <a:r>
              <a:rPr lang="pt-PT" dirty="0"/>
              <a:t>, isto é:</a:t>
            </a:r>
          </a:p>
          <a:p>
            <a:r>
              <a:rPr lang="pt-PT" dirty="0"/>
              <a:t>as regiões de memória apontadas pelos diferentes apontadores podem-se sobrepor!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7236296" y="2383980"/>
            <a:ext cx="1368152" cy="3637308"/>
            <a:chOff x="7236296" y="2383980"/>
            <a:chExt cx="1368152" cy="3637308"/>
          </a:xfrm>
        </p:grpSpPr>
        <p:sp>
          <p:nvSpPr>
            <p:cNvPr id="6" name="Rectângulo 5"/>
            <p:cNvSpPr/>
            <p:nvPr/>
          </p:nvSpPr>
          <p:spPr bwMode="auto">
            <a:xfrm>
              <a:off x="7236296" y="2708920"/>
              <a:ext cx="1368152" cy="331236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7529078" y="2383980"/>
              <a:ext cx="7825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MEM</a:t>
              </a: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5649726" y="2784090"/>
            <a:ext cx="2954722" cy="1581014"/>
            <a:chOff x="5649726" y="2784090"/>
            <a:chExt cx="2954722" cy="1581014"/>
          </a:xfrm>
        </p:grpSpPr>
        <p:sp>
          <p:nvSpPr>
            <p:cNvPr id="11" name="CaixaDeTexto 10"/>
            <p:cNvSpPr txBox="1"/>
            <p:nvPr/>
          </p:nvSpPr>
          <p:spPr>
            <a:xfrm>
              <a:off x="5649726" y="278409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a</a:t>
              </a:r>
            </a:p>
          </p:txBody>
        </p:sp>
        <p:sp>
          <p:nvSpPr>
            <p:cNvPr id="12" name="Rectângulo 11"/>
            <p:cNvSpPr/>
            <p:nvPr/>
          </p:nvSpPr>
          <p:spPr bwMode="auto">
            <a:xfrm>
              <a:off x="7236296" y="3184200"/>
              <a:ext cx="1368152" cy="1180904"/>
            </a:xfrm>
            <a:prstGeom prst="rect">
              <a:avLst/>
            </a:prstGeom>
            <a:solidFill>
              <a:srgbClr val="92D05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Conexão em ângulos rectos 13"/>
            <p:cNvCxnSpPr>
              <a:stCxn id="11" idx="3"/>
            </p:cNvCxnSpPr>
            <p:nvPr/>
          </p:nvCxnSpPr>
          <p:spPr bwMode="auto">
            <a:xfrm>
              <a:off x="5977060" y="2984145"/>
              <a:ext cx="1259236" cy="200055"/>
            </a:xfrm>
            <a:prstGeom prst="bentConnector3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upo 15"/>
          <p:cNvGrpSpPr/>
          <p:nvPr/>
        </p:nvGrpSpPr>
        <p:grpSpPr>
          <a:xfrm>
            <a:off x="5652120" y="3360154"/>
            <a:ext cx="2954722" cy="1581014"/>
            <a:chOff x="5649726" y="2784090"/>
            <a:chExt cx="2954722" cy="1581014"/>
          </a:xfrm>
        </p:grpSpPr>
        <p:sp>
          <p:nvSpPr>
            <p:cNvPr id="17" name="CaixaDeTexto 16"/>
            <p:cNvSpPr txBox="1"/>
            <p:nvPr/>
          </p:nvSpPr>
          <p:spPr>
            <a:xfrm>
              <a:off x="5649726" y="278409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c</a:t>
              </a:r>
            </a:p>
          </p:txBody>
        </p:sp>
        <p:sp>
          <p:nvSpPr>
            <p:cNvPr id="18" name="Rectângulo 17"/>
            <p:cNvSpPr/>
            <p:nvPr/>
          </p:nvSpPr>
          <p:spPr bwMode="auto">
            <a:xfrm>
              <a:off x="7236296" y="3184200"/>
              <a:ext cx="1368152" cy="1180904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9" name="Conexão em ângulos rectos 18"/>
            <p:cNvCxnSpPr>
              <a:stCxn id="17" idx="3"/>
            </p:cNvCxnSpPr>
            <p:nvPr/>
          </p:nvCxnSpPr>
          <p:spPr bwMode="auto">
            <a:xfrm>
              <a:off x="5962632" y="2984145"/>
              <a:ext cx="1273664" cy="200055"/>
            </a:xfrm>
            <a:prstGeom prst="bentConnector3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0" name="CaixaDeTexto 19"/>
          <p:cNvSpPr txBox="1"/>
          <p:nvPr/>
        </p:nvSpPr>
        <p:spPr>
          <a:xfrm>
            <a:off x="489010" y="4112751"/>
            <a:ext cx="46087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i="1" dirty="0" err="1"/>
              <a:t>versioning</a:t>
            </a:r>
            <a:r>
              <a:rPr lang="pt-PT" dirty="0"/>
              <a:t>, isto é:</a:t>
            </a:r>
          </a:p>
          <a:p>
            <a:r>
              <a:rPr lang="pt-PT" dirty="0"/>
              <a:t>O </a:t>
            </a:r>
            <a:r>
              <a:rPr lang="pt-PT"/>
              <a:t>compilador gera versões </a:t>
            </a:r>
            <a:r>
              <a:rPr lang="pt-PT" dirty="0"/>
              <a:t>escalares e vectoriais do ciclo e código para verificar o </a:t>
            </a:r>
            <a:r>
              <a:rPr lang="pt-PT" i="1" dirty="0" err="1"/>
              <a:t>aliasing</a:t>
            </a:r>
            <a:r>
              <a:rPr lang="pt-PT" dirty="0"/>
              <a:t>.</a:t>
            </a:r>
          </a:p>
          <a:p>
            <a:r>
              <a:rPr lang="pt-PT" dirty="0"/>
              <a:t>Em </a:t>
            </a:r>
            <a:r>
              <a:rPr lang="pt-PT" i="1" dirty="0" err="1"/>
              <a:t>runtime</a:t>
            </a:r>
            <a:r>
              <a:rPr lang="pt-PT" dirty="0"/>
              <a:t> é escolhida a versão mais apropriada do ciclo</a:t>
            </a:r>
          </a:p>
        </p:txBody>
      </p:sp>
    </p:spTree>
    <p:extLst>
      <p:ext uri="{BB962C8B-B14F-4D97-AF65-F5344CB8AC3E}">
        <p14:creationId xmlns:p14="http://schemas.microsoft.com/office/powerpoint/2010/main" val="151039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Auto-vectorização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Processamento Vectorial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26</a:t>
            </a:fld>
            <a:endParaRPr lang="pt-PT" altLang="pt-PT"/>
          </a:p>
        </p:txBody>
      </p:sp>
      <p:sp>
        <p:nvSpPr>
          <p:cNvPr id="7" name="CaixaDeTexto 6"/>
          <p:cNvSpPr txBox="1"/>
          <p:nvPr/>
        </p:nvSpPr>
        <p:spPr>
          <a:xfrm>
            <a:off x="285750" y="1000125"/>
            <a:ext cx="7629012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loop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(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* __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restrict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__ a,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* __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restrict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__ b,</a:t>
            </a:r>
          </a:p>
          <a:p>
            <a:pPr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* __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restrict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__ c,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S) {</a:t>
            </a:r>
          </a:p>
          <a:p>
            <a:pPr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i=0 ; i&lt; S ; i++) {</a:t>
            </a:r>
          </a:p>
          <a:p>
            <a:pPr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  c[i] = a[i] + b[i];</a:t>
            </a:r>
          </a:p>
          <a:p>
            <a:pPr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} }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67544" y="3237944"/>
            <a:ext cx="74472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 qualificador __</a:t>
            </a:r>
            <a:r>
              <a:rPr lang="pt-PT" dirty="0" err="1"/>
              <a:t>restrict</a:t>
            </a:r>
            <a:r>
              <a:rPr lang="pt-PT" dirty="0"/>
              <a:t>__ indica ao compilador que durante a existência daquele apontador </a:t>
            </a:r>
          </a:p>
          <a:p>
            <a:r>
              <a:rPr lang="pt-PT" dirty="0"/>
              <a:t>NÂO EXISTE QUALQUER OUTRA REFERÊNCIA </a:t>
            </a:r>
          </a:p>
          <a:p>
            <a:r>
              <a:rPr lang="pt-PT" dirty="0"/>
              <a:t>para a zona de memória acedida a partir desse apontador.</a:t>
            </a:r>
          </a:p>
          <a:p>
            <a:r>
              <a:rPr lang="pt-PT" dirty="0"/>
              <a:t>Logo não existe a possibilidade de </a:t>
            </a:r>
            <a:r>
              <a:rPr lang="pt-PT" i="1" dirty="0" err="1"/>
              <a:t>aliasing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5803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800" dirty="0"/>
              <a:t>Bloqueadores </a:t>
            </a:r>
            <a:r>
              <a:rPr lang="pt-PT" sz="2800" dirty="0" err="1"/>
              <a:t>Auto-vectorização</a:t>
            </a:r>
            <a:r>
              <a:rPr lang="pt-PT" sz="2800" dirty="0"/>
              <a:t>: dados não contíguos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Processamento Vectorial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27</a:t>
            </a:fld>
            <a:endParaRPr lang="pt-PT" altLang="pt-PT"/>
          </a:p>
        </p:txBody>
      </p:sp>
      <p:sp>
        <p:nvSpPr>
          <p:cNvPr id="7" name="CaixaDeTexto 6"/>
          <p:cNvSpPr txBox="1"/>
          <p:nvPr/>
        </p:nvSpPr>
        <p:spPr>
          <a:xfrm>
            <a:off x="285750" y="1000125"/>
            <a:ext cx="573907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#define SIZE 1000000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a, b, c, 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pad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;} MYDATA;</a:t>
            </a:r>
          </a:p>
          <a:p>
            <a:pPr>
              <a:defRPr/>
            </a:pPr>
            <a:endParaRPr lang="pt-PT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MYDATA d[SIZE]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endParaRPr lang="pt-PT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loop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i=0 ; i&lt; SIZE ; i++)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d[i].c = d[i].a + d[i].b;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} }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6327339" y="2857500"/>
            <a:ext cx="2054661" cy="3695700"/>
            <a:chOff x="6327339" y="2857500"/>
            <a:chExt cx="2054661" cy="3695700"/>
          </a:xfrm>
        </p:grpSpPr>
        <p:grpSp>
          <p:nvGrpSpPr>
            <p:cNvPr id="9" name="Group 35"/>
            <p:cNvGrpSpPr/>
            <p:nvPr/>
          </p:nvGrpSpPr>
          <p:grpSpPr>
            <a:xfrm>
              <a:off x="6327339" y="3019425"/>
              <a:ext cx="1622861" cy="1171575"/>
              <a:chOff x="6327339" y="3019425"/>
              <a:chExt cx="1622861" cy="1171575"/>
            </a:xfrm>
          </p:grpSpPr>
          <p:sp>
            <p:nvSpPr>
              <p:cNvPr id="10" name="Chaveta à esquerda 20"/>
              <p:cNvSpPr>
                <a:spLocks/>
              </p:cNvSpPr>
              <p:nvPr/>
            </p:nvSpPr>
            <p:spPr bwMode="auto">
              <a:xfrm>
                <a:off x="7086600" y="3072204"/>
                <a:ext cx="172390" cy="1118796"/>
              </a:xfrm>
              <a:prstGeom prst="leftBrace">
                <a:avLst>
                  <a:gd name="adj1" fmla="val 8322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pt-PT"/>
              </a:p>
            </p:txBody>
          </p:sp>
          <p:sp>
            <p:nvSpPr>
              <p:cNvPr id="11" name="CaixaDeTexto 21"/>
              <p:cNvSpPr txBox="1">
                <a:spLocks noChangeArrowheads="1"/>
              </p:cNvSpPr>
              <p:nvPr/>
            </p:nvSpPr>
            <p:spPr bwMode="auto">
              <a:xfrm>
                <a:off x="6327339" y="3439391"/>
                <a:ext cx="67839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pt-PT" sz="1600" dirty="0">
                    <a:latin typeface="Courier New" pitchFamily="-103" charset="0"/>
                    <a:ea typeface="Courier New" pitchFamily="-103" charset="0"/>
                    <a:cs typeface="Courier New" pitchFamily="-103" charset="0"/>
                  </a:rPr>
                  <a:t>d[0]</a:t>
                </a:r>
              </a:p>
            </p:txBody>
          </p:sp>
          <p:sp>
            <p:nvSpPr>
              <p:cNvPr id="12" name="CaixaDeTexto 22"/>
              <p:cNvSpPr txBox="1">
                <a:spLocks noChangeArrowheads="1"/>
              </p:cNvSpPr>
              <p:nvPr/>
            </p:nvSpPr>
            <p:spPr bwMode="auto">
              <a:xfrm>
                <a:off x="7642011" y="3019425"/>
                <a:ext cx="308189" cy="3383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pt-PT" sz="1600">
                    <a:latin typeface="Courier New" pitchFamily="-103" charset="0"/>
                    <a:ea typeface="Courier New" pitchFamily="-103" charset="0"/>
                    <a:cs typeface="Courier New" pitchFamily="-103" charset="0"/>
                  </a:rPr>
                  <a:t>a</a:t>
                </a:r>
              </a:p>
            </p:txBody>
          </p:sp>
          <p:sp>
            <p:nvSpPr>
              <p:cNvPr id="13" name="CaixaDeTexto 23"/>
              <p:cNvSpPr txBox="1">
                <a:spLocks noChangeArrowheads="1"/>
              </p:cNvSpPr>
              <p:nvPr/>
            </p:nvSpPr>
            <p:spPr bwMode="auto">
              <a:xfrm>
                <a:off x="7642011" y="3305045"/>
                <a:ext cx="308189" cy="3383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pt-PT" sz="1600">
                    <a:latin typeface="Courier New" pitchFamily="-103" charset="0"/>
                    <a:ea typeface="Courier New" pitchFamily="-103" charset="0"/>
                    <a:cs typeface="Courier New" pitchFamily="-103" charset="0"/>
                  </a:rPr>
                  <a:t>b</a:t>
                </a:r>
              </a:p>
            </p:txBody>
          </p:sp>
          <p:sp>
            <p:nvSpPr>
              <p:cNvPr id="14" name="CaixaDeTexto 24"/>
              <p:cNvSpPr txBox="1">
                <a:spLocks noChangeArrowheads="1"/>
              </p:cNvSpPr>
              <p:nvPr/>
            </p:nvSpPr>
            <p:spPr bwMode="auto">
              <a:xfrm>
                <a:off x="7642011" y="3590665"/>
                <a:ext cx="30809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pt-PT" sz="1600" dirty="0">
                    <a:latin typeface="Courier New" pitchFamily="-103" charset="0"/>
                    <a:ea typeface="Courier New" pitchFamily="-103" charset="0"/>
                    <a:cs typeface="Courier New" pitchFamily="-103" charset="0"/>
                  </a:rPr>
                  <a:t>c</a:t>
                </a:r>
              </a:p>
            </p:txBody>
          </p:sp>
        </p:grpSp>
        <p:grpSp>
          <p:nvGrpSpPr>
            <p:cNvPr id="15" name="Group 36"/>
            <p:cNvGrpSpPr/>
            <p:nvPr/>
          </p:nvGrpSpPr>
          <p:grpSpPr>
            <a:xfrm>
              <a:off x="6327339" y="4195762"/>
              <a:ext cx="1600636" cy="1138238"/>
              <a:chOff x="6327339" y="4195762"/>
              <a:chExt cx="1600636" cy="1138238"/>
            </a:xfrm>
          </p:grpSpPr>
          <p:sp>
            <p:nvSpPr>
              <p:cNvPr id="16" name="Chaveta à esquerda 27"/>
              <p:cNvSpPr>
                <a:spLocks/>
              </p:cNvSpPr>
              <p:nvPr/>
            </p:nvSpPr>
            <p:spPr bwMode="auto">
              <a:xfrm>
                <a:off x="7086600" y="4248540"/>
                <a:ext cx="150165" cy="1085460"/>
              </a:xfrm>
              <a:prstGeom prst="leftBrace">
                <a:avLst>
                  <a:gd name="adj1" fmla="val 8322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pt-PT"/>
              </a:p>
            </p:txBody>
          </p:sp>
          <p:sp>
            <p:nvSpPr>
              <p:cNvPr id="17" name="CaixaDeTexto 28"/>
              <p:cNvSpPr txBox="1">
                <a:spLocks noChangeArrowheads="1"/>
              </p:cNvSpPr>
              <p:nvPr/>
            </p:nvSpPr>
            <p:spPr bwMode="auto">
              <a:xfrm>
                <a:off x="6327339" y="4590980"/>
                <a:ext cx="67839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pt-PT" sz="1600" dirty="0">
                    <a:latin typeface="Courier New" pitchFamily="-103" charset="0"/>
                    <a:ea typeface="Courier New" pitchFamily="-103" charset="0"/>
                    <a:cs typeface="Courier New" pitchFamily="-103" charset="0"/>
                  </a:rPr>
                  <a:t>d[1]</a:t>
                </a:r>
              </a:p>
            </p:txBody>
          </p:sp>
          <p:sp>
            <p:nvSpPr>
              <p:cNvPr id="18" name="CaixaDeTexto 29"/>
              <p:cNvSpPr txBox="1">
                <a:spLocks noChangeArrowheads="1"/>
              </p:cNvSpPr>
              <p:nvPr/>
            </p:nvSpPr>
            <p:spPr bwMode="auto">
              <a:xfrm>
                <a:off x="7619786" y="4195762"/>
                <a:ext cx="308189" cy="3383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pt-PT" sz="1600">
                    <a:latin typeface="Courier New" pitchFamily="-103" charset="0"/>
                    <a:ea typeface="Courier New" pitchFamily="-103" charset="0"/>
                    <a:cs typeface="Courier New" pitchFamily="-103" charset="0"/>
                  </a:rPr>
                  <a:t>a</a:t>
                </a:r>
              </a:p>
            </p:txBody>
          </p:sp>
          <p:sp>
            <p:nvSpPr>
              <p:cNvPr id="19" name="CaixaDeTexto 30"/>
              <p:cNvSpPr txBox="1">
                <a:spLocks noChangeArrowheads="1"/>
              </p:cNvSpPr>
              <p:nvPr/>
            </p:nvSpPr>
            <p:spPr bwMode="auto">
              <a:xfrm>
                <a:off x="7619786" y="4481382"/>
                <a:ext cx="308189" cy="3383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pt-PT" sz="1600">
                    <a:latin typeface="Courier New" pitchFamily="-103" charset="0"/>
                    <a:ea typeface="Courier New" pitchFamily="-103" charset="0"/>
                    <a:cs typeface="Courier New" pitchFamily="-103" charset="0"/>
                  </a:rPr>
                  <a:t>b</a:t>
                </a:r>
              </a:p>
            </p:txBody>
          </p:sp>
          <p:sp>
            <p:nvSpPr>
              <p:cNvPr id="20" name="CaixaDeTexto 31"/>
              <p:cNvSpPr txBox="1">
                <a:spLocks noChangeArrowheads="1"/>
              </p:cNvSpPr>
              <p:nvPr/>
            </p:nvSpPr>
            <p:spPr bwMode="auto">
              <a:xfrm>
                <a:off x="7619786" y="4767002"/>
                <a:ext cx="30809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pt-PT" sz="1600" dirty="0">
                    <a:latin typeface="Courier New" pitchFamily="-103" charset="0"/>
                    <a:ea typeface="Courier New" pitchFamily="-103" charset="0"/>
                    <a:cs typeface="Courier New" pitchFamily="-103" charset="0"/>
                  </a:rPr>
                  <a:t>c</a:t>
                </a:r>
              </a:p>
            </p:txBody>
          </p:sp>
        </p:grpSp>
        <p:grpSp>
          <p:nvGrpSpPr>
            <p:cNvPr id="21" name="Group 41"/>
            <p:cNvGrpSpPr/>
            <p:nvPr/>
          </p:nvGrpSpPr>
          <p:grpSpPr>
            <a:xfrm>
              <a:off x="6364473" y="5338762"/>
              <a:ext cx="1563502" cy="1214438"/>
              <a:chOff x="6364473" y="5338762"/>
              <a:chExt cx="1563502" cy="1214438"/>
            </a:xfrm>
          </p:grpSpPr>
          <p:sp>
            <p:nvSpPr>
              <p:cNvPr id="22" name="Chaveta à esquerda 33"/>
              <p:cNvSpPr>
                <a:spLocks/>
              </p:cNvSpPr>
              <p:nvPr/>
            </p:nvSpPr>
            <p:spPr bwMode="auto">
              <a:xfrm>
                <a:off x="7086600" y="5391540"/>
                <a:ext cx="150165" cy="1161660"/>
              </a:xfrm>
              <a:prstGeom prst="leftBrace">
                <a:avLst>
                  <a:gd name="adj1" fmla="val 8322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pt-PT"/>
              </a:p>
            </p:txBody>
          </p:sp>
          <p:sp>
            <p:nvSpPr>
              <p:cNvPr id="23" name="CaixaDeTexto 34"/>
              <p:cNvSpPr txBox="1">
                <a:spLocks noChangeArrowheads="1"/>
              </p:cNvSpPr>
              <p:nvPr/>
            </p:nvSpPr>
            <p:spPr bwMode="auto">
              <a:xfrm>
                <a:off x="6364473" y="5803093"/>
                <a:ext cx="67839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pt-PT" sz="1600" dirty="0">
                    <a:latin typeface="Courier New" pitchFamily="-103" charset="0"/>
                    <a:ea typeface="Courier New" pitchFamily="-103" charset="0"/>
                    <a:cs typeface="Courier New" pitchFamily="-103" charset="0"/>
                  </a:rPr>
                  <a:t>d[2]</a:t>
                </a:r>
              </a:p>
            </p:txBody>
          </p:sp>
          <p:sp>
            <p:nvSpPr>
              <p:cNvPr id="24" name="CaixaDeTexto 35"/>
              <p:cNvSpPr txBox="1">
                <a:spLocks noChangeArrowheads="1"/>
              </p:cNvSpPr>
              <p:nvPr/>
            </p:nvSpPr>
            <p:spPr bwMode="auto">
              <a:xfrm>
                <a:off x="7619786" y="5338762"/>
                <a:ext cx="308189" cy="3383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pt-PT" sz="1600">
                    <a:latin typeface="Courier New" pitchFamily="-103" charset="0"/>
                    <a:ea typeface="Courier New" pitchFamily="-103" charset="0"/>
                    <a:cs typeface="Courier New" pitchFamily="-103" charset="0"/>
                  </a:rPr>
                  <a:t>a</a:t>
                </a:r>
              </a:p>
            </p:txBody>
          </p:sp>
          <p:sp>
            <p:nvSpPr>
              <p:cNvPr id="25" name="CaixaDeTexto 36"/>
              <p:cNvSpPr txBox="1">
                <a:spLocks noChangeArrowheads="1"/>
              </p:cNvSpPr>
              <p:nvPr/>
            </p:nvSpPr>
            <p:spPr bwMode="auto">
              <a:xfrm>
                <a:off x="7619786" y="5624382"/>
                <a:ext cx="308189" cy="3383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pt-PT" sz="1600">
                    <a:latin typeface="Courier New" pitchFamily="-103" charset="0"/>
                    <a:ea typeface="Courier New" pitchFamily="-103" charset="0"/>
                    <a:cs typeface="Courier New" pitchFamily="-103" charset="0"/>
                  </a:rPr>
                  <a:t>b</a:t>
                </a:r>
              </a:p>
            </p:txBody>
          </p:sp>
          <p:sp>
            <p:nvSpPr>
              <p:cNvPr id="26" name="CaixaDeTexto 37"/>
              <p:cNvSpPr txBox="1">
                <a:spLocks noChangeArrowheads="1"/>
              </p:cNvSpPr>
              <p:nvPr/>
            </p:nvSpPr>
            <p:spPr bwMode="auto">
              <a:xfrm>
                <a:off x="7619786" y="5910002"/>
                <a:ext cx="30809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pt-PT" sz="1600" dirty="0" err="1">
                    <a:latin typeface="Courier New" pitchFamily="-103" charset="0"/>
                    <a:ea typeface="Courier New" pitchFamily="-103" charset="0"/>
                    <a:cs typeface="Courier New" pitchFamily="-103" charset="0"/>
                  </a:rPr>
                  <a:t>c</a:t>
                </a:r>
                <a:endParaRPr lang="pt-PT" sz="1600" dirty="0">
                  <a:latin typeface="Courier New" pitchFamily="-103" charset="0"/>
                  <a:ea typeface="Courier New" pitchFamily="-103" charset="0"/>
                  <a:cs typeface="Courier New" pitchFamily="-103" charset="0"/>
                </a:endParaRPr>
              </a:p>
            </p:txBody>
          </p:sp>
        </p:grpSp>
        <p:cxnSp>
          <p:nvCxnSpPr>
            <p:cNvPr id="27" name="Conexão recta 5"/>
            <p:cNvCxnSpPr>
              <a:cxnSpLocks noChangeShapeType="1"/>
            </p:cNvCxnSpPr>
            <p:nvPr/>
          </p:nvCxnSpPr>
          <p:spPr bwMode="auto">
            <a:xfrm rot="5400000">
              <a:off x="5515372" y="4629548"/>
              <a:ext cx="35425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" name="Conexão recta 7"/>
            <p:cNvCxnSpPr>
              <a:cxnSpLocks noChangeShapeType="1"/>
            </p:cNvCxnSpPr>
            <p:nvPr/>
          </p:nvCxnSpPr>
          <p:spPr bwMode="auto">
            <a:xfrm rot="16200000" flipH="1">
              <a:off x="6560344" y="4655345"/>
              <a:ext cx="3619501" cy="238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" name="Conexão recta 8"/>
            <p:cNvCxnSpPr>
              <a:cxnSpLocks noChangeShapeType="1"/>
            </p:cNvCxnSpPr>
            <p:nvPr/>
          </p:nvCxnSpPr>
          <p:spPr bwMode="auto">
            <a:xfrm>
              <a:off x="7285831" y="3071863"/>
              <a:ext cx="107077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" name="Conexão recta 11"/>
            <p:cNvCxnSpPr>
              <a:cxnSpLocks noChangeShapeType="1"/>
            </p:cNvCxnSpPr>
            <p:nvPr/>
          </p:nvCxnSpPr>
          <p:spPr bwMode="auto">
            <a:xfrm>
              <a:off x="7285831" y="3356092"/>
              <a:ext cx="107077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" name="Conexão recta 12"/>
            <p:cNvCxnSpPr>
              <a:cxnSpLocks noChangeShapeType="1"/>
            </p:cNvCxnSpPr>
            <p:nvPr/>
          </p:nvCxnSpPr>
          <p:spPr bwMode="auto">
            <a:xfrm>
              <a:off x="7285831" y="3641910"/>
              <a:ext cx="107077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" name="Conexão recta 13"/>
            <p:cNvCxnSpPr>
              <a:cxnSpLocks noChangeShapeType="1"/>
            </p:cNvCxnSpPr>
            <p:nvPr/>
          </p:nvCxnSpPr>
          <p:spPr bwMode="auto">
            <a:xfrm>
              <a:off x="7285831" y="3927727"/>
              <a:ext cx="107077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3" name="Conexão recta 14"/>
            <p:cNvCxnSpPr>
              <a:cxnSpLocks noChangeShapeType="1"/>
            </p:cNvCxnSpPr>
            <p:nvPr/>
          </p:nvCxnSpPr>
          <p:spPr bwMode="auto">
            <a:xfrm>
              <a:off x="7285831" y="4213545"/>
              <a:ext cx="107077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" name="Conexão recta 15"/>
            <p:cNvCxnSpPr>
              <a:cxnSpLocks noChangeShapeType="1"/>
            </p:cNvCxnSpPr>
            <p:nvPr/>
          </p:nvCxnSpPr>
          <p:spPr bwMode="auto">
            <a:xfrm>
              <a:off x="7285831" y="4499362"/>
              <a:ext cx="107077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" name="Conexão recta 16"/>
            <p:cNvCxnSpPr>
              <a:cxnSpLocks noChangeShapeType="1"/>
            </p:cNvCxnSpPr>
            <p:nvPr/>
          </p:nvCxnSpPr>
          <p:spPr bwMode="auto">
            <a:xfrm>
              <a:off x="7285831" y="4785180"/>
              <a:ext cx="107077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6" name="Conexão recta 17"/>
            <p:cNvCxnSpPr>
              <a:cxnSpLocks noChangeShapeType="1"/>
            </p:cNvCxnSpPr>
            <p:nvPr/>
          </p:nvCxnSpPr>
          <p:spPr bwMode="auto">
            <a:xfrm>
              <a:off x="7285831" y="5070997"/>
              <a:ext cx="107077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7" name="Conexão recta 18"/>
            <p:cNvCxnSpPr>
              <a:cxnSpLocks noChangeShapeType="1"/>
            </p:cNvCxnSpPr>
            <p:nvPr/>
          </p:nvCxnSpPr>
          <p:spPr bwMode="auto">
            <a:xfrm>
              <a:off x="7285831" y="5356815"/>
              <a:ext cx="107077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8" name="Conexão recta 19"/>
            <p:cNvCxnSpPr>
              <a:cxnSpLocks noChangeShapeType="1"/>
            </p:cNvCxnSpPr>
            <p:nvPr/>
          </p:nvCxnSpPr>
          <p:spPr bwMode="auto">
            <a:xfrm>
              <a:off x="7285831" y="5642632"/>
              <a:ext cx="107077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9" name="Conexão recta 19"/>
            <p:cNvCxnSpPr>
              <a:cxnSpLocks noChangeShapeType="1"/>
            </p:cNvCxnSpPr>
            <p:nvPr/>
          </p:nvCxnSpPr>
          <p:spPr bwMode="auto">
            <a:xfrm>
              <a:off x="7311230" y="5942012"/>
              <a:ext cx="107077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" name="Conexão recta 19"/>
            <p:cNvCxnSpPr>
              <a:cxnSpLocks noChangeShapeType="1"/>
            </p:cNvCxnSpPr>
            <p:nvPr/>
          </p:nvCxnSpPr>
          <p:spPr bwMode="auto">
            <a:xfrm>
              <a:off x="7311230" y="6246812"/>
              <a:ext cx="107077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6" name="CaixaDeTexto 5"/>
          <p:cNvSpPr txBox="1"/>
          <p:nvPr/>
        </p:nvSpPr>
        <p:spPr>
          <a:xfrm>
            <a:off x="455007" y="3893654"/>
            <a:ext cx="51845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Array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Structures</a:t>
            </a:r>
            <a:r>
              <a:rPr lang="pt-PT" dirty="0"/>
              <a:t> (</a:t>
            </a:r>
            <a:r>
              <a:rPr lang="pt-PT" dirty="0" err="1"/>
              <a:t>AoS</a:t>
            </a:r>
            <a:r>
              <a:rPr lang="pt-PT" dirty="0"/>
              <a:t>) :</a:t>
            </a:r>
          </a:p>
          <a:p>
            <a:r>
              <a:rPr lang="pt-PT" dirty="0"/>
              <a:t>os vários elementos do mesmo campo não são armazenados consecutivamente em memória.</a:t>
            </a:r>
          </a:p>
          <a:p>
            <a:r>
              <a:rPr lang="pt-PT" dirty="0"/>
              <a:t>Código não </a:t>
            </a:r>
            <a:r>
              <a:rPr lang="pt-PT" dirty="0" err="1"/>
              <a:t>vectorizável</a:t>
            </a:r>
            <a:r>
              <a:rPr lang="pt-PT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6429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Processamento Vectorial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28</a:t>
            </a:fld>
            <a:endParaRPr lang="pt-PT" altLang="pt-PT"/>
          </a:p>
        </p:txBody>
      </p:sp>
      <p:sp>
        <p:nvSpPr>
          <p:cNvPr id="7" name="CaixaDeTexto 6"/>
          <p:cNvSpPr txBox="1"/>
          <p:nvPr/>
        </p:nvSpPr>
        <p:spPr>
          <a:xfrm>
            <a:off x="285750" y="1000125"/>
            <a:ext cx="5615640" cy="28007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#define SIZE 1000000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a[SIZE]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b[SIZE]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c[SIZE]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} d;</a:t>
            </a:r>
          </a:p>
          <a:p>
            <a:pPr>
              <a:defRPr/>
            </a:pPr>
            <a:endParaRPr lang="pt-PT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loop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i=0 ; i&lt; SIZE ; i++)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d.c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[i] = 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d.a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[i] + 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d.b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[i];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} }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55007" y="3893654"/>
            <a:ext cx="51845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Structures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Arrays</a:t>
            </a:r>
            <a:r>
              <a:rPr lang="pt-PT" dirty="0"/>
              <a:t> (</a:t>
            </a:r>
            <a:r>
              <a:rPr lang="pt-PT" dirty="0" err="1"/>
              <a:t>SoA</a:t>
            </a:r>
            <a:r>
              <a:rPr lang="pt-PT" dirty="0"/>
              <a:t>) :</a:t>
            </a:r>
          </a:p>
          <a:p>
            <a:r>
              <a:rPr lang="pt-PT" dirty="0"/>
              <a:t>os vários elementos do mesmo campo são armazenados consecutivamente em memória.</a:t>
            </a:r>
          </a:p>
          <a:p>
            <a:r>
              <a:rPr lang="pt-PT" dirty="0"/>
              <a:t>Código </a:t>
            </a:r>
            <a:r>
              <a:rPr lang="pt-PT" dirty="0" err="1"/>
              <a:t>vectorizável</a:t>
            </a:r>
            <a:r>
              <a:rPr lang="pt-PT" dirty="0"/>
              <a:t>!</a:t>
            </a:r>
          </a:p>
        </p:txBody>
      </p:sp>
      <p:grpSp>
        <p:nvGrpSpPr>
          <p:cNvPr id="41" name="Grupo 26"/>
          <p:cNvGrpSpPr>
            <a:grpSpLocks/>
          </p:cNvGrpSpPr>
          <p:nvPr/>
        </p:nvGrpSpPr>
        <p:grpSpPr bwMode="auto">
          <a:xfrm>
            <a:off x="7285040" y="2857500"/>
            <a:ext cx="1073034" cy="3359150"/>
            <a:chOff x="7284262" y="2857496"/>
            <a:chExt cx="1073952" cy="3358380"/>
          </a:xfrm>
        </p:grpSpPr>
        <p:grpSp>
          <p:nvGrpSpPr>
            <p:cNvPr id="42" name="Grupo 4"/>
            <p:cNvGrpSpPr>
              <a:grpSpLocks/>
            </p:cNvGrpSpPr>
            <p:nvPr/>
          </p:nvGrpSpPr>
          <p:grpSpPr bwMode="auto">
            <a:xfrm>
              <a:off x="7284262" y="2857496"/>
              <a:ext cx="1073952" cy="3358380"/>
              <a:chOff x="6785784" y="2857496"/>
              <a:chExt cx="1073952" cy="3358380"/>
            </a:xfrm>
          </p:grpSpPr>
          <p:cxnSp>
            <p:nvCxnSpPr>
              <p:cNvPr id="52" name="Conexão recta 5"/>
              <p:cNvCxnSpPr>
                <a:cxnSpLocks noChangeShapeType="1"/>
              </p:cNvCxnSpPr>
              <p:nvPr/>
            </p:nvCxnSpPr>
            <p:spPr bwMode="auto">
              <a:xfrm rot="5400000">
                <a:off x="5107785" y="4536289"/>
                <a:ext cx="3357586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3" name="Conexão recta 6"/>
              <p:cNvCxnSpPr>
                <a:cxnSpLocks noChangeShapeType="1"/>
              </p:cNvCxnSpPr>
              <p:nvPr/>
            </p:nvCxnSpPr>
            <p:spPr bwMode="auto">
              <a:xfrm rot="5400000">
                <a:off x="6180149" y="4535495"/>
                <a:ext cx="3357586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4" name="Conexão recta 7"/>
              <p:cNvCxnSpPr>
                <a:cxnSpLocks noChangeShapeType="1"/>
              </p:cNvCxnSpPr>
              <p:nvPr/>
            </p:nvCxnSpPr>
            <p:spPr bwMode="auto">
              <a:xfrm>
                <a:off x="6786578" y="3071810"/>
                <a:ext cx="107157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5" name="Conexão recta 8"/>
              <p:cNvCxnSpPr>
                <a:cxnSpLocks noChangeShapeType="1"/>
              </p:cNvCxnSpPr>
              <p:nvPr/>
            </p:nvCxnSpPr>
            <p:spPr bwMode="auto">
              <a:xfrm>
                <a:off x="6786578" y="3355974"/>
                <a:ext cx="107157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6" name="Conexão recta 9"/>
              <p:cNvCxnSpPr>
                <a:cxnSpLocks noChangeShapeType="1"/>
              </p:cNvCxnSpPr>
              <p:nvPr/>
            </p:nvCxnSpPr>
            <p:spPr bwMode="auto">
              <a:xfrm>
                <a:off x="6786578" y="3641726"/>
                <a:ext cx="107157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7" name="Conexão recta 10"/>
              <p:cNvCxnSpPr>
                <a:cxnSpLocks noChangeShapeType="1"/>
              </p:cNvCxnSpPr>
              <p:nvPr/>
            </p:nvCxnSpPr>
            <p:spPr bwMode="auto">
              <a:xfrm>
                <a:off x="6786578" y="3927478"/>
                <a:ext cx="107157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8" name="Conexão recta 11"/>
              <p:cNvCxnSpPr>
                <a:cxnSpLocks noChangeShapeType="1"/>
              </p:cNvCxnSpPr>
              <p:nvPr/>
            </p:nvCxnSpPr>
            <p:spPr bwMode="auto">
              <a:xfrm>
                <a:off x="6786578" y="4213230"/>
                <a:ext cx="107157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9" name="Conexão recta 12"/>
              <p:cNvCxnSpPr>
                <a:cxnSpLocks noChangeShapeType="1"/>
              </p:cNvCxnSpPr>
              <p:nvPr/>
            </p:nvCxnSpPr>
            <p:spPr bwMode="auto">
              <a:xfrm>
                <a:off x="6786578" y="4498982"/>
                <a:ext cx="107157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0" name="Conexão recta 13"/>
              <p:cNvCxnSpPr>
                <a:cxnSpLocks noChangeShapeType="1"/>
              </p:cNvCxnSpPr>
              <p:nvPr/>
            </p:nvCxnSpPr>
            <p:spPr bwMode="auto">
              <a:xfrm>
                <a:off x="6786578" y="4784734"/>
                <a:ext cx="107157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1" name="Conexão recta 14"/>
              <p:cNvCxnSpPr>
                <a:cxnSpLocks noChangeShapeType="1"/>
              </p:cNvCxnSpPr>
              <p:nvPr/>
            </p:nvCxnSpPr>
            <p:spPr bwMode="auto">
              <a:xfrm>
                <a:off x="6786578" y="5070486"/>
                <a:ext cx="107157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2" name="Conexão recta 15"/>
              <p:cNvCxnSpPr>
                <a:cxnSpLocks noChangeShapeType="1"/>
              </p:cNvCxnSpPr>
              <p:nvPr/>
            </p:nvCxnSpPr>
            <p:spPr bwMode="auto">
              <a:xfrm>
                <a:off x="6786578" y="5356238"/>
                <a:ext cx="107157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3" name="Conexão recta 16"/>
              <p:cNvCxnSpPr>
                <a:cxnSpLocks noChangeShapeType="1"/>
              </p:cNvCxnSpPr>
              <p:nvPr/>
            </p:nvCxnSpPr>
            <p:spPr bwMode="auto">
              <a:xfrm>
                <a:off x="6786578" y="5641990"/>
                <a:ext cx="107157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43" name="CaixaDeTexto 17"/>
            <p:cNvSpPr txBox="1">
              <a:spLocks noChangeArrowheads="1"/>
            </p:cNvSpPr>
            <p:nvPr/>
          </p:nvSpPr>
          <p:spPr bwMode="auto">
            <a:xfrm>
              <a:off x="7500958" y="3019008"/>
              <a:ext cx="67839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pt-PT" sz="1600" dirty="0">
                  <a:latin typeface="Courier New" pitchFamily="-103" charset="0"/>
                  <a:ea typeface="Courier New" pitchFamily="-103" charset="0"/>
                  <a:cs typeface="Courier New" pitchFamily="-103" charset="0"/>
                </a:rPr>
                <a:t>a[0]</a:t>
              </a:r>
            </a:p>
          </p:txBody>
        </p:sp>
        <p:sp>
          <p:nvSpPr>
            <p:cNvPr id="44" name="CaixaDeTexto 18"/>
            <p:cNvSpPr txBox="1">
              <a:spLocks noChangeArrowheads="1"/>
            </p:cNvSpPr>
            <p:nvPr/>
          </p:nvSpPr>
          <p:spPr bwMode="auto">
            <a:xfrm>
              <a:off x="7500958" y="3304760"/>
              <a:ext cx="67839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pt-PT" sz="1600">
                  <a:latin typeface="Courier New" pitchFamily="-103" charset="0"/>
                  <a:ea typeface="Courier New" pitchFamily="-103" charset="0"/>
                  <a:cs typeface="Courier New" pitchFamily="-103" charset="0"/>
                </a:rPr>
                <a:t>a[1]</a:t>
              </a:r>
            </a:p>
          </p:txBody>
        </p:sp>
        <p:sp>
          <p:nvSpPr>
            <p:cNvPr id="45" name="CaixaDeTexto 19"/>
            <p:cNvSpPr txBox="1">
              <a:spLocks noChangeArrowheads="1"/>
            </p:cNvSpPr>
            <p:nvPr/>
          </p:nvSpPr>
          <p:spPr bwMode="auto">
            <a:xfrm>
              <a:off x="7572396" y="3876264"/>
              <a:ext cx="431897" cy="3384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pt-PT" sz="1600" dirty="0">
                  <a:latin typeface="Courier New" pitchFamily="-103" charset="0"/>
                  <a:ea typeface="Courier New" pitchFamily="-103" charset="0"/>
                  <a:cs typeface="Courier New" pitchFamily="-103" charset="0"/>
                </a:rPr>
                <a:t> …</a:t>
              </a:r>
            </a:p>
          </p:txBody>
        </p:sp>
        <p:sp>
          <p:nvSpPr>
            <p:cNvPr id="46" name="CaixaDeTexto 20"/>
            <p:cNvSpPr txBox="1">
              <a:spLocks noChangeArrowheads="1"/>
            </p:cNvSpPr>
            <p:nvPr/>
          </p:nvSpPr>
          <p:spPr bwMode="auto">
            <a:xfrm>
              <a:off x="7572396" y="4162016"/>
              <a:ext cx="67839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pt-PT" sz="1600">
                  <a:latin typeface="Courier New" pitchFamily="-103" charset="0"/>
                  <a:ea typeface="Courier New" pitchFamily="-103" charset="0"/>
                  <a:cs typeface="Courier New" pitchFamily="-103" charset="0"/>
                </a:rPr>
                <a:t>b[0]</a:t>
              </a:r>
            </a:p>
          </p:txBody>
        </p:sp>
        <p:sp>
          <p:nvSpPr>
            <p:cNvPr id="47" name="CaixaDeTexto 21"/>
            <p:cNvSpPr txBox="1">
              <a:spLocks noChangeArrowheads="1"/>
            </p:cNvSpPr>
            <p:nvPr/>
          </p:nvSpPr>
          <p:spPr bwMode="auto">
            <a:xfrm>
              <a:off x="7572396" y="4447768"/>
              <a:ext cx="67839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pt-PT" sz="1600" dirty="0">
                  <a:latin typeface="Courier New" pitchFamily="-103" charset="0"/>
                  <a:ea typeface="Courier New" pitchFamily="-103" charset="0"/>
                  <a:cs typeface="Courier New" pitchFamily="-103" charset="0"/>
                </a:rPr>
                <a:t>b[1]</a:t>
              </a:r>
            </a:p>
          </p:txBody>
        </p:sp>
        <p:sp>
          <p:nvSpPr>
            <p:cNvPr id="48" name="CaixaDeTexto 22"/>
            <p:cNvSpPr txBox="1">
              <a:spLocks noChangeArrowheads="1"/>
            </p:cNvSpPr>
            <p:nvPr/>
          </p:nvSpPr>
          <p:spPr bwMode="auto">
            <a:xfrm>
              <a:off x="7572396" y="5019272"/>
              <a:ext cx="431897" cy="3384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pt-PT" sz="1600" dirty="0">
                  <a:latin typeface="Courier New" pitchFamily="-103" charset="0"/>
                  <a:ea typeface="Courier New" pitchFamily="-103" charset="0"/>
                  <a:cs typeface="Courier New" pitchFamily="-103" charset="0"/>
                </a:rPr>
                <a:t> …</a:t>
              </a:r>
            </a:p>
          </p:txBody>
        </p:sp>
        <p:sp>
          <p:nvSpPr>
            <p:cNvPr id="49" name="CaixaDeTexto 23"/>
            <p:cNvSpPr txBox="1">
              <a:spLocks noChangeArrowheads="1"/>
            </p:cNvSpPr>
            <p:nvPr/>
          </p:nvSpPr>
          <p:spPr bwMode="auto">
            <a:xfrm>
              <a:off x="7572396" y="5305024"/>
              <a:ext cx="67839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pt-PT" sz="1600">
                  <a:latin typeface="Courier New" pitchFamily="-103" charset="0"/>
                  <a:ea typeface="Courier New" pitchFamily="-103" charset="0"/>
                  <a:cs typeface="Courier New" pitchFamily="-103" charset="0"/>
                </a:rPr>
                <a:t>c[0]</a:t>
              </a:r>
            </a:p>
          </p:txBody>
        </p:sp>
        <p:sp>
          <p:nvSpPr>
            <p:cNvPr id="50" name="CaixaDeTexto 24"/>
            <p:cNvSpPr txBox="1">
              <a:spLocks noChangeArrowheads="1"/>
            </p:cNvSpPr>
            <p:nvPr/>
          </p:nvSpPr>
          <p:spPr bwMode="auto">
            <a:xfrm>
              <a:off x="7715272" y="4714884"/>
              <a:ext cx="3080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pt-PT" sz="1600">
                  <a:latin typeface="Courier New" pitchFamily="-103" charset="0"/>
                  <a:ea typeface="Courier New" pitchFamily="-103" charset="0"/>
                  <a:cs typeface="Courier New" pitchFamily="-103" charset="0"/>
                </a:rPr>
                <a:t>…</a:t>
              </a:r>
            </a:p>
          </p:txBody>
        </p:sp>
        <p:sp>
          <p:nvSpPr>
            <p:cNvPr id="51" name="CaixaDeTexto 25"/>
            <p:cNvSpPr txBox="1">
              <a:spLocks noChangeArrowheads="1"/>
            </p:cNvSpPr>
            <p:nvPr/>
          </p:nvSpPr>
          <p:spPr bwMode="auto">
            <a:xfrm>
              <a:off x="7715272" y="3571876"/>
              <a:ext cx="3080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pt-PT" sz="1600">
                  <a:latin typeface="Courier New" pitchFamily="-103" charset="0"/>
                  <a:ea typeface="Courier New" pitchFamily="-103" charset="0"/>
                  <a:cs typeface="Courier New" pitchFamily="-103" charset="0"/>
                </a:rPr>
                <a:t>…</a:t>
              </a:r>
            </a:p>
          </p:txBody>
        </p:sp>
      </p:grpSp>
      <p:sp>
        <p:nvSpPr>
          <p:cNvPr id="64" name="Título 1"/>
          <p:cNvSpPr txBox="1">
            <a:spLocks/>
          </p:cNvSpPr>
          <p:nvPr/>
        </p:nvSpPr>
        <p:spPr bwMode="auto">
          <a:xfrm>
            <a:off x="358080" y="260648"/>
            <a:ext cx="8534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PT" sz="2800" kern="0" dirty="0"/>
              <a:t>Bloqueadores </a:t>
            </a:r>
            <a:r>
              <a:rPr lang="pt-PT" sz="2800" kern="0" dirty="0" err="1"/>
              <a:t>Auto-vectorização</a:t>
            </a:r>
            <a:r>
              <a:rPr lang="pt-PT" sz="2800" kern="0" dirty="0"/>
              <a:t>: dados não contíguos</a:t>
            </a:r>
          </a:p>
        </p:txBody>
      </p:sp>
    </p:spTree>
    <p:extLst>
      <p:ext uri="{BB962C8B-B14F-4D97-AF65-F5344CB8AC3E}">
        <p14:creationId xmlns:p14="http://schemas.microsoft.com/office/powerpoint/2010/main" val="302432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Processamento Vectorial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29</a:t>
            </a:fld>
            <a:endParaRPr lang="pt-PT" altLang="pt-PT"/>
          </a:p>
        </p:txBody>
      </p:sp>
      <p:sp>
        <p:nvSpPr>
          <p:cNvPr id="7" name="CaixaDeTexto 6"/>
          <p:cNvSpPr txBox="1"/>
          <p:nvPr/>
        </p:nvSpPr>
        <p:spPr>
          <a:xfrm>
            <a:off x="285750" y="1000125"/>
            <a:ext cx="5615640" cy="28007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#define SIZE 1000000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a[SIZE]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b[SIZE]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c[SIZE]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} d;</a:t>
            </a:r>
          </a:p>
          <a:p>
            <a:pPr>
              <a:defRPr/>
            </a:pPr>
            <a:endParaRPr lang="pt-PT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loop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i=0 ; i&lt; SIZE ; i++)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d.c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[i] = 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d.a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[i] + 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d.b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[i];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} }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355976" y="3356992"/>
            <a:ext cx="4596130" cy="28623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loop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xor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%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, %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eax</a:t>
            </a:r>
            <a:endParaRPr lang="pt-PT" sz="18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.L1:</a:t>
            </a:r>
          </a:p>
          <a:p>
            <a:pPr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vmovaps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d(%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), %ymm0</a:t>
            </a:r>
          </a:p>
          <a:p>
            <a:pPr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vaddps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d+4000000(%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), %ymm0</a:t>
            </a:r>
          </a:p>
          <a:p>
            <a:pPr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vmovaps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%ymm0, d+8000000(%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$32, %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eax</a:t>
            </a:r>
            <a:endParaRPr lang="pt-PT" sz="18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cmp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$4000000, %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eax</a:t>
            </a:r>
            <a:endParaRPr lang="pt-PT" sz="18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jl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.L1</a:t>
            </a:r>
          </a:p>
          <a:p>
            <a:pPr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ret</a:t>
            </a:r>
            <a:endParaRPr lang="pt-PT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 bwMode="auto">
          <a:xfrm>
            <a:off x="430088" y="188640"/>
            <a:ext cx="8534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PT" sz="2800" kern="0" dirty="0"/>
              <a:t>Bloqueadores </a:t>
            </a:r>
            <a:r>
              <a:rPr lang="pt-PT" sz="2800" kern="0" dirty="0" err="1"/>
              <a:t>Auto-vectorização</a:t>
            </a:r>
            <a:r>
              <a:rPr lang="pt-PT" sz="2800" kern="0" dirty="0"/>
              <a:t>: dados contíguos</a:t>
            </a:r>
          </a:p>
        </p:txBody>
      </p:sp>
    </p:spTree>
    <p:extLst>
      <p:ext uri="{BB962C8B-B14F-4D97-AF65-F5344CB8AC3E}">
        <p14:creationId xmlns:p14="http://schemas.microsoft.com/office/powerpoint/2010/main" val="183721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Processamento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Escalar</a:t>
            </a:r>
            <a:endParaRPr lang="en-US" altLang="pt-PT" dirty="0">
              <a:latin typeface="Calibri" pitchFamily="-109" charset="0"/>
              <a:ea typeface="ＭＳ Ｐゴシック" pitchFamily="-109" charset="-128"/>
            </a:endParaRPr>
          </a:p>
        </p:txBody>
      </p:sp>
      <p:sp>
        <p:nvSpPr>
          <p:cNvPr id="17414" name="Marcador de Posição de Conteúdo 2"/>
          <p:cNvSpPr>
            <a:spLocks noGrp="1"/>
          </p:cNvSpPr>
          <p:nvPr>
            <p:ph idx="1"/>
          </p:nvPr>
        </p:nvSpPr>
        <p:spPr>
          <a:xfrm>
            <a:off x="304800" y="1143001"/>
            <a:ext cx="8534400" cy="533400"/>
          </a:xfrm>
        </p:spPr>
        <p:txBody>
          <a:bodyPr/>
          <a:lstStyle/>
          <a:p>
            <a:pPr algn="ctr">
              <a:buNone/>
            </a:pP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Cada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instrução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processa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apenas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b="1" dirty="0">
                <a:latin typeface="Calibri" pitchFamily="-109" charset="0"/>
                <a:ea typeface="ＭＳ Ｐゴシック" pitchFamily="-109" charset="-128"/>
              </a:rPr>
              <a:t>um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elemento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do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conjunto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de dados </a:t>
            </a:r>
          </a:p>
        </p:txBody>
      </p:sp>
      <p:sp>
        <p:nvSpPr>
          <p:cNvPr id="17415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pt-PT" altLang="pt-PT" sz="1200">
                <a:latin typeface="Calibri" pitchFamily="-109" charset="0"/>
              </a:rPr>
              <a:t>AC – Processamento Vectorial</a:t>
            </a:r>
          </a:p>
        </p:txBody>
      </p:sp>
      <p:sp>
        <p:nvSpPr>
          <p:cNvPr id="17416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72B12A03-2C03-4B8A-AA8F-B40C865C323B}" type="slidenum">
              <a:rPr lang="pt-PT" altLang="pt-PT" sz="1200">
                <a:latin typeface="Calibri" pitchFamily="-109" charset="0"/>
              </a:rPr>
              <a:pPr eaLnBrk="1" hangingPunct="1"/>
              <a:t>3</a:t>
            </a:fld>
            <a:endParaRPr lang="pt-PT" altLang="pt-PT" sz="1200">
              <a:latin typeface="Calibri" pitchFamily="-109" charset="0"/>
            </a:endParaRPr>
          </a:p>
        </p:txBody>
      </p:sp>
      <p:cxnSp>
        <p:nvCxnSpPr>
          <p:cNvPr id="17417" name="Conexão recta 26"/>
          <p:cNvCxnSpPr>
            <a:cxnSpLocks noChangeShapeType="1"/>
          </p:cNvCxnSpPr>
          <p:nvPr/>
        </p:nvCxnSpPr>
        <p:spPr bwMode="auto">
          <a:xfrm>
            <a:off x="-1285875" y="50006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381000" y="1981200"/>
            <a:ext cx="36477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sz="1800" b="1" dirty="0">
                <a:latin typeface="Courier New"/>
                <a:cs typeface="Courier New"/>
              </a:rPr>
              <a:t>for (i=0 ; </a:t>
            </a:r>
            <a:r>
              <a:rPr lang="pt-PT" sz="1800" b="1" dirty="0" err="1">
                <a:latin typeface="Courier New"/>
                <a:cs typeface="Courier New"/>
              </a:rPr>
              <a:t>i</a:t>
            </a:r>
            <a:r>
              <a:rPr lang="pt-PT" sz="1800" b="1" dirty="0">
                <a:latin typeface="Courier New"/>
                <a:cs typeface="Courier New"/>
              </a:rPr>
              <a:t> &lt; N ; </a:t>
            </a:r>
            <a:r>
              <a:rPr lang="pt-PT" sz="1800" b="1" dirty="0" err="1">
                <a:latin typeface="Courier New"/>
                <a:cs typeface="Courier New"/>
              </a:rPr>
              <a:t>i</a:t>
            </a:r>
            <a:r>
              <a:rPr lang="pt-PT" sz="1800" b="1" dirty="0">
                <a:latin typeface="Courier New"/>
                <a:cs typeface="Courier New"/>
              </a:rPr>
              <a:t>++) {</a:t>
            </a:r>
          </a:p>
          <a:p>
            <a:r>
              <a:rPr lang="pt-PT" sz="1800" b="1" dirty="0">
                <a:latin typeface="Courier New"/>
                <a:cs typeface="Courier New"/>
              </a:rPr>
              <a:t>  </a:t>
            </a:r>
            <a:r>
              <a:rPr lang="pt-PT" sz="1800" b="1" dirty="0" err="1">
                <a:latin typeface="Courier New"/>
                <a:cs typeface="Courier New"/>
              </a:rPr>
              <a:t>c[i</a:t>
            </a:r>
            <a:r>
              <a:rPr lang="pt-PT" sz="1800" b="1" dirty="0">
                <a:latin typeface="Courier New"/>
                <a:cs typeface="Courier New"/>
              </a:rPr>
              <a:t>] = </a:t>
            </a:r>
            <a:r>
              <a:rPr lang="pt-PT" sz="1800" b="1" dirty="0" err="1">
                <a:latin typeface="Courier New"/>
                <a:cs typeface="Courier New"/>
              </a:rPr>
              <a:t>a[i</a:t>
            </a:r>
            <a:r>
              <a:rPr lang="pt-PT" sz="1800" b="1" dirty="0">
                <a:latin typeface="Courier New"/>
                <a:cs typeface="Courier New"/>
              </a:rPr>
              <a:t>] + </a:t>
            </a:r>
            <a:r>
              <a:rPr lang="pt-PT" sz="1800" b="1" dirty="0" err="1">
                <a:latin typeface="Courier New"/>
                <a:cs typeface="Courier New"/>
              </a:rPr>
              <a:t>b[i</a:t>
            </a:r>
            <a:r>
              <a:rPr lang="pt-PT" sz="1800" b="1" dirty="0">
                <a:latin typeface="Courier New"/>
                <a:cs typeface="Courier New"/>
              </a:rPr>
              <a:t>];</a:t>
            </a:r>
          </a:p>
          <a:p>
            <a:r>
              <a:rPr lang="pt-PT" sz="18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1000" y="3276600"/>
            <a:ext cx="4063282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sz="1800" b="1" dirty="0" err="1">
                <a:latin typeface="Courier New"/>
                <a:cs typeface="Courier New"/>
              </a:rPr>
              <a:t>loop</a:t>
            </a:r>
            <a:r>
              <a:rPr lang="pt-PT" sz="1800" b="1" dirty="0">
                <a:latin typeface="Courier New"/>
                <a:cs typeface="Courier New"/>
              </a:rPr>
              <a:t>:</a:t>
            </a:r>
          </a:p>
          <a:p>
            <a:r>
              <a:rPr lang="pt-PT" sz="1800" b="1" dirty="0">
                <a:latin typeface="Courier New"/>
                <a:cs typeface="Courier New"/>
              </a:rPr>
              <a:t>  </a:t>
            </a:r>
            <a:r>
              <a:rPr lang="pt-PT" sz="1800" b="1" dirty="0" err="1">
                <a:latin typeface="Courier New"/>
                <a:cs typeface="Courier New"/>
              </a:rPr>
              <a:t>movl</a:t>
            </a:r>
            <a:r>
              <a:rPr lang="pt-PT" sz="1800" b="1" dirty="0">
                <a:latin typeface="Courier New"/>
                <a:cs typeface="Courier New"/>
              </a:rPr>
              <a:t> (%</a:t>
            </a:r>
            <a:r>
              <a:rPr lang="pt-PT" sz="1800" b="1" dirty="0" err="1">
                <a:latin typeface="Courier New"/>
                <a:cs typeface="Courier New"/>
              </a:rPr>
              <a:t>esi</a:t>
            </a:r>
            <a:r>
              <a:rPr lang="pt-PT" sz="1800" b="1" dirty="0">
                <a:latin typeface="Courier New"/>
                <a:cs typeface="Courier New"/>
              </a:rPr>
              <a:t>, %</a:t>
            </a:r>
            <a:r>
              <a:rPr lang="pt-PT" sz="1800" b="1" dirty="0" err="1">
                <a:latin typeface="Courier New"/>
                <a:cs typeface="Courier New"/>
              </a:rPr>
              <a:t>ecx</a:t>
            </a:r>
            <a:r>
              <a:rPr lang="pt-PT" sz="1800" b="1" dirty="0">
                <a:latin typeface="Courier New"/>
                <a:cs typeface="Courier New"/>
              </a:rPr>
              <a:t>, 4), %</a:t>
            </a:r>
            <a:r>
              <a:rPr lang="pt-PT" sz="1800" b="1" dirty="0" err="1">
                <a:latin typeface="Courier New"/>
                <a:cs typeface="Courier New"/>
              </a:rPr>
              <a:t>eax</a:t>
            </a:r>
            <a:endParaRPr lang="pt-PT" sz="1800" b="1" dirty="0">
              <a:latin typeface="Courier New"/>
              <a:cs typeface="Courier New"/>
            </a:endParaRPr>
          </a:p>
          <a:p>
            <a:r>
              <a:rPr lang="pt-PT" sz="1800" b="1" dirty="0">
                <a:latin typeface="Courier New"/>
                <a:cs typeface="Courier New"/>
              </a:rPr>
              <a:t>  </a:t>
            </a:r>
            <a:r>
              <a:rPr lang="pt-PT" sz="1800" b="1" dirty="0" err="1">
                <a:latin typeface="Courier New"/>
                <a:cs typeface="Courier New"/>
              </a:rPr>
              <a:t>movl</a:t>
            </a:r>
            <a:r>
              <a:rPr lang="pt-PT" sz="1800" b="1" dirty="0">
                <a:latin typeface="Courier New"/>
                <a:cs typeface="Courier New"/>
              </a:rPr>
              <a:t> (%</a:t>
            </a:r>
            <a:r>
              <a:rPr lang="pt-PT" sz="1800" b="1" dirty="0" err="1">
                <a:latin typeface="Courier New"/>
                <a:cs typeface="Courier New"/>
              </a:rPr>
              <a:t>edi</a:t>
            </a:r>
            <a:r>
              <a:rPr lang="pt-PT" sz="1800" b="1" dirty="0">
                <a:latin typeface="Courier New"/>
                <a:cs typeface="Courier New"/>
              </a:rPr>
              <a:t>, %</a:t>
            </a:r>
            <a:r>
              <a:rPr lang="pt-PT" sz="1800" b="1" dirty="0" err="1">
                <a:latin typeface="Courier New"/>
                <a:cs typeface="Courier New"/>
              </a:rPr>
              <a:t>ecx</a:t>
            </a:r>
            <a:r>
              <a:rPr lang="pt-PT" sz="1800" b="1" dirty="0">
                <a:latin typeface="Courier New"/>
                <a:cs typeface="Courier New"/>
              </a:rPr>
              <a:t>, 4), %</a:t>
            </a:r>
            <a:r>
              <a:rPr lang="pt-PT" sz="1800" b="1" dirty="0" err="1">
                <a:latin typeface="Courier New"/>
                <a:cs typeface="Courier New"/>
              </a:rPr>
              <a:t>edx</a:t>
            </a:r>
            <a:endParaRPr lang="pt-PT" sz="1800" b="1" dirty="0">
              <a:latin typeface="Courier New"/>
              <a:cs typeface="Courier New"/>
            </a:endParaRPr>
          </a:p>
          <a:p>
            <a:r>
              <a:rPr lang="pt-PT" sz="1800" b="1" dirty="0">
                <a:latin typeface="Courier New"/>
                <a:cs typeface="Courier New"/>
              </a:rPr>
              <a:t>  </a:t>
            </a:r>
            <a:r>
              <a:rPr lang="pt-PT" sz="1800" b="1" dirty="0" err="1">
                <a:latin typeface="Courier New"/>
                <a:cs typeface="Courier New"/>
              </a:rPr>
              <a:t>addl</a:t>
            </a:r>
            <a:r>
              <a:rPr lang="pt-PT" sz="1800" b="1" dirty="0">
                <a:latin typeface="Courier New"/>
                <a:cs typeface="Courier New"/>
              </a:rPr>
              <a:t> %</a:t>
            </a:r>
            <a:r>
              <a:rPr lang="pt-PT" sz="1800" b="1" dirty="0" err="1">
                <a:latin typeface="Courier New"/>
                <a:cs typeface="Courier New"/>
              </a:rPr>
              <a:t>eax</a:t>
            </a:r>
            <a:r>
              <a:rPr lang="pt-PT" sz="1800" b="1" dirty="0">
                <a:latin typeface="Courier New"/>
                <a:cs typeface="Courier New"/>
              </a:rPr>
              <a:t>, %</a:t>
            </a:r>
            <a:r>
              <a:rPr lang="pt-PT" sz="1800" b="1" dirty="0" err="1">
                <a:latin typeface="Courier New"/>
                <a:cs typeface="Courier New"/>
              </a:rPr>
              <a:t>edx</a:t>
            </a:r>
            <a:endParaRPr lang="pt-PT" sz="1800" b="1" dirty="0">
              <a:latin typeface="Courier New"/>
              <a:cs typeface="Courier New"/>
            </a:endParaRPr>
          </a:p>
          <a:p>
            <a:r>
              <a:rPr lang="pt-PT" sz="1800" b="1" dirty="0">
                <a:latin typeface="Courier New"/>
                <a:cs typeface="Courier New"/>
              </a:rPr>
              <a:t>  </a:t>
            </a:r>
            <a:r>
              <a:rPr lang="pt-PT" sz="1800" b="1" dirty="0" err="1">
                <a:latin typeface="Courier New"/>
                <a:cs typeface="Courier New"/>
              </a:rPr>
              <a:t>movl</a:t>
            </a:r>
            <a:r>
              <a:rPr lang="pt-PT" sz="1800" b="1" dirty="0">
                <a:latin typeface="Courier New"/>
                <a:cs typeface="Courier New"/>
              </a:rPr>
              <a:t> %</a:t>
            </a:r>
            <a:r>
              <a:rPr lang="pt-PT" sz="1800" b="1" dirty="0" err="1">
                <a:latin typeface="Courier New"/>
                <a:cs typeface="Courier New"/>
              </a:rPr>
              <a:t>edx</a:t>
            </a:r>
            <a:r>
              <a:rPr lang="pt-PT" sz="1800" b="1" dirty="0">
                <a:latin typeface="Courier New"/>
                <a:cs typeface="Courier New"/>
              </a:rPr>
              <a:t>, (%</a:t>
            </a:r>
            <a:r>
              <a:rPr lang="pt-PT" sz="1800" b="1" dirty="0" err="1">
                <a:latin typeface="Courier New"/>
                <a:cs typeface="Courier New"/>
              </a:rPr>
              <a:t>ebx</a:t>
            </a:r>
            <a:r>
              <a:rPr lang="pt-PT" sz="1800" b="1" dirty="0">
                <a:latin typeface="Courier New"/>
                <a:cs typeface="Courier New"/>
              </a:rPr>
              <a:t>, %</a:t>
            </a:r>
            <a:r>
              <a:rPr lang="pt-PT" sz="1800" b="1" dirty="0" err="1">
                <a:latin typeface="Courier New"/>
                <a:cs typeface="Courier New"/>
              </a:rPr>
              <a:t>ecx</a:t>
            </a:r>
            <a:r>
              <a:rPr lang="pt-PT" sz="1800" b="1" dirty="0">
                <a:latin typeface="Courier New"/>
                <a:cs typeface="Courier New"/>
              </a:rPr>
              <a:t>, 4)</a:t>
            </a:r>
          </a:p>
          <a:p>
            <a:r>
              <a:rPr lang="pt-PT" sz="1800" b="1" dirty="0">
                <a:latin typeface="Courier New"/>
                <a:cs typeface="Courier New"/>
              </a:rPr>
              <a:t>  </a:t>
            </a:r>
            <a:r>
              <a:rPr lang="pt-PT" sz="1800" b="1" dirty="0" err="1">
                <a:latin typeface="Courier New"/>
                <a:cs typeface="Courier New"/>
              </a:rPr>
              <a:t>incl</a:t>
            </a:r>
            <a:r>
              <a:rPr lang="pt-PT" sz="1800" b="1" dirty="0">
                <a:latin typeface="Courier New"/>
                <a:cs typeface="Courier New"/>
              </a:rPr>
              <a:t> %</a:t>
            </a:r>
            <a:r>
              <a:rPr lang="pt-PT" sz="1800" b="1" dirty="0" err="1">
                <a:latin typeface="Courier New"/>
                <a:cs typeface="Courier New"/>
              </a:rPr>
              <a:t>ecx</a:t>
            </a:r>
            <a:endParaRPr lang="pt-PT" sz="1800" b="1" dirty="0">
              <a:latin typeface="Courier New"/>
              <a:cs typeface="Courier New"/>
            </a:endParaRPr>
          </a:p>
          <a:p>
            <a:r>
              <a:rPr lang="pt-PT" sz="1800" b="1" dirty="0">
                <a:latin typeface="Courier New"/>
                <a:cs typeface="Courier New"/>
              </a:rPr>
              <a:t>  </a:t>
            </a:r>
            <a:r>
              <a:rPr lang="pt-PT" sz="1800" b="1" dirty="0" err="1">
                <a:latin typeface="Courier New"/>
                <a:cs typeface="Courier New"/>
              </a:rPr>
              <a:t>cmpl</a:t>
            </a:r>
            <a:r>
              <a:rPr lang="pt-PT" sz="1800" b="1" dirty="0">
                <a:latin typeface="Courier New"/>
                <a:cs typeface="Courier New"/>
              </a:rPr>
              <a:t> N, %</a:t>
            </a:r>
            <a:r>
              <a:rPr lang="pt-PT" sz="1800" b="1" dirty="0" err="1">
                <a:latin typeface="Courier New"/>
                <a:cs typeface="Courier New"/>
              </a:rPr>
              <a:t>ecx</a:t>
            </a:r>
            <a:endParaRPr lang="pt-PT" sz="1800" b="1" dirty="0">
              <a:latin typeface="Courier New"/>
              <a:cs typeface="Courier New"/>
            </a:endParaRPr>
          </a:p>
          <a:p>
            <a:r>
              <a:rPr lang="pt-PT" sz="1800" b="1" dirty="0">
                <a:latin typeface="Courier New"/>
                <a:cs typeface="Courier New"/>
              </a:rPr>
              <a:t>  </a:t>
            </a:r>
            <a:r>
              <a:rPr lang="pt-PT" sz="1800" b="1" dirty="0" err="1">
                <a:latin typeface="Courier New"/>
                <a:cs typeface="Courier New"/>
              </a:rPr>
              <a:t>jl</a:t>
            </a:r>
            <a:r>
              <a:rPr lang="pt-PT" sz="1800" b="1" dirty="0">
                <a:latin typeface="Courier New"/>
                <a:cs typeface="Courier New"/>
              </a:rPr>
              <a:t> </a:t>
            </a:r>
            <a:r>
              <a:rPr lang="pt-PT" sz="1800" b="1" dirty="0" err="1">
                <a:latin typeface="Courier New"/>
                <a:cs typeface="Courier New"/>
              </a:rPr>
              <a:t>loop</a:t>
            </a:r>
            <a:endParaRPr lang="pt-PT" sz="1800" b="1" dirty="0">
              <a:latin typeface="Courier New"/>
              <a:cs typeface="Courier New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105400" y="2895600"/>
            <a:ext cx="6096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r1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105400" y="3638490"/>
            <a:ext cx="6096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r2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105400" y="4495800"/>
            <a:ext cx="609600" cy="400110"/>
          </a:xfrm>
          <a:prstGeom prst="rect">
            <a:avLst/>
          </a:prstGeom>
          <a:solidFill>
            <a:srgbClr val="79977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/>
              <a:t>Op</a:t>
            </a:r>
            <a:endParaRPr lang="pt-PT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105400" y="5334000"/>
            <a:ext cx="609600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r3</a:t>
            </a:r>
          </a:p>
        </p:txBody>
      </p:sp>
      <p:cxnSp>
        <p:nvCxnSpPr>
          <p:cNvPr id="45" name="Straight Connector 44"/>
          <p:cNvCxnSpPr/>
          <p:nvPr/>
        </p:nvCxnSpPr>
        <p:spPr bwMode="auto">
          <a:xfrm rot="16200000" flipH="1">
            <a:off x="5219700" y="4076700"/>
            <a:ext cx="41910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 rot="16200000" flipH="1">
            <a:off x="6210300" y="4076700"/>
            <a:ext cx="41910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7315200" y="21336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>
            <a:off x="7315200" y="22860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7315200" y="24384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7315200" y="25908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>
            <a:off x="7315200" y="27432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>
            <a:off x="7315200" y="28956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7315200" y="30480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>
            <a:off x="7315200" y="32004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7315200" y="33528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>
            <a:off x="7315200" y="35052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7315200" y="36576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7315200" y="38100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7315200" y="39624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>
            <a:off x="7315200" y="41148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7315200" y="42672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7315200" y="44196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7315200" y="45720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>
            <a:off x="7315200" y="47244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7315200" y="48768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7315200" y="50292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7315200" y="51816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>
            <a:off x="7315200" y="53340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>
            <a:off x="7315200" y="54864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>
            <a:off x="7315200" y="56388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>
            <a:off x="7315200" y="57912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7315200" y="59436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6" name="Shape 75"/>
          <p:cNvCxnSpPr>
            <a:endCxn id="39" idx="0"/>
          </p:cNvCxnSpPr>
          <p:nvPr/>
        </p:nvCxnSpPr>
        <p:spPr bwMode="auto">
          <a:xfrm rot="10800000" flipV="1">
            <a:off x="5410200" y="2209800"/>
            <a:ext cx="1905000" cy="685800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hape 77"/>
          <p:cNvCxnSpPr>
            <a:endCxn id="40" idx="0"/>
          </p:cNvCxnSpPr>
          <p:nvPr/>
        </p:nvCxnSpPr>
        <p:spPr bwMode="auto">
          <a:xfrm rot="10800000" flipV="1">
            <a:off x="5410200" y="3429000"/>
            <a:ext cx="1905000" cy="209490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Shape 80"/>
          <p:cNvCxnSpPr>
            <a:stCxn id="43" idx="2"/>
          </p:cNvCxnSpPr>
          <p:nvPr/>
        </p:nvCxnSpPr>
        <p:spPr bwMode="auto">
          <a:xfrm rot="5400000" flipH="1" flipV="1">
            <a:off x="6048345" y="4467255"/>
            <a:ext cx="628710" cy="1905000"/>
          </a:xfrm>
          <a:prstGeom prst="bentConnector4">
            <a:avLst>
              <a:gd name="adj1" fmla="val -36360"/>
              <a:gd name="adj2" fmla="val 58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Elbow Connector 82"/>
          <p:cNvCxnSpPr>
            <a:stCxn id="39" idx="1"/>
            <a:endCxn id="42" idx="1"/>
          </p:cNvCxnSpPr>
          <p:nvPr/>
        </p:nvCxnSpPr>
        <p:spPr bwMode="auto">
          <a:xfrm rot="10800000" flipV="1">
            <a:off x="5105400" y="3095655"/>
            <a:ext cx="1588" cy="1600200"/>
          </a:xfrm>
          <a:prstGeom prst="bentConnector3">
            <a:avLst>
              <a:gd name="adj1" fmla="val 14395466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5" name="Elbow Connector 84"/>
          <p:cNvCxnSpPr>
            <a:stCxn id="40" idx="2"/>
            <a:endCxn id="42" idx="0"/>
          </p:cNvCxnSpPr>
          <p:nvPr/>
        </p:nvCxnSpPr>
        <p:spPr bwMode="auto">
          <a:xfrm rot="5400000">
            <a:off x="5181600" y="4267200"/>
            <a:ext cx="45720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Elbow Connector 86"/>
          <p:cNvCxnSpPr>
            <a:stCxn id="42" idx="2"/>
            <a:endCxn id="43" idx="0"/>
          </p:cNvCxnSpPr>
          <p:nvPr/>
        </p:nvCxnSpPr>
        <p:spPr bwMode="auto">
          <a:xfrm rot="5400000">
            <a:off x="5191155" y="5114955"/>
            <a:ext cx="43809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8" name="Rectangle 87"/>
          <p:cNvSpPr/>
          <p:nvPr/>
        </p:nvSpPr>
        <p:spPr bwMode="auto">
          <a:xfrm>
            <a:off x="7315200" y="2133600"/>
            <a:ext cx="990600" cy="15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7315200" y="3352800"/>
            <a:ext cx="990600" cy="15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7315200" y="5029200"/>
            <a:ext cx="990600" cy="15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533400" y="3657600"/>
            <a:ext cx="3886200" cy="228600"/>
          </a:xfrm>
          <a:prstGeom prst="rect">
            <a:avLst/>
          </a:prstGeom>
          <a:solidFill>
            <a:srgbClr val="FFFFFF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533400" y="3886200"/>
            <a:ext cx="3886200" cy="228600"/>
          </a:xfrm>
          <a:prstGeom prst="rect">
            <a:avLst/>
          </a:prstGeom>
          <a:solidFill>
            <a:srgbClr val="FFFFFF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533400" y="4191000"/>
            <a:ext cx="3886200" cy="228600"/>
          </a:xfrm>
          <a:prstGeom prst="rect">
            <a:avLst/>
          </a:prstGeom>
          <a:solidFill>
            <a:srgbClr val="FFFFFF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533400" y="4495800"/>
            <a:ext cx="3886200" cy="228600"/>
          </a:xfrm>
          <a:prstGeom prst="rect">
            <a:avLst/>
          </a:prstGeom>
          <a:solidFill>
            <a:srgbClr val="FFFFFF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7392757" y="1783849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Bloqueadores </a:t>
            </a:r>
            <a:r>
              <a:rPr lang="pt-PT" dirty="0" err="1"/>
              <a:t>Auto-vectorização</a:t>
            </a:r>
            <a:r>
              <a:rPr lang="pt-PT" dirty="0"/>
              <a:t>: </a:t>
            </a:r>
            <a:r>
              <a:rPr lang="pt-PT" i="1" dirty="0" err="1"/>
              <a:t>stride</a:t>
            </a:r>
            <a:endParaRPr lang="pt-PT" i="1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Processamento Vectorial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30</a:t>
            </a:fld>
            <a:endParaRPr lang="pt-PT" altLang="pt-PT"/>
          </a:p>
        </p:txBody>
      </p:sp>
      <p:sp>
        <p:nvSpPr>
          <p:cNvPr id="6" name="CaixaDeTexto 5"/>
          <p:cNvSpPr txBox="1"/>
          <p:nvPr/>
        </p:nvSpPr>
        <p:spPr>
          <a:xfrm>
            <a:off x="313815" y="1124744"/>
            <a:ext cx="5615640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#define SIZE 1000000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a[SIZE]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endParaRPr lang="pt-PT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loop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1600">
                <a:latin typeface="Courier New" pitchFamily="49" charset="0"/>
                <a:cs typeface="Courier New" pitchFamily="49" charset="0"/>
              </a:rPr>
              <a:t> i=0 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; i&lt; SIZE ; i+=2)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a[i] = a[i] + 1;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} }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35666" y="3526383"/>
            <a:ext cx="65405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 err="1"/>
              <a:t>Stride</a:t>
            </a:r>
            <a:r>
              <a:rPr lang="pt-PT" i="1" dirty="0"/>
              <a:t> </a:t>
            </a:r>
            <a:r>
              <a:rPr lang="pt-PT" dirty="0"/>
              <a:t>!= 1</a:t>
            </a:r>
          </a:p>
          <a:p>
            <a:r>
              <a:rPr lang="pt-PT" dirty="0"/>
              <a:t>Acessos </a:t>
            </a:r>
            <a:r>
              <a:rPr lang="pt-PT" b="1" dirty="0"/>
              <a:t>não contíguos</a:t>
            </a:r>
            <a:r>
              <a:rPr lang="pt-PT" dirty="0"/>
              <a:t>, mas </a:t>
            </a:r>
            <a:r>
              <a:rPr lang="pt-PT" b="1" dirty="0"/>
              <a:t>ordenados</a:t>
            </a:r>
            <a:r>
              <a:rPr lang="pt-PT" dirty="0"/>
              <a:t>.</a:t>
            </a:r>
          </a:p>
          <a:p>
            <a:r>
              <a:rPr lang="pt-PT" dirty="0"/>
              <a:t>Compilador pode não vectorizar o código. </a:t>
            </a:r>
          </a:p>
          <a:p>
            <a:r>
              <a:rPr lang="pt-PT" dirty="0"/>
              <a:t>Código (mesmo vectorial) menos eficiente, devido a acessos a memória e reduzida localidade espacial.</a:t>
            </a:r>
          </a:p>
        </p:txBody>
      </p:sp>
    </p:spTree>
    <p:extLst>
      <p:ext uri="{BB962C8B-B14F-4D97-AF65-F5344CB8AC3E}">
        <p14:creationId xmlns:p14="http://schemas.microsoft.com/office/powerpoint/2010/main" val="402724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pt-PT" sz="2800" dirty="0">
                <a:solidFill>
                  <a:srgbClr val="000000"/>
                </a:solidFill>
                <a:latin typeface="Arial" charset="0"/>
                <a:ea typeface="ＭＳ Ｐゴシック" pitchFamily="-109" charset="-128"/>
                <a:cs typeface="+mn-cs"/>
              </a:rPr>
              <a:t>Bloqueadores </a:t>
            </a:r>
            <a:r>
              <a:rPr lang="pt-PT" sz="2800" dirty="0" err="1">
                <a:solidFill>
                  <a:srgbClr val="000000"/>
                </a:solidFill>
                <a:latin typeface="Arial" charset="0"/>
                <a:ea typeface="ＭＳ Ｐゴシック" pitchFamily="-109" charset="-128"/>
                <a:cs typeface="+mn-cs"/>
              </a:rPr>
              <a:t>Auto-vectorização</a:t>
            </a:r>
            <a:r>
              <a:rPr lang="pt-PT" sz="2800" dirty="0">
                <a:solidFill>
                  <a:srgbClr val="000000"/>
                </a:solidFill>
                <a:latin typeface="Arial" charset="0"/>
                <a:ea typeface="ＭＳ Ｐゴシック" pitchFamily="-109" charset="-128"/>
                <a:cs typeface="+mn-cs"/>
              </a:rPr>
              <a:t>: </a:t>
            </a:r>
            <a:r>
              <a:rPr lang="pt-PT" sz="2800" i="1" dirty="0" err="1">
                <a:solidFill>
                  <a:srgbClr val="000000"/>
                </a:solidFill>
                <a:latin typeface="Arial" charset="0"/>
                <a:ea typeface="ＭＳ Ｐゴシック" pitchFamily="-109" charset="-128"/>
                <a:cs typeface="+mn-cs"/>
              </a:rPr>
              <a:t>uncountable</a:t>
            </a:r>
            <a:r>
              <a:rPr lang="pt-PT" sz="2800" i="1" dirty="0">
                <a:solidFill>
                  <a:srgbClr val="000000"/>
                </a:solidFill>
                <a:latin typeface="Arial" charset="0"/>
                <a:ea typeface="ＭＳ Ｐゴシック" pitchFamily="-109" charset="-128"/>
                <a:cs typeface="+mn-cs"/>
              </a:rPr>
              <a:t> </a:t>
            </a:r>
            <a:r>
              <a:rPr lang="pt-PT" sz="2800" i="1" dirty="0" err="1">
                <a:solidFill>
                  <a:srgbClr val="000000"/>
                </a:solidFill>
                <a:latin typeface="Arial" charset="0"/>
                <a:ea typeface="ＭＳ Ｐゴシック" pitchFamily="-109" charset="-128"/>
                <a:cs typeface="+mn-cs"/>
              </a:rPr>
              <a:t>loops</a:t>
            </a:r>
            <a:endParaRPr lang="pt-PT" sz="2800" i="1" dirty="0">
              <a:solidFill>
                <a:srgbClr val="000000"/>
              </a:solidFill>
              <a:latin typeface="Arial" charset="0"/>
              <a:ea typeface="ＭＳ Ｐゴシック" pitchFamily="-109" charset="-128"/>
              <a:cs typeface="+mn-cs"/>
            </a:endParaRP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Processamento Vectorial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31</a:t>
            </a:fld>
            <a:endParaRPr lang="pt-PT" altLang="pt-PT"/>
          </a:p>
        </p:txBody>
      </p:sp>
      <p:sp>
        <p:nvSpPr>
          <p:cNvPr id="7" name="CaixaDeTexto 6"/>
          <p:cNvSpPr txBox="1"/>
          <p:nvPr/>
        </p:nvSpPr>
        <p:spPr>
          <a:xfrm>
            <a:off x="285750" y="1000125"/>
            <a:ext cx="5615640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#define SIZE 1000000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a[SIZE]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b[SIZE]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c[SIZE]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endParaRPr lang="pt-PT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loop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i=0 ; a[i]!=0 &amp;&amp; i&lt; SIZE ; i++)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c[i] = a[i] + b[i];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} }</a:t>
            </a:r>
          </a:p>
        </p:txBody>
      </p:sp>
      <p:sp>
        <p:nvSpPr>
          <p:cNvPr id="3" name="Rectângulo 2"/>
          <p:cNvSpPr/>
          <p:nvPr/>
        </p:nvSpPr>
        <p:spPr bwMode="auto">
          <a:xfrm>
            <a:off x="2411760" y="2420888"/>
            <a:ext cx="1008112" cy="360040"/>
          </a:xfrm>
          <a:prstGeom prst="rect">
            <a:avLst/>
          </a:prstGeom>
          <a:solidFill>
            <a:srgbClr val="C00000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55006" y="3893654"/>
            <a:ext cx="59171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 número de iterações não pode ser computado </a:t>
            </a:r>
          </a:p>
          <a:p>
            <a:r>
              <a:rPr lang="pt-PT" i="1" dirty="0"/>
              <a:t>(</a:t>
            </a:r>
            <a:r>
              <a:rPr lang="pt-PT" i="1" dirty="0" err="1"/>
              <a:t>uncountable</a:t>
            </a:r>
            <a:r>
              <a:rPr lang="pt-PT" i="1" dirty="0"/>
              <a:t> </a:t>
            </a:r>
            <a:r>
              <a:rPr lang="pt-PT" i="1" dirty="0" err="1"/>
              <a:t>loop</a:t>
            </a:r>
            <a:r>
              <a:rPr lang="pt-PT" dirty="0"/>
              <a:t>)</a:t>
            </a:r>
            <a:r>
              <a:rPr lang="pt-PT" i="1" dirty="0"/>
              <a:t>:</a:t>
            </a:r>
          </a:p>
          <a:p>
            <a:r>
              <a:rPr lang="pt-PT" dirty="0"/>
              <a:t>Código não </a:t>
            </a:r>
            <a:r>
              <a:rPr lang="pt-PT" dirty="0" err="1"/>
              <a:t>vectorizável</a:t>
            </a:r>
            <a:r>
              <a:rPr lang="pt-PT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1838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Bloqueadores </a:t>
            </a:r>
            <a:r>
              <a:rPr lang="pt-PT" dirty="0" err="1"/>
              <a:t>Auto-vectorização</a:t>
            </a:r>
            <a:r>
              <a:rPr lang="pt-PT" dirty="0"/>
              <a:t>: condições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Processamento Vectorial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32</a:t>
            </a:fld>
            <a:endParaRPr lang="pt-PT" altLang="pt-PT"/>
          </a:p>
        </p:txBody>
      </p:sp>
      <p:sp>
        <p:nvSpPr>
          <p:cNvPr id="7" name="CaixaDeTexto 6"/>
          <p:cNvSpPr txBox="1"/>
          <p:nvPr/>
        </p:nvSpPr>
        <p:spPr>
          <a:xfrm>
            <a:off x="285750" y="1000125"/>
            <a:ext cx="5615640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#define SIZE 1000000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a[SIZE]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b[SIZE]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c[SIZE]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endParaRPr lang="pt-PT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loop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i=0 ; i&lt; SIZE ; i++)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s = a[i] + b[i];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(s&lt;0.) {c[i] = s;}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(s==0.) {c[i] = -10.;}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{c[i] = -s;}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} }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41314" y="4401485"/>
            <a:ext cx="5917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Estruturas condicionais</a:t>
            </a:r>
            <a:r>
              <a:rPr lang="pt-PT" i="1" dirty="0"/>
              <a:t>:</a:t>
            </a:r>
          </a:p>
          <a:p>
            <a:r>
              <a:rPr lang="pt-PT" dirty="0"/>
              <a:t>Código não </a:t>
            </a:r>
            <a:r>
              <a:rPr lang="pt-PT" dirty="0" err="1"/>
              <a:t>vectorizável</a:t>
            </a:r>
            <a:r>
              <a:rPr lang="pt-PT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5959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Bloqueadores </a:t>
            </a:r>
            <a:r>
              <a:rPr lang="pt-PT" dirty="0" err="1"/>
              <a:t>Auto-vectorização</a:t>
            </a:r>
            <a:r>
              <a:rPr lang="pt-PT" dirty="0"/>
              <a:t>: condições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Processamento Vectorial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33</a:t>
            </a:fld>
            <a:endParaRPr lang="pt-PT" altLang="pt-PT"/>
          </a:p>
        </p:txBody>
      </p:sp>
      <p:sp>
        <p:nvSpPr>
          <p:cNvPr id="7" name="CaixaDeTexto 6"/>
          <p:cNvSpPr txBox="1"/>
          <p:nvPr/>
        </p:nvSpPr>
        <p:spPr>
          <a:xfrm>
            <a:off x="285750" y="1000125"/>
            <a:ext cx="5615640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#define SIZE 1000000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a[SIZE]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b[SIZE]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c[SIZE]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endParaRPr lang="pt-PT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loop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i=0 ; i&lt; SIZE ; i++)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s = a[i] + b[i];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c[i] = (s &lt; 0 ? s : 0);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} }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41314" y="3899783"/>
            <a:ext cx="6794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Algumas estruturas condicionais simples realizáveis como uma máscara</a:t>
            </a:r>
            <a:r>
              <a:rPr lang="pt-PT" i="1" dirty="0"/>
              <a:t>: </a:t>
            </a:r>
            <a:r>
              <a:rPr lang="pt-PT" dirty="0"/>
              <a:t>Código </a:t>
            </a:r>
            <a:r>
              <a:rPr lang="pt-PT" dirty="0" err="1"/>
              <a:t>vectorizável</a:t>
            </a:r>
            <a:r>
              <a:rPr lang="pt-PT" dirty="0"/>
              <a:t> nesses casos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41313" y="4797152"/>
            <a:ext cx="70830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NOTA</a:t>
            </a:r>
            <a:r>
              <a:rPr lang="pt-PT" dirty="0"/>
              <a:t>: </a:t>
            </a:r>
          </a:p>
          <a:p>
            <a:r>
              <a:rPr lang="pt-PT" dirty="0"/>
              <a:t>s é calculado para todos os elementos do vector.</a:t>
            </a:r>
          </a:p>
          <a:p>
            <a:r>
              <a:rPr lang="pt-PT" dirty="0"/>
              <a:t>usando uma máscara só é atribuído aqueles elementos de c para os quais s é &lt;0!</a:t>
            </a:r>
          </a:p>
        </p:txBody>
      </p:sp>
    </p:spTree>
    <p:extLst>
      <p:ext uri="{BB962C8B-B14F-4D97-AF65-F5344CB8AC3E}">
        <p14:creationId xmlns:p14="http://schemas.microsoft.com/office/powerpoint/2010/main" val="376476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Bloqueadores </a:t>
            </a:r>
            <a:r>
              <a:rPr lang="pt-PT" dirty="0" err="1"/>
              <a:t>Auto-vectorização</a:t>
            </a:r>
            <a:r>
              <a:rPr lang="pt-PT" dirty="0"/>
              <a:t>: funções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Processamento Vectorial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34</a:t>
            </a:fld>
            <a:endParaRPr lang="pt-PT" altLang="pt-PT"/>
          </a:p>
        </p:txBody>
      </p:sp>
      <p:sp>
        <p:nvSpPr>
          <p:cNvPr id="7" name="CaixaDeTexto 6"/>
          <p:cNvSpPr txBox="1"/>
          <p:nvPr/>
        </p:nvSpPr>
        <p:spPr>
          <a:xfrm>
            <a:off x="285750" y="1000125"/>
            <a:ext cx="5615640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#define SIZE 1000000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a[SIZE]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b[SIZE]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c[SIZE]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endParaRPr lang="pt-PT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loop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i=0 ; i&lt; SIZE ; i++)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c[i] = 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myfunc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(a[i]) + b[i];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} }</a:t>
            </a:r>
          </a:p>
        </p:txBody>
      </p:sp>
      <p:sp>
        <p:nvSpPr>
          <p:cNvPr id="3" name="Rectângulo 2"/>
          <p:cNvSpPr/>
          <p:nvPr/>
        </p:nvSpPr>
        <p:spPr bwMode="auto">
          <a:xfrm>
            <a:off x="1691680" y="2739171"/>
            <a:ext cx="1512168" cy="360040"/>
          </a:xfrm>
          <a:prstGeom prst="rect">
            <a:avLst/>
          </a:prstGeom>
          <a:solidFill>
            <a:srgbClr val="C00000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55006" y="3893654"/>
            <a:ext cx="5917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Invocação de funções dentro do ciclo:</a:t>
            </a:r>
          </a:p>
          <a:p>
            <a:r>
              <a:rPr lang="pt-PT" dirty="0"/>
              <a:t>Código não </a:t>
            </a:r>
            <a:r>
              <a:rPr lang="pt-PT" dirty="0" err="1"/>
              <a:t>vectorizável</a:t>
            </a:r>
            <a:r>
              <a:rPr lang="pt-PT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3472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Bloqueadores </a:t>
            </a:r>
            <a:r>
              <a:rPr lang="pt-PT" dirty="0" err="1"/>
              <a:t>Auto-vectorização</a:t>
            </a:r>
            <a:r>
              <a:rPr lang="pt-PT" dirty="0"/>
              <a:t>: funções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Processamento Vectorial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35</a:t>
            </a:fld>
            <a:endParaRPr lang="pt-PT" altLang="pt-PT"/>
          </a:p>
        </p:txBody>
      </p:sp>
      <p:sp>
        <p:nvSpPr>
          <p:cNvPr id="7" name="CaixaDeTexto 6"/>
          <p:cNvSpPr txBox="1"/>
          <p:nvPr/>
        </p:nvSpPr>
        <p:spPr>
          <a:xfrm>
            <a:off x="285750" y="1000125"/>
            <a:ext cx="5615640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#define SIZE 1000000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a[SIZE]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b[SIZE]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c[SIZE]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endParaRPr lang="pt-PT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loop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i=0 ; i&lt; SIZE ; i++)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c[i] = 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__builtin_absf(a[i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]) + b[i];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} }</a:t>
            </a:r>
          </a:p>
        </p:txBody>
      </p:sp>
      <p:sp>
        <p:nvSpPr>
          <p:cNvPr id="3" name="Rectângulo 2"/>
          <p:cNvSpPr/>
          <p:nvPr/>
        </p:nvSpPr>
        <p:spPr bwMode="auto">
          <a:xfrm>
            <a:off x="1676400" y="2743200"/>
            <a:ext cx="2578968" cy="360040"/>
          </a:xfrm>
          <a:prstGeom prst="rect">
            <a:avLst/>
          </a:prstGeom>
          <a:solidFill>
            <a:srgbClr val="C00000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55006" y="3893654"/>
            <a:ext cx="5917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Invocação de funções intrínseca dentro do ciclo:</a:t>
            </a:r>
          </a:p>
          <a:p>
            <a:r>
              <a:rPr lang="pt-PT" dirty="0"/>
              <a:t>Código </a:t>
            </a:r>
            <a:r>
              <a:rPr lang="pt-PT" dirty="0" err="1"/>
              <a:t>vectorizável</a:t>
            </a:r>
            <a:r>
              <a:rPr lang="pt-PT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4546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Bloqueadores </a:t>
            </a:r>
            <a:r>
              <a:rPr lang="pt-PT" dirty="0" err="1"/>
              <a:t>Auto-vectorização</a:t>
            </a:r>
            <a:r>
              <a:rPr lang="pt-PT" dirty="0"/>
              <a:t>: dependências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Processamento Vectorial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36</a:t>
            </a:fld>
            <a:endParaRPr lang="pt-PT" altLang="pt-PT"/>
          </a:p>
        </p:txBody>
      </p:sp>
      <p:sp>
        <p:nvSpPr>
          <p:cNvPr id="6" name="CaixaDeTexto 5"/>
          <p:cNvSpPr txBox="1"/>
          <p:nvPr/>
        </p:nvSpPr>
        <p:spPr>
          <a:xfrm>
            <a:off x="313815" y="1124744"/>
            <a:ext cx="5615640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#define SIZE 1000000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a[SIZE]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endParaRPr lang="pt-PT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loop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i=1 ; i&lt; SIZE ; i++)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a[i] = a[i-1] + 1;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} }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35666" y="3526383"/>
            <a:ext cx="59171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Dependência </a:t>
            </a:r>
            <a:r>
              <a:rPr lang="pt-PT" i="1" dirty="0" err="1"/>
              <a:t>read</a:t>
            </a:r>
            <a:r>
              <a:rPr lang="pt-PT" i="1" dirty="0"/>
              <a:t> </a:t>
            </a:r>
            <a:r>
              <a:rPr lang="pt-PT" i="1" dirty="0" err="1"/>
              <a:t>after</a:t>
            </a:r>
            <a:r>
              <a:rPr lang="pt-PT" dirty="0"/>
              <a:t> </a:t>
            </a:r>
            <a:r>
              <a:rPr lang="pt-PT" dirty="0" err="1"/>
              <a:t>write</a:t>
            </a:r>
            <a:r>
              <a:rPr lang="pt-PT" dirty="0"/>
              <a:t> (</a:t>
            </a:r>
            <a:r>
              <a:rPr lang="pt-PT" dirty="0" err="1"/>
              <a:t>RaW</a:t>
            </a:r>
            <a:r>
              <a:rPr lang="pt-PT" dirty="0"/>
              <a:t>)!</a:t>
            </a:r>
          </a:p>
          <a:p>
            <a:r>
              <a:rPr lang="pt-PT" dirty="0"/>
              <a:t>Como i cresce, o valor de a[i-1] é alterado na iteração anterior! </a:t>
            </a:r>
          </a:p>
          <a:p>
            <a:r>
              <a:rPr lang="pt-PT" dirty="0"/>
              <a:t>Logo os processamentos de a[i] e a[i-1] </a:t>
            </a:r>
            <a:br>
              <a:rPr lang="pt-PT" dirty="0"/>
            </a:br>
            <a:r>
              <a:rPr lang="pt-PT" b="1" dirty="0"/>
              <a:t>não podem ocorrer em paralelo</a:t>
            </a:r>
            <a:r>
              <a:rPr lang="pt-PT" dirty="0"/>
              <a:t>.</a:t>
            </a:r>
          </a:p>
          <a:p>
            <a:r>
              <a:rPr lang="pt-PT" dirty="0"/>
              <a:t>Código não </a:t>
            </a:r>
            <a:r>
              <a:rPr lang="pt-PT" dirty="0" err="1"/>
              <a:t>vectorizável</a:t>
            </a:r>
            <a:r>
              <a:rPr lang="pt-PT" dirty="0"/>
              <a:t>!</a:t>
            </a:r>
          </a:p>
        </p:txBody>
      </p:sp>
      <p:grpSp>
        <p:nvGrpSpPr>
          <p:cNvPr id="15" name="Grupo 14"/>
          <p:cNvGrpSpPr/>
          <p:nvPr/>
        </p:nvGrpSpPr>
        <p:grpSpPr>
          <a:xfrm>
            <a:off x="6387543" y="2858757"/>
            <a:ext cx="2159566" cy="2154419"/>
            <a:chOff x="6387543" y="2858757"/>
            <a:chExt cx="2159566" cy="2154419"/>
          </a:xfrm>
        </p:grpSpPr>
        <p:sp>
          <p:nvSpPr>
            <p:cNvPr id="3" name="CaixaDeTexto 2"/>
            <p:cNvSpPr txBox="1"/>
            <p:nvPr/>
          </p:nvSpPr>
          <p:spPr>
            <a:xfrm>
              <a:off x="6387543" y="2858757"/>
              <a:ext cx="2159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latin typeface="Consolas" panose="020B0609020204030204" pitchFamily="49" charset="0"/>
                  <a:cs typeface="Consolas" panose="020B0609020204030204" pitchFamily="49" charset="0"/>
                </a:rPr>
                <a:t>a[1] = a[0]+1;</a:t>
              </a: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6387543" y="3388930"/>
              <a:ext cx="2159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latin typeface="Consolas" panose="020B0609020204030204" pitchFamily="49" charset="0"/>
                  <a:cs typeface="Consolas" panose="020B0609020204030204" pitchFamily="49" charset="0"/>
                </a:rPr>
                <a:t>a[2] = a[1]+1;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6387543" y="4037002"/>
              <a:ext cx="2159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latin typeface="Consolas" panose="020B0609020204030204" pitchFamily="49" charset="0"/>
                  <a:cs typeface="Consolas" panose="020B0609020204030204" pitchFamily="49" charset="0"/>
                </a:rPr>
                <a:t>a[3] = a[2]+1;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6387543" y="4613066"/>
              <a:ext cx="2159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latin typeface="Consolas" panose="020B0609020204030204" pitchFamily="49" charset="0"/>
                  <a:cs typeface="Consolas" panose="020B0609020204030204" pitchFamily="49" charset="0"/>
                </a:rPr>
                <a:t>a[4] = a[3]+1;</a:t>
              </a:r>
            </a:p>
          </p:txBody>
        </p:sp>
        <p:cxnSp>
          <p:nvCxnSpPr>
            <p:cNvPr id="12" name="Conexão recta unidireccional 11"/>
            <p:cNvCxnSpPr/>
            <p:nvPr/>
          </p:nvCxnSpPr>
          <p:spPr bwMode="auto">
            <a:xfrm>
              <a:off x="6804248" y="3258867"/>
              <a:ext cx="936104" cy="267516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Conexão recta unidireccional 12"/>
            <p:cNvCxnSpPr/>
            <p:nvPr/>
          </p:nvCxnSpPr>
          <p:spPr bwMode="auto">
            <a:xfrm>
              <a:off x="6804248" y="3809556"/>
              <a:ext cx="936104" cy="267516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Conexão recta unidireccional 13"/>
            <p:cNvCxnSpPr/>
            <p:nvPr/>
          </p:nvCxnSpPr>
          <p:spPr bwMode="auto">
            <a:xfrm>
              <a:off x="6804248" y="4437112"/>
              <a:ext cx="936104" cy="267516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004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Bloqueadores </a:t>
            </a:r>
            <a:r>
              <a:rPr lang="pt-PT" dirty="0" err="1"/>
              <a:t>Auto-vectorização</a:t>
            </a:r>
            <a:r>
              <a:rPr lang="pt-PT" dirty="0"/>
              <a:t>: dependências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Processamento Vectorial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37</a:t>
            </a:fld>
            <a:endParaRPr lang="pt-PT" altLang="pt-PT"/>
          </a:p>
        </p:txBody>
      </p:sp>
      <p:sp>
        <p:nvSpPr>
          <p:cNvPr id="6" name="CaixaDeTexto 5"/>
          <p:cNvSpPr txBox="1"/>
          <p:nvPr/>
        </p:nvSpPr>
        <p:spPr>
          <a:xfrm>
            <a:off x="313815" y="1124744"/>
            <a:ext cx="5615640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#define SIZE 1000000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a[SIZE]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endParaRPr lang="pt-PT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loop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i=0 ; i&lt; SIZE-1 ; i++)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a[i] = a[i+1] + 1;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} }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35666" y="3526383"/>
            <a:ext cx="59171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Dependência </a:t>
            </a:r>
            <a:r>
              <a:rPr lang="pt-PT" dirty="0" err="1"/>
              <a:t>write</a:t>
            </a:r>
            <a:r>
              <a:rPr lang="pt-PT" dirty="0"/>
              <a:t> </a:t>
            </a:r>
            <a:r>
              <a:rPr lang="pt-PT" i="1" dirty="0" err="1"/>
              <a:t>after</a:t>
            </a:r>
            <a:r>
              <a:rPr lang="pt-PT" i="1" dirty="0"/>
              <a:t> </a:t>
            </a:r>
            <a:r>
              <a:rPr lang="pt-PT" i="1" dirty="0" err="1"/>
              <a:t>read</a:t>
            </a:r>
            <a:r>
              <a:rPr lang="pt-PT" i="1" dirty="0"/>
              <a:t> (</a:t>
            </a:r>
            <a:r>
              <a:rPr lang="pt-PT" i="1" dirty="0" err="1"/>
              <a:t>WaR</a:t>
            </a:r>
            <a:r>
              <a:rPr lang="pt-PT" i="1" dirty="0"/>
              <a:t>)</a:t>
            </a:r>
            <a:r>
              <a:rPr lang="pt-PT" dirty="0"/>
              <a:t>!</a:t>
            </a:r>
          </a:p>
          <a:p>
            <a:r>
              <a:rPr lang="pt-PT" dirty="0"/>
              <a:t>Como i cresce, o valor de a[i+1] só será alterado na próxima iteração!</a:t>
            </a:r>
          </a:p>
          <a:p>
            <a:r>
              <a:rPr lang="pt-PT" dirty="0"/>
              <a:t>Código </a:t>
            </a:r>
            <a:r>
              <a:rPr lang="pt-PT" dirty="0" err="1"/>
              <a:t>vectorizável</a:t>
            </a:r>
            <a:r>
              <a:rPr lang="pt-PT" dirty="0"/>
              <a:t>!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6252859" y="2691567"/>
            <a:ext cx="2159566" cy="2154419"/>
            <a:chOff x="6387543" y="2858757"/>
            <a:chExt cx="2159566" cy="2154419"/>
          </a:xfrm>
        </p:grpSpPr>
        <p:sp>
          <p:nvSpPr>
            <p:cNvPr id="9" name="CaixaDeTexto 8"/>
            <p:cNvSpPr txBox="1"/>
            <p:nvPr/>
          </p:nvSpPr>
          <p:spPr>
            <a:xfrm>
              <a:off x="6387543" y="2858757"/>
              <a:ext cx="2159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latin typeface="Consolas" panose="020B0609020204030204" pitchFamily="49" charset="0"/>
                  <a:cs typeface="Consolas" panose="020B0609020204030204" pitchFamily="49" charset="0"/>
                </a:rPr>
                <a:t>a[0] = a[1]+1;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6387543" y="3388930"/>
              <a:ext cx="2159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latin typeface="Consolas" panose="020B0609020204030204" pitchFamily="49" charset="0"/>
                  <a:cs typeface="Consolas" panose="020B0609020204030204" pitchFamily="49" charset="0"/>
                </a:rPr>
                <a:t>a[1] = a[2]+1;</a:t>
              </a: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6387543" y="4037002"/>
              <a:ext cx="2159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latin typeface="Consolas" panose="020B0609020204030204" pitchFamily="49" charset="0"/>
                  <a:cs typeface="Consolas" panose="020B0609020204030204" pitchFamily="49" charset="0"/>
                </a:rPr>
                <a:t>a[2] = a[3]+1;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6387543" y="4613066"/>
              <a:ext cx="2159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latin typeface="Consolas" panose="020B0609020204030204" pitchFamily="49" charset="0"/>
                  <a:cs typeface="Consolas" panose="020B0609020204030204" pitchFamily="49" charset="0"/>
                </a:rPr>
                <a:t>a[3] = a[4]+1;</a:t>
              </a:r>
            </a:p>
          </p:txBody>
        </p:sp>
        <p:cxnSp>
          <p:nvCxnSpPr>
            <p:cNvPr id="13" name="Conexão recta unidireccional 12"/>
            <p:cNvCxnSpPr/>
            <p:nvPr/>
          </p:nvCxnSpPr>
          <p:spPr bwMode="auto">
            <a:xfrm flipH="1">
              <a:off x="6804248" y="3258867"/>
              <a:ext cx="998780" cy="133758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Conexão recta unidireccional 13"/>
            <p:cNvCxnSpPr/>
            <p:nvPr/>
          </p:nvCxnSpPr>
          <p:spPr bwMode="auto">
            <a:xfrm flipH="1">
              <a:off x="6804248" y="3789040"/>
              <a:ext cx="998780" cy="288032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Conexão recta unidireccional 14"/>
            <p:cNvCxnSpPr/>
            <p:nvPr/>
          </p:nvCxnSpPr>
          <p:spPr bwMode="auto">
            <a:xfrm flipH="1">
              <a:off x="6804248" y="4437112"/>
              <a:ext cx="936104" cy="267516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0913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Bloqueadores </a:t>
            </a:r>
            <a:r>
              <a:rPr lang="pt-PT" dirty="0" err="1"/>
              <a:t>Auto-vectorização</a:t>
            </a:r>
            <a:r>
              <a:rPr lang="pt-PT" dirty="0"/>
              <a:t>: dependências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19200"/>
                <a:ext cx="8534400" cy="1849760"/>
              </a:xfrm>
            </p:spPr>
            <p:txBody>
              <a:bodyPr/>
              <a:lstStyle/>
              <a:p>
                <a:r>
                  <a:rPr lang="pt-PT" sz="2000" dirty="0"/>
                  <a:t>Distância da dependência : diferença entre o índice de escrita e o índice de leitura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/>
                        </a:rPr>
                        <m:t>𝑑</m:t>
                      </m:r>
                      <m:r>
                        <a:rPr lang="pt-PT" sz="2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2000" i="1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pt-PT" sz="2000" b="0" i="1" smtClean="0">
                              <a:latin typeface="Cambria Math"/>
                            </a:rPr>
                            <m:t>𝑊</m:t>
                          </m:r>
                        </m:sup>
                      </m:sSup>
                      <m:r>
                        <a:rPr lang="pt-PT" sz="20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pt-PT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2000" b="0" i="1" smtClean="0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pt-PT" sz="2000" b="0" i="1" smtClean="0">
                              <a:latin typeface="Cambria Math"/>
                            </a:rPr>
                            <m:t>𝑅</m:t>
                          </m:r>
                        </m:sup>
                      </m:sSup>
                    </m:oMath>
                  </m:oMathPara>
                </a14:m>
                <a:endParaRPr lang="pt-PT" sz="2000" dirty="0"/>
              </a:p>
              <a:p>
                <a:endParaRPr lang="pt-PT" sz="2000" dirty="0"/>
              </a:p>
              <a:p>
                <a:r>
                  <a:rPr lang="pt-PT" sz="2000" dirty="0"/>
                  <a:t>Se </a:t>
                </a:r>
                <a:r>
                  <a:rPr lang="pt-PT" sz="2000" i="1" dirty="0"/>
                  <a:t>d</a:t>
                </a:r>
                <a:r>
                  <a:rPr lang="pt-PT" sz="2000" dirty="0"/>
                  <a:t> &lt;= 0 não há dependências </a:t>
                </a:r>
                <a:r>
                  <a:rPr lang="pt-PT" sz="2000" dirty="0" err="1"/>
                  <a:t>RaW</a:t>
                </a:r>
                <a:r>
                  <a:rPr lang="pt-PT" sz="2000" dirty="0"/>
                  <a:t> : ciclo pode ser vectorizado</a:t>
                </a:r>
              </a:p>
            </p:txBody>
          </p:sp>
        </mc:Choice>
        <mc:Fallback xmlns="" xmlns:mv="urn:schemas-microsoft-com:mac:vml">
          <p:sp>
            <p:nvSpPr>
              <p:cNvPr id="3" name="Marcador de Posição de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19200"/>
                <a:ext cx="8534400" cy="1849760"/>
              </a:xfrm>
              <a:blipFill rotWithShape="1">
                <a:blip r:embed="rId2"/>
                <a:stretch>
                  <a:fillRect l="-714" t="-198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Processamento Vectorial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38</a:t>
            </a:fld>
            <a:endParaRPr lang="pt-PT" altLang="pt-PT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286371"/>
              </p:ext>
            </p:extLst>
          </p:nvPr>
        </p:nvGraphicFramePr>
        <p:xfrm>
          <a:off x="395536" y="3212976"/>
          <a:ext cx="835292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pt-PT" sz="1800" kern="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(i=1 ; i &lt; SIZE ; i++) {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pt-PT" sz="1800" kern="0" baseline="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PT" sz="1800" kern="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a[i] = 2 * a[i-1]; }</a:t>
                      </a:r>
                    </a:p>
                    <a:p>
                      <a:endParaRPr lang="pt-PT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pt-PT" sz="1800" kern="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(i=0 ; i &lt; SIZE-1 ; i++) {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pt-PT" sz="1800" kern="0" baseline="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PT" sz="1800" kern="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a[i] = 2 * a[i+1];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kern="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= i – (i-1) = 1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kern="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d&gt;0 =&gt; </a:t>
                      </a:r>
                      <a:r>
                        <a:rPr lang="pt-PT" sz="1800" kern="0" dirty="0" err="1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RaW</a:t>
                      </a:r>
                      <a:endParaRPr lang="pt-PT" sz="1800" kern="0" dirty="0">
                        <a:solidFill>
                          <a:sysClr val="windowText" lastClr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PT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kern="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= i – (i+1) = -1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kern="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d&lt;0 =&gt; </a:t>
                      </a:r>
                      <a:r>
                        <a:rPr lang="pt-PT" sz="1800" kern="0" dirty="0" err="1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WaR</a:t>
                      </a:r>
                      <a:endParaRPr lang="pt-PT" sz="1800" kern="0" dirty="0">
                        <a:solidFill>
                          <a:sysClr val="windowText" lastClr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Posição de Conteúdo 2"/>
              <p:cNvSpPr txBox="1">
                <a:spLocks/>
              </p:cNvSpPr>
              <p:nvPr/>
            </p:nvSpPr>
            <p:spPr bwMode="auto">
              <a:xfrm>
                <a:off x="395536" y="5199337"/>
                <a:ext cx="8534400" cy="924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>
                    <a:solidFill>
                      <a:schemeClr val="tx1"/>
                    </a:solidFill>
                    <a:latin typeface="Calibri" pitchFamily="34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charset="0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pt-PT" sz="2000" kern="0" dirty="0"/>
                  <a:t>Nota: o sinal da distância deve respeitar a ordem de iteração.</a:t>
                </a:r>
                <a:br>
                  <a:rPr lang="pt-PT" sz="2000" kern="0" dirty="0"/>
                </a:br>
                <a:r>
                  <a:rPr lang="pt-PT" sz="2000" kern="0" dirty="0"/>
                  <a:t>Isto é, se o índice for decrementado então </a:t>
                </a:r>
                <a14:m>
                  <m:oMath xmlns:m="http://schemas.openxmlformats.org/officeDocument/2006/math">
                    <m:r>
                      <a:rPr lang="pt-PT" sz="2000" i="1">
                        <a:latin typeface="Cambria Math"/>
                      </a:rPr>
                      <m:t>𝑑</m:t>
                    </m:r>
                    <m:r>
                      <a:rPr lang="pt-PT" sz="20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000" b="0" i="1" smtClean="0">
                            <a:latin typeface="Cambria Math"/>
                          </a:rPr>
                          <m:t>−(</m:t>
                        </m:r>
                        <m:r>
                          <a:rPr lang="pt-PT" sz="2000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pt-PT" sz="2000" i="1" smtClean="0">
                            <a:latin typeface="Cambria Math"/>
                          </a:rPr>
                          <m:t>𝑊</m:t>
                        </m:r>
                      </m:sup>
                    </m:sSup>
                    <m:r>
                      <a:rPr lang="pt-PT" sz="2000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000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pt-PT" sz="2000" i="1">
                            <a:latin typeface="Cambria Math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pt-PT" sz="2000" dirty="0"/>
                  <a:t>)</a:t>
                </a:r>
              </a:p>
              <a:p>
                <a:pPr marL="0" indent="0">
                  <a:buNone/>
                </a:pPr>
                <a:endParaRPr lang="pt-PT" sz="2000" kern="0" dirty="0"/>
              </a:p>
            </p:txBody>
          </p:sp>
        </mc:Choice>
        <mc:Fallback xmlns="" xmlns:mv="urn:schemas-microsoft-com:mac:vml">
          <p:sp>
            <p:nvSpPr>
              <p:cNvPr id="8" name="Marcador de Posição de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5199337"/>
                <a:ext cx="8534400" cy="924880"/>
              </a:xfrm>
              <a:prstGeom prst="rect">
                <a:avLst/>
              </a:prstGeom>
              <a:blipFill rotWithShape="1">
                <a:blip r:embed="rId3"/>
                <a:stretch>
                  <a:fillRect l="-786" t="-3947"/>
                </a:stretch>
              </a:blipFill>
              <a:ln>
                <a:noFill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:mv="urn:schemas-microsoft-com:mac:vml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:mv="urn:schemas-microsoft-com:mac:vml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84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Bloqueadores </a:t>
            </a:r>
            <a:r>
              <a:rPr lang="pt-PT" dirty="0" err="1"/>
              <a:t>Auto-vectorização</a:t>
            </a:r>
            <a:r>
              <a:rPr lang="pt-PT" dirty="0"/>
              <a:t>: dependências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Processamento Vectorial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39</a:t>
            </a:fld>
            <a:endParaRPr lang="pt-PT" altLang="pt-PT"/>
          </a:p>
        </p:txBody>
      </p:sp>
      <p:sp>
        <p:nvSpPr>
          <p:cNvPr id="6" name="CaixaDeTexto 5"/>
          <p:cNvSpPr txBox="1"/>
          <p:nvPr/>
        </p:nvSpPr>
        <p:spPr>
          <a:xfrm>
            <a:off x="251520" y="1124744"/>
            <a:ext cx="4257897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#define SIZE 1000000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a[SIZE] 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endParaRPr lang="pt-PT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loop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() { 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c;</a:t>
            </a:r>
          </a:p>
          <a:p>
            <a:pPr>
              <a:defRPr/>
            </a:pPr>
            <a:endParaRPr lang="pt-PT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i=1 ; i&lt; SIZE ; i++)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c = a[i-1]*2 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a[i] = (c &gt;0 ? c : 1);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} }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584824" y="5478385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Write</a:t>
            </a:r>
            <a:r>
              <a:rPr lang="pt-PT" dirty="0"/>
              <a:t> </a:t>
            </a:r>
            <a:r>
              <a:rPr lang="pt-PT" i="1" dirty="0" err="1"/>
              <a:t>after</a:t>
            </a:r>
            <a:r>
              <a:rPr lang="pt-PT" i="1" dirty="0"/>
              <a:t> </a:t>
            </a:r>
            <a:r>
              <a:rPr lang="pt-PT" i="1" dirty="0" err="1"/>
              <a:t>read</a:t>
            </a:r>
            <a:endParaRPr lang="pt-PT" dirty="0"/>
          </a:p>
          <a:p>
            <a:r>
              <a:rPr lang="pt-PT" dirty="0"/>
              <a:t>Código </a:t>
            </a:r>
            <a:r>
              <a:rPr lang="pt-PT" dirty="0" err="1"/>
              <a:t>vectorizável</a:t>
            </a:r>
            <a:r>
              <a:rPr lang="pt-PT" dirty="0"/>
              <a:t>!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4914619" y="4525282"/>
            <a:ext cx="3852337" cy="930283"/>
            <a:chOff x="6387543" y="2858757"/>
            <a:chExt cx="3852337" cy="930283"/>
          </a:xfrm>
        </p:grpSpPr>
        <p:sp>
          <p:nvSpPr>
            <p:cNvPr id="9" name="CaixaDeTexto 8"/>
            <p:cNvSpPr txBox="1"/>
            <p:nvPr/>
          </p:nvSpPr>
          <p:spPr>
            <a:xfrm>
              <a:off x="6387543" y="2858757"/>
              <a:ext cx="38523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latin typeface="Consolas" panose="020B0609020204030204" pitchFamily="49" charset="0"/>
                  <a:cs typeface="Consolas" panose="020B0609020204030204" pitchFamily="49" charset="0"/>
                </a:rPr>
                <a:t>a[SIZE-1] = a[SIZE-2]*2:1;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6387543" y="3388930"/>
              <a:ext cx="38523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latin typeface="Consolas" panose="020B0609020204030204" pitchFamily="49" charset="0"/>
                  <a:cs typeface="Consolas" panose="020B0609020204030204" pitchFamily="49" charset="0"/>
                </a:rPr>
                <a:t>a[SIZE-2] = a[SIZE-3]*2:1;</a:t>
              </a:r>
            </a:p>
          </p:txBody>
        </p:sp>
        <p:cxnSp>
          <p:nvCxnSpPr>
            <p:cNvPr id="13" name="Conexão recta unidireccional 12"/>
            <p:cNvCxnSpPr/>
            <p:nvPr/>
          </p:nvCxnSpPr>
          <p:spPr bwMode="auto">
            <a:xfrm flipH="1">
              <a:off x="7264883" y="3258867"/>
              <a:ext cx="1656185" cy="164217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6" name="CaixaDeTexto 15"/>
          <p:cNvSpPr txBox="1"/>
          <p:nvPr/>
        </p:nvSpPr>
        <p:spPr>
          <a:xfrm>
            <a:off x="4716016" y="1124744"/>
            <a:ext cx="4257897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#define SIZE 1000000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a[SIZE] 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(16)));</a:t>
            </a:r>
          </a:p>
          <a:p>
            <a:pPr>
              <a:defRPr/>
            </a:pPr>
            <a:endParaRPr lang="pt-PT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loop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() { 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c;</a:t>
            </a:r>
          </a:p>
          <a:p>
            <a:pPr>
              <a:defRPr/>
            </a:pPr>
            <a:endParaRPr lang="pt-PT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for 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i=SIZE -1 ; i&gt;0; i--)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c = a[i-1]*2 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a[i] = (c &gt;0 ? c : 1);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} }</a:t>
            </a:r>
          </a:p>
        </p:txBody>
      </p:sp>
      <p:grpSp>
        <p:nvGrpSpPr>
          <p:cNvPr id="17" name="Grupo 16"/>
          <p:cNvGrpSpPr/>
          <p:nvPr/>
        </p:nvGrpSpPr>
        <p:grpSpPr>
          <a:xfrm>
            <a:off x="899592" y="4525282"/>
            <a:ext cx="2723823" cy="930283"/>
            <a:chOff x="6387543" y="2858757"/>
            <a:chExt cx="2723823" cy="930283"/>
          </a:xfrm>
        </p:grpSpPr>
        <p:sp>
          <p:nvSpPr>
            <p:cNvPr id="18" name="CaixaDeTexto 17"/>
            <p:cNvSpPr txBox="1"/>
            <p:nvPr/>
          </p:nvSpPr>
          <p:spPr>
            <a:xfrm>
              <a:off x="6387543" y="2858757"/>
              <a:ext cx="27238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latin typeface="Consolas" panose="020B0609020204030204" pitchFamily="49" charset="0"/>
                  <a:cs typeface="Consolas" panose="020B0609020204030204" pitchFamily="49" charset="0"/>
                </a:rPr>
                <a:t>a[1] = a[0]*2 : 1;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6387543" y="3388930"/>
              <a:ext cx="27238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latin typeface="Consolas" panose="020B0609020204030204" pitchFamily="49" charset="0"/>
                  <a:cs typeface="Consolas" panose="020B0609020204030204" pitchFamily="49" charset="0"/>
                </a:rPr>
                <a:t>a[2] = a[1]*2 : 1;</a:t>
              </a:r>
            </a:p>
          </p:txBody>
        </p:sp>
        <p:cxnSp>
          <p:nvCxnSpPr>
            <p:cNvPr id="22" name="Conexão recta unidireccional 21"/>
            <p:cNvCxnSpPr/>
            <p:nvPr/>
          </p:nvCxnSpPr>
          <p:spPr bwMode="auto">
            <a:xfrm>
              <a:off x="6804248" y="3258867"/>
              <a:ext cx="936104" cy="267516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5" name="CaixaDeTexto 24"/>
          <p:cNvSpPr txBox="1"/>
          <p:nvPr/>
        </p:nvSpPr>
        <p:spPr>
          <a:xfrm>
            <a:off x="772904" y="5482846"/>
            <a:ext cx="3196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i="1" dirty="0" err="1"/>
              <a:t>read</a:t>
            </a:r>
            <a:r>
              <a:rPr lang="pt-PT" i="1" dirty="0"/>
              <a:t> </a:t>
            </a:r>
            <a:r>
              <a:rPr lang="pt-PT" i="1" dirty="0" err="1"/>
              <a:t>after</a:t>
            </a:r>
            <a:r>
              <a:rPr lang="pt-PT" i="1" dirty="0"/>
              <a:t> </a:t>
            </a:r>
            <a:r>
              <a:rPr lang="pt-PT" dirty="0" err="1"/>
              <a:t>write</a:t>
            </a:r>
            <a:r>
              <a:rPr lang="pt-PT" dirty="0"/>
              <a:t> </a:t>
            </a:r>
          </a:p>
          <a:p>
            <a:pPr algn="ctr"/>
            <a:r>
              <a:rPr lang="pt-PT" dirty="0"/>
              <a:t>Código NÃO </a:t>
            </a:r>
            <a:r>
              <a:rPr lang="pt-PT" dirty="0" err="1"/>
              <a:t>vectorizável</a:t>
            </a:r>
            <a:r>
              <a:rPr lang="pt-PT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ângulo 2"/>
              <p:cNvSpPr/>
              <p:nvPr/>
            </p:nvSpPr>
            <p:spPr>
              <a:xfrm>
                <a:off x="535992" y="4009628"/>
                <a:ext cx="36707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smtClean="0">
                          <a:latin typeface="Cambria Math"/>
                        </a:rPr>
                        <m:t>𝑑</m:t>
                      </m:r>
                      <m:r>
                        <a:rPr lang="pt-PT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i="1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pt-PT" i="1">
                              <a:latin typeface="Cambria Math"/>
                            </a:rPr>
                            <m:t>𝑊</m:t>
                          </m:r>
                        </m:sup>
                      </m:sSup>
                      <m:r>
                        <a:rPr lang="pt-PT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i="1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pt-PT" i="1">
                              <a:latin typeface="Cambria Math"/>
                            </a:rPr>
                            <m:t>𝑅</m:t>
                          </m:r>
                        </m:sup>
                      </m:sSup>
                      <m:r>
                        <a:rPr lang="pt-PT" b="0" i="1" smtClean="0">
                          <a:latin typeface="Cambria Math"/>
                        </a:rPr>
                        <m:t>=</m:t>
                      </m:r>
                      <m:r>
                        <a:rPr lang="pt-PT" b="0" i="1" smtClean="0">
                          <a:latin typeface="Cambria Math"/>
                        </a:rPr>
                        <m:t>𝑖</m:t>
                      </m:r>
                      <m:r>
                        <a:rPr lang="pt-PT" b="0" i="1" smtClean="0">
                          <a:latin typeface="Cambria Math"/>
                        </a:rPr>
                        <m:t> −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PT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pt-PT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 xmlns:mv="urn:schemas-microsoft-com:mac:vml">
          <p:sp>
            <p:nvSpPr>
              <p:cNvPr id="3" name="Rec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92" y="4009628"/>
                <a:ext cx="3670748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ângulo 19"/>
              <p:cNvSpPr/>
              <p:nvPr/>
            </p:nvSpPr>
            <p:spPr>
              <a:xfrm>
                <a:off x="4749742" y="4009628"/>
                <a:ext cx="41904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smtClean="0">
                          <a:latin typeface="Cambria Math"/>
                        </a:rPr>
                        <m:t>𝑑</m:t>
                      </m:r>
                      <m:r>
                        <a:rPr lang="pt-PT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0" i="1" smtClean="0">
                              <a:latin typeface="Cambria Math"/>
                            </a:rPr>
                            <m:t>−(</m:t>
                          </m:r>
                          <m:r>
                            <a:rPr lang="pt-PT" i="1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pt-PT" i="1">
                              <a:latin typeface="Cambria Math"/>
                            </a:rPr>
                            <m:t>𝑊</m:t>
                          </m:r>
                        </m:sup>
                      </m:sSup>
                      <m:r>
                        <a:rPr lang="pt-PT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i="1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pt-PT" i="1">
                              <a:latin typeface="Cambria Math"/>
                            </a:rPr>
                            <m:t>𝑅</m:t>
                          </m:r>
                        </m:sup>
                      </m:sSup>
                      <m:r>
                        <a:rPr lang="pt-PT" b="0" i="1" smtClean="0">
                          <a:latin typeface="Cambria Math"/>
                        </a:rPr>
                        <m:t>)=−</m:t>
                      </m:r>
                      <m:r>
                        <a:rPr lang="pt-PT" b="0" i="1" smtClean="0">
                          <a:latin typeface="Cambria Math"/>
                        </a:rPr>
                        <m:t>𝑖</m:t>
                      </m:r>
                      <m:r>
                        <a:rPr lang="pt-PT" b="0" i="1" smtClean="0">
                          <a:latin typeface="Cambria Math"/>
                        </a:rPr>
                        <m:t>+</m:t>
                      </m:r>
                      <m:r>
                        <a:rPr lang="pt-PT" b="0" i="1" smtClean="0">
                          <a:latin typeface="Cambria Math"/>
                        </a:rPr>
                        <m:t>𝑖</m:t>
                      </m:r>
                      <m:r>
                        <a:rPr lang="pt-PT" b="0" i="1" smtClean="0">
                          <a:latin typeface="Cambria Math"/>
                        </a:rPr>
                        <m:t>−1=−1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 xmlns:mv="urn:schemas-microsoft-com:mac:vml">
          <p:sp>
            <p:nvSpPr>
              <p:cNvPr id="20" name="Rec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742" y="4009628"/>
                <a:ext cx="4190443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332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5" grpId="0"/>
      <p:bldP spid="3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81000" y="3276600"/>
            <a:ext cx="434032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sz="1800" b="1" dirty="0" err="1">
                <a:latin typeface="Courier New"/>
                <a:cs typeface="Courier New"/>
              </a:rPr>
              <a:t>loop</a:t>
            </a:r>
            <a:r>
              <a:rPr lang="pt-PT" sz="1800" b="1" dirty="0">
                <a:latin typeface="Courier New"/>
                <a:cs typeface="Courier New"/>
              </a:rPr>
              <a:t>:</a:t>
            </a:r>
          </a:p>
          <a:p>
            <a:r>
              <a:rPr lang="pt-PT" sz="1800" b="1" dirty="0">
                <a:latin typeface="Courier New"/>
                <a:cs typeface="Courier New"/>
              </a:rPr>
              <a:t>  </a:t>
            </a:r>
            <a:r>
              <a:rPr lang="pt-PT" sz="1800" b="1" dirty="0" err="1">
                <a:latin typeface="Courier New"/>
                <a:cs typeface="Courier New"/>
              </a:rPr>
              <a:t>mov.v</a:t>
            </a:r>
            <a:r>
              <a:rPr lang="pt-PT" sz="1800" b="1" dirty="0">
                <a:latin typeface="Courier New"/>
                <a:cs typeface="Courier New"/>
              </a:rPr>
              <a:t> (%</a:t>
            </a:r>
            <a:r>
              <a:rPr lang="pt-PT" sz="1800" b="1" dirty="0" err="1">
                <a:latin typeface="Courier New"/>
                <a:cs typeface="Courier New"/>
              </a:rPr>
              <a:t>esi</a:t>
            </a:r>
            <a:r>
              <a:rPr lang="pt-PT" sz="1800" b="1" dirty="0">
                <a:latin typeface="Courier New"/>
                <a:cs typeface="Courier New"/>
              </a:rPr>
              <a:t>, %</a:t>
            </a:r>
            <a:r>
              <a:rPr lang="pt-PT" sz="1800" b="1" dirty="0" err="1">
                <a:latin typeface="Courier New"/>
                <a:cs typeface="Courier New"/>
              </a:rPr>
              <a:t>ecx</a:t>
            </a:r>
            <a:r>
              <a:rPr lang="pt-PT" sz="1800" b="1" dirty="0">
                <a:latin typeface="Courier New"/>
                <a:cs typeface="Courier New"/>
              </a:rPr>
              <a:t>, 4), %vec0</a:t>
            </a:r>
          </a:p>
          <a:p>
            <a:r>
              <a:rPr lang="pt-PT" sz="1800" b="1" dirty="0">
                <a:latin typeface="Courier New"/>
                <a:cs typeface="Courier New"/>
              </a:rPr>
              <a:t>  </a:t>
            </a:r>
            <a:r>
              <a:rPr lang="pt-PT" sz="1800" b="1" dirty="0" err="1">
                <a:latin typeface="Courier New"/>
                <a:cs typeface="Courier New"/>
              </a:rPr>
              <a:t>mov.v</a:t>
            </a:r>
            <a:r>
              <a:rPr lang="pt-PT" sz="1800" b="1" dirty="0">
                <a:latin typeface="Courier New"/>
                <a:cs typeface="Courier New"/>
              </a:rPr>
              <a:t> (%</a:t>
            </a:r>
            <a:r>
              <a:rPr lang="pt-PT" sz="1800" b="1" dirty="0" err="1">
                <a:latin typeface="Courier New"/>
                <a:cs typeface="Courier New"/>
              </a:rPr>
              <a:t>edi</a:t>
            </a:r>
            <a:r>
              <a:rPr lang="pt-PT" sz="1800" b="1" dirty="0">
                <a:latin typeface="Courier New"/>
                <a:cs typeface="Courier New"/>
              </a:rPr>
              <a:t>, %</a:t>
            </a:r>
            <a:r>
              <a:rPr lang="pt-PT" sz="1800" b="1" dirty="0" err="1">
                <a:latin typeface="Courier New"/>
                <a:cs typeface="Courier New"/>
              </a:rPr>
              <a:t>ecx</a:t>
            </a:r>
            <a:r>
              <a:rPr lang="pt-PT" sz="1800" b="1" dirty="0">
                <a:latin typeface="Courier New"/>
                <a:cs typeface="Courier New"/>
              </a:rPr>
              <a:t>, 4), %vec1</a:t>
            </a:r>
          </a:p>
          <a:p>
            <a:r>
              <a:rPr lang="pt-PT" sz="1800" b="1" dirty="0">
                <a:latin typeface="Courier New"/>
                <a:cs typeface="Courier New"/>
              </a:rPr>
              <a:t>  </a:t>
            </a:r>
            <a:r>
              <a:rPr lang="pt-PT" sz="1800" b="1" dirty="0" err="1">
                <a:latin typeface="Courier New"/>
                <a:cs typeface="Courier New"/>
              </a:rPr>
              <a:t>add.v</a:t>
            </a:r>
            <a:r>
              <a:rPr lang="pt-PT" sz="1800" b="1" dirty="0">
                <a:latin typeface="Courier New"/>
                <a:cs typeface="Courier New"/>
              </a:rPr>
              <a:t> %vec0, %vec1</a:t>
            </a:r>
          </a:p>
          <a:p>
            <a:r>
              <a:rPr lang="pt-PT" sz="1800" b="1" dirty="0">
                <a:latin typeface="Courier New"/>
                <a:cs typeface="Courier New"/>
              </a:rPr>
              <a:t>  </a:t>
            </a:r>
            <a:r>
              <a:rPr lang="pt-PT" sz="1800" b="1" dirty="0" err="1">
                <a:latin typeface="Courier New"/>
                <a:cs typeface="Courier New"/>
              </a:rPr>
              <a:t>mov.v</a:t>
            </a:r>
            <a:r>
              <a:rPr lang="pt-PT" sz="1800" b="1" dirty="0">
                <a:latin typeface="Courier New"/>
                <a:cs typeface="Courier New"/>
              </a:rPr>
              <a:t> %vec1, (%</a:t>
            </a:r>
            <a:r>
              <a:rPr lang="pt-PT" sz="1800" b="1" dirty="0" err="1">
                <a:latin typeface="Courier New"/>
                <a:cs typeface="Courier New"/>
              </a:rPr>
              <a:t>ebx</a:t>
            </a:r>
            <a:r>
              <a:rPr lang="pt-PT" sz="1800" b="1" dirty="0">
                <a:latin typeface="Courier New"/>
                <a:cs typeface="Courier New"/>
              </a:rPr>
              <a:t>, %</a:t>
            </a:r>
            <a:r>
              <a:rPr lang="pt-PT" sz="1800" b="1" dirty="0" err="1">
                <a:latin typeface="Courier New"/>
                <a:cs typeface="Courier New"/>
              </a:rPr>
              <a:t>ecx</a:t>
            </a:r>
            <a:r>
              <a:rPr lang="pt-PT" sz="1800" b="1" dirty="0">
                <a:latin typeface="Courier New"/>
                <a:cs typeface="Courier New"/>
              </a:rPr>
              <a:t>, 4)</a:t>
            </a:r>
          </a:p>
          <a:p>
            <a:r>
              <a:rPr lang="pt-PT" sz="1800" b="1" dirty="0">
                <a:latin typeface="Courier New"/>
                <a:cs typeface="Courier New"/>
              </a:rPr>
              <a:t>  </a:t>
            </a:r>
            <a:r>
              <a:rPr lang="pt-PT" sz="1800" b="1" dirty="0" err="1">
                <a:latin typeface="Courier New"/>
                <a:cs typeface="Courier New"/>
              </a:rPr>
              <a:t>addl</a:t>
            </a:r>
            <a:r>
              <a:rPr lang="pt-PT" sz="1800" b="1" dirty="0">
                <a:latin typeface="Courier New"/>
                <a:cs typeface="Courier New"/>
              </a:rPr>
              <a:t> $N, %</a:t>
            </a:r>
            <a:r>
              <a:rPr lang="pt-PT" sz="1800" b="1" dirty="0" err="1">
                <a:latin typeface="Courier New"/>
                <a:cs typeface="Courier New"/>
              </a:rPr>
              <a:t>ecx</a:t>
            </a:r>
            <a:endParaRPr lang="pt-PT" sz="1800" b="1" dirty="0">
              <a:latin typeface="Courier New"/>
              <a:cs typeface="Courier New"/>
            </a:endParaRPr>
          </a:p>
          <a:p>
            <a:r>
              <a:rPr lang="pt-PT" sz="1800" b="1" dirty="0">
                <a:latin typeface="Courier New"/>
                <a:cs typeface="Courier New"/>
              </a:rPr>
              <a:t>  </a:t>
            </a:r>
            <a:r>
              <a:rPr lang="pt-PT" sz="1800" b="1" dirty="0" err="1">
                <a:latin typeface="Courier New"/>
                <a:cs typeface="Courier New"/>
              </a:rPr>
              <a:t>cmpl</a:t>
            </a:r>
            <a:r>
              <a:rPr lang="pt-PT" sz="1800" b="1" dirty="0">
                <a:latin typeface="Courier New"/>
                <a:cs typeface="Courier New"/>
              </a:rPr>
              <a:t> SIZE, %</a:t>
            </a:r>
            <a:r>
              <a:rPr lang="pt-PT" sz="1800" b="1" dirty="0" err="1">
                <a:latin typeface="Courier New"/>
                <a:cs typeface="Courier New"/>
              </a:rPr>
              <a:t>ecx</a:t>
            </a:r>
            <a:endParaRPr lang="pt-PT" sz="1800" b="1" dirty="0">
              <a:latin typeface="Courier New"/>
              <a:cs typeface="Courier New"/>
            </a:endParaRPr>
          </a:p>
          <a:p>
            <a:r>
              <a:rPr lang="pt-PT" sz="1800" b="1" dirty="0">
                <a:latin typeface="Courier New"/>
                <a:cs typeface="Courier New"/>
              </a:rPr>
              <a:t>  </a:t>
            </a:r>
            <a:r>
              <a:rPr lang="pt-PT" sz="1800" b="1" dirty="0" err="1">
                <a:latin typeface="Courier New"/>
                <a:cs typeface="Courier New"/>
              </a:rPr>
              <a:t>jl</a:t>
            </a:r>
            <a:r>
              <a:rPr lang="pt-PT" sz="1800" b="1" dirty="0">
                <a:latin typeface="Courier New"/>
                <a:cs typeface="Courier New"/>
              </a:rPr>
              <a:t> </a:t>
            </a:r>
            <a:r>
              <a:rPr lang="pt-PT" sz="1800" b="1" dirty="0" err="1">
                <a:latin typeface="Courier New"/>
                <a:cs typeface="Courier New"/>
              </a:rPr>
              <a:t>loop</a:t>
            </a:r>
            <a:endParaRPr lang="pt-PT" sz="1800" b="1" dirty="0">
              <a:latin typeface="Courier New"/>
              <a:cs typeface="Courier New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5143500" y="4343400"/>
            <a:ext cx="1296516" cy="552510"/>
            <a:chOff x="5181600" y="4343400"/>
            <a:chExt cx="1296516" cy="552510"/>
          </a:xfrm>
        </p:grpSpPr>
        <p:sp>
          <p:nvSpPr>
            <p:cNvPr id="115" name="TextBox 114"/>
            <p:cNvSpPr txBox="1"/>
            <p:nvPr/>
          </p:nvSpPr>
          <p:spPr>
            <a:xfrm>
              <a:off x="5486400" y="4343400"/>
              <a:ext cx="979536" cy="400110"/>
            </a:xfrm>
            <a:prstGeom prst="rect">
              <a:avLst/>
            </a:prstGeom>
            <a:solidFill>
              <a:srgbClr val="79977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pt-PT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86535" y="4495800"/>
              <a:ext cx="1022751" cy="400110"/>
            </a:xfrm>
            <a:prstGeom prst="rect">
              <a:avLst/>
            </a:prstGeom>
            <a:solidFill>
              <a:srgbClr val="79977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b="1" dirty="0" err="1"/>
                <a:t>Op</a:t>
              </a:r>
              <a:r>
                <a:rPr lang="pt-PT" b="1" dirty="0"/>
                <a:t> x N</a:t>
              </a:r>
            </a:p>
          </p:txBody>
        </p:sp>
        <p:cxnSp>
          <p:nvCxnSpPr>
            <p:cNvPr id="116" name="Straight Connector 115"/>
            <p:cNvCxnSpPr/>
            <p:nvPr/>
          </p:nvCxnSpPr>
          <p:spPr bwMode="auto">
            <a:xfrm flipV="1">
              <a:off x="6173316" y="4361121"/>
              <a:ext cx="304800" cy="1524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7" name="Straight Connector 116"/>
            <p:cNvCxnSpPr/>
            <p:nvPr/>
          </p:nvCxnSpPr>
          <p:spPr bwMode="auto">
            <a:xfrm flipV="1">
              <a:off x="5181600" y="4343400"/>
              <a:ext cx="304800" cy="1524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 bwMode="auto">
            <a:xfrm flipV="1">
              <a:off x="6173316" y="4724400"/>
              <a:ext cx="304800" cy="1524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74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Processamento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Vectorial</a:t>
            </a:r>
            <a:endParaRPr lang="en-US" altLang="pt-PT" dirty="0">
              <a:latin typeface="Calibri" pitchFamily="-109" charset="0"/>
              <a:ea typeface="ＭＳ Ｐゴシック" pitchFamily="-109" charset="-128"/>
            </a:endParaRPr>
          </a:p>
        </p:txBody>
      </p:sp>
      <p:sp>
        <p:nvSpPr>
          <p:cNvPr id="17414" name="Marcador de Posição de Conteúdo 2"/>
          <p:cNvSpPr>
            <a:spLocks noGrp="1"/>
          </p:cNvSpPr>
          <p:nvPr>
            <p:ph idx="1"/>
          </p:nvPr>
        </p:nvSpPr>
        <p:spPr>
          <a:xfrm>
            <a:off x="312827" y="956693"/>
            <a:ext cx="8534400" cy="533400"/>
          </a:xfrm>
        </p:spPr>
        <p:txBody>
          <a:bodyPr/>
          <a:lstStyle/>
          <a:p>
            <a:pPr algn="ctr">
              <a:buNone/>
            </a:pPr>
            <a:r>
              <a:rPr lang="en-US" altLang="pt-PT" sz="2400" b="1" cap="small" dirty="0">
                <a:latin typeface="Calibri" pitchFamily="-109" charset="0"/>
                <a:ea typeface="ＭＳ Ｐゴシック" pitchFamily="-109" charset="-128"/>
              </a:rPr>
              <a:t>Data Level Parallelism</a:t>
            </a:r>
            <a:endParaRPr lang="en-US" altLang="pt-PT" sz="2000" dirty="0">
              <a:latin typeface="Calibri" pitchFamily="-109" charset="0"/>
              <a:ea typeface="ＭＳ Ｐゴシック" pitchFamily="-109" charset="-128"/>
            </a:endParaRPr>
          </a:p>
          <a:p>
            <a:pPr algn="ctr">
              <a:buNone/>
            </a:pPr>
            <a:r>
              <a:rPr lang="en-US" altLang="pt-PT" sz="1800" dirty="0" err="1">
                <a:latin typeface="Calibri" pitchFamily="-109" charset="0"/>
                <a:ea typeface="ＭＳ Ｐゴシック" pitchFamily="-109" charset="-128"/>
              </a:rPr>
              <a:t>Cada</a:t>
            </a:r>
            <a:r>
              <a:rPr lang="en-US" altLang="pt-PT" sz="18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1800" dirty="0" err="1">
                <a:latin typeface="Calibri" pitchFamily="-109" charset="0"/>
                <a:ea typeface="ＭＳ Ｐゴシック" pitchFamily="-109" charset="-128"/>
              </a:rPr>
              <a:t>instrução</a:t>
            </a:r>
            <a:r>
              <a:rPr lang="en-US" altLang="pt-PT" sz="18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1800" dirty="0" err="1">
                <a:latin typeface="Calibri" pitchFamily="-109" charset="0"/>
                <a:ea typeface="ＭＳ Ｐゴシック" pitchFamily="-109" charset="-128"/>
              </a:rPr>
              <a:t>processa</a:t>
            </a:r>
            <a:r>
              <a:rPr lang="en-US" altLang="pt-PT" sz="18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1800" b="1" dirty="0">
                <a:latin typeface="Calibri" pitchFamily="-109" charset="0"/>
                <a:ea typeface="ＭＳ Ｐゴシック" pitchFamily="-109" charset="-128"/>
              </a:rPr>
              <a:t>N</a:t>
            </a:r>
            <a:r>
              <a:rPr lang="en-US" altLang="pt-PT" sz="18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1800" dirty="0" err="1">
                <a:latin typeface="Calibri" pitchFamily="-109" charset="0"/>
                <a:ea typeface="ＭＳ Ｐゴシック" pitchFamily="-109" charset="-128"/>
              </a:rPr>
              <a:t>elementos</a:t>
            </a:r>
            <a:r>
              <a:rPr lang="en-US" altLang="pt-PT" sz="1800" dirty="0">
                <a:latin typeface="Calibri" pitchFamily="-109" charset="0"/>
                <a:ea typeface="ＭＳ Ｐゴシック" pitchFamily="-109" charset="-128"/>
              </a:rPr>
              <a:t> do </a:t>
            </a:r>
            <a:r>
              <a:rPr lang="en-US" altLang="pt-PT" sz="1800" dirty="0" err="1">
                <a:latin typeface="Calibri" pitchFamily="-109" charset="0"/>
                <a:ea typeface="ＭＳ Ｐゴシック" pitchFamily="-109" charset="-128"/>
              </a:rPr>
              <a:t>conjunto</a:t>
            </a:r>
            <a:r>
              <a:rPr lang="en-US" altLang="pt-PT" sz="1800" dirty="0">
                <a:latin typeface="Calibri" pitchFamily="-109" charset="0"/>
                <a:ea typeface="ＭＳ Ｐゴシック" pitchFamily="-109" charset="-128"/>
              </a:rPr>
              <a:t> de dados</a:t>
            </a:r>
          </a:p>
        </p:txBody>
      </p:sp>
      <p:sp>
        <p:nvSpPr>
          <p:cNvPr id="17415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pt-PT" altLang="pt-PT" sz="1200">
                <a:latin typeface="Calibri" pitchFamily="-109" charset="0"/>
              </a:rPr>
              <a:t>AC – Processamento Vectorial</a:t>
            </a:r>
          </a:p>
        </p:txBody>
      </p:sp>
      <p:sp>
        <p:nvSpPr>
          <p:cNvPr id="17416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72B12A03-2C03-4B8A-AA8F-B40C865C323B}" type="slidenum">
              <a:rPr lang="pt-PT" altLang="pt-PT" sz="1200">
                <a:latin typeface="Calibri" pitchFamily="-109" charset="0"/>
              </a:rPr>
              <a:pPr eaLnBrk="1" hangingPunct="1"/>
              <a:t>4</a:t>
            </a:fld>
            <a:endParaRPr lang="pt-PT" altLang="pt-PT" sz="1200">
              <a:latin typeface="Calibri" pitchFamily="-109" charset="0"/>
            </a:endParaRPr>
          </a:p>
        </p:txBody>
      </p:sp>
      <p:cxnSp>
        <p:nvCxnSpPr>
          <p:cNvPr id="17417" name="Conexão recta 26"/>
          <p:cNvCxnSpPr>
            <a:cxnSpLocks noChangeShapeType="1"/>
          </p:cNvCxnSpPr>
          <p:nvPr/>
        </p:nvCxnSpPr>
        <p:spPr bwMode="auto">
          <a:xfrm>
            <a:off x="-1285875" y="50006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381000" y="1981200"/>
            <a:ext cx="4044697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sz="1800" b="1" dirty="0">
                <a:latin typeface="Courier New"/>
                <a:cs typeface="Courier New"/>
              </a:rPr>
              <a:t>for (i=0 ; i &lt; SIZE ; i++) {</a:t>
            </a:r>
          </a:p>
          <a:p>
            <a:r>
              <a:rPr lang="pt-PT" sz="1800" b="1" dirty="0">
                <a:latin typeface="Courier New"/>
                <a:cs typeface="Courier New"/>
              </a:rPr>
              <a:t>  </a:t>
            </a:r>
            <a:r>
              <a:rPr lang="pt-PT" sz="1800" b="1" dirty="0" err="1">
                <a:latin typeface="Courier New"/>
                <a:cs typeface="Courier New"/>
              </a:rPr>
              <a:t>c[i</a:t>
            </a:r>
            <a:r>
              <a:rPr lang="pt-PT" sz="1800" b="1" dirty="0">
                <a:latin typeface="Courier New"/>
                <a:cs typeface="Courier New"/>
              </a:rPr>
              <a:t>] = </a:t>
            </a:r>
            <a:r>
              <a:rPr lang="pt-PT" sz="1800" b="1" dirty="0" err="1">
                <a:latin typeface="Courier New"/>
                <a:cs typeface="Courier New"/>
              </a:rPr>
              <a:t>a[i</a:t>
            </a:r>
            <a:r>
              <a:rPr lang="pt-PT" sz="1800" b="1" dirty="0">
                <a:latin typeface="Courier New"/>
                <a:cs typeface="Courier New"/>
              </a:rPr>
              <a:t>] + </a:t>
            </a:r>
            <a:r>
              <a:rPr lang="pt-PT" sz="1800" b="1" dirty="0" err="1">
                <a:latin typeface="Courier New"/>
                <a:cs typeface="Courier New"/>
              </a:rPr>
              <a:t>b[i</a:t>
            </a:r>
            <a:r>
              <a:rPr lang="pt-PT" sz="1800" b="1" dirty="0">
                <a:latin typeface="Courier New"/>
                <a:cs typeface="Courier New"/>
              </a:rPr>
              <a:t>];</a:t>
            </a:r>
          </a:p>
          <a:p>
            <a:r>
              <a:rPr lang="pt-PT" sz="1800" b="1" dirty="0">
                <a:latin typeface="Courier New"/>
                <a:cs typeface="Courier New"/>
              </a:rPr>
              <a:t>}</a:t>
            </a:r>
          </a:p>
        </p:txBody>
      </p:sp>
      <p:cxnSp>
        <p:nvCxnSpPr>
          <p:cNvPr id="45" name="Straight Connector 44"/>
          <p:cNvCxnSpPr/>
          <p:nvPr/>
        </p:nvCxnSpPr>
        <p:spPr bwMode="auto">
          <a:xfrm rot="16200000" flipH="1">
            <a:off x="5219700" y="4076700"/>
            <a:ext cx="41910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 rot="16200000" flipH="1">
            <a:off x="6210300" y="4076700"/>
            <a:ext cx="41910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7315200" y="21336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>
            <a:off x="7315200" y="22860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7315200" y="24384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7315200" y="25908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>
            <a:off x="7315200" y="27432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>
            <a:off x="7315200" y="28956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7315200" y="30480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>
            <a:off x="7315200" y="32004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7315200" y="33528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>
            <a:off x="7315200" y="35052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7315200" y="36576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7315200" y="38100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7315200" y="39624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>
            <a:off x="7315200" y="41148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7315200" y="42672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7315200" y="44196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7315200" y="45720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>
            <a:off x="7315200" y="47244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7315200" y="48768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7315200" y="50292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7315200" y="51816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>
            <a:off x="7315200" y="53340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>
            <a:off x="7315200" y="54864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>
            <a:off x="7315200" y="56388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>
            <a:off x="7315200" y="57912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7315200" y="59436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1" name="Shape 80"/>
          <p:cNvCxnSpPr>
            <a:stCxn id="121" idx="2"/>
            <a:endCxn id="126" idx="1"/>
          </p:cNvCxnSpPr>
          <p:nvPr/>
        </p:nvCxnSpPr>
        <p:spPr bwMode="auto">
          <a:xfrm rot="5400000" flipH="1" flipV="1">
            <a:off x="6264068" y="4633090"/>
            <a:ext cx="426422" cy="1675842"/>
          </a:xfrm>
          <a:prstGeom prst="bentConnector4">
            <a:avLst>
              <a:gd name="adj1" fmla="val -53609"/>
              <a:gd name="adj2" fmla="val 63641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Elbow Connector 82"/>
          <p:cNvCxnSpPr>
            <a:stCxn id="39" idx="1"/>
            <a:endCxn id="42" idx="1"/>
          </p:cNvCxnSpPr>
          <p:nvPr/>
        </p:nvCxnSpPr>
        <p:spPr bwMode="auto">
          <a:xfrm rot="10800000" flipV="1">
            <a:off x="5148436" y="3080265"/>
            <a:ext cx="33723" cy="1615589"/>
          </a:xfrm>
          <a:prstGeom prst="bentConnector3">
            <a:avLst>
              <a:gd name="adj1" fmla="val 777876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5" name="Elbow Connector 84"/>
          <p:cNvCxnSpPr>
            <a:stCxn id="105" idx="2"/>
            <a:endCxn id="42" idx="0"/>
          </p:cNvCxnSpPr>
          <p:nvPr/>
        </p:nvCxnSpPr>
        <p:spPr bwMode="auto">
          <a:xfrm rot="16200000" flipH="1">
            <a:off x="5415150" y="4251139"/>
            <a:ext cx="468868" cy="20453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8" name="Rectangle 87"/>
          <p:cNvSpPr/>
          <p:nvPr/>
        </p:nvSpPr>
        <p:spPr bwMode="auto">
          <a:xfrm>
            <a:off x="7315200" y="2133600"/>
            <a:ext cx="990600" cy="15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7315200" y="3352800"/>
            <a:ext cx="990600" cy="15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7315200" y="5029200"/>
            <a:ext cx="990600" cy="15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533400" y="3657600"/>
            <a:ext cx="4114800" cy="228600"/>
          </a:xfrm>
          <a:prstGeom prst="rect">
            <a:avLst/>
          </a:prstGeom>
          <a:solidFill>
            <a:srgbClr val="FFFFFF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533400" y="3962400"/>
            <a:ext cx="4114800" cy="228600"/>
          </a:xfrm>
          <a:prstGeom prst="rect">
            <a:avLst/>
          </a:prstGeom>
          <a:solidFill>
            <a:srgbClr val="FFFFFF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533400" y="4191000"/>
            <a:ext cx="4114800" cy="228600"/>
          </a:xfrm>
          <a:prstGeom prst="rect">
            <a:avLst/>
          </a:prstGeom>
          <a:solidFill>
            <a:srgbClr val="FFFFFF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533400" y="4419600"/>
            <a:ext cx="4114800" cy="381000"/>
          </a:xfrm>
          <a:prstGeom prst="rect">
            <a:avLst/>
          </a:prstGeom>
          <a:solidFill>
            <a:srgbClr val="FFFFFF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7315200" y="2286000"/>
            <a:ext cx="990600" cy="15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7315200" y="2438400"/>
            <a:ext cx="990600" cy="15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7315200" y="2590800"/>
            <a:ext cx="990600" cy="15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5182158" y="2743200"/>
            <a:ext cx="1219200" cy="533400"/>
            <a:chOff x="5105400" y="2743200"/>
            <a:chExt cx="1219200" cy="533400"/>
          </a:xfrm>
        </p:grpSpPr>
        <p:sp>
          <p:nvSpPr>
            <p:cNvPr id="86" name="TextBox 85"/>
            <p:cNvSpPr txBox="1"/>
            <p:nvPr/>
          </p:nvSpPr>
          <p:spPr>
            <a:xfrm>
              <a:off x="5410200" y="2743200"/>
              <a:ext cx="91440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pt-PT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05400" y="2895600"/>
              <a:ext cx="914400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800" b="1" dirty="0"/>
                <a:t>vec0</a:t>
              </a: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 flipV="1">
              <a:off x="5105400" y="2743200"/>
              <a:ext cx="304800" cy="1524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9" name="Straight Connector 98"/>
            <p:cNvCxnSpPr/>
            <p:nvPr/>
          </p:nvCxnSpPr>
          <p:spPr bwMode="auto">
            <a:xfrm flipV="1">
              <a:off x="6019800" y="2743200"/>
              <a:ext cx="304800" cy="1524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 flipV="1">
              <a:off x="6019800" y="3124200"/>
              <a:ext cx="304800" cy="1524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cxnSp>
        <p:nvCxnSpPr>
          <p:cNvPr id="76" name="Shape 75"/>
          <p:cNvCxnSpPr>
            <a:stCxn id="75" idx="1"/>
            <a:endCxn id="39" idx="0"/>
          </p:cNvCxnSpPr>
          <p:nvPr/>
        </p:nvCxnSpPr>
        <p:spPr bwMode="auto">
          <a:xfrm rot="10800000" flipV="1">
            <a:off x="5639358" y="2362200"/>
            <a:ext cx="1675842" cy="533400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03" name="Group 102"/>
          <p:cNvGrpSpPr/>
          <p:nvPr/>
        </p:nvGrpSpPr>
        <p:grpSpPr>
          <a:xfrm>
            <a:off x="5182158" y="3505200"/>
            <a:ext cx="1219200" cy="533400"/>
            <a:chOff x="5105400" y="2743200"/>
            <a:chExt cx="1219200" cy="533400"/>
          </a:xfrm>
        </p:grpSpPr>
        <p:sp>
          <p:nvSpPr>
            <p:cNvPr id="104" name="TextBox 103"/>
            <p:cNvSpPr txBox="1"/>
            <p:nvPr/>
          </p:nvSpPr>
          <p:spPr>
            <a:xfrm>
              <a:off x="5410200" y="2743200"/>
              <a:ext cx="91440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pt-PT" b="1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105400" y="2895600"/>
              <a:ext cx="914400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800" b="1" dirty="0"/>
                <a:t>vec1</a:t>
              </a:r>
            </a:p>
          </p:txBody>
        </p:sp>
        <p:cxnSp>
          <p:nvCxnSpPr>
            <p:cNvPr id="106" name="Straight Connector 105"/>
            <p:cNvCxnSpPr/>
            <p:nvPr/>
          </p:nvCxnSpPr>
          <p:spPr bwMode="auto">
            <a:xfrm flipV="1">
              <a:off x="5105400" y="2743200"/>
              <a:ext cx="304800" cy="1524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7" name="Straight Connector 106"/>
            <p:cNvCxnSpPr/>
            <p:nvPr/>
          </p:nvCxnSpPr>
          <p:spPr bwMode="auto">
            <a:xfrm flipV="1">
              <a:off x="6019800" y="2743200"/>
              <a:ext cx="304800" cy="1524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auto">
            <a:xfrm flipV="1">
              <a:off x="6019800" y="3124200"/>
              <a:ext cx="304800" cy="1524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cxnSp>
        <p:nvCxnSpPr>
          <p:cNvPr id="78" name="Shape 77"/>
          <p:cNvCxnSpPr>
            <a:stCxn id="89" idx="1"/>
            <a:endCxn id="105" idx="0"/>
          </p:cNvCxnSpPr>
          <p:nvPr/>
        </p:nvCxnSpPr>
        <p:spPr bwMode="auto">
          <a:xfrm rot="10800000" flipV="1">
            <a:off x="5639358" y="3429000"/>
            <a:ext cx="1675842" cy="228600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2" name="Rectangle 111"/>
          <p:cNvSpPr/>
          <p:nvPr/>
        </p:nvSpPr>
        <p:spPr bwMode="auto">
          <a:xfrm>
            <a:off x="7315200" y="3200400"/>
            <a:ext cx="990600" cy="15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7315200" y="3505200"/>
            <a:ext cx="990600" cy="15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7315200" y="3657600"/>
            <a:ext cx="990600" cy="15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5182158" y="5162490"/>
            <a:ext cx="1219200" cy="533400"/>
            <a:chOff x="5105400" y="2743200"/>
            <a:chExt cx="1219200" cy="533400"/>
          </a:xfrm>
        </p:grpSpPr>
        <p:sp>
          <p:nvSpPr>
            <p:cNvPr id="120" name="TextBox 119"/>
            <p:cNvSpPr txBox="1"/>
            <p:nvPr/>
          </p:nvSpPr>
          <p:spPr>
            <a:xfrm>
              <a:off x="5410200" y="2743200"/>
              <a:ext cx="914400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pt-PT" sz="1800" b="1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105400" y="2895600"/>
              <a:ext cx="914400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800" b="1" dirty="0"/>
                <a:t>vec1</a:t>
              </a:r>
            </a:p>
          </p:txBody>
        </p:sp>
        <p:cxnSp>
          <p:nvCxnSpPr>
            <p:cNvPr id="122" name="Straight Connector 121"/>
            <p:cNvCxnSpPr/>
            <p:nvPr/>
          </p:nvCxnSpPr>
          <p:spPr bwMode="auto">
            <a:xfrm flipV="1">
              <a:off x="5105400" y="2743200"/>
              <a:ext cx="304800" cy="1524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3" name="Straight Connector 122"/>
            <p:cNvCxnSpPr/>
            <p:nvPr/>
          </p:nvCxnSpPr>
          <p:spPr bwMode="auto">
            <a:xfrm flipV="1">
              <a:off x="6019800" y="2743200"/>
              <a:ext cx="304800" cy="1524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4" name="Straight Connector 123"/>
            <p:cNvCxnSpPr/>
            <p:nvPr/>
          </p:nvCxnSpPr>
          <p:spPr bwMode="auto">
            <a:xfrm flipV="1">
              <a:off x="6019800" y="3124200"/>
              <a:ext cx="304800" cy="1524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cxnSp>
        <p:nvCxnSpPr>
          <p:cNvPr id="87" name="Elbow Connector 86"/>
          <p:cNvCxnSpPr>
            <a:stCxn id="42" idx="2"/>
            <a:endCxn id="121" idx="0"/>
          </p:cNvCxnSpPr>
          <p:nvPr/>
        </p:nvCxnSpPr>
        <p:spPr bwMode="auto">
          <a:xfrm rot="5400000">
            <a:off x="5440095" y="5095174"/>
            <a:ext cx="418980" cy="20453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6" name="Rectangle 125"/>
          <p:cNvSpPr/>
          <p:nvPr/>
        </p:nvSpPr>
        <p:spPr bwMode="auto">
          <a:xfrm>
            <a:off x="7315200" y="5181600"/>
            <a:ext cx="990600" cy="15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7315200" y="5334000"/>
            <a:ext cx="990600" cy="15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7315200" y="5486400"/>
            <a:ext cx="990600" cy="15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5" name="CaixaDeTexto 94"/>
          <p:cNvSpPr txBox="1"/>
          <p:nvPr/>
        </p:nvSpPr>
        <p:spPr>
          <a:xfrm>
            <a:off x="7392757" y="1783849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bytes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6035799" y="2054422"/>
            <a:ext cx="936475" cy="388443"/>
            <a:chOff x="6035799" y="2054422"/>
            <a:chExt cx="936475" cy="388443"/>
          </a:xfrm>
        </p:grpSpPr>
        <p:cxnSp>
          <p:nvCxnSpPr>
            <p:cNvPr id="7" name="Conexão recta 6"/>
            <p:cNvCxnSpPr/>
            <p:nvPr/>
          </p:nvCxnSpPr>
          <p:spPr bwMode="auto">
            <a:xfrm flipH="1">
              <a:off x="6419850" y="2286000"/>
              <a:ext cx="168374" cy="15686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8" name="CaixaDeTexto 7"/>
            <p:cNvSpPr txBox="1"/>
            <p:nvPr/>
          </p:nvSpPr>
          <p:spPr>
            <a:xfrm>
              <a:off x="6035799" y="2054422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 </a:t>
              </a:r>
              <a:r>
                <a:rPr lang="pt-PT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words</a:t>
              </a:r>
              <a:endParaRPr lang="pt-PT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6" name="Grupo 95"/>
          <p:cNvGrpSpPr/>
          <p:nvPr/>
        </p:nvGrpSpPr>
        <p:grpSpPr>
          <a:xfrm>
            <a:off x="6188199" y="3112565"/>
            <a:ext cx="936475" cy="388443"/>
            <a:chOff x="6035799" y="2054422"/>
            <a:chExt cx="936475" cy="388443"/>
          </a:xfrm>
        </p:grpSpPr>
        <p:cxnSp>
          <p:nvCxnSpPr>
            <p:cNvPr id="97" name="Conexão recta 96"/>
            <p:cNvCxnSpPr/>
            <p:nvPr/>
          </p:nvCxnSpPr>
          <p:spPr bwMode="auto">
            <a:xfrm flipH="1">
              <a:off x="6419850" y="2286000"/>
              <a:ext cx="168374" cy="15686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01" name="CaixaDeTexto 100"/>
            <p:cNvSpPr txBox="1"/>
            <p:nvPr/>
          </p:nvSpPr>
          <p:spPr>
            <a:xfrm>
              <a:off x="6035799" y="2054422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 </a:t>
              </a:r>
              <a:r>
                <a:rPr lang="pt-PT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words</a:t>
              </a:r>
              <a:endParaRPr lang="pt-PT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9" name="Grupo 108"/>
          <p:cNvGrpSpPr/>
          <p:nvPr/>
        </p:nvGrpSpPr>
        <p:grpSpPr>
          <a:xfrm>
            <a:off x="5635775" y="5820818"/>
            <a:ext cx="936475" cy="437153"/>
            <a:chOff x="6019454" y="2286000"/>
            <a:chExt cx="936475" cy="437153"/>
          </a:xfrm>
        </p:grpSpPr>
        <p:cxnSp>
          <p:nvCxnSpPr>
            <p:cNvPr id="110" name="Conexão recta 109"/>
            <p:cNvCxnSpPr/>
            <p:nvPr/>
          </p:nvCxnSpPr>
          <p:spPr bwMode="auto">
            <a:xfrm flipH="1">
              <a:off x="6419850" y="2286000"/>
              <a:ext cx="168374" cy="15686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11" name="CaixaDeTexto 110"/>
            <p:cNvSpPr txBox="1"/>
            <p:nvPr/>
          </p:nvSpPr>
          <p:spPr>
            <a:xfrm>
              <a:off x="6019454" y="241537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 </a:t>
              </a:r>
              <a:r>
                <a:rPr lang="pt-PT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words</a:t>
              </a:r>
              <a:endParaRPr lang="pt-PT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5" name="Grupo 108"/>
          <p:cNvGrpSpPr/>
          <p:nvPr/>
        </p:nvGrpSpPr>
        <p:grpSpPr>
          <a:xfrm>
            <a:off x="4819996" y="4111823"/>
            <a:ext cx="589190" cy="312242"/>
            <a:chOff x="6419850" y="2130623"/>
            <a:chExt cx="589190" cy="312242"/>
          </a:xfrm>
        </p:grpSpPr>
        <p:cxnSp>
          <p:nvCxnSpPr>
            <p:cNvPr id="129" name="Conexão recta 109"/>
            <p:cNvCxnSpPr/>
            <p:nvPr/>
          </p:nvCxnSpPr>
          <p:spPr bwMode="auto">
            <a:xfrm flipH="1">
              <a:off x="6419850" y="2286000"/>
              <a:ext cx="168374" cy="15686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30" name="CaixaDeTexto 110"/>
            <p:cNvSpPr txBox="1"/>
            <p:nvPr/>
          </p:nvSpPr>
          <p:spPr>
            <a:xfrm>
              <a:off x="6502170" y="2130623"/>
              <a:ext cx="5068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 w</a:t>
              </a:r>
            </a:p>
          </p:txBody>
        </p:sp>
      </p:grpSp>
      <p:grpSp>
        <p:nvGrpSpPr>
          <p:cNvPr id="131" name="Grupo 108"/>
          <p:cNvGrpSpPr/>
          <p:nvPr/>
        </p:nvGrpSpPr>
        <p:grpSpPr>
          <a:xfrm>
            <a:off x="5581996" y="3962400"/>
            <a:ext cx="589190" cy="312242"/>
            <a:chOff x="6419850" y="2130623"/>
            <a:chExt cx="589190" cy="312242"/>
          </a:xfrm>
        </p:grpSpPr>
        <p:cxnSp>
          <p:nvCxnSpPr>
            <p:cNvPr id="132" name="Conexão recta 109"/>
            <p:cNvCxnSpPr/>
            <p:nvPr/>
          </p:nvCxnSpPr>
          <p:spPr bwMode="auto">
            <a:xfrm flipH="1">
              <a:off x="6419850" y="2286000"/>
              <a:ext cx="168374" cy="15686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33" name="CaixaDeTexto 110"/>
            <p:cNvSpPr txBox="1"/>
            <p:nvPr/>
          </p:nvSpPr>
          <p:spPr>
            <a:xfrm>
              <a:off x="6502170" y="2130623"/>
              <a:ext cx="5068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 w</a:t>
              </a:r>
            </a:p>
          </p:txBody>
        </p:sp>
      </p:grpSp>
      <p:grpSp>
        <p:nvGrpSpPr>
          <p:cNvPr id="134" name="Grupo 108"/>
          <p:cNvGrpSpPr/>
          <p:nvPr/>
        </p:nvGrpSpPr>
        <p:grpSpPr>
          <a:xfrm>
            <a:off x="5562600" y="4800600"/>
            <a:ext cx="589190" cy="312242"/>
            <a:chOff x="6419850" y="2130623"/>
            <a:chExt cx="589190" cy="312242"/>
          </a:xfrm>
        </p:grpSpPr>
        <p:cxnSp>
          <p:nvCxnSpPr>
            <p:cNvPr id="135" name="Conexão recta 109"/>
            <p:cNvCxnSpPr/>
            <p:nvPr/>
          </p:nvCxnSpPr>
          <p:spPr bwMode="auto">
            <a:xfrm flipH="1">
              <a:off x="6419850" y="2286000"/>
              <a:ext cx="168374" cy="15686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36" name="CaixaDeTexto 110"/>
            <p:cNvSpPr txBox="1"/>
            <p:nvPr/>
          </p:nvSpPr>
          <p:spPr>
            <a:xfrm>
              <a:off x="6502170" y="2130623"/>
              <a:ext cx="5068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 w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75" grpId="0" animBg="1"/>
      <p:bldP spid="75" grpId="1" animBg="1"/>
      <p:bldP spid="77" grpId="0" animBg="1"/>
      <p:bldP spid="77" grpId="1" animBg="1"/>
      <p:bldP spid="80" grpId="0" animBg="1"/>
      <p:bldP spid="80" grpId="1" animBg="1"/>
      <p:bldP spid="112" grpId="0" animBg="1"/>
      <p:bldP spid="113" grpId="0" animBg="1"/>
      <p:bldP spid="114" grpId="0" animBg="1"/>
      <p:bldP spid="126" grpId="0" animBg="1"/>
      <p:bldP spid="127" grpId="0" animBg="1"/>
      <p:bldP spid="12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Bloqueadores </a:t>
            </a:r>
            <a:r>
              <a:rPr lang="pt-PT" dirty="0" err="1"/>
              <a:t>Auto-vectorização</a:t>
            </a:r>
            <a:r>
              <a:rPr lang="pt-PT" dirty="0"/>
              <a:t>: dependências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Processamento Vectorial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40</a:t>
            </a:fld>
            <a:endParaRPr lang="pt-PT" altLang="pt-PT"/>
          </a:p>
        </p:txBody>
      </p:sp>
      <p:sp>
        <p:nvSpPr>
          <p:cNvPr id="6" name="CaixaDeTexto 5"/>
          <p:cNvSpPr txBox="1"/>
          <p:nvPr/>
        </p:nvSpPr>
        <p:spPr>
          <a:xfrm>
            <a:off x="313815" y="1124744"/>
            <a:ext cx="5615640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#define SIZE 1000000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a[SIZE]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endParaRPr lang="pt-PT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loop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i=9 ; i&lt; SIZE ; i++)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a[i] = a[i-9] + 1;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} }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611560" y="3883114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= i – (i-9) = 9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d&gt;0 =&gt; </a:t>
            </a:r>
            <a:r>
              <a:rPr lang="pt-PT" kern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RaW</a:t>
            </a:r>
            <a:endParaRPr lang="pt-PT" kern="0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04800" y="3061492"/>
            <a:ext cx="6571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Máquina AVX: largura das unidades funcionais W= 8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611560" y="4765059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 d&gt;W ; 9 &gt; 8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313815" y="5306674"/>
            <a:ext cx="6571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Código </a:t>
            </a:r>
            <a:r>
              <a:rPr lang="pt-PT" dirty="0" err="1"/>
              <a:t>vectorizável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261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Processamento Vectorial: Linhas de Orientação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sz="2400" dirty="0" err="1"/>
              <a:t>Usar</a:t>
            </a:r>
            <a:r>
              <a:rPr lang="en-US" sz="2400" dirty="0"/>
              <a:t> </a:t>
            </a:r>
            <a:r>
              <a:rPr lang="en-US" sz="2400" dirty="0" err="1"/>
              <a:t>ciclos</a:t>
            </a:r>
            <a:r>
              <a:rPr lang="en-US" sz="2400" dirty="0"/>
              <a:t> “for” </a:t>
            </a:r>
            <a:r>
              <a:rPr lang="en-US" sz="2400" dirty="0" err="1"/>
              <a:t>contáveis</a:t>
            </a:r>
            <a:r>
              <a:rPr lang="en-US" sz="2400" dirty="0"/>
              <a:t>: </a:t>
            </a:r>
            <a:r>
              <a:rPr lang="en-US" sz="2400" dirty="0" err="1"/>
              <a:t>pontos</a:t>
            </a:r>
            <a:r>
              <a:rPr lang="en-US" sz="2400" dirty="0"/>
              <a:t> </a:t>
            </a:r>
            <a:r>
              <a:rPr lang="en-US" sz="2400" dirty="0" err="1"/>
              <a:t>únicos</a:t>
            </a:r>
            <a:r>
              <a:rPr lang="en-US" sz="2400" dirty="0"/>
              <a:t> de entrada e </a:t>
            </a:r>
            <a:r>
              <a:rPr lang="en-US" sz="2400" dirty="0" err="1"/>
              <a:t>saída</a:t>
            </a:r>
            <a:r>
              <a:rPr lang="en-US" sz="2400" dirty="0"/>
              <a:t>;</a:t>
            </a:r>
          </a:p>
          <a:p>
            <a:pPr>
              <a:spcBef>
                <a:spcPts val="1800"/>
              </a:spcBef>
            </a:pPr>
            <a:r>
              <a:rPr lang="en-US" sz="2400" dirty="0" err="1"/>
              <a:t>Evitar</a:t>
            </a:r>
            <a:r>
              <a:rPr lang="en-US" sz="2400" dirty="0"/>
              <a:t> </a:t>
            </a:r>
            <a:r>
              <a:rPr lang="en-US" sz="2400" dirty="0" err="1"/>
              <a:t>estruturas</a:t>
            </a:r>
            <a:r>
              <a:rPr lang="en-US" sz="2400" dirty="0"/>
              <a:t> </a:t>
            </a:r>
            <a:r>
              <a:rPr lang="en-US" sz="2400" dirty="0" err="1"/>
              <a:t>condicionais</a:t>
            </a:r>
            <a:r>
              <a:rPr lang="en-US" sz="2400" dirty="0"/>
              <a:t>; no </a:t>
            </a:r>
            <a:r>
              <a:rPr lang="en-US" sz="2400" dirty="0" err="1"/>
              <a:t>entanto</a:t>
            </a:r>
            <a:r>
              <a:rPr lang="en-US" sz="2400" dirty="0"/>
              <a:t>, </a:t>
            </a:r>
            <a:r>
              <a:rPr lang="en-US" sz="2400" dirty="0" err="1"/>
              <a:t>máscaras</a:t>
            </a:r>
            <a:r>
              <a:rPr lang="en-US" sz="2400" dirty="0"/>
              <a:t> </a:t>
            </a:r>
            <a:r>
              <a:rPr lang="en-US" sz="2400" dirty="0" err="1"/>
              <a:t>são</a:t>
            </a:r>
            <a:r>
              <a:rPr lang="en-US" sz="2400" dirty="0"/>
              <a:t> </a:t>
            </a:r>
            <a:r>
              <a:rPr lang="en-US" sz="2400" dirty="0" err="1"/>
              <a:t>vectorizáveis</a:t>
            </a:r>
            <a:r>
              <a:rPr lang="en-US" sz="2400" dirty="0"/>
              <a:t>;</a:t>
            </a:r>
          </a:p>
          <a:p>
            <a:pPr>
              <a:spcBef>
                <a:spcPts val="1800"/>
              </a:spcBef>
            </a:pPr>
            <a:r>
              <a:rPr lang="en-US" sz="2400" dirty="0" err="1"/>
              <a:t>Evitar</a:t>
            </a:r>
            <a:r>
              <a:rPr lang="en-US" sz="2400" dirty="0"/>
              <a:t> </a:t>
            </a:r>
            <a:r>
              <a:rPr lang="en-US" sz="2400" dirty="0" err="1"/>
              <a:t>dependências</a:t>
            </a:r>
            <a:r>
              <a:rPr lang="en-US" sz="2400" dirty="0"/>
              <a:t>, </a:t>
            </a:r>
            <a:r>
              <a:rPr lang="en-US" sz="2400" dirty="0" err="1"/>
              <a:t>especialmente</a:t>
            </a:r>
            <a:r>
              <a:rPr lang="en-US" sz="2400" dirty="0"/>
              <a:t> do </a:t>
            </a:r>
            <a:r>
              <a:rPr lang="en-US" sz="2400" dirty="0" err="1"/>
              <a:t>tipo</a:t>
            </a:r>
            <a:r>
              <a:rPr lang="en-US" sz="2400" dirty="0"/>
              <a:t> “read-after-write”</a:t>
            </a:r>
          </a:p>
          <a:p>
            <a:pPr>
              <a:spcBef>
                <a:spcPts val="1800"/>
              </a:spcBef>
            </a:pPr>
            <a:r>
              <a:rPr lang="en-US" sz="2400" dirty="0" err="1"/>
              <a:t>Evitar</a:t>
            </a:r>
            <a:r>
              <a:rPr lang="en-US" sz="2400" dirty="0"/>
              <a:t> a </a:t>
            </a:r>
            <a:r>
              <a:rPr lang="en-US" sz="2400" dirty="0" err="1"/>
              <a:t>utilização</a:t>
            </a:r>
            <a:r>
              <a:rPr lang="en-US" sz="2400" dirty="0"/>
              <a:t> de </a:t>
            </a:r>
            <a:r>
              <a:rPr lang="en-US" sz="2400" dirty="0" err="1"/>
              <a:t>apontadores</a:t>
            </a:r>
            <a:r>
              <a:rPr lang="en-US" sz="2400" dirty="0"/>
              <a:t> e </a:t>
            </a:r>
            <a:r>
              <a:rPr lang="en-US" sz="2400" dirty="0" err="1"/>
              <a:t>prevenir</a:t>
            </a:r>
            <a:r>
              <a:rPr lang="en-US" sz="2400" dirty="0"/>
              <a:t> </a:t>
            </a:r>
            <a:r>
              <a:rPr lang="en-US" sz="2400" i="1" dirty="0"/>
              <a:t>aliasing</a:t>
            </a:r>
            <a:endParaRPr lang="en-US" sz="2400" dirty="0"/>
          </a:p>
          <a:p>
            <a:pPr>
              <a:spcBef>
                <a:spcPts val="1800"/>
              </a:spcBef>
            </a:pPr>
            <a:r>
              <a:rPr lang="pt-PT" sz="2400" dirty="0"/>
              <a:t>Usar acessos à memória eficientes:</a:t>
            </a:r>
          </a:p>
          <a:p>
            <a:pPr lvl="1"/>
            <a:r>
              <a:rPr lang="en-US" sz="2000" dirty="0" err="1"/>
              <a:t>Ciclo</a:t>
            </a:r>
            <a:r>
              <a:rPr lang="en-US" sz="2000" dirty="0"/>
              <a:t> </a:t>
            </a:r>
            <a:r>
              <a:rPr lang="en-US" sz="2000" dirty="0" err="1"/>
              <a:t>mais</a:t>
            </a:r>
            <a:r>
              <a:rPr lang="en-US" sz="2000" dirty="0"/>
              <a:t> </a:t>
            </a:r>
            <a:r>
              <a:rPr lang="en-US" sz="2000" dirty="0" err="1"/>
              <a:t>aninhado</a:t>
            </a:r>
            <a:r>
              <a:rPr lang="en-US" sz="2000" dirty="0"/>
              <a:t> com </a:t>
            </a:r>
            <a:r>
              <a:rPr lang="en-US" sz="2000" i="1" dirty="0"/>
              <a:t>stride </a:t>
            </a:r>
            <a:r>
              <a:rPr lang="en-US" sz="2000" dirty="0"/>
              <a:t>1 (dados </a:t>
            </a:r>
            <a:r>
              <a:rPr lang="en-US" sz="2000" dirty="0" err="1"/>
              <a:t>consecutivos</a:t>
            </a:r>
            <a:r>
              <a:rPr lang="en-US" sz="2000" dirty="0"/>
              <a:t>)</a:t>
            </a:r>
          </a:p>
          <a:p>
            <a:pPr lvl="1"/>
            <a:r>
              <a:rPr lang="en-US" sz="2000" dirty="0" err="1"/>
              <a:t>Alinhar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dados a </a:t>
            </a:r>
            <a:r>
              <a:rPr lang="en-US" sz="2000" dirty="0" err="1"/>
              <a:t>múltiplos</a:t>
            </a:r>
            <a:r>
              <a:rPr lang="en-US" sz="2000" dirty="0"/>
              <a:t> de 32 </a:t>
            </a:r>
            <a:r>
              <a:rPr lang="en-US" sz="1800" dirty="0"/>
              <a:t>(Intel® AVX)</a:t>
            </a:r>
            <a:r>
              <a:rPr lang="en-US" sz="2000" dirty="0"/>
              <a:t> </a:t>
            </a:r>
          </a:p>
          <a:p>
            <a:endParaRPr lang="pt-PT" sz="240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Processamento Vectorial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41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20593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Processamento Vectorial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60848"/>
            <a:ext cx="8534400" cy="4035152"/>
          </a:xfrm>
        </p:spPr>
        <p:txBody>
          <a:bodyPr/>
          <a:lstStyle/>
          <a:p>
            <a:r>
              <a:rPr lang="pt-PT" b="1" dirty="0"/>
              <a:t>#I</a:t>
            </a:r>
            <a:r>
              <a:rPr lang="pt-PT" dirty="0"/>
              <a:t> – reduz, cada instrução processa </a:t>
            </a:r>
            <a:r>
              <a:rPr lang="pt-PT" b="1" dirty="0"/>
              <a:t>N</a:t>
            </a:r>
            <a:r>
              <a:rPr lang="pt-PT" dirty="0"/>
              <a:t> elementos de dados</a:t>
            </a:r>
            <a:endParaRPr lang="pt-PT" b="1" dirty="0"/>
          </a:p>
          <a:p>
            <a:endParaRPr lang="pt-PT" dirty="0"/>
          </a:p>
          <a:p>
            <a:r>
              <a:rPr lang="pt-PT" b="1" dirty="0"/>
              <a:t>CPI – </a:t>
            </a:r>
            <a:r>
              <a:rPr lang="pt-PT" dirty="0"/>
              <a:t>tende a aumentar, porque</a:t>
            </a:r>
            <a:r>
              <a:rPr lang="pt-PT" b="1" dirty="0"/>
              <a:t>: </a:t>
            </a:r>
          </a:p>
          <a:p>
            <a:pPr marL="354013" lvl="1"/>
            <a:r>
              <a:rPr lang="pt-PT" dirty="0"/>
              <a:t>as unidades funcionais </a:t>
            </a:r>
            <a:r>
              <a:rPr lang="pt-PT" dirty="0" err="1"/>
              <a:t>vectoriais</a:t>
            </a:r>
            <a:r>
              <a:rPr lang="pt-PT" dirty="0"/>
              <a:t> realizam as </a:t>
            </a:r>
            <a:r>
              <a:rPr lang="pt-PT" b="1" dirty="0"/>
              <a:t>N</a:t>
            </a:r>
            <a:r>
              <a:rPr lang="pt-PT" dirty="0"/>
              <a:t> operações em paralelo, contribuindo para </a:t>
            </a:r>
            <a:r>
              <a:rPr lang="pt-PT" b="1" dirty="0"/>
              <a:t>manter o CPI</a:t>
            </a:r>
          </a:p>
          <a:p>
            <a:pPr marL="354013" lvl="1"/>
            <a:r>
              <a:rPr lang="pt-PT" dirty="0"/>
              <a:t>a quantidade de dados a transferir de e para a memória por unidade de tempo aumenta, contribuindo para </a:t>
            </a:r>
            <a:r>
              <a:rPr lang="pt-PT" b="1" dirty="0"/>
              <a:t>aumentar o CPI</a:t>
            </a:r>
          </a:p>
          <a:p>
            <a:pPr marL="457200" lvl="1" indent="0">
              <a:buNone/>
            </a:pPr>
            <a:endParaRPr lang="pt-PT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Processamento Vectorial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5</a:t>
            </a:fld>
            <a:endParaRPr lang="pt-PT" altLang="pt-PT"/>
          </a:p>
        </p:txBody>
      </p:sp>
      <p:graphicFrame>
        <p:nvGraphicFramePr>
          <p:cNvPr id="7" name="Objecto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54886574"/>
              </p:ext>
            </p:extLst>
          </p:nvPr>
        </p:nvGraphicFramePr>
        <p:xfrm>
          <a:off x="2411760" y="1196752"/>
          <a:ext cx="3802063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" imgW="1180800" imgH="228600" progId="Equation.3">
                  <p:embed/>
                </p:oleObj>
              </mc:Choice>
              <mc:Fallback>
                <p:oleObj name="Equação" r:id="rId2" imgW="1180800" imgH="228600" progId="Equation.3">
                  <p:embed/>
                  <p:pic>
                    <p:nvPicPr>
                      <p:cNvPr id="0" name="Picture 5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196752"/>
                        <a:ext cx="3802063" cy="738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Paralelismo – Taxonomia de </a:t>
            </a:r>
            <a:r>
              <a:rPr lang="pt-PT" dirty="0" err="1"/>
              <a:t>Flynn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Processamento Vectorial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6</a:t>
            </a:fld>
            <a:endParaRPr lang="pt-PT" altLang="pt-PT"/>
          </a:p>
        </p:txBody>
      </p:sp>
      <p:sp>
        <p:nvSpPr>
          <p:cNvPr id="6" name="Rectangle 5"/>
          <p:cNvSpPr/>
          <p:nvPr/>
        </p:nvSpPr>
        <p:spPr bwMode="auto">
          <a:xfrm>
            <a:off x="2667000" y="1981199"/>
            <a:ext cx="1800000" cy="180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dirty="0"/>
              <a:t>SISD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(escalar)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753200" y="1981200"/>
            <a:ext cx="1800000" cy="180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dirty="0"/>
              <a:t>SIMD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(vectorial)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667000" y="4067400"/>
            <a:ext cx="1800000" cy="180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dirty="0"/>
              <a:t>MISD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(??)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724400" y="4067400"/>
            <a:ext cx="1800000" cy="180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dirty="0"/>
              <a:t>MIMD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</a:t>
            </a:r>
            <a:r>
              <a:rPr kumimoji="0" lang="pt-P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multi</a:t>
            </a:r>
            <a:r>
              <a:rPr kumimoji="0" lang="pt-PT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core</a:t>
            </a:r>
            <a:r>
              <a:rPr kumimoji="0" lang="pt-P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667000" y="4038600"/>
            <a:ext cx="1828800" cy="1828800"/>
            <a:chOff x="2133600" y="4114800"/>
            <a:chExt cx="1828800" cy="1828800"/>
          </a:xfrm>
        </p:grpSpPr>
        <p:cxnSp>
          <p:nvCxnSpPr>
            <p:cNvPr id="11" name="Straight Connector 10"/>
            <p:cNvCxnSpPr/>
            <p:nvPr/>
          </p:nvCxnSpPr>
          <p:spPr bwMode="auto">
            <a:xfrm rot="16200000" flipH="1">
              <a:off x="2133600" y="4114800"/>
              <a:ext cx="1828800" cy="1828800"/>
            </a:xfrm>
            <a:prstGeom prst="line">
              <a:avLst/>
            </a:prstGeom>
            <a:noFill/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rot="5400000">
              <a:off x="2095500" y="4152900"/>
              <a:ext cx="1828800" cy="1752600"/>
            </a:xfrm>
            <a:prstGeom prst="line">
              <a:avLst/>
            </a:prstGeom>
            <a:noFill/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cxnSp>
        <p:nvCxnSpPr>
          <p:cNvPr id="17" name="Straight Arrow Connector 16"/>
          <p:cNvCxnSpPr/>
          <p:nvPr/>
        </p:nvCxnSpPr>
        <p:spPr bwMode="auto">
          <a:xfrm>
            <a:off x="1676400" y="1676400"/>
            <a:ext cx="5867400" cy="158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5400000">
            <a:off x="-304800" y="3733800"/>
            <a:ext cx="4724400" cy="158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819400" y="1143000"/>
            <a:ext cx="142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single</a:t>
            </a:r>
            <a:r>
              <a:rPr lang="pt-PT" dirty="0"/>
              <a:t> data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00600" y="1143000"/>
            <a:ext cx="1638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multiple</a:t>
            </a:r>
            <a:r>
              <a:rPr lang="pt-PT" dirty="0"/>
              <a:t> data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1000" y="2590800"/>
            <a:ext cx="13536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err="1"/>
              <a:t>single</a:t>
            </a:r>
            <a:endParaRPr lang="pt-PT" dirty="0"/>
          </a:p>
          <a:p>
            <a:pPr algn="ctr"/>
            <a:r>
              <a:rPr lang="pt-PT" dirty="0" err="1"/>
              <a:t>instruction</a:t>
            </a:r>
            <a:endParaRPr lang="pt-PT" dirty="0"/>
          </a:p>
        </p:txBody>
      </p:sp>
      <p:sp>
        <p:nvSpPr>
          <p:cNvPr id="24" name="TextBox 23"/>
          <p:cNvSpPr txBox="1"/>
          <p:nvPr/>
        </p:nvSpPr>
        <p:spPr>
          <a:xfrm>
            <a:off x="381000" y="4549914"/>
            <a:ext cx="13536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err="1"/>
              <a:t>multiple</a:t>
            </a:r>
            <a:endParaRPr lang="pt-PT" dirty="0"/>
          </a:p>
          <a:p>
            <a:pPr algn="ctr"/>
            <a:r>
              <a:rPr lang="pt-PT" dirty="0" err="1"/>
              <a:t>instruction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Intel SSE  - </a:t>
            </a:r>
            <a:r>
              <a:rPr lang="pt-PT" dirty="0" err="1"/>
              <a:t>Streaming</a:t>
            </a:r>
            <a:r>
              <a:rPr lang="pt-PT" dirty="0"/>
              <a:t> SIMD </a:t>
            </a:r>
            <a:r>
              <a:rPr lang="pt-PT" dirty="0" err="1"/>
              <a:t>Extensions</a:t>
            </a:r>
            <a:r>
              <a:rPr lang="pt-PT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Processamento Vectorial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7</a:t>
            </a:fld>
            <a:endParaRPr lang="pt-PT" altLang="pt-PT"/>
          </a:p>
        </p:txBody>
      </p: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4114800" y="3124200"/>
            <a:ext cx="4800600" cy="3016250"/>
            <a:chOff x="268" y="2216"/>
            <a:chExt cx="2941" cy="1753"/>
          </a:xfrm>
        </p:grpSpPr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68" y="3725"/>
              <a:ext cx="2941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8" y="2216"/>
              <a:ext cx="2941" cy="1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410200" y="2743200"/>
            <a:ext cx="1963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Tipos</a:t>
            </a:r>
            <a:r>
              <a:rPr lang="en-US" dirty="0"/>
              <a:t> de Dados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1219200"/>
          </a:xfrm>
        </p:spPr>
        <p:txBody>
          <a:bodyPr/>
          <a:lstStyle/>
          <a:p>
            <a:r>
              <a:rPr lang="pt-PT" sz="2400" dirty="0"/>
              <a:t>SSE adiciona à arquitectura Intel 8 registos de 128 </a:t>
            </a:r>
            <a:r>
              <a:rPr lang="pt-PT" sz="2400" i="1" dirty="0"/>
              <a:t>bits: %xmm0 .. %xmm7</a:t>
            </a:r>
          </a:p>
          <a:p>
            <a:r>
              <a:rPr lang="pt-PT" sz="2400" dirty="0"/>
              <a:t>adiciona ainda instruções para operar sobre vectores de vários tipos de dados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819400"/>
            <a:ext cx="3251200" cy="3251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>
                <a:latin typeface="Calibri" pitchFamily="-103" charset="0"/>
              </a:rPr>
              <a:t>Intel SSE</a:t>
            </a:r>
          </a:p>
        </p:txBody>
      </p:sp>
      <p:sp>
        <p:nvSpPr>
          <p:cNvPr id="6147" name="Marcador de Posição do Número do Diapositivo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47F5E9-FBFE-CB49-A9DD-82FCF478830E}" type="slidenum">
              <a:rPr lang="pt-PT"/>
              <a:pPr/>
              <a:t>8</a:t>
            </a:fld>
            <a:endParaRPr lang="pt-PT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z="2000" dirty="0">
              <a:latin typeface="Calibri" pitchFamily="-103" charset="0"/>
            </a:endParaRPr>
          </a:p>
          <a:p>
            <a:pPr eaLnBrk="1" hangingPunct="1">
              <a:buFontTx/>
              <a:buNone/>
            </a:pPr>
            <a:r>
              <a:rPr lang="en-US" sz="2000" dirty="0">
                <a:latin typeface="Calibri" pitchFamily="-103" charset="0"/>
              </a:rPr>
              <a:t>1994 – Pentium II e Pentium with MMX – </a:t>
            </a:r>
            <a:r>
              <a:rPr lang="en-US" sz="2000" dirty="0" err="1">
                <a:latin typeface="Calibri" pitchFamily="-103" charset="0"/>
              </a:rPr>
              <a:t>MultiMedia</a:t>
            </a:r>
            <a:r>
              <a:rPr lang="en-US" sz="2000" dirty="0">
                <a:latin typeface="Calibri" pitchFamily="-103" charset="0"/>
              </a:rPr>
              <a:t> </a:t>
            </a:r>
            <a:r>
              <a:rPr lang="en-US" sz="2000" dirty="0" err="1">
                <a:latin typeface="Calibri" pitchFamily="-103" charset="0"/>
              </a:rPr>
              <a:t>eXtensions</a:t>
            </a:r>
            <a:br>
              <a:rPr lang="en-US" sz="2000" dirty="0">
                <a:latin typeface="Calibri" pitchFamily="-103" charset="0"/>
              </a:rPr>
            </a:br>
            <a:r>
              <a:rPr lang="en-US" sz="2000" dirty="0">
                <a:latin typeface="Calibri" pitchFamily="-103" charset="0"/>
              </a:rPr>
              <a:t>8 </a:t>
            </a:r>
            <a:r>
              <a:rPr lang="en-US" sz="2000" dirty="0" err="1">
                <a:latin typeface="Calibri" pitchFamily="-103" charset="0"/>
              </a:rPr>
              <a:t>registos</a:t>
            </a:r>
            <a:r>
              <a:rPr lang="en-US" sz="2000" dirty="0">
                <a:latin typeface="Calibri" pitchFamily="-103" charset="0"/>
              </a:rPr>
              <a:t> de 64 bits (%mm0 .. %mm7) que </a:t>
            </a:r>
            <a:r>
              <a:rPr lang="en-US" sz="2000" dirty="0" err="1">
                <a:latin typeface="Calibri" pitchFamily="-103" charset="0"/>
              </a:rPr>
              <a:t>mapeiam</a:t>
            </a:r>
            <a:r>
              <a:rPr lang="en-US" sz="2000" dirty="0">
                <a:latin typeface="Calibri" pitchFamily="-103" charset="0"/>
              </a:rPr>
              <a:t> </a:t>
            </a:r>
            <a:r>
              <a:rPr lang="en-US" sz="2000" dirty="0" err="1">
                <a:latin typeface="Calibri" pitchFamily="-103" charset="0"/>
              </a:rPr>
              <a:t>nos</a:t>
            </a:r>
            <a:r>
              <a:rPr lang="en-US" sz="2000" dirty="0">
                <a:latin typeface="Calibri" pitchFamily="-103" charset="0"/>
              </a:rPr>
              <a:t> </a:t>
            </a:r>
            <a:r>
              <a:rPr lang="en-US" sz="2000" dirty="0" err="1">
                <a:latin typeface="Calibri" pitchFamily="-103" charset="0"/>
              </a:rPr>
              <a:t>registos</a:t>
            </a:r>
            <a:r>
              <a:rPr lang="en-US" sz="2000" dirty="0">
                <a:latin typeface="Calibri" pitchFamily="-103" charset="0"/>
              </a:rPr>
              <a:t> de </a:t>
            </a:r>
            <a:r>
              <a:rPr lang="en-US" sz="2000" dirty="0" err="1">
                <a:latin typeface="Calibri" pitchFamily="-103" charset="0"/>
              </a:rPr>
              <a:t>vírgula</a:t>
            </a:r>
            <a:r>
              <a:rPr lang="en-US" sz="2000" dirty="0">
                <a:latin typeface="Calibri" pitchFamily="-103" charset="0"/>
              </a:rPr>
              <a:t> </a:t>
            </a:r>
            <a:r>
              <a:rPr lang="en-US" sz="2000" dirty="0" err="1">
                <a:latin typeface="Calibri" pitchFamily="-103" charset="0"/>
              </a:rPr>
              <a:t>flutuante</a:t>
            </a:r>
            <a:r>
              <a:rPr lang="en-US" sz="2000" dirty="0">
                <a:latin typeface="Calibri" pitchFamily="-103" charset="0"/>
              </a:rPr>
              <a:t> (%st0 .. %st7)  ;  </a:t>
            </a:r>
            <a:r>
              <a:rPr lang="en-US" sz="2000" dirty="0" err="1">
                <a:latin typeface="Calibri" pitchFamily="-103" charset="0"/>
              </a:rPr>
              <a:t>apenas</a:t>
            </a:r>
            <a:r>
              <a:rPr lang="en-US" sz="2000" dirty="0">
                <a:latin typeface="Calibri" pitchFamily="-103" charset="0"/>
              </a:rPr>
              <a:t> </a:t>
            </a:r>
            <a:r>
              <a:rPr lang="en-US" sz="2000" dirty="0" err="1">
                <a:latin typeface="Calibri" pitchFamily="-103" charset="0"/>
              </a:rPr>
              <a:t>operações</a:t>
            </a:r>
            <a:r>
              <a:rPr lang="en-US" sz="2000" dirty="0">
                <a:latin typeface="Calibri" pitchFamily="-103" charset="0"/>
              </a:rPr>
              <a:t> </a:t>
            </a:r>
            <a:r>
              <a:rPr lang="en-US" sz="2000" dirty="0" err="1">
                <a:latin typeface="Calibri" pitchFamily="-103" charset="0"/>
              </a:rPr>
              <a:t>sobre</a:t>
            </a:r>
            <a:r>
              <a:rPr lang="en-US" sz="2000" dirty="0">
                <a:latin typeface="Calibri" pitchFamily="-103" charset="0"/>
              </a:rPr>
              <a:t> </a:t>
            </a:r>
            <a:r>
              <a:rPr lang="en-US" sz="2000" dirty="0" err="1">
                <a:latin typeface="Calibri" pitchFamily="-103" charset="0"/>
              </a:rPr>
              <a:t>inteiros</a:t>
            </a:r>
            <a:endParaRPr lang="en-US" sz="2000" dirty="0">
              <a:latin typeface="Calibri" pitchFamily="-103" charset="0"/>
            </a:endParaRPr>
          </a:p>
          <a:p>
            <a:pPr eaLnBrk="1" hangingPunct="1">
              <a:buFontTx/>
              <a:buNone/>
            </a:pPr>
            <a:endParaRPr lang="en-US" sz="2000" dirty="0">
              <a:latin typeface="Calibri" pitchFamily="-103" charset="0"/>
            </a:endParaRPr>
          </a:p>
          <a:p>
            <a:pPr eaLnBrk="1" hangingPunct="1">
              <a:buFontTx/>
              <a:buNone/>
            </a:pPr>
            <a:r>
              <a:rPr lang="en-US" sz="2000" dirty="0">
                <a:latin typeface="Calibri" pitchFamily="-103" charset="0"/>
              </a:rPr>
              <a:t>1995 – </a:t>
            </a:r>
            <a:r>
              <a:rPr lang="en-US" sz="2000" dirty="0" err="1">
                <a:latin typeface="Calibri" pitchFamily="-103" charset="0"/>
              </a:rPr>
              <a:t>Introdução</a:t>
            </a:r>
            <a:r>
              <a:rPr lang="en-US" sz="2000" dirty="0">
                <a:latin typeface="Calibri" pitchFamily="-103" charset="0"/>
              </a:rPr>
              <a:t> de Streaming </a:t>
            </a:r>
            <a:r>
              <a:rPr lang="en-US" sz="2000" dirty="0" err="1">
                <a:latin typeface="Calibri" pitchFamily="-103" charset="0"/>
              </a:rPr>
              <a:t>Simd</a:t>
            </a:r>
            <a:r>
              <a:rPr lang="en-US" sz="2000" dirty="0">
                <a:latin typeface="Calibri" pitchFamily="-103" charset="0"/>
              </a:rPr>
              <a:t> Extensions (SSE) no Pentium III</a:t>
            </a:r>
            <a:br>
              <a:rPr lang="en-US" sz="2000" dirty="0">
                <a:latin typeface="Calibri" pitchFamily="-103" charset="0"/>
              </a:rPr>
            </a:br>
            <a:r>
              <a:rPr lang="en-US" sz="2000" dirty="0">
                <a:latin typeface="Calibri" pitchFamily="-103" charset="0"/>
              </a:rPr>
              <a:t>8 </a:t>
            </a:r>
            <a:r>
              <a:rPr lang="en-US" sz="2000" dirty="0" err="1">
                <a:latin typeface="Calibri" pitchFamily="-103" charset="0"/>
              </a:rPr>
              <a:t>novos</a:t>
            </a:r>
            <a:r>
              <a:rPr lang="en-US" sz="2000" dirty="0">
                <a:latin typeface="Calibri" pitchFamily="-103" charset="0"/>
              </a:rPr>
              <a:t> </a:t>
            </a:r>
            <a:r>
              <a:rPr lang="en-US" sz="2000" dirty="0" err="1">
                <a:latin typeface="Calibri" pitchFamily="-103" charset="0"/>
              </a:rPr>
              <a:t>registos</a:t>
            </a:r>
            <a:r>
              <a:rPr lang="en-US" sz="2000" dirty="0">
                <a:latin typeface="Calibri" pitchFamily="-103" charset="0"/>
              </a:rPr>
              <a:t> de 128 bits (%xmm0 .. %xmm7) e </a:t>
            </a:r>
            <a:r>
              <a:rPr lang="en-US" sz="2000" dirty="0" err="1">
                <a:latin typeface="Calibri" pitchFamily="-103" charset="0"/>
              </a:rPr>
              <a:t>operações</a:t>
            </a:r>
            <a:r>
              <a:rPr lang="en-US" sz="2000" dirty="0">
                <a:latin typeface="Calibri" pitchFamily="-103" charset="0"/>
              </a:rPr>
              <a:t> FP</a:t>
            </a:r>
          </a:p>
          <a:p>
            <a:pPr eaLnBrk="1" hangingPunct="1">
              <a:buFontTx/>
              <a:buNone/>
            </a:pPr>
            <a:endParaRPr lang="en-US" sz="2000" dirty="0">
              <a:latin typeface="Calibri" pitchFamily="-103" charset="0"/>
            </a:endParaRPr>
          </a:p>
          <a:p>
            <a:pPr eaLnBrk="1" hangingPunct="1">
              <a:buFontTx/>
              <a:buNone/>
            </a:pPr>
            <a:r>
              <a:rPr lang="en-US" sz="2000" dirty="0">
                <a:latin typeface="Calibri" pitchFamily="-103" charset="0"/>
              </a:rPr>
              <a:t>2000 – </a:t>
            </a:r>
            <a:r>
              <a:rPr lang="en-US" sz="2000" dirty="0" err="1">
                <a:latin typeface="Calibri" pitchFamily="-103" charset="0"/>
              </a:rPr>
              <a:t>Introdução</a:t>
            </a:r>
            <a:r>
              <a:rPr lang="en-US" sz="2000" dirty="0">
                <a:latin typeface="Calibri" pitchFamily="-103" charset="0"/>
              </a:rPr>
              <a:t> de SSE2 no Pentium IV</a:t>
            </a:r>
          </a:p>
          <a:p>
            <a:pPr eaLnBrk="1" hangingPunct="1">
              <a:buFontTx/>
              <a:buNone/>
            </a:pPr>
            <a:endParaRPr lang="en-US" sz="2000" dirty="0">
              <a:latin typeface="Calibri" pitchFamily="-103" charset="0"/>
            </a:endParaRPr>
          </a:p>
          <a:p>
            <a:pPr eaLnBrk="1" hangingPunct="1">
              <a:buFontTx/>
              <a:buNone/>
            </a:pPr>
            <a:r>
              <a:rPr lang="en-US" sz="2000" dirty="0">
                <a:latin typeface="Calibri" pitchFamily="-103" charset="0"/>
              </a:rPr>
              <a:t>2004 - </a:t>
            </a:r>
            <a:r>
              <a:rPr lang="en-US" sz="2000" dirty="0" err="1">
                <a:latin typeface="Calibri" pitchFamily="-103" charset="0"/>
              </a:rPr>
              <a:t>Introdução</a:t>
            </a:r>
            <a:r>
              <a:rPr lang="en-US" sz="2000" dirty="0">
                <a:latin typeface="Calibri" pitchFamily="-103" charset="0"/>
              </a:rPr>
              <a:t> de SSE3 no Pentium IV HT</a:t>
            </a:r>
          </a:p>
          <a:p>
            <a:pPr eaLnBrk="1" hangingPunct="1">
              <a:buFontTx/>
              <a:buNone/>
            </a:pPr>
            <a:endParaRPr lang="en-US" sz="2000" dirty="0">
              <a:latin typeface="Calibri" pitchFamily="-103" charset="0"/>
            </a:endParaRPr>
          </a:p>
          <a:p>
            <a:pPr eaLnBrk="1" hangingPunct="1">
              <a:buFontTx/>
              <a:buNone/>
            </a:pPr>
            <a:r>
              <a:rPr lang="en-US" sz="2000" dirty="0">
                <a:latin typeface="Calibri" pitchFamily="-103" charset="0"/>
              </a:rPr>
              <a:t>2007 - </a:t>
            </a:r>
            <a:r>
              <a:rPr lang="en-US" sz="2000" dirty="0" err="1">
                <a:latin typeface="Calibri" pitchFamily="-103" charset="0"/>
              </a:rPr>
              <a:t>Introdução</a:t>
            </a:r>
            <a:r>
              <a:rPr lang="en-US" sz="2000" dirty="0">
                <a:latin typeface="Calibri" pitchFamily="-103" charset="0"/>
              </a:rPr>
              <a:t> de SSE4</a:t>
            </a:r>
          </a:p>
          <a:p>
            <a:pPr eaLnBrk="1" hangingPunct="1">
              <a:buFontTx/>
              <a:buNone/>
            </a:pPr>
            <a:endParaRPr lang="en-US" sz="2000" dirty="0">
              <a:latin typeface="Calibri" pitchFamily="-103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Processamento Vectorial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Intel </a:t>
            </a:r>
            <a:r>
              <a:rPr lang="pt-PT" dirty="0" err="1"/>
              <a:t>Advanced</a:t>
            </a:r>
            <a:r>
              <a:rPr lang="pt-PT" dirty="0"/>
              <a:t> Vector </a:t>
            </a:r>
            <a:r>
              <a:rPr lang="pt-PT" dirty="0" err="1"/>
              <a:t>Extensions</a:t>
            </a:r>
            <a:r>
              <a:rPr lang="pt-PT" dirty="0"/>
              <a:t> (AVX)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08720"/>
            <a:ext cx="8534400" cy="2376264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pt-PT" sz="2000" dirty="0"/>
              <a:t>Intel AVX – 16 registos </a:t>
            </a:r>
            <a:r>
              <a:rPr lang="pt-PT" sz="2000" dirty="0">
                <a:latin typeface="Courier New"/>
                <a:cs typeface="Courier New"/>
              </a:rPr>
              <a:t>YMM0..YMM15 </a:t>
            </a:r>
            <a:r>
              <a:rPr lang="pt-PT" sz="2000" dirty="0"/>
              <a:t>de 256 </a:t>
            </a:r>
            <a:r>
              <a:rPr lang="pt-PT" sz="2000" i="1" dirty="0"/>
              <a:t>bits</a:t>
            </a:r>
            <a:br>
              <a:rPr lang="pt-PT" sz="2000" i="1" dirty="0"/>
            </a:br>
            <a:r>
              <a:rPr lang="pt-PT" sz="1800" i="1" dirty="0"/>
              <a:t>incluindo todas as operações e tipos de dados SSE, referido como AVX128</a:t>
            </a:r>
            <a:br>
              <a:rPr lang="pt-PT" sz="2000" i="1" dirty="0"/>
            </a:br>
            <a:r>
              <a:rPr lang="pt-PT" sz="1800" i="1" dirty="0"/>
              <a:t>(</a:t>
            </a:r>
            <a:r>
              <a:rPr lang="pt-PT" sz="1800" i="1" dirty="0" err="1"/>
              <a:t>Sandy</a:t>
            </a:r>
            <a:r>
              <a:rPr lang="pt-PT" sz="1800" i="1" dirty="0"/>
              <a:t> Bridge, 2011)</a:t>
            </a:r>
          </a:p>
          <a:p>
            <a:pPr>
              <a:spcAft>
                <a:spcPts val="600"/>
              </a:spcAft>
            </a:pPr>
            <a:r>
              <a:rPr lang="pt-PT" sz="2000" dirty="0"/>
              <a:t>Intel AVX2 – suporte para inteiros e </a:t>
            </a:r>
            <a:r>
              <a:rPr lang="pt-PT" sz="2000" i="1" dirty="0" err="1"/>
              <a:t>Fused-Multiply-Add</a:t>
            </a:r>
            <a:r>
              <a:rPr lang="pt-PT" sz="2000" i="1" dirty="0"/>
              <a:t> (FMA)</a:t>
            </a:r>
            <a:r>
              <a:rPr lang="pt-PT" sz="2000" dirty="0"/>
              <a:t> </a:t>
            </a:r>
            <a:br>
              <a:rPr lang="pt-PT" sz="2000" i="1" dirty="0"/>
            </a:br>
            <a:r>
              <a:rPr lang="pt-PT" sz="1800" i="1" dirty="0"/>
              <a:t>(</a:t>
            </a:r>
            <a:r>
              <a:rPr lang="pt-PT" sz="1800" i="1" dirty="0" err="1"/>
              <a:t>Haswell</a:t>
            </a:r>
            <a:r>
              <a:rPr lang="pt-PT" sz="1800" i="1" dirty="0"/>
              <a:t>, 2013)</a:t>
            </a:r>
            <a:endParaRPr lang="pt-PT" sz="2000" i="1" dirty="0"/>
          </a:p>
          <a:p>
            <a:r>
              <a:rPr lang="pt-PT" sz="2000" dirty="0"/>
              <a:t>Intel AVX512 – 32 registos </a:t>
            </a:r>
            <a:r>
              <a:rPr lang="pt-PT" sz="2000" dirty="0">
                <a:latin typeface="Courier New"/>
                <a:cs typeface="Courier New"/>
              </a:rPr>
              <a:t>ZMM0..ZMM31 </a:t>
            </a:r>
            <a:r>
              <a:rPr lang="pt-PT" sz="2000" dirty="0"/>
              <a:t>de 512 </a:t>
            </a:r>
            <a:r>
              <a:rPr lang="pt-PT" sz="2000" i="1" dirty="0"/>
              <a:t>bits</a:t>
            </a:r>
            <a:br>
              <a:rPr lang="pt-PT" sz="2400" i="1" dirty="0"/>
            </a:br>
            <a:r>
              <a:rPr lang="pt-PT" sz="1800" i="1" dirty="0"/>
              <a:t>(</a:t>
            </a:r>
            <a:r>
              <a:rPr lang="pt-PT" sz="1800" i="1" dirty="0" err="1"/>
              <a:t>Knights</a:t>
            </a:r>
            <a:r>
              <a:rPr lang="pt-PT" sz="1800" i="1" dirty="0"/>
              <a:t> </a:t>
            </a:r>
            <a:r>
              <a:rPr lang="pt-PT" sz="1800" i="1" dirty="0" err="1"/>
              <a:t>Landing</a:t>
            </a:r>
            <a:r>
              <a:rPr lang="pt-PT" sz="1800" i="1" dirty="0"/>
              <a:t>, </a:t>
            </a:r>
            <a:r>
              <a:rPr lang="pt-PT" sz="1800" i="1" dirty="0" err="1"/>
              <a:t>Xeon</a:t>
            </a:r>
            <a:r>
              <a:rPr lang="pt-PT" sz="1800" i="1" dirty="0"/>
              <a:t> </a:t>
            </a:r>
            <a:r>
              <a:rPr lang="pt-PT" sz="1800" i="1" dirty="0" err="1"/>
              <a:t>Phi</a:t>
            </a:r>
            <a:r>
              <a:rPr lang="pt-PT" sz="1800" i="1" dirty="0"/>
              <a:t>, </a:t>
            </a:r>
            <a:r>
              <a:rPr lang="pt-PT" sz="1800" i="1" dirty="0" err="1"/>
              <a:t>June</a:t>
            </a:r>
            <a:r>
              <a:rPr lang="pt-PT" sz="1800" i="1" dirty="0"/>
              <a:t>, 2016; Intel </a:t>
            </a:r>
            <a:r>
              <a:rPr lang="pt-PT" sz="1800" i="1" dirty="0" err="1"/>
              <a:t>Xeon</a:t>
            </a:r>
            <a:r>
              <a:rPr lang="pt-PT" sz="1800" i="1" dirty="0"/>
              <a:t> </a:t>
            </a:r>
            <a:r>
              <a:rPr lang="pt-PT" sz="1800" i="1" dirty="0" err="1"/>
              <a:t>Skylake</a:t>
            </a:r>
            <a:r>
              <a:rPr lang="pt-PT" sz="1800" i="1" dirty="0"/>
              <a:t>)</a:t>
            </a:r>
            <a:endParaRPr lang="pt-PT" sz="3200" i="1" dirty="0"/>
          </a:p>
          <a:p>
            <a:endParaRPr lang="pt-PT" sz="2400" i="1" dirty="0"/>
          </a:p>
          <a:p>
            <a:pPr>
              <a:buNone/>
            </a:pPr>
            <a:endParaRPr lang="pt-PT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Processamento Vectorial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9</a:t>
            </a:fld>
            <a:endParaRPr lang="pt-PT" altLang="pt-PT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914" y="3284984"/>
            <a:ext cx="5296172" cy="876345"/>
          </a:xfrm>
          <a:prstGeom prst="rect">
            <a:avLst/>
          </a:prstGeom>
        </p:spPr>
      </p:pic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644326"/>
              </p:ext>
            </p:extLst>
          </p:nvPr>
        </p:nvGraphicFramePr>
        <p:xfrm>
          <a:off x="1497634" y="4365104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pt-PT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YMMx</a:t>
                      </a:r>
                      <a:r>
                        <a:rPr lang="pt-PT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: 8 SPFP (ou</a:t>
                      </a:r>
                      <a:r>
                        <a:rPr lang="pt-PT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8 </a:t>
                      </a:r>
                      <a:r>
                        <a:rPr lang="pt-PT" b="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int</a:t>
                      </a:r>
                      <a:r>
                        <a:rPr lang="pt-PT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se AVX2)</a:t>
                      </a:r>
                      <a:endParaRPr lang="pt-PT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alibri" panose="020F0502020204030204" pitchFamily="34" charset="0"/>
                        </a:rPr>
                        <a:t>SPFP7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alibri" panose="020F0502020204030204" pitchFamily="34" charset="0"/>
                        </a:rPr>
                        <a:t>SPFP6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alibri" panose="020F0502020204030204" pitchFamily="34" charset="0"/>
                        </a:rPr>
                        <a:t>SPFP5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alibri" panose="020F0502020204030204" pitchFamily="34" charset="0"/>
                        </a:rPr>
                        <a:t>SPFP4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alibri" panose="020F0502020204030204" pitchFamily="34" charset="0"/>
                        </a:rPr>
                        <a:t>SPFP3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alibri" panose="020F0502020204030204" pitchFamily="34" charset="0"/>
                        </a:rPr>
                        <a:t>SPFP2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alibri" panose="020F0502020204030204" pitchFamily="34" charset="0"/>
                        </a:rPr>
                        <a:t>SPFP1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alibri" panose="020F0502020204030204" pitchFamily="34" charset="0"/>
                        </a:rPr>
                        <a:t>SPFP0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YMMx</a:t>
                      </a:r>
                      <a:r>
                        <a:rPr lang="pt-PT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: 4 DPFP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alibri" panose="020F0502020204030204" pitchFamily="34" charset="0"/>
                        </a:rPr>
                        <a:t>DPFP3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PT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alibri" panose="020F0502020204030204" pitchFamily="34" charset="0"/>
                        </a:rPr>
                        <a:t>DPFP2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PT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alibri" panose="020F0502020204030204" pitchFamily="34" charset="0"/>
                        </a:rPr>
                        <a:t>DPFP1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PT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alibri" panose="020F0502020204030204" pitchFamily="34" charset="0"/>
                        </a:rPr>
                        <a:t>DPFP0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PT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">
      <a:dk1>
        <a:srgbClr val="000000"/>
      </a:dk1>
      <a:lt1>
        <a:srgbClr val="DDDDDD"/>
      </a:lt1>
      <a:dk2>
        <a:srgbClr val="000000"/>
      </a:dk2>
      <a:lt2>
        <a:srgbClr val="000000"/>
      </a:lt2>
      <a:accent1>
        <a:srgbClr val="FF9900"/>
      </a:accent1>
      <a:accent2>
        <a:srgbClr val="00FFFF"/>
      </a:accent2>
      <a:accent3>
        <a:srgbClr val="EBEBEB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Modelo de apresentação predefini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7850</TotalTime>
  <Words>5211</Words>
  <Application>Microsoft Macintosh PowerPoint</Application>
  <PresentationFormat>Apresentação no Ecrã (4:3)</PresentationFormat>
  <Paragraphs>712</Paragraphs>
  <Slides>41</Slides>
  <Notes>0</Notes>
  <HiddenSlides>0</HiddenSlides>
  <MMClips>0</MMClips>
  <ScaleCrop>false</ScaleCrop>
  <HeadingPairs>
    <vt:vector size="8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dos diapositivos</vt:lpstr>
      </vt:variant>
      <vt:variant>
        <vt:i4>41</vt:i4>
      </vt:variant>
    </vt:vector>
  </HeadingPairs>
  <TitlesOfParts>
    <vt:vector size="49" baseType="lpstr">
      <vt:lpstr>Arial</vt:lpstr>
      <vt:lpstr>Calibri</vt:lpstr>
      <vt:lpstr>Cambria Math</vt:lpstr>
      <vt:lpstr>Consolas</vt:lpstr>
      <vt:lpstr>Courier New</vt:lpstr>
      <vt:lpstr>Times New Roman</vt:lpstr>
      <vt:lpstr>Modelo de apresentação predefinido</vt:lpstr>
      <vt:lpstr>Equação</vt:lpstr>
      <vt:lpstr>Processamento Vectorial</vt:lpstr>
      <vt:lpstr>Material de Apoio</vt:lpstr>
      <vt:lpstr>Processamento Escalar</vt:lpstr>
      <vt:lpstr>Processamento Vectorial</vt:lpstr>
      <vt:lpstr>Processamento Vectorial</vt:lpstr>
      <vt:lpstr>Paralelismo – Taxonomia de Flynn</vt:lpstr>
      <vt:lpstr>Intel SSE  - Streaming SIMD Extensions </vt:lpstr>
      <vt:lpstr>Intel SSE</vt:lpstr>
      <vt:lpstr>Intel Advanced Vector Extensions (AVX)</vt:lpstr>
      <vt:lpstr>Instruções AVX: Notação</vt:lpstr>
      <vt:lpstr>Instruções AVX: Notação</vt:lpstr>
      <vt:lpstr>Instruções AVX: Transferência de Dados</vt:lpstr>
      <vt:lpstr>Instruções AVX: Operações FP</vt:lpstr>
      <vt:lpstr>Exemplo AVX</vt:lpstr>
      <vt:lpstr>Processamento Vectorial - desenvolvimento</vt:lpstr>
      <vt:lpstr>Compiler Intrinsics</vt:lpstr>
      <vt:lpstr>Compiler Intrinsics</vt:lpstr>
      <vt:lpstr>Compiler Intrinsics</vt:lpstr>
      <vt:lpstr>Compiler Intrinsics</vt:lpstr>
      <vt:lpstr>Compiler Intrinsics: Exemplo 1</vt:lpstr>
      <vt:lpstr>Compiler Intrinsics: Exemplo 2</vt:lpstr>
      <vt:lpstr>Compiler Intrinsics: Exemplo 3</vt:lpstr>
      <vt:lpstr>Auto-vectorização</vt:lpstr>
      <vt:lpstr>Auto-vectorização</vt:lpstr>
      <vt:lpstr>Auto-vectorização</vt:lpstr>
      <vt:lpstr>Auto-vectorização</vt:lpstr>
      <vt:lpstr>Bloqueadores Auto-vectorização: dados não contíguos</vt:lpstr>
      <vt:lpstr>Apresentação do PowerPoint</vt:lpstr>
      <vt:lpstr>Apresentação do PowerPoint</vt:lpstr>
      <vt:lpstr>Bloqueadores Auto-vectorização: stride</vt:lpstr>
      <vt:lpstr>Bloqueadores Auto-vectorização: uncountable loops</vt:lpstr>
      <vt:lpstr>Bloqueadores Auto-vectorização: condições</vt:lpstr>
      <vt:lpstr>Bloqueadores Auto-vectorização: condições</vt:lpstr>
      <vt:lpstr>Bloqueadores Auto-vectorização: funções</vt:lpstr>
      <vt:lpstr>Bloqueadores Auto-vectorização: funções</vt:lpstr>
      <vt:lpstr>Bloqueadores Auto-vectorização: dependências</vt:lpstr>
      <vt:lpstr>Bloqueadores Auto-vectorização: dependências</vt:lpstr>
      <vt:lpstr>Bloqueadores Auto-vectorização: dependências</vt:lpstr>
      <vt:lpstr>Bloqueadores Auto-vectorização: dependências</vt:lpstr>
      <vt:lpstr>Bloqueadores Auto-vectorização: dependências</vt:lpstr>
      <vt:lpstr>Processamento Vectorial: Linhas de Orientação</vt:lpstr>
    </vt:vector>
  </TitlesOfParts>
  <Company>Univ. do Minho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Luís Santos</dc:creator>
  <cp:lastModifiedBy>Luis Paulo Santos</cp:lastModifiedBy>
  <cp:revision>639</cp:revision>
  <dcterms:created xsi:type="dcterms:W3CDTF">2015-11-17T12:58:13Z</dcterms:created>
  <dcterms:modified xsi:type="dcterms:W3CDTF">2023-03-01T19:04:12Z</dcterms:modified>
</cp:coreProperties>
</file>