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314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0000FF"/>
    <a:srgbClr val="FFFF66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12/12/21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Arquitecturas </a:t>
            </a:r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MultiCore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Thread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ILP </a:t>
            </a:r>
            <a:r>
              <a:rPr lang="pt-PT" dirty="0"/>
              <a:t>explora </a:t>
            </a:r>
            <a:r>
              <a:rPr lang="pt-PT" b="1" dirty="0"/>
              <a:t>paralelismo implícito </a:t>
            </a:r>
            <a:r>
              <a:rPr lang="pt-PT" dirty="0"/>
              <a:t>numa </a:t>
            </a:r>
            <a:r>
              <a:rPr lang="pt-PT" b="1" dirty="0"/>
              <a:t>única sequência de instruções</a:t>
            </a:r>
          </a:p>
          <a:p>
            <a:r>
              <a:rPr lang="pt-PT" b="1" dirty="0"/>
              <a:t>TLP </a:t>
            </a:r>
            <a:r>
              <a:rPr lang="pt-PT" dirty="0"/>
              <a:t>explora </a:t>
            </a:r>
            <a:r>
              <a:rPr lang="pt-PT" b="1" dirty="0"/>
              <a:t>paralelismo explícito </a:t>
            </a:r>
            <a:r>
              <a:rPr lang="pt-PT" dirty="0"/>
              <a:t>entre </a:t>
            </a:r>
            <a:r>
              <a:rPr lang="pt-PT" b="1" dirty="0"/>
              <a:t>múltiplas sequências de instruções</a:t>
            </a:r>
          </a:p>
          <a:p>
            <a:pPr>
              <a:buNone/>
            </a:pPr>
            <a:r>
              <a:rPr lang="pt-PT" b="1" dirty="0"/>
              <a:t>“O código deve ser escrito explicitamente para expor TLP”</a:t>
            </a:r>
            <a:br>
              <a:rPr lang="pt-PT" b="1" dirty="0"/>
            </a:br>
            <a:r>
              <a:rPr lang="pt-PT" b="1" dirty="0"/>
              <a:t>“</a:t>
            </a:r>
            <a:r>
              <a:rPr lang="pt-PT" b="1" i="1" dirty="0" err="1"/>
              <a:t>the</a:t>
            </a:r>
            <a:r>
              <a:rPr lang="pt-PT" b="1" i="1" dirty="0"/>
              <a:t> </a:t>
            </a:r>
            <a:r>
              <a:rPr lang="pt-PT" b="1" i="1" dirty="0" err="1"/>
              <a:t>free</a:t>
            </a:r>
            <a:r>
              <a:rPr lang="pt-PT" b="1" i="1" dirty="0"/>
              <a:t> </a:t>
            </a:r>
            <a:r>
              <a:rPr lang="pt-PT" b="1" i="1" dirty="0" err="1"/>
              <a:t>lunch</a:t>
            </a:r>
            <a:r>
              <a:rPr lang="pt-PT" b="1" i="1" dirty="0"/>
              <a:t> </a:t>
            </a:r>
            <a:r>
              <a:rPr lang="pt-PT" b="1" i="1" dirty="0" err="1"/>
              <a:t>is</a:t>
            </a:r>
            <a:r>
              <a:rPr lang="pt-PT" b="1" i="1" dirty="0"/>
              <a:t> </a:t>
            </a:r>
            <a:r>
              <a:rPr lang="pt-PT" b="1" i="1" dirty="0" err="1"/>
              <a:t>over</a:t>
            </a:r>
            <a:r>
              <a:rPr lang="pt-PT" b="1" i="1" dirty="0"/>
              <a:t>”</a:t>
            </a:r>
          </a:p>
          <a:p>
            <a:r>
              <a:rPr lang="pt-PT" dirty="0"/>
              <a:t>Objectivo:</a:t>
            </a:r>
          </a:p>
          <a:p>
            <a:pPr lvl="1"/>
            <a:r>
              <a:rPr lang="pt-PT" dirty="0"/>
              <a:t>aumentar o débito em computadores que executam vários programas</a:t>
            </a:r>
          </a:p>
          <a:p>
            <a:pPr lvl="1"/>
            <a:r>
              <a:rPr lang="pt-PT" dirty="0"/>
              <a:t>diminuir o tempo de execução de programas paralelos (</a:t>
            </a:r>
            <a:r>
              <a:rPr lang="pt-PT" i="1" dirty="0" err="1"/>
              <a:t>multithreaded</a:t>
            </a:r>
            <a:r>
              <a:rPr lang="pt-PT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Permitir a execução simultânea de múltiplas </a:t>
            </a:r>
            <a:r>
              <a:rPr lang="pt-PT" i="1" dirty="0"/>
              <a:t>threads </a:t>
            </a:r>
            <a:r>
              <a:rPr lang="pt-PT" dirty="0"/>
              <a:t>no mesmo processador (</a:t>
            </a:r>
            <a:r>
              <a:rPr lang="pt-PT" i="1" dirty="0"/>
              <a:t>core </a:t>
            </a:r>
            <a:r>
              <a:rPr lang="pt-PT"/>
              <a:t>ou núcleo)</a:t>
            </a:r>
            <a:endParaRPr lang="pt-PT" dirty="0"/>
          </a:p>
          <a:p>
            <a:r>
              <a:rPr lang="pt-PT" dirty="0"/>
              <a:t>Ideia base: as diferentes unidades funcionais podem ser partilhadas por diferentes </a:t>
            </a:r>
            <a:r>
              <a:rPr lang="pt-PT" i="1" dirty="0"/>
              <a:t>threads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Exemplo:</a:t>
            </a:r>
            <a:br>
              <a:rPr lang="pt-PT" dirty="0"/>
            </a:br>
            <a:r>
              <a:rPr lang="pt-PT" dirty="0"/>
              <a:t>Se uma </a:t>
            </a:r>
            <a:r>
              <a:rPr lang="pt-PT" i="1" dirty="0"/>
              <a:t>thread </a:t>
            </a:r>
            <a:r>
              <a:rPr lang="pt-PT" dirty="0"/>
              <a:t>está à espera que uma unidade complete uma operação de vírgula flutuante, outra </a:t>
            </a:r>
            <a:r>
              <a:rPr lang="pt-PT" i="1" dirty="0"/>
              <a:t>thread </a:t>
            </a:r>
            <a:r>
              <a:rPr lang="pt-PT" dirty="0"/>
              <a:t> pode usar a unidade de operações inteiras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048000" cy="1752600"/>
          </a:xfrm>
        </p:spPr>
        <p:txBody>
          <a:bodyPr/>
          <a:lstStyle/>
          <a:p>
            <a:r>
              <a:rPr lang="pt-PT" dirty="0"/>
              <a:t>Sem SMT apenas uma thread usa o núcleo em cada instante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371600"/>
            <a:ext cx="555625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971800" cy="2209800"/>
          </a:xfrm>
        </p:spPr>
        <p:txBody>
          <a:bodyPr/>
          <a:lstStyle/>
          <a:p>
            <a:r>
              <a:rPr lang="pt-PT" dirty="0"/>
              <a:t>Sem SMT apenas uma thread usa o núcleo em cada instante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98880"/>
            <a:ext cx="5485130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971800" cy="4876800"/>
          </a:xfrm>
        </p:spPr>
        <p:txBody>
          <a:bodyPr/>
          <a:lstStyle/>
          <a:p>
            <a:r>
              <a:rPr lang="pt-PT" dirty="0"/>
              <a:t>Com SMT ambas as </a:t>
            </a:r>
            <a:r>
              <a:rPr lang="pt-PT" i="1" dirty="0"/>
              <a:t> threads </a:t>
            </a:r>
            <a:r>
              <a:rPr lang="pt-PT" dirty="0"/>
              <a:t> podem executar simultaneamente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18870"/>
            <a:ext cx="5600700" cy="5129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2971800" cy="3505200"/>
          </a:xfrm>
        </p:spPr>
        <p:txBody>
          <a:bodyPr/>
          <a:lstStyle/>
          <a:p>
            <a:r>
              <a:rPr lang="pt-PT" dirty="0"/>
              <a:t>Mas com SMT muitos recursos são partilhados e não podem ser usados simultaneamente por diferentes </a:t>
            </a:r>
            <a:r>
              <a:rPr lang="pt-PT" i="1" dirty="0"/>
              <a:t>threads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43000"/>
            <a:ext cx="5565140" cy="51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086600" y="4495800"/>
            <a:ext cx="1676400" cy="1828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threads partilham recursos entre si resultando num ganho marginal</a:t>
            </a:r>
          </a:p>
          <a:p>
            <a:r>
              <a:rPr lang="pt-PT" dirty="0"/>
              <a:t>A Intel designa SMT por </a:t>
            </a:r>
            <a:r>
              <a:rPr lang="pt-PT" dirty="0" err="1"/>
              <a:t>HyperThreading</a:t>
            </a:r>
            <a:r>
              <a:rPr lang="pt-PT" dirty="0"/>
              <a:t> (HT)</a:t>
            </a:r>
          </a:p>
          <a:p>
            <a:r>
              <a:rPr lang="pt-PT" dirty="0"/>
              <a:t>Nos processadores </a:t>
            </a:r>
            <a:r>
              <a:rPr lang="pt-PT" dirty="0" err="1"/>
              <a:t>hyperthreaded</a:t>
            </a:r>
            <a:r>
              <a:rPr lang="pt-PT" dirty="0"/>
              <a:t> duas </a:t>
            </a:r>
            <a:r>
              <a:rPr lang="pt-PT" i="1" dirty="0"/>
              <a:t>threads </a:t>
            </a:r>
            <a:r>
              <a:rPr lang="pt-PT" dirty="0"/>
              <a:t>podem usar diferentes recursos do mesmo processador</a:t>
            </a:r>
          </a:p>
          <a:p>
            <a:r>
              <a:rPr lang="pt-PT" dirty="0"/>
              <a:t>HT resulta normalmente num ganho de 30% em tempo de execução</a:t>
            </a:r>
          </a:p>
          <a:p>
            <a:r>
              <a:rPr lang="pt-PT" dirty="0"/>
              <a:t>Diz-se que um processador HT tem dois cores (núcleos) </a:t>
            </a:r>
            <a:r>
              <a:rPr lang="pt-PT" b="1" dirty="0">
                <a:solidFill>
                  <a:srgbClr val="FF0000"/>
                </a:solidFill>
              </a:rPr>
              <a:t>lógicos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Computador </a:t>
            </a:r>
            <a:r>
              <a:rPr lang="pt-PT" i="1" dirty="0" err="1"/>
              <a:t>Single</a:t>
            </a:r>
            <a:r>
              <a:rPr lang="pt-PT" i="1" dirty="0"/>
              <a:t>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8969"/>
            <a:ext cx="7357618" cy="5175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Single</a:t>
            </a:r>
            <a:r>
              <a:rPr lang="pt-PT" i="1" dirty="0"/>
              <a:t> Core Chip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9" y="1232662"/>
            <a:ext cx="8471281" cy="5015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752600"/>
          </a:xfrm>
        </p:spPr>
        <p:txBody>
          <a:bodyPr/>
          <a:lstStyle/>
          <a:p>
            <a:r>
              <a:rPr lang="pt-PT" dirty="0"/>
              <a:t>Replicar múltiplos núcleos num único </a:t>
            </a:r>
            <a:r>
              <a:rPr lang="pt-PT" i="1" dirty="0"/>
              <a:t>chip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0"/>
            <a:ext cx="8864981" cy="3193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</a:p>
          <a:p>
            <a:pPr lvl="1">
              <a:defRPr/>
            </a:pPr>
            <a:r>
              <a:rPr lang="pt-PT" sz="1800" dirty="0"/>
              <a:t>Secção 1.9.1 -  </a:t>
            </a:r>
            <a:r>
              <a:rPr lang="pt-PT" sz="1800" dirty="0" err="1"/>
              <a:t>Concurrency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Parallelism</a:t>
            </a:r>
            <a:endParaRPr lang="pt-PT" sz="1800" dirty="0"/>
          </a:p>
          <a:p>
            <a:pPr lvl="1">
              <a:defRPr/>
            </a:pPr>
            <a:r>
              <a:rPr lang="pt-PT" sz="1800" dirty="0" err="1"/>
              <a:t>Aside</a:t>
            </a:r>
            <a:r>
              <a:rPr lang="pt-PT" sz="1800" dirty="0"/>
              <a:t>: </a:t>
            </a:r>
            <a:r>
              <a:rPr lang="pt-PT" sz="1800" dirty="0" err="1"/>
              <a:t>page</a:t>
            </a:r>
            <a:r>
              <a:rPr lang="pt-PT" sz="1800" dirty="0"/>
              <a:t> 584</a:t>
            </a:r>
            <a:endParaRPr lang="pt-PT" sz="20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marL="685800" lvl="1">
              <a:defRPr/>
            </a:pPr>
            <a:r>
              <a:rPr lang="en-US" sz="1800" dirty="0" err="1"/>
              <a:t>Secção</a:t>
            </a:r>
            <a:r>
              <a:rPr lang="en-US" sz="1800" dirty="0"/>
              <a:t> 1.8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 dirty="0"/>
              <a:t> 6.1 e 6.2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/>
              <a:t> 6.4 e 6.5</a:t>
            </a:r>
            <a:endParaRPr lang="en-US" sz="1800" dirty="0"/>
          </a:p>
          <a:p>
            <a:pPr marL="685800" lvl="1">
              <a:defRPr/>
            </a:pPr>
            <a:endParaRPr lang="en-US" sz="1800" dirty="0"/>
          </a:p>
          <a:p>
            <a:pPr marL="685800" lvl="1">
              <a:defRPr/>
            </a:pPr>
            <a:endParaRPr lang="en-US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6382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365490" cy="464947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57200"/>
          </a:xfrm>
        </p:spPr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threads </a:t>
            </a:r>
            <a:r>
              <a:rPr lang="pt-PT" dirty="0"/>
              <a:t>podem correr em diferentes 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7968"/>
            <a:ext cx="8714232" cy="5056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 </a:t>
            </a:r>
            <a:r>
              <a:rPr lang="pt-PT" dirty="0"/>
              <a:t>e SMT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33400"/>
          </a:xfrm>
        </p:spPr>
        <p:txBody>
          <a:bodyPr/>
          <a:lstStyle/>
          <a:p>
            <a:r>
              <a:rPr lang="pt-PT" dirty="0"/>
              <a:t>Os cores podem ou não  suportar SMT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53400" y="60198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153400" y="60198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Actualmente:</a:t>
            </a:r>
          </a:p>
          <a:p>
            <a:pPr lvl="1"/>
            <a:r>
              <a:rPr lang="pt-PT" dirty="0"/>
              <a:t>computadores domésticos : processadores com 2 a 4 cores</a:t>
            </a:r>
          </a:p>
          <a:p>
            <a:pPr lvl="1"/>
            <a:r>
              <a:rPr lang="pt-PT" dirty="0"/>
              <a:t>servidores : 8 a 32 cores</a:t>
            </a:r>
          </a:p>
          <a:p>
            <a:r>
              <a:rPr lang="pt-PT" dirty="0"/>
              <a:t>O Sistema Operativo vê cada core como um processador independente</a:t>
            </a:r>
          </a:p>
          <a:p>
            <a:r>
              <a:rPr lang="pt-PT" dirty="0"/>
              <a:t>O ganho com cada core adicional diminui e os cores competem por recursos tais como barramentos e memória</a:t>
            </a:r>
          </a:p>
          <a:p>
            <a:r>
              <a:rPr lang="pt-PT" dirty="0"/>
              <a:t>A hierarquia de memória é um aspecto fundamental no desempenho do sistema</a:t>
            </a:r>
          </a:p>
          <a:p>
            <a:r>
              <a:rPr lang="pt-PT" dirty="0"/>
              <a:t>Para tirar partido de arquitecturas </a:t>
            </a:r>
            <a:r>
              <a:rPr lang="pt-PT" dirty="0" err="1"/>
              <a:t>multicore</a:t>
            </a:r>
            <a:r>
              <a:rPr lang="pt-PT" dirty="0"/>
              <a:t> os programas devem ser desenvolvidos especificamente para esse efeito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MultiCore</a:t>
            </a:r>
            <a:r>
              <a:rPr lang="pt-PT" dirty="0"/>
              <a:t>: Exemplos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09800"/>
            <a:ext cx="4267200" cy="2514600"/>
          </a:xfrm>
        </p:spPr>
        <p:txBody>
          <a:bodyPr/>
          <a:lstStyle/>
          <a:p>
            <a:r>
              <a:rPr lang="pt-PT" dirty="0"/>
              <a:t>4 cores (8 lógicos com </a:t>
            </a:r>
            <a:r>
              <a:rPr lang="pt-PT" dirty="0" err="1"/>
              <a:t>HyperThreading</a:t>
            </a:r>
            <a:r>
              <a:rPr lang="pt-PT" dirty="0"/>
              <a:t>)</a:t>
            </a:r>
          </a:p>
          <a:p>
            <a:r>
              <a:rPr lang="pt-PT" dirty="0"/>
              <a:t>cache L1 e L2 privada para cada core físico</a:t>
            </a:r>
          </a:p>
          <a:p>
            <a:r>
              <a:rPr lang="pt-PT" dirty="0"/>
              <a:t>cache L3 partilhada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36830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MultiCore</a:t>
            </a:r>
            <a:r>
              <a:rPr lang="pt-PT"/>
              <a:t>: Exemplos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18192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9275"/>
            <a:ext cx="3638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098040" cy="15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3884930" cy="152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0" y="1981200"/>
            <a:ext cx="208756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L1 = 32KB+32KB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L2 = 2MB/4MB/6MB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58000" y="4114800"/>
            <a:ext cx="20875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L1 = 64KB+64KB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L2 = 512K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L3 = 2MB/6MB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Uni Processador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7164288" y="3789040"/>
            <a:ext cx="1943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[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Organization</a:t>
            </a:r>
            <a:r>
              <a:rPr lang="pt-PT" sz="1200" dirty="0"/>
              <a:t>  Design: </a:t>
            </a:r>
            <a:r>
              <a:rPr lang="pt-PT" sz="1200" dirty="0" err="1"/>
              <a:t>The</a:t>
            </a:r>
            <a:r>
              <a:rPr lang="pt-PT" sz="1200" dirty="0"/>
              <a:t> Hardware / Software Interface ;</a:t>
            </a:r>
          </a:p>
          <a:p>
            <a:r>
              <a:rPr lang="pt-PT" sz="1200" dirty="0" err="1"/>
              <a:t>Patterson</a:t>
            </a:r>
            <a:r>
              <a:rPr lang="pt-PT" sz="1200" dirty="0"/>
              <a:t>  &amp; </a:t>
            </a:r>
            <a:r>
              <a:rPr lang="pt-PT" sz="1200" dirty="0" err="1"/>
              <a:t>Henessey</a:t>
            </a:r>
            <a:r>
              <a:rPr lang="pt-PT" sz="1200" dirty="0"/>
              <a:t> ] 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1520" y="4941168"/>
            <a:ext cx="7772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FIGURE 1.17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 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Growth in processor performance since the mid-1980s.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This chart plots performance relative to the VAX 11/780 as measured by the </a:t>
            </a:r>
            <a:r>
              <a:rPr lang="en-US" altLang="pt-PT" sz="1200" dirty="0" err="1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SPECint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benchmarks (see Section 1.10). Prior to the mid-1980s, processor performance growth was largely technology-driven and averaged about 25% per year. The increase in growth to about 52% since then is attributable to more advanced architectural and organizational ideas. The higher annual performance improvement of 52% since the mid-1980s meant performance was about a factor of seven higher in 2002 than it would have been had it stayed at 25%. Since 2002, the limits of power, available instruction-level parallelism, and long memory latency have slowed uniprocessor performance recently, to about 22% per year.</a:t>
            </a:r>
            <a:r>
              <a:rPr lang="en-US" altLang="pt-PT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6" descr="f01-1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5627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 bwMode="auto">
          <a:xfrm>
            <a:off x="3779912" y="5877272"/>
            <a:ext cx="864096" cy="21602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716016" y="5853980"/>
            <a:ext cx="1224136" cy="23931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5950148" y="5877272"/>
            <a:ext cx="1790203" cy="21602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304800" y="6071866"/>
            <a:ext cx="882824" cy="23931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1403648" y="6046763"/>
            <a:ext cx="1560984" cy="264418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3233254" y="6071865"/>
            <a:ext cx="2346858" cy="223067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ILP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i="1" dirty="0" err="1"/>
              <a:t>Instruction</a:t>
            </a:r>
            <a:r>
              <a:rPr lang="pt-PT" sz="2400" i="1" dirty="0"/>
              <a:t> </a:t>
            </a:r>
            <a:r>
              <a:rPr lang="pt-PT" sz="2400" i="1" dirty="0" err="1"/>
              <a:t>Level</a:t>
            </a:r>
            <a:r>
              <a:rPr lang="pt-PT" sz="2400" i="1" dirty="0"/>
              <a:t> </a:t>
            </a:r>
            <a:r>
              <a:rPr lang="pt-PT" sz="2400" i="1" dirty="0" err="1"/>
              <a:t>Parallelism</a:t>
            </a:r>
            <a:r>
              <a:rPr lang="pt-PT" sz="2400" i="1" dirty="0"/>
              <a:t> </a:t>
            </a:r>
            <a:r>
              <a:rPr lang="pt-PT" sz="2400" dirty="0"/>
              <a:t>(ILP)</a:t>
            </a:r>
          </a:p>
          <a:p>
            <a:pPr marL="457200" lvl="1" indent="0">
              <a:buNone/>
            </a:pPr>
            <a:r>
              <a:rPr lang="pt-PT" sz="2000" dirty="0"/>
              <a:t>Os processadores incluem mecanismos para </a:t>
            </a:r>
            <a:r>
              <a:rPr lang="pt-PT" sz="2000" b="1" dirty="0"/>
              <a:t>executar várias instruções do mesmo programa</a:t>
            </a:r>
            <a:r>
              <a:rPr lang="pt-PT" sz="2000" dirty="0"/>
              <a:t> em paralelo</a:t>
            </a:r>
          </a:p>
          <a:p>
            <a:pPr lvl="1"/>
            <a:r>
              <a:rPr lang="pt-PT" sz="2000" b="1" i="1" dirty="0" err="1"/>
              <a:t>Pipelining</a:t>
            </a:r>
            <a:r>
              <a:rPr lang="pt-PT" sz="2000" i="1" dirty="0"/>
              <a:t> </a:t>
            </a:r>
            <a:r>
              <a:rPr lang="pt-PT" sz="2000" dirty="0"/>
              <a:t>(até 32 estágios)</a:t>
            </a:r>
            <a:br>
              <a:rPr lang="pt-PT" sz="2000" dirty="0"/>
            </a:br>
            <a:r>
              <a:rPr lang="pt-PT" sz="2000" dirty="0"/>
              <a:t>profundidade óptima (potência vs. desempenho) ~ 7 estágios</a:t>
            </a:r>
          </a:p>
          <a:p>
            <a:pPr lvl="1"/>
            <a:r>
              <a:rPr lang="pt-PT" sz="2000" b="1" dirty="0" err="1"/>
              <a:t>Superescalaridade</a:t>
            </a:r>
            <a:br>
              <a:rPr lang="pt-PT" sz="2000" dirty="0"/>
            </a:br>
            <a:r>
              <a:rPr lang="pt-PT" sz="2000" dirty="0"/>
              <a:t>Múltiplos </a:t>
            </a:r>
            <a:r>
              <a:rPr lang="pt-PT" sz="2000" i="1" dirty="0"/>
              <a:t>pipelines</a:t>
            </a:r>
            <a:r>
              <a:rPr lang="pt-PT" sz="2000" dirty="0"/>
              <a:t> permitem a execução simultânea de múltiplas instruções</a:t>
            </a:r>
          </a:p>
          <a:p>
            <a:pPr lvl="1"/>
            <a:r>
              <a:rPr lang="pt-PT" sz="2000" b="1" dirty="0"/>
              <a:t>Execução fora de ordem</a:t>
            </a:r>
            <a:br>
              <a:rPr lang="pt-PT" sz="2000" dirty="0"/>
            </a:br>
            <a:r>
              <a:rPr lang="pt-PT" sz="2000" dirty="0"/>
              <a:t>Maximização do número de instruções em execução</a:t>
            </a:r>
          </a:p>
          <a:p>
            <a:pPr lvl="1"/>
            <a:r>
              <a:rPr lang="pt-PT" sz="2000" b="1" dirty="0"/>
              <a:t>Execução especulativa</a:t>
            </a:r>
            <a:br>
              <a:rPr lang="pt-PT" sz="2000" dirty="0"/>
            </a:br>
            <a:r>
              <a:rPr lang="pt-PT" sz="2000" dirty="0"/>
              <a:t>Resolução de dependências de controlo</a:t>
            </a:r>
          </a:p>
          <a:p>
            <a:pPr lvl="1">
              <a:buNone/>
            </a:pPr>
            <a:endParaRPr lang="pt-PT" sz="2000" b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58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Moore’s</a:t>
            </a:r>
            <a:r>
              <a:rPr lang="pt-PT" i="1" dirty="0"/>
              <a:t> </a:t>
            </a:r>
            <a:r>
              <a:rPr lang="pt-PT" i="1" dirty="0" err="1"/>
              <a:t>Law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3475112" cy="4802088"/>
          </a:xfrm>
        </p:spPr>
        <p:txBody>
          <a:bodyPr/>
          <a:lstStyle/>
          <a:p>
            <a:r>
              <a:rPr lang="pt-PT" sz="2000" dirty="0"/>
              <a:t>Lei de Moore:</a:t>
            </a:r>
            <a:br>
              <a:rPr lang="pt-PT" sz="2000" dirty="0"/>
            </a:br>
            <a:r>
              <a:rPr lang="pt-PT" sz="2000" i="1" dirty="0"/>
              <a:t>“</a:t>
            </a:r>
            <a:r>
              <a:rPr lang="pt-PT" sz="2000" i="1" dirty="0" err="1"/>
              <a:t>The</a:t>
            </a:r>
            <a:r>
              <a:rPr lang="pt-PT" sz="2000" i="1" dirty="0"/>
              <a:t> </a:t>
            </a:r>
            <a:r>
              <a:rPr lang="pt-PT" sz="2000" i="1" dirty="0" err="1"/>
              <a:t>number</a:t>
            </a:r>
            <a:r>
              <a:rPr lang="pt-PT" sz="2000" i="1" dirty="0"/>
              <a:t> </a:t>
            </a:r>
            <a:r>
              <a:rPr lang="pt-PT" sz="2000" i="1" dirty="0" err="1"/>
              <a:t>of</a:t>
            </a:r>
            <a:r>
              <a:rPr lang="pt-PT" sz="2000" i="1" dirty="0"/>
              <a:t> </a:t>
            </a:r>
            <a:r>
              <a:rPr lang="pt-PT" sz="2000" i="1" dirty="0" err="1"/>
              <a:t>transistors</a:t>
            </a:r>
            <a:r>
              <a:rPr lang="pt-PT" sz="2000" i="1" dirty="0"/>
              <a:t> </a:t>
            </a:r>
            <a:r>
              <a:rPr lang="pt-PT" sz="2000" i="1" dirty="0" err="1"/>
              <a:t>on</a:t>
            </a:r>
            <a:r>
              <a:rPr lang="pt-PT" sz="2000" i="1" dirty="0"/>
              <a:t> a chip </a:t>
            </a:r>
            <a:r>
              <a:rPr lang="pt-PT" sz="2000" i="1" dirty="0" err="1"/>
              <a:t>doubles</a:t>
            </a:r>
            <a:r>
              <a:rPr lang="pt-PT" sz="2000" i="1" dirty="0"/>
              <a:t> </a:t>
            </a:r>
            <a:r>
              <a:rPr lang="pt-PT" sz="2000" i="1" dirty="0" err="1"/>
              <a:t>every</a:t>
            </a:r>
            <a:r>
              <a:rPr lang="pt-PT" sz="2000" i="1" dirty="0"/>
              <a:t> </a:t>
            </a:r>
            <a:r>
              <a:rPr lang="pt-PT" sz="2000" i="1" dirty="0" err="1"/>
              <a:t>two</a:t>
            </a:r>
            <a:r>
              <a:rPr lang="pt-PT" sz="2000" i="1" dirty="0"/>
              <a:t> </a:t>
            </a:r>
            <a:r>
              <a:rPr lang="pt-PT" sz="2000" i="1" dirty="0" err="1"/>
              <a:t>years</a:t>
            </a:r>
            <a:r>
              <a:rPr lang="pt-PT" sz="2000" i="1" dirty="0"/>
              <a:t>”</a:t>
            </a:r>
            <a:br>
              <a:rPr lang="pt-PT" sz="2000" i="1" dirty="0"/>
            </a:br>
            <a:r>
              <a:rPr lang="pt-PT" sz="1600" i="1" dirty="0"/>
              <a:t>[Adaptado de G. Moore, 1965]</a:t>
            </a:r>
            <a:br>
              <a:rPr lang="pt-PT" sz="1600" i="1" dirty="0"/>
            </a:br>
            <a:br>
              <a:rPr lang="pt-PT" sz="2000" i="1" dirty="0"/>
            </a:br>
            <a:r>
              <a:rPr lang="pt-PT" sz="2000" dirty="0"/>
              <a:t>Também formulada como:</a:t>
            </a:r>
            <a:br>
              <a:rPr lang="pt-PT" sz="2000" dirty="0"/>
            </a:br>
            <a:r>
              <a:rPr lang="pt-PT" sz="2000" i="1" dirty="0"/>
              <a:t>“O desempenho dos processadores dobra cada 18 meses”</a:t>
            </a:r>
            <a:br>
              <a:rPr lang="pt-PT" sz="2000" i="1" dirty="0"/>
            </a:br>
            <a:r>
              <a:rPr lang="pt-PT" sz="1600" i="1" dirty="0"/>
              <a:t>[David </a:t>
            </a:r>
            <a:r>
              <a:rPr lang="pt-PT" sz="1600" i="1" dirty="0" err="1"/>
              <a:t>House</a:t>
            </a:r>
            <a:r>
              <a:rPr lang="pt-PT" sz="1600" i="1" dirty="0"/>
              <a:t>, Intel]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81" y="1412776"/>
            <a:ext cx="5492523" cy="4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&amp; ILP </a:t>
            </a:r>
            <a:r>
              <a:rPr lang="pt-PT" i="1" dirty="0" err="1"/>
              <a:t>walls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608"/>
          </a:xfrm>
        </p:spPr>
        <p:txBody>
          <a:bodyPr/>
          <a:lstStyle/>
          <a:p>
            <a:r>
              <a:rPr lang="pt-PT" sz="2000" dirty="0"/>
              <a:t>O aumento da frequência do relógio aumenta a potência dissipada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39752" y="1988840"/>
                <a:ext cx="1361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/>
                        </a:rPr>
                        <m:t>𝑃</m:t>
                      </m:r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r>
                        <a:rPr lang="pt-PT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pt-PT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88840"/>
                <a:ext cx="136127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4211960" y="1865729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/>
              <a:t>P</a:t>
            </a:r>
            <a:r>
              <a:rPr lang="pt-PT" sz="1800" dirty="0"/>
              <a:t> – potência dinâmica	</a:t>
            </a:r>
            <a:r>
              <a:rPr lang="pt-PT" sz="1800" i="1" dirty="0"/>
              <a:t>V</a:t>
            </a:r>
            <a:r>
              <a:rPr lang="pt-PT" sz="1800" dirty="0"/>
              <a:t> - tensão</a:t>
            </a:r>
          </a:p>
          <a:p>
            <a:r>
              <a:rPr lang="pt-PT" sz="1800" i="1" dirty="0"/>
              <a:t>C </a:t>
            </a:r>
            <a:r>
              <a:rPr lang="pt-PT" sz="1800" dirty="0"/>
              <a:t>– capacidade 		</a:t>
            </a:r>
            <a:r>
              <a:rPr lang="pt-PT" sz="1800" i="1" dirty="0"/>
              <a:t>f </a:t>
            </a:r>
            <a:r>
              <a:rPr lang="pt-PT" sz="1800" dirty="0"/>
              <a:t>- frequência</a:t>
            </a:r>
            <a:endParaRPr lang="pt-PT" sz="1800" i="1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 bwMode="auto">
          <a:xfrm>
            <a:off x="251520" y="2708920"/>
            <a:ext cx="85344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/>
              <a:t>O </a:t>
            </a:r>
            <a:r>
              <a:rPr lang="pt-PT" sz="2000" i="1" kern="0" dirty="0"/>
              <a:t>hardware </a:t>
            </a:r>
            <a:r>
              <a:rPr lang="pt-PT" sz="2000" kern="0" dirty="0"/>
              <a:t>adicional necessário para explorar ILP e controlar </a:t>
            </a:r>
            <a:r>
              <a:rPr lang="pt-PT" sz="2000" i="1" kern="0" dirty="0"/>
              <a:t>pipelines</a:t>
            </a:r>
            <a:r>
              <a:rPr lang="pt-PT" sz="2000" kern="0" dirty="0"/>
              <a:t> profundos e execução fora de ordem é muito complexo, resultando em:</a:t>
            </a:r>
          </a:p>
          <a:p>
            <a:pPr lvl="1"/>
            <a:r>
              <a:rPr lang="pt-PT" sz="1800" kern="0" dirty="0"/>
              <a:t>Elevado consumo de potência associado a este controlo</a:t>
            </a:r>
          </a:p>
          <a:p>
            <a:pPr lvl="1"/>
            <a:r>
              <a:rPr lang="pt-PT" sz="1800" kern="0" dirty="0"/>
              <a:t>Desenho lógico extremamente complexo, cuja correcção é difícil de verificar</a:t>
            </a: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279585" y="4653136"/>
            <a:ext cx="8534400" cy="48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/>
              <a:t>O grau de ILP disponível nos programas é limitado (sendo o caso comum cerca de 3 instruções por ciclo)</a:t>
            </a:r>
          </a:p>
        </p:txBody>
      </p:sp>
    </p:spTree>
    <p:extLst>
      <p:ext uri="{BB962C8B-B14F-4D97-AF65-F5344CB8AC3E}">
        <p14:creationId xmlns:p14="http://schemas.microsoft.com/office/powerpoint/2010/main" val="12480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</a:t>
            </a:r>
            <a:r>
              <a:rPr lang="pt-PT" i="1" dirty="0" err="1"/>
              <a:t>wall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11" y="908720"/>
            <a:ext cx="5309177" cy="52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</a:t>
            </a:r>
            <a:r>
              <a:rPr lang="pt-PT" i="1" dirty="0" err="1"/>
              <a:t>wall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PT" dirty="0"/>
              <a:t>Em 2004 a Intel lança o </a:t>
            </a:r>
            <a:r>
              <a:rPr lang="pt-PT" dirty="0" err="1"/>
              <a:t>Prescott</a:t>
            </a:r>
            <a:r>
              <a:rPr lang="pt-PT" dirty="0"/>
              <a:t>, processador </a:t>
            </a:r>
            <a:r>
              <a:rPr lang="pt-PT" i="1" dirty="0" err="1"/>
              <a:t>single</a:t>
            </a:r>
            <a:r>
              <a:rPr lang="pt-PT" i="1" dirty="0"/>
              <a:t> </a:t>
            </a:r>
            <a:r>
              <a:rPr lang="pt-PT" dirty="0"/>
              <a:t>core, com pipelines muito profundos e anuncia que esta arquitectura poderá ir até aos 10 GHz</a:t>
            </a:r>
          </a:p>
          <a:p>
            <a:pPr>
              <a:spcAft>
                <a:spcPts val="2400"/>
              </a:spcAft>
            </a:pPr>
            <a:r>
              <a:rPr lang="pt-PT" dirty="0"/>
              <a:t>O consumo de potência e o calor dissipado nunca permitiram que este processador fosse além dos 3.8 GHz</a:t>
            </a:r>
          </a:p>
          <a:p>
            <a:pPr>
              <a:spcAft>
                <a:spcPts val="2400"/>
              </a:spcAft>
            </a:pPr>
            <a:r>
              <a:rPr lang="pt-PT" dirty="0"/>
              <a:t>Em 2005 é lançado o </a:t>
            </a:r>
            <a:r>
              <a:rPr lang="pt-PT" dirty="0" err="1"/>
              <a:t>Prescott</a:t>
            </a:r>
            <a:r>
              <a:rPr lang="pt-PT" dirty="0"/>
              <a:t> 2M, com </a:t>
            </a:r>
            <a:r>
              <a:rPr lang="pt-PT" i="1" dirty="0" err="1"/>
              <a:t>hyper</a:t>
            </a:r>
            <a:r>
              <a:rPr lang="pt-PT" i="1" dirty="0"/>
              <a:t> </a:t>
            </a:r>
            <a:r>
              <a:rPr lang="pt-PT" i="1" dirty="0" err="1"/>
              <a:t>threading</a:t>
            </a:r>
            <a:r>
              <a:rPr lang="pt-PT" dirty="0"/>
              <a:t>, prenunciando que algo estaria a mudar na forma como os processadores Intel iriam evoluir </a:t>
            </a:r>
            <a:br>
              <a:rPr lang="pt-PT" dirty="0"/>
            </a:br>
            <a:r>
              <a:rPr lang="pt-PT" sz="1800" dirty="0"/>
              <a:t>(outros fabricantes já tinham seguido esta linha desde 2001)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Thread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895600"/>
          </a:xfrm>
        </p:spPr>
        <p:txBody>
          <a:bodyPr/>
          <a:lstStyle/>
          <a:p>
            <a:r>
              <a:rPr lang="pt-PT" sz="2400" dirty="0"/>
              <a:t>Paralelismo a um nível mais grosso do que as instruções de um programa:</a:t>
            </a:r>
          </a:p>
          <a:p>
            <a:pPr lvl="1"/>
            <a:r>
              <a:rPr lang="pt-PT" sz="2000" dirty="0"/>
              <a:t>explorar o paralelismo entre diferentes </a:t>
            </a:r>
            <a:r>
              <a:rPr lang="pt-PT" sz="2000" b="1" dirty="0"/>
              <a:t>fios de execução (</a:t>
            </a:r>
            <a:r>
              <a:rPr lang="pt-PT" sz="2000" b="1" i="1" dirty="0"/>
              <a:t>threads) </a:t>
            </a:r>
            <a:r>
              <a:rPr lang="pt-PT" sz="2000" dirty="0"/>
              <a:t>de um mesmo programa ou de programas diferentes</a:t>
            </a:r>
          </a:p>
          <a:p>
            <a:pPr lvl="1"/>
            <a:r>
              <a:rPr lang="pt-PT" sz="2000" dirty="0"/>
              <a:t>as </a:t>
            </a:r>
            <a:r>
              <a:rPr lang="pt-PT" sz="2000" i="1" dirty="0"/>
              <a:t>threads</a:t>
            </a:r>
            <a:r>
              <a:rPr lang="pt-PT" sz="2000" dirty="0"/>
              <a:t> podem ser partes de um programa paralelo ou mesmo programas diferentes (processos)</a:t>
            </a:r>
          </a:p>
          <a:p>
            <a:pPr lvl="1"/>
            <a:r>
              <a:rPr lang="pt-PT" sz="2000" dirty="0"/>
              <a:t>cada </a:t>
            </a:r>
            <a:r>
              <a:rPr lang="pt-PT" sz="2000" i="1" dirty="0"/>
              <a:t>thread</a:t>
            </a:r>
            <a:r>
              <a:rPr lang="pt-PT" sz="2000" dirty="0"/>
              <a:t> tem o seu estado (instruções, dados, contexto ( conteúdo de registos, </a:t>
            </a:r>
            <a:r>
              <a:rPr lang="pt-PT" sz="2000" i="1" dirty="0" err="1"/>
              <a:t>instruction</a:t>
            </a:r>
            <a:r>
              <a:rPr lang="pt-PT" sz="2000" i="1" dirty="0"/>
              <a:t> </a:t>
            </a:r>
            <a:r>
              <a:rPr lang="pt-PT" sz="2000" i="1" dirty="0" err="1"/>
              <a:t>pointer</a:t>
            </a:r>
            <a:r>
              <a:rPr lang="pt-PT" sz="2000" dirty="0"/>
              <a:t>, </a:t>
            </a:r>
            <a:r>
              <a:rPr lang="pt-PT" sz="2000" dirty="0" err="1"/>
              <a:t>etc</a:t>
            </a:r>
            <a:r>
              <a:rPr lang="pt-PT" sz="2000" dirty="0"/>
              <a:t>.)) para que possa executar independentemente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  <p:grpSp>
        <p:nvGrpSpPr>
          <p:cNvPr id="9" name="Group 8"/>
          <p:cNvGrpSpPr/>
          <p:nvPr/>
        </p:nvGrpSpPr>
        <p:grpSpPr>
          <a:xfrm>
            <a:off x="304800" y="4267200"/>
            <a:ext cx="8534400" cy="1829594"/>
            <a:chOff x="304800" y="4267200"/>
            <a:chExt cx="8534400" cy="182959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304800" y="4267200"/>
              <a:ext cx="85344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spcBef>
                  <a:spcPct val="20000"/>
                </a:spcBef>
              </a:pP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thread</a:t>
              </a:r>
              <a:r>
                <a:rPr kumimoji="0" lang="pt-PT" sz="18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 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0				thread 1</a:t>
              </a: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lang="pt-PT" sz="1800" kern="0" dirty="0">
                <a:latin typeface="Courier New"/>
                <a:ea typeface="ＭＳ Ｐゴシック" charset="0"/>
                <a:cs typeface="Courier New"/>
              </a:endParaRPr>
            </a:p>
            <a:p>
              <a:pPr marL="342900" lvl="0" indent="-342900" eaLnBrk="0" hangingPunct="0">
                <a:spcBef>
                  <a:spcPct val="20000"/>
                </a:spcBef>
              </a:pP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for (i=0; </a:t>
              </a:r>
              <a:r>
                <a:rPr kumimoji="0" lang="pt-PT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 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&lt; 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S/2; </a:t>
              </a:r>
              <a:r>
                <a:rPr kumimoji="0" lang="pt-PT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+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+)		for (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i=S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/2;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i&lt;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 S ;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++) </a:t>
              </a: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  <a:p>
              <a:pPr marL="342900" indent="-342900" eaLnBrk="0" hangingPunct="0">
                <a:spcBef>
                  <a:spcPct val="20000"/>
                </a:spcBef>
              </a:pP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{ processa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a[i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]; }			{ processa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a[i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]; }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 bwMode="auto">
            <a:xfrm rot="16200000" flipH="1">
              <a:off x="3657600" y="5181600"/>
              <a:ext cx="1828800" cy="1588"/>
            </a:xfrm>
            <a:prstGeom prst="line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1216</Words>
  <Application>Microsoft Macintosh PowerPoint</Application>
  <PresentationFormat>Apresentação no Ecrã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Modelo de apresentação predefinido</vt:lpstr>
      <vt:lpstr>Arquitecturas MultiCore</vt:lpstr>
      <vt:lpstr>Material de Apoio</vt:lpstr>
      <vt:lpstr>Evolução Uni Processador</vt:lpstr>
      <vt:lpstr>Evolução MicroProcessadores: ILP</vt:lpstr>
      <vt:lpstr>Evolução MicroProcessadores: Moore’s Law</vt:lpstr>
      <vt:lpstr>Evolução MicroProcessadores: power &amp; ILP walls </vt:lpstr>
      <vt:lpstr>Evolução MicroProcessadores: power wall </vt:lpstr>
      <vt:lpstr>Evolução MicroProcessadores: power wall </vt:lpstr>
      <vt:lpstr>Thread Level Parallelism</vt:lpstr>
      <vt:lpstr>Thread Level Parallelism</vt:lpstr>
      <vt:lpstr>Simultaneous Multi Threading</vt:lpstr>
      <vt:lpstr>Simultaneous Multi Threading</vt:lpstr>
      <vt:lpstr>Simultaneous Multi Threading</vt:lpstr>
      <vt:lpstr>Simultaneous Multi Threading</vt:lpstr>
      <vt:lpstr>Simultaneous Multi Threading</vt:lpstr>
      <vt:lpstr>Simultaneous Multi Threading</vt:lpstr>
      <vt:lpstr>Computador Single Core</vt:lpstr>
      <vt:lpstr>Single Core Chip</vt:lpstr>
      <vt:lpstr>Multi Core Chip</vt:lpstr>
      <vt:lpstr>Multi Core Chip</vt:lpstr>
      <vt:lpstr>Multi Core Chip e SMT</vt:lpstr>
      <vt:lpstr>Multi Core</vt:lpstr>
      <vt:lpstr>MultiCore: Exemplos</vt:lpstr>
      <vt:lpstr>MultiCore: Exemplos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569</cp:revision>
  <dcterms:created xsi:type="dcterms:W3CDTF">2014-11-30T14:29:40Z</dcterms:created>
  <dcterms:modified xsi:type="dcterms:W3CDTF">2021-12-12T19:50:01Z</dcterms:modified>
</cp:coreProperties>
</file>