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90" r:id="rId2"/>
    <p:sldId id="338" r:id="rId3"/>
    <p:sldId id="299" r:id="rId4"/>
    <p:sldId id="291" r:id="rId5"/>
    <p:sldId id="300" r:id="rId6"/>
    <p:sldId id="292" r:id="rId7"/>
    <p:sldId id="294" r:id="rId8"/>
    <p:sldId id="304" r:id="rId9"/>
    <p:sldId id="295" r:id="rId10"/>
    <p:sldId id="293" r:id="rId11"/>
    <p:sldId id="339" r:id="rId12"/>
    <p:sldId id="312" r:id="rId13"/>
    <p:sldId id="341" r:id="rId14"/>
    <p:sldId id="348" r:id="rId15"/>
    <p:sldId id="305" r:id="rId16"/>
    <p:sldId id="350" r:id="rId17"/>
    <p:sldId id="311" r:id="rId18"/>
    <p:sldId id="337" r:id="rId19"/>
    <p:sldId id="349" r:id="rId20"/>
    <p:sldId id="301" r:id="rId21"/>
    <p:sldId id="302" r:id="rId22"/>
    <p:sldId id="308" r:id="rId23"/>
    <p:sldId id="343" r:id="rId24"/>
    <p:sldId id="307" r:id="rId25"/>
    <p:sldId id="309" r:id="rId26"/>
    <p:sldId id="310" r:id="rId27"/>
    <p:sldId id="323" r:id="rId28"/>
    <p:sldId id="344" r:id="rId29"/>
    <p:sldId id="303" r:id="rId30"/>
    <p:sldId id="314" r:id="rId31"/>
    <p:sldId id="345" r:id="rId32"/>
    <p:sldId id="315" r:id="rId33"/>
    <p:sldId id="297" r:id="rId34"/>
    <p:sldId id="316" r:id="rId35"/>
    <p:sldId id="317" r:id="rId36"/>
    <p:sldId id="318" r:id="rId37"/>
    <p:sldId id="319" r:id="rId38"/>
    <p:sldId id="320" r:id="rId39"/>
    <p:sldId id="346" r:id="rId40"/>
    <p:sldId id="322" r:id="rId41"/>
    <p:sldId id="324" r:id="rId42"/>
    <p:sldId id="325" r:id="rId43"/>
    <p:sldId id="326" r:id="rId44"/>
    <p:sldId id="327" r:id="rId45"/>
    <p:sldId id="328" r:id="rId46"/>
    <p:sldId id="347" r:id="rId47"/>
    <p:sldId id="330" r:id="rId48"/>
    <p:sldId id="332" r:id="rId49"/>
    <p:sldId id="331" r:id="rId50"/>
    <p:sldId id="333" r:id="rId51"/>
    <p:sldId id="336" r:id="rId52"/>
    <p:sldId id="334" r:id="rId53"/>
    <p:sldId id="335" r:id="rId54"/>
    <p:sldId id="329" r:id="rId55"/>
  </p:sldIdLst>
  <p:sldSz cx="9144000" cy="6858000" type="screen4x3"/>
  <p:notesSz cx="7099300" cy="10223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  <a:srgbClr val="0000FF"/>
    <a:srgbClr val="FFFF66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03/01/22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7FF8ED5-D7AB-4824-B5A2-1212CA823E7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793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62ABC-4405-434B-974E-01C7EFBBD08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886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2980-2232-4684-A49B-E8A77528C5C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171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EB0A8-1773-4792-9F85-E0D7CB36ED6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219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BC470-4EDA-489F-9F7C-6705FE1D70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62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5B11-AFC6-4EE2-99F9-7A17F33C7D9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51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6EFF-5454-4DD1-84CB-C3C34D8FF3A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266-1E15-4CE1-9EA2-45F07BA43F8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64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209F2-CD37-4F03-9115-FDCB9B6699C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73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142D9-A6F5-4FE3-85F3-A33BD087CB6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484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4803-398E-440A-8FE0-9867EED50FB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05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2CC20-7C40-45C8-BE58-F46EC088C55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272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7ABDF759-1527-429E-B022-C6FAE1CE2AD6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wp-content/uploads/OpenMP4.0.0.pdf" TargetMode="External"/><Relationship Id="rId2" Type="http://schemas.openxmlformats.org/officeDocument/2006/relationships/hyperlink" Target="http://www.openmp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 err="1">
                <a:latin typeface="Calibri" pitchFamily="-109" charset="0"/>
                <a:ea typeface="ＭＳ Ｐゴシック" pitchFamily="-109" charset="-128"/>
              </a:rPr>
              <a:t>OpenMP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Licenciatura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Luís Paulo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10</a:t>
            </a:fld>
            <a:endParaRPr lang="pt-PT" alt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534400" cy="404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Courier New"/>
                          <a:cs typeface="Courier New"/>
                        </a:rPr>
                        <a:t>#include</a:t>
                      </a:r>
                      <a:r>
                        <a:rPr lang="pt-PT" dirty="0">
                          <a:latin typeface="Courier New"/>
                          <a:cs typeface="Courier New"/>
                        </a:rPr>
                        <a:t> &lt;</a:t>
                      </a:r>
                      <a:r>
                        <a:rPr lang="pt-PT" dirty="0" err="1">
                          <a:latin typeface="Courier New"/>
                          <a:cs typeface="Courier New"/>
                        </a:rPr>
                        <a:t>omp.h</a:t>
                      </a:r>
                      <a:r>
                        <a:rPr lang="pt-PT" dirty="0">
                          <a:latin typeface="Courier New"/>
                          <a:cs typeface="Courier New"/>
                        </a:rPr>
                        <a:t>&gt;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omp_get_thread_num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Devolve ID da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omp_get_num_threads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Devolve número de threads actualmente existentes num bloco paralelo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baseline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baseline="0" dirty="0" err="1">
                          <a:latin typeface="Courier New"/>
                          <a:cs typeface="Courier New"/>
                        </a:rPr>
                        <a:t>omp_set_num_threads</a:t>
                      </a:r>
                      <a:r>
                        <a:rPr lang="pt-PT" sz="1800" b="1" baseline="0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baseline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pt-PT" sz="1800" b="1" baseline="0" dirty="0">
                          <a:latin typeface="Courier New"/>
                          <a:cs typeface="Courier New"/>
                        </a:rPr>
                        <a:t>)</a:t>
                      </a:r>
                      <a:endParaRPr lang="pt-PT" sz="1800" b="1" dirty="0">
                        <a:latin typeface="Courier New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Estabelece número de threads a ser criadas</a:t>
                      </a:r>
                      <a:r>
                        <a:rPr lang="pt-PT" baseline="0" dirty="0"/>
                        <a:t> no próximo bloco paralelo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omp_get_num_procs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Devolve número de processadores disponíveis para o 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omp_get_wtime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Devolve um </a:t>
                      </a:r>
                      <a:r>
                        <a:rPr lang="pt-PT" i="1" dirty="0" err="1"/>
                        <a:t>time</a:t>
                      </a:r>
                      <a:r>
                        <a:rPr lang="pt-PT" i="1" dirty="0"/>
                        <a:t> </a:t>
                      </a:r>
                      <a:r>
                        <a:rPr lang="pt-PT" i="1" dirty="0" err="1"/>
                        <a:t>stamp</a:t>
                      </a:r>
                      <a:r>
                        <a:rPr lang="pt-PT" i="1" dirty="0"/>
                        <a:t> </a:t>
                      </a:r>
                      <a:r>
                        <a:rPr lang="pt-PT" i="0" dirty="0"/>
                        <a:t>em segundos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latin typeface="Courier New"/>
                          <a:cs typeface="Courier New"/>
                        </a:rPr>
                        <a:t>... e muitas mais ...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auto">
          <a:xfrm>
            <a:off x="3131840" y="2995445"/>
            <a:ext cx="3024336" cy="295383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/>
              <a:t>– ordem de execução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35073"/>
            <a:ext cx="2822848" cy="2742200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sz="18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Esta é a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0!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Esta é a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1!</a:t>
            </a:r>
          </a:p>
          <a:p>
            <a:pPr>
              <a:buNone/>
            </a:pP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11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908720"/>
            <a:ext cx="6849952" cy="214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#include &lt;</a:t>
            </a: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omp.h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en-US" altLang="ko-KR" sz="16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Há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%d threads”\n”,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());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</a:p>
          <a:p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Esta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é a thread %d\n”,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  <a:endParaRPr lang="en-US" altLang="ko-KR" sz="1600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sz="1600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0048" y="3135072"/>
            <a:ext cx="2822848" cy="274220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Esta é a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1!</a:t>
            </a: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Esta é a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0!</a:t>
            </a:r>
          </a:p>
          <a:p>
            <a:pPr>
              <a:buFontTx/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8576" y="3135490"/>
            <a:ext cx="2822848" cy="274178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Esta é a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0!</a:t>
            </a: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Esta é a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1!</a:t>
            </a: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12544" y="598121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Seleccione o </a:t>
            </a:r>
            <a:r>
              <a:rPr lang="pt-PT" i="1" dirty="0"/>
              <a:t>output </a:t>
            </a:r>
            <a:r>
              <a:rPr lang="pt-PT" dirty="0"/>
              <a:t>possível!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>
                <a:latin typeface="Courier New"/>
                <a:cs typeface="Courier New"/>
              </a:rPr>
              <a:t>single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12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2209800"/>
            <a:ext cx="495520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n;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single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{ n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(“%d threads\n”, n);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}</a:t>
            </a: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(thread %d\n”,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  <a:p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4697288" y="5605462"/>
            <a:ext cx="4267200" cy="490538"/>
            <a:chOff x="2592" y="3531"/>
            <a:chExt cx="2688" cy="309"/>
          </a:xfrm>
        </p:grpSpPr>
        <p:sp>
          <p:nvSpPr>
            <p:cNvPr id="8" name="Line 65"/>
            <p:cNvSpPr>
              <a:spLocks noChangeShapeType="1"/>
            </p:cNvSpPr>
            <p:nvPr/>
          </p:nvSpPr>
          <p:spPr bwMode="auto">
            <a:xfrm flipH="1">
              <a:off x="4766" y="3573"/>
              <a:ext cx="5" cy="257"/>
            </a:xfrm>
            <a:prstGeom prst="line">
              <a:avLst/>
            </a:prstGeom>
            <a:noFill/>
            <a:ln w="63500">
              <a:solidFill>
                <a:srgbClr val="00009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2592" y="384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3216" y="3531"/>
              <a:ext cx="10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4697288" y="2190750"/>
            <a:ext cx="4267200" cy="400050"/>
            <a:chOff x="2592" y="1572"/>
            <a:chExt cx="2688" cy="252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4766" y="1584"/>
              <a:ext cx="3" cy="240"/>
            </a:xfrm>
            <a:prstGeom prst="line">
              <a:avLst/>
            </a:prstGeom>
            <a:noFill/>
            <a:ln w="63500">
              <a:solidFill>
                <a:srgbClr val="00009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2592" y="1584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Text Box 73"/>
            <p:cNvSpPr txBox="1">
              <a:spLocks noChangeArrowheads="1"/>
            </p:cNvSpPr>
            <p:nvPr/>
          </p:nvSpPr>
          <p:spPr bwMode="auto">
            <a:xfrm>
              <a:off x="3202" y="1572"/>
              <a:ext cx="10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  <p:sp>
          <p:nvSpPr>
            <p:cNvPr id="15" name="Line 79"/>
            <p:cNvSpPr>
              <a:spLocks noChangeShapeType="1"/>
            </p:cNvSpPr>
            <p:nvPr/>
          </p:nvSpPr>
          <p:spPr bwMode="auto">
            <a:xfrm>
              <a:off x="2592" y="1824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4" name="Group 86"/>
          <p:cNvGrpSpPr>
            <a:grpSpLocks/>
          </p:cNvGrpSpPr>
          <p:nvPr/>
        </p:nvGrpSpPr>
        <p:grpSpPr bwMode="auto">
          <a:xfrm>
            <a:off x="4697288" y="4876800"/>
            <a:ext cx="4271963" cy="766763"/>
            <a:chOff x="2592" y="2967"/>
            <a:chExt cx="2691" cy="483"/>
          </a:xfrm>
        </p:grpSpPr>
        <p:sp>
          <p:nvSpPr>
            <p:cNvPr id="37" name="Line 82"/>
            <p:cNvSpPr>
              <a:spLocks noChangeShapeType="1"/>
            </p:cNvSpPr>
            <p:nvPr/>
          </p:nvSpPr>
          <p:spPr bwMode="auto">
            <a:xfrm>
              <a:off x="2592" y="345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35" name="Group 69"/>
            <p:cNvGrpSpPr>
              <a:grpSpLocks/>
            </p:cNvGrpSpPr>
            <p:nvPr/>
          </p:nvGrpSpPr>
          <p:grpSpPr bwMode="auto">
            <a:xfrm>
              <a:off x="4258" y="2967"/>
              <a:ext cx="1025" cy="476"/>
              <a:chOff x="4258" y="2967"/>
              <a:chExt cx="1025" cy="476"/>
            </a:xfrm>
          </p:grpSpPr>
          <p:sp>
            <p:nvSpPr>
              <p:cNvPr id="38" name="Line 54"/>
              <p:cNvSpPr>
                <a:spLocks noChangeShapeType="1"/>
              </p:cNvSpPr>
              <p:nvPr/>
            </p:nvSpPr>
            <p:spPr bwMode="auto">
              <a:xfrm>
                <a:off x="4258" y="2967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39" name="Group 67"/>
              <p:cNvGrpSpPr>
                <a:grpSpLocks/>
              </p:cNvGrpSpPr>
              <p:nvPr/>
            </p:nvGrpSpPr>
            <p:grpSpPr bwMode="auto">
              <a:xfrm>
                <a:off x="4258" y="2967"/>
                <a:ext cx="1025" cy="476"/>
                <a:chOff x="4258" y="2967"/>
                <a:chExt cx="1025" cy="476"/>
              </a:xfrm>
            </p:grpSpPr>
            <p:sp>
              <p:nvSpPr>
                <p:cNvPr id="40" name="Line 55"/>
                <p:cNvSpPr>
                  <a:spLocks noChangeShapeType="1"/>
                </p:cNvSpPr>
                <p:nvPr/>
              </p:nvSpPr>
              <p:spPr bwMode="auto">
                <a:xfrm>
                  <a:off x="4258" y="3443"/>
                  <a:ext cx="1025" cy="0"/>
                </a:xfrm>
                <a:prstGeom prst="line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945" y="2967"/>
                  <a:ext cx="0" cy="455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2" name="Line 57"/>
                <p:cNvSpPr>
                  <a:spLocks noChangeShapeType="1"/>
                </p:cNvSpPr>
                <p:nvPr/>
              </p:nvSpPr>
              <p:spPr bwMode="auto">
                <a:xfrm>
                  <a:off x="5105" y="2967"/>
                  <a:ext cx="4" cy="456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3" name="Line 58"/>
                <p:cNvSpPr>
                  <a:spLocks noChangeShapeType="1"/>
                </p:cNvSpPr>
                <p:nvPr/>
              </p:nvSpPr>
              <p:spPr bwMode="auto">
                <a:xfrm>
                  <a:off x="5249" y="2967"/>
                  <a:ext cx="0" cy="457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4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273" y="2967"/>
                  <a:ext cx="0" cy="460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5" name="Line 60"/>
                <p:cNvSpPr>
                  <a:spLocks noChangeShapeType="1"/>
                </p:cNvSpPr>
                <p:nvPr/>
              </p:nvSpPr>
              <p:spPr bwMode="auto">
                <a:xfrm>
                  <a:off x="4433" y="2967"/>
                  <a:ext cx="4" cy="461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6" name="Line 61"/>
                <p:cNvSpPr>
                  <a:spLocks noChangeShapeType="1"/>
                </p:cNvSpPr>
                <p:nvPr/>
              </p:nvSpPr>
              <p:spPr bwMode="auto">
                <a:xfrm>
                  <a:off x="4577" y="2967"/>
                  <a:ext cx="0" cy="46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765" y="2967"/>
                  <a:ext cx="4" cy="462"/>
                </a:xfrm>
                <a:prstGeom prst="line">
                  <a:avLst/>
                </a:prstGeom>
                <a:noFill/>
                <a:ln w="63500">
                  <a:solidFill>
                    <a:srgbClr val="00009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36" name="Text Box 76"/>
            <p:cNvSpPr txBox="1">
              <a:spLocks noChangeArrowheads="1"/>
            </p:cNvSpPr>
            <p:nvPr/>
          </p:nvSpPr>
          <p:spPr bwMode="auto">
            <a:xfrm>
              <a:off x="3120" y="3063"/>
              <a:ext cx="8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49" name="Group 84"/>
          <p:cNvGrpSpPr>
            <a:grpSpLocks/>
          </p:cNvGrpSpPr>
          <p:nvPr/>
        </p:nvGrpSpPr>
        <p:grpSpPr bwMode="auto">
          <a:xfrm>
            <a:off x="4694113" y="3838950"/>
            <a:ext cx="4270375" cy="1035051"/>
            <a:chOff x="2592" y="1928"/>
            <a:chExt cx="2690" cy="652"/>
          </a:xfrm>
        </p:grpSpPr>
        <p:sp>
          <p:nvSpPr>
            <p:cNvPr id="50" name="Line 80"/>
            <p:cNvSpPr>
              <a:spLocks noChangeShapeType="1"/>
            </p:cNvSpPr>
            <p:nvPr/>
          </p:nvSpPr>
          <p:spPr bwMode="auto">
            <a:xfrm>
              <a:off x="2592" y="258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54" name="Group 66"/>
            <p:cNvGrpSpPr>
              <a:grpSpLocks/>
            </p:cNvGrpSpPr>
            <p:nvPr/>
          </p:nvGrpSpPr>
          <p:grpSpPr bwMode="auto">
            <a:xfrm>
              <a:off x="4257" y="1928"/>
              <a:ext cx="1025" cy="644"/>
              <a:chOff x="4257" y="1928"/>
              <a:chExt cx="1025" cy="644"/>
            </a:xfrm>
          </p:grpSpPr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>
                <a:off x="4257" y="2572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auto">
              <a:xfrm>
                <a:off x="4944" y="1942"/>
                <a:ext cx="0" cy="609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 flipH="1">
                <a:off x="5108" y="1942"/>
                <a:ext cx="3" cy="610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 flipH="1">
                <a:off x="5272" y="1942"/>
                <a:ext cx="3" cy="611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>
                <a:off x="4272" y="1942"/>
                <a:ext cx="0" cy="614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auto">
              <a:xfrm>
                <a:off x="4436" y="1942"/>
                <a:ext cx="0" cy="615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auto">
              <a:xfrm>
                <a:off x="4600" y="1942"/>
                <a:ext cx="0" cy="616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 flipH="1">
                <a:off x="4766" y="1928"/>
                <a:ext cx="0" cy="636"/>
              </a:xfrm>
              <a:prstGeom prst="line">
                <a:avLst/>
              </a:prstGeom>
              <a:noFill/>
              <a:ln w="63500">
                <a:solidFill>
                  <a:schemeClr val="accent6">
                    <a:lumMod val="40000"/>
                    <a:lumOff val="6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3120" y="2217"/>
              <a:ext cx="10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4694113" y="2590800"/>
            <a:ext cx="4270375" cy="1219200"/>
            <a:chOff x="2592" y="2078"/>
            <a:chExt cx="2690" cy="768"/>
          </a:xfrm>
        </p:grpSpPr>
        <p:sp>
          <p:nvSpPr>
            <p:cNvPr id="19" name="Line 80"/>
            <p:cNvSpPr>
              <a:spLocks noChangeShapeType="1"/>
            </p:cNvSpPr>
            <p:nvPr/>
          </p:nvSpPr>
          <p:spPr bwMode="auto">
            <a:xfrm>
              <a:off x="2592" y="2846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4257" y="2078"/>
              <a:ext cx="1025" cy="768"/>
              <a:chOff x="4257" y="2078"/>
              <a:chExt cx="1025" cy="768"/>
            </a:xfrm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4257" y="2078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21" name="Group 66"/>
              <p:cNvGrpSpPr>
                <a:grpSpLocks/>
              </p:cNvGrpSpPr>
              <p:nvPr/>
            </p:nvGrpSpPr>
            <p:grpSpPr bwMode="auto">
              <a:xfrm>
                <a:off x="4272" y="2079"/>
                <a:ext cx="979" cy="767"/>
                <a:chOff x="4272" y="2079"/>
                <a:chExt cx="979" cy="767"/>
              </a:xfrm>
            </p:grpSpPr>
            <p:sp>
              <p:nvSpPr>
                <p:cNvPr id="23" name="Line 48"/>
                <p:cNvSpPr>
                  <a:spLocks noChangeShapeType="1"/>
                </p:cNvSpPr>
                <p:nvPr/>
              </p:nvSpPr>
              <p:spPr bwMode="auto">
                <a:xfrm>
                  <a:off x="4944" y="2079"/>
                  <a:ext cx="0" cy="767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5107" y="2080"/>
                  <a:ext cx="1" cy="766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5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5251" y="2081"/>
                  <a:ext cx="0" cy="765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6" name="Line 51"/>
                <p:cNvSpPr>
                  <a:spLocks noChangeShapeType="1"/>
                </p:cNvSpPr>
                <p:nvPr/>
              </p:nvSpPr>
              <p:spPr bwMode="auto">
                <a:xfrm>
                  <a:off x="4272" y="2084"/>
                  <a:ext cx="0" cy="76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35" y="2085"/>
                  <a:ext cx="1" cy="761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8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579" y="2086"/>
                  <a:ext cx="0" cy="760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>
                  <a:off x="4766" y="2084"/>
                  <a:ext cx="5" cy="762"/>
                </a:xfrm>
                <a:prstGeom prst="line">
                  <a:avLst/>
                </a:prstGeom>
                <a:noFill/>
                <a:ln w="63500">
                  <a:solidFill>
                    <a:srgbClr val="00009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18" name="Text Box 74"/>
            <p:cNvSpPr txBox="1">
              <a:spLocks noChangeArrowheads="1"/>
            </p:cNvSpPr>
            <p:nvPr/>
          </p:nvSpPr>
          <p:spPr bwMode="auto">
            <a:xfrm>
              <a:off x="3120" y="2366"/>
              <a:ext cx="8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sp>
        <p:nvSpPr>
          <p:cNvPr id="6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219200"/>
            <a:ext cx="8443664" cy="985664"/>
          </a:xfrm>
        </p:spPr>
        <p:txBody>
          <a:bodyPr/>
          <a:lstStyle/>
          <a:p>
            <a:pPr marL="0" indent="0">
              <a:buNone/>
            </a:pPr>
            <a:r>
              <a:rPr lang="pt-PT" sz="2400" dirty="0"/>
              <a:t>Apenas a primeira </a:t>
            </a:r>
            <a:r>
              <a:rPr lang="pt-PT" sz="2400" i="1" dirty="0" err="1"/>
              <a:t>thread</a:t>
            </a:r>
            <a:r>
              <a:rPr lang="pt-PT" sz="2400" dirty="0"/>
              <a:t> a atingir o bloco </a:t>
            </a:r>
            <a:r>
              <a:rPr lang="pt-PT" sz="2000" dirty="0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pt-PT" sz="2400" dirty="0"/>
              <a:t> o executa</a:t>
            </a:r>
          </a:p>
          <a:p>
            <a:pPr marL="0" indent="0">
              <a:buNone/>
            </a:pPr>
            <a:r>
              <a:rPr lang="pt-PT" sz="2400" dirty="0"/>
              <a:t>Todas as </a:t>
            </a:r>
            <a:r>
              <a:rPr lang="pt-PT" sz="2400" i="1" dirty="0" err="1"/>
              <a:t>threads</a:t>
            </a:r>
            <a:r>
              <a:rPr lang="pt-PT" sz="2400" i="1" dirty="0"/>
              <a:t> </a:t>
            </a:r>
            <a:r>
              <a:rPr lang="pt-PT" sz="2400" dirty="0"/>
              <a:t>sincronizam no fim do bloco (barreira implícita)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912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auto">
          <a:xfrm>
            <a:off x="6156176" y="2991784"/>
            <a:ext cx="2921056" cy="295383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/>
              <a:t>– ordem de execução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35073"/>
            <a:ext cx="2822848" cy="2742200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sz="18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13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908720"/>
            <a:ext cx="7096815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#include &lt;</a:t>
            </a: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omp.h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  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%d...\n”,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single 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Há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%d threads”\n”,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());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(“...thread %d\n”,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endParaRPr lang="en-US" altLang="ko-KR" sz="1600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sz="1600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0048" y="3135072"/>
            <a:ext cx="2822848" cy="274220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8576" y="3135490"/>
            <a:ext cx="2822848" cy="274178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1... 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12544" y="598121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Seleccione o </a:t>
            </a:r>
            <a:r>
              <a:rPr lang="pt-PT" i="1" dirty="0"/>
              <a:t>output </a:t>
            </a:r>
            <a:r>
              <a:rPr lang="pt-PT" dirty="0"/>
              <a:t>possível!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 bwMode="auto">
          <a:xfrm>
            <a:off x="3140625" y="3009583"/>
            <a:ext cx="2921056" cy="295383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6156176" y="2991784"/>
            <a:ext cx="2921056" cy="295383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/>
              <a:t>– ordem de execução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35073"/>
            <a:ext cx="2822848" cy="2742200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sz="18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14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908720"/>
            <a:ext cx="7096815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#include &lt;</a:t>
            </a: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omp.h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  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%d...\n”,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single </a:t>
            </a:r>
            <a:r>
              <a:rPr lang="en-US" altLang="ko-KR" sz="1600" b="1" u="sng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nowait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Há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%d threads”\n”,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());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(“...thread %d\n”,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endParaRPr lang="en-US" altLang="ko-KR" sz="1600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sz="1600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0048" y="3135072"/>
            <a:ext cx="2822848" cy="274220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8576" y="3135490"/>
            <a:ext cx="2822848" cy="274178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Há 2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threads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1... 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lang="pt-PT" sz="1800" dirty="0" err="1">
                <a:solidFill>
                  <a:srgbClr val="FFFFFF"/>
                </a:solidFill>
                <a:latin typeface="Courier New"/>
                <a:cs typeface="Courier New"/>
              </a:rPr>
              <a:t>thread</a:t>
            </a:r>
            <a:r>
              <a:rPr lang="pt-PT" sz="1800" dirty="0">
                <a:solidFill>
                  <a:srgbClr val="FFFFFF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sz="1800" kern="0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sz="18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kern="0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12544" y="598121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Seleccione o </a:t>
            </a:r>
            <a:r>
              <a:rPr lang="pt-PT" i="1" dirty="0"/>
              <a:t>output </a:t>
            </a:r>
            <a:r>
              <a:rPr lang="pt-PT" dirty="0"/>
              <a:t>possível!</a:t>
            </a:r>
            <a:endParaRPr lang="en-US" dirty="0"/>
          </a:p>
        </p:txBody>
      </p:sp>
      <p:sp>
        <p:nvSpPr>
          <p:cNvPr id="11" name="Nota de aviso rectangular 10"/>
          <p:cNvSpPr/>
          <p:nvPr/>
        </p:nvSpPr>
        <p:spPr bwMode="auto">
          <a:xfrm>
            <a:off x="6739322" y="895237"/>
            <a:ext cx="2325824" cy="1015663"/>
          </a:xfrm>
          <a:prstGeom prst="wedgeRectCallout">
            <a:avLst>
              <a:gd name="adj1" fmla="val -168072"/>
              <a:gd name="adj2" fmla="val 43082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nowait</a:t>
            </a:r>
            <a:r>
              <a:rPr kumimoji="0" lang="pt-PT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elimina a barreira no fim do bloco </a:t>
            </a:r>
            <a:r>
              <a:rPr kumimoji="0" lang="pt-PT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single</a:t>
            </a: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3" grpId="0" animBg="1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Loop</a:t>
            </a:r>
            <a:r>
              <a:rPr lang="pt-PT" i="1" dirty="0"/>
              <a:t> </a:t>
            </a:r>
            <a:r>
              <a:rPr lang="pt-PT" i="1" dirty="0" err="1"/>
              <a:t>construct</a:t>
            </a:r>
            <a:r>
              <a:rPr lang="pt-PT" i="1" dirty="0"/>
              <a:t> : </a:t>
            </a:r>
            <a:r>
              <a:rPr lang="pt-PT" dirty="0" err="1"/>
              <a:t>directiva</a:t>
            </a:r>
            <a:r>
              <a:rPr lang="pt-PT" dirty="0"/>
              <a:t> </a:t>
            </a:r>
            <a:r>
              <a:rPr lang="pt-PT" dirty="0">
                <a:latin typeface="Courier New"/>
                <a:cs typeface="Courier New"/>
              </a:rPr>
              <a:t>for</a:t>
            </a:r>
            <a:r>
              <a:rPr lang="pt-P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534400" cy="36724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en-US" altLang="ko-KR" sz="18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8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8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for (</a:t>
            </a:r>
            <a:r>
              <a:rPr lang="en-US" altLang="ko-KR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&lt;N; </a:t>
            </a:r>
            <a:r>
              <a:rPr lang="en-US" altLang="ko-KR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A[</a:t>
            </a:r>
            <a:r>
              <a:rPr lang="en-US" altLang="ko-KR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B[</a:t>
            </a:r>
            <a:r>
              <a:rPr lang="en-US" altLang="ko-KR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 C[</a:t>
            </a:r>
            <a:r>
              <a:rPr lang="en-US" altLang="ko-KR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 }</a:t>
            </a:r>
          </a:p>
          <a:p>
            <a:r>
              <a:rPr lang="pt-PT" sz="2000" dirty="0"/>
              <a:t>deve estar dentro de um bloco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18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pt-PT" sz="2000" dirty="0"/>
              <a:t>distribui as iterações do ciclo pelas </a:t>
            </a:r>
            <a:r>
              <a:rPr lang="pt-PT" sz="2000" i="1" dirty="0" err="1"/>
              <a:t>threads</a:t>
            </a:r>
            <a:r>
              <a:rPr lang="pt-PT" sz="2000" i="1" dirty="0"/>
              <a:t> </a:t>
            </a:r>
            <a:r>
              <a:rPr lang="pt-PT" sz="2000" dirty="0"/>
              <a:t>activas no grupo (</a:t>
            </a:r>
            <a:r>
              <a:rPr lang="pt-PT" sz="2000" i="1" dirty="0"/>
              <a:t>team) </a:t>
            </a:r>
            <a:r>
              <a:rPr lang="pt-PT" sz="2000" dirty="0"/>
              <a:t> actual:</a:t>
            </a:r>
          </a:p>
          <a:p>
            <a:pPr lvl="1"/>
            <a:r>
              <a:rPr lang="pt-PT" sz="1800" dirty="0"/>
              <a:t>o espaço de iterações (</a:t>
            </a:r>
            <a:r>
              <a:rPr lang="pt-PT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i=0 .. N-1</a:t>
            </a:r>
            <a:r>
              <a:rPr lang="pt-PT" sz="1800" dirty="0"/>
              <a:t>, neste exemplo) é decomposto em </a:t>
            </a:r>
            <a:r>
              <a:rPr lang="pt-PT" sz="1800" dirty="0" err="1"/>
              <a:t>sub-intervalos</a:t>
            </a:r>
            <a:r>
              <a:rPr lang="pt-PT" sz="1800" dirty="0"/>
              <a:t> (</a:t>
            </a:r>
            <a:r>
              <a:rPr lang="pt-PT" sz="1800" i="1" dirty="0" err="1"/>
              <a:t>chunks</a:t>
            </a:r>
            <a:r>
              <a:rPr lang="pt-PT" sz="1800" dirty="0"/>
              <a:t>) consecutivos;</a:t>
            </a:r>
          </a:p>
          <a:p>
            <a:pPr lvl="1"/>
            <a:r>
              <a:rPr lang="pt-PT" sz="1800" dirty="0"/>
              <a:t>os </a:t>
            </a:r>
            <a:r>
              <a:rPr lang="pt-PT" sz="1800" i="1" dirty="0" err="1"/>
              <a:t>chunks</a:t>
            </a:r>
            <a:r>
              <a:rPr lang="pt-PT" sz="1800" i="1" dirty="0"/>
              <a:t> </a:t>
            </a:r>
            <a:r>
              <a:rPr lang="pt-PT" sz="1800" dirty="0"/>
              <a:t>são distribuídos </a:t>
            </a:r>
            <a:r>
              <a:rPr lang="pt-PT" sz="1800" dirty="0" err="1"/>
              <a:t>pelas</a:t>
            </a:r>
            <a:r>
              <a:rPr lang="pt-PT" sz="1800" dirty="0"/>
              <a:t> </a:t>
            </a:r>
            <a:r>
              <a:rPr lang="pt-PT" sz="1800" i="1" dirty="0" err="1"/>
              <a:t>threads</a:t>
            </a:r>
            <a:endParaRPr lang="pt-PT" sz="1800" dirty="0"/>
          </a:p>
          <a:p>
            <a:pPr lvl="1"/>
            <a:r>
              <a:rPr lang="pt-PT" sz="1800" dirty="0"/>
              <a:t>sem informação adicional nada se pode assumir sobre o número ou tamanho dos </a:t>
            </a:r>
            <a:r>
              <a:rPr lang="pt-PT" sz="1800" i="1" dirty="0" err="1"/>
              <a:t>chunks</a:t>
            </a:r>
            <a:r>
              <a:rPr lang="pt-PT" sz="1800" dirty="0"/>
              <a:t>, nem sobre a sua distribuição </a:t>
            </a:r>
            <a:r>
              <a:rPr lang="pt-PT" sz="1800" dirty="0" err="1"/>
              <a:t>pelas</a:t>
            </a:r>
            <a:r>
              <a:rPr lang="pt-PT" sz="1800" dirty="0"/>
              <a:t> </a:t>
            </a:r>
            <a:r>
              <a:rPr lang="pt-PT" sz="1800" i="1" dirty="0" err="1"/>
              <a:t>threads</a:t>
            </a:r>
            <a:r>
              <a:rPr lang="pt-PT" sz="1800" dirty="0"/>
              <a:t>, excepto de que cada </a:t>
            </a:r>
            <a:r>
              <a:rPr lang="pt-PT" sz="1800" i="1" dirty="0" err="1"/>
              <a:t>thread</a:t>
            </a:r>
            <a:r>
              <a:rPr lang="pt-PT" sz="1800" dirty="0"/>
              <a:t> será responsável pela execução de pelo menos 1 </a:t>
            </a:r>
            <a:r>
              <a:rPr lang="pt-PT" sz="1800" i="1" dirty="0" err="1"/>
              <a:t>chunk</a:t>
            </a:r>
            <a:endParaRPr lang="pt-PT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15</a:t>
            </a:fld>
            <a:endParaRPr lang="pt-PT" altLang="pt-PT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974704"/>
            <a:ext cx="8534400" cy="127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PT" sz="2000" kern="0" dirty="0"/>
              <a:t>e</a:t>
            </a:r>
            <a:r>
              <a:rPr lang="pt-PT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pt-PT" sz="2000" kern="0" dirty="0"/>
              <a:t> podem ser combinadas</a:t>
            </a:r>
          </a:p>
          <a:p>
            <a:pPr marL="0" indent="0">
              <a:buFontTx/>
              <a:buNone/>
            </a:pP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en-US" altLang="ko-KR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for (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&lt;N; 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A[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B[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 C[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FontTx/>
              <a:buNone/>
            </a:pPr>
            <a:endParaRPr lang="pt-PT" sz="2000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Loop</a:t>
            </a:r>
            <a:r>
              <a:rPr lang="pt-PT" i="1" dirty="0"/>
              <a:t> </a:t>
            </a:r>
            <a:r>
              <a:rPr lang="pt-PT" i="1" dirty="0" err="1"/>
              <a:t>construct</a:t>
            </a:r>
            <a:r>
              <a:rPr lang="pt-PT" i="1" dirty="0"/>
              <a:t> : </a:t>
            </a:r>
            <a:r>
              <a:rPr lang="pt-PT" dirty="0" err="1"/>
              <a:t>directiva</a:t>
            </a:r>
            <a:r>
              <a:rPr lang="pt-PT" dirty="0"/>
              <a:t> </a:t>
            </a:r>
            <a:r>
              <a:rPr lang="pt-PT" dirty="0">
                <a:latin typeface="Courier New"/>
                <a:cs typeface="Courier New"/>
              </a:rPr>
              <a:t>for</a:t>
            </a:r>
            <a:r>
              <a:rPr lang="pt-PT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16</a:t>
            </a:fld>
            <a:endParaRPr lang="pt-PT" altLang="pt-PT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5781" y="1072713"/>
            <a:ext cx="8534400" cy="113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(4)</a:t>
            </a:r>
            <a:endParaRPr lang="en-US" altLang="ko-KR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	for (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&lt;100000; 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	   A[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B[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 C[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FontTx/>
              <a:buNone/>
            </a:pPr>
            <a:endParaRPr lang="pt-PT" sz="2000" kern="0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370F8FB-37BB-944A-AA51-5E55BAE20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51543"/>
              </p:ext>
            </p:extLst>
          </p:nvPr>
        </p:nvGraphicFramePr>
        <p:xfrm>
          <a:off x="375781" y="2381801"/>
          <a:ext cx="8463420" cy="3144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855">
                  <a:extLst>
                    <a:ext uri="{9D8B030D-6E8A-4147-A177-3AD203B41FA5}">
                      <a16:colId xmlns:a16="http://schemas.microsoft.com/office/drawing/2014/main" val="1003024514"/>
                    </a:ext>
                  </a:extLst>
                </a:gridCol>
                <a:gridCol w="2115855">
                  <a:extLst>
                    <a:ext uri="{9D8B030D-6E8A-4147-A177-3AD203B41FA5}">
                      <a16:colId xmlns:a16="http://schemas.microsoft.com/office/drawing/2014/main" val="3292012536"/>
                    </a:ext>
                  </a:extLst>
                </a:gridCol>
                <a:gridCol w="2115855">
                  <a:extLst>
                    <a:ext uri="{9D8B030D-6E8A-4147-A177-3AD203B41FA5}">
                      <a16:colId xmlns:a16="http://schemas.microsoft.com/office/drawing/2014/main" val="3717498704"/>
                    </a:ext>
                  </a:extLst>
                </a:gridCol>
                <a:gridCol w="2115855">
                  <a:extLst>
                    <a:ext uri="{9D8B030D-6E8A-4147-A177-3AD203B41FA5}">
                      <a16:colId xmlns:a16="http://schemas.microsoft.com/office/drawing/2014/main" val="78086551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Exemplo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8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PT" dirty="0" err="1"/>
                        <a:t>Thread</a:t>
                      </a:r>
                      <a:r>
                        <a:rPr lang="pt-PT" dirty="0"/>
                        <a:t> 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Thread</a:t>
                      </a:r>
                      <a:r>
                        <a:rPr lang="pt-PT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Thread</a:t>
                      </a:r>
                      <a:r>
                        <a:rPr lang="pt-PT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Thread</a:t>
                      </a:r>
                      <a:r>
                        <a:rPr lang="pt-PT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032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for (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=0;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&lt;25000;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++)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A[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= B[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+ C[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];</a:t>
                      </a:r>
                      <a:endParaRPr lang="pt-P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for (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=25000;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&lt;50000;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++)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A[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= B[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+ C[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];</a:t>
                      </a:r>
                      <a:endParaRPr lang="pt-PT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for (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=50000;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&lt;75000;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++)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A[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= B[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+ C[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];</a:t>
                      </a:r>
                      <a:endParaRPr lang="pt-PT" sz="1800" dirty="0"/>
                    </a:p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for (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=75000;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&lt;100000;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++)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A[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= B[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+ C[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];</a:t>
                      </a:r>
                      <a:endParaRPr lang="pt-PT" sz="1600" dirty="0"/>
                    </a:p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889035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pt-PT" sz="2000" b="1" dirty="0"/>
                        <a:t>Desempenho: </a:t>
                      </a:r>
                      <a:br>
                        <a:rPr lang="pt-PT" dirty="0"/>
                      </a:br>
                      <a:r>
                        <a:rPr lang="pt-PT" dirty="0"/>
                        <a:t>se as diferentes </a:t>
                      </a:r>
                      <a:r>
                        <a:rPr lang="pt-PT" i="1" dirty="0" err="1"/>
                        <a:t>threads</a:t>
                      </a:r>
                      <a:r>
                        <a:rPr lang="pt-PT" i="1" dirty="0"/>
                        <a:t> </a:t>
                      </a:r>
                      <a:r>
                        <a:rPr lang="pt-PT" i="0" dirty="0"/>
                        <a:t>executam em </a:t>
                      </a:r>
                      <a:r>
                        <a:rPr lang="pt-PT" i="1" dirty="0"/>
                        <a:t>cores </a:t>
                      </a:r>
                      <a:r>
                        <a:rPr lang="pt-PT" i="0" dirty="0"/>
                        <a:t>diferentes </a:t>
                      </a:r>
                      <a:r>
                        <a:rPr lang="pt-PT" b="1" i="0" dirty="0"/>
                        <a:t>em paralelo </a:t>
                      </a:r>
                      <a:r>
                        <a:rPr lang="pt-PT" b="0" i="0" dirty="0"/>
                        <a:t>, então o tempo de execução diminui!</a:t>
                      </a:r>
                      <a:endParaRPr lang="pt-PT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42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23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534400" cy="1473696"/>
          </a:xfrm>
        </p:spPr>
        <p:txBody>
          <a:bodyPr/>
          <a:lstStyle/>
          <a:p>
            <a:r>
              <a:rPr lang="pt-PT" dirty="0"/>
              <a:t>Com a programação </a:t>
            </a:r>
            <a:r>
              <a:rPr lang="pt-PT" i="1" dirty="0" err="1"/>
              <a:t>multithreaded</a:t>
            </a:r>
            <a:r>
              <a:rPr lang="pt-PT" i="1" dirty="0"/>
              <a:t> </a:t>
            </a:r>
            <a:r>
              <a:rPr lang="pt-PT" dirty="0"/>
              <a:t> o número de instruções executadas aumenta, devido à gestão do paralelismo</a:t>
            </a:r>
          </a:p>
          <a:p>
            <a:r>
              <a:rPr lang="pt-PT" dirty="0"/>
              <a:t>Como medir o CPI?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17</a:t>
            </a:fld>
            <a:endParaRPr lang="pt-PT" alt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36788" y="1416050"/>
          <a:ext cx="48974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ção" r:id="rId3" imgW="1143000" imgH="228600" progId="Equation.3">
                  <p:embed/>
                </p:oleObj>
              </mc:Choice>
              <mc:Fallback>
                <p:oleObj name="Equação" r:id="rId3" imgW="11430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1416050"/>
                        <a:ext cx="4897437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9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Desempenho: como medir o CPI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CPI por processador </a:t>
            </a:r>
            <a:r>
              <a:rPr lang="pt-PT" i="1" dirty="0"/>
              <a:t>p</a:t>
            </a:r>
          </a:p>
          <a:p>
            <a:endParaRPr lang="pt-PT" i="1" dirty="0"/>
          </a:p>
          <a:p>
            <a:endParaRPr lang="pt-PT" i="1" dirty="0"/>
          </a:p>
          <a:p>
            <a:r>
              <a:rPr lang="pt-PT" dirty="0"/>
              <a:t>CPI global</a:t>
            </a:r>
          </a:p>
          <a:p>
            <a:endParaRPr lang="pt-PT" dirty="0"/>
          </a:p>
          <a:p>
            <a:endParaRPr lang="pt-PT" dirty="0"/>
          </a:p>
          <a:p>
            <a:endParaRPr lang="pt-PT" sz="700" dirty="0"/>
          </a:p>
          <a:p>
            <a:r>
              <a:rPr lang="pt-PT" dirty="0"/>
              <a:t>CPI </a:t>
            </a:r>
            <a:r>
              <a:rPr lang="pt-PT" dirty="0" err="1"/>
              <a:t>percepcionado</a:t>
            </a:r>
            <a:br>
              <a:rPr lang="pt-PT" dirty="0"/>
            </a:br>
            <a:r>
              <a:rPr lang="pt-PT" sz="2000" dirty="0"/>
              <a:t>(pelo utilizador)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18</a:t>
            </a:fld>
            <a:endParaRPr lang="pt-PT" alt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165725" y="1071563"/>
          <a:ext cx="19970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Equação" r:id="rId3" imgW="850680" imgH="469800" progId="Equation.3">
                  <p:embed/>
                </p:oleObj>
              </mc:Choice>
              <mc:Fallback>
                <p:oleObj name="Equação" r:id="rId3" imgW="850680" imgH="469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1071563"/>
                        <a:ext cx="1997075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838700" y="2503488"/>
          <a:ext cx="2651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ção" r:id="rId5" imgW="1130040" imgH="583920" progId="Equation.3">
                  <p:embed/>
                </p:oleObj>
              </mc:Choice>
              <mc:Fallback>
                <p:oleObj name="Equação" r:id="rId5" imgW="1130040" imgH="58392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2503488"/>
                        <a:ext cx="2651125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443413" y="4248150"/>
          <a:ext cx="35433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ção" r:id="rId7" imgW="1511280" imgH="571320" progId="Equation.3">
                  <p:embed/>
                </p:oleObj>
              </mc:Choice>
              <mc:Fallback>
                <p:oleObj name="Equação" r:id="rId7" imgW="1511280" imgH="57132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4248150"/>
                        <a:ext cx="3543300" cy="1341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755576" y="1778213"/>
            <a:ext cx="42867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/>
              <a:t>Tende a manter-se constante</a:t>
            </a:r>
          </a:p>
          <a:p>
            <a:r>
              <a:rPr lang="pt-PT" dirty="0"/>
              <a:t>com a introdução de múltiplos cores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53313" y="3314839"/>
            <a:ext cx="42867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/>
              <a:t>Tende a manter-se constante</a:t>
            </a:r>
          </a:p>
          <a:p>
            <a:r>
              <a:rPr lang="pt-PT" dirty="0"/>
              <a:t>com a introdução de múltiplos cores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312" y="5089031"/>
            <a:ext cx="428675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Tende a diminuir com a adição de múltiplos cores, se o tempo de execução diminuir</a:t>
            </a:r>
          </a:p>
        </p:txBody>
      </p:sp>
      <p:sp>
        <p:nvSpPr>
          <p:cNvPr id="12" name="Retângulo arredondado 11"/>
          <p:cNvSpPr/>
          <p:nvPr/>
        </p:nvSpPr>
        <p:spPr bwMode="auto">
          <a:xfrm>
            <a:off x="347663" y="4087254"/>
            <a:ext cx="7681913" cy="1944216"/>
          </a:xfrm>
          <a:prstGeom prst="roundRect">
            <a:avLst/>
          </a:prstGeom>
          <a:solidFill>
            <a:srgbClr val="92D05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534400" cy="1473696"/>
          </a:xfrm>
        </p:spPr>
        <p:txBody>
          <a:bodyPr/>
          <a:lstStyle/>
          <a:p>
            <a:r>
              <a:rPr lang="pt-PT" dirty="0"/>
              <a:t>Com a programação </a:t>
            </a:r>
            <a:r>
              <a:rPr lang="pt-PT" i="1" dirty="0" err="1"/>
              <a:t>multithreaded</a:t>
            </a:r>
            <a:r>
              <a:rPr lang="pt-PT" i="1" dirty="0"/>
              <a:t> </a:t>
            </a:r>
            <a:r>
              <a:rPr lang="pt-PT" dirty="0"/>
              <a:t> o número de instruções executadas aumenta, devido à gestão do paralelismo</a:t>
            </a:r>
          </a:p>
          <a:p>
            <a:r>
              <a:rPr lang="pt-PT" dirty="0"/>
              <a:t>O </a:t>
            </a:r>
            <a:r>
              <a:rPr lang="pt-PT" dirty="0" err="1"/>
              <a:t>CPI</a:t>
            </a:r>
            <a:r>
              <a:rPr lang="pt-PT" baseline="-25000" dirty="0" err="1"/>
              <a:t>perceived</a:t>
            </a:r>
            <a:r>
              <a:rPr lang="pt-PT" dirty="0"/>
              <a:t> diminui com o número de </a:t>
            </a:r>
            <a:r>
              <a:rPr lang="pt-PT" i="1" dirty="0"/>
              <a:t>cores</a:t>
            </a:r>
          </a:p>
          <a:p>
            <a:pPr lvl="1"/>
            <a:r>
              <a:rPr lang="pt-PT" sz="2000" dirty="0"/>
              <a:t>Esta diminuição compensa largamente o aumento de #I levando a diminuições muito significativas de </a:t>
            </a:r>
            <a:r>
              <a:rPr lang="pt-PT" sz="2000" dirty="0" err="1"/>
              <a:t>T</a:t>
            </a:r>
            <a:r>
              <a:rPr lang="pt-PT" sz="2000" baseline="-25000" dirty="0" err="1"/>
              <a:t>exec</a:t>
            </a:r>
            <a:r>
              <a:rPr lang="pt-PT" sz="2000" dirty="0"/>
              <a:t>  </a:t>
            </a:r>
          </a:p>
          <a:p>
            <a:pPr lvl="1"/>
            <a:r>
              <a:rPr lang="pt-PT" sz="2000" dirty="0"/>
              <a:t>A taxa de diminuição do </a:t>
            </a:r>
            <a:r>
              <a:rPr lang="pt-PT" sz="2000" dirty="0" err="1"/>
              <a:t>CPI</a:t>
            </a:r>
            <a:r>
              <a:rPr lang="pt-PT" sz="2000" baseline="-25000" dirty="0" err="1"/>
              <a:t>perceived</a:t>
            </a:r>
            <a:r>
              <a:rPr lang="pt-PT" sz="2000" dirty="0"/>
              <a:t> reduz à medida que o número de cores aumenta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19</a:t>
            </a:fld>
            <a:endParaRPr lang="pt-PT" alt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00FE99C-92E2-0844-A9B7-1964E984F27D}"/>
                  </a:ext>
                </a:extLst>
              </p:cNvPr>
              <p:cNvSpPr txBox="1"/>
              <p:nvPr/>
            </p:nvSpPr>
            <p:spPr>
              <a:xfrm>
                <a:off x="1755285" y="1543365"/>
                <a:ext cx="5633430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𝑝𝑒𝑟𝑐𝑒𝑖𝑣𝑒𝑑</m:t>
                              </m:r>
                            </m:sub>
                          </m:sSub>
                        </m:num>
                        <m:den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00FE99C-92E2-0844-A9B7-1964E984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285" y="1543365"/>
                <a:ext cx="5633430" cy="596766"/>
              </a:xfrm>
              <a:prstGeom prst="rect">
                <a:avLst/>
              </a:prstGeom>
              <a:blipFill>
                <a:blip r:embed="rId2"/>
                <a:stretch>
                  <a:fillRect l="-1802" t="-154167" r="-4955" b="-2291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Tutoriais, exemplos e material diverso no </a:t>
            </a:r>
            <a:r>
              <a:rPr lang="pt-PT" i="1" dirty="0"/>
              <a:t>site </a:t>
            </a:r>
            <a:r>
              <a:rPr lang="pt-PT" dirty="0"/>
              <a:t>oficial: </a:t>
            </a:r>
            <a:r>
              <a:rPr lang="pt-PT" dirty="0">
                <a:hlinkClick r:id="rId2"/>
              </a:rPr>
              <a:t>http://www.openmp.org/</a:t>
            </a:r>
            <a:endParaRPr lang="pt-PT" dirty="0"/>
          </a:p>
          <a:p>
            <a:endParaRPr lang="pt-PT" dirty="0"/>
          </a:p>
          <a:p>
            <a:r>
              <a:rPr lang="pt-PT" dirty="0"/>
              <a:t>Secções “1.3 –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” e “1.4 – </a:t>
            </a:r>
            <a:r>
              <a:rPr lang="pt-PT" dirty="0" err="1"/>
              <a:t>Memory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”, </a:t>
            </a:r>
            <a:br>
              <a:rPr lang="pt-PT" dirty="0"/>
            </a:br>
            <a:r>
              <a:rPr lang="pt-PT" dirty="0"/>
              <a:t>do “Open MP –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Programming</a:t>
            </a:r>
            <a:r>
              <a:rPr lang="pt-PT" dirty="0"/>
              <a:t> Interface”, v. 4.0 </a:t>
            </a:r>
            <a:r>
              <a:rPr lang="pt-PT" sz="2000" dirty="0"/>
              <a:t>(</a:t>
            </a:r>
            <a:r>
              <a:rPr lang="pt-PT" sz="2000" dirty="0">
                <a:hlinkClick r:id="rId3"/>
              </a:rPr>
              <a:t>http://www.openmp.org/wp-content/uploads/OpenMP4.0.0.pdf</a:t>
            </a:r>
            <a:r>
              <a:rPr lang="pt-PT" sz="2000" dirty="0"/>
              <a:t>)  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</a:t>
            </a:r>
            <a:r>
              <a:rPr lang="pt-PT" altLang="pt-PT" dirty="0" err="1"/>
              <a:t>OpenMP</a:t>
            </a:r>
            <a:endParaRPr lang="pt-PT" alt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68993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343400" cy="4876800"/>
          </a:xfrm>
        </p:spPr>
        <p:txBody>
          <a:bodyPr/>
          <a:lstStyle/>
          <a:p>
            <a:r>
              <a:rPr lang="pt-PT" sz="2400" dirty="0"/>
              <a:t>Os dados podem ser </a:t>
            </a:r>
            <a:r>
              <a:rPr lang="pt-PT" sz="2400" b="1" dirty="0"/>
              <a:t>partilhados </a:t>
            </a:r>
            <a:r>
              <a:rPr lang="pt-PT" sz="2400" dirty="0"/>
              <a:t>ou </a:t>
            </a:r>
            <a:r>
              <a:rPr lang="pt-PT" sz="2400" b="1" dirty="0"/>
              <a:t>privados</a:t>
            </a:r>
          </a:p>
          <a:p>
            <a:endParaRPr lang="pt-PT" sz="2400" dirty="0"/>
          </a:p>
          <a:p>
            <a:r>
              <a:rPr lang="pt-PT" sz="2400" dirty="0"/>
              <a:t>Dados partilhados dentro de um grupo são acessíveis a todas as </a:t>
            </a:r>
            <a:r>
              <a:rPr lang="pt-PT" sz="2400" i="1" dirty="0" err="1"/>
              <a:t>threads</a:t>
            </a:r>
            <a:r>
              <a:rPr lang="pt-PT" sz="2400" i="1" dirty="0"/>
              <a:t> </a:t>
            </a:r>
            <a:r>
              <a:rPr lang="pt-PT" sz="2400" dirty="0"/>
              <a:t>desse grupo</a:t>
            </a:r>
            <a:endParaRPr lang="pt-PT" sz="2400" i="1" dirty="0"/>
          </a:p>
          <a:p>
            <a:endParaRPr lang="pt-PT" sz="2400" dirty="0"/>
          </a:p>
          <a:p>
            <a:r>
              <a:rPr lang="pt-PT" sz="2400" dirty="0"/>
              <a:t>Dados privados são acessíveis apenas à </a:t>
            </a:r>
            <a:r>
              <a:rPr lang="pt-PT" sz="2400" i="1" dirty="0"/>
              <a:t>thread </a:t>
            </a:r>
            <a:r>
              <a:rPr lang="pt-PT" sz="2400" dirty="0"/>
              <a:t>que os possui</a:t>
            </a:r>
          </a:p>
          <a:p>
            <a:endParaRPr lang="pt-P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20</a:t>
            </a:fld>
            <a:endParaRPr lang="pt-PT" altLang="pt-PT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1219200" y="2617788"/>
            <a:ext cx="2362200" cy="16494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altLang="ko-KR" sz="2800" b="1" dirty="0">
                <a:latin typeface="Tw Cen MT" pitchFamily="-104" charset="0"/>
                <a:ea typeface="굴림" pitchFamily="-104" charset="-127"/>
                <a:cs typeface="굴림" pitchFamily="-104" charset="-127"/>
              </a:rPr>
              <a:t>Shared</a:t>
            </a:r>
          </a:p>
          <a:p>
            <a:pPr algn="ctr"/>
            <a:r>
              <a:rPr lang="en-US" altLang="ko-KR" sz="2800" b="1" dirty="0">
                <a:latin typeface="Tw Cen MT" pitchFamily="-104" charset="0"/>
                <a:ea typeface="굴림" pitchFamily="-104" charset="-127"/>
                <a:cs typeface="굴림" pitchFamily="-104" charset="-127"/>
              </a:rPr>
              <a:t>Memory</a:t>
            </a:r>
            <a:endParaRPr lang="en-US" sz="2800" b="1" dirty="0">
              <a:latin typeface="Tw Cen MT" pitchFamily="-10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3400" y="18288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thread1</a:t>
            </a:r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124200" y="16764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thread2</a:t>
            </a:r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505200" y="40386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thread3</a:t>
            </a:r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057400" y="47244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thread4</a:t>
            </a:r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33400" y="41910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thread5</a:t>
            </a:r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143000" y="2438400"/>
            <a:ext cx="533400" cy="5334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819400" y="2286000"/>
            <a:ext cx="609600" cy="6096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048000" y="3810000"/>
            <a:ext cx="609600" cy="4572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362200" y="4038600"/>
            <a:ext cx="76200" cy="7620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1066800" y="3733800"/>
            <a:ext cx="533400" cy="6096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066800" y="9906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514600" y="10668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733800" y="50292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676400" y="55626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57200" y="51816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838200" y="4876800"/>
            <a:ext cx="33338" cy="3810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2133600" y="5367338"/>
            <a:ext cx="109538" cy="219075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995738" y="4800600"/>
            <a:ext cx="42862" cy="2286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048000" y="1676400"/>
            <a:ext cx="152400" cy="2286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1143000" y="1600200"/>
            <a:ext cx="152400" cy="3048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7" name="TextBox 26"/>
          <p:cNvSpPr txBox="1"/>
          <p:nvPr/>
        </p:nvSpPr>
        <p:spPr>
          <a:xfrm>
            <a:off x="2514600" y="60198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1200" dirty="0">
                <a:ea typeface="굴림" pitchFamily="-104" charset="-127"/>
                <a:cs typeface="굴림" pitchFamily="-104" charset="-127"/>
              </a:rPr>
              <a:t>[</a:t>
            </a:r>
            <a:r>
              <a:rPr lang="en-US" altLang="ko-KR" sz="1200" dirty="0" err="1">
                <a:ea typeface="굴림" pitchFamily="-104" charset="-127"/>
                <a:cs typeface="굴림" pitchFamily="-104" charset="-127"/>
              </a:rPr>
              <a:t>Seung</a:t>
            </a:r>
            <a:r>
              <a:rPr lang="en-US" altLang="ko-KR" sz="1200" dirty="0">
                <a:ea typeface="굴림" pitchFamily="-104" charset="-127"/>
                <a:cs typeface="굴림" pitchFamily="-104" charset="-127"/>
              </a:rPr>
              <a:t>-Jai Min, Purdue University]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Por omissão os dados são </a:t>
            </a:r>
            <a:r>
              <a:rPr lang="pt-PT" b="1" dirty="0"/>
              <a:t>partilhado</a:t>
            </a:r>
            <a:r>
              <a:rPr lang="pt-PT" dirty="0"/>
              <a:t>s, i.e., </a:t>
            </a:r>
            <a:br>
              <a:rPr lang="pt-PT" dirty="0"/>
            </a:br>
            <a:br>
              <a:rPr lang="pt-PT" dirty="0"/>
            </a:br>
            <a:r>
              <a:rPr lang="pt-PT" dirty="0"/>
              <a:t>as </a:t>
            </a:r>
            <a:r>
              <a:rPr lang="pt-PT" b="1" dirty="0"/>
              <a:t>variáveis globais </a:t>
            </a:r>
            <a:r>
              <a:rPr lang="pt-PT" dirty="0"/>
              <a:t>a um bloco paralelo são </a:t>
            </a:r>
            <a:r>
              <a:rPr lang="pt-PT" b="1" dirty="0"/>
              <a:t>partilhadas</a:t>
            </a:r>
          </a:p>
          <a:p>
            <a:endParaRPr lang="pt-PT" dirty="0"/>
          </a:p>
          <a:p>
            <a:r>
              <a:rPr lang="pt-PT" dirty="0"/>
              <a:t>Variáveis privadas:</a:t>
            </a:r>
          </a:p>
          <a:p>
            <a:pPr lvl="1"/>
            <a:r>
              <a:rPr lang="pt-PT" dirty="0"/>
              <a:t>declaradas dentro de um  bloco paralelo</a:t>
            </a:r>
          </a:p>
          <a:p>
            <a:pPr lvl="1"/>
            <a:r>
              <a:rPr lang="pt-PT" dirty="0"/>
              <a:t>explicitamente marcadas como privadas</a:t>
            </a:r>
          </a:p>
          <a:p>
            <a:pPr lvl="1"/>
            <a:r>
              <a:rPr lang="pt-PT" dirty="0"/>
              <a:t>índices dos ciclos associados a uma directiva 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21</a:t>
            </a:fld>
            <a:endParaRPr lang="pt-PT" altLang="pt-P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8117" y="254359"/>
            <a:ext cx="8534400" cy="838200"/>
          </a:xfrm>
        </p:spPr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scope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46459" y="2211494"/>
            <a:ext cx="3504680" cy="3161722"/>
          </a:xfrm>
        </p:spPr>
        <p:txBody>
          <a:bodyPr/>
          <a:lstStyle/>
          <a:p>
            <a:pPr marL="0" indent="0">
              <a:buNone/>
            </a:pPr>
            <a:r>
              <a:rPr lang="pt-PT" sz="2400" b="1" dirty="0"/>
              <a:t>variável partilhada: </a:t>
            </a:r>
          </a:p>
          <a:p>
            <a:pPr marL="0" indent="0">
              <a:buNone/>
            </a:pPr>
            <a:r>
              <a:rPr lang="pt-PT" sz="2400" dirty="0"/>
              <a:t>as </a:t>
            </a:r>
            <a:r>
              <a:rPr lang="pt-PT" sz="2400" b="1" dirty="0"/>
              <a:t>várias</a:t>
            </a:r>
            <a:r>
              <a:rPr lang="pt-PT" sz="2400" dirty="0"/>
              <a:t> </a:t>
            </a:r>
            <a:r>
              <a:rPr lang="pt-PT" sz="2400" i="1" dirty="0" err="1"/>
              <a:t>threads</a:t>
            </a:r>
            <a:r>
              <a:rPr lang="pt-PT" sz="2400" dirty="0"/>
              <a:t> </a:t>
            </a:r>
            <a:r>
              <a:rPr lang="pt-PT" sz="2400" b="1" dirty="0"/>
              <a:t>escrevem e lêem em qualquer ordem,</a:t>
            </a:r>
            <a:r>
              <a:rPr lang="pt-PT" sz="2400" dirty="0"/>
              <a:t> sem </a:t>
            </a:r>
            <a:r>
              <a:rPr lang="pt-PT" sz="2400" b="1" dirty="0"/>
              <a:t>controlo de acesso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b="1" dirty="0"/>
              <a:t>Resultado indeterminado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22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206" y="2174081"/>
            <a:ext cx="4647426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main () {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%d\n”,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</a:rPr>
              <a:t>}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1331640" y="2678137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827553" y="3737644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ângulo arredondado 8"/>
          <p:cNvSpPr/>
          <p:nvPr/>
        </p:nvSpPr>
        <p:spPr bwMode="auto">
          <a:xfrm>
            <a:off x="3995936" y="4046289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Conexão curva 12"/>
          <p:cNvCxnSpPr>
            <a:endCxn id="7" idx="3"/>
          </p:cNvCxnSpPr>
          <p:nvPr/>
        </p:nvCxnSpPr>
        <p:spPr bwMode="auto">
          <a:xfrm rot="10800000" flipV="1">
            <a:off x="2051720" y="2030065"/>
            <a:ext cx="3240360" cy="828092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onexão curva 13"/>
          <p:cNvCxnSpPr>
            <a:endCxn id="8" idx="0"/>
          </p:cNvCxnSpPr>
          <p:nvPr/>
        </p:nvCxnSpPr>
        <p:spPr bwMode="auto">
          <a:xfrm rot="10800000" flipV="1">
            <a:off x="1187594" y="2030064"/>
            <a:ext cx="4104487" cy="1707579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xão curva 16"/>
          <p:cNvCxnSpPr/>
          <p:nvPr/>
        </p:nvCxnSpPr>
        <p:spPr bwMode="auto">
          <a:xfrm rot="5400000">
            <a:off x="3760192" y="2636502"/>
            <a:ext cx="2016224" cy="936104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CaixaDeTexto 9"/>
          <p:cNvSpPr txBox="1"/>
          <p:nvPr/>
        </p:nvSpPr>
        <p:spPr>
          <a:xfrm>
            <a:off x="963129" y="1273034"/>
            <a:ext cx="769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Variáveis globais a um bloco paralelo são partilhadas por omissão</a:t>
            </a:r>
          </a:p>
        </p:txBody>
      </p:sp>
    </p:spTree>
    <p:extLst>
      <p:ext uri="{BB962C8B-B14F-4D97-AF65-F5344CB8AC3E}">
        <p14:creationId xmlns:p14="http://schemas.microsoft.com/office/powerpoint/2010/main" val="20536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8117" y="254359"/>
            <a:ext cx="8534400" cy="838200"/>
          </a:xfrm>
        </p:spPr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scope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23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2174081"/>
            <a:ext cx="587853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main () {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 %d\n”,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</a:rPr>
              <a:t>}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1115647" y="2678137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611560" y="3737644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ângulo arredondado 8"/>
          <p:cNvSpPr/>
          <p:nvPr/>
        </p:nvSpPr>
        <p:spPr bwMode="auto">
          <a:xfrm>
            <a:off x="2987824" y="4046289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3129" y="1273034"/>
            <a:ext cx="769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Variáveis globais a um bloco paralelo são partilhadas </a:t>
            </a:r>
            <a:r>
              <a:rPr lang="pt-PT"/>
              <a:t>por omissão</a:t>
            </a:r>
            <a:endParaRPr lang="pt-PT" dirty="0"/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 bwMode="auto">
          <a:xfrm>
            <a:off x="5940152" y="2187609"/>
            <a:ext cx="2880320" cy="30963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400" b="1" u="sng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Exemplo:</a:t>
            </a:r>
            <a:r>
              <a:rPr lang="pt-PT" sz="24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PT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</a:t>
            </a:r>
            <a:r>
              <a:rPr lang="pt-PT" sz="2400" kern="0" dirty="0"/>
              <a:t> </a:t>
            </a:r>
            <a:r>
              <a:rPr lang="pt-PT" sz="2400" kern="0" dirty="0" err="1"/>
              <a:t>tid</a:t>
            </a:r>
            <a:r>
              <a:rPr lang="pt-PT" sz="2400" kern="0" dirty="0"/>
              <a:t> = 0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</a:t>
            </a:r>
            <a:r>
              <a:rPr lang="pt-PT" sz="2400" kern="0" dirty="0"/>
              <a:t> </a:t>
            </a:r>
            <a:r>
              <a:rPr lang="pt-PT" sz="2400" kern="0" dirty="0" err="1"/>
              <a:t>tid</a:t>
            </a:r>
            <a:r>
              <a:rPr lang="pt-PT" sz="2400" kern="0" dirty="0"/>
              <a:t> = 1</a:t>
            </a: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escreve “T1”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escreve “T1”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“</a:t>
            </a:r>
            <a:r>
              <a:rPr lang="pt-PT" sz="2400" kern="0" dirty="0" err="1"/>
              <a:t>program</a:t>
            </a:r>
            <a:r>
              <a:rPr lang="pt-PT" sz="2400" kern="0" dirty="0"/>
              <a:t> </a:t>
            </a:r>
            <a:r>
              <a:rPr lang="pt-PT" sz="2400" kern="0" dirty="0" err="1"/>
              <a:t>done</a:t>
            </a:r>
            <a:r>
              <a:rPr lang="pt-PT" sz="2400" kern="0" dirty="0"/>
              <a:t>”</a:t>
            </a:r>
          </a:p>
        </p:txBody>
      </p:sp>
      <p:sp>
        <p:nvSpPr>
          <p:cNvPr id="16" name="Marcador de Posição de Conteúdo 2"/>
          <p:cNvSpPr txBox="1">
            <a:spLocks/>
          </p:cNvSpPr>
          <p:nvPr/>
        </p:nvSpPr>
        <p:spPr bwMode="auto">
          <a:xfrm>
            <a:off x="1292035" y="5645855"/>
            <a:ext cx="6566564" cy="4834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PT" sz="2400" b="1" kern="0" cap="small" dirty="0">
                <a:latin typeface="Calibri Light" panose="020F0302020204030204" pitchFamily="34" charset="0"/>
                <a:cs typeface="Courier New" panose="02070309020205020404" pitchFamily="49" charset="0"/>
              </a:rPr>
              <a:t>Nota</a:t>
            </a:r>
            <a:r>
              <a:rPr lang="pt-PT" sz="2400" b="1" kern="0" dirty="0">
                <a:latin typeface="Calibri Light" panose="020F0302020204030204" pitchFamily="34" charset="0"/>
                <a:cs typeface="Courier New" panose="02070309020205020404" pitchFamily="49" charset="0"/>
              </a:rPr>
              <a:t>:</a:t>
            </a:r>
            <a:r>
              <a:rPr lang="pt-PT" sz="2400" b="1" i="1" kern="0" dirty="0">
                <a:latin typeface="Calibri Light" panose="020F0302020204030204" pitchFamily="34" charset="0"/>
                <a:cs typeface="Courier New" panose="02070309020205020404" pitchFamily="49" charset="0"/>
              </a:rPr>
              <a:t>	 </a:t>
            </a:r>
            <a:r>
              <a:rPr lang="pt-PT" sz="2400" kern="0" dirty="0">
                <a:latin typeface="Calibri Light" panose="020F0302020204030204" pitchFamily="34" charset="0"/>
                <a:cs typeface="Courier New" panose="02070309020205020404" pitchFamily="49" charset="0"/>
              </a:rPr>
              <a:t>outras ordens de execução são possíveis</a:t>
            </a:r>
            <a:endParaRPr lang="pt-PT" sz="2000" kern="0" dirty="0"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</a:t>
            </a:r>
            <a:r>
              <a:rPr lang="pt-PT" i="1" dirty="0" err="1">
                <a:latin typeface="Calibri"/>
                <a:cs typeface="Calibri"/>
              </a:rPr>
              <a:t>scope</a:t>
            </a:r>
            <a:endParaRPr lang="pt-PT" i="1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6800"/>
          </a:xfrm>
        </p:spPr>
        <p:txBody>
          <a:bodyPr/>
          <a:lstStyle/>
          <a:p>
            <a:r>
              <a:rPr lang="pt-PT" dirty="0"/>
              <a:t>São variáveis privadas:</a:t>
            </a:r>
          </a:p>
          <a:p>
            <a:pPr lvl="1"/>
            <a:r>
              <a:rPr lang="pt-PT" dirty="0"/>
              <a:t>locais ao bloco</a:t>
            </a:r>
            <a:br>
              <a:rPr lang="pt-PT" dirty="0"/>
            </a:b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parallel</a:t>
            </a:r>
            <a:b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{  </a:t>
            </a: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b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</a:b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... }</a:t>
            </a:r>
            <a:endParaRPr lang="pt-PT" sz="2000" dirty="0">
              <a:solidFill>
                <a:srgbClr val="000090"/>
              </a:solidFill>
            </a:endParaRPr>
          </a:p>
          <a:p>
            <a:pPr lvl="1"/>
            <a:r>
              <a:rPr lang="pt-PT" dirty="0"/>
              <a:t>explicitamente declaradas com a cláusula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private(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...)</a:t>
            </a:r>
            <a:br>
              <a:rPr lang="pt-PT" dirty="0"/>
            </a:b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x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b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private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(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pt-PT" sz="2000" dirty="0"/>
          </a:p>
          <a:p>
            <a:pPr lvl="1"/>
            <a:r>
              <a:rPr lang="pt-PT" dirty="0"/>
              <a:t>os índices dos ciclos abrangidos pela </a:t>
            </a:r>
            <a:r>
              <a:rPr lang="pt-PT" dirty="0" err="1"/>
              <a:t>directiva</a:t>
            </a:r>
            <a:r>
              <a:rPr lang="pt-PT" dirty="0"/>
              <a:t> 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b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 i;</a:t>
            </a:r>
            <a:b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altLang="ko-KR" sz="2000" b="1" dirty="0">
                <a:solidFill>
                  <a:srgbClr val="FF0000"/>
                </a:solidFill>
                <a:latin typeface="Courier New"/>
                <a:cs typeface="Courier New"/>
              </a:rPr>
              <a:t>#pragma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en-US" altLang="ko-KR" sz="2000" b="1" dirty="0">
                <a:solidFill>
                  <a:srgbClr val="FF0000"/>
                </a:solidFill>
                <a:latin typeface="Courier New"/>
                <a:cs typeface="Courier New"/>
              </a:rPr>
              <a:t> parallel for</a:t>
            </a:r>
            <a:br>
              <a:rPr lang="en-US" altLang="ko-KR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for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=0; 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&lt;N; 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++) </a:t>
            </a:r>
            <a:b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</a:b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    A[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] = B[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] + C[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];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24</a:t>
            </a:fld>
            <a:endParaRPr lang="pt-PT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scope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95936" y="1219200"/>
            <a:ext cx="4843264" cy="1417712"/>
          </a:xfrm>
        </p:spPr>
        <p:txBody>
          <a:bodyPr/>
          <a:lstStyle/>
          <a:p>
            <a:pPr marL="0" indent="0">
              <a:buNone/>
            </a:pPr>
            <a:r>
              <a:rPr lang="pt-PT" sz="2400" b="1" dirty="0"/>
              <a:t>Cláusula </a:t>
            </a:r>
            <a:r>
              <a:rPr lang="pt-PT" sz="2000" b="1" kern="12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private</a:t>
            </a:r>
            <a:r>
              <a:rPr lang="pt-PT" sz="2400" b="1" dirty="0"/>
              <a:t>: variável privada</a:t>
            </a:r>
          </a:p>
          <a:p>
            <a:pPr marL="0" indent="0">
              <a:buNone/>
            </a:pPr>
            <a:r>
              <a:rPr lang="pt-PT" sz="2400" dirty="0"/>
              <a:t>cada </a:t>
            </a:r>
            <a:r>
              <a:rPr lang="pt-PT" sz="2400" i="1" dirty="0" err="1"/>
              <a:t>thread</a:t>
            </a:r>
            <a:r>
              <a:rPr lang="pt-PT" sz="2400" dirty="0"/>
              <a:t> tem a sua própria instância local de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25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206" y="1772816"/>
            <a:ext cx="5570756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main () {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pPr>
              <a:spcAft>
                <a:spcPct val="50000"/>
              </a:spcAft>
            </a:pP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private (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%d\n”,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</a:rPr>
              <a:t>}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827553" y="3789040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ângulo arredondado 8"/>
          <p:cNvSpPr/>
          <p:nvPr/>
        </p:nvSpPr>
        <p:spPr bwMode="auto">
          <a:xfrm>
            <a:off x="3995936" y="4077072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ângulo arredondado 14"/>
          <p:cNvSpPr/>
          <p:nvPr/>
        </p:nvSpPr>
        <p:spPr bwMode="auto">
          <a:xfrm>
            <a:off x="5220072" y="3212976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ângulo arredondado 15"/>
          <p:cNvSpPr/>
          <p:nvPr/>
        </p:nvSpPr>
        <p:spPr bwMode="auto">
          <a:xfrm>
            <a:off x="1259632" y="2276872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8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scope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26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206" y="1772816"/>
            <a:ext cx="464742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main () {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{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endParaRPr lang="en-US" altLang="ko-KR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%d\n”,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</a:rPr>
              <a:t>}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827553" y="3933056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ângulo arredondado 8"/>
          <p:cNvSpPr/>
          <p:nvPr/>
        </p:nvSpPr>
        <p:spPr bwMode="auto">
          <a:xfrm>
            <a:off x="3995936" y="4221088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ângulo arredondado 15"/>
          <p:cNvSpPr/>
          <p:nvPr/>
        </p:nvSpPr>
        <p:spPr bwMode="auto">
          <a:xfrm>
            <a:off x="1403648" y="3356992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2915816" y="1219200"/>
            <a:ext cx="5923384" cy="1417712"/>
          </a:xfrm>
        </p:spPr>
        <p:txBody>
          <a:bodyPr/>
          <a:lstStyle/>
          <a:p>
            <a:pPr marL="0" indent="0">
              <a:buNone/>
            </a:pPr>
            <a:r>
              <a:rPr lang="pt-PT" sz="2400" b="1" dirty="0"/>
              <a:t>Declaração dentro do bloco: variável privada</a:t>
            </a:r>
          </a:p>
          <a:p>
            <a:pPr marL="0" indent="0">
              <a:buNone/>
            </a:pPr>
            <a:r>
              <a:rPr lang="pt-PT" sz="2400" dirty="0"/>
              <a:t>cada </a:t>
            </a:r>
            <a:r>
              <a:rPr lang="pt-PT" sz="2400" i="1" dirty="0" err="1"/>
              <a:t>thread</a:t>
            </a:r>
            <a:r>
              <a:rPr lang="pt-PT" sz="2400" dirty="0"/>
              <a:t> tem a sua própria instância local de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4665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3400" y="2420888"/>
            <a:ext cx="8534400" cy="331236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r, c, k;</a:t>
            </a:r>
            <a:endParaRPr lang="en-US" altLang="ko-KR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for (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for (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 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 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for (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k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 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k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 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k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 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M[r,c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A[r,k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*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B[k,c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  <a:p>
            <a:pPr marL="0" indent="0">
              <a:buNone/>
            </a:pPr>
            <a:r>
              <a:rPr lang="pt-PT" sz="2400" dirty="0"/>
              <a:t>Só são privados os índices dos ciclos abrangidos pela directiva!!</a:t>
            </a:r>
          </a:p>
          <a:p>
            <a:pPr marL="0" indent="0">
              <a:buFontTx/>
              <a:buNone/>
            </a:pPr>
            <a:endParaRPr lang="pt-PT" sz="24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>
                <a:latin typeface="Courier New"/>
                <a:cs typeface="Courier New"/>
              </a:rPr>
              <a:t>for – </a:t>
            </a:r>
            <a:r>
              <a:rPr lang="pt-PT" i="1" dirty="0">
                <a:cs typeface="Courier New"/>
              </a:rPr>
              <a:t>data scope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273696"/>
          </a:xfrm>
        </p:spPr>
        <p:txBody>
          <a:bodyPr/>
          <a:lstStyle/>
          <a:p>
            <a:r>
              <a:rPr lang="pt-PT" dirty="0"/>
              <a:t>Apenas são privados os índices dos ciclos associados a uma directiva </a:t>
            </a:r>
            <a:r>
              <a:rPr lang="pt-P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27</a:t>
            </a:fld>
            <a:endParaRPr lang="pt-PT" altLang="pt-PT"/>
          </a:p>
        </p:txBody>
      </p:sp>
      <p:sp>
        <p:nvSpPr>
          <p:cNvPr id="8" name="CaixaDeTexto 7"/>
          <p:cNvSpPr txBox="1"/>
          <p:nvPr/>
        </p:nvSpPr>
        <p:spPr>
          <a:xfrm>
            <a:off x="4211960" y="2771258"/>
            <a:ext cx="2031325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PT" b="1" dirty="0" err="1">
                <a:latin typeface="Lucida Sans Typewriter" panose="020B0509030504030204" pitchFamily="49" charset="0"/>
              </a:rPr>
              <a:t>private</a:t>
            </a:r>
            <a:r>
              <a:rPr lang="pt-PT" b="1" dirty="0">
                <a:latin typeface="Lucida Sans Typewriter" panose="020B0509030504030204" pitchFamily="49" charset="0"/>
              </a:rPr>
              <a:t>(</a:t>
            </a:r>
            <a:r>
              <a:rPr lang="pt-PT" b="1" dirty="0" err="1">
                <a:latin typeface="Lucida Sans Typewriter" panose="020B0509030504030204" pitchFamily="49" charset="0"/>
              </a:rPr>
              <a:t>c,k</a:t>
            </a:r>
            <a:r>
              <a:rPr lang="pt-PT" b="1" dirty="0">
                <a:latin typeface="Lucida Sans Typewriter" panose="020B05090305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9591" y="2095358"/>
            <a:ext cx="8509609" cy="198171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i,c</a:t>
            </a:r>
            <a:r>
              <a:rPr lang="pt-PT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  <a:endParaRPr lang="en-US" altLang="ko-KR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 collapse (2) 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for (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for (c=0 ; c&lt;M 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c++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M[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i,c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sqrt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(M[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i,c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]); }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>
                <a:latin typeface="Courier New"/>
                <a:cs typeface="Courier New"/>
              </a:rPr>
              <a:t>for – </a:t>
            </a:r>
            <a:r>
              <a:rPr lang="pt-PT" dirty="0" err="1">
                <a:latin typeface="Courier New"/>
                <a:cs typeface="Courier New"/>
              </a:rPr>
              <a:t>collapse</a:t>
            </a:r>
            <a:r>
              <a:rPr lang="pt-PT" dirty="0">
                <a:latin typeface="Courier New"/>
                <a:cs typeface="Courier New"/>
              </a:rPr>
              <a:t> 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841648"/>
          </a:xfrm>
        </p:spPr>
        <p:txBody>
          <a:bodyPr/>
          <a:lstStyle/>
          <a:p>
            <a:r>
              <a:rPr 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pt-PT" sz="2400" dirty="0"/>
              <a:t> aplica-se a ciclos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PT" sz="2400" dirty="0"/>
              <a:t>aninhados, aumentando o número de iterações disponíveis para execução paralela</a:t>
            </a:r>
            <a:endParaRPr lang="en-US" altLang="ko-KR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28</a:t>
            </a:fld>
            <a:endParaRPr lang="pt-PT" altLang="pt-PT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82331"/>
              </p:ext>
            </p:extLst>
          </p:nvPr>
        </p:nvGraphicFramePr>
        <p:xfrm>
          <a:off x="395519" y="4293096"/>
          <a:ext cx="84436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N-1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9512" y="5220764"/>
            <a:ext cx="8534400" cy="8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PT" sz="2000" i="1" kern="0" dirty="0" err="1"/>
              <a:t>chunks</a:t>
            </a:r>
            <a:r>
              <a:rPr lang="pt-PT" sz="2000" kern="0" dirty="0"/>
              <a:t> são intervalos contíguos neste espaço de N*M iterações, </a:t>
            </a:r>
            <a:br>
              <a:rPr lang="pt-PT" sz="2000" kern="0" dirty="0"/>
            </a:br>
            <a:r>
              <a:rPr lang="pt-PT" sz="2000" kern="0" dirty="0"/>
              <a:t>seguindo a ordem sequencial conforme tabelado neste exemplo.</a:t>
            </a:r>
            <a:endParaRPr lang="en-US" altLang="ko-KR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</p:txBody>
      </p:sp>
      <p:sp>
        <p:nvSpPr>
          <p:cNvPr id="10" name="Nota de aviso em forma de nuvem 9"/>
          <p:cNvSpPr/>
          <p:nvPr/>
        </p:nvSpPr>
        <p:spPr bwMode="auto">
          <a:xfrm>
            <a:off x="5652120" y="2991811"/>
            <a:ext cx="3384376" cy="562213"/>
          </a:xfrm>
          <a:prstGeom prst="cloudCallout">
            <a:avLst>
              <a:gd name="adj1" fmla="val -54861"/>
              <a:gd name="adj2" fmla="val -80238"/>
            </a:avLst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</a:rPr>
              <a:t>i</a:t>
            </a:r>
            <a:r>
              <a:rPr kumimoji="0" 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 </a:t>
            </a:r>
            <a:r>
              <a:rPr lang="pt-PT" sz="1600" dirty="0">
                <a:latin typeface="Lucida Sans Typewriter" panose="020B0509030504030204" pitchFamily="49" charset="0"/>
              </a:rPr>
              <a:t>c</a:t>
            </a:r>
            <a:r>
              <a:rPr kumimoji="0" 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são privadas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5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controlo de acessos a dados partilhados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29</a:t>
            </a:fld>
            <a:endParaRPr lang="pt-PT" altLang="pt-PT"/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777752"/>
          </a:xfrm>
        </p:spPr>
        <p:txBody>
          <a:bodyPr/>
          <a:lstStyle/>
          <a:p>
            <a:pPr marL="0" indent="0">
              <a:buNone/>
            </a:pPr>
            <a:r>
              <a:rPr lang="pt-PT" sz="2400" i="1" dirty="0" err="1"/>
              <a:t>race</a:t>
            </a:r>
            <a:r>
              <a:rPr lang="pt-PT" sz="2400" i="1" dirty="0"/>
              <a:t> </a:t>
            </a:r>
            <a:r>
              <a:rPr lang="pt-PT" sz="2400" i="1" dirty="0" err="1"/>
              <a:t>conditions</a:t>
            </a:r>
            <a:r>
              <a:rPr lang="pt-PT" sz="1800" dirty="0"/>
              <a:t>: o resultado depende da ordem de acesso a dados partilhados</a:t>
            </a:r>
          </a:p>
          <a:p>
            <a:pPr marL="0" indent="0">
              <a:buNone/>
            </a:pPr>
            <a:endParaRPr lang="pt-PT" sz="105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00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 = x+1;</a:t>
            </a: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 bwMode="auto">
          <a:xfrm>
            <a:off x="539552" y="2996952"/>
            <a:ext cx="2880320" cy="30963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400" b="1" u="sng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Caso 1</a:t>
            </a:r>
            <a:r>
              <a:rPr lang="pt-PT" sz="24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PT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</a:t>
            </a:r>
            <a:r>
              <a:rPr lang="pt-PT" sz="2400" kern="0" dirty="0"/>
              <a:t> lê x (valor 0)</a:t>
            </a: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calcula 0+1 = 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</a:t>
            </a:r>
            <a:r>
              <a:rPr lang="pt-PT" sz="2400" kern="0" dirty="0"/>
              <a:t> lê x (valor 0)</a:t>
            </a: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escreve x=1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calcula 0+1 = 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escreve x=1</a:t>
            </a: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 bwMode="auto">
          <a:xfrm>
            <a:off x="5220072" y="2996952"/>
            <a:ext cx="2880320" cy="30963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400" b="1" u="sng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Caso 2</a:t>
            </a:r>
            <a:r>
              <a:rPr lang="pt-PT" sz="24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PT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</a:t>
            </a:r>
            <a:r>
              <a:rPr lang="pt-PT" sz="2400" kern="0" dirty="0"/>
              <a:t> lê x (valor 0)</a:t>
            </a: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calcula 0+1 = 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escreve x=1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</a:t>
            </a:r>
            <a:r>
              <a:rPr lang="pt-PT" sz="2400" kern="0" dirty="0"/>
              <a:t> lê x (valor 1)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calcula 1+1 = 2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escreve x=2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o </a:t>
            </a:r>
            <a:r>
              <a:rPr lang="pt-PT" dirty="0" err="1"/>
              <a:t>OpenMP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PT" sz="3200" i="1" dirty="0" err="1"/>
              <a:t>Open</a:t>
            </a:r>
            <a:r>
              <a:rPr lang="pt-PT" sz="3200" i="1" dirty="0"/>
              <a:t> </a:t>
            </a:r>
            <a:r>
              <a:rPr lang="pt-PT" sz="3200" i="1" dirty="0" err="1"/>
              <a:t>Multi</a:t>
            </a:r>
            <a:r>
              <a:rPr lang="pt-PT" sz="3200" i="1" dirty="0"/>
              <a:t> </a:t>
            </a:r>
            <a:r>
              <a:rPr lang="pt-PT" sz="3200" i="1" dirty="0" err="1"/>
              <a:t>Processing</a:t>
            </a:r>
            <a:endParaRPr lang="pt-PT" sz="3200" i="1" dirty="0"/>
          </a:p>
          <a:p>
            <a:endParaRPr lang="pt-PT" sz="2000" dirty="0"/>
          </a:p>
          <a:p>
            <a:r>
              <a:rPr lang="pt-PT" sz="2400" b="1" dirty="0"/>
              <a:t>API </a:t>
            </a:r>
            <a:r>
              <a:rPr lang="pt-PT" sz="2400" dirty="0"/>
              <a:t>para expressar </a:t>
            </a:r>
            <a:r>
              <a:rPr lang="pt-PT" sz="2400" b="1" dirty="0"/>
              <a:t>paralelismo </a:t>
            </a:r>
            <a:r>
              <a:rPr lang="pt-PT" sz="2400" b="1" i="1" dirty="0" err="1"/>
              <a:t>multi-threaded</a:t>
            </a:r>
            <a:r>
              <a:rPr lang="pt-PT" sz="2400" b="1" i="1" dirty="0"/>
              <a:t> </a:t>
            </a:r>
            <a:r>
              <a:rPr lang="pt-PT" sz="2400" b="1" dirty="0"/>
              <a:t> </a:t>
            </a:r>
            <a:r>
              <a:rPr lang="pt-PT" sz="2400" dirty="0"/>
              <a:t>e de </a:t>
            </a:r>
            <a:r>
              <a:rPr lang="pt-PT" sz="2400" b="1" dirty="0"/>
              <a:t>memória partilhada</a:t>
            </a:r>
          </a:p>
          <a:p>
            <a:r>
              <a:rPr lang="pt-PT" sz="2400" dirty="0"/>
              <a:t>standard mantido pelo </a:t>
            </a:r>
            <a:r>
              <a:rPr lang="pt-PT" sz="2400" i="1" dirty="0" err="1"/>
              <a:t>OpenMP</a:t>
            </a:r>
            <a:r>
              <a:rPr lang="pt-PT" sz="2400" i="1" dirty="0"/>
              <a:t> </a:t>
            </a:r>
            <a:r>
              <a:rPr lang="pt-PT" sz="2400" i="1" dirty="0" err="1"/>
              <a:t>Architecture</a:t>
            </a:r>
            <a:r>
              <a:rPr lang="pt-PT" sz="2400" i="1" dirty="0"/>
              <a:t> </a:t>
            </a:r>
            <a:r>
              <a:rPr lang="pt-PT" sz="2400" i="1" dirty="0" err="1"/>
              <a:t>Review</a:t>
            </a:r>
            <a:r>
              <a:rPr lang="pt-PT" sz="2400" i="1" dirty="0"/>
              <a:t> </a:t>
            </a:r>
            <a:r>
              <a:rPr lang="pt-PT" sz="2400" i="1" dirty="0" err="1"/>
              <a:t>Board</a:t>
            </a:r>
            <a:endParaRPr lang="pt-PT" sz="2400" i="1" dirty="0"/>
          </a:p>
          <a:p>
            <a:r>
              <a:rPr lang="pt-PT" sz="2400" dirty="0"/>
              <a:t>Dez.2021 : versão 5.2</a:t>
            </a:r>
          </a:p>
          <a:p>
            <a:r>
              <a:rPr lang="pt-PT" sz="2400" dirty="0"/>
              <a:t>Objectivos:</a:t>
            </a:r>
          </a:p>
          <a:p>
            <a:pPr lvl="1"/>
            <a:r>
              <a:rPr lang="pt-PT" sz="2200" dirty="0"/>
              <a:t>normalização (s</a:t>
            </a:r>
            <a:r>
              <a:rPr lang="pt-PT" sz="2200" i="1" dirty="0"/>
              <a:t>tandard</a:t>
            </a:r>
            <a:r>
              <a:rPr lang="pt-PT" sz="2200" dirty="0"/>
              <a:t>)</a:t>
            </a:r>
          </a:p>
          <a:p>
            <a:pPr lvl="1"/>
            <a:r>
              <a:rPr lang="pt-PT" sz="2200" dirty="0"/>
              <a:t>portabilidade</a:t>
            </a:r>
          </a:p>
          <a:p>
            <a:pPr lvl="1"/>
            <a:r>
              <a:rPr lang="pt-PT" sz="2200" dirty="0"/>
              <a:t>fácil utilização</a:t>
            </a:r>
          </a:p>
          <a:p>
            <a:pPr lvl="1"/>
            <a:endParaRPr lang="pt-PT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</a:t>
            </a:fld>
            <a:endParaRPr lang="pt-PT" altLang="pt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controlo de acessos a dados partilhados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30</a:t>
            </a:fld>
            <a:endParaRPr lang="pt-PT" altLang="pt-PT"/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2209800"/>
          </a:xfrm>
        </p:spPr>
        <p:txBody>
          <a:bodyPr/>
          <a:lstStyle/>
          <a:p>
            <a:pPr marL="0" indent="0">
              <a:buNone/>
            </a:pPr>
            <a:r>
              <a:rPr lang="pt-PT" sz="2000" dirty="0"/>
              <a:t>directiva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pt-PT" sz="2000" dirty="0"/>
              <a:t>: apenas uma </a:t>
            </a:r>
            <a:r>
              <a:rPr lang="pt-PT" sz="2000" i="1" dirty="0" err="1"/>
              <a:t>thread</a:t>
            </a:r>
            <a:r>
              <a:rPr lang="pt-PT" sz="2000" i="1" dirty="0"/>
              <a:t> </a:t>
            </a:r>
            <a:r>
              <a:rPr lang="pt-PT" sz="2000" dirty="0"/>
              <a:t>executa esse bloco em cada instante.</a:t>
            </a:r>
          </a:p>
          <a:p>
            <a:pPr marL="0" indent="0">
              <a:buNone/>
            </a:pPr>
            <a:endParaRPr lang="pt-PT" sz="2000" dirty="0">
              <a:solidFill>
                <a:srgbClr val="00206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pt-PT" sz="200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critical</a:t>
            </a:r>
            <a:endParaRPr lang="pt-PT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x = x+1;</a:t>
            </a:r>
          </a:p>
        </p:txBody>
      </p:sp>
      <p:sp>
        <p:nvSpPr>
          <p:cNvPr id="3" name="Chamada rectangular 2"/>
          <p:cNvSpPr/>
          <p:nvPr/>
        </p:nvSpPr>
        <p:spPr bwMode="auto">
          <a:xfrm>
            <a:off x="5076056" y="2060848"/>
            <a:ext cx="2664296" cy="864096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 bwMode="auto">
          <a:xfrm>
            <a:off x="304800" y="3861344"/>
            <a:ext cx="8534400" cy="133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/>
              <a:t>Se uma </a:t>
            </a:r>
            <a:r>
              <a:rPr lang="pt-PT" sz="2000" i="1" kern="0" dirty="0" err="1"/>
              <a:t>thread</a:t>
            </a:r>
            <a:r>
              <a:rPr lang="pt-PT" sz="2000" i="1" kern="0" dirty="0"/>
              <a:t> </a:t>
            </a:r>
            <a:r>
              <a:rPr lang="pt-PT" sz="2000" kern="0" dirty="0"/>
              <a:t>está dentro de uma região crítica,</a:t>
            </a:r>
          </a:p>
          <a:p>
            <a:pPr marL="0" indent="0">
              <a:buFontTx/>
              <a:buNone/>
            </a:pPr>
            <a:r>
              <a:rPr lang="pt-PT" sz="2000" kern="0" dirty="0"/>
              <a:t>então nenhuma outra </a:t>
            </a:r>
            <a:r>
              <a:rPr lang="pt-PT" sz="2000" i="1" kern="0" dirty="0" err="1"/>
              <a:t>thread</a:t>
            </a:r>
            <a:r>
              <a:rPr lang="pt-PT" sz="2000" i="1" kern="0" dirty="0"/>
              <a:t> </a:t>
            </a:r>
            <a:r>
              <a:rPr lang="pt-PT" sz="2000" kern="0" dirty="0"/>
              <a:t>entra nessa região até a </a:t>
            </a:r>
            <a:r>
              <a:rPr lang="pt-PT" sz="2000" i="1" kern="0" dirty="0" err="1"/>
              <a:t>thread</a:t>
            </a:r>
            <a:r>
              <a:rPr lang="pt-PT" sz="2000" i="1" kern="0" dirty="0"/>
              <a:t> </a:t>
            </a:r>
            <a:r>
              <a:rPr lang="pt-PT" sz="2000" kern="0" dirty="0"/>
              <a:t>anterior sair:</a:t>
            </a:r>
          </a:p>
          <a:p>
            <a:pPr marL="0" indent="0">
              <a:buFontTx/>
              <a:buNone/>
            </a:pPr>
            <a:r>
              <a:rPr lang="pt-PT" sz="2000" kern="0" dirty="0"/>
              <a:t>-&gt; a execução das regiões críticas não acontece em paralelo, é </a:t>
            </a:r>
            <a:r>
              <a:rPr lang="pt-PT" sz="2000" b="1" kern="0" dirty="0"/>
              <a:t>sequencial</a:t>
            </a:r>
            <a:endParaRPr lang="pt-PT" sz="2000" kern="0" dirty="0"/>
          </a:p>
        </p:txBody>
      </p:sp>
    </p:spTree>
    <p:extLst>
      <p:ext uri="{BB962C8B-B14F-4D97-AF65-F5344CB8AC3E}">
        <p14:creationId xmlns:p14="http://schemas.microsoft.com/office/powerpoint/2010/main" val="194006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controlo de acessos a dados partilhados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31</a:t>
            </a:fld>
            <a:endParaRPr lang="pt-PT" altLang="pt-PT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 bwMode="auto">
          <a:xfrm>
            <a:off x="297872" y="1196752"/>
            <a:ext cx="3744416" cy="25922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x=0, y=0;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critical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x = x+1;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critical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y = y+1; }</a:t>
            </a: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 bwMode="auto">
          <a:xfrm>
            <a:off x="4427984" y="3573016"/>
            <a:ext cx="4032448" cy="25922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x=0, y=0;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critical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C1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x = x+1;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critical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C2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y = y+1; }</a:t>
            </a:r>
          </a:p>
        </p:txBody>
      </p:sp>
      <p:sp>
        <p:nvSpPr>
          <p:cNvPr id="3" name="Chamada rectangular 2"/>
          <p:cNvSpPr/>
          <p:nvPr/>
        </p:nvSpPr>
        <p:spPr bwMode="auto">
          <a:xfrm>
            <a:off x="5076056" y="2060848"/>
            <a:ext cx="2664296" cy="864096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hamada rectangular arredondada 10"/>
          <p:cNvSpPr/>
          <p:nvPr/>
        </p:nvSpPr>
        <p:spPr bwMode="auto">
          <a:xfrm>
            <a:off x="4788024" y="1163654"/>
            <a:ext cx="3851419" cy="1975009"/>
          </a:xfrm>
          <a:prstGeom prst="wedgeRoundRectCallout">
            <a:avLst>
              <a:gd name="adj1" fmla="val -79271"/>
              <a:gd name="adj2" fmla="val 1494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800" dirty="0"/>
              <a:t>As regiões críticas sem nome são consideradas a mesma região! </a:t>
            </a:r>
          </a:p>
          <a:p>
            <a:r>
              <a:rPr kumimoji="0" 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 uma </a:t>
            </a:r>
            <a:r>
              <a:rPr kumimoji="0" 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</a:t>
            </a:r>
            <a:r>
              <a:rPr kumimoji="0" lang="pt-PT" sz="1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PT" sz="18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está em </a:t>
            </a:r>
            <a:r>
              <a:rPr lang="pt-PT" sz="16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x = x+1</a:t>
            </a:r>
            <a:r>
              <a:rPr kumimoji="0" lang="pt-PT" sz="18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800" i="0" baseline="0" dirty="0"/>
              <a:t>então</a:t>
            </a:r>
            <a:r>
              <a:rPr lang="pt-PT" sz="1800" i="0" dirty="0"/>
              <a:t> nenhuma outra </a:t>
            </a:r>
            <a:r>
              <a:rPr lang="pt-PT" sz="1800" i="1" dirty="0" err="1"/>
              <a:t>thread</a:t>
            </a:r>
            <a:r>
              <a:rPr lang="pt-PT" sz="1800" i="1" dirty="0"/>
              <a:t> </a:t>
            </a:r>
          </a:p>
          <a:p>
            <a:r>
              <a:rPr lang="pt-PT" sz="1800" dirty="0"/>
              <a:t>entra em </a:t>
            </a:r>
            <a:r>
              <a:rPr lang="pt-PT" sz="16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y = y+1</a:t>
            </a:r>
            <a:endParaRPr lang="pt-PT" sz="16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 vice-versa</a:t>
            </a:r>
          </a:p>
        </p:txBody>
      </p:sp>
      <p:sp>
        <p:nvSpPr>
          <p:cNvPr id="12" name="Chamada rectangular arredondada 10"/>
          <p:cNvSpPr/>
          <p:nvPr/>
        </p:nvSpPr>
        <p:spPr bwMode="auto">
          <a:xfrm>
            <a:off x="304800" y="4701049"/>
            <a:ext cx="3456265" cy="1021556"/>
          </a:xfrm>
          <a:prstGeom prst="wedgeRoundRectCallout">
            <a:avLst>
              <a:gd name="adj1" fmla="val 74035"/>
              <a:gd name="adj2" fmla="val -3229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800" dirty="0"/>
              <a:t>Duas regiões críticas distintas.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x = x+1</a:t>
            </a:r>
            <a:r>
              <a:rPr kumimoji="0" lang="pt-PT" sz="18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lang="pt-PT" sz="16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y = y+1</a:t>
            </a:r>
            <a:endParaRPr lang="pt-PT" sz="16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podem acontecer em paralelo</a:t>
            </a:r>
          </a:p>
        </p:txBody>
      </p:sp>
    </p:spTree>
    <p:extLst>
      <p:ext uri="{BB962C8B-B14F-4D97-AF65-F5344CB8AC3E}">
        <p14:creationId xmlns:p14="http://schemas.microsoft.com/office/powerpoint/2010/main" val="5400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controlo de acessos a dados partilhados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32</a:t>
            </a:fld>
            <a:endParaRPr lang="pt-PT" altLang="pt-PT"/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3429000"/>
          </a:xfrm>
        </p:spPr>
        <p:txBody>
          <a:bodyPr/>
          <a:lstStyle/>
          <a:p>
            <a:pPr marL="0" indent="0">
              <a:buNone/>
            </a:pPr>
            <a:r>
              <a:rPr lang="pt-PT" sz="2000" dirty="0"/>
              <a:t>directiva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pt-PT" sz="2000" dirty="0"/>
              <a:t>: garante que um endereço de memória é acedido de forma atómica. Pode ser vista como uma versão leve de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pt-PT" sz="2000" dirty="0"/>
              <a:t>.</a:t>
            </a:r>
          </a:p>
          <a:p>
            <a:pPr marL="0" indent="0">
              <a:buNone/>
            </a:pPr>
            <a:r>
              <a:rPr lang="pt-PT" sz="2000" dirty="0"/>
              <a:t>Só se aplica a operações simples (</a:t>
            </a:r>
            <a:r>
              <a:rPr lang="pt-PT" sz="2000"/>
              <a:t>atómicas).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Não garante que o lado direito da atribuição é avaliado de forma atómica.</a:t>
            </a:r>
          </a:p>
          <a:p>
            <a:pPr marL="0" indent="0">
              <a:buNone/>
            </a:pPr>
            <a:endParaRPr lang="pt-PT" sz="2000" dirty="0">
              <a:solidFill>
                <a:srgbClr val="00206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pt-PT" sz="200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atomic</a:t>
            </a:r>
            <a:endParaRPr lang="pt-PT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x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>
                <a:solidFill>
                  <a:srgbClr val="80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+=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10;</a:t>
            </a: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 bwMode="auto">
          <a:xfrm>
            <a:off x="4427984" y="3573016"/>
            <a:ext cx="4032448" cy="25922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x=0;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atomic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x = 3 *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x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+ 20/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x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  <p:sp>
        <p:nvSpPr>
          <p:cNvPr id="3" name="Chamada rectangular 2"/>
          <p:cNvSpPr/>
          <p:nvPr/>
        </p:nvSpPr>
        <p:spPr bwMode="auto">
          <a:xfrm>
            <a:off x="5076056" y="2060848"/>
            <a:ext cx="2664296" cy="864096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 flipV="1">
            <a:off x="4419600" y="3581400"/>
            <a:ext cx="3962400" cy="2590800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419600" y="3657600"/>
            <a:ext cx="4038600" cy="2514600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4006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905000"/>
          </a:xfrm>
        </p:spPr>
        <p:txBody>
          <a:bodyPr/>
          <a:lstStyle/>
          <a:p>
            <a:r>
              <a:rPr lang="pt-PT" dirty="0"/>
              <a:t>designa-se por </a:t>
            </a:r>
            <a:r>
              <a:rPr lang="pt-PT" b="1" dirty="0"/>
              <a:t>redução</a:t>
            </a:r>
            <a:r>
              <a:rPr lang="pt-PT" dirty="0"/>
              <a:t> uma operação que processa um conjunto de dados para a partir dele gerar um único valor, exemplo, a soma/máximo/produto de todos os elementos de um 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33</a:t>
            </a:fld>
            <a:endParaRPr lang="pt-PT" altLang="pt-PT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838200" y="3200400"/>
            <a:ext cx="4724400" cy="25922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None/>
            </a:pP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max=a[0];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if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(a[i]&gt;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max=</a:t>
            </a:r>
            <a:r>
              <a:rPr lang="pt-PT" sz="2000" kern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</a:t>
            </a:r>
            <a:r>
              <a:rPr lang="pt-PT" sz="2000" kern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[i]; 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324600" y="3352800"/>
            <a:ext cx="2438400" cy="783193"/>
          </a:xfrm>
          <a:prstGeom prst="wedgeRoundRectCallout">
            <a:avLst>
              <a:gd name="adj1" fmla="val -146961"/>
              <a:gd name="adj2" fmla="val 213542"/>
              <a:gd name="adj3" fmla="val 16667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max</a:t>
            </a: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é uma variável partilhada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</a:t>
            </a:r>
            <a:r>
              <a:rPr lang="pt-PT" altLang="pt-PT" dirty="0" err="1"/>
              <a:t>OpenMP</a:t>
            </a:r>
            <a:endParaRPr lang="pt-PT" alt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34</a:t>
            </a:fld>
            <a:endParaRPr lang="pt-PT" altLang="pt-PT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457200" y="2895600"/>
            <a:ext cx="4724400" cy="32766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None/>
            </a:pP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max=a[0];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critical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if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]&gt;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max=a[i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 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62000" y="1371600"/>
            <a:ext cx="3048000" cy="1123712"/>
          </a:xfrm>
          <a:prstGeom prst="wedgeRoundRectCallout">
            <a:avLst>
              <a:gd name="adj1" fmla="val 18914"/>
              <a:gd name="adj2" fmla="val 280290"/>
              <a:gd name="adj3" fmla="val 16667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muito ineficiente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NA verdade a execução é sequencial</a:t>
            </a:r>
            <a:endParaRPr kumimoji="0" 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 bwMode="auto">
          <a:xfrm>
            <a:off x="4648200" y="1066800"/>
            <a:ext cx="4267200" cy="411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None/>
            </a:pP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None/>
            </a:pP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max=a[0];</a:t>
            </a:r>
          </a:p>
          <a:p>
            <a:pPr marL="0" indent="0">
              <a:buFontTx/>
              <a:buNone/>
            </a:pP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a[0];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if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a[i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]&gt;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maxl=a[i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critical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if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&gt;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maxl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914400"/>
          </a:xfrm>
        </p:spPr>
        <p:txBody>
          <a:bodyPr/>
          <a:lstStyle/>
          <a:p>
            <a:r>
              <a:rPr lang="pt-PT" dirty="0"/>
              <a:t>A redução é tão comum que o </a:t>
            </a:r>
            <a:r>
              <a:rPr lang="pt-PT" dirty="0" err="1"/>
              <a:t>OpenMP</a:t>
            </a:r>
            <a:r>
              <a:rPr lang="pt-PT" dirty="0"/>
              <a:t> inclui uma cláusula específica (mas não para o máximo)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35</a:t>
            </a:fld>
            <a:endParaRPr lang="pt-PT" altLang="pt-PT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1143000" y="2438400"/>
            <a:ext cx="6781800" cy="25922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None/>
            </a:pP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sum=0;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reduction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(+: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+=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609600"/>
          </a:xfrm>
        </p:spPr>
        <p:txBody>
          <a:bodyPr/>
          <a:lstStyle/>
          <a:p>
            <a:r>
              <a:rPr lang="pt-PT" dirty="0"/>
              <a:t>A cláusula </a:t>
            </a:r>
            <a:r>
              <a:rPr lang="pt-PT" sz="2000" b="1" dirty="0" err="1">
                <a:latin typeface="Courier New"/>
                <a:cs typeface="Courier New"/>
              </a:rPr>
              <a:t>reduction</a:t>
            </a:r>
            <a:r>
              <a:rPr lang="pt-PT" sz="2000" b="1" dirty="0">
                <a:latin typeface="Courier New"/>
                <a:cs typeface="Courier New"/>
              </a:rPr>
              <a:t> </a:t>
            </a:r>
            <a:r>
              <a:rPr lang="pt-PT" dirty="0"/>
              <a:t>aplica-se apenas a operações associativas.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36</a:t>
            </a:fld>
            <a:endParaRPr lang="pt-PT" altLang="pt-PT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057400"/>
          <a:ext cx="6096000" cy="33223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C /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op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pt-PT" sz="2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op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(excepto subtracção)</a:t>
                      </a:r>
                    </a:p>
                    <a:p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binop=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++; ++</a:t>
                      </a:r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PT" sz="2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x--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pt-PT" sz="2000" b="1" baseline="0" dirty="0">
                          <a:solidFill>
                            <a:schemeClr val="tx1"/>
                          </a:solidFill>
                        </a:rPr>
                        <a:t> --</a:t>
                      </a:r>
                      <a:r>
                        <a:rPr lang="pt-PT" sz="2000" b="1" baseline="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PT" sz="2000" b="0" dirty="0">
                          <a:solidFill>
                            <a:schemeClr val="tx1"/>
                          </a:solidFill>
                        </a:rPr>
                        <a:t>variável escalar</a:t>
                      </a:r>
                    </a:p>
                    <a:p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pt-PT" sz="2000" b="1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PT" sz="2000" b="0" dirty="0">
                          <a:solidFill>
                            <a:schemeClr val="tx1"/>
                          </a:solidFill>
                        </a:rPr>
                        <a:t>expressão escalar que não refere </a:t>
                      </a:r>
                      <a:r>
                        <a:rPr lang="pt-PT" sz="20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PT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PT" sz="2000" b="1" dirty="0" err="1">
                          <a:solidFill>
                            <a:schemeClr val="tx1"/>
                          </a:solidFill>
                        </a:rPr>
                        <a:t>op</a:t>
                      </a:r>
                      <a:r>
                        <a:rPr lang="pt-PT" sz="2000" b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PT" sz="2000" b="0" baseline="0" dirty="0">
                          <a:solidFill>
                            <a:schemeClr val="tx1"/>
                          </a:solidFill>
                        </a:rPr>
                        <a:t>+, *, -, /, &amp;, ^, |, &amp;&amp;, ||</a:t>
                      </a:r>
                      <a:r>
                        <a:rPr lang="pt-PT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pt-PT" sz="2000" b="1" baseline="0" dirty="0" err="1">
                          <a:solidFill>
                            <a:schemeClr val="tx1"/>
                          </a:solidFill>
                        </a:rPr>
                        <a:t>binop</a:t>
                      </a:r>
                      <a:r>
                        <a:rPr lang="pt-PT" sz="2000" b="1" baseline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pt-PT" sz="2000" b="0" baseline="0" dirty="0">
                          <a:solidFill>
                            <a:schemeClr val="tx1"/>
                          </a:solidFill>
                        </a:rPr>
                        <a:t>+, *, -, /, &amp;, ^, | </a:t>
                      </a:r>
                      <a:endParaRPr lang="pt-PT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operações sobre operandos em vírgula flutuante (</a:t>
            </a:r>
            <a:r>
              <a:rPr lang="pt-PT" dirty="0" err="1"/>
              <a:t>float</a:t>
            </a:r>
            <a:r>
              <a:rPr lang="pt-PT" dirty="0"/>
              <a:t>, </a:t>
            </a:r>
            <a:r>
              <a:rPr lang="pt-PT" dirty="0" err="1"/>
              <a:t>double</a:t>
            </a:r>
            <a:r>
              <a:rPr lang="pt-PT" dirty="0"/>
              <a:t>) não são associativas:</a:t>
            </a:r>
          </a:p>
          <a:p>
            <a:pPr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37</a:t>
            </a:fld>
            <a:endParaRPr lang="pt-PT" altLang="pt-PT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457200" y="2362200"/>
            <a:ext cx="6781800" cy="25922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float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], sum=0.;</a:t>
            </a:r>
          </a:p>
          <a:p>
            <a:pPr marL="0" indent="0">
              <a:buNone/>
            </a:pP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reduction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(+: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+=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 }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(“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sum=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%.1f\n”,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2209056"/>
            <a:ext cx="4191000" cy="396314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&gt;./</a:t>
            </a:r>
            <a:r>
              <a:rPr kumimoji="0" lang="pt-PT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prog</a:t>
            </a:r>
            <a:endParaRPr kumimoji="0" lang="pt-PT" sz="2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sum=</a:t>
            </a:r>
            <a:r>
              <a:rPr kumimoji="0" lang="pt-PT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 1233458.0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pt-PT" sz="2600" kern="0" dirty="0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&gt;./</a:t>
            </a:r>
            <a:r>
              <a:rPr lang="pt-PT" sz="2600" kern="0" dirty="0" err="1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prog</a:t>
            </a:r>
            <a:endParaRPr lang="pt-PT" sz="2600" kern="0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pt-PT" sz="2600" kern="0" dirty="0" err="1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sum=</a:t>
            </a:r>
            <a:r>
              <a:rPr lang="pt-PT" sz="2600" kern="0" dirty="0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 1233463.0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pt-PT" sz="2600" kern="0" dirty="0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&gt;./</a:t>
            </a:r>
            <a:r>
              <a:rPr lang="pt-PT" sz="2600" kern="0" dirty="0" err="1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prog</a:t>
            </a:r>
            <a:endParaRPr lang="pt-PT" sz="2600" kern="0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pt-PT" sz="2600" kern="0" dirty="0" err="1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sum=</a:t>
            </a:r>
            <a:r>
              <a:rPr lang="pt-PT" sz="2600" kern="0" dirty="0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 1233457.0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7787208" cy="2209800"/>
          </a:xfrm>
        </p:spPr>
        <p:txBody>
          <a:bodyPr/>
          <a:lstStyle/>
          <a:p>
            <a:r>
              <a:rPr lang="pt-PT" dirty="0"/>
              <a:t>Caso  1 </a:t>
            </a:r>
            <a:r>
              <a:rPr lang="pt-PT" sz="2400" dirty="0"/>
              <a:t>- A quantidade de trabalho a realizar é igual para todas as iterações</a:t>
            </a:r>
            <a:r>
              <a:rPr lang="en-US" sz="2400" dirty="0"/>
              <a:t>. </a:t>
            </a:r>
            <a:r>
              <a:rPr lang="en-US" sz="2400" dirty="0" err="1"/>
              <a:t>Exemplo</a:t>
            </a:r>
            <a:r>
              <a:rPr lang="en-US" sz="2400" dirty="0"/>
              <a:t>:</a:t>
            </a:r>
            <a:endParaRPr lang="pt-PT" dirty="0"/>
          </a:p>
          <a:p>
            <a:pPr marL="0" indent="0">
              <a:buFontTx/>
              <a:buNone/>
            </a:pP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</a:t>
            </a:r>
          </a:p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b[i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a[i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*a[i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+ 10. /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a[i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 }</a:t>
            </a:r>
            <a:endParaRPr lang="pt-PT" sz="2000" dirty="0"/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38</a:t>
            </a:fld>
            <a:endParaRPr lang="pt-PT" altLang="pt-PT"/>
          </a:p>
        </p:txBody>
      </p:sp>
      <p:grpSp>
        <p:nvGrpSpPr>
          <p:cNvPr id="13" name="Group 12"/>
          <p:cNvGrpSpPr/>
          <p:nvPr/>
        </p:nvGrpSpPr>
        <p:grpSpPr>
          <a:xfrm>
            <a:off x="2341240" y="3357583"/>
            <a:ext cx="4461520" cy="2552328"/>
            <a:chOff x="2895600" y="2209800"/>
            <a:chExt cx="5181600" cy="3200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895600" y="2209800"/>
              <a:ext cx="5181600" cy="3200400"/>
              <a:chOff x="2895600" y="2209800"/>
              <a:chExt cx="5181600" cy="32004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895600" y="2209800"/>
                <a:ext cx="5181600" cy="32004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rot="5400000" flipH="1" flipV="1">
                <a:off x="2057002" y="3733403"/>
                <a:ext cx="27432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4495800" y="4876800"/>
                <a:ext cx="2044149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PT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dirty="0">
                    <a:solidFill>
                      <a:srgbClr val="FFFFFF"/>
                    </a:solidFill>
                  </a:rPr>
                  <a:t> </a:t>
                </a:r>
                <a:r>
                  <a:rPr lang="pt-PT" dirty="0" err="1">
                    <a:solidFill>
                      <a:srgbClr val="FFFFFF"/>
                    </a:solidFill>
                  </a:rPr>
                  <a:t>number</a:t>
                </a:r>
                <a:endParaRPr lang="pt-PT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2718271" y="3480270"/>
                <a:ext cx="868948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 bwMode="auto">
            <a:xfrm>
              <a:off x="3429000" y="4038600"/>
              <a:ext cx="38862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7787208" cy="3132956"/>
          </a:xfrm>
        </p:spPr>
        <p:txBody>
          <a:bodyPr/>
          <a:lstStyle/>
          <a:p>
            <a:r>
              <a:rPr lang="pt-PT" dirty="0"/>
              <a:t>Caso  2 </a:t>
            </a:r>
            <a:r>
              <a:rPr lang="pt-PT" sz="2400" dirty="0"/>
              <a:t>- A quantidade de trabalho a realizar varia entre iterações</a:t>
            </a:r>
            <a:r>
              <a:rPr lang="en-US" sz="2400" dirty="0"/>
              <a:t>. </a:t>
            </a:r>
            <a:r>
              <a:rPr lang="en-US" sz="2400" dirty="0" err="1"/>
              <a:t>Exemplo</a:t>
            </a:r>
            <a:r>
              <a:rPr lang="en-US" sz="2400" dirty="0"/>
              <a:t>:</a:t>
            </a:r>
            <a:endParaRPr lang="pt-PT" dirty="0"/>
          </a:p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private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(j)</a:t>
            </a:r>
          </a:p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i&lt; SIZE ; i++) {</a:t>
            </a:r>
          </a:p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b[i] = 1.f;</a:t>
            </a:r>
          </a:p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for (j=2 ; j&lt;= i ; j++)</a:t>
            </a:r>
          </a:p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 b[i] *= j; }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39</a:t>
            </a:fld>
            <a:endParaRPr lang="pt-PT" altLang="pt-PT"/>
          </a:p>
        </p:txBody>
      </p:sp>
      <p:grpSp>
        <p:nvGrpSpPr>
          <p:cNvPr id="16" name="Group 18"/>
          <p:cNvGrpSpPr/>
          <p:nvPr/>
        </p:nvGrpSpPr>
        <p:grpSpPr>
          <a:xfrm>
            <a:off x="3995935" y="3645024"/>
            <a:ext cx="4655467" cy="2471936"/>
            <a:chOff x="3581400" y="2133600"/>
            <a:chExt cx="5181600" cy="3048000"/>
          </a:xfrm>
        </p:grpSpPr>
        <p:grpSp>
          <p:nvGrpSpPr>
            <p:cNvPr id="17" name="Group 11"/>
            <p:cNvGrpSpPr/>
            <p:nvPr/>
          </p:nvGrpSpPr>
          <p:grpSpPr>
            <a:xfrm>
              <a:off x="3581400" y="2133600"/>
              <a:ext cx="5181600" cy="3048000"/>
              <a:chOff x="2895600" y="2362200"/>
              <a:chExt cx="5181600" cy="3048000"/>
            </a:xfrm>
          </p:grpSpPr>
          <p:sp>
            <p:nvSpPr>
              <p:cNvPr id="19" name="Rectangle 5"/>
              <p:cNvSpPr/>
              <p:nvPr/>
            </p:nvSpPr>
            <p:spPr bwMode="auto">
              <a:xfrm>
                <a:off x="2895600" y="2362200"/>
                <a:ext cx="5181600" cy="30480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0" name="Straight Arrow Connector 7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Arrow Connector 8"/>
              <p:cNvCxnSpPr/>
              <p:nvPr/>
            </p:nvCxnSpPr>
            <p:spPr bwMode="auto">
              <a:xfrm rot="5400000" flipH="1" flipV="1">
                <a:off x="2133202" y="3809603"/>
                <a:ext cx="25908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TextBox 13"/>
              <p:cNvSpPr txBox="1"/>
              <p:nvPr/>
            </p:nvSpPr>
            <p:spPr>
              <a:xfrm>
                <a:off x="4495800" y="4876800"/>
                <a:ext cx="2044149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PT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dirty="0">
                    <a:solidFill>
                      <a:srgbClr val="FFFFFF"/>
                    </a:solidFill>
                  </a:rPr>
                  <a:t> </a:t>
                </a:r>
                <a:r>
                  <a:rPr lang="pt-PT" dirty="0" err="1">
                    <a:solidFill>
                      <a:srgbClr val="FFFFFF"/>
                    </a:solidFill>
                  </a:rPr>
                  <a:t>number</a:t>
                </a:r>
                <a:endParaRPr lang="pt-PT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TextBox 14"/>
              <p:cNvSpPr txBox="1"/>
              <p:nvPr/>
            </p:nvSpPr>
            <p:spPr>
              <a:xfrm rot="16200000">
                <a:off x="2718271" y="3480271"/>
                <a:ext cx="868948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18" name="Freeform 17"/>
            <p:cNvSpPr/>
            <p:nvPr/>
          </p:nvSpPr>
          <p:spPr bwMode="auto">
            <a:xfrm>
              <a:off x="4114800" y="2895600"/>
              <a:ext cx="4038600" cy="1708079"/>
            </a:xfrm>
            <a:custGeom>
              <a:avLst/>
              <a:gdLst>
                <a:gd name="connsiteX0" fmla="*/ 0 w 3526289"/>
                <a:gd name="connsiteY0" fmla="*/ 1479479 h 1479479"/>
                <a:gd name="connsiteX1" fmla="*/ 0 w 3526289"/>
                <a:gd name="connsiteY1" fmla="*/ 1171254 h 1479479"/>
                <a:gd name="connsiteX2" fmla="*/ 3501630 w 3526289"/>
                <a:gd name="connsiteY2" fmla="*/ 0 h 1479479"/>
                <a:gd name="connsiteX3" fmla="*/ 3526289 w 3526289"/>
                <a:gd name="connsiteY3" fmla="*/ 1430163 h 1479479"/>
                <a:gd name="connsiteX4" fmla="*/ 0 w 3526289"/>
                <a:gd name="connsiteY4" fmla="*/ 1479479 h 147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289" h="1479479">
                  <a:moveTo>
                    <a:pt x="0" y="1479479"/>
                  </a:moveTo>
                  <a:lnTo>
                    <a:pt x="0" y="1171254"/>
                  </a:lnTo>
                  <a:lnTo>
                    <a:pt x="3501630" y="0"/>
                  </a:lnTo>
                  <a:lnTo>
                    <a:pt x="3526289" y="1430163"/>
                  </a:lnTo>
                  <a:lnTo>
                    <a:pt x="0" y="147947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0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0"/>
            <a:ext cx="8737600" cy="2468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Criação </a:t>
            </a:r>
            <a:r>
              <a:rPr lang="pt-PT" sz="2400" b="1" dirty="0"/>
              <a:t>explícita </a:t>
            </a:r>
            <a:r>
              <a:rPr lang="pt-PT" sz="2400" dirty="0"/>
              <a:t>de blocos paralelos de código executados por um grupo (</a:t>
            </a:r>
            <a:r>
              <a:rPr lang="pt-PT" sz="2400" i="1" dirty="0" err="1"/>
              <a:t>team</a:t>
            </a:r>
            <a:r>
              <a:rPr lang="pt-PT" sz="2400" dirty="0"/>
              <a:t>) de </a:t>
            </a:r>
            <a:r>
              <a:rPr lang="pt-PT" sz="2400" i="1" dirty="0"/>
              <a:t>threads</a:t>
            </a:r>
          </a:p>
          <a:p>
            <a:pPr algn="ctr">
              <a:buNone/>
            </a:pPr>
            <a:r>
              <a:rPr lang="pt-PT" sz="2400" dirty="0"/>
              <a:t>Modelo </a:t>
            </a:r>
            <a:r>
              <a:rPr lang="pt-PT" sz="2400" dirty="0" err="1"/>
              <a:t>Fork</a:t>
            </a:r>
            <a:r>
              <a:rPr lang="pt-PT" sz="2400" dirty="0"/>
              <a:t> &amp; </a:t>
            </a:r>
            <a:r>
              <a:rPr lang="pt-PT" sz="2400" dirty="0" err="1"/>
              <a:t>Join</a:t>
            </a:r>
            <a:endParaRPr lang="pt-PT" sz="2400" dirty="0"/>
          </a:p>
          <a:p>
            <a:endParaRPr lang="pt-PT" sz="2400" i="1" dirty="0"/>
          </a:p>
          <a:p>
            <a:endParaRPr lang="pt-PT" sz="2400" i="1" dirty="0"/>
          </a:p>
          <a:p>
            <a:endParaRPr lang="pt-PT" sz="2400" i="1" dirty="0"/>
          </a:p>
          <a:p>
            <a:endParaRPr lang="pt-PT" sz="2400" i="1" dirty="0"/>
          </a:p>
          <a:p>
            <a:endParaRPr lang="pt-PT" sz="2400" i="1" dirty="0"/>
          </a:p>
          <a:p>
            <a:r>
              <a:rPr lang="pt-PT" sz="2400" dirty="0"/>
              <a:t>No final de cada bloco:</a:t>
            </a:r>
          </a:p>
          <a:p>
            <a:pPr lvl="1"/>
            <a:r>
              <a:rPr lang="pt-PT" sz="2200" dirty="0"/>
              <a:t>todas as </a:t>
            </a:r>
            <a:r>
              <a:rPr lang="pt-PT" sz="2200" i="1" dirty="0"/>
              <a:t>threads </a:t>
            </a:r>
            <a:r>
              <a:rPr lang="pt-PT" sz="2200" dirty="0"/>
              <a:t>sincronizam (barreira implícita)</a:t>
            </a:r>
          </a:p>
          <a:p>
            <a:pPr lvl="1"/>
            <a:r>
              <a:rPr lang="pt-PT" sz="2200" dirty="0"/>
              <a:t>todas as </a:t>
            </a:r>
            <a:r>
              <a:rPr lang="pt-PT" sz="2200" i="1" dirty="0"/>
              <a:t>threads </a:t>
            </a:r>
            <a:r>
              <a:rPr lang="pt-PT" sz="2200" dirty="0"/>
              <a:t>excepto a principal deixam de existir </a:t>
            </a:r>
          </a:p>
          <a:p>
            <a:pPr lvl="1"/>
            <a:endParaRPr lang="pt-PT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  <a:endParaRPr lang="pt-PT" alt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</a:t>
            </a:fld>
            <a:endParaRPr lang="pt-PT" altLang="pt-PT"/>
          </a:p>
        </p:txBody>
      </p:sp>
      <p:cxnSp>
        <p:nvCxnSpPr>
          <p:cNvPr id="8" name="Conexão Curva 7">
            <a:extLst>
              <a:ext uri="{FF2B5EF4-FFF2-40B4-BE49-F238E27FC236}">
                <a16:creationId xmlns:a16="http://schemas.microsoft.com/office/drawing/2014/main" id="{10129A2E-3D21-E24C-B525-5E27FB52C71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543258" y="4017582"/>
            <a:ext cx="1249172" cy="72008"/>
          </a:xfrm>
          <a:prstGeom prst="curvedConnector3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0" name="Conexão Curva 9">
            <a:extLst>
              <a:ext uri="{FF2B5EF4-FFF2-40B4-BE49-F238E27FC236}">
                <a16:creationId xmlns:a16="http://schemas.microsoft.com/office/drawing/2014/main" id="{DF649DF1-C14A-E445-8DD1-DCF19EDA9F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72" y="3573016"/>
            <a:ext cx="2160240" cy="1105156"/>
          </a:xfrm>
          <a:prstGeom prst="curvedConnector3">
            <a:avLst>
              <a:gd name="adj1" fmla="val 107405"/>
            </a:avLst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4" name="Conexão Curva 13">
            <a:extLst>
              <a:ext uri="{FF2B5EF4-FFF2-40B4-BE49-F238E27FC236}">
                <a16:creationId xmlns:a16="http://schemas.microsoft.com/office/drawing/2014/main" id="{3F35BBAD-439C-1D4F-8977-F31969456A83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2326" y="3443986"/>
            <a:ext cx="4458066" cy="1466722"/>
          </a:xfrm>
          <a:prstGeom prst="curvedConnector3">
            <a:avLst>
              <a:gd name="adj1" fmla="val 109848"/>
            </a:avLst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Estático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599"/>
            <a:ext cx="8458200" cy="228018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static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</a:t>
            </a:r>
            <a:r>
              <a:rPr lang="pt-PT" sz="2000" b="1" i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chunksize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  <a:p>
            <a:pPr marL="0" indent="0">
              <a:buFontTx/>
              <a:buNone/>
            </a:pPr>
            <a:endParaRPr lang="pt-PT" sz="800" b="1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pt-PT" sz="2000" dirty="0"/>
              <a:t>O espaço de iterações é dividido em </a:t>
            </a:r>
            <a:r>
              <a:rPr lang="pt-PT" sz="2000" i="1" dirty="0" err="1"/>
              <a:t>chunks</a:t>
            </a:r>
            <a:r>
              <a:rPr lang="pt-PT" sz="2000" dirty="0"/>
              <a:t>, com </a:t>
            </a:r>
            <a:r>
              <a:rPr lang="pt-PT" sz="2000" i="1" dirty="0" err="1"/>
              <a:t>chunksize</a:t>
            </a:r>
            <a:r>
              <a:rPr lang="pt-PT" sz="2000" i="1" dirty="0"/>
              <a:t> </a:t>
            </a:r>
            <a:r>
              <a:rPr lang="pt-PT" sz="2000" dirty="0"/>
              <a:t>iterações cada</a:t>
            </a:r>
          </a:p>
          <a:p>
            <a:r>
              <a:rPr lang="pt-PT" sz="2000" dirty="0"/>
              <a:t>Os </a:t>
            </a:r>
            <a:r>
              <a:rPr lang="pt-PT" sz="2000" i="1" dirty="0" err="1"/>
              <a:t>chunks</a:t>
            </a:r>
            <a:r>
              <a:rPr lang="pt-PT" sz="2000" i="1" dirty="0"/>
              <a:t> </a:t>
            </a:r>
            <a:r>
              <a:rPr lang="pt-PT" sz="2000" dirty="0"/>
              <a:t>são atribuídos às </a:t>
            </a:r>
            <a:r>
              <a:rPr lang="pt-PT" sz="2000" i="1" dirty="0" err="1"/>
              <a:t>threads</a:t>
            </a:r>
            <a:r>
              <a:rPr lang="pt-PT" sz="2000" dirty="0"/>
              <a:t> de forma </a:t>
            </a:r>
            <a:r>
              <a:rPr lang="pt-PT" sz="2000" b="1" dirty="0"/>
              <a:t>estática</a:t>
            </a:r>
            <a:r>
              <a:rPr lang="pt-PT" sz="2000" dirty="0"/>
              <a:t> usando </a:t>
            </a:r>
            <a:r>
              <a:rPr lang="pt-PT" sz="2000" b="1" i="1" dirty="0"/>
              <a:t>round </a:t>
            </a:r>
            <a:r>
              <a:rPr lang="pt-PT" sz="2000" b="1" i="1" dirty="0" err="1"/>
              <a:t>robin</a:t>
            </a:r>
            <a:r>
              <a:rPr lang="pt-PT" sz="2000" i="1" dirty="0"/>
              <a:t>, </a:t>
            </a:r>
            <a:r>
              <a:rPr lang="pt-PT" sz="2000" dirty="0"/>
              <a:t>antes da execução do ciclo se iniciar</a:t>
            </a:r>
          </a:p>
          <a:p>
            <a:r>
              <a:rPr lang="pt-PT" sz="2000" dirty="0"/>
              <a:t>Pode resultar em </a:t>
            </a:r>
            <a:r>
              <a:rPr lang="pt-PT" sz="2000" dirty="0" err="1"/>
              <a:t>desbalanceamento</a:t>
            </a:r>
            <a:r>
              <a:rPr lang="pt-PT" sz="2000" dirty="0"/>
              <a:t> de carga se a quantidade de trabalho variar entre </a:t>
            </a:r>
            <a:r>
              <a:rPr lang="pt-PT" sz="2000" i="1" dirty="0" err="1"/>
              <a:t>chunks</a:t>
            </a:r>
            <a:r>
              <a:rPr lang="pt-PT" sz="20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40</a:t>
            </a:fld>
            <a:endParaRPr lang="pt-PT" altLang="pt-PT"/>
          </a:p>
        </p:txBody>
      </p:sp>
      <p:grpSp>
        <p:nvGrpSpPr>
          <p:cNvPr id="7" name="Group 12"/>
          <p:cNvGrpSpPr/>
          <p:nvPr/>
        </p:nvGrpSpPr>
        <p:grpSpPr>
          <a:xfrm>
            <a:off x="331014" y="3652192"/>
            <a:ext cx="3843536" cy="2514600"/>
            <a:chOff x="2895600" y="2209800"/>
            <a:chExt cx="5181600" cy="3200400"/>
          </a:xfrm>
        </p:grpSpPr>
        <p:grpSp>
          <p:nvGrpSpPr>
            <p:cNvPr id="10" name="Group 11"/>
            <p:cNvGrpSpPr/>
            <p:nvPr/>
          </p:nvGrpSpPr>
          <p:grpSpPr>
            <a:xfrm>
              <a:off x="2895600" y="2209800"/>
              <a:ext cx="5181600" cy="3200400"/>
              <a:chOff x="2895600" y="2209800"/>
              <a:chExt cx="5181600" cy="32004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895600" y="2209800"/>
                <a:ext cx="5181600" cy="32004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rot="5400000" flipH="1" flipV="1">
                <a:off x="2057002" y="3733403"/>
                <a:ext cx="27432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4168275" y="4876800"/>
                <a:ext cx="2672349" cy="47005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800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sz="1800" dirty="0">
                    <a:solidFill>
                      <a:srgbClr val="FFFFFF"/>
                    </a:solidFill>
                  </a:rPr>
                  <a:t> </a:t>
                </a:r>
                <a:r>
                  <a:rPr lang="pt-PT" sz="1800" dirty="0" err="1">
                    <a:solidFill>
                      <a:srgbClr val="FFFFFF"/>
                    </a:solidFill>
                  </a:rPr>
                  <a:t>number</a:t>
                </a:r>
                <a:endParaRPr lang="pt-PT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2550632" y="3289080"/>
                <a:ext cx="1204228" cy="48584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 bwMode="auto">
            <a:xfrm>
              <a:off x="3429000" y="4038600"/>
              <a:ext cx="38862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692855" y="3652192"/>
            <a:ext cx="3853272" cy="2484000"/>
            <a:chOff x="3568876" y="2133600"/>
            <a:chExt cx="5194124" cy="3048000"/>
          </a:xfrm>
        </p:grpSpPr>
        <p:grpSp>
          <p:nvGrpSpPr>
            <p:cNvPr id="17" name="Group 11"/>
            <p:cNvGrpSpPr/>
            <p:nvPr/>
          </p:nvGrpSpPr>
          <p:grpSpPr>
            <a:xfrm>
              <a:off x="3568876" y="2133600"/>
              <a:ext cx="5194124" cy="3048000"/>
              <a:chOff x="2883076" y="2362200"/>
              <a:chExt cx="5194124" cy="30480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2895600" y="2362200"/>
                <a:ext cx="5181600" cy="30480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 rot="5400000" flipH="1" flipV="1">
                <a:off x="2133202" y="3809603"/>
                <a:ext cx="25908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4098473" y="4876800"/>
                <a:ext cx="2683327" cy="45319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800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sz="1800" dirty="0">
                    <a:solidFill>
                      <a:srgbClr val="FFFFFF"/>
                    </a:solidFill>
                  </a:rPr>
                  <a:t> </a:t>
                </a:r>
                <a:r>
                  <a:rPr lang="pt-PT" sz="1800" dirty="0" err="1">
                    <a:solidFill>
                      <a:srgbClr val="FFFFFF"/>
                    </a:solidFill>
                  </a:rPr>
                  <a:t>number</a:t>
                </a:r>
                <a:endParaRPr lang="pt-PT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2582857" y="3546072"/>
                <a:ext cx="1139778" cy="53933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18" name="Freeform 17"/>
            <p:cNvSpPr/>
            <p:nvPr/>
          </p:nvSpPr>
          <p:spPr bwMode="auto">
            <a:xfrm>
              <a:off x="4114800" y="2895600"/>
              <a:ext cx="4038600" cy="1708079"/>
            </a:xfrm>
            <a:custGeom>
              <a:avLst/>
              <a:gdLst>
                <a:gd name="connsiteX0" fmla="*/ 0 w 3526289"/>
                <a:gd name="connsiteY0" fmla="*/ 1479479 h 1479479"/>
                <a:gd name="connsiteX1" fmla="*/ 0 w 3526289"/>
                <a:gd name="connsiteY1" fmla="*/ 1171254 h 1479479"/>
                <a:gd name="connsiteX2" fmla="*/ 3501630 w 3526289"/>
                <a:gd name="connsiteY2" fmla="*/ 0 h 1479479"/>
                <a:gd name="connsiteX3" fmla="*/ 3526289 w 3526289"/>
                <a:gd name="connsiteY3" fmla="*/ 1430163 h 1479479"/>
                <a:gd name="connsiteX4" fmla="*/ 0 w 3526289"/>
                <a:gd name="connsiteY4" fmla="*/ 1479479 h 147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289" h="1479479">
                  <a:moveTo>
                    <a:pt x="0" y="1479479"/>
                  </a:moveTo>
                  <a:lnTo>
                    <a:pt x="0" y="1171254"/>
                  </a:lnTo>
                  <a:lnTo>
                    <a:pt x="3501630" y="0"/>
                  </a:lnTo>
                  <a:lnTo>
                    <a:pt x="3526289" y="1430163"/>
                  </a:lnTo>
                  <a:lnTo>
                    <a:pt x="0" y="147947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737272" y="4021301"/>
            <a:ext cx="738384" cy="1692000"/>
            <a:chOff x="737272" y="4021301"/>
            <a:chExt cx="738384" cy="16920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37272" y="4021301"/>
              <a:ext cx="738384" cy="16920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3030" y="4201886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453216" y="4024428"/>
            <a:ext cx="721899" cy="1692000"/>
            <a:chOff x="1453216" y="4024428"/>
            <a:chExt cx="721899" cy="1692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453216" y="4024428"/>
              <a:ext cx="721899" cy="16920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71019" y="4194279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475656" y="4005064"/>
            <a:ext cx="1440160" cy="1922243"/>
            <a:chOff x="1475656" y="4005064"/>
            <a:chExt cx="1440160" cy="1922243"/>
          </a:xfrm>
        </p:grpSpPr>
        <p:cxnSp>
          <p:nvCxnSpPr>
            <p:cNvPr id="13" name="Conexão reta 12"/>
            <p:cNvCxnSpPr/>
            <p:nvPr/>
          </p:nvCxnSpPr>
          <p:spPr bwMode="auto">
            <a:xfrm>
              <a:off x="2195736" y="4005064"/>
              <a:ext cx="0" cy="1882729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Conexão reta 31"/>
            <p:cNvCxnSpPr/>
            <p:nvPr/>
          </p:nvCxnSpPr>
          <p:spPr bwMode="auto">
            <a:xfrm>
              <a:off x="2915816" y="4044578"/>
              <a:ext cx="0" cy="1882729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Conexão reta 32"/>
            <p:cNvCxnSpPr/>
            <p:nvPr/>
          </p:nvCxnSpPr>
          <p:spPr bwMode="auto">
            <a:xfrm>
              <a:off x="1475656" y="4014844"/>
              <a:ext cx="0" cy="1882729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6" name="Grupo 35"/>
          <p:cNvGrpSpPr/>
          <p:nvPr/>
        </p:nvGrpSpPr>
        <p:grpSpPr>
          <a:xfrm>
            <a:off x="5868144" y="3906179"/>
            <a:ext cx="1440160" cy="1902486"/>
            <a:chOff x="1528475" y="4005064"/>
            <a:chExt cx="1440160" cy="1902486"/>
          </a:xfrm>
        </p:grpSpPr>
        <p:cxnSp>
          <p:nvCxnSpPr>
            <p:cNvPr id="37" name="Conexão reta 36"/>
            <p:cNvCxnSpPr/>
            <p:nvPr/>
          </p:nvCxnSpPr>
          <p:spPr bwMode="auto">
            <a:xfrm>
              <a:off x="2250147" y="4005064"/>
              <a:ext cx="0" cy="1882729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Conexão reta 37"/>
            <p:cNvCxnSpPr/>
            <p:nvPr/>
          </p:nvCxnSpPr>
          <p:spPr bwMode="auto">
            <a:xfrm>
              <a:off x="2968635" y="4024821"/>
              <a:ext cx="0" cy="1882729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Conexão reta 38"/>
            <p:cNvCxnSpPr/>
            <p:nvPr/>
          </p:nvCxnSpPr>
          <p:spPr bwMode="auto">
            <a:xfrm>
              <a:off x="1528475" y="4005064"/>
              <a:ext cx="0" cy="1882729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1" name="Grupo 40"/>
          <p:cNvGrpSpPr/>
          <p:nvPr/>
        </p:nvGrpSpPr>
        <p:grpSpPr>
          <a:xfrm>
            <a:off x="2924411" y="3999588"/>
            <a:ext cx="721899" cy="1692000"/>
            <a:chOff x="1453216" y="4024428"/>
            <a:chExt cx="721899" cy="1692000"/>
          </a:xfrm>
        </p:grpSpPr>
        <p:sp>
          <p:nvSpPr>
            <p:cNvPr id="42" name="Rectangle 24"/>
            <p:cNvSpPr/>
            <p:nvPr/>
          </p:nvSpPr>
          <p:spPr bwMode="auto">
            <a:xfrm>
              <a:off x="1453216" y="4024428"/>
              <a:ext cx="721899" cy="16920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26"/>
            <p:cNvSpPr txBox="1"/>
            <p:nvPr/>
          </p:nvSpPr>
          <p:spPr>
            <a:xfrm>
              <a:off x="1571019" y="4194279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5862622" y="3944124"/>
            <a:ext cx="721899" cy="1692000"/>
            <a:chOff x="1453216" y="4024428"/>
            <a:chExt cx="721899" cy="1692000"/>
          </a:xfrm>
        </p:grpSpPr>
        <p:sp>
          <p:nvSpPr>
            <p:cNvPr id="45" name="Rectangle 24"/>
            <p:cNvSpPr/>
            <p:nvPr/>
          </p:nvSpPr>
          <p:spPr bwMode="auto">
            <a:xfrm>
              <a:off x="1453216" y="4024428"/>
              <a:ext cx="721899" cy="16920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1571019" y="4194279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309225" y="3953388"/>
            <a:ext cx="721899" cy="1692000"/>
            <a:chOff x="1453216" y="4024428"/>
            <a:chExt cx="721899" cy="1692000"/>
          </a:xfrm>
        </p:grpSpPr>
        <p:sp>
          <p:nvSpPr>
            <p:cNvPr id="48" name="Rectangle 24"/>
            <p:cNvSpPr/>
            <p:nvPr/>
          </p:nvSpPr>
          <p:spPr bwMode="auto">
            <a:xfrm>
              <a:off x="1453216" y="4024428"/>
              <a:ext cx="721899" cy="16920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26"/>
            <p:cNvSpPr txBox="1"/>
            <p:nvPr/>
          </p:nvSpPr>
          <p:spPr>
            <a:xfrm>
              <a:off x="1571019" y="4194279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2183266" y="3995821"/>
            <a:ext cx="738384" cy="1692000"/>
            <a:chOff x="737272" y="4021301"/>
            <a:chExt cx="738384" cy="1692000"/>
          </a:xfrm>
        </p:grpSpPr>
        <p:sp>
          <p:nvSpPr>
            <p:cNvPr id="51" name="Rectangle 23"/>
            <p:cNvSpPr/>
            <p:nvPr/>
          </p:nvSpPr>
          <p:spPr bwMode="auto">
            <a:xfrm>
              <a:off x="737272" y="4021301"/>
              <a:ext cx="738384" cy="16920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25"/>
            <p:cNvSpPr txBox="1"/>
            <p:nvPr/>
          </p:nvSpPr>
          <p:spPr>
            <a:xfrm>
              <a:off x="853030" y="4201886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113805" y="3946126"/>
            <a:ext cx="738384" cy="1692000"/>
            <a:chOff x="737272" y="4021301"/>
            <a:chExt cx="738384" cy="1692000"/>
          </a:xfrm>
        </p:grpSpPr>
        <p:sp>
          <p:nvSpPr>
            <p:cNvPr id="54" name="Rectangle 23"/>
            <p:cNvSpPr/>
            <p:nvPr/>
          </p:nvSpPr>
          <p:spPr bwMode="auto">
            <a:xfrm>
              <a:off x="737272" y="4021301"/>
              <a:ext cx="738384" cy="16920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25"/>
            <p:cNvSpPr txBox="1"/>
            <p:nvPr/>
          </p:nvSpPr>
          <p:spPr>
            <a:xfrm>
              <a:off x="853030" y="4201886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616961" y="3933567"/>
            <a:ext cx="675387" cy="1692000"/>
            <a:chOff x="737272" y="4021301"/>
            <a:chExt cx="738384" cy="1692000"/>
          </a:xfrm>
        </p:grpSpPr>
        <p:sp>
          <p:nvSpPr>
            <p:cNvPr id="57" name="Rectangle 23"/>
            <p:cNvSpPr/>
            <p:nvPr/>
          </p:nvSpPr>
          <p:spPr bwMode="auto">
            <a:xfrm>
              <a:off x="737272" y="4021301"/>
              <a:ext cx="738384" cy="16920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TextBox 25"/>
            <p:cNvSpPr txBox="1"/>
            <p:nvPr/>
          </p:nvSpPr>
          <p:spPr>
            <a:xfrm>
              <a:off x="853030" y="4201886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estático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41</a:t>
            </a:fld>
            <a:endParaRPr lang="pt-PT" altLang="pt-PT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schedule(static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81000" y="1600200"/>
            <a:ext cx="8458200" cy="1828800"/>
            <a:chOff x="381000" y="1600200"/>
            <a:chExt cx="8458200" cy="1828800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2057400" y="2971800"/>
              <a:ext cx="2438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 err="1">
                  <a:latin typeface="Calibri"/>
                  <a:ea typeface="굴림" pitchFamily="-104" charset="-127"/>
                  <a:cs typeface="Calibri"/>
                </a:rPr>
                <a:t>Texec</a:t>
              </a: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 da aplicação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381000" y="1600200"/>
              <a:ext cx="8458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1 – carga uniforme para</a:t>
              </a:r>
              <a:r>
                <a:rPr kumimoji="0" lang="pt-PT" sz="20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 todas as iterações</a:t>
              </a:r>
              <a:endParaRPr kumimoji="0" lang="pt-PT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 Typewriter" pitchFamily="-104" charset="0"/>
                <a:ea typeface="굴림" pitchFamily="-104" charset="-127"/>
                <a:cs typeface="굴림" pitchFamily="-104" charset="-127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381000" y="20574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Thread 0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381000" y="24384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Thread 1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600200" y="2133600"/>
              <a:ext cx="33528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600200" y="2514600"/>
              <a:ext cx="33528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5400000">
              <a:off x="990600" y="2667000"/>
              <a:ext cx="121920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4342606" y="2666206"/>
              <a:ext cx="121920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600200" y="3048000"/>
              <a:ext cx="3352800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381000" y="3657600"/>
            <a:ext cx="8458200" cy="1828800"/>
            <a:chOff x="381000" y="3657600"/>
            <a:chExt cx="8458200" cy="182880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2895600" y="5029200"/>
              <a:ext cx="2438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 err="1">
                  <a:latin typeface="Calibri"/>
                  <a:ea typeface="굴림" pitchFamily="-104" charset="-127"/>
                  <a:cs typeface="Calibri"/>
                </a:rPr>
                <a:t>Texec</a:t>
              </a: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 da aplicação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381000" y="3657600"/>
              <a:ext cx="8458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b="1" kern="0" dirty="0"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2</a:t>
              </a:r>
              <a:r>
                <a: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 – carga variável para</a:t>
              </a:r>
              <a:r>
                <a:rPr kumimoji="0" lang="pt-PT" sz="20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 diferentes iterações</a:t>
              </a:r>
              <a:endParaRPr kumimoji="0" lang="pt-PT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 Typewriter" pitchFamily="-104" charset="0"/>
                <a:ea typeface="굴림" pitchFamily="-104" charset="-127"/>
                <a:cs typeface="굴림" pitchFamily="-104" charset="-127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381000" y="41148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Thread 0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381000" y="44958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Thread 1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600200" y="4191000"/>
              <a:ext cx="18288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600200" y="4572000"/>
              <a:ext cx="46482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rot="5400000">
              <a:off x="990600" y="4724400"/>
              <a:ext cx="121920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5638006" y="4723606"/>
              <a:ext cx="121920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1600200" y="5105400"/>
              <a:ext cx="4648200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6613456" y="2057400"/>
            <a:ext cx="192094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800" dirty="0"/>
              <a:t>carga </a:t>
            </a:r>
            <a:r>
              <a:rPr lang="pt-PT" sz="2800" b="1" dirty="0"/>
              <a:t>bem </a:t>
            </a:r>
          </a:p>
          <a:p>
            <a:r>
              <a:rPr lang="pt-PT" sz="2800" dirty="0"/>
              <a:t>distribuída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13456" y="4114800"/>
            <a:ext cx="184134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800" dirty="0"/>
              <a:t>carga </a:t>
            </a:r>
            <a:r>
              <a:rPr lang="pt-PT" sz="2800" b="1" dirty="0"/>
              <a:t>mal</a:t>
            </a:r>
          </a:p>
          <a:p>
            <a:r>
              <a:rPr lang="pt-PT" sz="2800" dirty="0"/>
              <a:t>distribuída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dinâmico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129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schedule(dynamic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  <a:p>
            <a:pPr marL="0" indent="0">
              <a:buFontTx/>
              <a:buNone/>
            </a:pPr>
            <a:endParaRPr lang="pt-PT" sz="800" b="1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pt-PT" sz="2000" dirty="0"/>
              <a:t>O ciclo é dividido em muitos</a:t>
            </a:r>
            <a:r>
              <a:rPr lang="pt-PT" sz="2000" i="1" dirty="0"/>
              <a:t> </a:t>
            </a:r>
            <a:r>
              <a:rPr lang="pt-PT" sz="2000" dirty="0"/>
              <a:t>segmentos (</a:t>
            </a:r>
            <a:r>
              <a:rPr lang="pt-PT" sz="2000" i="1" dirty="0" err="1"/>
              <a:t>chunks</a:t>
            </a:r>
            <a:r>
              <a:rPr lang="pt-PT" sz="2000" dirty="0"/>
              <a:t>), todos com o mesmo número de iterações, e distribuídos pelas </a:t>
            </a:r>
            <a:r>
              <a:rPr lang="pt-PT" sz="2000" i="1" dirty="0"/>
              <a:t>threads</a:t>
            </a:r>
            <a:r>
              <a:rPr lang="pt-PT" sz="2000" dirty="0"/>
              <a:t> a pedido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</a:t>
            </a:r>
            <a:r>
              <a:rPr lang="pt-PT" altLang="pt-PT" dirty="0" err="1"/>
              <a:t>OpenMP</a:t>
            </a:r>
            <a:endParaRPr lang="pt-PT" alt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42</a:t>
            </a:fld>
            <a:endParaRPr lang="pt-PT" altLang="pt-PT"/>
          </a:p>
        </p:txBody>
      </p:sp>
      <p:grpSp>
        <p:nvGrpSpPr>
          <p:cNvPr id="7" name="Group 12"/>
          <p:cNvGrpSpPr/>
          <p:nvPr/>
        </p:nvGrpSpPr>
        <p:grpSpPr>
          <a:xfrm>
            <a:off x="152400" y="2286000"/>
            <a:ext cx="4343400" cy="3048000"/>
            <a:chOff x="2895600" y="2209800"/>
            <a:chExt cx="5181600" cy="3200400"/>
          </a:xfrm>
        </p:grpSpPr>
        <p:grpSp>
          <p:nvGrpSpPr>
            <p:cNvPr id="10" name="Group 11"/>
            <p:cNvGrpSpPr/>
            <p:nvPr/>
          </p:nvGrpSpPr>
          <p:grpSpPr>
            <a:xfrm>
              <a:off x="2895600" y="2209800"/>
              <a:ext cx="5181600" cy="3200400"/>
              <a:chOff x="2895600" y="2209800"/>
              <a:chExt cx="5181600" cy="32004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895600" y="2209800"/>
                <a:ext cx="5181600" cy="32004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rot="5400000" flipH="1" flipV="1">
                <a:off x="2057002" y="3733403"/>
                <a:ext cx="27432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4168274" y="4876800"/>
                <a:ext cx="2672348" cy="4201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dirty="0">
                    <a:solidFill>
                      <a:srgbClr val="FFFFFF"/>
                    </a:solidFill>
                  </a:rPr>
                  <a:t> </a:t>
                </a:r>
                <a:r>
                  <a:rPr lang="pt-PT" dirty="0" err="1">
                    <a:solidFill>
                      <a:srgbClr val="FFFFFF"/>
                    </a:solidFill>
                  </a:rPr>
                  <a:t>number</a:t>
                </a:r>
                <a:endParaRPr lang="pt-PT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2550632" y="3289080"/>
                <a:ext cx="1204228" cy="48584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 bwMode="auto">
            <a:xfrm>
              <a:off x="3428999" y="4038600"/>
              <a:ext cx="4284579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4800600" y="2286000"/>
            <a:ext cx="4267200" cy="3048000"/>
            <a:chOff x="3581400" y="2133600"/>
            <a:chExt cx="5181600" cy="3048000"/>
          </a:xfrm>
        </p:grpSpPr>
        <p:grpSp>
          <p:nvGrpSpPr>
            <p:cNvPr id="13" name="Group 11"/>
            <p:cNvGrpSpPr/>
            <p:nvPr/>
          </p:nvGrpSpPr>
          <p:grpSpPr>
            <a:xfrm>
              <a:off x="3581400" y="2133600"/>
              <a:ext cx="5181600" cy="3048000"/>
              <a:chOff x="2895600" y="2362200"/>
              <a:chExt cx="5181600" cy="30480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2895600" y="2362200"/>
                <a:ext cx="5181600" cy="30480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 rot="5400000" flipH="1" flipV="1">
                <a:off x="2133202" y="3809603"/>
                <a:ext cx="25908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4098473" y="4876800"/>
                <a:ext cx="2683327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dirty="0">
                    <a:solidFill>
                      <a:srgbClr val="FFFFFF"/>
                    </a:solidFill>
                  </a:rPr>
                  <a:t> </a:t>
                </a:r>
                <a:r>
                  <a:rPr lang="pt-PT" dirty="0" err="1">
                    <a:solidFill>
                      <a:srgbClr val="FFFFFF"/>
                    </a:solidFill>
                  </a:rPr>
                  <a:t>number</a:t>
                </a:r>
                <a:endParaRPr lang="pt-PT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2718270" y="3437402"/>
                <a:ext cx="868948" cy="48584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18" name="Freeform 17"/>
            <p:cNvSpPr/>
            <p:nvPr/>
          </p:nvSpPr>
          <p:spPr bwMode="auto">
            <a:xfrm>
              <a:off x="4114799" y="2895600"/>
              <a:ext cx="4370614" cy="1708079"/>
            </a:xfrm>
            <a:custGeom>
              <a:avLst/>
              <a:gdLst>
                <a:gd name="connsiteX0" fmla="*/ 0 w 3526289"/>
                <a:gd name="connsiteY0" fmla="*/ 1479479 h 1479479"/>
                <a:gd name="connsiteX1" fmla="*/ 0 w 3526289"/>
                <a:gd name="connsiteY1" fmla="*/ 1171254 h 1479479"/>
                <a:gd name="connsiteX2" fmla="*/ 3501630 w 3526289"/>
                <a:gd name="connsiteY2" fmla="*/ 0 h 1479479"/>
                <a:gd name="connsiteX3" fmla="*/ 3526289 w 3526289"/>
                <a:gd name="connsiteY3" fmla="*/ 1430163 h 1479479"/>
                <a:gd name="connsiteX4" fmla="*/ 0 w 3526289"/>
                <a:gd name="connsiteY4" fmla="*/ 1479479 h 147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289" h="1479479">
                  <a:moveTo>
                    <a:pt x="0" y="1479479"/>
                  </a:moveTo>
                  <a:lnTo>
                    <a:pt x="0" y="1171254"/>
                  </a:lnTo>
                  <a:lnTo>
                    <a:pt x="3501630" y="0"/>
                  </a:lnTo>
                  <a:lnTo>
                    <a:pt x="3526289" y="1430163"/>
                  </a:lnTo>
                  <a:lnTo>
                    <a:pt x="0" y="147947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600" y="2819400"/>
            <a:ext cx="457200" cy="2209800"/>
            <a:chOff x="609600" y="2819400"/>
            <a:chExt cx="685800" cy="22098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819400"/>
            <a:ext cx="457200" cy="2209800"/>
            <a:chOff x="2209800" y="2819400"/>
            <a:chExt cx="609600" cy="22098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0200" y="2971800"/>
            <a:ext cx="1253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Thread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52132" y="2971800"/>
            <a:ext cx="1253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Thread 1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524000" y="2819400"/>
            <a:ext cx="457200" cy="2209800"/>
            <a:chOff x="609600" y="2819400"/>
            <a:chExt cx="685800" cy="220980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81200" y="2819400"/>
            <a:ext cx="457200" cy="2209800"/>
            <a:chOff x="2209800" y="2819400"/>
            <a:chExt cx="609600" cy="22098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819400"/>
            <a:ext cx="457200" cy="2209800"/>
            <a:chOff x="609600" y="2819400"/>
            <a:chExt cx="685800" cy="220980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95600" y="2819400"/>
            <a:ext cx="457200" cy="2209800"/>
            <a:chOff x="2209800" y="2819400"/>
            <a:chExt cx="609600" cy="2209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52800" y="2819400"/>
            <a:ext cx="457200" cy="2209800"/>
            <a:chOff x="609600" y="2819400"/>
            <a:chExt cx="685800" cy="22098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810000" y="2819400"/>
            <a:ext cx="457200" cy="2209800"/>
            <a:chOff x="2209800" y="2819400"/>
            <a:chExt cx="609600" cy="22098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57800" y="2819400"/>
            <a:ext cx="457200" cy="2209800"/>
            <a:chOff x="609600" y="2819400"/>
            <a:chExt cx="685800" cy="220980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15000" y="2819400"/>
            <a:ext cx="457200" cy="2209800"/>
            <a:chOff x="2209800" y="2819400"/>
            <a:chExt cx="609600" cy="220980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72200" y="2819400"/>
            <a:ext cx="457200" cy="2209800"/>
            <a:chOff x="609600" y="2819400"/>
            <a:chExt cx="685800" cy="2209800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29400" y="2819400"/>
            <a:ext cx="457200" cy="2209800"/>
            <a:chOff x="2209800" y="2819400"/>
            <a:chExt cx="609600" cy="2209800"/>
          </a:xfrm>
        </p:grpSpPr>
        <p:sp>
          <p:nvSpPr>
            <p:cNvPr id="74" name="Rectangle 73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086600" y="2819400"/>
            <a:ext cx="457200" cy="2209800"/>
            <a:chOff x="609600" y="2819400"/>
            <a:chExt cx="685800" cy="220980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543800" y="2819400"/>
            <a:ext cx="457200" cy="2209800"/>
            <a:chOff x="2209800" y="2819400"/>
            <a:chExt cx="609600" cy="2209800"/>
          </a:xfrm>
        </p:grpSpPr>
        <p:sp>
          <p:nvSpPr>
            <p:cNvPr id="80" name="Rectangle 79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001000" y="2819400"/>
            <a:ext cx="457200" cy="2209800"/>
            <a:chOff x="609600" y="2819400"/>
            <a:chExt cx="685800" cy="2209800"/>
          </a:xfrm>
        </p:grpSpPr>
        <p:sp>
          <p:nvSpPr>
            <p:cNvPr id="83" name="Rectangle 82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458200" y="2819400"/>
            <a:ext cx="457200" cy="2209800"/>
            <a:chOff x="2209800" y="2819400"/>
            <a:chExt cx="609600" cy="220980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dinâmico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43</a:t>
            </a:fld>
            <a:endParaRPr lang="pt-PT" altLang="pt-PT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schedule(dynamic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81000" y="1600200"/>
            <a:ext cx="8458200" cy="1828800"/>
            <a:chOff x="381000" y="1600200"/>
            <a:chExt cx="8458200" cy="1828800"/>
          </a:xfrm>
        </p:grpSpPr>
        <p:grpSp>
          <p:nvGrpSpPr>
            <p:cNvPr id="3" name="Group 31"/>
            <p:cNvGrpSpPr/>
            <p:nvPr/>
          </p:nvGrpSpPr>
          <p:grpSpPr>
            <a:xfrm>
              <a:off x="381000" y="1600200"/>
              <a:ext cx="8458200" cy="1828800"/>
              <a:chOff x="381000" y="1600200"/>
              <a:chExt cx="8458200" cy="1828800"/>
            </a:xfrm>
          </p:grpSpPr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2057400" y="2971800"/>
                <a:ext cx="2438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 err="1">
                    <a:latin typeface="Calibri"/>
                    <a:ea typeface="굴림" pitchFamily="-104" charset="-127"/>
                    <a:cs typeface="Calibri"/>
                  </a:rPr>
                  <a:t>Texec</a:t>
                </a: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 da aplicação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381000" y="1600200"/>
                <a:ext cx="8458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1 – carga uniforme para</a:t>
                </a:r>
                <a:r>
                  <a:rPr kumimoji="0" lang="pt-PT" sz="2000" b="1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 todas as iterações</a:t>
                </a:r>
                <a:endPara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endParaRPr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381000" y="20574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0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381000" y="24384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1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1600200" y="2133600"/>
                <a:ext cx="838200" cy="304800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600200" y="2514600"/>
                <a:ext cx="838200" cy="3048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990600" y="2667000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rot="5400000">
                <a:off x="4342606" y="2666206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1600200" y="3048000"/>
                <a:ext cx="3352800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</p:grpSp>
        <p:sp>
          <p:nvSpPr>
            <p:cNvPr id="29" name="Rectangle 28"/>
            <p:cNvSpPr/>
            <p:nvPr/>
          </p:nvSpPr>
          <p:spPr bwMode="auto">
            <a:xfrm>
              <a:off x="2438400" y="2133600"/>
              <a:ext cx="8382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76600" y="2133600"/>
              <a:ext cx="8382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114800" y="2133600"/>
              <a:ext cx="8382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438400" y="2514600"/>
              <a:ext cx="8382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276600" y="2514600"/>
              <a:ext cx="8382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114800" y="2514600"/>
              <a:ext cx="8382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1000" y="3657600"/>
            <a:ext cx="8458200" cy="1828800"/>
            <a:chOff x="381000" y="3657600"/>
            <a:chExt cx="8458200" cy="1828800"/>
          </a:xfrm>
        </p:grpSpPr>
        <p:grpSp>
          <p:nvGrpSpPr>
            <p:cNvPr id="8" name="Group 32"/>
            <p:cNvGrpSpPr/>
            <p:nvPr/>
          </p:nvGrpSpPr>
          <p:grpSpPr>
            <a:xfrm>
              <a:off x="381000" y="3657600"/>
              <a:ext cx="8458200" cy="1828800"/>
              <a:chOff x="381000" y="3657600"/>
              <a:chExt cx="8458200" cy="1828800"/>
            </a:xfrm>
          </p:grpSpPr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2286000" y="5029200"/>
                <a:ext cx="2438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 err="1">
                    <a:latin typeface="Calibri"/>
                    <a:ea typeface="굴림" pitchFamily="-104" charset="-127"/>
                    <a:cs typeface="Calibri"/>
                  </a:rPr>
                  <a:t>Texec</a:t>
                </a: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 da aplicação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21" name="Content Placeholder 2"/>
              <p:cNvSpPr txBox="1">
                <a:spLocks/>
              </p:cNvSpPr>
              <p:nvPr/>
            </p:nvSpPr>
            <p:spPr bwMode="auto">
              <a:xfrm>
                <a:off x="381000" y="3657600"/>
                <a:ext cx="8458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b="1" kern="0" dirty="0"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2</a:t>
                </a:r>
                <a:r>
                  <a:rPr kumimoji="0" lang="pt-PT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 – carga variável para</a:t>
                </a:r>
                <a:r>
                  <a:rPr kumimoji="0" lang="pt-PT" sz="2000" b="1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 diferentes iterações</a:t>
                </a:r>
                <a:endPara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endParaRPr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 bwMode="auto">
              <a:xfrm>
                <a:off x="381000" y="41148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0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23" name="Content Placeholder 2"/>
              <p:cNvSpPr txBox="1">
                <a:spLocks/>
              </p:cNvSpPr>
              <p:nvPr/>
            </p:nvSpPr>
            <p:spPr bwMode="auto">
              <a:xfrm>
                <a:off x="381000" y="44958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1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1600200" y="4191000"/>
                <a:ext cx="457200" cy="304800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600200" y="4572000"/>
                <a:ext cx="381000" cy="3048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990600" y="4724400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877594" y="4723606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1600200" y="5105400"/>
                <a:ext cx="3886200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</p:grpSp>
        <p:sp>
          <p:nvSpPr>
            <p:cNvPr id="37" name="Rectangle 36"/>
            <p:cNvSpPr/>
            <p:nvPr/>
          </p:nvSpPr>
          <p:spPr bwMode="auto">
            <a:xfrm>
              <a:off x="2057400" y="4191000"/>
              <a:ext cx="12954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4191000"/>
              <a:ext cx="21336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4572000"/>
              <a:ext cx="9906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971800" y="4572000"/>
              <a:ext cx="19050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Donut 44"/>
          <p:cNvSpPr/>
          <p:nvPr/>
        </p:nvSpPr>
        <p:spPr bwMode="auto">
          <a:xfrm>
            <a:off x="4495800" y="4038600"/>
            <a:ext cx="1524000" cy="1600200"/>
          </a:xfrm>
          <a:prstGeom prst="donut">
            <a:avLst>
              <a:gd name="adj" fmla="val 466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guiado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129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schedule(guided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  <a:p>
            <a:pPr marL="0" indent="0">
              <a:buFontTx/>
              <a:buNone/>
            </a:pPr>
            <a:endParaRPr lang="pt-PT" sz="800" b="1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pt-PT" sz="2000" dirty="0"/>
              <a:t>O ciclo é dividido em muitos</a:t>
            </a:r>
            <a:r>
              <a:rPr lang="pt-PT" sz="2000" i="1" dirty="0"/>
              <a:t> </a:t>
            </a:r>
            <a:r>
              <a:rPr lang="pt-PT" sz="2000" dirty="0"/>
              <a:t>segmentos (</a:t>
            </a:r>
            <a:r>
              <a:rPr lang="pt-PT" sz="2000" i="1" dirty="0" err="1"/>
              <a:t>chunks</a:t>
            </a:r>
            <a:r>
              <a:rPr lang="pt-PT" sz="2000" dirty="0"/>
              <a:t>), cada vez com menor número de iterações, e distribuídos pelas </a:t>
            </a:r>
            <a:r>
              <a:rPr lang="pt-PT" sz="2000" i="1" dirty="0"/>
              <a:t>threads</a:t>
            </a:r>
            <a:r>
              <a:rPr lang="pt-PT" sz="2000" dirty="0"/>
              <a:t> a pedido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</a:t>
            </a:r>
            <a:r>
              <a:rPr lang="pt-PT" altLang="pt-PT" dirty="0" err="1"/>
              <a:t>OpenMP</a:t>
            </a:r>
            <a:endParaRPr lang="pt-PT" alt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44</a:t>
            </a:fld>
            <a:endParaRPr lang="pt-PT" altLang="pt-PT"/>
          </a:p>
        </p:txBody>
      </p:sp>
      <p:grpSp>
        <p:nvGrpSpPr>
          <p:cNvPr id="7" name="Group 12"/>
          <p:cNvGrpSpPr/>
          <p:nvPr/>
        </p:nvGrpSpPr>
        <p:grpSpPr>
          <a:xfrm>
            <a:off x="152400" y="2286000"/>
            <a:ext cx="4343400" cy="3048000"/>
            <a:chOff x="2895600" y="2209800"/>
            <a:chExt cx="5181600" cy="3200400"/>
          </a:xfrm>
        </p:grpSpPr>
        <p:grpSp>
          <p:nvGrpSpPr>
            <p:cNvPr id="10" name="Group 11"/>
            <p:cNvGrpSpPr/>
            <p:nvPr/>
          </p:nvGrpSpPr>
          <p:grpSpPr>
            <a:xfrm>
              <a:off x="2895600" y="2209800"/>
              <a:ext cx="5181600" cy="3200400"/>
              <a:chOff x="2895600" y="2209800"/>
              <a:chExt cx="5181600" cy="32004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895600" y="2209800"/>
                <a:ext cx="5181600" cy="32004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rot="5400000" flipH="1" flipV="1">
                <a:off x="2057002" y="3733403"/>
                <a:ext cx="27432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4168274" y="4876800"/>
                <a:ext cx="2672348" cy="4201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dirty="0">
                    <a:solidFill>
                      <a:srgbClr val="FFFFFF"/>
                    </a:solidFill>
                  </a:rPr>
                  <a:t> </a:t>
                </a:r>
                <a:r>
                  <a:rPr lang="pt-PT" dirty="0" err="1">
                    <a:solidFill>
                      <a:srgbClr val="FFFFFF"/>
                    </a:solidFill>
                  </a:rPr>
                  <a:t>number</a:t>
                </a:r>
                <a:endParaRPr lang="pt-PT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2550632" y="3289080"/>
                <a:ext cx="1204228" cy="48584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 bwMode="auto">
            <a:xfrm>
              <a:off x="3428999" y="4038600"/>
              <a:ext cx="4284579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4800600" y="2286000"/>
            <a:ext cx="4267200" cy="3048000"/>
            <a:chOff x="3581400" y="2133600"/>
            <a:chExt cx="5181600" cy="3048000"/>
          </a:xfrm>
        </p:grpSpPr>
        <p:grpSp>
          <p:nvGrpSpPr>
            <p:cNvPr id="13" name="Group 11"/>
            <p:cNvGrpSpPr/>
            <p:nvPr/>
          </p:nvGrpSpPr>
          <p:grpSpPr>
            <a:xfrm>
              <a:off x="3581400" y="2133600"/>
              <a:ext cx="5181600" cy="3048000"/>
              <a:chOff x="2895600" y="2362200"/>
              <a:chExt cx="5181600" cy="30480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2895600" y="2362200"/>
                <a:ext cx="5181600" cy="30480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 rot="5400000" flipH="1" flipV="1">
                <a:off x="2133202" y="3809603"/>
                <a:ext cx="25908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4098473" y="4876800"/>
                <a:ext cx="2683327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dirty="0">
                    <a:solidFill>
                      <a:srgbClr val="FFFFFF"/>
                    </a:solidFill>
                  </a:rPr>
                  <a:t> </a:t>
                </a:r>
                <a:r>
                  <a:rPr lang="pt-PT" dirty="0" err="1">
                    <a:solidFill>
                      <a:srgbClr val="FFFFFF"/>
                    </a:solidFill>
                  </a:rPr>
                  <a:t>number</a:t>
                </a:r>
                <a:endParaRPr lang="pt-PT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2718270" y="3437402"/>
                <a:ext cx="868948" cy="48584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18" name="Freeform 17"/>
            <p:cNvSpPr/>
            <p:nvPr/>
          </p:nvSpPr>
          <p:spPr bwMode="auto">
            <a:xfrm>
              <a:off x="4114799" y="2895600"/>
              <a:ext cx="4370614" cy="1708079"/>
            </a:xfrm>
            <a:custGeom>
              <a:avLst/>
              <a:gdLst>
                <a:gd name="connsiteX0" fmla="*/ 0 w 3526289"/>
                <a:gd name="connsiteY0" fmla="*/ 1479479 h 1479479"/>
                <a:gd name="connsiteX1" fmla="*/ 0 w 3526289"/>
                <a:gd name="connsiteY1" fmla="*/ 1171254 h 1479479"/>
                <a:gd name="connsiteX2" fmla="*/ 3501630 w 3526289"/>
                <a:gd name="connsiteY2" fmla="*/ 0 h 1479479"/>
                <a:gd name="connsiteX3" fmla="*/ 3526289 w 3526289"/>
                <a:gd name="connsiteY3" fmla="*/ 1430163 h 1479479"/>
                <a:gd name="connsiteX4" fmla="*/ 0 w 3526289"/>
                <a:gd name="connsiteY4" fmla="*/ 1479479 h 147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289" h="1479479">
                  <a:moveTo>
                    <a:pt x="0" y="1479479"/>
                  </a:moveTo>
                  <a:lnTo>
                    <a:pt x="0" y="1171254"/>
                  </a:lnTo>
                  <a:lnTo>
                    <a:pt x="3501630" y="0"/>
                  </a:lnTo>
                  <a:lnTo>
                    <a:pt x="3526289" y="1430163"/>
                  </a:lnTo>
                  <a:lnTo>
                    <a:pt x="0" y="147947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31"/>
          <p:cNvGrpSpPr/>
          <p:nvPr/>
        </p:nvGrpSpPr>
        <p:grpSpPr>
          <a:xfrm>
            <a:off x="609600" y="2819400"/>
            <a:ext cx="762000" cy="2209800"/>
            <a:chOff x="609600" y="2819400"/>
            <a:chExt cx="685800" cy="22098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6760" y="2971800"/>
              <a:ext cx="411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1371600" y="2819400"/>
            <a:ext cx="914400" cy="2209800"/>
            <a:chOff x="2209800" y="2819400"/>
            <a:chExt cx="609600" cy="22098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5267" y="2971800"/>
              <a:ext cx="40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0200" y="2971800"/>
            <a:ext cx="1253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Thread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52132" y="2971800"/>
            <a:ext cx="1253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Thread 1</a:t>
            </a:r>
          </a:p>
        </p:txBody>
      </p:sp>
      <p:grpSp>
        <p:nvGrpSpPr>
          <p:cNvPr id="28" name="Group 45"/>
          <p:cNvGrpSpPr/>
          <p:nvPr/>
        </p:nvGrpSpPr>
        <p:grpSpPr>
          <a:xfrm>
            <a:off x="2133600" y="2819400"/>
            <a:ext cx="609600" cy="2209800"/>
            <a:chOff x="609600" y="2819400"/>
            <a:chExt cx="685800" cy="220980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1050" y="2971800"/>
              <a:ext cx="514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29" name="Group 48"/>
          <p:cNvGrpSpPr/>
          <p:nvPr/>
        </p:nvGrpSpPr>
        <p:grpSpPr>
          <a:xfrm>
            <a:off x="2743199" y="2819400"/>
            <a:ext cx="685801" cy="2209800"/>
            <a:chOff x="2209800" y="2819400"/>
            <a:chExt cx="609600" cy="22098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45265" y="2971800"/>
              <a:ext cx="40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32" name="Group 51"/>
          <p:cNvGrpSpPr/>
          <p:nvPr/>
        </p:nvGrpSpPr>
        <p:grpSpPr>
          <a:xfrm>
            <a:off x="3276600" y="2819400"/>
            <a:ext cx="609600" cy="2209800"/>
            <a:chOff x="609600" y="2819400"/>
            <a:chExt cx="783772" cy="220980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5798" y="2971800"/>
              <a:ext cx="707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33" name="Group 54"/>
          <p:cNvGrpSpPr/>
          <p:nvPr/>
        </p:nvGrpSpPr>
        <p:grpSpPr>
          <a:xfrm>
            <a:off x="3810000" y="2819400"/>
            <a:ext cx="457200" cy="2209800"/>
            <a:chOff x="2209800" y="2819400"/>
            <a:chExt cx="731520" cy="2209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09800" y="2971800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73" name="Group 31"/>
          <p:cNvGrpSpPr/>
          <p:nvPr/>
        </p:nvGrpSpPr>
        <p:grpSpPr>
          <a:xfrm>
            <a:off x="5257800" y="2819400"/>
            <a:ext cx="762000" cy="2209800"/>
            <a:chOff x="609600" y="2819400"/>
            <a:chExt cx="685800" cy="2209800"/>
          </a:xfrm>
        </p:grpSpPr>
        <p:sp>
          <p:nvSpPr>
            <p:cNvPr id="76" name="Rectangle 75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6760" y="2971800"/>
              <a:ext cx="411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82" name="Group 32"/>
          <p:cNvGrpSpPr/>
          <p:nvPr/>
        </p:nvGrpSpPr>
        <p:grpSpPr>
          <a:xfrm>
            <a:off x="6019800" y="2819400"/>
            <a:ext cx="914400" cy="2209800"/>
            <a:chOff x="2209800" y="2819400"/>
            <a:chExt cx="609600" cy="2209800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45267" y="2971800"/>
              <a:ext cx="40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89" name="Group 45"/>
          <p:cNvGrpSpPr/>
          <p:nvPr/>
        </p:nvGrpSpPr>
        <p:grpSpPr>
          <a:xfrm>
            <a:off x="6781800" y="2819400"/>
            <a:ext cx="609600" cy="2209800"/>
            <a:chOff x="609600" y="2819400"/>
            <a:chExt cx="685800" cy="22098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1050" y="2971800"/>
              <a:ext cx="514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92" name="Group 48"/>
          <p:cNvGrpSpPr/>
          <p:nvPr/>
        </p:nvGrpSpPr>
        <p:grpSpPr>
          <a:xfrm>
            <a:off x="7391399" y="2819400"/>
            <a:ext cx="685801" cy="2209800"/>
            <a:chOff x="2209800" y="2819400"/>
            <a:chExt cx="609600" cy="220980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345265" y="2971800"/>
              <a:ext cx="40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95" name="Group 51"/>
          <p:cNvGrpSpPr/>
          <p:nvPr/>
        </p:nvGrpSpPr>
        <p:grpSpPr>
          <a:xfrm>
            <a:off x="7924800" y="2819400"/>
            <a:ext cx="609600" cy="2209800"/>
            <a:chOff x="609600" y="2819400"/>
            <a:chExt cx="783772" cy="2209800"/>
          </a:xfrm>
        </p:grpSpPr>
        <p:sp>
          <p:nvSpPr>
            <p:cNvPr id="96" name="Rectangle 95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5798" y="2971800"/>
              <a:ext cx="707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98" name="Group 54"/>
          <p:cNvGrpSpPr/>
          <p:nvPr/>
        </p:nvGrpSpPr>
        <p:grpSpPr>
          <a:xfrm>
            <a:off x="8458200" y="2819400"/>
            <a:ext cx="457200" cy="2209800"/>
            <a:chOff x="2209800" y="2819400"/>
            <a:chExt cx="731520" cy="2209800"/>
          </a:xfrm>
        </p:grpSpPr>
        <p:sp>
          <p:nvSpPr>
            <p:cNvPr id="99" name="Rectangle 98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209800" y="2971800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guiado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45</a:t>
            </a:fld>
            <a:endParaRPr lang="pt-PT" altLang="pt-PT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schedule(guided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grpSp>
        <p:nvGrpSpPr>
          <p:cNvPr id="3" name="Group 41"/>
          <p:cNvGrpSpPr/>
          <p:nvPr/>
        </p:nvGrpSpPr>
        <p:grpSpPr>
          <a:xfrm>
            <a:off x="381000" y="1600200"/>
            <a:ext cx="8458200" cy="1828800"/>
            <a:chOff x="381000" y="1600200"/>
            <a:chExt cx="8458200" cy="1828800"/>
          </a:xfrm>
        </p:grpSpPr>
        <p:grpSp>
          <p:nvGrpSpPr>
            <p:cNvPr id="8" name="Group 31"/>
            <p:cNvGrpSpPr/>
            <p:nvPr/>
          </p:nvGrpSpPr>
          <p:grpSpPr>
            <a:xfrm>
              <a:off x="381000" y="1600200"/>
              <a:ext cx="8458200" cy="1828800"/>
              <a:chOff x="381000" y="1600200"/>
              <a:chExt cx="8458200" cy="1828800"/>
            </a:xfrm>
          </p:grpSpPr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2057400" y="2971800"/>
                <a:ext cx="2438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 err="1">
                    <a:latin typeface="Calibri"/>
                    <a:ea typeface="굴림" pitchFamily="-104" charset="-127"/>
                    <a:cs typeface="Calibri"/>
                  </a:rPr>
                  <a:t>Texec</a:t>
                </a: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 da aplicação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381000" y="1600200"/>
                <a:ext cx="8458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1 – carga uniforme para</a:t>
                </a:r>
                <a:r>
                  <a:rPr kumimoji="0" lang="pt-PT" sz="2000" b="1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 todas as iterações</a:t>
                </a:r>
                <a:endPara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endParaRPr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381000" y="20574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0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381000" y="24384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1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1600200" y="2133600"/>
                <a:ext cx="1371600" cy="304800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600200" y="2514600"/>
                <a:ext cx="1371600" cy="3048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990600" y="2667000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rot="5400000">
                <a:off x="4342606" y="2666206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1600200" y="3048000"/>
                <a:ext cx="3352800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</p:grpSp>
        <p:sp>
          <p:nvSpPr>
            <p:cNvPr id="29" name="Rectangle 28"/>
            <p:cNvSpPr/>
            <p:nvPr/>
          </p:nvSpPr>
          <p:spPr bwMode="auto">
            <a:xfrm>
              <a:off x="2971800" y="2133600"/>
              <a:ext cx="9144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886200" y="2133600"/>
              <a:ext cx="6858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2133600"/>
              <a:ext cx="3810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971800" y="2514600"/>
              <a:ext cx="9144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886200" y="2514600"/>
              <a:ext cx="6858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514600"/>
              <a:ext cx="3810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42"/>
          <p:cNvGrpSpPr/>
          <p:nvPr/>
        </p:nvGrpSpPr>
        <p:grpSpPr>
          <a:xfrm>
            <a:off x="381000" y="3657600"/>
            <a:ext cx="8458200" cy="1828800"/>
            <a:chOff x="381000" y="3657600"/>
            <a:chExt cx="8458200" cy="1828800"/>
          </a:xfrm>
        </p:grpSpPr>
        <p:grpSp>
          <p:nvGrpSpPr>
            <p:cNvPr id="16" name="Group 32"/>
            <p:cNvGrpSpPr/>
            <p:nvPr/>
          </p:nvGrpSpPr>
          <p:grpSpPr>
            <a:xfrm>
              <a:off x="381000" y="3657600"/>
              <a:ext cx="8458200" cy="1828800"/>
              <a:chOff x="381000" y="3657600"/>
              <a:chExt cx="8458200" cy="1828800"/>
            </a:xfrm>
          </p:grpSpPr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2286000" y="5029200"/>
                <a:ext cx="2438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 err="1">
                    <a:latin typeface="Calibri"/>
                    <a:ea typeface="굴림" pitchFamily="-104" charset="-127"/>
                    <a:cs typeface="Calibri"/>
                  </a:rPr>
                  <a:t>Texec</a:t>
                </a: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 da aplicação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21" name="Content Placeholder 2"/>
              <p:cNvSpPr txBox="1">
                <a:spLocks/>
              </p:cNvSpPr>
              <p:nvPr/>
            </p:nvSpPr>
            <p:spPr bwMode="auto">
              <a:xfrm>
                <a:off x="381000" y="3657600"/>
                <a:ext cx="8458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b="1" kern="0" dirty="0"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2</a:t>
                </a:r>
                <a:r>
                  <a:rPr kumimoji="0" lang="pt-PT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 – carga variável para</a:t>
                </a:r>
                <a:r>
                  <a:rPr kumimoji="0" lang="pt-PT" sz="2000" b="1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 diferentes iterações</a:t>
                </a:r>
                <a:endPara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endParaRPr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 bwMode="auto">
              <a:xfrm>
                <a:off x="381000" y="41148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0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23" name="Content Placeholder 2"/>
              <p:cNvSpPr txBox="1">
                <a:spLocks/>
              </p:cNvSpPr>
              <p:nvPr/>
            </p:nvSpPr>
            <p:spPr bwMode="auto">
              <a:xfrm>
                <a:off x="381000" y="44958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1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1600200" y="4191000"/>
                <a:ext cx="1600200" cy="304800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600200" y="4572000"/>
                <a:ext cx="1447800" cy="3048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990600" y="4724400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496594" y="4723606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1600200" y="5105400"/>
                <a:ext cx="3505200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</p:grpSp>
        <p:sp>
          <p:nvSpPr>
            <p:cNvPr id="37" name="Rectangle 36"/>
            <p:cNvSpPr/>
            <p:nvPr/>
          </p:nvSpPr>
          <p:spPr bwMode="auto">
            <a:xfrm>
              <a:off x="3200400" y="4191000"/>
              <a:ext cx="12954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495800" y="4191000"/>
              <a:ext cx="6096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048000" y="4572000"/>
              <a:ext cx="11430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191000" y="4572000"/>
              <a:ext cx="6858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" name="Donut 44"/>
          <p:cNvSpPr/>
          <p:nvPr/>
        </p:nvSpPr>
        <p:spPr bwMode="auto">
          <a:xfrm>
            <a:off x="4310860" y="3947547"/>
            <a:ext cx="1524000" cy="1600200"/>
          </a:xfrm>
          <a:prstGeom prst="donut">
            <a:avLst>
              <a:gd name="adj" fmla="val 466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/>
          <p:cNvGrpSpPr/>
          <p:nvPr/>
        </p:nvGrpSpPr>
        <p:grpSpPr>
          <a:xfrm>
            <a:off x="4650659" y="2278239"/>
            <a:ext cx="4343400" cy="3048000"/>
            <a:chOff x="854889" y="-33964"/>
            <a:chExt cx="4343400" cy="3048000"/>
          </a:xfrm>
        </p:grpSpPr>
        <p:grpSp>
          <p:nvGrpSpPr>
            <p:cNvPr id="91" name="Group 11"/>
            <p:cNvGrpSpPr/>
            <p:nvPr/>
          </p:nvGrpSpPr>
          <p:grpSpPr>
            <a:xfrm>
              <a:off x="854889" y="-33964"/>
              <a:ext cx="4343400" cy="3048000"/>
              <a:chOff x="2895600" y="2209800"/>
              <a:chExt cx="5181600" cy="3200400"/>
            </a:xfrm>
          </p:grpSpPr>
          <p:sp>
            <p:nvSpPr>
              <p:cNvPr id="95" name="Rectangle 5"/>
              <p:cNvSpPr/>
              <p:nvPr/>
            </p:nvSpPr>
            <p:spPr bwMode="auto">
              <a:xfrm>
                <a:off x="2895600" y="2209800"/>
                <a:ext cx="5181600" cy="32004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6" name="Straight Arrow Connector 7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7" name="Straight Arrow Connector 8"/>
              <p:cNvCxnSpPr/>
              <p:nvPr/>
            </p:nvCxnSpPr>
            <p:spPr bwMode="auto">
              <a:xfrm rot="5400000" flipH="1" flipV="1">
                <a:off x="2057002" y="3733403"/>
                <a:ext cx="27432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8" name="TextBox 13"/>
              <p:cNvSpPr txBox="1"/>
              <p:nvPr/>
            </p:nvSpPr>
            <p:spPr>
              <a:xfrm>
                <a:off x="4168274" y="4876800"/>
                <a:ext cx="2672348" cy="4201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dirty="0">
                    <a:solidFill>
                      <a:srgbClr val="FFFFFF"/>
                    </a:solidFill>
                  </a:rPr>
                  <a:t> </a:t>
                </a:r>
                <a:r>
                  <a:rPr lang="pt-PT" dirty="0" err="1">
                    <a:solidFill>
                      <a:srgbClr val="FFFFFF"/>
                    </a:solidFill>
                  </a:rPr>
                  <a:t>number</a:t>
                </a:r>
                <a:endParaRPr lang="pt-PT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TextBox 14"/>
              <p:cNvSpPr txBox="1"/>
              <p:nvPr/>
            </p:nvSpPr>
            <p:spPr>
              <a:xfrm rot="16200000">
                <a:off x="2550632" y="3289080"/>
                <a:ext cx="1204228" cy="48584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92" name="Rectangle 10"/>
            <p:cNvSpPr/>
            <p:nvPr/>
          </p:nvSpPr>
          <p:spPr bwMode="auto">
            <a:xfrm>
              <a:off x="1302003" y="1880888"/>
              <a:ext cx="438615" cy="54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Rectangle 10"/>
            <p:cNvSpPr/>
            <p:nvPr/>
          </p:nvSpPr>
          <p:spPr bwMode="auto">
            <a:xfrm>
              <a:off x="1720513" y="221746"/>
              <a:ext cx="438615" cy="219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Rectangle 10"/>
            <p:cNvSpPr/>
            <p:nvPr/>
          </p:nvSpPr>
          <p:spPr bwMode="auto">
            <a:xfrm>
              <a:off x="2146135" y="1880888"/>
              <a:ext cx="2255648" cy="54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179512" y="2286000"/>
            <a:ext cx="4343400" cy="3048000"/>
            <a:chOff x="854889" y="-33964"/>
            <a:chExt cx="4343400" cy="3048000"/>
          </a:xfrm>
        </p:grpSpPr>
        <p:grpSp>
          <p:nvGrpSpPr>
            <p:cNvPr id="10" name="Group 11"/>
            <p:cNvGrpSpPr/>
            <p:nvPr/>
          </p:nvGrpSpPr>
          <p:grpSpPr>
            <a:xfrm>
              <a:off x="854889" y="-33964"/>
              <a:ext cx="4343400" cy="3048000"/>
              <a:chOff x="2895600" y="2209800"/>
              <a:chExt cx="5181600" cy="32004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895600" y="2209800"/>
                <a:ext cx="5181600" cy="32004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>
                <a:off x="3048000" y="4800600"/>
                <a:ext cx="4724400" cy="1588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rot="5400000" flipH="1" flipV="1">
                <a:off x="2057002" y="3733403"/>
                <a:ext cx="2743200" cy="795"/>
              </a:xfrm>
              <a:prstGeom prst="straightConnector1">
                <a:avLst/>
              </a:prstGeom>
              <a:noFill/>
              <a:ln w="603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4168274" y="4876800"/>
                <a:ext cx="2672348" cy="4201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 err="1">
                    <a:solidFill>
                      <a:srgbClr val="FFFFFF"/>
                    </a:solidFill>
                  </a:rPr>
                  <a:t>iteration</a:t>
                </a:r>
                <a:r>
                  <a:rPr lang="pt-PT" dirty="0">
                    <a:solidFill>
                      <a:srgbClr val="FFFFFF"/>
                    </a:solidFill>
                  </a:rPr>
                  <a:t> </a:t>
                </a:r>
                <a:r>
                  <a:rPr lang="pt-PT" dirty="0" err="1">
                    <a:solidFill>
                      <a:srgbClr val="FFFFFF"/>
                    </a:solidFill>
                  </a:rPr>
                  <a:t>number</a:t>
                </a:r>
                <a:endParaRPr lang="pt-PT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2550632" y="3289080"/>
                <a:ext cx="1204228" cy="48584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rgbClr val="FFFFFF"/>
                    </a:solidFill>
                  </a:rPr>
                  <a:t>#OPS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 bwMode="auto">
            <a:xfrm>
              <a:off x="1302003" y="1880888"/>
              <a:ext cx="438615" cy="54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10"/>
            <p:cNvSpPr/>
            <p:nvPr/>
          </p:nvSpPr>
          <p:spPr bwMode="auto">
            <a:xfrm>
              <a:off x="1720513" y="221746"/>
              <a:ext cx="438615" cy="219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Rectangle 10"/>
            <p:cNvSpPr/>
            <p:nvPr/>
          </p:nvSpPr>
          <p:spPr bwMode="auto">
            <a:xfrm>
              <a:off x="2146134" y="1880888"/>
              <a:ext cx="2339243" cy="54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estático </a:t>
            </a:r>
            <a:r>
              <a:rPr lang="pt-PT" i="1" dirty="0"/>
              <a:t>versus</a:t>
            </a:r>
            <a:r>
              <a:rPr lang="pt-PT" dirty="0"/>
              <a:t> dinâmico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6495256" cy="41475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PT" sz="2000" dirty="0">
                <a:ea typeface="굴림" pitchFamily="-104" charset="-127"/>
                <a:cs typeface="굴림" pitchFamily="-104" charset="-127"/>
              </a:rPr>
              <a:t>Exemplo para carga muito irregular</a:t>
            </a:r>
            <a:endParaRPr lang="pt-PT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</a:t>
            </a:r>
            <a:r>
              <a:rPr lang="pt-PT" altLang="pt-PT" dirty="0" err="1"/>
              <a:t>OpenMP</a:t>
            </a:r>
            <a:endParaRPr lang="pt-PT" alt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46</a:t>
            </a:fld>
            <a:endParaRPr lang="pt-PT" altLang="pt-PT"/>
          </a:p>
        </p:txBody>
      </p:sp>
      <p:grpSp>
        <p:nvGrpSpPr>
          <p:cNvPr id="32" name="Group 31"/>
          <p:cNvGrpSpPr/>
          <p:nvPr/>
        </p:nvGrpSpPr>
        <p:grpSpPr>
          <a:xfrm>
            <a:off x="629084" y="2819400"/>
            <a:ext cx="418941" cy="1908000"/>
            <a:chOff x="609600" y="2819400"/>
            <a:chExt cx="685800" cy="22098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" y="29718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27011" y="2815556"/>
            <a:ext cx="460961" cy="1908000"/>
            <a:chOff x="2209800" y="2819400"/>
            <a:chExt cx="609600" cy="22098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52132" y="2971800"/>
            <a:ext cx="1253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Thread 1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492441" y="2827541"/>
            <a:ext cx="457200" cy="1908000"/>
            <a:chOff x="609600" y="2819400"/>
            <a:chExt cx="685800" cy="220980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57726" y="2827541"/>
            <a:ext cx="457200" cy="1908000"/>
            <a:chOff x="2209800" y="2819400"/>
            <a:chExt cx="609600" cy="22098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1586" y="2833915"/>
            <a:ext cx="457200" cy="1908000"/>
            <a:chOff x="609600" y="2819400"/>
            <a:chExt cx="685800" cy="220980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95600" y="2819400"/>
            <a:ext cx="457200" cy="1908000"/>
            <a:chOff x="2209800" y="2819400"/>
            <a:chExt cx="609600" cy="2209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52800" y="2819400"/>
            <a:ext cx="457200" cy="1908000"/>
            <a:chOff x="609600" y="2819400"/>
            <a:chExt cx="685800" cy="22098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110556" y="2801785"/>
            <a:ext cx="382012" cy="1944000"/>
            <a:chOff x="609600" y="2819400"/>
            <a:chExt cx="685800" cy="220980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9600" y="29718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508104" y="2780928"/>
            <a:ext cx="457200" cy="1944000"/>
            <a:chOff x="2209800" y="2819400"/>
            <a:chExt cx="609600" cy="220980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60857" y="2780928"/>
            <a:ext cx="457200" cy="1944000"/>
            <a:chOff x="609600" y="2819400"/>
            <a:chExt cx="685800" cy="2209800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18994" y="2780928"/>
            <a:ext cx="457200" cy="1944000"/>
            <a:chOff x="609600" y="2819400"/>
            <a:chExt cx="685800" cy="220980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08304" y="2819400"/>
            <a:ext cx="457200" cy="1908000"/>
            <a:chOff x="2209800" y="2819400"/>
            <a:chExt cx="609600" cy="2209800"/>
          </a:xfrm>
        </p:grpSpPr>
        <p:sp>
          <p:nvSpPr>
            <p:cNvPr id="80" name="Rectangle 79"/>
            <p:cNvSpPr/>
            <p:nvPr/>
          </p:nvSpPr>
          <p:spPr bwMode="auto">
            <a:xfrm>
              <a:off x="2209800" y="2819400"/>
              <a:ext cx="609600" cy="22098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09800" y="29718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740352" y="2819400"/>
            <a:ext cx="457200" cy="1908000"/>
            <a:chOff x="609600" y="2819400"/>
            <a:chExt cx="685800" cy="2209800"/>
          </a:xfrm>
        </p:grpSpPr>
        <p:sp>
          <p:nvSpPr>
            <p:cNvPr id="83" name="Rectangle 82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grpSp>
        <p:nvGrpSpPr>
          <p:cNvPr id="100" name="Group 81"/>
          <p:cNvGrpSpPr/>
          <p:nvPr/>
        </p:nvGrpSpPr>
        <p:grpSpPr>
          <a:xfrm>
            <a:off x="6876256" y="2778524"/>
            <a:ext cx="457200" cy="1944000"/>
            <a:chOff x="609600" y="2819400"/>
            <a:chExt cx="685800" cy="2209800"/>
          </a:xfrm>
        </p:grpSpPr>
        <p:sp>
          <p:nvSpPr>
            <p:cNvPr id="101" name="Rectangle 82"/>
            <p:cNvSpPr/>
            <p:nvPr/>
          </p:nvSpPr>
          <p:spPr bwMode="auto">
            <a:xfrm>
              <a:off x="609600" y="2819400"/>
              <a:ext cx="685800" cy="2209800"/>
            </a:xfrm>
            <a:prstGeom prst="rect">
              <a:avLst/>
            </a:prstGeom>
            <a:solidFill>
              <a:srgbClr val="00CC0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TextBox 83"/>
            <p:cNvSpPr txBox="1"/>
            <p:nvPr/>
          </p:nvSpPr>
          <p:spPr>
            <a:xfrm>
              <a:off x="609600" y="2971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rgbClr val="FFFFFF"/>
                  </a:solidFill>
                </a:rPr>
                <a:t>T0</a:t>
              </a:r>
            </a:p>
          </p:txBody>
        </p:sp>
      </p:grpSp>
      <p:sp>
        <p:nvSpPr>
          <p:cNvPr id="103" name="Content Placeholder 2"/>
          <p:cNvSpPr txBox="1">
            <a:spLocks/>
          </p:cNvSpPr>
          <p:nvPr/>
        </p:nvSpPr>
        <p:spPr bwMode="auto">
          <a:xfrm>
            <a:off x="1631507" y="5476509"/>
            <a:ext cx="1109637" cy="41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static</a:t>
            </a:r>
            <a:endParaRPr lang="pt-PT" sz="2000" kern="0" dirty="0"/>
          </a:p>
        </p:txBody>
      </p:sp>
      <p:sp>
        <p:nvSpPr>
          <p:cNvPr id="104" name="Content Placeholder 2"/>
          <p:cNvSpPr txBox="1">
            <a:spLocks/>
          </p:cNvSpPr>
          <p:nvPr/>
        </p:nvSpPr>
        <p:spPr bwMode="auto">
          <a:xfrm>
            <a:off x="6111980" y="5476509"/>
            <a:ext cx="1293009" cy="41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dynamic</a:t>
            </a:r>
            <a:endParaRPr lang="pt-PT" sz="2000" kern="0" dirty="0"/>
          </a:p>
        </p:txBody>
      </p:sp>
    </p:spTree>
    <p:extLst>
      <p:ext uri="{BB962C8B-B14F-4D97-AF65-F5344CB8AC3E}">
        <p14:creationId xmlns:p14="http://schemas.microsoft.com/office/powerpoint/2010/main" val="419040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 – tempo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pt-PT" cap="small" dirty="0"/>
              <a:t>Objectivo</a:t>
            </a:r>
            <a:r>
              <a:rPr lang="pt-PT" dirty="0"/>
              <a:t>: diminuir o tempo de execução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47</a:t>
            </a:fld>
            <a:endParaRPr lang="pt-PT" altLang="pt-PT"/>
          </a:p>
        </p:txBody>
      </p:sp>
      <p:pic>
        <p:nvPicPr>
          <p:cNvPr id="12" name="Picture 11" descr="Desempenho-Texec-Lin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12" y="1694023"/>
            <a:ext cx="7181088" cy="4554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6076890"/>
            <a:ext cx="1025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 cores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429000"/>
            <a:ext cx="70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T</a:t>
            </a:r>
            <a:r>
              <a:rPr lang="pt-PT" baseline="-25000" dirty="0" err="1"/>
              <a:t>exec</a:t>
            </a:r>
            <a:endParaRPr lang="pt-PT" baseline="-25000" dirty="0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 – tempo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pt-PT" dirty="0"/>
              <a:t>Escala </a:t>
            </a:r>
            <a:r>
              <a:rPr lang="pt-PT" dirty="0" err="1"/>
              <a:t>Logarítmica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48</a:t>
            </a:fld>
            <a:endParaRPr lang="pt-PT" altLang="pt-PT"/>
          </a:p>
        </p:txBody>
      </p:sp>
      <p:pic>
        <p:nvPicPr>
          <p:cNvPr id="7" name="Picture 6" descr="Desempenho-Texec-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12" y="1770223"/>
            <a:ext cx="7181088" cy="4554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800" y="6076890"/>
            <a:ext cx="1025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 cores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638490"/>
            <a:ext cx="70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T</a:t>
            </a:r>
            <a:r>
              <a:rPr lang="pt-PT" baseline="-25000" dirty="0" err="1"/>
              <a:t>exec</a:t>
            </a:r>
            <a:endParaRPr lang="pt-PT" baseline="-25000" dirty="0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 – </a:t>
            </a:r>
            <a:r>
              <a:rPr lang="pt-PT" i="1" dirty="0" err="1"/>
              <a:t>speed</a:t>
            </a:r>
            <a:r>
              <a:rPr lang="pt-PT" i="1" dirty="0"/>
              <a:t> </a:t>
            </a:r>
            <a:r>
              <a:rPr lang="pt-PT" i="1" dirty="0" err="1"/>
              <a:t>up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34400" cy="3810000"/>
          </a:xfrm>
        </p:spPr>
        <p:txBody>
          <a:bodyPr/>
          <a:lstStyle/>
          <a:p>
            <a:r>
              <a:rPr lang="pt-PT" dirty="0"/>
              <a:t>indica quantas vezes mais rápida é a versão paralela com </a:t>
            </a:r>
            <a:r>
              <a:rPr lang="pt-PT" i="1" dirty="0" err="1"/>
              <a:t>p</a:t>
            </a:r>
            <a:r>
              <a:rPr lang="pt-PT" i="1" dirty="0"/>
              <a:t> </a:t>
            </a:r>
            <a:r>
              <a:rPr lang="pt-PT" dirty="0"/>
              <a:t>processadores relativamente à versão sequencial</a:t>
            </a:r>
          </a:p>
          <a:p>
            <a:pPr>
              <a:buNone/>
            </a:pPr>
            <a:endParaRPr lang="pt-PT" sz="1000" dirty="0"/>
          </a:p>
          <a:p>
            <a:r>
              <a:rPr lang="pt-PT" dirty="0"/>
              <a:t>O desafio está na escolha de T</a:t>
            </a:r>
            <a:r>
              <a:rPr lang="pt-PT" baseline="-25000" dirty="0"/>
              <a:t>1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deve-se usar o mesmo algoritmo mas apenas 1 processador?</a:t>
            </a:r>
          </a:p>
          <a:p>
            <a:pPr lvl="1"/>
            <a:r>
              <a:rPr lang="pt-PT" dirty="0"/>
              <a:t>deve-se usar o melhor algoritmo sequencial conhecido para aquele problema?</a:t>
            </a:r>
          </a:p>
          <a:p>
            <a:pPr lvl="1">
              <a:buNone/>
            </a:pPr>
            <a:r>
              <a:rPr lang="pt-PT" dirty="0"/>
              <a:t>A resposta depende claramente do que se pretende avaliar com este ganho!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49</a:t>
            </a:fld>
            <a:endParaRPr lang="pt-PT" altLang="pt-PT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828800" y="1066800"/>
          <a:ext cx="213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3" imgW="622300" imgH="355600" progId="Equation.3">
                  <p:embed/>
                </p:oleObj>
              </mc:Choice>
              <mc:Fallback>
                <p:oleObj name="Equation" r:id="rId3" imgW="6223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2133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05400" y="990600"/>
            <a:ext cx="335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kumimoji="0" lang="pt-PT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 – número de processadores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T</a:t>
            </a:r>
            <a:r>
              <a:rPr lang="pt-PT" i="1" kern="0" baseline="-25000" dirty="0">
                <a:latin typeface="Calibri" pitchFamily="34" charset="0"/>
                <a:ea typeface="ＭＳ Ｐゴシック" charset="0"/>
                <a:cs typeface="ＭＳ Ｐゴシック" charset="0"/>
              </a:rPr>
              <a:t>1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– tempo de execução 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p=1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T</a:t>
            </a:r>
            <a:r>
              <a:rPr kumimoji="0" lang="pt-PT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kumimoji="0" lang="pt-PT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 – tempo de execução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PT" kern="0" baseline="0" dirty="0">
                <a:latin typeface="Calibri" pitchFamily="34" charset="0"/>
                <a:ea typeface="ＭＳ Ｐゴシック" charset="0"/>
                <a:cs typeface="ＭＳ Ｐゴシック" charset="0"/>
              </a:rPr>
              <a:t>	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 com </a:t>
            </a: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processadores</a:t>
            </a:r>
            <a:endParaRPr kumimoji="0" lang="pt-PT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execução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4050" y="1524000"/>
            <a:ext cx="4202693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printf(“program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begin\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”);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 = 1000;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for (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&lt;N;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B[i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C[i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>
              <a:spcBef>
                <a:spcPct val="70000"/>
              </a:spcBef>
              <a:spcAft>
                <a:spcPct val="4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 = 500;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for (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&lt;M;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p[j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q[j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–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r[j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>
              <a:spcBef>
                <a:spcPct val="60000"/>
              </a:spcBef>
            </a:pP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printf(“program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done\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”);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4643437" y="4648200"/>
            <a:ext cx="4267200" cy="609600"/>
            <a:chOff x="2592" y="3456"/>
            <a:chExt cx="2688" cy="384"/>
          </a:xfrm>
        </p:grpSpPr>
        <p:sp>
          <p:nvSpPr>
            <p:cNvPr id="8" name="Line 65"/>
            <p:cNvSpPr>
              <a:spLocks noChangeShapeType="1"/>
            </p:cNvSpPr>
            <p:nvPr/>
          </p:nvSpPr>
          <p:spPr bwMode="auto">
            <a:xfrm>
              <a:off x="4766" y="3456"/>
              <a:ext cx="0" cy="374"/>
            </a:xfrm>
            <a:prstGeom prst="line">
              <a:avLst/>
            </a:prstGeom>
            <a:noFill/>
            <a:ln w="63500">
              <a:solidFill>
                <a:srgbClr val="00009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2592" y="384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3216" y="3531"/>
              <a:ext cx="10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4643437" y="1676400"/>
            <a:ext cx="4267200" cy="771525"/>
            <a:chOff x="2592" y="1584"/>
            <a:chExt cx="2688" cy="486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4766" y="1584"/>
              <a:ext cx="0" cy="480"/>
            </a:xfrm>
            <a:prstGeom prst="line">
              <a:avLst/>
            </a:prstGeom>
            <a:noFill/>
            <a:ln w="63500">
              <a:solidFill>
                <a:srgbClr val="00009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2592" y="1584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Text Box 73"/>
            <p:cNvSpPr txBox="1">
              <a:spLocks noChangeArrowheads="1"/>
            </p:cNvSpPr>
            <p:nvPr/>
          </p:nvSpPr>
          <p:spPr bwMode="auto">
            <a:xfrm>
              <a:off x="3202" y="1706"/>
              <a:ext cx="10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  <p:sp>
          <p:nvSpPr>
            <p:cNvPr id="15" name="Line 79"/>
            <p:cNvSpPr>
              <a:spLocks noChangeShapeType="1"/>
            </p:cNvSpPr>
            <p:nvPr/>
          </p:nvSpPr>
          <p:spPr bwMode="auto">
            <a:xfrm>
              <a:off x="2592" y="207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4643437" y="2460625"/>
            <a:ext cx="4270375" cy="796925"/>
            <a:chOff x="2592" y="2078"/>
            <a:chExt cx="2690" cy="502"/>
          </a:xfrm>
        </p:grpSpPr>
        <p:sp>
          <p:nvSpPr>
            <p:cNvPr id="19" name="Line 80"/>
            <p:cNvSpPr>
              <a:spLocks noChangeShapeType="1"/>
            </p:cNvSpPr>
            <p:nvPr/>
          </p:nvSpPr>
          <p:spPr bwMode="auto">
            <a:xfrm>
              <a:off x="2592" y="258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4257" y="2078"/>
              <a:ext cx="1025" cy="494"/>
              <a:chOff x="4257" y="2078"/>
              <a:chExt cx="1025" cy="494"/>
            </a:xfrm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4257" y="2078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21" name="Group 66"/>
              <p:cNvGrpSpPr>
                <a:grpSpLocks/>
              </p:cNvGrpSpPr>
              <p:nvPr/>
            </p:nvGrpSpPr>
            <p:grpSpPr bwMode="auto">
              <a:xfrm>
                <a:off x="4257" y="2079"/>
                <a:ext cx="1025" cy="493"/>
                <a:chOff x="4257" y="2079"/>
                <a:chExt cx="1025" cy="493"/>
              </a:xfrm>
            </p:grpSpPr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4257" y="2572"/>
                  <a:ext cx="1025" cy="0"/>
                </a:xfrm>
                <a:prstGeom prst="line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3" name="Line 48"/>
                <p:cNvSpPr>
                  <a:spLocks noChangeShapeType="1"/>
                </p:cNvSpPr>
                <p:nvPr/>
              </p:nvSpPr>
              <p:spPr bwMode="auto">
                <a:xfrm>
                  <a:off x="4944" y="2079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4" name="Line 49"/>
                <p:cNvSpPr>
                  <a:spLocks noChangeShapeType="1"/>
                </p:cNvSpPr>
                <p:nvPr/>
              </p:nvSpPr>
              <p:spPr bwMode="auto">
                <a:xfrm>
                  <a:off x="5108" y="2080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5" name="Line 50"/>
                <p:cNvSpPr>
                  <a:spLocks noChangeShapeType="1"/>
                </p:cNvSpPr>
                <p:nvPr/>
              </p:nvSpPr>
              <p:spPr bwMode="auto">
                <a:xfrm>
                  <a:off x="5272" y="2081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6" name="Line 51"/>
                <p:cNvSpPr>
                  <a:spLocks noChangeShapeType="1"/>
                </p:cNvSpPr>
                <p:nvPr/>
              </p:nvSpPr>
              <p:spPr bwMode="auto">
                <a:xfrm>
                  <a:off x="4272" y="2084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7" name="Line 52"/>
                <p:cNvSpPr>
                  <a:spLocks noChangeShapeType="1"/>
                </p:cNvSpPr>
                <p:nvPr/>
              </p:nvSpPr>
              <p:spPr bwMode="auto">
                <a:xfrm>
                  <a:off x="4436" y="2085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8" name="Line 53"/>
                <p:cNvSpPr>
                  <a:spLocks noChangeShapeType="1"/>
                </p:cNvSpPr>
                <p:nvPr/>
              </p:nvSpPr>
              <p:spPr bwMode="auto">
                <a:xfrm>
                  <a:off x="4600" y="2086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766" y="2084"/>
                  <a:ext cx="0" cy="480"/>
                </a:xfrm>
                <a:prstGeom prst="line">
                  <a:avLst/>
                </a:prstGeom>
                <a:noFill/>
                <a:ln w="63500">
                  <a:solidFill>
                    <a:srgbClr val="00009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18" name="Text Box 74"/>
            <p:cNvSpPr txBox="1">
              <a:spLocks noChangeArrowheads="1"/>
            </p:cNvSpPr>
            <p:nvPr/>
          </p:nvSpPr>
          <p:spPr bwMode="auto">
            <a:xfrm>
              <a:off x="3120" y="2217"/>
              <a:ext cx="8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30" name="Group 85"/>
          <p:cNvGrpSpPr>
            <a:grpSpLocks/>
          </p:cNvGrpSpPr>
          <p:nvPr/>
        </p:nvGrpSpPr>
        <p:grpSpPr bwMode="auto">
          <a:xfrm>
            <a:off x="4643437" y="3244850"/>
            <a:ext cx="4267200" cy="593725"/>
            <a:chOff x="2592" y="2572"/>
            <a:chExt cx="2688" cy="374"/>
          </a:xfrm>
        </p:grpSpPr>
        <p:sp>
          <p:nvSpPr>
            <p:cNvPr id="31" name="Line 63"/>
            <p:cNvSpPr>
              <a:spLocks noChangeShapeType="1"/>
            </p:cNvSpPr>
            <p:nvPr/>
          </p:nvSpPr>
          <p:spPr bwMode="auto">
            <a:xfrm>
              <a:off x="4766" y="2572"/>
              <a:ext cx="0" cy="374"/>
            </a:xfrm>
            <a:prstGeom prst="line">
              <a:avLst/>
            </a:prstGeom>
            <a:noFill/>
            <a:ln w="63500">
              <a:solidFill>
                <a:srgbClr val="00009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3202" y="2640"/>
              <a:ext cx="10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2592" y="294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4" name="Group 86"/>
          <p:cNvGrpSpPr>
            <a:grpSpLocks/>
          </p:cNvGrpSpPr>
          <p:nvPr/>
        </p:nvGrpSpPr>
        <p:grpSpPr bwMode="auto">
          <a:xfrm>
            <a:off x="4643437" y="3843338"/>
            <a:ext cx="4271963" cy="795337"/>
            <a:chOff x="2592" y="2949"/>
            <a:chExt cx="2691" cy="501"/>
          </a:xfrm>
        </p:grpSpPr>
        <p:sp>
          <p:nvSpPr>
            <p:cNvPr id="37" name="Line 82"/>
            <p:cNvSpPr>
              <a:spLocks noChangeShapeType="1"/>
            </p:cNvSpPr>
            <p:nvPr/>
          </p:nvSpPr>
          <p:spPr bwMode="auto">
            <a:xfrm>
              <a:off x="2592" y="345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35" name="Group 69"/>
            <p:cNvGrpSpPr>
              <a:grpSpLocks/>
            </p:cNvGrpSpPr>
            <p:nvPr/>
          </p:nvGrpSpPr>
          <p:grpSpPr bwMode="auto">
            <a:xfrm>
              <a:off x="4258" y="2949"/>
              <a:ext cx="1025" cy="494"/>
              <a:chOff x="4258" y="2949"/>
              <a:chExt cx="1025" cy="494"/>
            </a:xfrm>
          </p:grpSpPr>
          <p:sp>
            <p:nvSpPr>
              <p:cNvPr id="38" name="Line 54"/>
              <p:cNvSpPr>
                <a:spLocks noChangeShapeType="1"/>
              </p:cNvSpPr>
              <p:nvPr/>
            </p:nvSpPr>
            <p:spPr bwMode="auto">
              <a:xfrm>
                <a:off x="4258" y="2949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39" name="Group 67"/>
              <p:cNvGrpSpPr>
                <a:grpSpLocks/>
              </p:cNvGrpSpPr>
              <p:nvPr/>
            </p:nvGrpSpPr>
            <p:grpSpPr bwMode="auto">
              <a:xfrm>
                <a:off x="4258" y="2949"/>
                <a:ext cx="1025" cy="494"/>
                <a:chOff x="4258" y="2949"/>
                <a:chExt cx="1025" cy="494"/>
              </a:xfrm>
            </p:grpSpPr>
            <p:sp>
              <p:nvSpPr>
                <p:cNvPr id="40" name="Line 55"/>
                <p:cNvSpPr>
                  <a:spLocks noChangeShapeType="1"/>
                </p:cNvSpPr>
                <p:nvPr/>
              </p:nvSpPr>
              <p:spPr bwMode="auto">
                <a:xfrm>
                  <a:off x="4258" y="3443"/>
                  <a:ext cx="1025" cy="0"/>
                </a:xfrm>
                <a:prstGeom prst="line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1" name="Line 56"/>
                <p:cNvSpPr>
                  <a:spLocks noChangeShapeType="1"/>
                </p:cNvSpPr>
                <p:nvPr/>
              </p:nvSpPr>
              <p:spPr bwMode="auto">
                <a:xfrm>
                  <a:off x="4945" y="2950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2" name="Line 57"/>
                <p:cNvSpPr>
                  <a:spLocks noChangeShapeType="1"/>
                </p:cNvSpPr>
                <p:nvPr/>
              </p:nvSpPr>
              <p:spPr bwMode="auto">
                <a:xfrm>
                  <a:off x="5109" y="2951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3" name="Line 58"/>
                <p:cNvSpPr>
                  <a:spLocks noChangeShapeType="1"/>
                </p:cNvSpPr>
                <p:nvPr/>
              </p:nvSpPr>
              <p:spPr bwMode="auto">
                <a:xfrm>
                  <a:off x="5273" y="2952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4" name="Line 59"/>
                <p:cNvSpPr>
                  <a:spLocks noChangeShapeType="1"/>
                </p:cNvSpPr>
                <p:nvPr/>
              </p:nvSpPr>
              <p:spPr bwMode="auto">
                <a:xfrm>
                  <a:off x="4273" y="2955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5" name="Line 60"/>
                <p:cNvSpPr>
                  <a:spLocks noChangeShapeType="1"/>
                </p:cNvSpPr>
                <p:nvPr/>
              </p:nvSpPr>
              <p:spPr bwMode="auto">
                <a:xfrm>
                  <a:off x="4437" y="2956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6" name="Line 61"/>
                <p:cNvSpPr>
                  <a:spLocks noChangeShapeType="1"/>
                </p:cNvSpPr>
                <p:nvPr/>
              </p:nvSpPr>
              <p:spPr bwMode="auto">
                <a:xfrm>
                  <a:off x="4601" y="2957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765" y="2949"/>
                  <a:ext cx="0" cy="480"/>
                </a:xfrm>
                <a:prstGeom prst="line">
                  <a:avLst/>
                </a:prstGeom>
                <a:noFill/>
                <a:ln w="63500">
                  <a:solidFill>
                    <a:srgbClr val="00009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36" name="Text Box 76"/>
            <p:cNvSpPr txBox="1">
              <a:spLocks noChangeArrowheads="1"/>
            </p:cNvSpPr>
            <p:nvPr/>
          </p:nvSpPr>
          <p:spPr bwMode="auto">
            <a:xfrm>
              <a:off x="3120" y="3063"/>
              <a:ext cx="8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400801" y="5715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1200" dirty="0">
                <a:ea typeface="굴림" pitchFamily="-104" charset="-127"/>
                <a:cs typeface="굴림" pitchFamily="-104" charset="-127"/>
              </a:rPr>
              <a:t>[</a:t>
            </a:r>
            <a:r>
              <a:rPr lang="en-US" altLang="ko-KR" sz="1200" dirty="0" err="1">
                <a:ea typeface="굴림" pitchFamily="-104" charset="-127"/>
                <a:cs typeface="굴림" pitchFamily="-104" charset="-127"/>
              </a:rPr>
              <a:t>Seung</a:t>
            </a:r>
            <a:r>
              <a:rPr lang="en-US" altLang="ko-KR" sz="1200" dirty="0">
                <a:ea typeface="굴림" pitchFamily="-104" charset="-127"/>
                <a:cs typeface="굴림" pitchFamily="-104" charset="-127"/>
              </a:rPr>
              <a:t>-Jai Min, Purdue University]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 – </a:t>
            </a:r>
            <a:r>
              <a:rPr lang="pt-PT" i="1" dirty="0" err="1"/>
              <a:t>speed</a:t>
            </a:r>
            <a:r>
              <a:rPr lang="pt-PT" i="1" dirty="0"/>
              <a:t> </a:t>
            </a:r>
            <a:r>
              <a:rPr lang="pt-PT" i="1" dirty="0" err="1"/>
              <a:t>up</a:t>
            </a:r>
            <a:endParaRPr lang="pt-PT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50</a:t>
            </a:fld>
            <a:endParaRPr lang="pt-PT" altLang="pt-PT"/>
          </a:p>
        </p:txBody>
      </p:sp>
      <p:pic>
        <p:nvPicPr>
          <p:cNvPr id="10" name="Picture 9" descr="Desempenho-Sp-Lin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1005840"/>
            <a:ext cx="8266176" cy="5242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00" y="6019800"/>
            <a:ext cx="1025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 cores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22229" y="3322630"/>
            <a:ext cx="125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SpeedUp</a:t>
            </a:r>
            <a:endParaRPr lang="pt-PT" baseline="-25000" dirty="0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pt-PT" sz="2000" dirty="0"/>
              <a:t>Linear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T(p) = T(1) / p  =&gt; </a:t>
            </a:r>
            <a:r>
              <a:rPr lang="pt-PT" sz="2000" dirty="0" err="1"/>
              <a:t>lim</a:t>
            </a:r>
            <a:r>
              <a:rPr lang="pt-PT" sz="2000" dirty="0"/>
              <a:t> (p-&gt; ∞) T(p) = 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p  =&gt; </a:t>
            </a:r>
            <a:r>
              <a:rPr lang="pt-PT" sz="2000" dirty="0" err="1"/>
              <a:t>lim</a:t>
            </a:r>
            <a:r>
              <a:rPr lang="pt-PT" sz="2000" dirty="0"/>
              <a:t> (p-&gt; ∞) 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∞</a:t>
            </a:r>
          </a:p>
          <a:p>
            <a:pPr marL="0" indent="0">
              <a:spcBef>
                <a:spcPts val="300"/>
              </a:spcBef>
              <a:buNone/>
            </a:pPr>
            <a:endParaRPr lang="pt-PT" sz="1050" dirty="0"/>
          </a:p>
          <a:p>
            <a:pPr>
              <a:spcBef>
                <a:spcPts val="300"/>
              </a:spcBef>
            </a:pPr>
            <a:r>
              <a:rPr lang="pt-PT" sz="2000" dirty="0"/>
              <a:t>Caso A – </a:t>
            </a:r>
            <a:r>
              <a:rPr lang="pt-PT" sz="2000" i="1" dirty="0"/>
              <a:t>no </a:t>
            </a:r>
            <a:r>
              <a:rPr lang="pt-PT" sz="2000" i="1" dirty="0" err="1"/>
              <a:t>overheads</a:t>
            </a:r>
            <a:endParaRPr lang="pt-PT" sz="2000" i="1" dirty="0"/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T(1)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baseline="-25000" dirty="0"/>
              <a:t> </a:t>
            </a:r>
            <a:r>
              <a:rPr lang="pt-PT" sz="2000" dirty="0"/>
              <a:t>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dirty="0"/>
              <a:t> = 100% = 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            	T(p)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baseline="-25000" dirty="0"/>
              <a:t> </a:t>
            </a:r>
            <a:r>
              <a:rPr lang="pt-PT" sz="2000" dirty="0"/>
              <a:t>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dirty="0"/>
              <a:t> / p =&gt; </a:t>
            </a:r>
            <a:r>
              <a:rPr lang="pt-PT" sz="2000" dirty="0" err="1"/>
              <a:t>lim</a:t>
            </a:r>
            <a:r>
              <a:rPr lang="pt-PT" sz="2000" dirty="0"/>
              <a:t> (p-&gt; ∞) T(p)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endParaRPr lang="pt-PT" sz="2000" dirty="0"/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     	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1 / (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baseline="-25000" dirty="0"/>
              <a:t> </a:t>
            </a:r>
            <a:r>
              <a:rPr lang="pt-PT" sz="2000" dirty="0"/>
              <a:t>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baseline="-25000" dirty="0"/>
              <a:t> </a:t>
            </a:r>
            <a:r>
              <a:rPr lang="pt-PT" sz="2000" dirty="0"/>
              <a:t>/ p) =&gt; </a:t>
            </a:r>
            <a:r>
              <a:rPr lang="pt-PT" sz="2000" dirty="0" err="1"/>
              <a:t>lim</a:t>
            </a:r>
            <a:r>
              <a:rPr lang="pt-PT" sz="2000" dirty="0"/>
              <a:t> (p-&gt; ∞) 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1 /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endParaRPr lang="pt-PT" sz="2000" baseline="-25000" dirty="0"/>
          </a:p>
          <a:p>
            <a:pPr marL="0" indent="0">
              <a:spcBef>
                <a:spcPts val="300"/>
              </a:spcBef>
              <a:buNone/>
            </a:pPr>
            <a:endParaRPr lang="pt-PT" sz="1200" dirty="0"/>
          </a:p>
          <a:p>
            <a:pPr>
              <a:spcBef>
                <a:spcPts val="300"/>
              </a:spcBef>
            </a:pPr>
            <a:r>
              <a:rPr lang="pt-PT" sz="2000" dirty="0"/>
              <a:t>Caso B – </a:t>
            </a:r>
            <a:r>
              <a:rPr lang="pt-PT" sz="2000" i="1" dirty="0" err="1"/>
              <a:t>overheads</a:t>
            </a:r>
            <a:endParaRPr lang="pt-PT" sz="2000" i="1" dirty="0"/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 T(p)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dirty="0"/>
              <a:t> 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dirty="0"/>
              <a:t> / p + T</a:t>
            </a:r>
            <a:r>
              <a:rPr lang="pt-PT" sz="2000" baseline="-25000" dirty="0"/>
              <a:t>o</a:t>
            </a:r>
            <a:r>
              <a:rPr lang="pt-PT" sz="2000" dirty="0"/>
              <a:t> (p) =&gt; </a:t>
            </a:r>
            <a:r>
              <a:rPr lang="pt-PT" sz="2000" dirty="0" err="1"/>
              <a:t>lim</a:t>
            </a:r>
            <a:r>
              <a:rPr lang="pt-PT" sz="2000" dirty="0"/>
              <a:t> (p-&gt; ∞) T(p)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dirty="0"/>
              <a:t> + T</a:t>
            </a:r>
            <a:r>
              <a:rPr lang="pt-PT" sz="2000" baseline="-25000" dirty="0"/>
              <a:t>o</a:t>
            </a:r>
            <a:r>
              <a:rPr lang="pt-PT" sz="2000" dirty="0"/>
              <a:t>(∞)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 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1 / (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dirty="0"/>
              <a:t> 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dirty="0"/>
              <a:t> / p + T</a:t>
            </a:r>
            <a:r>
              <a:rPr lang="pt-PT" sz="2000" baseline="-25000" dirty="0"/>
              <a:t>o</a:t>
            </a:r>
            <a:r>
              <a:rPr lang="pt-PT" sz="2000" dirty="0"/>
              <a:t> (p)) =&gt; </a:t>
            </a:r>
            <a:r>
              <a:rPr lang="pt-PT" sz="2000" dirty="0" err="1"/>
              <a:t>lim</a:t>
            </a:r>
            <a:r>
              <a:rPr lang="pt-PT" sz="2000" dirty="0"/>
              <a:t> (p-&gt; ∞) 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1 / (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dirty="0"/>
              <a:t> + T</a:t>
            </a:r>
            <a:r>
              <a:rPr lang="pt-PT" sz="2000" baseline="-25000" dirty="0"/>
              <a:t>o</a:t>
            </a:r>
            <a:r>
              <a:rPr lang="pt-PT" sz="2000" dirty="0"/>
              <a:t>(∞))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46077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 – eficiência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34400" cy="3810000"/>
          </a:xfrm>
        </p:spPr>
        <p:txBody>
          <a:bodyPr/>
          <a:lstStyle/>
          <a:p>
            <a:r>
              <a:rPr lang="pt-PT" dirty="0"/>
              <a:t>indica em que medida estão os </a:t>
            </a:r>
            <a:r>
              <a:rPr lang="pt-PT" i="1" dirty="0" err="1"/>
              <a:t>p</a:t>
            </a:r>
            <a:r>
              <a:rPr lang="pt-PT" i="1" dirty="0"/>
              <a:t> </a:t>
            </a:r>
            <a:r>
              <a:rPr lang="pt-PT" dirty="0"/>
              <a:t>processadores a ser bem utilizados</a:t>
            </a:r>
          </a:p>
          <a:p>
            <a:pPr>
              <a:buNone/>
            </a:pPr>
            <a:endParaRPr lang="pt-PT" sz="1000" dirty="0"/>
          </a:p>
          <a:p>
            <a:r>
              <a:rPr lang="pt-PT" dirty="0"/>
              <a:t>Razão entre o </a:t>
            </a:r>
            <a:r>
              <a:rPr lang="pt-PT" i="1" dirty="0" err="1"/>
              <a:t>speed</a:t>
            </a:r>
            <a:r>
              <a:rPr lang="pt-PT" i="1" dirty="0"/>
              <a:t> </a:t>
            </a:r>
            <a:r>
              <a:rPr lang="pt-PT" i="1" dirty="0" err="1"/>
              <a:t>up</a:t>
            </a:r>
            <a:r>
              <a:rPr lang="pt-PT" i="1" dirty="0"/>
              <a:t> </a:t>
            </a:r>
            <a:r>
              <a:rPr lang="pt-PT" dirty="0"/>
              <a:t>observado e o ideal (</a:t>
            </a:r>
            <a:r>
              <a:rPr lang="pt-PT" dirty="0" err="1"/>
              <a:t>=p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A utilização total efectiva dos processadores resultaria numa eficiência de 100%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52</a:t>
            </a:fld>
            <a:endParaRPr lang="pt-PT" altLang="pt-PT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741488" y="1087438"/>
          <a:ext cx="23082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3" imgW="673100" imgH="342900" progId="Equation.3">
                  <p:embed/>
                </p:oleObj>
              </mc:Choice>
              <mc:Fallback>
                <p:oleObj name="Equation" r:id="rId3" imgW="6731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1087438"/>
                        <a:ext cx="2308225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6800" y="1371600"/>
            <a:ext cx="403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kumimoji="0" lang="pt-PT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 – número de processadores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S</a:t>
            </a:r>
            <a:r>
              <a:rPr lang="pt-PT" i="1" kern="0" baseline="-25000" dirty="0" err="1"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– </a:t>
            </a: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speed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up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com </a:t>
            </a: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processadores</a:t>
            </a:r>
            <a:endParaRPr kumimoji="0" lang="pt-PT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 – eficiência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53</a:t>
            </a:fld>
            <a:endParaRPr lang="pt-PT" altLang="pt-PT"/>
          </a:p>
        </p:txBody>
      </p:sp>
      <p:pic>
        <p:nvPicPr>
          <p:cNvPr id="6" name="Picture 5" descr="Desempenho-Eff-Lin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929640"/>
            <a:ext cx="8266176" cy="5242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0" y="5867400"/>
            <a:ext cx="1025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 cores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55429" y="3184319"/>
            <a:ext cx="128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Eficiência</a:t>
            </a:r>
            <a:endParaRPr lang="pt-PT" baseline="-25000" dirty="0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O </a:t>
            </a:r>
            <a:r>
              <a:rPr lang="pt-PT" i="1" dirty="0" err="1"/>
              <a:t>speed</a:t>
            </a:r>
            <a:r>
              <a:rPr lang="pt-PT" i="1" dirty="0"/>
              <a:t> </a:t>
            </a:r>
            <a:r>
              <a:rPr lang="pt-PT" i="1" dirty="0" err="1"/>
              <a:t>up</a:t>
            </a:r>
            <a:r>
              <a:rPr lang="pt-PT" i="1" dirty="0"/>
              <a:t> </a:t>
            </a:r>
            <a:r>
              <a:rPr lang="pt-PT" dirty="0"/>
              <a:t>observado é inferior ao linear (ou a eficiência é inferior a 100%) devido a vários custos (</a:t>
            </a:r>
            <a:r>
              <a:rPr lang="pt-PT" i="1" dirty="0" err="1"/>
              <a:t>overheads</a:t>
            </a:r>
            <a:r>
              <a:rPr lang="pt-PT" dirty="0"/>
              <a:t>) associados ao paralelismo:</a:t>
            </a:r>
          </a:p>
          <a:p>
            <a:pPr lvl="1"/>
            <a:r>
              <a:rPr lang="pt-PT" dirty="0"/>
              <a:t>gestão do paralelismo</a:t>
            </a:r>
          </a:p>
          <a:p>
            <a:pPr lvl="1"/>
            <a:r>
              <a:rPr lang="pt-PT" dirty="0"/>
              <a:t>replicação de trabalho</a:t>
            </a:r>
          </a:p>
          <a:p>
            <a:pPr lvl="1"/>
            <a:r>
              <a:rPr lang="pt-PT" dirty="0"/>
              <a:t>distribuição da carga</a:t>
            </a:r>
          </a:p>
          <a:p>
            <a:pPr lvl="1"/>
            <a:r>
              <a:rPr lang="pt-PT" dirty="0"/>
              <a:t>comunicação / sincronização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54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Paralelismo especificado usando directivas embebidas no código</a:t>
            </a:r>
            <a:endParaRPr lang="pt-PT" sz="1200" dirty="0"/>
          </a:p>
          <a:p>
            <a:pPr>
              <a:spcBef>
                <a:spcPts val="1080"/>
              </a:spcBef>
              <a:spcAft>
                <a:spcPts val="1200"/>
              </a:spcAft>
              <a:buNone/>
            </a:pPr>
            <a:r>
              <a:rPr lang="pt-PT" sz="2000" dirty="0" err="1">
                <a:latin typeface="Courier New"/>
                <a:cs typeface="Courier New"/>
              </a:rPr>
              <a:t>#pragma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omp</a:t>
            </a:r>
            <a:r>
              <a:rPr lang="pt-PT" sz="2000" dirty="0">
                <a:latin typeface="Courier New"/>
                <a:cs typeface="Courier New"/>
              </a:rPr>
              <a:t> &lt;nome directiva&gt; [</a:t>
            </a:r>
            <a:r>
              <a:rPr lang="pt-PT" sz="2000" dirty="0" err="1">
                <a:latin typeface="Courier New"/>
                <a:cs typeface="Courier New"/>
              </a:rPr>
              <a:t>clásula</a:t>
            </a:r>
            <a:r>
              <a:rPr lang="pt-PT" sz="2000" dirty="0">
                <a:latin typeface="Courier New"/>
                <a:cs typeface="Courier New"/>
              </a:rPr>
              <a:t>,...]  </a:t>
            </a:r>
            <a:endParaRPr lang="pt-PT" sz="2400" dirty="0"/>
          </a:p>
          <a:p>
            <a:r>
              <a:rPr lang="pt-PT" sz="2400" dirty="0"/>
              <a:t>Cada directiva aplica-se ao bloco de instruções que se lhe segue</a:t>
            </a:r>
          </a:p>
          <a:p>
            <a:pPr>
              <a:buNone/>
            </a:pPr>
            <a:r>
              <a:rPr lang="pt-PT" sz="2000" dirty="0" err="1">
                <a:latin typeface="Courier New"/>
                <a:cs typeface="Courier New"/>
              </a:rPr>
              <a:t>#pragma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omp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parallel</a:t>
            </a:r>
            <a:endParaRPr lang="pt-PT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	... // bloco paralelo</a:t>
            </a: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... // bloco sequencial</a:t>
            </a:r>
            <a:endParaRPr lang="pt-PT" sz="2000" dirty="0"/>
          </a:p>
          <a:p>
            <a:r>
              <a:rPr lang="pt-PT" sz="2400" dirty="0"/>
              <a:t>O compilador ignora as directivas se não for usada a opção que activa o </a:t>
            </a:r>
            <a:r>
              <a:rPr lang="pt-PT" sz="2400" dirty="0" err="1"/>
              <a:t>OpenMP</a:t>
            </a:r>
            <a:r>
              <a:rPr lang="pt-PT" sz="2400" dirty="0"/>
              <a:t>. Exemplo:</a:t>
            </a: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gcc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–fopenmp</a:t>
            </a:r>
            <a:r>
              <a:rPr lang="pt-PT" sz="2000" dirty="0">
                <a:latin typeface="Courier New"/>
                <a:cs typeface="Courier New"/>
              </a:rPr>
              <a:t> &lt;</a:t>
            </a:r>
            <a:r>
              <a:rPr lang="pt-PT" sz="2000" dirty="0" err="1">
                <a:latin typeface="Courier New"/>
                <a:cs typeface="Courier New"/>
              </a:rPr>
              <a:t>filename</a:t>
            </a:r>
            <a:r>
              <a:rPr lang="pt-PT" sz="2000" dirty="0">
                <a:latin typeface="Courier New"/>
                <a:cs typeface="Courier New"/>
              </a:rPr>
              <a:t>&gt;</a:t>
            </a:r>
            <a:endParaRPr lang="pt-PT" sz="2000" dirty="0"/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icc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–openmp</a:t>
            </a:r>
            <a:r>
              <a:rPr lang="pt-PT" sz="2000" dirty="0">
                <a:latin typeface="Courier New"/>
                <a:cs typeface="Courier New"/>
              </a:rPr>
              <a:t> &lt;</a:t>
            </a:r>
            <a:r>
              <a:rPr lang="pt-PT" sz="2000" dirty="0" err="1">
                <a:latin typeface="Courier New"/>
                <a:cs typeface="Courier New"/>
              </a:rPr>
              <a:t>filename</a:t>
            </a:r>
            <a:r>
              <a:rPr lang="pt-PT" sz="2000" dirty="0">
                <a:latin typeface="Courier New"/>
                <a:cs typeface="Courier New"/>
              </a:rPr>
              <a:t>&gt;</a:t>
            </a:r>
            <a:endParaRPr lang="pt-PT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6</a:t>
            </a:fld>
            <a:endParaRPr lang="pt-PT" alt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parallel</a:t>
            </a:r>
            <a:endParaRPr lang="pt-PT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2000" b="1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pt-PT" sz="2000" b="1" dirty="0">
                <a:latin typeface="Courier New"/>
                <a:cs typeface="Courier New"/>
              </a:rPr>
              <a:t>	... // bloco paralelo</a:t>
            </a:r>
          </a:p>
          <a:p>
            <a:pPr>
              <a:buNone/>
            </a:pPr>
            <a:r>
              <a:rPr lang="pt-PT" sz="2000" b="1" dirty="0">
                <a:latin typeface="Courier New"/>
                <a:cs typeface="Courier New"/>
              </a:rPr>
              <a:t>}</a:t>
            </a:r>
          </a:p>
          <a:p>
            <a:endParaRPr lang="pt-PT" sz="2000" dirty="0"/>
          </a:p>
          <a:p>
            <a:r>
              <a:rPr lang="pt-PT" sz="2400" dirty="0"/>
              <a:t>cria um grupo (</a:t>
            </a:r>
            <a:r>
              <a:rPr lang="pt-PT" sz="2400" i="1" dirty="0" err="1"/>
              <a:t>team</a:t>
            </a:r>
            <a:r>
              <a:rPr lang="pt-PT" sz="2400" dirty="0"/>
              <a:t>) de N threads</a:t>
            </a:r>
          </a:p>
          <a:p>
            <a:r>
              <a:rPr lang="pt-PT" sz="2400" dirty="0"/>
              <a:t>cada uma desta threads executa independentemente o bloco paralelo</a:t>
            </a:r>
          </a:p>
          <a:p>
            <a:r>
              <a:rPr lang="pt-PT" sz="2400" b="1" dirty="0"/>
              <a:t>no fim do bloco existe uma barreira (sincronização) implícita</a:t>
            </a:r>
            <a:r>
              <a:rPr lang="pt-PT" sz="2400" dirty="0"/>
              <a:t>:</a:t>
            </a:r>
            <a:br>
              <a:rPr lang="pt-PT" sz="2400" dirty="0"/>
            </a:br>
            <a:r>
              <a:rPr lang="pt-PT" sz="2400" dirty="0"/>
              <a:t>a </a:t>
            </a:r>
            <a:r>
              <a:rPr lang="pt-PT" sz="2400" i="1" dirty="0"/>
              <a:t>thread </a:t>
            </a:r>
            <a:r>
              <a:rPr lang="pt-PT" sz="2400" dirty="0"/>
              <a:t> principal só continua depois de todas as outras também terem chegado ao fim do bloco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7</a:t>
            </a:fld>
            <a:endParaRPr lang="pt-PT" altLang="pt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219200"/>
            <a:ext cx="4191000" cy="4876800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pt-PT" dirty="0">
                <a:solidFill>
                  <a:srgbClr val="FFFFFF"/>
                </a:solidFill>
                <a:latin typeface="Courier New"/>
                <a:cs typeface="Courier New"/>
              </a:rPr>
              <a:t>&gt;./</a:t>
            </a:r>
            <a:r>
              <a:rPr lang="pt-PT" dirty="0" err="1">
                <a:solidFill>
                  <a:srgbClr val="FFFFFF"/>
                </a:solidFill>
                <a:latin typeface="Courier New"/>
                <a:cs typeface="Courier New"/>
              </a:rPr>
              <a:t>prog</a:t>
            </a:r>
            <a:endParaRPr lang="pt-PT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dirty="0" err="1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lang="pt-PT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pt-PT" dirty="0" err="1">
                <a:solidFill>
                  <a:srgbClr val="FFFFFF"/>
                </a:solidFill>
                <a:latin typeface="Courier New"/>
                <a:cs typeface="Courier New"/>
              </a:rPr>
              <a:t>world</a:t>
            </a:r>
            <a:r>
              <a:rPr lang="pt-PT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dirty="0" err="1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lang="pt-PT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pt-PT" dirty="0" err="1">
                <a:solidFill>
                  <a:srgbClr val="FFFFFF"/>
                </a:solidFill>
                <a:latin typeface="Courier New"/>
                <a:cs typeface="Courier New"/>
              </a:rPr>
              <a:t>world</a:t>
            </a:r>
            <a:r>
              <a:rPr lang="pt-PT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dirty="0" err="1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r>
              <a:rPr lang="pt-PT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pt-PT" dirty="0" err="1">
                <a:solidFill>
                  <a:srgbClr val="FFFFFF"/>
                </a:solidFill>
                <a:latin typeface="Courier New"/>
                <a:cs typeface="Courier New"/>
              </a:rPr>
              <a:t>done</a:t>
            </a:r>
            <a:endParaRPr lang="pt-PT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dirty="0">
                <a:solidFill>
                  <a:srgbClr val="FFFFFF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8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4202693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char *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“Hello, world!”;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printf(“%s\n”,s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printf(“program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done\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”);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Quantas </a:t>
            </a:r>
            <a:r>
              <a:rPr lang="pt-PT" i="1" dirty="0"/>
              <a:t>threads </a:t>
            </a:r>
            <a:r>
              <a:rPr lang="pt-PT" dirty="0"/>
              <a:t>há num grupo?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dirty="0"/>
              <a:t>cláusula </a:t>
            </a:r>
            <a:r>
              <a:rPr lang="pt-PT" dirty="0" err="1">
                <a:latin typeface="Courier New"/>
                <a:cs typeface="Courier New"/>
              </a:rPr>
              <a:t>num_threads(int</a:t>
            </a:r>
            <a:r>
              <a:rPr lang="pt-PT" dirty="0">
                <a:latin typeface="Courier New"/>
                <a:cs typeface="Courier New"/>
              </a:rPr>
              <a:t>)</a:t>
            </a:r>
            <a:br>
              <a:rPr lang="pt-PT" dirty="0">
                <a:latin typeface="Courier New"/>
                <a:cs typeface="Courier New"/>
              </a:rPr>
            </a:b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#pragma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parallel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num_threads(64)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dirty="0"/>
              <a:t>função </a:t>
            </a:r>
            <a:r>
              <a:rPr lang="pt-PT" dirty="0" err="1">
                <a:latin typeface="Courier New"/>
                <a:cs typeface="Courier New"/>
              </a:rPr>
              <a:t>omp_set_num_threads</a:t>
            </a:r>
            <a:r>
              <a:rPr lang="pt-PT" dirty="0">
                <a:latin typeface="Courier New"/>
                <a:cs typeface="Courier New"/>
              </a:rPr>
              <a:t>(</a:t>
            </a:r>
            <a:r>
              <a:rPr lang="pt-PT" dirty="0" err="1">
                <a:latin typeface="Courier New"/>
                <a:cs typeface="Courier New"/>
              </a:rPr>
              <a:t>int</a:t>
            </a:r>
            <a:r>
              <a:rPr lang="pt-PT" dirty="0">
                <a:latin typeface="Courier New"/>
                <a:cs typeface="Courier New"/>
              </a:rPr>
              <a:t>)</a:t>
            </a:r>
            <a:br>
              <a:rPr lang="pt-PT" dirty="0"/>
            </a:b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omp_set_num_threads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(12);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dirty="0">
                <a:latin typeface="Calibri"/>
                <a:cs typeface="Calibri"/>
              </a:rPr>
              <a:t>variável de ambiente </a:t>
            </a:r>
            <a:r>
              <a:rPr lang="pt-PT" dirty="0">
                <a:latin typeface="Courier New"/>
                <a:cs typeface="Courier New"/>
              </a:rPr>
              <a:t>OMP_NUM_THREADS</a:t>
            </a:r>
            <a:br>
              <a:rPr lang="pt-PT" dirty="0">
                <a:latin typeface="Courier New"/>
                <a:cs typeface="Courier New"/>
              </a:rPr>
            </a:b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export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OMP_NUM_THREADS=8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>
                <a:latin typeface="Calibri"/>
                <a:cs typeface="Calibri"/>
              </a:rPr>
              <a:t>Por omissão: dependente da implementação</a:t>
            </a:r>
            <a:br>
              <a:rPr lang="pt-PT" dirty="0">
                <a:latin typeface="Calibri"/>
                <a:cs typeface="Calibri"/>
              </a:rPr>
            </a:br>
            <a:r>
              <a:rPr lang="pt-PT" dirty="0">
                <a:latin typeface="Calibri"/>
                <a:cs typeface="Calibri"/>
              </a:rPr>
              <a:t>normalmente igual ao número de processadores disponível para o programa</a:t>
            </a:r>
          </a:p>
          <a:p>
            <a:pPr marL="914400" lvl="1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9</a:t>
            </a:fld>
            <a:endParaRPr lang="pt-PT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15325</TotalTime>
  <Words>4526</Words>
  <Application>Microsoft Macintosh PowerPoint</Application>
  <PresentationFormat>Apresentação no Ecrã (4:3)</PresentationFormat>
  <Paragraphs>847</Paragraphs>
  <Slides>54</Slides>
  <Notes>0</Notes>
  <HiddenSlides>2</HiddenSlides>
  <MMClips>0</MMClips>
  <ScaleCrop>false</ScaleCrop>
  <HeadingPairs>
    <vt:vector size="8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dos diapositivos</vt:lpstr>
      </vt:variant>
      <vt:variant>
        <vt:i4>54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Courier New</vt:lpstr>
      <vt:lpstr>Lucida Console</vt:lpstr>
      <vt:lpstr>Lucida Sans Typewriter</vt:lpstr>
      <vt:lpstr>Times New Roman</vt:lpstr>
      <vt:lpstr>Tw Cen MT</vt:lpstr>
      <vt:lpstr>Modelo de apresentação predefinido</vt:lpstr>
      <vt:lpstr>Equação</vt:lpstr>
      <vt:lpstr>Equation</vt:lpstr>
      <vt:lpstr>OpenMP</vt:lpstr>
      <vt:lpstr>Material de Apoio</vt:lpstr>
      <vt:lpstr>O que é o OpenMP</vt:lpstr>
      <vt:lpstr>Modelo de execução</vt:lpstr>
      <vt:lpstr>Modelo de execução</vt:lpstr>
      <vt:lpstr>Directivas</vt:lpstr>
      <vt:lpstr>directiva parallel </vt:lpstr>
      <vt:lpstr>directiva parallel </vt:lpstr>
      <vt:lpstr>directiva parallel</vt:lpstr>
      <vt:lpstr>Funções</vt:lpstr>
      <vt:lpstr>directiva parallel – ordem de execução </vt:lpstr>
      <vt:lpstr>directiva single</vt:lpstr>
      <vt:lpstr>parallel – ordem de execução </vt:lpstr>
      <vt:lpstr>parallel – ordem de execução </vt:lpstr>
      <vt:lpstr>Loop construct : directiva for </vt:lpstr>
      <vt:lpstr>Loop construct : directiva for </vt:lpstr>
      <vt:lpstr>desempenho</vt:lpstr>
      <vt:lpstr>Desempenho: como medir o CPI</vt:lpstr>
      <vt:lpstr>desempenho</vt:lpstr>
      <vt:lpstr>Modelo de dados</vt:lpstr>
      <vt:lpstr>Modelo de dados</vt:lpstr>
      <vt:lpstr>directiva parallel – data scope</vt:lpstr>
      <vt:lpstr>directiva parallel – data scope</vt:lpstr>
      <vt:lpstr>directiva parallel – data scope</vt:lpstr>
      <vt:lpstr>directiva parallel – data scope</vt:lpstr>
      <vt:lpstr>directiva parallel – data scope</vt:lpstr>
      <vt:lpstr>directiva for – data scope</vt:lpstr>
      <vt:lpstr>directiva for – collapse </vt:lpstr>
      <vt:lpstr>controlo de acessos a dados partilhados</vt:lpstr>
      <vt:lpstr>controlo de acessos a dados partilhados</vt:lpstr>
      <vt:lpstr>controlo de acessos a dados partilhados</vt:lpstr>
      <vt:lpstr>controlo de acessos a dados partilhados</vt:lpstr>
      <vt:lpstr>redução</vt:lpstr>
      <vt:lpstr>redução</vt:lpstr>
      <vt:lpstr>redução</vt:lpstr>
      <vt:lpstr>redução</vt:lpstr>
      <vt:lpstr>redução</vt:lpstr>
      <vt:lpstr>Escalonamento</vt:lpstr>
      <vt:lpstr>Escalonamento</vt:lpstr>
      <vt:lpstr>Escalonamento Estático</vt:lpstr>
      <vt:lpstr>Escalonamento estático</vt:lpstr>
      <vt:lpstr>Escalonamento dinâmico</vt:lpstr>
      <vt:lpstr>Escalonamento dinâmico</vt:lpstr>
      <vt:lpstr>Escalonamento guiado</vt:lpstr>
      <vt:lpstr>Escalonamento guiado</vt:lpstr>
      <vt:lpstr>Escalonamento estático versus dinâmico</vt:lpstr>
      <vt:lpstr>desempenho – tempo de execução</vt:lpstr>
      <vt:lpstr>desempenho – tempo de execução</vt:lpstr>
      <vt:lpstr>desempenho – speed up</vt:lpstr>
      <vt:lpstr>desempenho – speed up</vt:lpstr>
      <vt:lpstr>Desempenho</vt:lpstr>
      <vt:lpstr>desempenho – eficiência</vt:lpstr>
      <vt:lpstr>desempenho – eficiência</vt:lpstr>
      <vt:lpstr>desempenho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Luis Paulo Santos</cp:lastModifiedBy>
  <cp:revision>709</cp:revision>
  <dcterms:created xsi:type="dcterms:W3CDTF">2015-01-05T11:29:18Z</dcterms:created>
  <dcterms:modified xsi:type="dcterms:W3CDTF">2022-01-03T15:35:18Z</dcterms:modified>
</cp:coreProperties>
</file>