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11" r:id="rId21"/>
    <p:sldId id="305" r:id="rId22"/>
    <p:sldId id="306" r:id="rId23"/>
    <p:sldId id="307" r:id="rId24"/>
    <p:sldId id="310" r:id="rId25"/>
    <p:sldId id="309" r:id="rId26"/>
    <p:sldId id="30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8CD"/>
    <a:srgbClr val="DCDBE2"/>
    <a:srgbClr val="CBC9CE"/>
    <a:srgbClr val="38736B"/>
    <a:srgbClr val="3D7A6E"/>
    <a:srgbClr val="9B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1DCF3-6B5D-494A-BFAF-88A45D96F6F0}" v="11" dt="2024-05-07T13:38:39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714"/>
  </p:normalViewPr>
  <p:slideViewPr>
    <p:cSldViewPr snapToGrid="0" snapToObjects="1">
      <p:cViewPr varScale="1">
        <p:scale>
          <a:sx n="122" d="100"/>
          <a:sy n="122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7FB1DCF3-6B5D-494A-BFAF-88A45D96F6F0}"/>
    <pc:docChg chg="custSel modSld">
      <pc:chgData name="Luís Paulo Peixoto Santos" userId="1bcb44e7-5d82-436c-b2eb-8036fed75eb8" providerId="ADAL" clId="{7FB1DCF3-6B5D-494A-BFAF-88A45D96F6F0}" dt="2024-05-07T13:38:39.830" v="50" actId="948"/>
      <pc:docMkLst>
        <pc:docMk/>
      </pc:docMkLst>
      <pc:sldChg chg="modSp mod">
        <pc:chgData name="Luís Paulo Peixoto Santos" userId="1bcb44e7-5d82-436c-b2eb-8036fed75eb8" providerId="ADAL" clId="{7FB1DCF3-6B5D-494A-BFAF-88A45D96F6F0}" dt="2024-04-26T12:35:05.146" v="0" actId="20577"/>
        <pc:sldMkLst>
          <pc:docMk/>
          <pc:sldMk cId="503480747" sldId="256"/>
        </pc:sldMkLst>
        <pc:spChg chg="mod">
          <ac:chgData name="Luís Paulo Peixoto Santos" userId="1bcb44e7-5d82-436c-b2eb-8036fed75eb8" providerId="ADAL" clId="{7FB1DCF3-6B5D-494A-BFAF-88A45D96F6F0}" dt="2024-04-26T12:35:05.146" v="0" actId="20577"/>
          <ac:spMkLst>
            <pc:docMk/>
            <pc:sldMk cId="503480747" sldId="256"/>
            <ac:spMk id="2" creationId="{70AD163B-4827-FB49-8AAA-498C7B51C5AD}"/>
          </ac:spMkLst>
        </pc:spChg>
      </pc:sldChg>
      <pc:sldChg chg="modSp mod">
        <pc:chgData name="Luís Paulo Peixoto Santos" userId="1bcb44e7-5d82-436c-b2eb-8036fed75eb8" providerId="ADAL" clId="{7FB1DCF3-6B5D-494A-BFAF-88A45D96F6F0}" dt="2024-05-07T13:28:29.660" v="37" actId="404"/>
        <pc:sldMkLst>
          <pc:docMk/>
          <pc:sldMk cId="2086629350" sldId="257"/>
        </pc:sldMkLst>
        <pc:spChg chg="mod">
          <ac:chgData name="Luís Paulo Peixoto Santos" userId="1bcb44e7-5d82-436c-b2eb-8036fed75eb8" providerId="ADAL" clId="{7FB1DCF3-6B5D-494A-BFAF-88A45D96F6F0}" dt="2024-05-07T13:28:29.660" v="37" actId="404"/>
          <ac:spMkLst>
            <pc:docMk/>
            <pc:sldMk cId="2086629350" sldId="257"/>
            <ac:spMk id="3" creationId="{363EA60F-FDF7-2B4F-97C2-C8280EE22DA9}"/>
          </ac:spMkLst>
        </pc:spChg>
      </pc:sldChg>
      <pc:sldChg chg="modSp mod">
        <pc:chgData name="Luís Paulo Peixoto Santos" userId="1bcb44e7-5d82-436c-b2eb-8036fed75eb8" providerId="ADAL" clId="{7FB1DCF3-6B5D-494A-BFAF-88A45D96F6F0}" dt="2024-05-07T13:33:07.948" v="41"/>
        <pc:sldMkLst>
          <pc:docMk/>
          <pc:sldMk cId="3043881553" sldId="294"/>
        </pc:sldMkLst>
        <pc:spChg chg="mod">
          <ac:chgData name="Luís Paulo Peixoto Santos" userId="1bcb44e7-5d82-436c-b2eb-8036fed75eb8" providerId="ADAL" clId="{7FB1DCF3-6B5D-494A-BFAF-88A45D96F6F0}" dt="2024-05-07T13:33:07.948" v="41"/>
          <ac:spMkLst>
            <pc:docMk/>
            <pc:sldMk cId="3043881553" sldId="294"/>
            <ac:spMk id="3" creationId="{85884C02-4D56-266B-3D38-6D3DE5CD9E95}"/>
          </ac:spMkLst>
        </pc:spChg>
      </pc:sldChg>
      <pc:sldChg chg="modSp mod modAnim">
        <pc:chgData name="Luís Paulo Peixoto Santos" userId="1bcb44e7-5d82-436c-b2eb-8036fed75eb8" providerId="ADAL" clId="{7FB1DCF3-6B5D-494A-BFAF-88A45D96F6F0}" dt="2024-05-07T13:38:39.830" v="50" actId="948"/>
        <pc:sldMkLst>
          <pc:docMk/>
          <pc:sldMk cId="3842326348" sldId="301"/>
        </pc:sldMkLst>
        <pc:spChg chg="mod">
          <ac:chgData name="Luís Paulo Peixoto Santos" userId="1bcb44e7-5d82-436c-b2eb-8036fed75eb8" providerId="ADAL" clId="{7FB1DCF3-6B5D-494A-BFAF-88A45D96F6F0}" dt="2024-05-07T13:38:39.830" v="50" actId="948"/>
          <ac:spMkLst>
            <pc:docMk/>
            <pc:sldMk cId="3842326348" sldId="301"/>
            <ac:spMk id="3" creationId="{387A164F-7ACB-2F52-66F0-F61F0CE0B9BC}"/>
          </ac:spMkLst>
        </pc:spChg>
      </pc:sldChg>
    </pc:docChg>
  </pc:docChgLst>
  <pc:docChgLst>
    <pc:chgData name="Luís Santos" userId="1bcb44e7-5d82-436c-b2eb-8036fed75eb8" providerId="ADAL" clId="{A030A914-D6D6-E34F-A605-5E4F30AA18CC}"/>
    <pc:docChg chg="custSel addSld delSld modSld">
      <pc:chgData name="Luís Santos" userId="1bcb44e7-5d82-436c-b2eb-8036fed75eb8" providerId="ADAL" clId="{A030A914-D6D6-E34F-A605-5E4F30AA18CC}" dt="2023-04-18T16:33:21.840" v="163" actId="2696"/>
      <pc:docMkLst>
        <pc:docMk/>
      </pc:docMkLst>
      <pc:sldChg chg="delSp mod delAnim">
        <pc:chgData name="Luís Santos" userId="1bcb44e7-5d82-436c-b2eb-8036fed75eb8" providerId="ADAL" clId="{A030A914-D6D6-E34F-A605-5E4F30AA18CC}" dt="2023-04-16T17:17:55.125" v="161" actId="478"/>
        <pc:sldMkLst>
          <pc:docMk/>
          <pc:sldMk cId="2057609625" sldId="290"/>
        </pc:sldMkLst>
        <pc:spChg chg="del">
          <ac:chgData name="Luís Santos" userId="1bcb44e7-5d82-436c-b2eb-8036fed75eb8" providerId="ADAL" clId="{A030A914-D6D6-E34F-A605-5E4F30AA18CC}" dt="2023-04-16T17:17:55.125" v="161" actId="478"/>
          <ac:spMkLst>
            <pc:docMk/>
            <pc:sldMk cId="2057609625" sldId="290"/>
            <ac:spMk id="27" creationId="{DA96ACA0-97C4-2D89-D8FF-1754ED8B568E}"/>
          </ac:spMkLst>
        </pc:spChg>
      </pc:sldChg>
      <pc:sldChg chg="modSp">
        <pc:chgData name="Luís Santos" userId="1bcb44e7-5d82-436c-b2eb-8036fed75eb8" providerId="ADAL" clId="{A030A914-D6D6-E34F-A605-5E4F30AA18CC}" dt="2023-04-18T15:15:19.927" v="162" actId="20577"/>
        <pc:sldMkLst>
          <pc:docMk/>
          <pc:sldMk cId="3043881553" sldId="294"/>
        </pc:sldMkLst>
        <pc:spChg chg="mod">
          <ac:chgData name="Luís Santos" userId="1bcb44e7-5d82-436c-b2eb-8036fed75eb8" providerId="ADAL" clId="{A030A914-D6D6-E34F-A605-5E4F30AA18CC}" dt="2023-04-18T15:15:19.927" v="162" actId="20577"/>
          <ac:spMkLst>
            <pc:docMk/>
            <pc:sldMk cId="3043881553" sldId="294"/>
            <ac:spMk id="3" creationId="{85884C02-4D56-266B-3D38-6D3DE5CD9E95}"/>
          </ac:spMkLst>
        </pc:spChg>
      </pc:sldChg>
      <pc:sldChg chg="modSp">
        <pc:chgData name="Luís Santos" userId="1bcb44e7-5d82-436c-b2eb-8036fed75eb8" providerId="ADAL" clId="{A030A914-D6D6-E34F-A605-5E4F30AA18CC}" dt="2023-04-15T14:42:39.657" v="0"/>
        <pc:sldMkLst>
          <pc:docMk/>
          <pc:sldMk cId="1386849827" sldId="300"/>
        </pc:sldMkLst>
        <pc:spChg chg="mod">
          <ac:chgData name="Luís Santos" userId="1bcb44e7-5d82-436c-b2eb-8036fed75eb8" providerId="ADAL" clId="{A030A914-D6D6-E34F-A605-5E4F30AA18CC}" dt="2023-04-15T14:42:39.657" v="0"/>
          <ac:spMkLst>
            <pc:docMk/>
            <pc:sldMk cId="1386849827" sldId="300"/>
            <ac:spMk id="3" creationId="{B0E315DC-2228-02BF-4DB2-40E84E9FBEFD}"/>
          </ac:spMkLst>
        </pc:spChg>
      </pc:sldChg>
      <pc:sldChg chg="modSp">
        <pc:chgData name="Luís Santos" userId="1bcb44e7-5d82-436c-b2eb-8036fed75eb8" providerId="ADAL" clId="{A030A914-D6D6-E34F-A605-5E4F30AA18CC}" dt="2023-04-15T14:43:35.120" v="4" actId="20577"/>
        <pc:sldMkLst>
          <pc:docMk/>
          <pc:sldMk cId="3842326348" sldId="301"/>
        </pc:sldMkLst>
        <pc:spChg chg="mod">
          <ac:chgData name="Luís Santos" userId="1bcb44e7-5d82-436c-b2eb-8036fed75eb8" providerId="ADAL" clId="{A030A914-D6D6-E34F-A605-5E4F30AA18CC}" dt="2023-04-15T14:43:35.120" v="4" actId="20577"/>
          <ac:spMkLst>
            <pc:docMk/>
            <pc:sldMk cId="3842326348" sldId="301"/>
            <ac:spMk id="3" creationId="{387A164F-7ACB-2F52-66F0-F61F0CE0B9BC}"/>
          </ac:spMkLst>
        </pc:spChg>
      </pc:sldChg>
      <pc:sldChg chg="addSp modSp mod">
        <pc:chgData name="Luís Santos" userId="1bcb44e7-5d82-436c-b2eb-8036fed75eb8" providerId="ADAL" clId="{A030A914-D6D6-E34F-A605-5E4F30AA18CC}" dt="2023-04-15T21:13:42.793" v="160"/>
        <pc:sldMkLst>
          <pc:docMk/>
          <pc:sldMk cId="1831675928" sldId="304"/>
        </pc:sldMkLst>
        <pc:spChg chg="mod">
          <ac:chgData name="Luís Santos" userId="1bcb44e7-5d82-436c-b2eb-8036fed75eb8" providerId="ADAL" clId="{A030A914-D6D6-E34F-A605-5E4F30AA18CC}" dt="2023-04-15T21:09:17.490" v="107" actId="1076"/>
          <ac:spMkLst>
            <pc:docMk/>
            <pc:sldMk cId="1831675928" sldId="304"/>
            <ac:spMk id="3" creationId="{3778B642-D872-38F5-E649-B00E2E568962}"/>
          </ac:spMkLst>
        </pc:spChg>
        <pc:spChg chg="add mod">
          <ac:chgData name="Luís Santos" userId="1bcb44e7-5d82-436c-b2eb-8036fed75eb8" providerId="ADAL" clId="{A030A914-D6D6-E34F-A605-5E4F30AA18CC}" dt="2023-04-15T21:13:42.793" v="160"/>
          <ac:spMkLst>
            <pc:docMk/>
            <pc:sldMk cId="1831675928" sldId="304"/>
            <ac:spMk id="6" creationId="{B69D3A05-A783-F973-795E-5717C504E79C}"/>
          </ac:spMkLst>
        </pc:spChg>
      </pc:sldChg>
      <pc:sldChg chg="modSp new del mod modShow">
        <pc:chgData name="Luís Santos" userId="1bcb44e7-5d82-436c-b2eb-8036fed75eb8" providerId="ADAL" clId="{A030A914-D6D6-E34F-A605-5E4F30AA18CC}" dt="2023-04-18T16:33:21.840" v="163" actId="2696"/>
        <pc:sldMkLst>
          <pc:docMk/>
          <pc:sldMk cId="2315209339" sldId="312"/>
        </pc:sldMkLst>
        <pc:spChg chg="mod">
          <ac:chgData name="Luís Santos" userId="1bcb44e7-5d82-436c-b2eb-8036fed75eb8" providerId="ADAL" clId="{A030A914-D6D6-E34F-A605-5E4F30AA18CC}" dt="2023-04-15T14:51:26.810" v="18" actId="20577"/>
          <ac:spMkLst>
            <pc:docMk/>
            <pc:sldMk cId="2315209339" sldId="312"/>
            <ac:spMk id="2" creationId="{C9F9FBD6-9714-48DF-47D7-6D4BE7FECE3C}"/>
          </ac:spMkLst>
        </pc:spChg>
        <pc:spChg chg="mod">
          <ac:chgData name="Luís Santos" userId="1bcb44e7-5d82-436c-b2eb-8036fed75eb8" providerId="ADAL" clId="{A030A914-D6D6-E34F-A605-5E4F30AA18CC}" dt="2023-04-15T15:02:40.093" v="105" actId="20577"/>
          <ac:spMkLst>
            <pc:docMk/>
            <pc:sldMk cId="2315209339" sldId="312"/>
            <ac:spMk id="3" creationId="{78BF59C9-0CAC-81C4-F7A4-7BB2343394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B4E-959F-0D46-A670-A856F2184D0B}" type="datetimeFigureOut">
              <a:rPr lang="pt-PT" smtClean="0"/>
              <a:t>07/05/24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E357-3509-FD48-B1ED-289412645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9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A45-56F1-C846-8E71-5B49EA88C3C8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35F1-A35F-CD43-9414-A19103BF4A8A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FCA-7A9A-534B-A08C-570FD2973B39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ED13-E2E8-1344-A0B7-FF1E3C6B8C12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12C-0342-3442-8E0D-BEA7DA93FB1B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522-062B-C443-852D-228F8089B563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23D-423C-A847-9420-DB8D4AF52B9D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CB8F-49A0-114D-98BC-06E165CA2AEA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510C-BF21-144A-913E-5B23B229D1F5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ADA3-C076-F144-8C22-B781CAF409F4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C12-0A97-BE4C-B22B-4AB10E3F69B2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1B82-305D-5241-B5A4-17232108C33A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DD2-1453-1A47-A02A-BFB24AD2528B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20-CCD1-594A-978D-25109ACE93B1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2EA4-DC4D-A445-8404-FBEA2446C09B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759F-A1C6-BC44-B2C8-E7179212478E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743-F5D1-7C42-B1E9-7ABE4861CD8E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07DAF3-CB27-0543-8701-6CCEAE41E5F9}" type="datetime1">
              <a:rPr lang="pt-PT" smtClean="0"/>
              <a:t>07/05/24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cs.stackexchange.com/questions/9194/what-is-the-physical-meaning-of-commutation-of-two-operator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001.3855.pdf" TargetMode="Externa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9535" TargetMode="External"/><Relationship Id="rId2" Type="http://schemas.openxmlformats.org/officeDocument/2006/relationships/hyperlink" Target="https://qiskit.org/textbook/ch-applications/qao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stechly/quantum_tsp_tutorials" TargetMode="External"/><Relationship Id="rId4" Type="http://schemas.openxmlformats.org/officeDocument/2006/relationships/hyperlink" Target="https://www.mustythoughts.com/quantum-approximate-optimization-algorithm-explain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turbation_theory_(quantum_mechanics)" TargetMode="External"/><Relationship Id="rId2" Type="http://schemas.openxmlformats.org/officeDocument/2006/relationships/hyperlink" Target="https://en.wikipedia.org/wiki/Eigenst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%2FBF01343193" TargetMode="External"/><Relationship Id="rId5" Type="http://schemas.openxmlformats.org/officeDocument/2006/relationships/hyperlink" Target="https://en.wikipedia.org/wiki/Doi_(identifier)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163B-4827-FB49-8AAA-498C7B51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7090"/>
            <a:ext cx="8825658" cy="370609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PT" sz="4800" dirty="0"/>
              <a:t>Ciência de Dados Quântica</a:t>
            </a:r>
            <a:br>
              <a:rPr lang="pt-PT" sz="4800"/>
            </a:br>
            <a:br>
              <a:rPr lang="pt-PT" sz="4800" dirty="0"/>
            </a:br>
            <a:br>
              <a:rPr lang="pt-PT" sz="1600" dirty="0"/>
            </a:br>
            <a:r>
              <a:rPr lang="pt-PT" sz="5400" dirty="0"/>
              <a:t>QAOA:</a:t>
            </a:r>
            <a:br>
              <a:rPr lang="pt-PT" sz="5400" dirty="0"/>
            </a:br>
            <a:r>
              <a:rPr lang="pt-PT" sz="3200" b="1" dirty="0"/>
              <a:t>Q</a:t>
            </a:r>
            <a:r>
              <a:rPr lang="pt-PT" sz="3200" dirty="0"/>
              <a:t>uantum </a:t>
            </a:r>
            <a:r>
              <a:rPr lang="pt-PT" sz="3200" b="1" dirty="0" err="1"/>
              <a:t>A</a:t>
            </a:r>
            <a:r>
              <a:rPr lang="pt-PT" sz="3200" dirty="0" err="1"/>
              <a:t>pproximate</a:t>
            </a:r>
            <a:br>
              <a:rPr lang="pt-PT" sz="3200" dirty="0"/>
            </a:br>
            <a:r>
              <a:rPr lang="pt-PT" sz="3200" b="1" dirty="0" err="1"/>
              <a:t>O</a:t>
            </a:r>
            <a:r>
              <a:rPr lang="pt-PT" sz="3200" dirty="0" err="1"/>
              <a:t>ptimization</a:t>
            </a:r>
            <a:r>
              <a:rPr lang="pt-PT" sz="3200" dirty="0"/>
              <a:t> </a:t>
            </a:r>
            <a:r>
              <a:rPr lang="pt-PT" sz="3200" b="1" dirty="0" err="1"/>
              <a:t>A</a:t>
            </a:r>
            <a:r>
              <a:rPr lang="pt-PT" sz="3200" dirty="0" err="1"/>
              <a:t>lgorithm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44B29-F38C-5547-93AC-63CBD960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/>
          <a:lstStyle/>
          <a:p>
            <a:r>
              <a:rPr lang="pt-PT" dirty="0"/>
              <a:t>Luís Paulo santos</a:t>
            </a:r>
          </a:p>
        </p:txBody>
      </p:sp>
    </p:spTree>
    <p:extLst>
      <p:ext uri="{BB962C8B-B14F-4D97-AF65-F5344CB8AC3E}">
        <p14:creationId xmlns:p14="http://schemas.microsoft.com/office/powerpoint/2010/main" val="5034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4803-BF48-7B1B-A569-C9D7A1E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QAOA operator: </a:t>
            </a:r>
            <a:r>
              <a:rPr lang="en-GB" dirty="0" err="1"/>
              <a:t>trotterization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3427818-D484-A8A0-73A9-96D3E7782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15046"/>
                <a:ext cx="8946541" cy="4275116"/>
              </a:xfrm>
            </p:spPr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 do not commute (and they can’t commute for QAOA to converge</a:t>
                </a:r>
                <a:r>
                  <a:rPr lang="en-GB" baseline="30000" dirty="0"/>
                  <a:t>[2]</a:t>
                </a:r>
                <a:r>
                  <a:rPr lang="en-GB" dirty="0"/>
                  <a:t>), 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</m:sSup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/>
                  <a:t>Lie product formula states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PT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num>
                                      <m:den>
                                        <m: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num>
                                      <m:den>
                                        <m: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/>
                  <a:t>The Trotter Suzuki formula allows truncation (</a:t>
                </a:r>
                <a:r>
                  <a:rPr lang="en-GB" dirty="0" err="1"/>
                  <a:t>trotterization</a:t>
                </a:r>
                <a:r>
                  <a:rPr lang="en-GB" dirty="0"/>
                  <a:t>) of the above product: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num>
                                  <m:den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, for finite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3427818-D484-A8A0-73A9-96D3E7782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15046"/>
                <a:ext cx="8946541" cy="4275116"/>
              </a:xfrm>
              <a:blipFill>
                <a:blip r:embed="rId2"/>
                <a:stretch>
                  <a:fillRect l="-283" t="-1187" r="-7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E63829-36ED-E9F4-4AB5-22B5AAB9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BDCAF4-C1F0-2CB6-B5A4-21EFB9D569C8}"/>
              </a:ext>
            </a:extLst>
          </p:cNvPr>
          <p:cNvSpPr txBox="1"/>
          <p:nvPr/>
        </p:nvSpPr>
        <p:spPr>
          <a:xfrm>
            <a:off x="1139050" y="5935452"/>
            <a:ext cx="8910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[2] – for an explanation of the implications of commutation see:</a:t>
            </a:r>
            <a:br>
              <a:rPr lang="en-GB" sz="1400" dirty="0"/>
            </a:br>
            <a:r>
              <a:rPr lang="en-GB" sz="1400" dirty="0">
                <a:hlinkClick r:id="rId3"/>
              </a:rPr>
              <a:t>https://physics.stackexchange.com/questions/9194/what-is-the-physical-meaning-of-commutation-of-two-operators</a:t>
            </a:r>
            <a:r>
              <a:rPr lang="en-GB" sz="1400" dirty="0"/>
              <a:t> 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817F04CD-8C0B-A1C1-018A-118822C8BA15}"/>
              </a:ext>
            </a:extLst>
          </p:cNvPr>
          <p:cNvCxnSpPr/>
          <p:nvPr/>
        </p:nvCxnSpPr>
        <p:spPr>
          <a:xfrm>
            <a:off x="1103312" y="5890161"/>
            <a:ext cx="89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4803-BF48-7B1B-A569-C9D7A1E8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QAOA operator: </a:t>
            </a:r>
            <a:r>
              <a:rPr lang="en-GB" dirty="0" err="1"/>
              <a:t>trotterization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3427818-D484-A8A0-73A9-96D3E7782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15046"/>
                <a:ext cx="8946541" cy="4275116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)+(−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t-P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  <m:sSub>
                                      <m:sSubPr>
                                        <m:ctrlPr>
                                          <a:rPr lang="pt-P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r>
                                          <a:rPr lang="pt-P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t-PT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∝</m:t>
                                    </m:r>
                                    <m:sSub>
                                      <m:sSubPr>
                                        <m:ctrlPr>
                                          <a:rPr lang="pt-P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r>
                                          <a:rPr lang="pt-PT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, for finite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dirty="0"/>
              </a:p>
              <a:p>
                <a:pPr algn="just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GB" dirty="0"/>
                  <a:t> has been absorbed into the parameters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/>
                  <a:t>Furthermore, allow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to be different for each term of the product: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)+(−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r>
                        <a:rPr lang="pt-PT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P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d>
                            <m:dPr>
                              <m:ctrlPr>
                                <a:rPr lang="pt-P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pt-P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/>
                <a:r>
                  <a:rPr lang="en-GB" dirty="0"/>
                  <a:t>Finally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pt-P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3427818-D484-A8A0-73A9-96D3E7782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15046"/>
                <a:ext cx="8946541" cy="4275116"/>
              </a:xfrm>
              <a:blipFill>
                <a:blip r:embed="rId2"/>
                <a:stretch>
                  <a:fillRect l="-283" t="-7715" r="-708" b="-151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E63829-36ED-E9F4-4AB5-22B5AAB9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ED40-5FB7-A4F1-4024-262A320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QAOA operator: </a:t>
            </a:r>
            <a:r>
              <a:rPr lang="en-GB" dirty="0" err="1"/>
              <a:t>trotterization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395128A-CFB5-4C01-FB61-50EF577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3AEA75-6904-0418-A345-7245BBA9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6" y="1502695"/>
            <a:ext cx="3989154" cy="29743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B5FF3F-07D2-8788-7811-AA729A7B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01" y="1249451"/>
            <a:ext cx="3060700" cy="2514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0812DB-2E7B-A0F6-8C88-034C8F7B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052" y="1217701"/>
            <a:ext cx="2984500" cy="2578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D204EA-2637-5595-2E48-84FFA35E0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751" y="4076564"/>
            <a:ext cx="2997200" cy="2578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2EE049-7259-3B02-DF0C-F843D5990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752" y="4089264"/>
            <a:ext cx="2959100" cy="25527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C96875E-1E50-F19C-F3D5-DEE449A24DA3}"/>
              </a:ext>
            </a:extLst>
          </p:cNvPr>
          <p:cNvSpPr txBox="1"/>
          <p:nvPr/>
        </p:nvSpPr>
        <p:spPr>
          <a:xfrm>
            <a:off x="646111" y="4833257"/>
            <a:ext cx="377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trotterization</a:t>
            </a:r>
            <a:r>
              <a:rPr lang="en-GB" dirty="0"/>
              <a:t>:</a:t>
            </a:r>
          </a:p>
          <a:p>
            <a:r>
              <a:rPr lang="en-GB" dirty="0"/>
              <a:t>discretization of the time evolution</a:t>
            </a:r>
          </a:p>
        </p:txBody>
      </p:sp>
    </p:spTree>
    <p:extLst>
      <p:ext uri="{BB962C8B-B14F-4D97-AF65-F5344CB8AC3E}">
        <p14:creationId xmlns:p14="http://schemas.microsoft.com/office/powerpoint/2010/main" val="40562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1D10E-F730-A4B6-4066-50E00664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QAOA: overall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D4385B5-D5E8-74C3-81FC-17336B2F3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01658"/>
                <a:ext cx="8946541" cy="999040"/>
              </a:xfrm>
            </p:spPr>
            <p:txBody>
              <a:bodyPr/>
              <a:lstStyle/>
              <a:p>
                <a:r>
                  <a:rPr lang="en-GB" dirty="0"/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such that the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is minimized: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pt-PT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D4385B5-D5E8-74C3-81FC-17336B2F3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01658"/>
                <a:ext cx="8946541" cy="999040"/>
              </a:xfrm>
              <a:blipFill>
                <a:blip r:embed="rId2"/>
                <a:stretch>
                  <a:fillRect l="-283" t="-15190" b="-45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629AD9-52CE-0093-84A8-82C23D2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5332D685-A0DB-D15D-C62D-4D859F36BF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2" y="5522022"/>
                <a:ext cx="8946541" cy="4967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PT" dirty="0"/>
                  <a:t>sample </a:t>
                </a:r>
                <a:r>
                  <a:rPr lang="pt-PT" dirty="0" err="1"/>
                  <a:t>basis</a:t>
                </a:r>
                <a:r>
                  <a:rPr lang="pt-PT" dirty="0"/>
                  <a:t> </a:t>
                </a:r>
                <a:r>
                  <a:rPr lang="pt-PT" dirty="0" err="1"/>
                  <a:t>states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GB" dirty="0"/>
                  <a:t> to find a solution</a:t>
                </a:r>
              </a:p>
            </p:txBody>
          </p:sp>
        </mc:Choice>
        <mc:Fallback xmlns="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5332D685-A0DB-D15D-C62D-4D859F36B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5522022"/>
                <a:ext cx="8946541" cy="496785"/>
              </a:xfrm>
              <a:prstGeom prst="rect">
                <a:avLst/>
              </a:prstGeom>
              <a:blipFill>
                <a:blip r:embed="rId3"/>
                <a:stretch>
                  <a:fillRect l="-283" t="-90000" b="-12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F2985DC2-BD10-B125-DA0A-5B2E11B8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32" y="2635085"/>
            <a:ext cx="5219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2B7ACA0-8AFC-D483-DA17-C84CDC491C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mixer Hamiltonian: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2B7ACA0-8AFC-D483-DA17-C84CDC491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DDAFF1D-4C50-B27F-552A-C3843FD4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404723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must:</a:t>
                </a:r>
              </a:p>
              <a:p>
                <a:pPr lvl="1"/>
                <a:r>
                  <a:rPr lang="en-GB" dirty="0"/>
                  <a:t>have a smooth landscape</a:t>
                </a:r>
              </a:p>
              <a:p>
                <a:pPr lvl="1"/>
                <a:r>
                  <a:rPr lang="en-GB" dirty="0"/>
                  <a:t>be easy to implement</a:t>
                </a:r>
              </a:p>
              <a:p>
                <a:pPr lvl="1"/>
                <a:r>
                  <a:rPr lang="en-GB" dirty="0"/>
                  <a:t>have a ground state easy to prepare</a:t>
                </a:r>
              </a:p>
              <a:p>
                <a:pPr lvl="1"/>
                <a:r>
                  <a:rPr lang="en-GB" dirty="0"/>
                  <a:t>not commute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A good option is using a Pauli-X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GB" dirty="0"/>
                  <a:t>) based Hamiltonian: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dirty="0"/>
                  <a:t>;	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pt-P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p>
                    </m:sSup>
                    <m:r>
                      <a:rPr lang="pt-P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  <m:sup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d>
                      <m:dPr>
                        <m:ctrlP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i.e</a:t>
                </a:r>
                <a:r>
                  <a:rPr lang="en-GB" dirty="0"/>
                  <a:t>, a X-rotation for all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qubits</a:t>
                </a:r>
              </a:p>
              <a:p>
                <a:pPr lvl="1"/>
                <a:r>
                  <a:rPr lang="en-GB" dirty="0"/>
                  <a:t>The ground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is an </a:t>
                </a:r>
                <a:r>
                  <a:rPr lang="en-GB" dirty="0" err="1"/>
                  <a:t>Hadarmard</a:t>
                </a:r>
                <a:r>
                  <a:rPr lang="en-GB" dirty="0"/>
                  <a:t>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will be based on Pauli-Z operators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/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GB" dirty="0"/>
                  <a:t>), which do not commute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/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0DDAFF1D-4C50-B27F-552A-C3843FD4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404723" cy="4195481"/>
              </a:xfrm>
              <a:blipFill>
                <a:blip r:embed="rId3"/>
                <a:stretch>
                  <a:fillRect l="-270" t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7A12B0-21AD-3E37-B426-A88B3D9E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88C4743-41E2-1135-5311-0C5E12942A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mixer Hamiltonian: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88C4743-41E2-1135-5311-0C5E12942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B0E315DC-2228-02BF-4DB2-40E84E9FB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853248"/>
                <a:ext cx="10326689" cy="77119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(0)</m:t>
                            </m:r>
                          </m:e>
                        </m:d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	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P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dirty="0"/>
                  <a:t>;	</a:t>
                </a:r>
                <a:r>
                  <a:rPr lang="pt-PT" dirty="0"/>
                  <a:t> 	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p>
                    </m:sSup>
                    <m:r>
                      <a:rPr lang="pt-P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d>
                      <m:dPr>
                        <m:ctrlP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dirty="0"/>
                  <a:t>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B0E315DC-2228-02BF-4DB2-40E84E9FB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853248"/>
                <a:ext cx="10326689" cy="771199"/>
              </a:xfrm>
              <a:blipFill>
                <a:blip r:embed="rId3"/>
                <a:stretch>
                  <a:fillRect t="-58065" b="-4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7C5641-85B3-7544-47F2-D674D815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569BAE-63A7-F1FE-5338-15EB97BD8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678" y="2824117"/>
            <a:ext cx="1612900" cy="3390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8C6A5A-F74C-A9D3-34EA-0670FD51E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813" y="2824117"/>
            <a:ext cx="1612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154E3AA-992C-75E2-B0D4-5D9B209671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mixer Hamiltonian: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154E3AA-992C-75E2-B0D4-5D9B20967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87A164F-7ACB-2F52-66F0-F61F0CE0B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282536"/>
                <a:ext cx="10431791" cy="496586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pt-PT" sz="2400" dirty="0"/>
                  <a:t>What </a:t>
                </a:r>
                <a:r>
                  <a:rPr lang="pt-PT" sz="2400" dirty="0" err="1"/>
                  <a:t>is</a:t>
                </a:r>
                <a:r>
                  <a:rPr lang="pt-PT" sz="2400" dirty="0"/>
                  <a:t> </a:t>
                </a:r>
                <a:r>
                  <a:rPr lang="pt-PT" sz="2400" dirty="0" err="1"/>
                  <a:t>the</a:t>
                </a:r>
                <a:r>
                  <a:rPr lang="pt-PT" sz="2400" dirty="0"/>
                  <a:t> role </a:t>
                </a:r>
                <a:r>
                  <a:rPr lang="pt-PT" sz="2400" dirty="0" err="1"/>
                  <a:t>of</a:t>
                </a:r>
                <a:r>
                  <a:rPr lang="pt-P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PT" sz="2400" dirty="0"/>
                  <a:t>?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pt-PT" sz="2000" dirty="0" err="1"/>
                  <a:t>Suppose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there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is</a:t>
                </a:r>
                <a:r>
                  <a:rPr lang="pt-PT" sz="2000" dirty="0"/>
                  <a:t>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PT" sz="2000" dirty="0"/>
                  <a:t>. </a:t>
                </a:r>
                <a:r>
                  <a:rPr lang="pt-PT" sz="2000" dirty="0" err="1"/>
                  <a:t>Then</a:t>
                </a:r>
                <a:r>
                  <a:rPr lang="pt-PT" sz="2000" dirty="0"/>
                  <a:t> </a:t>
                </a:r>
                <a:r>
                  <a:rPr lang="pt-PT" sz="2000" dirty="0" err="1"/>
                  <a:t>the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circuit</a:t>
                </a:r>
                <a:r>
                  <a:rPr lang="pt-PT" sz="2000" dirty="0"/>
                  <a:t> </a:t>
                </a:r>
                <a:r>
                  <a:rPr lang="pt-PT" sz="2000" dirty="0" err="1"/>
                  <a:t>would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repetitively</a:t>
                </a:r>
                <a:r>
                  <a:rPr lang="pt-PT" sz="2000" dirty="0"/>
                  <a:t> </a:t>
                </a:r>
                <a:r>
                  <a:rPr lang="pt-PT" sz="2000" dirty="0" err="1"/>
                  <a:t>apply</a:t>
                </a: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pt-PT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endParaRPr lang="pt-PT" sz="2000" dirty="0"/>
              </a:p>
              <a:p>
                <a:pPr lvl="1">
                  <a:spcAft>
                    <a:spcPts val="2400"/>
                  </a:spcAft>
                </a:pPr>
                <a:r>
                  <a:rPr lang="pt-PT" sz="2000" dirty="0" err="1"/>
                  <a:t>Once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an</a:t>
                </a:r>
                <a:r>
                  <a:rPr lang="pt-PT" sz="2000" dirty="0"/>
                  <a:t> </a:t>
                </a:r>
                <a:r>
                  <a:rPr lang="pt-PT" sz="2000" dirty="0" err="1"/>
                  <a:t>eigenstate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of</a:t>
                </a: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pt-PT" sz="2000" dirty="0"/>
                  <a:t> </a:t>
                </a:r>
                <a:r>
                  <a:rPr lang="pt-PT" sz="2000" dirty="0" err="1"/>
                  <a:t>is</a:t>
                </a:r>
                <a:r>
                  <a:rPr lang="pt-PT" sz="2000" dirty="0"/>
                  <a:t> </a:t>
                </a:r>
                <a:r>
                  <a:rPr lang="pt-PT" sz="2000" dirty="0" err="1"/>
                  <a:t>reached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the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state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won’t</a:t>
                </a:r>
                <a:r>
                  <a:rPr lang="pt-PT" sz="2000" dirty="0"/>
                  <a:t> evolve </a:t>
                </a:r>
                <a:r>
                  <a:rPr lang="pt-PT" sz="2000" dirty="0" err="1"/>
                  <a:t>any</a:t>
                </a:r>
                <a:r>
                  <a:rPr lang="pt-PT" sz="2000" dirty="0"/>
                  <a:t> </a:t>
                </a:r>
                <a:r>
                  <a:rPr lang="pt-PT" sz="2000" dirty="0" err="1"/>
                  <a:t>further</a:t>
                </a:r>
                <a:r>
                  <a:rPr lang="pt-PT" sz="2000" dirty="0"/>
                  <a:t>.	</a:t>
                </a:r>
                <a:br>
                  <a:rPr lang="pt-PT" sz="2000" dirty="0"/>
                </a:br>
                <a:r>
                  <a:rPr lang="pt-PT" sz="2000" dirty="0" err="1"/>
                  <a:t>Applying</a:t>
                </a:r>
                <a:r>
                  <a:rPr lang="pt-PT" sz="2000" dirty="0"/>
                  <a:t> </a:t>
                </a:r>
                <a:r>
                  <a:rPr lang="pt-PT" sz="2000" dirty="0" err="1"/>
                  <a:t>an</a:t>
                </a:r>
                <a:r>
                  <a:rPr lang="pt-PT" sz="2000" dirty="0"/>
                  <a:t> </a:t>
                </a:r>
                <a:r>
                  <a:rPr lang="pt-PT" sz="2000" dirty="0" err="1"/>
                  <a:t>operator</a:t>
                </a:r>
                <a:r>
                  <a:rPr lang="pt-PT" sz="2000" dirty="0"/>
                  <a:t> to </a:t>
                </a:r>
                <a:r>
                  <a:rPr lang="pt-PT" sz="2000" dirty="0" err="1"/>
                  <a:t>its</a:t>
                </a:r>
                <a:r>
                  <a:rPr lang="pt-PT" sz="2000" dirty="0"/>
                  <a:t> </a:t>
                </a:r>
                <a:r>
                  <a:rPr lang="pt-PT" sz="2000" dirty="0" err="1"/>
                  <a:t>eigenvector</a:t>
                </a:r>
                <a:r>
                  <a:rPr lang="pt-PT" sz="2000" dirty="0"/>
                  <a:t> can </a:t>
                </a:r>
                <a:r>
                  <a:rPr lang="pt-PT" sz="2000" dirty="0" err="1"/>
                  <a:t>change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its</a:t>
                </a:r>
                <a:r>
                  <a:rPr lang="pt-PT" sz="2000" dirty="0"/>
                  <a:t> </a:t>
                </a:r>
                <a:r>
                  <a:rPr lang="pt-PT" sz="2000" dirty="0" err="1"/>
                  <a:t>length</a:t>
                </a:r>
                <a:r>
                  <a:rPr lang="pt-PT" sz="2000" dirty="0"/>
                  <a:t>, </a:t>
                </a:r>
                <a:r>
                  <a:rPr lang="pt-PT" sz="2000" dirty="0" err="1"/>
                  <a:t>but</a:t>
                </a:r>
                <a:r>
                  <a:rPr lang="pt-PT" sz="2000" dirty="0"/>
                  <a:t> </a:t>
                </a:r>
                <a:r>
                  <a:rPr lang="pt-PT" sz="2000" dirty="0" err="1"/>
                  <a:t>not</a:t>
                </a:r>
                <a:r>
                  <a:rPr lang="pt-PT" sz="2000" dirty="0"/>
                  <a:t> </a:t>
                </a:r>
                <a:r>
                  <a:rPr lang="pt-PT" sz="2000" dirty="0" err="1"/>
                  <a:t>direction</a:t>
                </a:r>
                <a:r>
                  <a:rPr lang="pt-PT" sz="2000" dirty="0"/>
                  <a:t>. 	</a:t>
                </a:r>
                <a:br>
                  <a:rPr lang="pt-PT" sz="2000" dirty="0"/>
                </a:br>
                <a:r>
                  <a:rPr lang="pt-PT" sz="2000" dirty="0" err="1"/>
                  <a:t>The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same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would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apply</a:t>
                </a:r>
                <a:r>
                  <a:rPr lang="pt-PT" sz="2000" dirty="0"/>
                  <a:t> </a:t>
                </a:r>
                <a:r>
                  <a:rPr lang="pt-PT" sz="2000" dirty="0" err="1"/>
                  <a:t>if</a:t>
                </a: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000" dirty="0"/>
                  <a:t> </a:t>
                </a:r>
                <a:r>
                  <a:rPr lang="pt-PT" sz="2000" dirty="0" err="1"/>
                  <a:t>would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commute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with</a:t>
                </a:r>
                <a:r>
                  <a:rPr lang="pt-P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pt-PT" sz="2000" dirty="0"/>
                  <a:t> .</a:t>
                </a:r>
              </a:p>
              <a:p>
                <a:pPr lvl="1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000" dirty="0" err="1"/>
                  <a:t>allows</a:t>
                </a:r>
                <a:r>
                  <a:rPr lang="pt-PT" sz="2000" dirty="0"/>
                  <a:t> </a:t>
                </a:r>
                <a:r>
                  <a:rPr lang="pt-PT" sz="2000" dirty="0" err="1"/>
                  <a:t>the</a:t>
                </a:r>
                <a:r>
                  <a:rPr lang="pt-PT" sz="2000" dirty="0"/>
                  <a:t> quantum </a:t>
                </a:r>
                <a:r>
                  <a:rPr lang="pt-PT" sz="2000" dirty="0" err="1"/>
                  <a:t>system</a:t>
                </a:r>
                <a:r>
                  <a:rPr lang="pt-PT" sz="2000" dirty="0"/>
                  <a:t> to escape </a:t>
                </a:r>
                <a:r>
                  <a:rPr lang="pt-PT" sz="2000" dirty="0" err="1"/>
                  <a:t>from</a:t>
                </a:r>
                <a:r>
                  <a:rPr lang="pt-PT" sz="2000" dirty="0"/>
                  <a:t> local </a:t>
                </a:r>
                <a:r>
                  <a:rPr lang="pt-PT" sz="2000" dirty="0" err="1"/>
                  <a:t>minima</a:t>
                </a:r>
                <a:r>
                  <a:rPr lang="pt-PT" sz="2000" dirty="0"/>
                  <a:t> </a:t>
                </a:r>
                <a:r>
                  <a:rPr lang="pt-PT" sz="2000" dirty="0" err="1"/>
                  <a:t>and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search</a:t>
                </a:r>
                <a:r>
                  <a:rPr lang="pt-PT" sz="2000" dirty="0"/>
                  <a:t> for </a:t>
                </a:r>
                <a:r>
                  <a:rPr lang="pt-PT" sz="2000" dirty="0" err="1"/>
                  <a:t>the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ground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state</a:t>
                </a:r>
                <a:r>
                  <a:rPr lang="pt-PT" sz="2000" dirty="0"/>
                  <a:t>;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87A164F-7ACB-2F52-66F0-F61F0CE0B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282536"/>
                <a:ext cx="10431791" cy="4965864"/>
              </a:xfrm>
              <a:blipFill>
                <a:blip r:embed="rId3"/>
                <a:stretch>
                  <a:fillRect l="-365" t="-1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C981FDE-CC81-AD3D-3697-37D1BF9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7E316A1-9340-711B-FFEC-933000FD68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problem Hamiltonian: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7E316A1-9340-711B-FFEC-933000FD6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26" t="-9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4880728-4E4E-DE27-481F-B7BFB7E96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857613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is built from the problem cost function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a bit string</a:t>
                </a:r>
              </a:p>
              <a:p>
                <a:endParaRPr lang="en-GB" dirty="0"/>
              </a:p>
              <a:p>
                <a:r>
                  <a:rPr lang="pt-PT" b="0" dirty="0" err="1"/>
                  <a:t>Let</a:t>
                </a:r>
                <a:r>
                  <a:rPr lang="pt-PT" b="0" dirty="0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dirty="0"/>
                  <a:t> refers to the </a:t>
                </a:r>
                <a:r>
                  <a:rPr lang="en-GB" dirty="0" err="1"/>
                  <a:t>i</a:t>
                </a:r>
                <a:r>
                  <a:rPr lang="en-GB" baseline="30000" dirty="0" err="1"/>
                  <a:t>th</a:t>
                </a:r>
                <a:r>
                  <a:rPr lang="en-GB" dirty="0"/>
                  <a:t> bit in the string</a:t>
                </a:r>
              </a:p>
              <a:p>
                <a:endParaRPr lang="en-GB" dirty="0"/>
              </a:p>
              <a:p>
                <a:r>
                  <a:rPr lang="en-GB" dirty="0"/>
                  <a:t>Using Pauli-Z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GB" dirty="0"/>
                  <a:t>) operators to develop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GB" dirty="0"/>
                  <a:t> does not commute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) we can map: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num>
                      <m:den>
                        <m: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, 	</a:t>
                </a:r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	;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pt-P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4880728-4E4E-DE27-481F-B7BFB7E96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857613" cy="4195481"/>
              </a:xfrm>
              <a:blipFill>
                <a:blip r:embed="rId3"/>
                <a:stretch>
                  <a:fillRect l="-257" t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7D1EDA-DB74-40EE-03EE-BAEE962C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103D7E6-D5CD-88D1-C46D-7F8DF31581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  <a:r>
                  <a:rPr lang="en-GB" dirty="0" err="1"/>
                  <a:t>MaxCUT</a:t>
                </a:r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103D7E6-D5CD-88D1-C46D-7F8DF3158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43" t="-9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74E4E5-61BC-3992-05C0-6199FEA5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2933413"/>
                <a:ext cx="10334606" cy="28874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P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P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dirty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Sup>
                          <m:sSub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sup>
                    </m:sSup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sup>
                    </m:sSup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sup>
                    </m:sSup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74E4E5-61BC-3992-05C0-6199FEA5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933413"/>
                <a:ext cx="10334606" cy="2887484"/>
              </a:xfrm>
              <a:blipFill>
                <a:blip r:embed="rId3"/>
                <a:stretch>
                  <a:fillRect l="-245" t="-12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047929-C0D6-D500-CC81-38F0CCAA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05D2867-70AB-B9D2-19CD-2CDC359C1E1C}"/>
              </a:ext>
            </a:extLst>
          </p:cNvPr>
          <p:cNvGrpSpPr/>
          <p:nvPr/>
        </p:nvGrpSpPr>
        <p:grpSpPr>
          <a:xfrm>
            <a:off x="4425074" y="989619"/>
            <a:ext cx="2120276" cy="1733664"/>
            <a:chOff x="8534399" y="2565070"/>
            <a:chExt cx="2120276" cy="1733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048AEF-F242-FA0F-C608-CAE8644E5F6B}"/>
                </a:ext>
              </a:extLst>
            </p:cNvPr>
            <p:cNvSpPr/>
            <p:nvPr/>
          </p:nvSpPr>
          <p:spPr>
            <a:xfrm>
              <a:off x="9357755" y="256507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731B20-744E-2955-C65E-BA9A130E697B}"/>
                </a:ext>
              </a:extLst>
            </p:cNvPr>
            <p:cNvSpPr/>
            <p:nvPr/>
          </p:nvSpPr>
          <p:spPr>
            <a:xfrm>
              <a:off x="10222675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59827B-23ED-DE17-A050-D74A06707C17}"/>
                </a:ext>
              </a:extLst>
            </p:cNvPr>
            <p:cNvSpPr/>
            <p:nvPr/>
          </p:nvSpPr>
          <p:spPr>
            <a:xfrm>
              <a:off x="9357755" y="386093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6D1846-593D-8A9B-40C1-4DA975202E14}"/>
                </a:ext>
              </a:extLst>
            </p:cNvPr>
            <p:cNvSpPr/>
            <p:nvPr/>
          </p:nvSpPr>
          <p:spPr>
            <a:xfrm>
              <a:off x="8534399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" name="Conexão Curva 9">
              <a:extLst>
                <a:ext uri="{FF2B5EF4-FFF2-40B4-BE49-F238E27FC236}">
                  <a16:creationId xmlns:a16="http://schemas.microsoft.com/office/drawing/2014/main" id="{2076ECF9-9BA3-BA86-62B2-86BD818249C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0800000" flipV="1">
              <a:off x="8750399" y="2781070"/>
              <a:ext cx="607356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Curva 10">
              <a:extLst>
                <a:ext uri="{FF2B5EF4-FFF2-40B4-BE49-F238E27FC236}">
                  <a16:creationId xmlns:a16="http://schemas.microsoft.com/office/drawing/2014/main" id="{6B9C961D-DE33-20E2-28F7-5F245B60399E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rot="5400000">
              <a:off x="9141825" y="3429000"/>
              <a:ext cx="863861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Curva 11">
              <a:extLst>
                <a:ext uri="{FF2B5EF4-FFF2-40B4-BE49-F238E27FC236}">
                  <a16:creationId xmlns:a16="http://schemas.microsoft.com/office/drawing/2014/main" id="{0A899445-73CA-FD4F-2CEE-C025C8A3237A}"/>
                </a:ext>
              </a:extLst>
            </p:cNvPr>
            <p:cNvCxnSpPr>
              <a:cxnSpLocks/>
              <a:stCxn id="7" idx="4"/>
              <a:endCxn id="8" idx="6"/>
            </p:cNvCxnSpPr>
            <p:nvPr/>
          </p:nvCxnSpPr>
          <p:spPr>
            <a:xfrm rot="5400000">
              <a:off x="9898250" y="3536505"/>
              <a:ext cx="431931" cy="64892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Curva 12">
              <a:extLst>
                <a:ext uri="{FF2B5EF4-FFF2-40B4-BE49-F238E27FC236}">
                  <a16:creationId xmlns:a16="http://schemas.microsoft.com/office/drawing/2014/main" id="{59AB8DC5-9E7F-71E4-1611-E41FC30CD79E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9789755" y="2781070"/>
              <a:ext cx="648920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6AC012B-4EF8-C201-DDA2-3679E2787C80}"/>
                </a:ext>
              </a:extLst>
            </p:cNvPr>
            <p:cNvSpPr txBox="1"/>
            <p:nvPr/>
          </p:nvSpPr>
          <p:spPr>
            <a:xfrm>
              <a:off x="10121602" y="2565070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EB1EE2B-2783-1AAC-0571-3B5827615F5D}"/>
                </a:ext>
              </a:extLst>
            </p:cNvPr>
            <p:cNvSpPr txBox="1"/>
            <p:nvPr/>
          </p:nvSpPr>
          <p:spPr>
            <a:xfrm>
              <a:off x="8641985" y="2627703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946033D-7E94-462B-C4D3-D02D9CBF398E}"/>
                </a:ext>
              </a:extLst>
            </p:cNvPr>
            <p:cNvSpPr txBox="1"/>
            <p:nvPr/>
          </p:nvSpPr>
          <p:spPr>
            <a:xfrm>
              <a:off x="9261424" y="3275667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7D2C8ED-0D2E-063C-EBDD-43C6FDAD47FC}"/>
                </a:ext>
              </a:extLst>
            </p:cNvPr>
            <p:cNvSpPr txBox="1"/>
            <p:nvPr/>
          </p:nvSpPr>
          <p:spPr>
            <a:xfrm>
              <a:off x="10136540" y="3929402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91D260-3CF0-42F4-B731-49985283FCE8}"/>
                  </a:ext>
                </a:extLst>
              </p:cNvPr>
              <p:cNvSpPr txBox="1"/>
              <p:nvPr/>
            </p:nvSpPr>
            <p:spPr>
              <a:xfrm>
                <a:off x="7871803" y="1447417"/>
                <a:ext cx="2537939" cy="12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PT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91D260-3CF0-42F4-B731-49985283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03" y="1447417"/>
                <a:ext cx="2537939" cy="1284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E044331F-97B0-124B-7D39-A98A83046F94}"/>
              </a:ext>
            </a:extLst>
          </p:cNvPr>
          <p:cNvSpPr txBox="1"/>
          <p:nvPr/>
        </p:nvSpPr>
        <p:spPr>
          <a:xfrm>
            <a:off x="1409978" y="1910681"/>
            <a:ext cx="134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G=(V,E)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84FA50-1575-8F75-9B42-C472008AE82B}"/>
              </a:ext>
            </a:extLst>
          </p:cNvPr>
          <p:cNvSpPr txBox="1"/>
          <p:nvPr/>
        </p:nvSpPr>
        <p:spPr>
          <a:xfrm>
            <a:off x="1211283" y="5820896"/>
            <a:ext cx="954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See section 4 of </a:t>
            </a:r>
            <a:r>
              <a:rPr lang="en-GB" sz="1400" dirty="0">
                <a:hlinkClick r:id="rId5"/>
              </a:rPr>
              <a:t>https://arxiv.org/pdf/1001.3855.pdf</a:t>
            </a:r>
            <a:r>
              <a:rPr lang="en-GB" sz="1400" dirty="0"/>
              <a:t> for details on how to develop the Hamiltonian and the respective circuit</a:t>
            </a:r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A5D4E39A-EE52-9E09-3EC2-99E26A1B3CA1}"/>
              </a:ext>
            </a:extLst>
          </p:cNvPr>
          <p:cNvCxnSpPr/>
          <p:nvPr/>
        </p:nvCxnSpPr>
        <p:spPr>
          <a:xfrm>
            <a:off x="1211283" y="5820896"/>
            <a:ext cx="9571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B53CD02-A065-9568-C3F2-C4F1B4F7F8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  <a:r>
                  <a:rPr lang="en-GB" dirty="0" err="1"/>
                  <a:t>MaxCUT</a:t>
                </a:r>
                <a:endParaRPr lang="en-GB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B53CD02-A065-9568-C3F2-C4F1B4F7F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43" t="-9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778B642-D872-38F5-E649-B00E2E568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598" y="1379279"/>
                <a:ext cx="10197041" cy="58119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sSubSup>
                                <m:sSub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778B642-D872-38F5-E649-B00E2E568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598" y="1379279"/>
                <a:ext cx="10197041" cy="5811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17308-4917-8867-870A-EC6AC1BB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81E2EB-4965-908B-6E9A-DC95ADAD0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857531"/>
            <a:ext cx="8839200" cy="369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B69D3A05-A783-F973-795E-5717C504E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356" y="1960473"/>
                <a:ext cx="5386815" cy="581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Sup>
                        <m:sSub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Sup>
                        <m:sSub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Sup>
                        <m:sSub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B69D3A05-A783-F973-795E-5717C504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56" y="1960473"/>
                <a:ext cx="5386815" cy="581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338A-C33F-5349-81FC-990D76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Consulta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EA60F-FDF7-2B4F-97C2-C8280EE2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2166"/>
            <a:ext cx="8946541" cy="455623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800" dirty="0"/>
              <a:t>[Schuld2021] – 	Sec. 3.6.5.2; </a:t>
            </a:r>
            <a:r>
              <a:rPr lang="pt-PT" sz="1800" dirty="0" err="1"/>
              <a:t>Chap</a:t>
            </a:r>
            <a:r>
              <a:rPr lang="pt-PT" sz="1800" dirty="0"/>
              <a:t>. 5</a:t>
            </a:r>
          </a:p>
          <a:p>
            <a:pPr>
              <a:spcAft>
                <a:spcPts val="600"/>
              </a:spcAft>
            </a:pPr>
            <a:r>
              <a:rPr lang="pt-PT" sz="1800" dirty="0" err="1"/>
              <a:t>Qiskit</a:t>
            </a:r>
            <a:r>
              <a:rPr lang="pt-PT" sz="1800" dirty="0"/>
              <a:t> </a:t>
            </a:r>
            <a:r>
              <a:rPr lang="pt-PT" sz="1800" dirty="0" err="1"/>
              <a:t>Textbook</a:t>
            </a:r>
            <a:r>
              <a:rPr lang="pt-PT" sz="1800" dirty="0"/>
              <a:t>: </a:t>
            </a:r>
            <a:br>
              <a:rPr lang="pt-PT" sz="1800" dirty="0"/>
            </a:br>
            <a:r>
              <a:rPr lang="pt-PT" sz="1800" dirty="0" err="1"/>
              <a:t>Solving</a:t>
            </a:r>
            <a:r>
              <a:rPr lang="pt-PT" sz="1800" dirty="0"/>
              <a:t> </a:t>
            </a:r>
            <a:r>
              <a:rPr lang="pt-PT" sz="1800" dirty="0" err="1"/>
              <a:t>combinatorial</a:t>
            </a:r>
            <a:r>
              <a:rPr lang="pt-PT" sz="1800" dirty="0"/>
              <a:t> </a:t>
            </a:r>
            <a:r>
              <a:rPr lang="pt-PT" sz="1800" dirty="0" err="1"/>
              <a:t>optimization</a:t>
            </a:r>
            <a:r>
              <a:rPr lang="pt-PT" sz="1800" dirty="0"/>
              <a:t> </a:t>
            </a:r>
            <a:r>
              <a:rPr lang="pt-PT" sz="1800" dirty="0" err="1"/>
              <a:t>problems</a:t>
            </a:r>
            <a:r>
              <a:rPr lang="pt-PT" sz="1800" dirty="0"/>
              <a:t> </a:t>
            </a:r>
            <a:r>
              <a:rPr lang="pt-PT" sz="1800" dirty="0" err="1"/>
              <a:t>using</a:t>
            </a:r>
            <a:r>
              <a:rPr lang="pt-PT" sz="1800" dirty="0"/>
              <a:t> QAOA</a:t>
            </a:r>
            <a:br>
              <a:rPr lang="pt-PT" sz="1800" dirty="0"/>
            </a:br>
            <a:r>
              <a:rPr lang="pt-PT" sz="1600" dirty="0">
                <a:hlinkClick r:id="rId2"/>
              </a:rPr>
              <a:t>https://qiskit.org/textbook/ch-applications/qaoa.html</a:t>
            </a:r>
            <a:r>
              <a:rPr lang="pt-PT" sz="1600" dirty="0"/>
              <a:t>  </a:t>
            </a:r>
          </a:p>
          <a:p>
            <a:pPr>
              <a:spcAft>
                <a:spcPts val="600"/>
              </a:spcAft>
            </a:pPr>
            <a:r>
              <a:rPr lang="pt-PT" sz="1800" dirty="0" err="1"/>
              <a:t>Theory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Implementation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Quantum </a:t>
            </a:r>
            <a:r>
              <a:rPr lang="pt-PT" sz="1800" dirty="0" err="1"/>
              <a:t>Approximate</a:t>
            </a:r>
            <a:r>
              <a:rPr lang="pt-PT" sz="1800" dirty="0"/>
              <a:t> </a:t>
            </a:r>
            <a:r>
              <a:rPr lang="pt-PT" sz="1800" dirty="0" err="1"/>
              <a:t>Optimization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sz="1800" dirty="0"/>
              <a:t>: </a:t>
            </a:r>
            <a:r>
              <a:rPr lang="pt-PT" sz="1600" dirty="0"/>
              <a:t>A </a:t>
            </a:r>
            <a:r>
              <a:rPr lang="pt-PT" sz="1600" dirty="0" err="1"/>
              <a:t>Comprehensible</a:t>
            </a:r>
            <a:r>
              <a:rPr lang="pt-PT" sz="1600" dirty="0"/>
              <a:t> </a:t>
            </a:r>
            <a:r>
              <a:rPr lang="pt-PT" sz="1600" dirty="0" err="1"/>
              <a:t>Introduction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Case </a:t>
            </a:r>
            <a:r>
              <a:rPr lang="pt-PT" sz="1600" dirty="0" err="1"/>
              <a:t>Study</a:t>
            </a:r>
            <a:r>
              <a:rPr lang="pt-PT" sz="1600" dirty="0"/>
              <a:t> </a:t>
            </a:r>
            <a:r>
              <a:rPr lang="pt-PT" sz="1600" dirty="0" err="1"/>
              <a:t>Using</a:t>
            </a:r>
            <a:r>
              <a:rPr lang="pt-PT" sz="1600" dirty="0"/>
              <a:t> </a:t>
            </a:r>
            <a:r>
              <a:rPr lang="pt-PT" sz="1600" dirty="0" err="1"/>
              <a:t>Qiskit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IBM Quantum </a:t>
            </a:r>
            <a:r>
              <a:rPr lang="pt-PT" sz="1600" dirty="0" err="1"/>
              <a:t>Computers</a:t>
            </a:r>
            <a:br>
              <a:rPr lang="pt-PT" sz="1800" dirty="0"/>
            </a:br>
            <a:r>
              <a:rPr lang="pt-PT" sz="1600" dirty="0">
                <a:hlinkClick r:id="rId3"/>
              </a:rPr>
              <a:t>https://arxiv.org/abs/2301.09535</a:t>
            </a:r>
            <a:r>
              <a:rPr lang="pt-PT" sz="1600" dirty="0"/>
              <a:t> </a:t>
            </a:r>
          </a:p>
          <a:p>
            <a:pPr>
              <a:spcAft>
                <a:spcPts val="600"/>
              </a:spcAft>
            </a:pPr>
            <a:r>
              <a:rPr lang="pt-PT" sz="1800" dirty="0"/>
              <a:t>Quantum </a:t>
            </a:r>
            <a:r>
              <a:rPr lang="pt-PT" sz="1800" dirty="0" err="1"/>
              <a:t>Approximate</a:t>
            </a:r>
            <a:r>
              <a:rPr lang="pt-PT" sz="1800" dirty="0"/>
              <a:t> </a:t>
            </a:r>
            <a:r>
              <a:rPr lang="pt-PT" sz="1800" dirty="0" err="1"/>
              <a:t>Optimization</a:t>
            </a:r>
            <a:r>
              <a:rPr lang="pt-PT" sz="1800" dirty="0"/>
              <a:t> </a:t>
            </a:r>
            <a:r>
              <a:rPr lang="pt-PT" sz="1800" dirty="0" err="1"/>
              <a:t>Algorithm</a:t>
            </a:r>
            <a:r>
              <a:rPr lang="pt-PT" sz="1800" dirty="0"/>
              <a:t> </a:t>
            </a:r>
            <a:r>
              <a:rPr lang="pt-PT" sz="1800" dirty="0" err="1"/>
              <a:t>explained</a:t>
            </a:r>
            <a:br>
              <a:rPr lang="pt-PT" sz="1800" dirty="0"/>
            </a:br>
            <a:r>
              <a:rPr lang="pt-PT" sz="1600" dirty="0">
                <a:hlinkClick r:id="rId4"/>
              </a:rPr>
              <a:t>https://www.mustythoughts.com/quantum-approximate-optimization-algorithm-explained</a:t>
            </a:r>
            <a:r>
              <a:rPr lang="pt-PT" sz="1600" dirty="0"/>
              <a:t> </a:t>
            </a:r>
          </a:p>
          <a:p>
            <a:pPr>
              <a:spcAft>
                <a:spcPts val="600"/>
              </a:spcAft>
            </a:pPr>
            <a:r>
              <a:rPr lang="pt-PT" sz="1800" dirty="0"/>
              <a:t>Quantum TSP tutorial</a:t>
            </a:r>
            <a:br>
              <a:rPr lang="pt-PT" sz="1800" dirty="0"/>
            </a:br>
            <a:r>
              <a:rPr lang="pt-PT" sz="1600" dirty="0">
                <a:hlinkClick r:id="rId5"/>
              </a:rPr>
              <a:t>https://github.com/mstechly/quantum_tsp_tutorials</a:t>
            </a:r>
            <a:r>
              <a:rPr lang="pt-PT" sz="1600" dirty="0"/>
              <a:t> 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ED1B5-C649-7945-8A37-F2DF218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6FDF-EBAF-5D72-ECE7-D4625EB8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cost and loss functions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B522C9-5092-87CC-5B14-D03E4395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00" y="1579418"/>
            <a:ext cx="9182954" cy="482586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loss_function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z,counts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loss=0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n_qubits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for j in range(i+1,n_qubits):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z[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!= z[j] and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loss -=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loss *= counts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loss</a:t>
            </a:r>
          </a:p>
          <a:p>
            <a:pPr marL="0" indent="0">
              <a:spcBef>
                <a:spcPts val="40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cost_function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counts  =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execute_circuit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full_qaoa_circuit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shots=2048)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cost =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z,c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in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counts.items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cost+=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loss_function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(z, c)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cost /= shots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cost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6E2FA8-5850-762E-8BF6-DF7E8B00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06B2E-00B4-D428-6B77-76966E76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p=1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883675-C75A-C63F-24DE-99532563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313CE-DBE6-F2EC-C3B2-D17193CD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452419"/>
            <a:ext cx="11036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82784-6096-9C2D-B441-1ACA9590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p=1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BC39C3-B75B-D688-E4A2-7A4D1AF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B888945-7051-FEEB-BB36-28B759CBF789}"/>
              </a:ext>
            </a:extLst>
          </p:cNvPr>
          <p:cNvGrpSpPr/>
          <p:nvPr/>
        </p:nvGrpSpPr>
        <p:grpSpPr>
          <a:xfrm>
            <a:off x="396730" y="2984674"/>
            <a:ext cx="2120276" cy="1733664"/>
            <a:chOff x="8534399" y="2565070"/>
            <a:chExt cx="2120276" cy="1733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980C70-4BB7-9FDB-335E-BD4C8E6E9F0D}"/>
                </a:ext>
              </a:extLst>
            </p:cNvPr>
            <p:cNvSpPr/>
            <p:nvPr/>
          </p:nvSpPr>
          <p:spPr>
            <a:xfrm>
              <a:off x="9357755" y="256507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E8C922-139D-F23C-F359-A06C6849E682}"/>
                </a:ext>
              </a:extLst>
            </p:cNvPr>
            <p:cNvSpPr/>
            <p:nvPr/>
          </p:nvSpPr>
          <p:spPr>
            <a:xfrm>
              <a:off x="10222675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9DC7D3-4E1D-25F8-22C4-3E5486C95E47}"/>
                </a:ext>
              </a:extLst>
            </p:cNvPr>
            <p:cNvSpPr/>
            <p:nvPr/>
          </p:nvSpPr>
          <p:spPr>
            <a:xfrm>
              <a:off x="9357755" y="386093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A7A71D-147D-9986-8C21-56DB7BF18D42}"/>
                </a:ext>
              </a:extLst>
            </p:cNvPr>
            <p:cNvSpPr/>
            <p:nvPr/>
          </p:nvSpPr>
          <p:spPr>
            <a:xfrm>
              <a:off x="8534399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" name="Conexão Curva 9">
              <a:extLst>
                <a:ext uri="{FF2B5EF4-FFF2-40B4-BE49-F238E27FC236}">
                  <a16:creationId xmlns:a16="http://schemas.microsoft.com/office/drawing/2014/main" id="{3D605B6A-032B-51CC-62AC-610E00C09439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0800000" flipV="1">
              <a:off x="8750399" y="2781070"/>
              <a:ext cx="607356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Curva 10">
              <a:extLst>
                <a:ext uri="{FF2B5EF4-FFF2-40B4-BE49-F238E27FC236}">
                  <a16:creationId xmlns:a16="http://schemas.microsoft.com/office/drawing/2014/main" id="{57C7B6BA-1B52-B484-4EBC-A4247B475680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rot="5400000">
              <a:off x="9141825" y="3429000"/>
              <a:ext cx="863861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Curva 11">
              <a:extLst>
                <a:ext uri="{FF2B5EF4-FFF2-40B4-BE49-F238E27FC236}">
                  <a16:creationId xmlns:a16="http://schemas.microsoft.com/office/drawing/2014/main" id="{F64879D7-AC5E-0C07-698C-C2029F148DC0}"/>
                </a:ext>
              </a:extLst>
            </p:cNvPr>
            <p:cNvCxnSpPr>
              <a:cxnSpLocks/>
              <a:stCxn id="7" idx="4"/>
              <a:endCxn id="8" idx="6"/>
            </p:cNvCxnSpPr>
            <p:nvPr/>
          </p:nvCxnSpPr>
          <p:spPr>
            <a:xfrm rot="5400000">
              <a:off x="9898250" y="3536505"/>
              <a:ext cx="431931" cy="64892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Curva 12">
              <a:extLst>
                <a:ext uri="{FF2B5EF4-FFF2-40B4-BE49-F238E27FC236}">
                  <a16:creationId xmlns:a16="http://schemas.microsoft.com/office/drawing/2014/main" id="{32B2C7E2-3F48-C871-BC53-A8D08786E35E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9789755" y="2781070"/>
              <a:ext cx="648920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DCAF493-75DE-4A57-E25D-05A5969F0921}"/>
                </a:ext>
              </a:extLst>
            </p:cNvPr>
            <p:cNvSpPr txBox="1"/>
            <p:nvPr/>
          </p:nvSpPr>
          <p:spPr>
            <a:xfrm>
              <a:off x="10121602" y="2565070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642DDEF-524D-311D-5242-96C5BC47DE41}"/>
                </a:ext>
              </a:extLst>
            </p:cNvPr>
            <p:cNvSpPr txBox="1"/>
            <p:nvPr/>
          </p:nvSpPr>
          <p:spPr>
            <a:xfrm>
              <a:off x="8641985" y="2627703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B485821-F770-D4C5-7C06-BFDAF3F15C2C}"/>
                </a:ext>
              </a:extLst>
            </p:cNvPr>
            <p:cNvSpPr txBox="1"/>
            <p:nvPr/>
          </p:nvSpPr>
          <p:spPr>
            <a:xfrm>
              <a:off x="9261424" y="3275667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8F70901-20DF-C635-FB2D-3584D8EA8CBC}"/>
                </a:ext>
              </a:extLst>
            </p:cNvPr>
            <p:cNvSpPr txBox="1"/>
            <p:nvPr/>
          </p:nvSpPr>
          <p:spPr>
            <a:xfrm>
              <a:off x="10136540" y="3929402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DF8636E8-32E6-99CC-FAEF-AE57EFA0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02" y="1761380"/>
            <a:ext cx="6030707" cy="4174447"/>
          </a:xfrm>
          <a:prstGeom prst="rect">
            <a:avLst/>
          </a:prstGeom>
        </p:spPr>
      </p:pic>
      <p:graphicFrame>
        <p:nvGraphicFramePr>
          <p:cNvPr id="19" name="Tabela 25">
            <a:extLst>
              <a:ext uri="{FF2B5EF4-FFF2-40B4-BE49-F238E27FC236}">
                <a16:creationId xmlns:a16="http://schemas.microsoft.com/office/drawing/2014/main" id="{4B861833-3619-0C71-A498-0E3272A22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4439"/>
              </p:ext>
            </p:extLst>
          </p:nvPr>
        </p:nvGraphicFramePr>
        <p:xfrm>
          <a:off x="9542345" y="1319711"/>
          <a:ext cx="220584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717">
                  <a:extLst>
                    <a:ext uri="{9D8B030D-6E8A-4147-A177-3AD203B41FA5}">
                      <a16:colId xmlns:a16="http://schemas.microsoft.com/office/drawing/2014/main" val="1229239865"/>
                    </a:ext>
                  </a:extLst>
                </a:gridCol>
                <a:gridCol w="877123">
                  <a:extLst>
                    <a:ext uri="{9D8B030D-6E8A-4147-A177-3AD203B41FA5}">
                      <a16:colId xmlns:a16="http://schemas.microsoft.com/office/drawing/2014/main" val="1062487772"/>
                    </a:ext>
                  </a:extLst>
                </a:gridCol>
              </a:tblGrid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z=z</a:t>
                      </a:r>
                      <a:r>
                        <a:rPr lang="en-GB" baseline="-25000" dirty="0"/>
                        <a:t>0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1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0619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88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784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73921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1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2817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586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94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740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1085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77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384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5447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209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227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66150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0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E85B9-BE82-D14F-DCAC-50203434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p=2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9BF9D69-E0AD-9F58-F4E0-2BEF19E9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26E20E-186A-ADAC-3A84-DFB70992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482850"/>
            <a:ext cx="11341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82784-6096-9C2D-B441-1ACA9590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p=2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BC39C3-B75B-D688-E4A2-7A4D1AF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B888945-7051-FEEB-BB36-28B759CBF789}"/>
              </a:ext>
            </a:extLst>
          </p:cNvPr>
          <p:cNvGrpSpPr/>
          <p:nvPr/>
        </p:nvGrpSpPr>
        <p:grpSpPr>
          <a:xfrm>
            <a:off x="396730" y="2984674"/>
            <a:ext cx="2120276" cy="1733664"/>
            <a:chOff x="8534399" y="2565070"/>
            <a:chExt cx="2120276" cy="1733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980C70-4BB7-9FDB-335E-BD4C8E6E9F0D}"/>
                </a:ext>
              </a:extLst>
            </p:cNvPr>
            <p:cNvSpPr/>
            <p:nvPr/>
          </p:nvSpPr>
          <p:spPr>
            <a:xfrm>
              <a:off x="9357755" y="256507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E8C922-139D-F23C-F359-A06C6849E682}"/>
                </a:ext>
              </a:extLst>
            </p:cNvPr>
            <p:cNvSpPr/>
            <p:nvPr/>
          </p:nvSpPr>
          <p:spPr>
            <a:xfrm>
              <a:off x="10222675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9DC7D3-4E1D-25F8-22C4-3E5486C95E47}"/>
                </a:ext>
              </a:extLst>
            </p:cNvPr>
            <p:cNvSpPr/>
            <p:nvPr/>
          </p:nvSpPr>
          <p:spPr>
            <a:xfrm>
              <a:off x="9357755" y="386093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A7A71D-147D-9986-8C21-56DB7BF18D42}"/>
                </a:ext>
              </a:extLst>
            </p:cNvPr>
            <p:cNvSpPr/>
            <p:nvPr/>
          </p:nvSpPr>
          <p:spPr>
            <a:xfrm>
              <a:off x="8534399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" name="Conexão Curva 9">
              <a:extLst>
                <a:ext uri="{FF2B5EF4-FFF2-40B4-BE49-F238E27FC236}">
                  <a16:creationId xmlns:a16="http://schemas.microsoft.com/office/drawing/2014/main" id="{3D605B6A-032B-51CC-62AC-610E00C09439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0800000" flipV="1">
              <a:off x="8750399" y="2781070"/>
              <a:ext cx="607356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Curva 10">
              <a:extLst>
                <a:ext uri="{FF2B5EF4-FFF2-40B4-BE49-F238E27FC236}">
                  <a16:creationId xmlns:a16="http://schemas.microsoft.com/office/drawing/2014/main" id="{57C7B6BA-1B52-B484-4EBC-A4247B475680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rot="5400000">
              <a:off x="9141825" y="3429000"/>
              <a:ext cx="863861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Curva 11">
              <a:extLst>
                <a:ext uri="{FF2B5EF4-FFF2-40B4-BE49-F238E27FC236}">
                  <a16:creationId xmlns:a16="http://schemas.microsoft.com/office/drawing/2014/main" id="{F64879D7-AC5E-0C07-698C-C2029F148DC0}"/>
                </a:ext>
              </a:extLst>
            </p:cNvPr>
            <p:cNvCxnSpPr>
              <a:cxnSpLocks/>
              <a:stCxn id="7" idx="4"/>
              <a:endCxn id="8" idx="6"/>
            </p:cNvCxnSpPr>
            <p:nvPr/>
          </p:nvCxnSpPr>
          <p:spPr>
            <a:xfrm rot="5400000">
              <a:off x="9898250" y="3536505"/>
              <a:ext cx="431931" cy="64892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Curva 12">
              <a:extLst>
                <a:ext uri="{FF2B5EF4-FFF2-40B4-BE49-F238E27FC236}">
                  <a16:creationId xmlns:a16="http://schemas.microsoft.com/office/drawing/2014/main" id="{32B2C7E2-3F48-C871-BC53-A8D08786E35E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9789755" y="2781070"/>
              <a:ext cx="648920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DCAF493-75DE-4A57-E25D-05A5969F0921}"/>
                </a:ext>
              </a:extLst>
            </p:cNvPr>
            <p:cNvSpPr txBox="1"/>
            <p:nvPr/>
          </p:nvSpPr>
          <p:spPr>
            <a:xfrm>
              <a:off x="10121602" y="2565070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642DDEF-524D-311D-5242-96C5BC47DE41}"/>
                </a:ext>
              </a:extLst>
            </p:cNvPr>
            <p:cNvSpPr txBox="1"/>
            <p:nvPr/>
          </p:nvSpPr>
          <p:spPr>
            <a:xfrm>
              <a:off x="8641985" y="2627703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B485821-F770-D4C5-7C06-BFDAF3F15C2C}"/>
                </a:ext>
              </a:extLst>
            </p:cNvPr>
            <p:cNvSpPr txBox="1"/>
            <p:nvPr/>
          </p:nvSpPr>
          <p:spPr>
            <a:xfrm>
              <a:off x="9261424" y="3275667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8F70901-20DF-C635-FB2D-3584D8EA8CBC}"/>
                </a:ext>
              </a:extLst>
            </p:cNvPr>
            <p:cNvSpPr txBox="1"/>
            <p:nvPr/>
          </p:nvSpPr>
          <p:spPr>
            <a:xfrm>
              <a:off x="10136540" y="3929402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graphicFrame>
        <p:nvGraphicFramePr>
          <p:cNvPr id="19" name="Tabela 25">
            <a:extLst>
              <a:ext uri="{FF2B5EF4-FFF2-40B4-BE49-F238E27FC236}">
                <a16:creationId xmlns:a16="http://schemas.microsoft.com/office/drawing/2014/main" id="{4B861833-3619-0C71-A498-0E3272A226BB}"/>
              </a:ext>
            </a:extLst>
          </p:cNvPr>
          <p:cNvGraphicFramePr>
            <a:graphicFrameLocks noGrp="1"/>
          </p:cNvGraphicFramePr>
          <p:nvPr/>
        </p:nvGraphicFramePr>
        <p:xfrm>
          <a:off x="9542345" y="1319711"/>
          <a:ext cx="220584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717">
                  <a:extLst>
                    <a:ext uri="{9D8B030D-6E8A-4147-A177-3AD203B41FA5}">
                      <a16:colId xmlns:a16="http://schemas.microsoft.com/office/drawing/2014/main" val="1229239865"/>
                    </a:ext>
                  </a:extLst>
                </a:gridCol>
                <a:gridCol w="877123">
                  <a:extLst>
                    <a:ext uri="{9D8B030D-6E8A-4147-A177-3AD203B41FA5}">
                      <a16:colId xmlns:a16="http://schemas.microsoft.com/office/drawing/2014/main" val="1062487772"/>
                    </a:ext>
                  </a:extLst>
                </a:gridCol>
              </a:tblGrid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z=z</a:t>
                      </a:r>
                      <a:r>
                        <a:rPr lang="en-GB" baseline="-25000" dirty="0"/>
                        <a:t>0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1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0619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88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784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73921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1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2817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586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94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740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1085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77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384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5447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209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227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66150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41781"/>
                  </a:ext>
                </a:extLst>
              </a:tr>
            </a:tbl>
          </a:graphicData>
        </a:graphic>
      </p:graphicFrame>
      <p:pic>
        <p:nvPicPr>
          <p:cNvPr id="20" name="Imagem 19">
            <a:extLst>
              <a:ext uri="{FF2B5EF4-FFF2-40B4-BE49-F238E27FC236}">
                <a16:creationId xmlns:a16="http://schemas.microsoft.com/office/drawing/2014/main" id="{A446B7AC-F514-44CA-CDB1-BE8854C5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06" y="1712387"/>
            <a:ext cx="6101465" cy="42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6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E2C44-473D-2B27-EDE5-F479428B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p=5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E8D446-712B-0859-D85A-448DBBE1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39A95E-C8B5-DD69-C61B-2137EDAF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36" y="1581984"/>
            <a:ext cx="8854127" cy="48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82784-6096-9C2D-B441-1ACA9590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MaxCUT</a:t>
            </a:r>
            <a:r>
              <a:rPr lang="en-GB" dirty="0"/>
              <a:t>: p=5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BC39C3-B75B-D688-E4A2-7A4D1AF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B888945-7051-FEEB-BB36-28B759CBF789}"/>
              </a:ext>
            </a:extLst>
          </p:cNvPr>
          <p:cNvGrpSpPr/>
          <p:nvPr/>
        </p:nvGrpSpPr>
        <p:grpSpPr>
          <a:xfrm>
            <a:off x="396730" y="2984674"/>
            <a:ext cx="2120276" cy="1733664"/>
            <a:chOff x="8534399" y="2565070"/>
            <a:chExt cx="2120276" cy="1733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980C70-4BB7-9FDB-335E-BD4C8E6E9F0D}"/>
                </a:ext>
              </a:extLst>
            </p:cNvPr>
            <p:cNvSpPr/>
            <p:nvPr/>
          </p:nvSpPr>
          <p:spPr>
            <a:xfrm>
              <a:off x="9357755" y="256507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E8C922-139D-F23C-F359-A06C6849E682}"/>
                </a:ext>
              </a:extLst>
            </p:cNvPr>
            <p:cNvSpPr/>
            <p:nvPr/>
          </p:nvSpPr>
          <p:spPr>
            <a:xfrm>
              <a:off x="10222675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9DC7D3-4E1D-25F8-22C4-3E5486C95E47}"/>
                </a:ext>
              </a:extLst>
            </p:cNvPr>
            <p:cNvSpPr/>
            <p:nvPr/>
          </p:nvSpPr>
          <p:spPr>
            <a:xfrm>
              <a:off x="9357755" y="386093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A7A71D-147D-9986-8C21-56DB7BF18D42}"/>
                </a:ext>
              </a:extLst>
            </p:cNvPr>
            <p:cNvSpPr/>
            <p:nvPr/>
          </p:nvSpPr>
          <p:spPr>
            <a:xfrm>
              <a:off x="8534399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" name="Conexão Curva 9">
              <a:extLst>
                <a:ext uri="{FF2B5EF4-FFF2-40B4-BE49-F238E27FC236}">
                  <a16:creationId xmlns:a16="http://schemas.microsoft.com/office/drawing/2014/main" id="{3D605B6A-032B-51CC-62AC-610E00C09439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0800000" flipV="1">
              <a:off x="8750399" y="2781070"/>
              <a:ext cx="607356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Curva 10">
              <a:extLst>
                <a:ext uri="{FF2B5EF4-FFF2-40B4-BE49-F238E27FC236}">
                  <a16:creationId xmlns:a16="http://schemas.microsoft.com/office/drawing/2014/main" id="{57C7B6BA-1B52-B484-4EBC-A4247B475680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rot="5400000">
              <a:off x="9141825" y="3429000"/>
              <a:ext cx="863861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Curva 11">
              <a:extLst>
                <a:ext uri="{FF2B5EF4-FFF2-40B4-BE49-F238E27FC236}">
                  <a16:creationId xmlns:a16="http://schemas.microsoft.com/office/drawing/2014/main" id="{F64879D7-AC5E-0C07-698C-C2029F148DC0}"/>
                </a:ext>
              </a:extLst>
            </p:cNvPr>
            <p:cNvCxnSpPr>
              <a:cxnSpLocks/>
              <a:stCxn id="7" idx="4"/>
              <a:endCxn id="8" idx="6"/>
            </p:cNvCxnSpPr>
            <p:nvPr/>
          </p:nvCxnSpPr>
          <p:spPr>
            <a:xfrm rot="5400000">
              <a:off x="9898250" y="3536505"/>
              <a:ext cx="431931" cy="64892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Curva 12">
              <a:extLst>
                <a:ext uri="{FF2B5EF4-FFF2-40B4-BE49-F238E27FC236}">
                  <a16:creationId xmlns:a16="http://schemas.microsoft.com/office/drawing/2014/main" id="{32B2C7E2-3F48-C871-BC53-A8D08786E35E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9789755" y="2781070"/>
              <a:ext cx="648920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DCAF493-75DE-4A57-E25D-05A5969F0921}"/>
                </a:ext>
              </a:extLst>
            </p:cNvPr>
            <p:cNvSpPr txBox="1"/>
            <p:nvPr/>
          </p:nvSpPr>
          <p:spPr>
            <a:xfrm>
              <a:off x="10121602" y="2565070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642DDEF-524D-311D-5242-96C5BC47DE41}"/>
                </a:ext>
              </a:extLst>
            </p:cNvPr>
            <p:cNvSpPr txBox="1"/>
            <p:nvPr/>
          </p:nvSpPr>
          <p:spPr>
            <a:xfrm>
              <a:off x="8641985" y="2627703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B485821-F770-D4C5-7C06-BFDAF3F15C2C}"/>
                </a:ext>
              </a:extLst>
            </p:cNvPr>
            <p:cNvSpPr txBox="1"/>
            <p:nvPr/>
          </p:nvSpPr>
          <p:spPr>
            <a:xfrm>
              <a:off x="9261424" y="3275667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8F70901-20DF-C635-FB2D-3584D8EA8CBC}"/>
                </a:ext>
              </a:extLst>
            </p:cNvPr>
            <p:cNvSpPr txBox="1"/>
            <p:nvPr/>
          </p:nvSpPr>
          <p:spPr>
            <a:xfrm>
              <a:off x="10136540" y="3929402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graphicFrame>
        <p:nvGraphicFramePr>
          <p:cNvPr id="19" name="Tabela 25">
            <a:extLst>
              <a:ext uri="{FF2B5EF4-FFF2-40B4-BE49-F238E27FC236}">
                <a16:creationId xmlns:a16="http://schemas.microsoft.com/office/drawing/2014/main" id="{4B861833-3619-0C71-A498-0E3272A226BB}"/>
              </a:ext>
            </a:extLst>
          </p:cNvPr>
          <p:cNvGraphicFramePr>
            <a:graphicFrameLocks noGrp="1"/>
          </p:cNvGraphicFramePr>
          <p:nvPr/>
        </p:nvGraphicFramePr>
        <p:xfrm>
          <a:off x="9542345" y="1319711"/>
          <a:ext cx="220584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717">
                  <a:extLst>
                    <a:ext uri="{9D8B030D-6E8A-4147-A177-3AD203B41FA5}">
                      <a16:colId xmlns:a16="http://schemas.microsoft.com/office/drawing/2014/main" val="1229239865"/>
                    </a:ext>
                  </a:extLst>
                </a:gridCol>
                <a:gridCol w="877123">
                  <a:extLst>
                    <a:ext uri="{9D8B030D-6E8A-4147-A177-3AD203B41FA5}">
                      <a16:colId xmlns:a16="http://schemas.microsoft.com/office/drawing/2014/main" val="1062487772"/>
                    </a:ext>
                  </a:extLst>
                </a:gridCol>
              </a:tblGrid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z=z</a:t>
                      </a:r>
                      <a:r>
                        <a:rPr lang="en-GB" baseline="-25000" dirty="0"/>
                        <a:t>0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1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0619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88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784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73921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1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2817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586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94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740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1085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77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384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5447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209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227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66150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41781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71C21BFA-C841-841E-80F3-570349A3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1" y="1686346"/>
            <a:ext cx="6173214" cy="43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90A1-C0D0-2D74-4D57-4952A732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Combinatorial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A583697-A8A2-2ADC-741E-DAAAEE828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sz="2400" dirty="0"/>
                  <a:t>Combinatorial </a:t>
                </a:r>
                <a:r>
                  <a:rPr lang="pt-PT" sz="2400" dirty="0" err="1"/>
                  <a:t>optimization</a:t>
                </a:r>
                <a:r>
                  <a:rPr lang="pt-PT" sz="2400" dirty="0"/>
                  <a:t> </a:t>
                </a:r>
                <a:r>
                  <a:rPr lang="pt-PT" sz="2400" dirty="0" err="1"/>
                  <a:t>problems</a:t>
                </a:r>
                <a:r>
                  <a:rPr lang="pt-PT" sz="2400" dirty="0"/>
                  <a:t>:</a:t>
                </a:r>
                <a:br>
                  <a:rPr lang="pt-PT" sz="2400" dirty="0"/>
                </a:br>
                <a:r>
                  <a:rPr lang="pt-PT" sz="2400" dirty="0" err="1"/>
                  <a:t>finding</a:t>
                </a:r>
                <a:r>
                  <a:rPr lang="pt-PT" sz="2400" dirty="0"/>
                  <a:t> </a:t>
                </a:r>
                <a:r>
                  <a:rPr lang="pt-PT" sz="2400" dirty="0" err="1"/>
                  <a:t>an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optimal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object</a:t>
                </a:r>
                <a:r>
                  <a:rPr lang="pt-PT" sz="2400" dirty="0"/>
                  <a:t> out </a:t>
                </a:r>
                <a:r>
                  <a:rPr lang="pt-PT" sz="2400" dirty="0" err="1"/>
                  <a:t>of</a:t>
                </a:r>
                <a:r>
                  <a:rPr lang="pt-PT" sz="2400" dirty="0"/>
                  <a:t> a </a:t>
                </a:r>
                <a:r>
                  <a:rPr lang="pt-PT" sz="2400" dirty="0" err="1"/>
                  <a:t>finite</a:t>
                </a:r>
                <a:r>
                  <a:rPr lang="pt-PT" sz="2400" dirty="0"/>
                  <a:t> set </a:t>
                </a:r>
                <a:r>
                  <a:rPr lang="pt-PT" sz="2400" dirty="0" err="1"/>
                  <a:t>of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objects</a:t>
                </a:r>
                <a:r>
                  <a:rPr lang="pt-PT" sz="2400" dirty="0"/>
                  <a:t>.</a:t>
                </a:r>
              </a:p>
              <a:p>
                <a:endParaRPr lang="pt-PT" sz="2400" dirty="0"/>
              </a:p>
              <a:p>
                <a:r>
                  <a:rPr lang="pt-PT" sz="2400" dirty="0" err="1"/>
                  <a:t>Our</a:t>
                </a:r>
                <a:r>
                  <a:rPr lang="pt-PT" sz="2400" dirty="0"/>
                  <a:t> </a:t>
                </a:r>
                <a:r>
                  <a:rPr lang="pt-PT" sz="2400" dirty="0" err="1"/>
                  <a:t>formulation</a:t>
                </a:r>
                <a:r>
                  <a:rPr lang="pt-PT" sz="2400" dirty="0"/>
                  <a:t>:</a:t>
                </a:r>
                <a:br>
                  <a:rPr lang="pt-PT" sz="2400" dirty="0"/>
                </a:br>
                <a:r>
                  <a:rPr lang="pt-PT" sz="2400" dirty="0" err="1"/>
                  <a:t>finding</a:t>
                </a:r>
                <a:r>
                  <a:rPr lang="pt-PT" sz="2400" dirty="0"/>
                  <a:t> </a:t>
                </a:r>
                <a:r>
                  <a:rPr lang="pt-PT" sz="2400" dirty="0" err="1"/>
                  <a:t>optimal</a:t>
                </a:r>
                <a:r>
                  <a:rPr lang="pt-PT" sz="2400" dirty="0"/>
                  <a:t> bit </a:t>
                </a:r>
                <a:r>
                  <a:rPr lang="pt-PT" sz="2400" dirty="0" err="1"/>
                  <a:t>strings</a:t>
                </a:r>
                <a:r>
                  <a:rPr lang="pt-PT" sz="2400" dirty="0"/>
                  <a:t>,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2400" dirty="0"/>
                  <a:t>, out of a set of finite bitstrings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A583697-A8A2-2ADC-741E-DAAAEE828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5" t="-1205" r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505A44-A00B-95E2-DD13-5C7676CB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0FB8B1-FD97-DC9E-59F4-4A48852D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7458796" cy="951012"/>
          </a:xfrm>
        </p:spPr>
        <p:txBody>
          <a:bodyPr/>
          <a:lstStyle/>
          <a:p>
            <a:r>
              <a:rPr lang="en-GB" dirty="0"/>
              <a:t>Given a graph G=(V,E) find the cut with maximum cost</a:t>
            </a:r>
            <a:br>
              <a:rPr lang="en-GB" dirty="0"/>
            </a:br>
            <a:r>
              <a:rPr lang="en-GB" dirty="0"/>
              <a:t>A cut is a partitioning of the graph’s nodes into 2 sets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0D072F-03DC-978E-11D8-5F23BEE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Combinatorial Optimization: </a:t>
            </a:r>
            <a:r>
              <a:rPr lang="en-GB" sz="2800" dirty="0" err="1"/>
              <a:t>MaxCut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10666C-B45F-AFC9-D00C-61999FD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869270D-74B5-AC94-CA85-9BA2F56AB640}"/>
              </a:ext>
            </a:extLst>
          </p:cNvPr>
          <p:cNvGrpSpPr/>
          <p:nvPr/>
        </p:nvGrpSpPr>
        <p:grpSpPr>
          <a:xfrm>
            <a:off x="1586871" y="3435929"/>
            <a:ext cx="2120276" cy="1733664"/>
            <a:chOff x="8534399" y="2565070"/>
            <a:chExt cx="2120276" cy="17336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158788-CAB1-DDB4-4C13-F5D6A37DE1A1}"/>
                </a:ext>
              </a:extLst>
            </p:cNvPr>
            <p:cNvSpPr/>
            <p:nvPr/>
          </p:nvSpPr>
          <p:spPr>
            <a:xfrm>
              <a:off x="9357755" y="256507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BD9DB7-C00B-19C1-6A67-90976B2AF032}"/>
                </a:ext>
              </a:extLst>
            </p:cNvPr>
            <p:cNvSpPr/>
            <p:nvPr/>
          </p:nvSpPr>
          <p:spPr>
            <a:xfrm>
              <a:off x="10222675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C1E285-516B-877F-FFF5-72435FA72077}"/>
                </a:ext>
              </a:extLst>
            </p:cNvPr>
            <p:cNvSpPr/>
            <p:nvPr/>
          </p:nvSpPr>
          <p:spPr>
            <a:xfrm>
              <a:off x="9357755" y="386093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059730-3570-B543-B274-E24AFB39B55D}"/>
                </a:ext>
              </a:extLst>
            </p:cNvPr>
            <p:cNvSpPr/>
            <p:nvPr/>
          </p:nvSpPr>
          <p:spPr>
            <a:xfrm>
              <a:off x="8534399" y="3213000"/>
              <a:ext cx="432000" cy="432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10" name="Conexão Curva 9">
              <a:extLst>
                <a:ext uri="{FF2B5EF4-FFF2-40B4-BE49-F238E27FC236}">
                  <a16:creationId xmlns:a16="http://schemas.microsoft.com/office/drawing/2014/main" id="{9DBDAA7E-031A-37A6-28C4-483DDC65B7B7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0800000" flipV="1">
              <a:off x="8750399" y="2781070"/>
              <a:ext cx="607356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Curva 10">
              <a:extLst>
                <a:ext uri="{FF2B5EF4-FFF2-40B4-BE49-F238E27FC236}">
                  <a16:creationId xmlns:a16="http://schemas.microsoft.com/office/drawing/2014/main" id="{2089D5AC-2F1F-E049-A957-0ADB0EB9C1E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rot="5400000">
              <a:off x="9141825" y="3429000"/>
              <a:ext cx="863861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Curva 13">
              <a:extLst>
                <a:ext uri="{FF2B5EF4-FFF2-40B4-BE49-F238E27FC236}">
                  <a16:creationId xmlns:a16="http://schemas.microsoft.com/office/drawing/2014/main" id="{C0429D53-9B8C-C93A-588C-1ED4B5A6030C}"/>
                </a:ext>
              </a:extLst>
            </p:cNvPr>
            <p:cNvCxnSpPr>
              <a:cxnSpLocks/>
              <a:stCxn id="6" idx="4"/>
              <a:endCxn id="7" idx="6"/>
            </p:cNvCxnSpPr>
            <p:nvPr/>
          </p:nvCxnSpPr>
          <p:spPr>
            <a:xfrm rot="5400000">
              <a:off x="9898250" y="3536505"/>
              <a:ext cx="431931" cy="64892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Curva 16">
              <a:extLst>
                <a:ext uri="{FF2B5EF4-FFF2-40B4-BE49-F238E27FC236}">
                  <a16:creationId xmlns:a16="http://schemas.microsoft.com/office/drawing/2014/main" id="{9759A1F2-E532-C3E3-27B0-483277DB6E56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9789755" y="2781070"/>
              <a:ext cx="648920" cy="431930"/>
            </a:xfrm>
            <a:prstGeom prst="curved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5CFD419-3A6C-8959-10F3-90F8C0033EC6}"/>
                </a:ext>
              </a:extLst>
            </p:cNvPr>
            <p:cNvSpPr txBox="1"/>
            <p:nvPr/>
          </p:nvSpPr>
          <p:spPr>
            <a:xfrm>
              <a:off x="10121602" y="2565070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A758319-FE60-704A-33FD-0BBF1742FD5D}"/>
                </a:ext>
              </a:extLst>
            </p:cNvPr>
            <p:cNvSpPr txBox="1"/>
            <p:nvPr/>
          </p:nvSpPr>
          <p:spPr>
            <a:xfrm>
              <a:off x="8641985" y="2627703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CDD7E93-5262-1D6B-3F84-574777935C3D}"/>
                </a:ext>
              </a:extLst>
            </p:cNvPr>
            <p:cNvSpPr txBox="1"/>
            <p:nvPr/>
          </p:nvSpPr>
          <p:spPr>
            <a:xfrm>
              <a:off x="9261424" y="3275667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29B3E2D-C985-3A8C-726C-A8613EA1CE46}"/>
                </a:ext>
              </a:extLst>
            </p:cNvPr>
            <p:cNvSpPr txBox="1"/>
            <p:nvPr/>
          </p:nvSpPr>
          <p:spPr>
            <a:xfrm>
              <a:off x="10136540" y="3929402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graphicFrame>
        <p:nvGraphicFramePr>
          <p:cNvPr id="25" name="Tabela 25">
            <a:extLst>
              <a:ext uri="{FF2B5EF4-FFF2-40B4-BE49-F238E27FC236}">
                <a16:creationId xmlns:a16="http://schemas.microsoft.com/office/drawing/2014/main" id="{856FDA88-B95E-32AD-8EA2-C15648B23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92490"/>
              </p:ext>
            </p:extLst>
          </p:nvPr>
        </p:nvGraphicFramePr>
        <p:xfrm>
          <a:off x="8996080" y="1319711"/>
          <a:ext cx="2205840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717">
                  <a:extLst>
                    <a:ext uri="{9D8B030D-6E8A-4147-A177-3AD203B41FA5}">
                      <a16:colId xmlns:a16="http://schemas.microsoft.com/office/drawing/2014/main" val="1229239865"/>
                    </a:ext>
                  </a:extLst>
                </a:gridCol>
                <a:gridCol w="877123">
                  <a:extLst>
                    <a:ext uri="{9D8B030D-6E8A-4147-A177-3AD203B41FA5}">
                      <a16:colId xmlns:a16="http://schemas.microsoft.com/office/drawing/2014/main" val="1062487772"/>
                    </a:ext>
                  </a:extLst>
                </a:gridCol>
              </a:tblGrid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z=z</a:t>
                      </a:r>
                      <a:r>
                        <a:rPr lang="en-GB" baseline="-25000" dirty="0"/>
                        <a:t>0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1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0619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88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784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73921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1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2817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586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94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740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1085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77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384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5447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20956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227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66150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41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A96ACA0-97C4-2D89-D8FF-1754ED8B568E}"/>
                  </a:ext>
                </a:extLst>
              </p:cNvPr>
              <p:cNvSpPr txBox="1"/>
              <p:nvPr/>
            </p:nvSpPr>
            <p:spPr>
              <a:xfrm>
                <a:off x="5247356" y="3620595"/>
                <a:ext cx="2537939" cy="12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PT" sz="2400" b="0" i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40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PT" sz="2400" b="0" i="1" smtClean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A96ACA0-97C4-2D89-D8FF-1754ED8B5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356" y="3620595"/>
                <a:ext cx="2537939" cy="1284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7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80FB8B1-FD97-DC9E-59F4-4A48852DD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2" y="1688408"/>
                <a:ext cx="8177254" cy="19571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Given Boolean statements on the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identify the bit strings which satisfy more statements</a:t>
                </a:r>
              </a:p>
              <a:p>
                <a:pPr marL="0" indent="0">
                  <a:buNone/>
                </a:pPr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80FB8B1-FD97-DC9E-59F4-4A48852DD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688408"/>
                <a:ext cx="8177254" cy="1957172"/>
              </a:xfrm>
              <a:blipFill>
                <a:blip r:embed="rId2"/>
                <a:stretch>
                  <a:fillRect l="-310" t="-3205" b="-71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880D072F-03DC-978E-11D8-5F23BEE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Combinatorial Optimization: </a:t>
            </a:r>
            <a:r>
              <a:rPr lang="en-GB" sz="2800" dirty="0" err="1"/>
              <a:t>MaxSAT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10666C-B45F-AFC9-D00C-61999FD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5" name="Tabela 25">
            <a:extLst>
              <a:ext uri="{FF2B5EF4-FFF2-40B4-BE49-F238E27FC236}">
                <a16:creationId xmlns:a16="http://schemas.microsoft.com/office/drawing/2014/main" id="{856FDA88-B95E-32AD-8EA2-C15648B23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31110"/>
              </p:ext>
            </p:extLst>
          </p:nvPr>
        </p:nvGraphicFramePr>
        <p:xfrm>
          <a:off x="7908968" y="3266183"/>
          <a:ext cx="3435042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549">
                  <a:extLst>
                    <a:ext uri="{9D8B030D-6E8A-4147-A177-3AD203B41FA5}">
                      <a16:colId xmlns:a16="http://schemas.microsoft.com/office/drawing/2014/main" val="1229239865"/>
                    </a:ext>
                  </a:extLst>
                </a:gridCol>
                <a:gridCol w="760831">
                  <a:extLst>
                    <a:ext uri="{9D8B030D-6E8A-4147-A177-3AD203B41FA5}">
                      <a16:colId xmlns:a16="http://schemas.microsoft.com/office/drawing/2014/main" val="701341869"/>
                    </a:ext>
                  </a:extLst>
                </a:gridCol>
                <a:gridCol w="760831">
                  <a:extLst>
                    <a:ext uri="{9D8B030D-6E8A-4147-A177-3AD203B41FA5}">
                      <a16:colId xmlns:a16="http://schemas.microsoft.com/office/drawing/2014/main" val="189523955"/>
                    </a:ext>
                  </a:extLst>
                </a:gridCol>
                <a:gridCol w="760831">
                  <a:extLst>
                    <a:ext uri="{9D8B030D-6E8A-4147-A177-3AD203B41FA5}">
                      <a16:colId xmlns:a16="http://schemas.microsoft.com/office/drawing/2014/main" val="1062487772"/>
                    </a:ext>
                  </a:extLst>
                </a:gridCol>
              </a:tblGrid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z=z</a:t>
                      </a:r>
                      <a:r>
                        <a:rPr lang="en-GB" baseline="-25000" dirty="0"/>
                        <a:t>0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1</a:t>
                      </a:r>
                      <a:r>
                        <a:rPr lang="en-GB" dirty="0"/>
                        <a:t>z</a:t>
                      </a:r>
                      <a:r>
                        <a:rPr lang="en-GB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1</a:t>
                      </a:r>
                      <a:r>
                        <a:rPr lang="en-GB" dirty="0"/>
                        <a:t>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0619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88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77844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73921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1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2817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58697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9442"/>
                  </a:ext>
                </a:extLst>
              </a:tr>
              <a:tr h="30231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34B56-5CFE-165F-1F55-6EA72130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1CA6C3D-713A-E688-B6E6-87BA66268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be the Hamiltonian of a quantum system. Then the system time evolution, according to Schrodinger equation 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/>
                <a:r>
                  <a:rPr lang="en-GB" dirty="0"/>
                  <a:t>The Hamiltonian is Hermitian (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dirty="0"/>
                  <a:t>),</a:t>
                </a:r>
              </a:p>
              <a:p>
                <a:pPr marL="0" indent="0" algn="just">
                  <a:buNone/>
                </a:pPr>
                <a:r>
                  <a:rPr lang="en-GB" dirty="0"/>
                  <a:t>	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 is unitary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  <a:p>
                <a:pPr marL="0" indent="0" algn="just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1CA6C3D-713A-E688-B6E6-87BA66268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 r="-1416" b="-3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753A3A-44EE-8BE4-BD69-0F12E2B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2DC4-00C6-42E9-6B4A-FF923F0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Adiabatic Quantum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270CD3B-88CB-0E07-BF3C-9A0E3B605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404723" cy="383724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PT" i="1" dirty="0"/>
                  <a:t>“A </a:t>
                </a:r>
                <a:r>
                  <a:rPr lang="pt-PT" i="1" dirty="0" err="1"/>
                  <a:t>physical</a:t>
                </a:r>
                <a:r>
                  <a:rPr lang="pt-PT" i="1" dirty="0"/>
                  <a:t> </a:t>
                </a:r>
                <a:r>
                  <a:rPr lang="pt-PT" i="1" dirty="0" err="1"/>
                  <a:t>system</a:t>
                </a:r>
                <a:r>
                  <a:rPr lang="pt-PT" i="1" dirty="0"/>
                  <a:t> </a:t>
                </a:r>
                <a:r>
                  <a:rPr lang="pt-PT" i="1" dirty="0" err="1"/>
                  <a:t>remains</a:t>
                </a:r>
                <a:r>
                  <a:rPr lang="pt-PT" i="1" dirty="0"/>
                  <a:t> in </a:t>
                </a:r>
                <a:r>
                  <a:rPr lang="pt-PT" i="1" dirty="0" err="1"/>
                  <a:t>its</a:t>
                </a:r>
                <a:r>
                  <a:rPr lang="pt-PT" i="1" dirty="0"/>
                  <a:t> </a:t>
                </a:r>
                <a:r>
                  <a:rPr lang="pt-PT" i="1" dirty="0" err="1"/>
                  <a:t>instantaneous</a:t>
                </a:r>
                <a:r>
                  <a:rPr lang="pt-PT" i="1" dirty="0"/>
                  <a:t> </a:t>
                </a:r>
                <a:r>
                  <a:rPr lang="pt-PT" i="1" dirty="0">
                    <a:hlinkClick r:id="rId2" tooltip="Eigenstate"/>
                  </a:rPr>
                  <a:t>eigenstate</a:t>
                </a:r>
                <a:r>
                  <a:rPr lang="pt-PT" i="1" dirty="0"/>
                  <a:t> </a:t>
                </a:r>
                <a:r>
                  <a:rPr lang="pt-PT" i="1" dirty="0" err="1"/>
                  <a:t>if</a:t>
                </a:r>
                <a:r>
                  <a:rPr lang="pt-PT" i="1" dirty="0"/>
                  <a:t> a </a:t>
                </a:r>
                <a:r>
                  <a:rPr lang="pt-PT" i="1" dirty="0" err="1"/>
                  <a:t>given</a:t>
                </a:r>
                <a:r>
                  <a:rPr lang="pt-PT" i="1" dirty="0"/>
                  <a:t> </a:t>
                </a:r>
                <a:r>
                  <a:rPr lang="pt-PT" i="1" dirty="0">
                    <a:hlinkClick r:id="rId3" tooltip="Perturbation theory (quantum mechanics)"/>
                  </a:rPr>
                  <a:t>perturbation</a:t>
                </a:r>
                <a:r>
                  <a:rPr lang="pt-PT" i="1" dirty="0"/>
                  <a:t> </a:t>
                </a:r>
                <a:r>
                  <a:rPr lang="pt-PT" i="1" dirty="0" err="1"/>
                  <a:t>is</a:t>
                </a:r>
                <a:r>
                  <a:rPr lang="pt-PT" i="1" dirty="0"/>
                  <a:t> </a:t>
                </a:r>
                <a:r>
                  <a:rPr lang="pt-PT" i="1" dirty="0" err="1"/>
                  <a:t>acting</a:t>
                </a:r>
                <a:r>
                  <a:rPr lang="pt-PT" i="1" dirty="0"/>
                  <a:t> </a:t>
                </a:r>
                <a:r>
                  <a:rPr lang="pt-PT" i="1" dirty="0" err="1"/>
                  <a:t>on</a:t>
                </a:r>
                <a:r>
                  <a:rPr lang="pt-PT" i="1" dirty="0"/>
                  <a:t> </a:t>
                </a:r>
                <a:r>
                  <a:rPr lang="pt-PT" i="1" dirty="0" err="1"/>
                  <a:t>it</a:t>
                </a:r>
                <a:r>
                  <a:rPr lang="pt-PT" i="1" dirty="0"/>
                  <a:t> </a:t>
                </a:r>
                <a:r>
                  <a:rPr lang="pt-PT" i="1" dirty="0" err="1"/>
                  <a:t>slowly</a:t>
                </a:r>
                <a:r>
                  <a:rPr lang="pt-PT" i="1" dirty="0"/>
                  <a:t> </a:t>
                </a:r>
                <a:r>
                  <a:rPr lang="pt-PT" i="1" dirty="0" err="1"/>
                  <a:t>enough</a:t>
                </a:r>
                <a:r>
                  <a:rPr lang="pt-PT" i="1" dirty="0"/>
                  <a:t> ...” </a:t>
                </a:r>
                <a:r>
                  <a:rPr lang="pt-PT" i="1" baseline="30000" dirty="0"/>
                  <a:t>[1]</a:t>
                </a:r>
              </a:p>
              <a:p>
                <a:pPr marL="0" indent="0" algn="ctr">
                  <a:buNone/>
                </a:pPr>
                <a:endParaRPr lang="pt-PT" sz="400" i="1" dirty="0"/>
              </a:p>
              <a:p>
                <a:pPr algn="just"/>
                <a:r>
                  <a:rPr lang="en-GB" dirty="0"/>
                  <a:t>Start from the </a:t>
                </a:r>
                <a:r>
                  <a:rPr lang="en-GB" b="1" dirty="0"/>
                  <a:t>ground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of a quantum system with an </a:t>
                </a:r>
                <a:r>
                  <a:rPr lang="en-GB" b="1" dirty="0"/>
                  <a:t>easily realisable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, which corresponds to a </a:t>
                </a:r>
                <a:r>
                  <a:rPr lang="en-GB" b="1" dirty="0"/>
                  <a:t>smooth landscape</a:t>
                </a:r>
              </a:p>
              <a:p>
                <a:pPr algn="just"/>
                <a:r>
                  <a:rPr lang="en-GB" dirty="0"/>
                  <a:t>Aim towards the </a:t>
                </a:r>
                <a:r>
                  <a:rPr lang="en-GB" b="1" dirty="0"/>
                  <a:t>ground state of the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, which describes the quantum system of interest</a:t>
                </a:r>
              </a:p>
              <a:p>
                <a:pPr algn="just"/>
                <a:r>
                  <a:rPr lang="en-GB" dirty="0"/>
                  <a:t>Then the </a:t>
                </a:r>
                <a:r>
                  <a:rPr lang="en-GB" b="1" dirty="0"/>
                  <a:t>Hamiltonian</a:t>
                </a:r>
                <a:r>
                  <a:rPr lang="en-GB" dirty="0"/>
                  <a:t> used by the </a:t>
                </a:r>
                <a:r>
                  <a:rPr lang="en-GB" b="1" dirty="0"/>
                  <a:t>adiabatic approach</a:t>
                </a:r>
                <a:r>
                  <a:rPr lang="en-GB" dirty="0"/>
                  <a:t> is:</a:t>
                </a:r>
              </a:p>
              <a:p>
                <a:pPr marL="0" indent="0" algn="just">
                  <a:buNone/>
                </a:pPr>
                <a:endParaRPr lang="en-GB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270CD3B-88CB-0E07-BF3C-9A0E3B605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404723" cy="3837243"/>
              </a:xfrm>
              <a:blipFill>
                <a:blip r:embed="rId4"/>
                <a:stretch>
                  <a:fillRect l="-270" t="-990" r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C32333-ACAE-7AC6-7C9D-E2BFEA55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CE7870-95AA-FC85-9496-7556403A545D}"/>
              </a:ext>
            </a:extLst>
          </p:cNvPr>
          <p:cNvSpPr txBox="1"/>
          <p:nvPr/>
        </p:nvSpPr>
        <p:spPr>
          <a:xfrm>
            <a:off x="1103312" y="6020790"/>
            <a:ext cx="940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 [1] - </a:t>
            </a:r>
            <a:r>
              <a:rPr lang="pt-PT" sz="1600" i="1" dirty="0"/>
              <a:t>M. </a:t>
            </a:r>
            <a:r>
              <a:rPr lang="pt-PT" sz="1600" i="1" dirty="0" err="1"/>
              <a:t>Born</a:t>
            </a:r>
            <a:r>
              <a:rPr lang="pt-PT" sz="1600" i="1" dirty="0"/>
              <a:t> </a:t>
            </a:r>
            <a:r>
              <a:rPr lang="pt-PT" sz="1600" i="1" dirty="0" err="1"/>
              <a:t>and</a:t>
            </a:r>
            <a:r>
              <a:rPr lang="pt-PT" sz="1600" i="1" dirty="0"/>
              <a:t> V. A. </a:t>
            </a:r>
            <a:r>
              <a:rPr lang="pt-PT" sz="1600" i="1" dirty="0" err="1"/>
              <a:t>Fock</a:t>
            </a:r>
            <a:r>
              <a:rPr lang="pt-PT" sz="1600" i="1" dirty="0"/>
              <a:t> (1928). "</a:t>
            </a:r>
            <a:r>
              <a:rPr lang="pt-PT" sz="1600" i="1" dirty="0" err="1"/>
              <a:t>Beweis</a:t>
            </a:r>
            <a:r>
              <a:rPr lang="pt-PT" sz="1600" i="1" dirty="0"/>
              <a:t> </a:t>
            </a:r>
            <a:r>
              <a:rPr lang="pt-PT" sz="1600" i="1" dirty="0" err="1"/>
              <a:t>des</a:t>
            </a:r>
            <a:r>
              <a:rPr lang="pt-PT" sz="1600" i="1" dirty="0"/>
              <a:t> </a:t>
            </a:r>
            <a:r>
              <a:rPr lang="pt-PT" sz="1600" i="1" dirty="0" err="1"/>
              <a:t>Adiabatensatzes</a:t>
            </a:r>
            <a:r>
              <a:rPr lang="pt-PT" sz="1600" i="1" dirty="0"/>
              <a:t>". </a:t>
            </a:r>
            <a:r>
              <a:rPr lang="pt-PT" sz="1600" i="1" dirty="0" err="1"/>
              <a:t>Zeitschrift</a:t>
            </a:r>
            <a:r>
              <a:rPr lang="pt-PT" sz="1600" i="1" dirty="0"/>
              <a:t> </a:t>
            </a:r>
            <a:r>
              <a:rPr lang="pt-PT" sz="1600" i="1" dirty="0" err="1"/>
              <a:t>für</a:t>
            </a:r>
            <a:r>
              <a:rPr lang="pt-PT" sz="1600" i="1" dirty="0"/>
              <a:t> </a:t>
            </a:r>
            <a:r>
              <a:rPr lang="pt-PT" sz="1600" i="1" dirty="0" err="1"/>
              <a:t>Physik</a:t>
            </a:r>
            <a:r>
              <a:rPr lang="pt-PT" sz="1600" i="1" dirty="0"/>
              <a:t> A. </a:t>
            </a:r>
            <a:r>
              <a:rPr lang="pt-PT" sz="1600" b="1" i="1" dirty="0"/>
              <a:t>51</a:t>
            </a:r>
            <a:r>
              <a:rPr lang="pt-PT" sz="1600" i="1" dirty="0"/>
              <a:t> (3–4): 165–180.  </a:t>
            </a:r>
            <a:r>
              <a:rPr lang="pt-PT" sz="1600" i="1" dirty="0">
                <a:hlinkClick r:id="rId5" tooltip="Doi (identifier)"/>
              </a:rPr>
              <a:t>doi</a:t>
            </a:r>
            <a:r>
              <a:rPr lang="pt-PT" sz="1600" i="1" dirty="0"/>
              <a:t>:</a:t>
            </a:r>
            <a:r>
              <a:rPr lang="pt-PT" sz="1600" i="1" u="sng" dirty="0">
                <a:hlinkClick r:id="rId6"/>
              </a:rPr>
              <a:t>10.1007/BF01343193</a:t>
            </a:r>
            <a:endParaRPr lang="en-GB" sz="1600" dirty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202AE60-38A4-B312-1079-D1CF83EE750C}"/>
              </a:ext>
            </a:extLst>
          </p:cNvPr>
          <p:cNvCxnSpPr/>
          <p:nvPr/>
        </p:nvCxnSpPr>
        <p:spPr>
          <a:xfrm>
            <a:off x="1103312" y="5997039"/>
            <a:ext cx="9404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CC75-A1CF-A060-5CD7-F136AEBB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Adiabatic Quantum Computing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CC774D-4DB1-2716-8BB2-339683F2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B111D9EE-28CE-7DC2-AA17-A031BEDA35FB}"/>
              </a:ext>
            </a:extLst>
          </p:cNvPr>
          <p:cNvCxnSpPr/>
          <p:nvPr/>
        </p:nvCxnSpPr>
        <p:spPr>
          <a:xfrm flipV="1">
            <a:off x="1998133" y="1853248"/>
            <a:ext cx="0" cy="3345285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91A3222-AA30-2F76-78C7-3C682431DF55}"/>
              </a:ext>
            </a:extLst>
          </p:cNvPr>
          <p:cNvCxnSpPr>
            <a:cxnSpLocks/>
          </p:cNvCxnSpPr>
          <p:nvPr/>
        </p:nvCxnSpPr>
        <p:spPr>
          <a:xfrm>
            <a:off x="1811867" y="5063067"/>
            <a:ext cx="4826000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2ACA060-DD1D-DD3A-9C65-EB5D10D6C804}"/>
                  </a:ext>
                </a:extLst>
              </p:cNvPr>
              <p:cNvSpPr txBox="1"/>
              <p:nvPr/>
            </p:nvSpPr>
            <p:spPr>
              <a:xfrm>
                <a:off x="6231467" y="5198533"/>
                <a:ext cx="570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2ACA060-DD1D-DD3A-9C65-EB5D10D6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67" y="5198533"/>
                <a:ext cx="570091" cy="369332"/>
              </a:xfrm>
              <a:prstGeom prst="rect">
                <a:avLst/>
              </a:prstGeom>
              <a:blipFill>
                <a:blip r:embed="rId2"/>
                <a:stretch>
                  <a:fillRect l="-47826" t="-110000" r="-34783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rma Livre 12">
            <a:extLst>
              <a:ext uri="{FF2B5EF4-FFF2-40B4-BE49-F238E27FC236}">
                <a16:creationId xmlns:a16="http://schemas.microsoft.com/office/drawing/2014/main" id="{D0BC36FF-3332-C633-AB3D-D9F1CDEAB8CA}"/>
              </a:ext>
            </a:extLst>
          </p:cNvPr>
          <p:cNvSpPr/>
          <p:nvPr/>
        </p:nvSpPr>
        <p:spPr>
          <a:xfrm>
            <a:off x="2015067" y="4145367"/>
            <a:ext cx="4385733" cy="464157"/>
          </a:xfrm>
          <a:custGeom>
            <a:avLst/>
            <a:gdLst>
              <a:gd name="connsiteX0" fmla="*/ 0 w 4385733"/>
              <a:gd name="connsiteY0" fmla="*/ 325033 h 464157"/>
              <a:gd name="connsiteX1" fmla="*/ 728133 w 4385733"/>
              <a:gd name="connsiteY1" fmla="*/ 121833 h 464157"/>
              <a:gd name="connsiteX2" fmla="*/ 1083733 w 4385733"/>
              <a:gd name="connsiteY2" fmla="*/ 291166 h 464157"/>
              <a:gd name="connsiteX3" fmla="*/ 1405466 w 4385733"/>
              <a:gd name="connsiteY3" fmla="*/ 460500 h 464157"/>
              <a:gd name="connsiteX4" fmla="*/ 1879600 w 4385733"/>
              <a:gd name="connsiteY4" fmla="*/ 392766 h 464157"/>
              <a:gd name="connsiteX5" fmla="*/ 2048933 w 4385733"/>
              <a:gd name="connsiteY5" fmla="*/ 223433 h 464157"/>
              <a:gd name="connsiteX6" fmla="*/ 2353733 w 4385733"/>
              <a:gd name="connsiteY6" fmla="*/ 3300 h 464157"/>
              <a:gd name="connsiteX7" fmla="*/ 2760133 w 4385733"/>
              <a:gd name="connsiteY7" fmla="*/ 104900 h 464157"/>
              <a:gd name="connsiteX8" fmla="*/ 3149600 w 4385733"/>
              <a:gd name="connsiteY8" fmla="*/ 291166 h 464157"/>
              <a:gd name="connsiteX9" fmla="*/ 3539066 w 4385733"/>
              <a:gd name="connsiteY9" fmla="*/ 341966 h 464157"/>
              <a:gd name="connsiteX10" fmla="*/ 3810000 w 4385733"/>
              <a:gd name="connsiteY10" fmla="*/ 206500 h 464157"/>
              <a:gd name="connsiteX11" fmla="*/ 4047066 w 4385733"/>
              <a:gd name="connsiteY11" fmla="*/ 121833 h 464157"/>
              <a:gd name="connsiteX12" fmla="*/ 4301066 w 4385733"/>
              <a:gd name="connsiteY12" fmla="*/ 121833 h 464157"/>
              <a:gd name="connsiteX13" fmla="*/ 4301066 w 4385733"/>
              <a:gd name="connsiteY13" fmla="*/ 121833 h 464157"/>
              <a:gd name="connsiteX14" fmla="*/ 4385733 w 4385733"/>
              <a:gd name="connsiteY14" fmla="*/ 138766 h 4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5733" h="464157">
                <a:moveTo>
                  <a:pt x="0" y="325033"/>
                </a:moveTo>
                <a:cubicBezTo>
                  <a:pt x="273755" y="226255"/>
                  <a:pt x="547511" y="127477"/>
                  <a:pt x="728133" y="121833"/>
                </a:cubicBezTo>
                <a:cubicBezTo>
                  <a:pt x="908755" y="116189"/>
                  <a:pt x="970844" y="234722"/>
                  <a:pt x="1083733" y="291166"/>
                </a:cubicBezTo>
                <a:cubicBezTo>
                  <a:pt x="1196622" y="347610"/>
                  <a:pt x="1272822" y="443567"/>
                  <a:pt x="1405466" y="460500"/>
                </a:cubicBezTo>
                <a:cubicBezTo>
                  <a:pt x="1538110" y="477433"/>
                  <a:pt x="1772356" y="432277"/>
                  <a:pt x="1879600" y="392766"/>
                </a:cubicBezTo>
                <a:cubicBezTo>
                  <a:pt x="1986845" y="353255"/>
                  <a:pt x="1969911" y="288344"/>
                  <a:pt x="2048933" y="223433"/>
                </a:cubicBezTo>
                <a:cubicBezTo>
                  <a:pt x="2127955" y="158522"/>
                  <a:pt x="2235200" y="23055"/>
                  <a:pt x="2353733" y="3300"/>
                </a:cubicBezTo>
                <a:cubicBezTo>
                  <a:pt x="2472266" y="-16455"/>
                  <a:pt x="2627489" y="56922"/>
                  <a:pt x="2760133" y="104900"/>
                </a:cubicBezTo>
                <a:cubicBezTo>
                  <a:pt x="2892778" y="152878"/>
                  <a:pt x="3019778" y="251655"/>
                  <a:pt x="3149600" y="291166"/>
                </a:cubicBezTo>
                <a:cubicBezTo>
                  <a:pt x="3279422" y="330677"/>
                  <a:pt x="3428999" y="356077"/>
                  <a:pt x="3539066" y="341966"/>
                </a:cubicBezTo>
                <a:cubicBezTo>
                  <a:pt x="3649133" y="327855"/>
                  <a:pt x="3725333" y="243189"/>
                  <a:pt x="3810000" y="206500"/>
                </a:cubicBezTo>
                <a:cubicBezTo>
                  <a:pt x="3894667" y="169811"/>
                  <a:pt x="3965222" y="135944"/>
                  <a:pt x="4047066" y="121833"/>
                </a:cubicBezTo>
                <a:cubicBezTo>
                  <a:pt x="4128910" y="107722"/>
                  <a:pt x="4301066" y="121833"/>
                  <a:pt x="4301066" y="121833"/>
                </a:cubicBezTo>
                <a:lnTo>
                  <a:pt x="4301066" y="121833"/>
                </a:lnTo>
                <a:lnTo>
                  <a:pt x="4385733" y="138766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E582E8-0524-6474-5D7B-3A9EF89B4DB4}"/>
              </a:ext>
            </a:extLst>
          </p:cNvPr>
          <p:cNvSpPr/>
          <p:nvPr/>
        </p:nvSpPr>
        <p:spPr>
          <a:xfrm>
            <a:off x="3333223" y="438939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98C83237-EDE7-E54B-B3F1-1D40B9EFCBF6}"/>
              </a:ext>
            </a:extLst>
          </p:cNvPr>
          <p:cNvSpPr/>
          <p:nvPr/>
        </p:nvSpPr>
        <p:spPr>
          <a:xfrm>
            <a:off x="2018805" y="3779321"/>
            <a:ext cx="4393870" cy="1097007"/>
          </a:xfrm>
          <a:custGeom>
            <a:avLst/>
            <a:gdLst>
              <a:gd name="connsiteX0" fmla="*/ 0 w 4393870"/>
              <a:gd name="connsiteY0" fmla="*/ 673926 h 1097007"/>
              <a:gd name="connsiteX1" fmla="*/ 249382 w 4393870"/>
              <a:gd name="connsiteY1" fmla="*/ 448295 h 1097007"/>
              <a:gd name="connsiteX2" fmla="*/ 391886 w 4393870"/>
              <a:gd name="connsiteY2" fmla="*/ 329541 h 1097007"/>
              <a:gd name="connsiteX3" fmla="*/ 498764 w 4393870"/>
              <a:gd name="connsiteY3" fmla="*/ 365167 h 1097007"/>
              <a:gd name="connsiteX4" fmla="*/ 570016 w 4393870"/>
              <a:gd name="connsiteY4" fmla="*/ 448295 h 1097007"/>
              <a:gd name="connsiteX5" fmla="*/ 771896 w 4393870"/>
              <a:gd name="connsiteY5" fmla="*/ 293915 h 1097007"/>
              <a:gd name="connsiteX6" fmla="*/ 938151 w 4393870"/>
              <a:gd name="connsiteY6" fmla="*/ 424544 h 1097007"/>
              <a:gd name="connsiteX7" fmla="*/ 1080655 w 4393870"/>
              <a:gd name="connsiteY7" fmla="*/ 567048 h 1097007"/>
              <a:gd name="connsiteX8" fmla="*/ 1199408 w 4393870"/>
              <a:gd name="connsiteY8" fmla="*/ 685801 h 1097007"/>
              <a:gd name="connsiteX9" fmla="*/ 1318161 w 4393870"/>
              <a:gd name="connsiteY9" fmla="*/ 816430 h 1097007"/>
              <a:gd name="connsiteX10" fmla="*/ 1496291 w 4393870"/>
              <a:gd name="connsiteY10" fmla="*/ 947058 h 1097007"/>
              <a:gd name="connsiteX11" fmla="*/ 1686296 w 4393870"/>
              <a:gd name="connsiteY11" fmla="*/ 1089562 h 1097007"/>
              <a:gd name="connsiteX12" fmla="*/ 1816925 w 4393870"/>
              <a:gd name="connsiteY12" fmla="*/ 1065811 h 1097007"/>
              <a:gd name="connsiteX13" fmla="*/ 1900052 w 4393870"/>
              <a:gd name="connsiteY13" fmla="*/ 970809 h 1097007"/>
              <a:gd name="connsiteX14" fmla="*/ 1971304 w 4393870"/>
              <a:gd name="connsiteY14" fmla="*/ 804554 h 1097007"/>
              <a:gd name="connsiteX15" fmla="*/ 2066307 w 4393870"/>
              <a:gd name="connsiteY15" fmla="*/ 567048 h 1097007"/>
              <a:gd name="connsiteX16" fmla="*/ 2173185 w 4393870"/>
              <a:gd name="connsiteY16" fmla="*/ 329541 h 1097007"/>
              <a:gd name="connsiteX17" fmla="*/ 2280063 w 4393870"/>
              <a:gd name="connsiteY17" fmla="*/ 103910 h 1097007"/>
              <a:gd name="connsiteX18" fmla="*/ 2446317 w 4393870"/>
              <a:gd name="connsiteY18" fmla="*/ 20783 h 1097007"/>
              <a:gd name="connsiteX19" fmla="*/ 2612572 w 4393870"/>
              <a:gd name="connsiteY19" fmla="*/ 92035 h 1097007"/>
              <a:gd name="connsiteX20" fmla="*/ 2671948 w 4393870"/>
              <a:gd name="connsiteY20" fmla="*/ 198913 h 1097007"/>
              <a:gd name="connsiteX21" fmla="*/ 2719450 w 4393870"/>
              <a:gd name="connsiteY21" fmla="*/ 388918 h 1097007"/>
              <a:gd name="connsiteX22" fmla="*/ 2826327 w 4393870"/>
              <a:gd name="connsiteY22" fmla="*/ 567048 h 1097007"/>
              <a:gd name="connsiteX23" fmla="*/ 2921330 w 4393870"/>
              <a:gd name="connsiteY23" fmla="*/ 733302 h 1097007"/>
              <a:gd name="connsiteX24" fmla="*/ 3040083 w 4393870"/>
              <a:gd name="connsiteY24" fmla="*/ 840180 h 1097007"/>
              <a:gd name="connsiteX25" fmla="*/ 3158837 w 4393870"/>
              <a:gd name="connsiteY25" fmla="*/ 887682 h 1097007"/>
              <a:gd name="connsiteX26" fmla="*/ 3360717 w 4393870"/>
              <a:gd name="connsiteY26" fmla="*/ 935183 h 1097007"/>
              <a:gd name="connsiteX27" fmla="*/ 3479470 w 4393870"/>
              <a:gd name="connsiteY27" fmla="*/ 911432 h 1097007"/>
              <a:gd name="connsiteX28" fmla="*/ 3610099 w 4393870"/>
              <a:gd name="connsiteY28" fmla="*/ 887682 h 1097007"/>
              <a:gd name="connsiteX29" fmla="*/ 3693226 w 4393870"/>
              <a:gd name="connsiteY29" fmla="*/ 840180 h 1097007"/>
              <a:gd name="connsiteX30" fmla="*/ 3811979 w 4393870"/>
              <a:gd name="connsiteY30" fmla="*/ 662050 h 1097007"/>
              <a:gd name="connsiteX31" fmla="*/ 3883231 w 4393870"/>
              <a:gd name="connsiteY31" fmla="*/ 483921 h 1097007"/>
              <a:gd name="connsiteX32" fmla="*/ 3942608 w 4393870"/>
              <a:gd name="connsiteY32" fmla="*/ 329541 h 1097007"/>
              <a:gd name="connsiteX33" fmla="*/ 4061361 w 4393870"/>
              <a:gd name="connsiteY33" fmla="*/ 44534 h 1097007"/>
              <a:gd name="connsiteX34" fmla="*/ 4298868 w 4393870"/>
              <a:gd name="connsiteY34" fmla="*/ 8908 h 1097007"/>
              <a:gd name="connsiteX35" fmla="*/ 4393870 w 4393870"/>
              <a:gd name="connsiteY35" fmla="*/ 127661 h 109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393870" h="1097007">
                <a:moveTo>
                  <a:pt x="0" y="673926"/>
                </a:moveTo>
                <a:lnTo>
                  <a:pt x="249382" y="448295"/>
                </a:lnTo>
                <a:cubicBezTo>
                  <a:pt x="314696" y="390898"/>
                  <a:pt x="350322" y="343396"/>
                  <a:pt x="391886" y="329541"/>
                </a:cubicBezTo>
                <a:cubicBezTo>
                  <a:pt x="433450" y="315686"/>
                  <a:pt x="469076" y="345375"/>
                  <a:pt x="498764" y="365167"/>
                </a:cubicBezTo>
                <a:cubicBezTo>
                  <a:pt x="528452" y="384959"/>
                  <a:pt x="524494" y="460170"/>
                  <a:pt x="570016" y="448295"/>
                </a:cubicBezTo>
                <a:cubicBezTo>
                  <a:pt x="615538" y="436420"/>
                  <a:pt x="710540" y="297873"/>
                  <a:pt x="771896" y="293915"/>
                </a:cubicBezTo>
                <a:cubicBezTo>
                  <a:pt x="833252" y="289956"/>
                  <a:pt x="886691" y="379022"/>
                  <a:pt x="938151" y="424544"/>
                </a:cubicBezTo>
                <a:cubicBezTo>
                  <a:pt x="989611" y="470066"/>
                  <a:pt x="1080655" y="567048"/>
                  <a:pt x="1080655" y="567048"/>
                </a:cubicBezTo>
                <a:cubicBezTo>
                  <a:pt x="1124198" y="610591"/>
                  <a:pt x="1159824" y="644237"/>
                  <a:pt x="1199408" y="685801"/>
                </a:cubicBezTo>
                <a:cubicBezTo>
                  <a:pt x="1238992" y="727365"/>
                  <a:pt x="1268681" y="772887"/>
                  <a:pt x="1318161" y="816430"/>
                </a:cubicBezTo>
                <a:cubicBezTo>
                  <a:pt x="1367641" y="859973"/>
                  <a:pt x="1496291" y="947058"/>
                  <a:pt x="1496291" y="947058"/>
                </a:cubicBezTo>
                <a:cubicBezTo>
                  <a:pt x="1557647" y="992580"/>
                  <a:pt x="1632857" y="1069770"/>
                  <a:pt x="1686296" y="1089562"/>
                </a:cubicBezTo>
                <a:cubicBezTo>
                  <a:pt x="1739735" y="1109354"/>
                  <a:pt x="1781299" y="1085603"/>
                  <a:pt x="1816925" y="1065811"/>
                </a:cubicBezTo>
                <a:cubicBezTo>
                  <a:pt x="1852551" y="1046019"/>
                  <a:pt x="1874322" y="1014352"/>
                  <a:pt x="1900052" y="970809"/>
                </a:cubicBezTo>
                <a:cubicBezTo>
                  <a:pt x="1925782" y="927266"/>
                  <a:pt x="1943595" y="871847"/>
                  <a:pt x="1971304" y="804554"/>
                </a:cubicBezTo>
                <a:cubicBezTo>
                  <a:pt x="1999013" y="737261"/>
                  <a:pt x="2032660" y="646217"/>
                  <a:pt x="2066307" y="567048"/>
                </a:cubicBezTo>
                <a:cubicBezTo>
                  <a:pt x="2099954" y="487879"/>
                  <a:pt x="2137559" y="406731"/>
                  <a:pt x="2173185" y="329541"/>
                </a:cubicBezTo>
                <a:cubicBezTo>
                  <a:pt x="2208811" y="252351"/>
                  <a:pt x="2234541" y="155370"/>
                  <a:pt x="2280063" y="103910"/>
                </a:cubicBezTo>
                <a:cubicBezTo>
                  <a:pt x="2325585" y="52450"/>
                  <a:pt x="2390899" y="22762"/>
                  <a:pt x="2446317" y="20783"/>
                </a:cubicBezTo>
                <a:cubicBezTo>
                  <a:pt x="2501735" y="18804"/>
                  <a:pt x="2574967" y="62347"/>
                  <a:pt x="2612572" y="92035"/>
                </a:cubicBezTo>
                <a:cubicBezTo>
                  <a:pt x="2650177" y="121723"/>
                  <a:pt x="2654135" y="149433"/>
                  <a:pt x="2671948" y="198913"/>
                </a:cubicBezTo>
                <a:cubicBezTo>
                  <a:pt x="2689761" y="248393"/>
                  <a:pt x="2693720" y="327562"/>
                  <a:pt x="2719450" y="388918"/>
                </a:cubicBezTo>
                <a:cubicBezTo>
                  <a:pt x="2745180" y="450274"/>
                  <a:pt x="2792680" y="509651"/>
                  <a:pt x="2826327" y="567048"/>
                </a:cubicBezTo>
                <a:cubicBezTo>
                  <a:pt x="2859974" y="624445"/>
                  <a:pt x="2885704" y="687780"/>
                  <a:pt x="2921330" y="733302"/>
                </a:cubicBezTo>
                <a:cubicBezTo>
                  <a:pt x="2956956" y="778824"/>
                  <a:pt x="3000499" y="814450"/>
                  <a:pt x="3040083" y="840180"/>
                </a:cubicBezTo>
                <a:cubicBezTo>
                  <a:pt x="3079667" y="865910"/>
                  <a:pt x="3105398" y="871848"/>
                  <a:pt x="3158837" y="887682"/>
                </a:cubicBezTo>
                <a:cubicBezTo>
                  <a:pt x="3212276" y="903516"/>
                  <a:pt x="3307278" y="931225"/>
                  <a:pt x="3360717" y="935183"/>
                </a:cubicBezTo>
                <a:cubicBezTo>
                  <a:pt x="3414156" y="939141"/>
                  <a:pt x="3479470" y="911432"/>
                  <a:pt x="3479470" y="911432"/>
                </a:cubicBezTo>
                <a:cubicBezTo>
                  <a:pt x="3521034" y="903515"/>
                  <a:pt x="3574473" y="899557"/>
                  <a:pt x="3610099" y="887682"/>
                </a:cubicBezTo>
                <a:cubicBezTo>
                  <a:pt x="3645725" y="875807"/>
                  <a:pt x="3659579" y="877785"/>
                  <a:pt x="3693226" y="840180"/>
                </a:cubicBezTo>
                <a:cubicBezTo>
                  <a:pt x="3726873" y="802575"/>
                  <a:pt x="3780312" y="721426"/>
                  <a:pt x="3811979" y="662050"/>
                </a:cubicBezTo>
                <a:cubicBezTo>
                  <a:pt x="3843646" y="602674"/>
                  <a:pt x="3861460" y="539339"/>
                  <a:pt x="3883231" y="483921"/>
                </a:cubicBezTo>
                <a:cubicBezTo>
                  <a:pt x="3905002" y="428503"/>
                  <a:pt x="3912920" y="402772"/>
                  <a:pt x="3942608" y="329541"/>
                </a:cubicBezTo>
                <a:cubicBezTo>
                  <a:pt x="3972296" y="256310"/>
                  <a:pt x="4001984" y="97973"/>
                  <a:pt x="4061361" y="44534"/>
                </a:cubicBezTo>
                <a:cubicBezTo>
                  <a:pt x="4120738" y="-8905"/>
                  <a:pt x="4243450" y="-4947"/>
                  <a:pt x="4298868" y="8908"/>
                </a:cubicBezTo>
                <a:cubicBezTo>
                  <a:pt x="4354286" y="22762"/>
                  <a:pt x="4374078" y="75211"/>
                  <a:pt x="4393870" y="12766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51746C-0C46-8A68-E702-E614D4DBFEBF}"/>
              </a:ext>
            </a:extLst>
          </p:cNvPr>
          <p:cNvSpPr/>
          <p:nvPr/>
        </p:nvSpPr>
        <p:spPr>
          <a:xfrm>
            <a:off x="3651877" y="46328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57EC4053-440F-1F55-06F3-D7D4BFE8FAB6}"/>
              </a:ext>
            </a:extLst>
          </p:cNvPr>
          <p:cNvSpPr/>
          <p:nvPr/>
        </p:nvSpPr>
        <p:spPr>
          <a:xfrm>
            <a:off x="1983179" y="3155981"/>
            <a:ext cx="4453247" cy="1838545"/>
          </a:xfrm>
          <a:custGeom>
            <a:avLst/>
            <a:gdLst>
              <a:gd name="connsiteX0" fmla="*/ 0 w 4453247"/>
              <a:gd name="connsiteY0" fmla="*/ 1321016 h 1838545"/>
              <a:gd name="connsiteX1" fmla="*/ 178130 w 4453247"/>
              <a:gd name="connsiteY1" fmla="*/ 917255 h 1838545"/>
              <a:gd name="connsiteX2" fmla="*/ 380011 w 4453247"/>
              <a:gd name="connsiteY2" fmla="*/ 406616 h 1838545"/>
              <a:gd name="connsiteX3" fmla="*/ 546265 w 4453247"/>
              <a:gd name="connsiteY3" fmla="*/ 394741 h 1838545"/>
              <a:gd name="connsiteX4" fmla="*/ 641268 w 4453247"/>
              <a:gd name="connsiteY4" fmla="*/ 1392268 h 1838545"/>
              <a:gd name="connsiteX5" fmla="*/ 760021 w 4453247"/>
              <a:gd name="connsiteY5" fmla="*/ 1321016 h 1838545"/>
              <a:gd name="connsiteX6" fmla="*/ 807522 w 4453247"/>
              <a:gd name="connsiteY6" fmla="*/ 1012258 h 1838545"/>
              <a:gd name="connsiteX7" fmla="*/ 831273 w 4453247"/>
              <a:gd name="connsiteY7" fmla="*/ 501619 h 1838545"/>
              <a:gd name="connsiteX8" fmla="*/ 985652 w 4453247"/>
              <a:gd name="connsiteY8" fmla="*/ 287863 h 1838545"/>
              <a:gd name="connsiteX9" fmla="*/ 1104405 w 4453247"/>
              <a:gd name="connsiteY9" fmla="*/ 1701027 h 1838545"/>
              <a:gd name="connsiteX10" fmla="*/ 1258785 w 4453247"/>
              <a:gd name="connsiteY10" fmla="*/ 1772279 h 1838545"/>
              <a:gd name="connsiteX11" fmla="*/ 1330037 w 4453247"/>
              <a:gd name="connsiteY11" fmla="*/ 1594149 h 1838545"/>
              <a:gd name="connsiteX12" fmla="*/ 1401289 w 4453247"/>
              <a:gd name="connsiteY12" fmla="*/ 1142887 h 1838545"/>
              <a:gd name="connsiteX13" fmla="*/ 1496291 w 4453247"/>
              <a:gd name="connsiteY13" fmla="*/ 715375 h 1838545"/>
              <a:gd name="connsiteX14" fmla="*/ 1591294 w 4453247"/>
              <a:gd name="connsiteY14" fmla="*/ 715375 h 1838545"/>
              <a:gd name="connsiteX15" fmla="*/ 1626920 w 4453247"/>
              <a:gd name="connsiteY15" fmla="*/ 1451645 h 1838545"/>
              <a:gd name="connsiteX16" fmla="*/ 1662546 w 4453247"/>
              <a:gd name="connsiteY16" fmla="*/ 1617900 h 1838545"/>
              <a:gd name="connsiteX17" fmla="*/ 1733798 w 4453247"/>
              <a:gd name="connsiteY17" fmla="*/ 1724777 h 1838545"/>
              <a:gd name="connsiteX18" fmla="*/ 1816925 w 4453247"/>
              <a:gd name="connsiteY18" fmla="*/ 1712902 h 1838545"/>
              <a:gd name="connsiteX19" fmla="*/ 1935678 w 4453247"/>
              <a:gd name="connsiteY19" fmla="*/ 1582274 h 1838545"/>
              <a:gd name="connsiteX20" fmla="*/ 2006930 w 4453247"/>
              <a:gd name="connsiteY20" fmla="*/ 1047884 h 1838545"/>
              <a:gd name="connsiteX21" fmla="*/ 2066307 w 4453247"/>
              <a:gd name="connsiteY21" fmla="*/ 786627 h 1838545"/>
              <a:gd name="connsiteX22" fmla="*/ 2208811 w 4453247"/>
              <a:gd name="connsiteY22" fmla="*/ 394741 h 1838545"/>
              <a:gd name="connsiteX23" fmla="*/ 2470068 w 4453247"/>
              <a:gd name="connsiteY23" fmla="*/ 216611 h 1838545"/>
              <a:gd name="connsiteX24" fmla="*/ 2600696 w 4453247"/>
              <a:gd name="connsiteY24" fmla="*/ 311614 h 1838545"/>
              <a:gd name="connsiteX25" fmla="*/ 2648198 w 4453247"/>
              <a:gd name="connsiteY25" fmla="*/ 454118 h 1838545"/>
              <a:gd name="connsiteX26" fmla="*/ 2814452 w 4453247"/>
              <a:gd name="connsiteY26" fmla="*/ 1439770 h 1838545"/>
              <a:gd name="connsiteX27" fmla="*/ 2897579 w 4453247"/>
              <a:gd name="connsiteY27" fmla="*/ 1582274 h 1838545"/>
              <a:gd name="connsiteX28" fmla="*/ 3063834 w 4453247"/>
              <a:gd name="connsiteY28" fmla="*/ 1380393 h 1838545"/>
              <a:gd name="connsiteX29" fmla="*/ 3158837 w 4453247"/>
              <a:gd name="connsiteY29" fmla="*/ 1083510 h 1838545"/>
              <a:gd name="connsiteX30" fmla="*/ 3372592 w 4453247"/>
              <a:gd name="connsiteY30" fmla="*/ 1107261 h 1838545"/>
              <a:gd name="connsiteX31" fmla="*/ 3467595 w 4453247"/>
              <a:gd name="connsiteY31" fmla="*/ 1368518 h 1838545"/>
              <a:gd name="connsiteX32" fmla="*/ 3503221 w 4453247"/>
              <a:gd name="connsiteY32" fmla="*/ 1487271 h 1838545"/>
              <a:gd name="connsiteX33" fmla="*/ 3621974 w 4453247"/>
              <a:gd name="connsiteY33" fmla="*/ 1570398 h 1838545"/>
              <a:gd name="connsiteX34" fmla="*/ 3776353 w 4453247"/>
              <a:gd name="connsiteY34" fmla="*/ 1214138 h 1838545"/>
              <a:gd name="connsiteX35" fmla="*/ 3930733 w 4453247"/>
              <a:gd name="connsiteY35" fmla="*/ 584746 h 1838545"/>
              <a:gd name="connsiteX36" fmla="*/ 4025735 w 4453247"/>
              <a:gd name="connsiteY36" fmla="*/ 228487 h 1838545"/>
              <a:gd name="connsiteX37" fmla="*/ 4251366 w 4453247"/>
              <a:gd name="connsiteY37" fmla="*/ 38481 h 1838545"/>
              <a:gd name="connsiteX38" fmla="*/ 4453247 w 4453247"/>
              <a:gd name="connsiteY38" fmla="*/ 1000383 h 183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53247" h="1838545">
                <a:moveTo>
                  <a:pt x="0" y="1321016"/>
                </a:moveTo>
                <a:cubicBezTo>
                  <a:pt x="57397" y="1195335"/>
                  <a:pt x="114795" y="1069655"/>
                  <a:pt x="178130" y="917255"/>
                </a:cubicBezTo>
                <a:cubicBezTo>
                  <a:pt x="241465" y="764855"/>
                  <a:pt x="318655" y="493702"/>
                  <a:pt x="380011" y="406616"/>
                </a:cubicBezTo>
                <a:cubicBezTo>
                  <a:pt x="441367" y="319530"/>
                  <a:pt x="502722" y="230466"/>
                  <a:pt x="546265" y="394741"/>
                </a:cubicBezTo>
                <a:cubicBezTo>
                  <a:pt x="589808" y="559016"/>
                  <a:pt x="605642" y="1237889"/>
                  <a:pt x="641268" y="1392268"/>
                </a:cubicBezTo>
                <a:cubicBezTo>
                  <a:pt x="676894" y="1546647"/>
                  <a:pt x="732312" y="1384351"/>
                  <a:pt x="760021" y="1321016"/>
                </a:cubicBezTo>
                <a:cubicBezTo>
                  <a:pt x="787730" y="1257681"/>
                  <a:pt x="795647" y="1148824"/>
                  <a:pt x="807522" y="1012258"/>
                </a:cubicBezTo>
                <a:cubicBezTo>
                  <a:pt x="819397" y="875692"/>
                  <a:pt x="801585" y="622351"/>
                  <a:pt x="831273" y="501619"/>
                </a:cubicBezTo>
                <a:cubicBezTo>
                  <a:pt x="860961" y="380887"/>
                  <a:pt x="940130" y="87962"/>
                  <a:pt x="985652" y="287863"/>
                </a:cubicBezTo>
                <a:cubicBezTo>
                  <a:pt x="1031174" y="487764"/>
                  <a:pt x="1058883" y="1453624"/>
                  <a:pt x="1104405" y="1701027"/>
                </a:cubicBezTo>
                <a:cubicBezTo>
                  <a:pt x="1149927" y="1948430"/>
                  <a:pt x="1221180" y="1790092"/>
                  <a:pt x="1258785" y="1772279"/>
                </a:cubicBezTo>
                <a:cubicBezTo>
                  <a:pt x="1296390" y="1754466"/>
                  <a:pt x="1306286" y="1699048"/>
                  <a:pt x="1330037" y="1594149"/>
                </a:cubicBezTo>
                <a:cubicBezTo>
                  <a:pt x="1353788" y="1489250"/>
                  <a:pt x="1373580" y="1289349"/>
                  <a:pt x="1401289" y="1142887"/>
                </a:cubicBezTo>
                <a:cubicBezTo>
                  <a:pt x="1428998" y="996425"/>
                  <a:pt x="1464624" y="786627"/>
                  <a:pt x="1496291" y="715375"/>
                </a:cubicBezTo>
                <a:cubicBezTo>
                  <a:pt x="1527958" y="644123"/>
                  <a:pt x="1569523" y="592663"/>
                  <a:pt x="1591294" y="715375"/>
                </a:cubicBezTo>
                <a:cubicBezTo>
                  <a:pt x="1613066" y="838087"/>
                  <a:pt x="1615045" y="1301224"/>
                  <a:pt x="1626920" y="1451645"/>
                </a:cubicBezTo>
                <a:cubicBezTo>
                  <a:pt x="1638795" y="1602066"/>
                  <a:pt x="1644733" y="1572378"/>
                  <a:pt x="1662546" y="1617900"/>
                </a:cubicBezTo>
                <a:cubicBezTo>
                  <a:pt x="1680359" y="1663422"/>
                  <a:pt x="1708068" y="1708943"/>
                  <a:pt x="1733798" y="1724777"/>
                </a:cubicBezTo>
                <a:cubicBezTo>
                  <a:pt x="1759528" y="1740611"/>
                  <a:pt x="1783278" y="1736652"/>
                  <a:pt x="1816925" y="1712902"/>
                </a:cubicBezTo>
                <a:cubicBezTo>
                  <a:pt x="1850572" y="1689152"/>
                  <a:pt x="1904011" y="1693110"/>
                  <a:pt x="1935678" y="1582274"/>
                </a:cubicBezTo>
                <a:cubicBezTo>
                  <a:pt x="1967345" y="1471438"/>
                  <a:pt x="1985159" y="1180492"/>
                  <a:pt x="2006930" y="1047884"/>
                </a:cubicBezTo>
                <a:cubicBezTo>
                  <a:pt x="2028701" y="915276"/>
                  <a:pt x="2032660" y="895484"/>
                  <a:pt x="2066307" y="786627"/>
                </a:cubicBezTo>
                <a:cubicBezTo>
                  <a:pt x="2099954" y="677770"/>
                  <a:pt x="2141518" y="489744"/>
                  <a:pt x="2208811" y="394741"/>
                </a:cubicBezTo>
                <a:cubicBezTo>
                  <a:pt x="2276104" y="299738"/>
                  <a:pt x="2404754" y="230465"/>
                  <a:pt x="2470068" y="216611"/>
                </a:cubicBezTo>
                <a:cubicBezTo>
                  <a:pt x="2535382" y="202756"/>
                  <a:pt x="2571008" y="272029"/>
                  <a:pt x="2600696" y="311614"/>
                </a:cubicBezTo>
                <a:cubicBezTo>
                  <a:pt x="2630384" y="351199"/>
                  <a:pt x="2612572" y="266092"/>
                  <a:pt x="2648198" y="454118"/>
                </a:cubicBezTo>
                <a:cubicBezTo>
                  <a:pt x="2683824" y="642144"/>
                  <a:pt x="2772889" y="1251744"/>
                  <a:pt x="2814452" y="1439770"/>
                </a:cubicBezTo>
                <a:cubicBezTo>
                  <a:pt x="2856015" y="1627796"/>
                  <a:pt x="2856015" y="1592170"/>
                  <a:pt x="2897579" y="1582274"/>
                </a:cubicBezTo>
                <a:cubicBezTo>
                  <a:pt x="2939143" y="1572378"/>
                  <a:pt x="3020291" y="1463520"/>
                  <a:pt x="3063834" y="1380393"/>
                </a:cubicBezTo>
                <a:cubicBezTo>
                  <a:pt x="3107377" y="1297266"/>
                  <a:pt x="3107377" y="1129032"/>
                  <a:pt x="3158837" y="1083510"/>
                </a:cubicBezTo>
                <a:cubicBezTo>
                  <a:pt x="3210297" y="1037988"/>
                  <a:pt x="3321132" y="1059760"/>
                  <a:pt x="3372592" y="1107261"/>
                </a:cubicBezTo>
                <a:cubicBezTo>
                  <a:pt x="3424052" y="1154762"/>
                  <a:pt x="3445824" y="1305183"/>
                  <a:pt x="3467595" y="1368518"/>
                </a:cubicBezTo>
                <a:cubicBezTo>
                  <a:pt x="3489366" y="1431853"/>
                  <a:pt x="3477491" y="1453624"/>
                  <a:pt x="3503221" y="1487271"/>
                </a:cubicBezTo>
                <a:cubicBezTo>
                  <a:pt x="3528951" y="1520918"/>
                  <a:pt x="3576452" y="1615920"/>
                  <a:pt x="3621974" y="1570398"/>
                </a:cubicBezTo>
                <a:cubicBezTo>
                  <a:pt x="3667496" y="1524876"/>
                  <a:pt x="3724893" y="1378413"/>
                  <a:pt x="3776353" y="1214138"/>
                </a:cubicBezTo>
                <a:cubicBezTo>
                  <a:pt x="3827813" y="1049863"/>
                  <a:pt x="3889169" y="749021"/>
                  <a:pt x="3930733" y="584746"/>
                </a:cubicBezTo>
                <a:cubicBezTo>
                  <a:pt x="3972297" y="420471"/>
                  <a:pt x="3972296" y="319531"/>
                  <a:pt x="4025735" y="228487"/>
                </a:cubicBezTo>
                <a:cubicBezTo>
                  <a:pt x="4079174" y="137443"/>
                  <a:pt x="4180114" y="-90168"/>
                  <a:pt x="4251366" y="38481"/>
                </a:cubicBezTo>
                <a:cubicBezTo>
                  <a:pt x="4322618" y="167130"/>
                  <a:pt x="4387932" y="583756"/>
                  <a:pt x="4453247" y="1000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D9466E-BFA4-D673-6292-D5E96D294585}"/>
              </a:ext>
            </a:extLst>
          </p:cNvPr>
          <p:cNvSpPr/>
          <p:nvPr/>
        </p:nvSpPr>
        <p:spPr>
          <a:xfrm>
            <a:off x="3048333" y="477349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CE77129B-CD3E-87A0-D1AC-8A3ED0E05CFA}"/>
              </a:ext>
            </a:extLst>
          </p:cNvPr>
          <p:cNvCxnSpPr>
            <a:cxnSpLocks/>
            <a:stCxn id="17" idx="2"/>
            <a:endCxn id="19" idx="6"/>
          </p:cNvCxnSpPr>
          <p:nvPr/>
        </p:nvCxnSpPr>
        <p:spPr>
          <a:xfrm flipH="1">
            <a:off x="3268466" y="4742926"/>
            <a:ext cx="383411" cy="14063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írculo Incompleto 24">
            <a:extLst>
              <a:ext uri="{FF2B5EF4-FFF2-40B4-BE49-F238E27FC236}">
                <a16:creationId xmlns:a16="http://schemas.microsoft.com/office/drawing/2014/main" id="{0751A558-B3AD-DB5D-09EB-BF12E1F3B405}"/>
              </a:ext>
            </a:extLst>
          </p:cNvPr>
          <p:cNvSpPr/>
          <p:nvPr/>
        </p:nvSpPr>
        <p:spPr>
          <a:xfrm>
            <a:off x="8835242" y="2719449"/>
            <a:ext cx="1401288" cy="1425918"/>
          </a:xfrm>
          <a:prstGeom prst="pie">
            <a:avLst>
              <a:gd name="adj1" fmla="val 16008174"/>
              <a:gd name="adj2" fmla="val 1672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BED3F6-B59F-C019-F051-56F6F218540E}"/>
              </a:ext>
            </a:extLst>
          </p:cNvPr>
          <p:cNvSpPr/>
          <p:nvPr/>
        </p:nvSpPr>
        <p:spPr>
          <a:xfrm>
            <a:off x="8855034" y="2719448"/>
            <a:ext cx="1381495" cy="14575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BB5DD3-344B-4C47-6C7D-7E66F8ECB4A5}"/>
              </a:ext>
            </a:extLst>
          </p:cNvPr>
          <p:cNvSpPr txBox="1"/>
          <p:nvPr/>
        </p:nvSpPr>
        <p:spPr>
          <a:xfrm>
            <a:off x="9270428" y="225425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t=t</a:t>
            </a:r>
            <a:r>
              <a:rPr lang="en-GB" baseline="-25000" dirty="0"/>
              <a:t>0</a:t>
            </a:r>
          </a:p>
        </p:txBody>
      </p:sp>
      <p:sp>
        <p:nvSpPr>
          <p:cNvPr id="28" name="Círculo Incompleto 27">
            <a:extLst>
              <a:ext uri="{FF2B5EF4-FFF2-40B4-BE49-F238E27FC236}">
                <a16:creationId xmlns:a16="http://schemas.microsoft.com/office/drawing/2014/main" id="{7A574079-041D-DE92-B661-B4967F6F921D}"/>
              </a:ext>
            </a:extLst>
          </p:cNvPr>
          <p:cNvSpPr/>
          <p:nvPr/>
        </p:nvSpPr>
        <p:spPr>
          <a:xfrm>
            <a:off x="8835242" y="2745198"/>
            <a:ext cx="1401288" cy="1425918"/>
          </a:xfrm>
          <a:prstGeom prst="pie">
            <a:avLst>
              <a:gd name="adj1" fmla="val 16008174"/>
              <a:gd name="adj2" fmla="val 549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61A43D3-6478-54FF-DA75-BEDA1CF85DB5}"/>
              </a:ext>
            </a:extLst>
          </p:cNvPr>
          <p:cNvSpPr txBox="1"/>
          <p:nvPr/>
        </p:nvSpPr>
        <p:spPr>
          <a:xfrm>
            <a:off x="9274628" y="417695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t=t</a:t>
            </a:r>
            <a:r>
              <a:rPr lang="en-GB" baseline="-25000" dirty="0"/>
              <a:t>1</a:t>
            </a:r>
          </a:p>
        </p:txBody>
      </p:sp>
      <p:sp>
        <p:nvSpPr>
          <p:cNvPr id="30" name="Círculo Incompleto 29">
            <a:extLst>
              <a:ext uri="{FF2B5EF4-FFF2-40B4-BE49-F238E27FC236}">
                <a16:creationId xmlns:a16="http://schemas.microsoft.com/office/drawing/2014/main" id="{6E0FFE84-DC2D-4E60-41E9-F1E02F58C2EC}"/>
              </a:ext>
            </a:extLst>
          </p:cNvPr>
          <p:cNvSpPr/>
          <p:nvPr/>
        </p:nvSpPr>
        <p:spPr>
          <a:xfrm>
            <a:off x="8855033" y="2742539"/>
            <a:ext cx="1401288" cy="1425918"/>
          </a:xfrm>
          <a:prstGeom prst="pie">
            <a:avLst>
              <a:gd name="adj1" fmla="val 16008174"/>
              <a:gd name="adj2" fmla="val 15599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0421930-26D0-57AC-BA7E-F5371D5B3FFB}"/>
              </a:ext>
            </a:extLst>
          </p:cNvPr>
          <p:cNvSpPr txBox="1"/>
          <p:nvPr/>
        </p:nvSpPr>
        <p:spPr>
          <a:xfrm>
            <a:off x="8823247" y="243892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t=t</a:t>
            </a:r>
            <a:r>
              <a:rPr lang="en-GB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B2588D9-3C84-A175-892A-9399FC694D14}"/>
                  </a:ext>
                </a:extLst>
              </p:cNvPr>
              <p:cNvSpPr txBox="1"/>
              <p:nvPr/>
            </p:nvSpPr>
            <p:spPr>
              <a:xfrm>
                <a:off x="1500753" y="5941652"/>
                <a:ext cx="9190494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Slow time evolution from the ground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 to the ground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B2588D9-3C84-A175-892A-9399FC69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53" y="5941652"/>
                <a:ext cx="9190494" cy="423770"/>
              </a:xfrm>
              <a:prstGeom prst="rect">
                <a:avLst/>
              </a:prstGeom>
              <a:blipFill>
                <a:blip r:embed="rId3"/>
                <a:stretch>
                  <a:fillRect l="-691" t="-11765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5" grpId="0" animBg="1"/>
      <p:bldP spid="27" grpId="0"/>
      <p:bldP spid="28" grpId="0" animBg="1"/>
      <p:bldP spid="28" grpId="1" animBg="1"/>
      <p:bldP spid="29" grpId="0"/>
      <p:bldP spid="29" grpId="1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74F4-61DE-3C7C-016F-CC9C8A9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QAOA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5884C02-4D56-266B-3D38-6D3DE5CD9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Up to now: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pt-P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𝒊𝑯𝒕</m:t>
                            </m:r>
                          </m:num>
                          <m:den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pt-P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P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pt-PT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pt-PT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PT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pt-PT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pt-PT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The circuit based QAOA substitutes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by parameters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, which are variationally optimized: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pt-P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d>
                          <m:dPr>
                            <m:ctrlPr>
                              <a:rPr lang="pt-P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sSub>
                                  <m:sSubPr>
                                    <m:ctrlPr>
                                      <a:rPr lang="pt-P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pt-P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pt-P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pt-P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</m:e>
                        </m:d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pt-P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5884C02-4D56-266B-3D38-6D3DE5CD9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 b="-3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4B4AF6-1A6B-2BAB-3B58-D2A8235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8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7943</TotalTime>
  <Words>1531</Words>
  <Application>Microsoft Macintosh PowerPoint</Application>
  <PresentationFormat>Ecrã Panorâmico</PresentationFormat>
  <Paragraphs>369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Century Gothic</vt:lpstr>
      <vt:lpstr>Consolas</vt:lpstr>
      <vt:lpstr>Wingdings 3</vt:lpstr>
      <vt:lpstr>Ião</vt:lpstr>
      <vt:lpstr>Ciência de Dados Quântica   QAOA: Quantum Approximate Optimization Algorithm</vt:lpstr>
      <vt:lpstr>Material de Consulta</vt:lpstr>
      <vt:lpstr>Combinatorial Optimization</vt:lpstr>
      <vt:lpstr>Combinatorial Optimization: MaxCut</vt:lpstr>
      <vt:lpstr>Combinatorial Optimization: MaxSAT</vt:lpstr>
      <vt:lpstr>Time Evolution</vt:lpstr>
      <vt:lpstr>Adiabatic Quantum Computing</vt:lpstr>
      <vt:lpstr>Adiabatic Quantum Computing</vt:lpstr>
      <vt:lpstr>QAOA operator</vt:lpstr>
      <vt:lpstr>QAOA operator: trotterization</vt:lpstr>
      <vt:lpstr>QAOA operator: trotterization</vt:lpstr>
      <vt:lpstr>QAOA operator: trotterization</vt:lpstr>
      <vt:lpstr>QAOA: overall</vt:lpstr>
      <vt:lpstr>The mixer Hamiltonian: H_0</vt:lpstr>
      <vt:lpstr>The mixer Hamiltonian: H_0</vt:lpstr>
      <vt:lpstr>The mixer Hamiltonian: H_0</vt:lpstr>
      <vt:lpstr>The problem Hamiltonian: H_p</vt:lpstr>
      <vt:lpstr>H_p: MaxCUT</vt:lpstr>
      <vt:lpstr>H_p: MaxCUT</vt:lpstr>
      <vt:lpstr>MaxCUT: cost and loss functions</vt:lpstr>
      <vt:lpstr>MaxCUT: p=1</vt:lpstr>
      <vt:lpstr>MaxCUT: p=1</vt:lpstr>
      <vt:lpstr>MaxCUT: p=2</vt:lpstr>
      <vt:lpstr>MaxCUT: p=2</vt:lpstr>
      <vt:lpstr>MaxCUT: p=5</vt:lpstr>
      <vt:lpstr>MaxCUT: p=5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Quântica 2021/22 Apresentação</dc:title>
  <dc:creator>Luis Paulo Santos</dc:creator>
  <cp:lastModifiedBy>Luís Paulo Peixoto Santos</cp:lastModifiedBy>
  <cp:revision>252</cp:revision>
  <dcterms:created xsi:type="dcterms:W3CDTF">2022-02-08T11:26:10Z</dcterms:created>
  <dcterms:modified xsi:type="dcterms:W3CDTF">2024-05-07T13:38:51Z</dcterms:modified>
</cp:coreProperties>
</file>