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5143500" cx="9144000"/>
  <p:notesSz cx="6858000" cy="9144000"/>
  <p:embeddedFontLst>
    <p:embeddedFont>
      <p:font typeface="Source Code Pro"/>
      <p:regular r:id="rId77"/>
      <p:bold r:id="rId78"/>
    </p:embeddedFont>
    <p:embeddedFont>
      <p:font typeface="Syncopate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173A7B-DFAC-4741-B1AB-03C1B9EAC385}">
  <a:tblStyle styleId="{F5173A7B-DFAC-4741-B1AB-03C1B9EAC3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Syncopat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SourceCodePro-regular.fntdata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Syncopate-regular.fntdata"/><Relationship Id="rId34" Type="http://schemas.openxmlformats.org/officeDocument/2006/relationships/slide" Target="slides/slide27.xml"/><Relationship Id="rId78" Type="http://schemas.openxmlformats.org/officeDocument/2006/relationships/font" Target="fonts/SourceCodePro-bold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f3907f2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f3907f2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2f3907f2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2f3907f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2f3907f2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2f3907f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2f3907f2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2f3907f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2f3907f2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2f3907f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2f3907f2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2f3907f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2f3907f2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2f3907f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2f3907f2_0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2f3907f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2f3907f2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2f3907f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2f3907f2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2f3907f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2f3907f2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2f3907f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3600d57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3600d57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2f3907f2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2f3907f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2f3907f2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2f3907f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2f3907f2_0_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2f3907f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2f3907f2_0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2f3907f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2f3907f2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2f3907f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2f3907f2_0_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2f3907f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2f3907f2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2f3907f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e3600d57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e3600d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e3600d57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e3600d5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e3600d57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e3600d5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f3907f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f3907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e3600d57b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e3600d5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e3600d57b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e3600d5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e3600d57b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e3600d57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e3600d57b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e3600d57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e3600d57b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e3600d57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e3600d57b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e3600d57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e3600d57b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e3600d57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e3600d57b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e3600d57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e3600d57b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e3600d57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e3600d57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e3600d57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2f3907f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2f3907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e3600d57b_0_4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e3600d57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e3600d57b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e3600d57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e3600d57b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e3600d57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e3600d57b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e3600d57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e3600d57b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e3600d57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e3600d57b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e3600d57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e3600d57b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e3600d57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e3600d57b_0_3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e3600d57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e3600d57b_0_3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e3600d57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e3600d57b_0_3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e3600d57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2f3907f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2f3907f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e3600d57b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3e3600d57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e3600d57b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e3600d57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e3600d57b_0_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e3600d57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e3600d57b_0_3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e3600d57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e3600d57b_0_3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e3600d57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e3600d57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e3600d57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e3600d57b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e3600d57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e3600d57b_0_5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e3600d57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e3600d57b_0_4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e3600d57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e3600d57b_0_4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e3600d57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2f3907f2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2f390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e3600d57b_0_5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e3600d57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e3600d57b_0_5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e3600d57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3600d57b_0_5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3e3600d57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e3600d57b_0_5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3e3600d57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3e3600d57b_0_6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3e3600d57b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e3600d57b_0_6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3e3600d57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e3600d57b_0_6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3e3600d57b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e3600d57b_0_6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e3600d57b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3e3600d57b_0_7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3e3600d57b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3e3600d57b_0_7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3e3600d57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2f3907f2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2f3907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f3907f2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2f3907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2f3907f2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2f3907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Google Shape;62;p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Google Shape;67;p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Google Shape;70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Google Shape;84;p2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2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Google Shape;90;p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Google Shape;96;p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Google Shape;100;p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Google Shape;104;p25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Google Shape;79;p20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0" Type="http://schemas.openxmlformats.org/officeDocument/2006/relationships/slide" Target="/ppt/slides/slide61.xml"/><Relationship Id="rId9" Type="http://schemas.openxmlformats.org/officeDocument/2006/relationships/slide" Target="/ppt/slides/slide56.xml"/><Relationship Id="rId5" Type="http://schemas.openxmlformats.org/officeDocument/2006/relationships/slide" Target="/ppt/slides/slide19.xml"/><Relationship Id="rId6" Type="http://schemas.openxmlformats.org/officeDocument/2006/relationships/slide" Target="/ppt/slides/slide20.xml"/><Relationship Id="rId7" Type="http://schemas.openxmlformats.org/officeDocument/2006/relationships/slide" Target="/ppt/slides/slide28.xml"/><Relationship Id="rId8" Type="http://schemas.openxmlformats.org/officeDocument/2006/relationships/slide" Target="/ppt/slides/slide4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Collection of Vanilla BST slides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Binary Search</a:t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0" name="Google Shape;240;p36"/>
          <p:cNvCxnSpPr>
            <a:stCxn id="233" idx="3"/>
            <a:endCxn id="234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6"/>
          <p:cNvCxnSpPr>
            <a:stCxn id="234" idx="3"/>
            <a:endCxn id="237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6"/>
          <p:cNvCxnSpPr>
            <a:stCxn id="234" idx="5"/>
            <a:endCxn id="236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6"/>
          <p:cNvCxnSpPr>
            <a:stCxn id="233" idx="5"/>
            <a:endCxn id="235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6"/>
          <p:cNvCxnSpPr>
            <a:stCxn id="235" idx="5"/>
            <a:endCxn id="239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6"/>
          <p:cNvCxnSpPr>
            <a:stCxn id="235" idx="3"/>
            <a:endCxn id="238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6" name="Google Shape;246;p36"/>
          <p:cNvGraphicFramePr/>
          <p:nvPr/>
        </p:nvGraphicFramePr>
        <p:xfrm>
          <a:off x="321588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{F5173A7B-DFAC-4741-B1AB-03C1B9EAC385}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7" name="Google Shape;247;p36"/>
          <p:cNvCxnSpPr>
            <a:stCxn id="237" idx="4"/>
          </p:cNvCxnSpPr>
          <p:nvPr/>
        </p:nvCxnSpPr>
        <p:spPr>
          <a:xfrm flipH="1">
            <a:off x="622424" y="3518241"/>
            <a:ext cx="36300" cy="45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6"/>
          <p:cNvCxnSpPr>
            <a:stCxn id="234" idx="4"/>
          </p:cNvCxnSpPr>
          <p:nvPr/>
        </p:nvCxnSpPr>
        <p:spPr>
          <a:xfrm flipH="1">
            <a:off x="1290581" y="2519117"/>
            <a:ext cx="3900" cy="13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6"/>
          <p:cNvCxnSpPr>
            <a:stCxn id="236" idx="4"/>
          </p:cNvCxnSpPr>
          <p:nvPr/>
        </p:nvCxnSpPr>
        <p:spPr>
          <a:xfrm>
            <a:off x="1880696" y="3518241"/>
            <a:ext cx="4800" cy="4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6"/>
          <p:cNvCxnSpPr>
            <a:stCxn id="233" idx="4"/>
          </p:cNvCxnSpPr>
          <p:nvPr/>
        </p:nvCxnSpPr>
        <p:spPr>
          <a:xfrm>
            <a:off x="2572882" y="1834403"/>
            <a:ext cx="35400" cy="19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6"/>
          <p:cNvCxnSpPr>
            <a:stCxn id="238" idx="4"/>
          </p:cNvCxnSpPr>
          <p:nvPr/>
        </p:nvCxnSpPr>
        <p:spPr>
          <a:xfrm flipH="1">
            <a:off x="3184881" y="3583564"/>
            <a:ext cx="13500" cy="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6"/>
          <p:cNvCxnSpPr>
            <a:stCxn id="235" idx="4"/>
          </p:cNvCxnSpPr>
          <p:nvPr/>
        </p:nvCxnSpPr>
        <p:spPr>
          <a:xfrm>
            <a:off x="3788788" y="2826042"/>
            <a:ext cx="55200" cy="10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6"/>
          <p:cNvCxnSpPr>
            <a:stCxn id="239" idx="4"/>
          </p:cNvCxnSpPr>
          <p:nvPr/>
        </p:nvCxnSpPr>
        <p:spPr>
          <a:xfrm>
            <a:off x="4454089" y="3571683"/>
            <a:ext cx="12300" cy="34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Different Trees</a:t>
            </a: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19544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904631" y="22179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2713138" y="22962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1691990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68874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1253281" y="41549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3311389" y="31974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6" name="Google Shape;266;p37"/>
          <p:cNvCxnSpPr>
            <a:stCxn id="259" idx="3"/>
            <a:endCxn id="260" idx="7"/>
          </p:cNvCxnSpPr>
          <p:nvPr/>
        </p:nvCxnSpPr>
        <p:spPr>
          <a:xfrm flipH="1">
            <a:off x="1439998" y="17456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>
            <a:stCxn id="260" idx="3"/>
            <a:endCxn id="263" idx="0"/>
          </p:cNvCxnSpPr>
          <p:nvPr/>
        </p:nvCxnSpPr>
        <p:spPr>
          <a:xfrm flipH="1">
            <a:off x="582497" y="27351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>
            <a:stCxn id="260" idx="5"/>
            <a:endCxn id="262" idx="0"/>
          </p:cNvCxnSpPr>
          <p:nvPr/>
        </p:nvCxnSpPr>
        <p:spPr>
          <a:xfrm>
            <a:off x="1440065" y="27351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7"/>
          <p:cNvCxnSpPr>
            <a:stCxn id="262" idx="3"/>
            <a:endCxn id="264" idx="0"/>
          </p:cNvCxnSpPr>
          <p:nvPr/>
        </p:nvCxnSpPr>
        <p:spPr>
          <a:xfrm flipH="1">
            <a:off x="1566956" y="37342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7"/>
          <p:cNvCxnSpPr>
            <a:stCxn id="259" idx="5"/>
            <a:endCxn id="261" idx="0"/>
          </p:cNvCxnSpPr>
          <p:nvPr/>
        </p:nvCxnSpPr>
        <p:spPr>
          <a:xfrm>
            <a:off x="2489866" y="17456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7"/>
          <p:cNvCxnSpPr>
            <a:stCxn id="261" idx="5"/>
            <a:endCxn id="265" idx="0"/>
          </p:cNvCxnSpPr>
          <p:nvPr/>
        </p:nvCxnSpPr>
        <p:spPr>
          <a:xfrm>
            <a:off x="3248572" y="28134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7"/>
          <p:cNvSpPr/>
          <p:nvPr/>
        </p:nvSpPr>
        <p:spPr>
          <a:xfrm>
            <a:off x="59168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5095631" y="20655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7355169" y="20097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6852915" y="2750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200724" y="4385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63586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578589" y="3654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9" name="Google Shape;279;p37"/>
          <p:cNvCxnSpPr>
            <a:stCxn id="272" idx="3"/>
            <a:endCxn id="273" idx="7"/>
          </p:cNvCxnSpPr>
          <p:nvPr/>
        </p:nvCxnSpPr>
        <p:spPr>
          <a:xfrm flipH="1">
            <a:off x="5630998" y="1745656"/>
            <a:ext cx="377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7"/>
          <p:cNvCxnSpPr>
            <a:stCxn id="275" idx="3"/>
            <a:endCxn id="277" idx="0"/>
          </p:cNvCxnSpPr>
          <p:nvPr/>
        </p:nvCxnSpPr>
        <p:spPr>
          <a:xfrm flipH="1">
            <a:off x="6672381" y="32677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7"/>
          <p:cNvCxnSpPr>
            <a:stCxn id="272" idx="5"/>
            <a:endCxn id="274" idx="0"/>
          </p:cNvCxnSpPr>
          <p:nvPr/>
        </p:nvCxnSpPr>
        <p:spPr>
          <a:xfrm>
            <a:off x="6452266" y="1745656"/>
            <a:ext cx="1216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7"/>
          <p:cNvCxnSpPr>
            <a:stCxn id="274" idx="3"/>
            <a:endCxn id="275" idx="0"/>
          </p:cNvCxnSpPr>
          <p:nvPr/>
        </p:nvCxnSpPr>
        <p:spPr>
          <a:xfrm flipH="1">
            <a:off x="7166535" y="25269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7"/>
          <p:cNvCxnSpPr>
            <a:stCxn id="275" idx="5"/>
            <a:endCxn id="278" idx="0"/>
          </p:cNvCxnSpPr>
          <p:nvPr/>
        </p:nvCxnSpPr>
        <p:spPr>
          <a:xfrm>
            <a:off x="7388349" y="32677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7"/>
          <p:cNvCxnSpPr>
            <a:stCxn id="278" idx="3"/>
            <a:endCxn id="276" idx="0"/>
          </p:cNvCxnSpPr>
          <p:nvPr/>
        </p:nvCxnSpPr>
        <p:spPr>
          <a:xfrm flipH="1">
            <a:off x="7514455" y="41719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Skewed Binary Search Analogy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743889" y="847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9808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3475138" y="1610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225390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8874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6342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4149589" y="2359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97" name="Google Shape;297;p38"/>
          <p:cNvCxnSpPr>
            <a:stCxn id="290" idx="3"/>
            <a:endCxn id="291" idx="7"/>
          </p:cNvCxnSpPr>
          <p:nvPr/>
        </p:nvCxnSpPr>
        <p:spPr>
          <a:xfrm flipH="1">
            <a:off x="1516354" y="1364656"/>
            <a:ext cx="13194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8"/>
          <p:cNvCxnSpPr>
            <a:stCxn id="291" idx="3"/>
            <a:endCxn id="294" idx="0"/>
          </p:cNvCxnSpPr>
          <p:nvPr/>
        </p:nvCxnSpPr>
        <p:spPr>
          <a:xfrm flipH="1">
            <a:off x="582497" y="2049370"/>
            <a:ext cx="490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8"/>
          <p:cNvCxnSpPr>
            <a:stCxn id="291" idx="5"/>
            <a:endCxn id="293" idx="0"/>
          </p:cNvCxnSpPr>
          <p:nvPr/>
        </p:nvCxnSpPr>
        <p:spPr>
          <a:xfrm>
            <a:off x="1516265" y="2049370"/>
            <a:ext cx="1022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8"/>
          <p:cNvCxnSpPr>
            <a:stCxn id="293" idx="3"/>
            <a:endCxn id="295" idx="0"/>
          </p:cNvCxnSpPr>
          <p:nvPr/>
        </p:nvCxnSpPr>
        <p:spPr>
          <a:xfrm flipH="1">
            <a:off x="1947956" y="2896094"/>
            <a:ext cx="3693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8"/>
          <p:cNvCxnSpPr>
            <a:stCxn id="290" idx="5"/>
            <a:endCxn id="292" idx="0"/>
          </p:cNvCxnSpPr>
          <p:nvPr/>
        </p:nvCxnSpPr>
        <p:spPr>
          <a:xfrm>
            <a:off x="3279323" y="1364656"/>
            <a:ext cx="5094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8"/>
          <p:cNvCxnSpPr>
            <a:stCxn id="292" idx="5"/>
            <a:endCxn id="296" idx="0"/>
          </p:cNvCxnSpPr>
          <p:nvPr/>
        </p:nvCxnSpPr>
        <p:spPr>
          <a:xfrm>
            <a:off x="4010572" y="2127695"/>
            <a:ext cx="4527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3" name="Google Shape;303;p38"/>
          <p:cNvGraphicFramePr/>
          <p:nvPr/>
        </p:nvGraphicFramePr>
        <p:xfrm>
          <a:off x="321588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{F5173A7B-DFAC-4741-B1AB-03C1B9EAC385}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>
            <a:stCxn id="294" idx="4"/>
          </p:cNvCxnSpPr>
          <p:nvPr/>
        </p:nvCxnSpPr>
        <p:spPr>
          <a:xfrm flipH="1">
            <a:off x="549224" y="2984841"/>
            <a:ext cx="33300" cy="8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8"/>
          <p:cNvCxnSpPr>
            <a:stCxn id="291" idx="4"/>
          </p:cNvCxnSpPr>
          <p:nvPr/>
        </p:nvCxnSpPr>
        <p:spPr>
          <a:xfrm flipH="1">
            <a:off x="1247981" y="2138117"/>
            <a:ext cx="46500" cy="19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8"/>
          <p:cNvCxnSpPr>
            <a:stCxn id="295" idx="4"/>
          </p:cNvCxnSpPr>
          <p:nvPr/>
        </p:nvCxnSpPr>
        <p:spPr>
          <a:xfrm flipH="1">
            <a:off x="1931131" y="3694189"/>
            <a:ext cx="16800" cy="44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8"/>
          <p:cNvCxnSpPr>
            <a:stCxn id="293" idx="4"/>
          </p:cNvCxnSpPr>
          <p:nvPr/>
        </p:nvCxnSpPr>
        <p:spPr>
          <a:xfrm>
            <a:off x="2539040" y="2984841"/>
            <a:ext cx="45000" cy="11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8"/>
          <p:cNvCxnSpPr>
            <a:stCxn id="290" idx="4"/>
          </p:cNvCxnSpPr>
          <p:nvPr/>
        </p:nvCxnSpPr>
        <p:spPr>
          <a:xfrm>
            <a:off x="3057539" y="1453403"/>
            <a:ext cx="23700" cy="254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8"/>
          <p:cNvCxnSpPr>
            <a:stCxn id="292" idx="4"/>
          </p:cNvCxnSpPr>
          <p:nvPr/>
        </p:nvCxnSpPr>
        <p:spPr>
          <a:xfrm>
            <a:off x="3788788" y="2216442"/>
            <a:ext cx="24600" cy="18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8"/>
          <p:cNvCxnSpPr>
            <a:stCxn id="296" idx="4"/>
          </p:cNvCxnSpPr>
          <p:nvPr/>
        </p:nvCxnSpPr>
        <p:spPr>
          <a:xfrm flipH="1">
            <a:off x="4447939" y="2965267"/>
            <a:ext cx="15300" cy="11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/>
          <p:nvPr/>
        </p:nvSpPr>
        <p:spPr>
          <a:xfrm>
            <a:off x="2511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321588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{F5173A7B-DFAC-4741-B1AB-03C1B9EAC385}</a:tableStyleId>
              </a:tblPr>
              <a:tblGrid>
                <a:gridCol w="687675"/>
                <a:gridCol w="687675"/>
                <a:gridCol w="687675"/>
                <a:gridCol w="687675"/>
                <a:gridCol w="687675"/>
                <a:gridCol w="687675"/>
                <a:gridCol w="687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39"/>
          <p:cNvSpPr/>
          <p:nvPr/>
        </p:nvSpPr>
        <p:spPr>
          <a:xfrm>
            <a:off x="9129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15779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23249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30049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37705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44018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3" name="Google Shape;323;p39"/>
          <p:cNvCxnSpPr>
            <a:stCxn id="315" idx="5"/>
            <a:endCxn id="317" idx="1"/>
          </p:cNvCxnSpPr>
          <p:nvPr/>
        </p:nvCxnSpPr>
        <p:spPr>
          <a:xfrm>
            <a:off x="7866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9"/>
          <p:cNvCxnSpPr>
            <a:stCxn id="317" idx="5"/>
            <a:endCxn id="318" idx="1"/>
          </p:cNvCxnSpPr>
          <p:nvPr/>
        </p:nvCxnSpPr>
        <p:spPr>
          <a:xfrm>
            <a:off x="14483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9"/>
          <p:cNvCxnSpPr>
            <a:stCxn id="318" idx="5"/>
            <a:endCxn id="319" idx="1"/>
          </p:cNvCxnSpPr>
          <p:nvPr/>
        </p:nvCxnSpPr>
        <p:spPr>
          <a:xfrm>
            <a:off x="21134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>
            <a:stCxn id="319" idx="5"/>
            <a:endCxn id="320" idx="1"/>
          </p:cNvCxnSpPr>
          <p:nvPr/>
        </p:nvCxnSpPr>
        <p:spPr>
          <a:xfrm>
            <a:off x="28603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>
            <a:stCxn id="320" idx="5"/>
            <a:endCxn id="321" idx="1"/>
          </p:cNvCxnSpPr>
          <p:nvPr/>
        </p:nvCxnSpPr>
        <p:spPr>
          <a:xfrm>
            <a:off x="35404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>
            <a:stCxn id="321" idx="5"/>
            <a:endCxn id="322" idx="1"/>
          </p:cNvCxnSpPr>
          <p:nvPr/>
        </p:nvCxnSpPr>
        <p:spPr>
          <a:xfrm>
            <a:off x="43060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>
            <a:off x="521700" y="1030450"/>
            <a:ext cx="100800" cy="28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1244725" y="1515500"/>
            <a:ext cx="73200" cy="250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9"/>
          <p:cNvCxnSpPr/>
          <p:nvPr/>
        </p:nvCxnSpPr>
        <p:spPr>
          <a:xfrm>
            <a:off x="1885375" y="2028025"/>
            <a:ext cx="366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9"/>
          <p:cNvCxnSpPr/>
          <p:nvPr/>
        </p:nvCxnSpPr>
        <p:spPr>
          <a:xfrm flipH="1">
            <a:off x="2626599" y="2404491"/>
            <a:ext cx="12000" cy="16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9"/>
          <p:cNvCxnSpPr/>
          <p:nvPr/>
        </p:nvCxnSpPr>
        <p:spPr>
          <a:xfrm flipH="1">
            <a:off x="3370850" y="3071375"/>
            <a:ext cx="9300" cy="102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9"/>
          <p:cNvCxnSpPr/>
          <p:nvPr/>
        </p:nvCxnSpPr>
        <p:spPr>
          <a:xfrm>
            <a:off x="4081875" y="3620500"/>
            <a:ext cx="0" cy="47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9"/>
          <p:cNvCxnSpPr>
            <a:stCxn id="322" idx="4"/>
          </p:cNvCxnSpPr>
          <p:nvPr/>
        </p:nvCxnSpPr>
        <p:spPr>
          <a:xfrm flipH="1">
            <a:off x="4713424" y="4054241"/>
            <a:ext cx="2100" cy="3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9"/>
          <p:cNvSpPr txBox="1"/>
          <p:nvPr/>
        </p:nvSpPr>
        <p:spPr>
          <a:xfrm>
            <a:off x="5116075" y="993825"/>
            <a:ext cx="2946900" cy="109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"degenerate" BST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8" name="Google Shape;348;p40"/>
          <p:cNvCxnSpPr>
            <a:stCxn id="341" idx="3"/>
            <a:endCxn id="342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0"/>
          <p:cNvCxnSpPr>
            <a:stCxn id="342" idx="3"/>
            <a:endCxn id="345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0"/>
          <p:cNvCxnSpPr>
            <a:stCxn id="342" idx="5"/>
            <a:endCxn id="344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0"/>
          <p:cNvCxnSpPr>
            <a:stCxn id="341" idx="5"/>
            <a:endCxn id="343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0"/>
          <p:cNvCxnSpPr>
            <a:stCxn id="343" idx="5"/>
            <a:endCxn id="347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0"/>
          <p:cNvCxnSpPr>
            <a:stCxn id="343" idx="3"/>
            <a:endCxn id="346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5152675" y="353800"/>
            <a:ext cx="3679200" cy="307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(b)   2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/>
        </p:nvSpPr>
        <p:spPr>
          <a:xfrm>
            <a:off x="5152675" y="109250"/>
            <a:ext cx="3679200" cy="34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5088625" y="37424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(a)   3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1954432" y="7712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904631" y="17607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2713138" y="1839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1691990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268874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12532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3311389" y="2740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9" name="Google Shape;369;p41"/>
          <p:cNvCxnSpPr>
            <a:stCxn id="362" idx="3"/>
            <a:endCxn id="363" idx="7"/>
          </p:cNvCxnSpPr>
          <p:nvPr/>
        </p:nvCxnSpPr>
        <p:spPr>
          <a:xfrm flipH="1">
            <a:off x="1439998" y="12884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1"/>
          <p:cNvCxnSpPr>
            <a:stCxn id="363" idx="3"/>
            <a:endCxn id="366" idx="0"/>
          </p:cNvCxnSpPr>
          <p:nvPr/>
        </p:nvCxnSpPr>
        <p:spPr>
          <a:xfrm flipH="1">
            <a:off x="582497" y="22779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1"/>
          <p:cNvCxnSpPr>
            <a:stCxn id="363" idx="5"/>
            <a:endCxn id="365" idx="0"/>
          </p:cNvCxnSpPr>
          <p:nvPr/>
        </p:nvCxnSpPr>
        <p:spPr>
          <a:xfrm>
            <a:off x="1440065" y="22779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1"/>
          <p:cNvCxnSpPr>
            <a:stCxn id="365" idx="3"/>
            <a:endCxn id="367" idx="0"/>
          </p:cNvCxnSpPr>
          <p:nvPr/>
        </p:nvCxnSpPr>
        <p:spPr>
          <a:xfrm flipH="1">
            <a:off x="1566956" y="32770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1"/>
          <p:cNvCxnSpPr>
            <a:stCxn id="362" idx="5"/>
            <a:endCxn id="364" idx="0"/>
          </p:cNvCxnSpPr>
          <p:nvPr/>
        </p:nvCxnSpPr>
        <p:spPr>
          <a:xfrm>
            <a:off x="2489866" y="12884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1"/>
          <p:cNvCxnSpPr>
            <a:stCxn id="364" idx="5"/>
            <a:endCxn id="368" idx="0"/>
          </p:cNvCxnSpPr>
          <p:nvPr/>
        </p:nvCxnSpPr>
        <p:spPr>
          <a:xfrm>
            <a:off x="3248572" y="23562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5152675" y="179300"/>
            <a:ext cx="3679200" cy="34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5088625" y="38186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(d)   4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2183032" y="542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10570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3316569" y="14763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2814315" y="2217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3162124" y="38516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2320081" y="31643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3539989" y="3121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8" name="Google Shape;388;p42"/>
          <p:cNvCxnSpPr>
            <a:stCxn id="381" idx="3"/>
            <a:endCxn id="382" idx="7"/>
          </p:cNvCxnSpPr>
          <p:nvPr/>
        </p:nvCxnSpPr>
        <p:spPr>
          <a:xfrm flipH="1">
            <a:off x="1592398" y="1059856"/>
            <a:ext cx="682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>
            <a:stCxn id="384" idx="3"/>
            <a:endCxn id="386" idx="0"/>
          </p:cNvCxnSpPr>
          <p:nvPr/>
        </p:nvCxnSpPr>
        <p:spPr>
          <a:xfrm flipH="1">
            <a:off x="2633781" y="27343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>
            <a:stCxn id="381" idx="5"/>
            <a:endCxn id="383" idx="0"/>
          </p:cNvCxnSpPr>
          <p:nvPr/>
        </p:nvCxnSpPr>
        <p:spPr>
          <a:xfrm>
            <a:off x="2718466" y="1059856"/>
            <a:ext cx="911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>
            <a:stCxn id="383" idx="3"/>
            <a:endCxn id="384" idx="0"/>
          </p:cNvCxnSpPr>
          <p:nvPr/>
        </p:nvCxnSpPr>
        <p:spPr>
          <a:xfrm flipH="1">
            <a:off x="3127935" y="19935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2"/>
          <p:cNvCxnSpPr>
            <a:stCxn id="384" idx="5"/>
            <a:endCxn id="387" idx="0"/>
          </p:cNvCxnSpPr>
          <p:nvPr/>
        </p:nvCxnSpPr>
        <p:spPr>
          <a:xfrm>
            <a:off x="3349749" y="27343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2"/>
          <p:cNvCxnSpPr>
            <a:stCxn id="387" idx="3"/>
            <a:endCxn id="385" idx="0"/>
          </p:cNvCxnSpPr>
          <p:nvPr/>
        </p:nvCxnSpPr>
        <p:spPr>
          <a:xfrm flipH="1">
            <a:off x="3475855" y="36385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/>
        </p:nvSpPr>
        <p:spPr>
          <a:xfrm>
            <a:off x="5152675" y="125200"/>
            <a:ext cx="3679200" cy="345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(e)   6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225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6843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13493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20963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27763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35419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41732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07" name="Google Shape;407;p43"/>
          <p:cNvCxnSpPr>
            <a:stCxn id="400" idx="5"/>
            <a:endCxn id="401" idx="1"/>
          </p:cNvCxnSpPr>
          <p:nvPr/>
        </p:nvCxnSpPr>
        <p:spPr>
          <a:xfrm>
            <a:off x="5580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3"/>
          <p:cNvCxnSpPr>
            <a:stCxn id="401" idx="5"/>
            <a:endCxn id="402" idx="1"/>
          </p:cNvCxnSpPr>
          <p:nvPr/>
        </p:nvCxnSpPr>
        <p:spPr>
          <a:xfrm>
            <a:off x="12197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3"/>
          <p:cNvCxnSpPr>
            <a:stCxn id="402" idx="5"/>
            <a:endCxn id="403" idx="1"/>
          </p:cNvCxnSpPr>
          <p:nvPr/>
        </p:nvCxnSpPr>
        <p:spPr>
          <a:xfrm>
            <a:off x="18848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3"/>
          <p:cNvCxnSpPr>
            <a:stCxn id="403" idx="5"/>
            <a:endCxn id="404" idx="1"/>
          </p:cNvCxnSpPr>
          <p:nvPr/>
        </p:nvCxnSpPr>
        <p:spPr>
          <a:xfrm>
            <a:off x="26317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3"/>
          <p:cNvCxnSpPr>
            <a:stCxn id="404" idx="5"/>
            <a:endCxn id="405" idx="1"/>
          </p:cNvCxnSpPr>
          <p:nvPr/>
        </p:nvCxnSpPr>
        <p:spPr>
          <a:xfrm>
            <a:off x="33118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3"/>
          <p:cNvCxnSpPr>
            <a:stCxn id="405" idx="5"/>
            <a:endCxn id="406" idx="1"/>
          </p:cNvCxnSpPr>
          <p:nvPr/>
        </p:nvCxnSpPr>
        <p:spPr>
          <a:xfrm>
            <a:off x="40774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(structs)</a:t>
            </a:r>
            <a:endParaRPr/>
          </a:p>
        </p:txBody>
      </p:sp>
      <p:sp>
        <p:nvSpPr>
          <p:cNvPr id="418" name="Google Shape;418;p44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struct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bst wrapper struct/class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bst_node 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int val;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*left;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*right;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 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*root;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(contains)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45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bst_contains(bst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* t,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x){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bst_node *p =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t-&gt;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root;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while(p != NULL){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if(p-&gt;val == x)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return 1;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if(x &lt; p-&gt;val)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p-&gt;left;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else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p-&gt;right;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45"/>
          <p:cNvCxnSpPr>
            <a:stCxn id="426" idx="3"/>
            <a:endCxn id="427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5"/>
          <p:cNvCxnSpPr>
            <a:stCxn id="427" idx="4"/>
            <a:endCxn id="428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5"/>
          <p:cNvCxnSpPr>
            <a:stCxn id="426" idx="5"/>
            <a:endCxn id="431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5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Google Shape;436;p45"/>
          <p:cNvCxnSpPr>
            <a:stCxn id="427" idx="4"/>
            <a:endCxn id="435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5"/>
          <p:cNvCxnSpPr>
            <a:stCxn id="428" idx="4"/>
            <a:endCxn id="429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5"/>
          <p:cNvCxnSpPr>
            <a:stCxn id="428" idx="4"/>
            <a:endCxn id="430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4550" y="205975"/>
            <a:ext cx="897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This collection of slides touches on: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[with links to sections]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3"/>
              </a:rPr>
              <a:t>dictionary ADT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4"/>
              </a:rPr>
              <a:t>Fundamentals of binary search trees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(vocab, properties, etc.)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"Vanilla" BST implementation of the dictionary ADT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5"/>
              </a:rPr>
              <a:t>contains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6"/>
              </a:rPr>
              <a:t>insert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7"/>
              </a:rPr>
              <a:t>remove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plus several other operations as exercises along the way (size, height, etc.)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8"/>
              </a:rPr>
              <a:t>Case study: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building a balanced BST from a sorted array (or vector)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9"/>
              </a:rPr>
              <a:t>Discussion of BST "Augmentation"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to support get_ith(i) which detrmines the i'th smallest element in the tree efficiently.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10"/>
              </a:rPr>
              <a:t>Fundamental tree traversals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(insertion)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76200" y="1200150"/>
            <a:ext cx="5157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void bst_insert(bst * t, int x){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   </a:t>
            </a:r>
            <a:r>
              <a:rPr b="1" lang="en" sz="1800"/>
              <a:t>t-&gt;</a:t>
            </a:r>
            <a:r>
              <a:rPr b="1" lang="en" sz="1800"/>
              <a:t>root = insert(t-&gt;root, x);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5" name="Google Shape;445;p46"/>
          <p:cNvSpPr txBox="1"/>
          <p:nvPr/>
        </p:nvSpPr>
        <p:spPr>
          <a:xfrm>
            <a:off x="5441475" y="2067775"/>
            <a:ext cx="3122400" cy="13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Entry-point for client.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Real work done by insert()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 - recursive)</a:t>
            </a:r>
            <a:endParaRPr/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if(r-&gt;val == x)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if(x &lt; r-&gt;val){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r-&gt;left = insert(r-&gt;left, x);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else 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r-&gt;right = insert(r-&gt;right, x);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2" name="Google Shape;452;p47"/>
          <p:cNvSpPr txBox="1"/>
          <p:nvPr>
            <p:ph idx="1" type="body"/>
          </p:nvPr>
        </p:nvSpPr>
        <p:spPr>
          <a:xfrm>
            <a:off x="0" y="1200150"/>
            <a:ext cx="4646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static NODE * insert(bst_node *r, int x){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bst_node *leaf;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 == nullptr){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 = new bst_node; 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leaf-&gt;left = nullptr;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leaf-&gt;right = nullptr;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leaf-&gt;val = x;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return leaf;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060000" y="3258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1298000" y="1164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1831400" y="2078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Google Shape;460;p48"/>
          <p:cNvCxnSpPr>
            <a:stCxn id="457" idx="3"/>
            <a:endCxn id="458" idx="0"/>
          </p:cNvCxnSpPr>
          <p:nvPr/>
        </p:nvCxnSpPr>
        <p:spPr>
          <a:xfrm flipH="1">
            <a:off x="1581003" y="796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8"/>
          <p:cNvCxnSpPr>
            <a:stCxn id="458" idx="5"/>
            <a:endCxn id="459" idx="0"/>
          </p:cNvCxnSpPr>
          <p:nvPr/>
        </p:nvCxnSpPr>
        <p:spPr>
          <a:xfrm>
            <a:off x="1781197" y="1635161"/>
            <a:ext cx="3333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48"/>
          <p:cNvCxnSpPr>
            <a:stCxn id="457" idx="5"/>
            <a:endCxn id="463" idx="0"/>
          </p:cNvCxnSpPr>
          <p:nvPr/>
        </p:nvCxnSpPr>
        <p:spPr>
          <a:xfrm>
            <a:off x="2543197" y="796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8"/>
          <p:cNvCxnSpPr>
            <a:stCxn id="458" idx="3"/>
            <a:endCxn id="465" idx="0"/>
          </p:cNvCxnSpPr>
          <p:nvPr/>
        </p:nvCxnSpPr>
        <p:spPr>
          <a:xfrm flipH="1">
            <a:off x="895203" y="1635161"/>
            <a:ext cx="4857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8"/>
          <p:cNvCxnSpPr>
            <a:stCxn id="459" idx="3"/>
            <a:endCxn id="467" idx="0"/>
          </p:cNvCxnSpPr>
          <p:nvPr/>
        </p:nvCxnSpPr>
        <p:spPr>
          <a:xfrm flipH="1">
            <a:off x="1641603" y="2549561"/>
            <a:ext cx="272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8"/>
          <p:cNvSpPr/>
          <p:nvPr/>
        </p:nvSpPr>
        <p:spPr>
          <a:xfrm>
            <a:off x="1374200" y="2916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612200" y="20022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3050600" y="1392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5649650" y="124100"/>
            <a:ext cx="2467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Insertion of 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2441000" y="2916600"/>
            <a:ext cx="566100" cy="55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48"/>
          <p:cNvSpPr txBox="1"/>
          <p:nvPr/>
        </p:nvSpPr>
        <p:spPr>
          <a:xfrm>
            <a:off x="5725850" y="1190900"/>
            <a:ext cx="24678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base-case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5725850" y="2105300"/>
            <a:ext cx="29010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Recursion unwinds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4" name="Google Shape;474;p48"/>
          <p:cNvCxnSpPr>
            <a:stCxn id="459" idx="5"/>
            <a:endCxn id="471" idx="0"/>
          </p:cNvCxnSpPr>
          <p:nvPr/>
        </p:nvCxnSpPr>
        <p:spPr>
          <a:xfrm>
            <a:off x="2314597" y="2549561"/>
            <a:ext cx="409500" cy="366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8"/>
          <p:cNvSpPr txBox="1"/>
          <p:nvPr/>
        </p:nvSpPr>
        <p:spPr>
          <a:xfrm>
            <a:off x="4083200" y="3095900"/>
            <a:ext cx="4755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r-&gt;right = insert(r-&gt;right, x);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2455375" y="2302038"/>
            <a:ext cx="1627825" cy="1099375"/>
          </a:xfrm>
          <a:custGeom>
            <a:rect b="b" l="l" r="r" t="t"/>
            <a:pathLst>
              <a:path extrusionOk="0" h="43975" w="65113">
                <a:moveTo>
                  <a:pt x="65113" y="43975"/>
                </a:moveTo>
                <a:cubicBezTo>
                  <a:pt x="62565" y="41427"/>
                  <a:pt x="53317" y="35199"/>
                  <a:pt x="49825" y="28688"/>
                </a:cubicBezTo>
                <a:cubicBezTo>
                  <a:pt x="46333" y="22177"/>
                  <a:pt x="51052" y="9626"/>
                  <a:pt x="44163" y="4908"/>
                </a:cubicBezTo>
                <a:cubicBezTo>
                  <a:pt x="37274" y="190"/>
                  <a:pt x="15854" y="1133"/>
                  <a:pt x="8493" y="378"/>
                </a:cubicBezTo>
                <a:cubicBezTo>
                  <a:pt x="1133" y="-377"/>
                  <a:pt x="1416" y="378"/>
                  <a:pt x="0" y="37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7" name="Google Shape;477;p48"/>
          <p:cNvSpPr txBox="1"/>
          <p:nvPr/>
        </p:nvSpPr>
        <p:spPr>
          <a:xfrm>
            <a:off x="169175" y="3895825"/>
            <a:ext cx="82974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Effectively, we have placed 6 between 5 and 7 without "sliding anything around" (like in an array)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83" name="Google Shape;483;p49"/>
          <p:cNvSpPr txBox="1"/>
          <p:nvPr>
            <p:ph idx="1" type="body"/>
          </p:nvPr>
        </p:nvSpPr>
        <p:spPr>
          <a:xfrm>
            <a:off x="79625" y="1200150"/>
            <a:ext cx="860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Tree Height determines worst-case runtime of: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contains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insert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One data-set / many trees possible.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Insertion sequence matters!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89" name="Google Shape;489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BST t with N nodes: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⌊log</a:t>
            </a:r>
            <a:r>
              <a:rPr baseline="-25000" lang="en"/>
              <a:t>2</a:t>
            </a:r>
            <a:r>
              <a:rPr lang="en"/>
              <a:t>(N)⌋ ≤ h(t) ≤ N-1</a:t>
            </a:r>
            <a:endParaRPr/>
          </a:p>
        </p:txBody>
      </p:sp>
      <p:sp>
        <p:nvSpPr>
          <p:cNvPr id="490" name="Google Shape;490;p50"/>
          <p:cNvSpPr txBox="1"/>
          <p:nvPr/>
        </p:nvSpPr>
        <p:spPr>
          <a:xfrm>
            <a:off x="726300" y="4174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YAY!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5783425" y="4018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2" name="Google Shape;492;p50"/>
          <p:cNvCxnSpPr>
            <a:stCxn id="490" idx="0"/>
          </p:cNvCxnSpPr>
          <p:nvPr/>
        </p:nvCxnSpPr>
        <p:spPr>
          <a:xfrm flipH="1" rot="10800000">
            <a:off x="1104300" y="3637100"/>
            <a:ext cx="7959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50"/>
          <p:cNvCxnSpPr>
            <a:stCxn id="491" idx="0"/>
          </p:cNvCxnSpPr>
          <p:nvPr/>
        </p:nvCxnSpPr>
        <p:spPr>
          <a:xfrm rot="10800000">
            <a:off x="5919625" y="3497900"/>
            <a:ext cx="24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 - exercise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1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// returns # nodes in tree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 //  rooted at 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51"/>
          <p:cNvCxnSpPr>
            <a:stCxn id="500" idx="3"/>
            <a:endCxn id="501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51"/>
          <p:cNvCxnSpPr>
            <a:stCxn id="501" idx="4"/>
            <a:endCxn id="502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51"/>
          <p:cNvCxnSpPr>
            <a:stCxn id="500" idx="5"/>
            <a:endCxn id="505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51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1"/>
          <p:cNvCxnSpPr>
            <a:stCxn id="501" idx="4"/>
            <a:endCxn id="509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51"/>
          <p:cNvCxnSpPr>
            <a:stCxn id="502" idx="4"/>
            <a:endCxn id="503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51"/>
          <p:cNvCxnSpPr>
            <a:stCxn id="502" idx="4"/>
            <a:endCxn id="504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2"/>
          <p:cNvSpPr txBox="1"/>
          <p:nvPr>
            <p:ph idx="4294967295" type="body"/>
          </p:nvPr>
        </p:nvSpPr>
        <p:spPr>
          <a:xfrm>
            <a:off x="152400" y="695000"/>
            <a:ext cx="43875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if(t==nullptr)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</a:t>
            </a:r>
            <a:r>
              <a:rPr b="1" lang="en" sz="18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size(t-&gt;left)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+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size(t-&gt;right)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+ 1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9" name="Google Shape;519;p52"/>
          <p:cNvSpPr/>
          <p:nvPr/>
        </p:nvSpPr>
        <p:spPr>
          <a:xfrm>
            <a:off x="7013000" y="935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2"/>
          <p:cNvSpPr/>
          <p:nvPr/>
        </p:nvSpPr>
        <p:spPr>
          <a:xfrm>
            <a:off x="6251000" y="17736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2"/>
          <p:cNvSpPr/>
          <p:nvPr/>
        </p:nvSpPr>
        <p:spPr>
          <a:xfrm>
            <a:off x="6784400" y="2688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52"/>
          <p:cNvSpPr/>
          <p:nvPr/>
        </p:nvSpPr>
        <p:spPr>
          <a:xfrm>
            <a:off x="6311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7454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2"/>
          <p:cNvSpPr/>
          <p:nvPr/>
        </p:nvSpPr>
        <p:spPr>
          <a:xfrm>
            <a:off x="7947100" y="19765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52"/>
          <p:cNvCxnSpPr>
            <a:stCxn id="519" idx="3"/>
            <a:endCxn id="520" idx="0"/>
          </p:cNvCxnSpPr>
          <p:nvPr/>
        </p:nvCxnSpPr>
        <p:spPr>
          <a:xfrm flipH="1">
            <a:off x="6534003" y="14065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2"/>
          <p:cNvCxnSpPr>
            <a:stCxn id="520" idx="4"/>
            <a:endCxn id="521" idx="0"/>
          </p:cNvCxnSpPr>
          <p:nvPr/>
        </p:nvCxnSpPr>
        <p:spPr>
          <a:xfrm>
            <a:off x="6534050" y="23256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52"/>
          <p:cNvCxnSpPr>
            <a:stCxn id="519" idx="5"/>
            <a:endCxn id="524" idx="0"/>
          </p:cNvCxnSpPr>
          <p:nvPr/>
        </p:nvCxnSpPr>
        <p:spPr>
          <a:xfrm>
            <a:off x="7496197" y="14065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52"/>
          <p:cNvSpPr/>
          <p:nvPr/>
        </p:nvSpPr>
        <p:spPr>
          <a:xfrm>
            <a:off x="5708725" y="25353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52"/>
          <p:cNvCxnSpPr>
            <a:stCxn id="520" idx="4"/>
            <a:endCxn id="528" idx="0"/>
          </p:cNvCxnSpPr>
          <p:nvPr/>
        </p:nvCxnSpPr>
        <p:spPr>
          <a:xfrm flipH="1">
            <a:off x="5991650" y="23256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2"/>
          <p:cNvCxnSpPr>
            <a:stCxn id="521" idx="4"/>
            <a:endCxn id="522" idx="0"/>
          </p:cNvCxnSpPr>
          <p:nvPr/>
        </p:nvCxnSpPr>
        <p:spPr>
          <a:xfrm flipH="1">
            <a:off x="6594650" y="32400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2"/>
          <p:cNvCxnSpPr>
            <a:stCxn id="521" idx="4"/>
            <a:endCxn id="523" idx="0"/>
          </p:cNvCxnSpPr>
          <p:nvPr/>
        </p:nvCxnSpPr>
        <p:spPr>
          <a:xfrm>
            <a:off x="7067450" y="32400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52"/>
          <p:cNvSpPr/>
          <p:nvPr/>
        </p:nvSpPr>
        <p:spPr>
          <a:xfrm>
            <a:off x="5411397" y="1588029"/>
            <a:ext cx="2929175" cy="3151375"/>
          </a:xfrm>
          <a:custGeom>
            <a:rect b="b" l="l" r="r" t="t"/>
            <a:pathLst>
              <a:path extrusionOk="0" h="126055" w="117167">
                <a:moveTo>
                  <a:pt x="40367" y="166"/>
                </a:moveTo>
                <a:cubicBezTo>
                  <a:pt x="32010" y="829"/>
                  <a:pt x="23985" y="2687"/>
                  <a:pt x="17286" y="11707"/>
                </a:cubicBezTo>
                <a:cubicBezTo>
                  <a:pt x="10587" y="20727"/>
                  <a:pt x="-1219" y="37043"/>
                  <a:pt x="174" y="54287"/>
                </a:cubicBezTo>
                <a:cubicBezTo>
                  <a:pt x="1567" y="71532"/>
                  <a:pt x="7669" y="103501"/>
                  <a:pt x="25643" y="115174"/>
                </a:cubicBezTo>
                <a:cubicBezTo>
                  <a:pt x="43617" y="126847"/>
                  <a:pt x="93427" y="127642"/>
                  <a:pt x="108018" y="124326"/>
                </a:cubicBezTo>
                <a:cubicBezTo>
                  <a:pt x="122610" y="121010"/>
                  <a:pt x="115978" y="105357"/>
                  <a:pt x="113192" y="95276"/>
                </a:cubicBezTo>
                <a:cubicBezTo>
                  <a:pt x="110406" y="85195"/>
                  <a:pt x="98335" y="75578"/>
                  <a:pt x="91304" y="63838"/>
                </a:cubicBezTo>
                <a:cubicBezTo>
                  <a:pt x="84274" y="52099"/>
                  <a:pt x="74989" y="34191"/>
                  <a:pt x="71009" y="24839"/>
                </a:cubicBezTo>
                <a:cubicBezTo>
                  <a:pt x="67030" y="15487"/>
                  <a:pt x="72534" y="11839"/>
                  <a:pt x="67427" y="7727"/>
                </a:cubicBezTo>
                <a:cubicBezTo>
                  <a:pt x="62320" y="3615"/>
                  <a:pt x="48724" y="-497"/>
                  <a:pt x="40367" y="166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Google Shape;533;p52"/>
          <p:cNvSpPr/>
          <p:nvPr/>
        </p:nvSpPr>
        <p:spPr>
          <a:xfrm>
            <a:off x="7642990" y="1656960"/>
            <a:ext cx="1112850" cy="1539150"/>
          </a:xfrm>
          <a:custGeom>
            <a:rect b="b" l="l" r="r" t="t"/>
            <a:pathLst>
              <a:path extrusionOk="0" h="61566" w="44514">
                <a:moveTo>
                  <a:pt x="7468" y="23496"/>
                </a:moveTo>
                <a:cubicBezTo>
                  <a:pt x="6407" y="27210"/>
                  <a:pt x="3488" y="31521"/>
                  <a:pt x="2692" y="36230"/>
                </a:cubicBezTo>
                <a:cubicBezTo>
                  <a:pt x="1896" y="40939"/>
                  <a:pt x="-2680" y="47572"/>
                  <a:pt x="2692" y="51750"/>
                </a:cubicBezTo>
                <a:cubicBezTo>
                  <a:pt x="8064" y="55929"/>
                  <a:pt x="28161" y="62362"/>
                  <a:pt x="34926" y="61301"/>
                </a:cubicBezTo>
                <a:cubicBezTo>
                  <a:pt x="41691" y="60240"/>
                  <a:pt x="42023" y="53342"/>
                  <a:pt x="43283" y="45383"/>
                </a:cubicBezTo>
                <a:cubicBezTo>
                  <a:pt x="44543" y="37424"/>
                  <a:pt x="45538" y="21108"/>
                  <a:pt x="42487" y="13547"/>
                </a:cubicBezTo>
                <a:cubicBezTo>
                  <a:pt x="39436" y="5986"/>
                  <a:pt x="30549" y="-49"/>
                  <a:pt x="24978" y="17"/>
                </a:cubicBezTo>
                <a:cubicBezTo>
                  <a:pt x="19407" y="83"/>
                  <a:pt x="11978" y="10032"/>
                  <a:pt x="9060" y="13945"/>
                </a:cubicBezTo>
                <a:cubicBezTo>
                  <a:pt x="6142" y="17858"/>
                  <a:pt x="8529" y="19782"/>
                  <a:pt x="7468" y="23496"/>
                </a:cubicBez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4" name="Google Shape;534;p52"/>
          <p:cNvSpPr/>
          <p:nvPr/>
        </p:nvSpPr>
        <p:spPr>
          <a:xfrm>
            <a:off x="6796015" y="747879"/>
            <a:ext cx="1020425" cy="895200"/>
          </a:xfrm>
          <a:custGeom>
            <a:rect b="b" l="l" r="r" t="t"/>
            <a:pathLst>
              <a:path extrusionOk="0" h="35808" w="40817">
                <a:moveTo>
                  <a:pt x="34582" y="6135"/>
                </a:moveTo>
                <a:cubicBezTo>
                  <a:pt x="30868" y="2487"/>
                  <a:pt x="23506" y="-497"/>
                  <a:pt x="18266" y="166"/>
                </a:cubicBezTo>
                <a:cubicBezTo>
                  <a:pt x="13026" y="829"/>
                  <a:pt x="6062" y="6069"/>
                  <a:pt x="3144" y="10115"/>
                </a:cubicBezTo>
                <a:cubicBezTo>
                  <a:pt x="226" y="14161"/>
                  <a:pt x="-769" y="20395"/>
                  <a:pt x="756" y="24441"/>
                </a:cubicBezTo>
                <a:cubicBezTo>
                  <a:pt x="2281" y="28487"/>
                  <a:pt x="7720" y="32732"/>
                  <a:pt x="12296" y="34390"/>
                </a:cubicBezTo>
                <a:cubicBezTo>
                  <a:pt x="16872" y="36048"/>
                  <a:pt x="23505" y="36446"/>
                  <a:pt x="28214" y="34390"/>
                </a:cubicBezTo>
                <a:cubicBezTo>
                  <a:pt x="32923" y="32334"/>
                  <a:pt x="39490" y="26762"/>
                  <a:pt x="40551" y="22053"/>
                </a:cubicBezTo>
                <a:cubicBezTo>
                  <a:pt x="41612" y="17344"/>
                  <a:pt x="38296" y="9783"/>
                  <a:pt x="34582" y="6135"/>
                </a:cubicBezTo>
                <a:close/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"/>
          <p:cNvSpPr txBox="1"/>
          <p:nvPr/>
        </p:nvSpPr>
        <p:spPr>
          <a:xfrm>
            <a:off x="1842000" y="1870075"/>
            <a:ext cx="42039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Deletion???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bst_remove</a:t>
            </a:r>
            <a:endParaRPr/>
          </a:p>
        </p:txBody>
      </p:sp>
      <p:sp>
        <p:nvSpPr>
          <p:cNvPr id="545" name="Google Shape;545;p54"/>
          <p:cNvSpPr txBox="1"/>
          <p:nvPr/>
        </p:nvSpPr>
        <p:spPr>
          <a:xfrm>
            <a:off x="310925" y="1399575"/>
            <a:ext cx="7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if x appears in t, it is removed and 1 is returned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otherwise, tree is unchanged, and 0 is returned.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int bst_remove(BST * t, int x);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bst_remove: LEAF CASE</a:t>
            </a: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1347650" y="1403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Google Shape;552;p55"/>
          <p:cNvSpPr/>
          <p:nvPr/>
        </p:nvSpPr>
        <p:spPr>
          <a:xfrm>
            <a:off x="218675" y="22778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Google Shape;553;p55"/>
          <p:cNvSpPr/>
          <p:nvPr/>
        </p:nvSpPr>
        <p:spPr>
          <a:xfrm>
            <a:off x="2414450" y="2317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4" name="Google Shape;554;p55"/>
          <p:cNvSpPr/>
          <p:nvPr/>
        </p:nvSpPr>
        <p:spPr>
          <a:xfrm>
            <a:off x="822350" y="30980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Google Shape;555;p55"/>
          <p:cNvSpPr/>
          <p:nvPr/>
        </p:nvSpPr>
        <p:spPr>
          <a:xfrm>
            <a:off x="3020025" y="31742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6" name="Google Shape;556;p55"/>
          <p:cNvCxnSpPr>
            <a:stCxn id="551" idx="3"/>
            <a:endCxn id="552" idx="0"/>
          </p:cNvCxnSpPr>
          <p:nvPr/>
        </p:nvCxnSpPr>
        <p:spPr>
          <a:xfrm flipH="1">
            <a:off x="519538" y="19256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55"/>
          <p:cNvCxnSpPr>
            <a:stCxn id="552" idx="5"/>
            <a:endCxn id="554" idx="0"/>
          </p:cNvCxnSpPr>
          <p:nvPr/>
        </p:nvCxnSpPr>
        <p:spPr>
          <a:xfrm>
            <a:off x="732087" y="27999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55"/>
          <p:cNvCxnSpPr>
            <a:stCxn id="551" idx="5"/>
            <a:endCxn id="553" idx="0"/>
          </p:cNvCxnSpPr>
          <p:nvPr/>
        </p:nvCxnSpPr>
        <p:spPr>
          <a:xfrm>
            <a:off x="1861062" y="1925694"/>
            <a:ext cx="854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55"/>
          <p:cNvSpPr/>
          <p:nvPr/>
        </p:nvSpPr>
        <p:spPr>
          <a:xfrm>
            <a:off x="1881050" y="3232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0" name="Google Shape;560;p55"/>
          <p:cNvCxnSpPr>
            <a:stCxn id="553" idx="3"/>
            <a:endCxn id="559" idx="0"/>
          </p:cNvCxnSpPr>
          <p:nvPr/>
        </p:nvCxnSpPr>
        <p:spPr>
          <a:xfrm flipH="1">
            <a:off x="2181838" y="2840094"/>
            <a:ext cx="320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55"/>
          <p:cNvSpPr/>
          <p:nvPr/>
        </p:nvSpPr>
        <p:spPr>
          <a:xfrm>
            <a:off x="2262050" y="407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2" name="Google Shape;562;p55"/>
          <p:cNvCxnSpPr>
            <a:stCxn id="553" idx="5"/>
            <a:endCxn id="555" idx="0"/>
          </p:cNvCxnSpPr>
          <p:nvPr/>
        </p:nvCxnSpPr>
        <p:spPr>
          <a:xfrm>
            <a:off x="2927862" y="2840094"/>
            <a:ext cx="393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55"/>
          <p:cNvCxnSpPr>
            <a:stCxn id="559" idx="5"/>
            <a:endCxn id="561" idx="0"/>
          </p:cNvCxnSpPr>
          <p:nvPr/>
        </p:nvCxnSpPr>
        <p:spPr>
          <a:xfrm>
            <a:off x="2394462" y="3754494"/>
            <a:ext cx="1683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55"/>
          <p:cNvSpPr txBox="1"/>
          <p:nvPr/>
        </p:nvSpPr>
        <p:spPr>
          <a:xfrm>
            <a:off x="2478525" y="123407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55"/>
          <p:cNvSpPr/>
          <p:nvPr/>
        </p:nvSpPr>
        <p:spPr>
          <a:xfrm>
            <a:off x="6453050" y="1251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5324075" y="2125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55"/>
          <p:cNvSpPr/>
          <p:nvPr/>
        </p:nvSpPr>
        <p:spPr>
          <a:xfrm>
            <a:off x="7519850" y="2165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8" name="Google Shape;568;p55"/>
          <p:cNvSpPr/>
          <p:nvPr/>
        </p:nvSpPr>
        <p:spPr>
          <a:xfrm>
            <a:off x="5927750" y="2945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9" name="Google Shape;569;p55"/>
          <p:cNvSpPr/>
          <p:nvPr/>
        </p:nvSpPr>
        <p:spPr>
          <a:xfrm>
            <a:off x="8125425" y="30218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70" name="Google Shape;570;p55"/>
          <p:cNvCxnSpPr>
            <a:stCxn id="565" idx="3"/>
            <a:endCxn id="566" idx="0"/>
          </p:cNvCxnSpPr>
          <p:nvPr/>
        </p:nvCxnSpPr>
        <p:spPr>
          <a:xfrm flipH="1">
            <a:off x="5624938" y="17732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55"/>
          <p:cNvCxnSpPr>
            <a:stCxn id="566" idx="5"/>
            <a:endCxn id="568" idx="0"/>
          </p:cNvCxnSpPr>
          <p:nvPr/>
        </p:nvCxnSpPr>
        <p:spPr>
          <a:xfrm>
            <a:off x="5837487" y="26475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55"/>
          <p:cNvCxnSpPr>
            <a:stCxn id="565" idx="5"/>
            <a:endCxn id="567" idx="0"/>
          </p:cNvCxnSpPr>
          <p:nvPr/>
        </p:nvCxnSpPr>
        <p:spPr>
          <a:xfrm>
            <a:off x="6966462" y="1773294"/>
            <a:ext cx="854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55"/>
          <p:cNvSpPr/>
          <p:nvPr/>
        </p:nvSpPr>
        <p:spPr>
          <a:xfrm>
            <a:off x="6986450" y="3079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74" name="Google Shape;574;p55"/>
          <p:cNvCxnSpPr>
            <a:stCxn id="567" idx="3"/>
            <a:endCxn id="573" idx="0"/>
          </p:cNvCxnSpPr>
          <p:nvPr/>
        </p:nvCxnSpPr>
        <p:spPr>
          <a:xfrm flipH="1">
            <a:off x="7287238" y="2687694"/>
            <a:ext cx="320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5"/>
          <p:cNvCxnSpPr>
            <a:stCxn id="567" idx="5"/>
            <a:endCxn id="569" idx="0"/>
          </p:cNvCxnSpPr>
          <p:nvPr/>
        </p:nvCxnSpPr>
        <p:spPr>
          <a:xfrm>
            <a:off x="8033262" y="2687694"/>
            <a:ext cx="393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55"/>
          <p:cNvSpPr txBox="1"/>
          <p:nvPr/>
        </p:nvSpPr>
        <p:spPr>
          <a:xfrm>
            <a:off x="30075" y="4186900"/>
            <a:ext cx="1931100" cy="71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FREE </a:t>
            </a:r>
            <a:r>
              <a:rPr i="1" lang="en" u="sng"/>
              <a:t>THIS</a:t>
            </a:r>
            <a:r>
              <a:rPr lang="en"/>
              <a:t> 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Google Shape;577;p55"/>
          <p:cNvSpPr/>
          <p:nvPr/>
        </p:nvSpPr>
        <p:spPr>
          <a:xfrm>
            <a:off x="2275975" y="4587950"/>
            <a:ext cx="651900" cy="511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55"/>
          <p:cNvCxnSpPr>
            <a:stCxn id="576" idx="3"/>
            <a:endCxn id="561" idx="2"/>
          </p:cNvCxnSpPr>
          <p:nvPr/>
        </p:nvCxnSpPr>
        <p:spPr>
          <a:xfrm flipH="1" rot="10800000">
            <a:off x="1961175" y="4376350"/>
            <a:ext cx="300900" cy="16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55"/>
          <p:cNvSpPr txBox="1"/>
          <p:nvPr/>
        </p:nvSpPr>
        <p:spPr>
          <a:xfrm>
            <a:off x="3763875" y="3882100"/>
            <a:ext cx="2632800" cy="85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SET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next</a:t>
            </a:r>
            <a:r>
              <a:rPr lang="en"/>
              <a:t> FIELD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i="1" lang="en" u="sng"/>
              <a:t>THIS</a:t>
            </a:r>
            <a:r>
              <a:rPr lang="en"/>
              <a:t> NODE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/>
              <a:t>.</a:t>
            </a:r>
            <a:endParaRPr/>
          </a:p>
        </p:txBody>
      </p:sp>
      <p:sp>
        <p:nvSpPr>
          <p:cNvPr id="580" name="Google Shape;580;p55"/>
          <p:cNvSpPr/>
          <p:nvPr/>
        </p:nvSpPr>
        <p:spPr>
          <a:xfrm>
            <a:off x="2486525" y="3595350"/>
            <a:ext cx="1263325" cy="671750"/>
          </a:xfrm>
          <a:custGeom>
            <a:rect b="b" l="l" r="r" t="t"/>
            <a:pathLst>
              <a:path extrusionOk="0" h="26870" w="50533">
                <a:moveTo>
                  <a:pt x="50533" y="26870"/>
                </a:moveTo>
                <a:cubicBezTo>
                  <a:pt x="45921" y="25934"/>
                  <a:pt x="28742" y="24998"/>
                  <a:pt x="22860" y="21255"/>
                </a:cubicBezTo>
                <a:cubicBezTo>
                  <a:pt x="16978" y="17512"/>
                  <a:pt x="19050" y="7954"/>
                  <a:pt x="15240" y="4411"/>
                </a:cubicBezTo>
                <a:cubicBezTo>
                  <a:pt x="11430" y="869"/>
                  <a:pt x="2540" y="735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81" name="Google Shape;581;p55"/>
          <p:cNvSpPr/>
          <p:nvPr/>
        </p:nvSpPr>
        <p:spPr>
          <a:xfrm>
            <a:off x="4917000" y="1194288"/>
            <a:ext cx="3980400" cy="25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5"/>
          <p:cNvSpPr txBox="1"/>
          <p:nvPr/>
        </p:nvSpPr>
        <p:spPr>
          <a:xfrm>
            <a:off x="4993100" y="1379525"/>
            <a:ext cx="934500" cy="3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GOAL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ADT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70775" y="1200150"/>
            <a:ext cx="44163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Contains: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a </a:t>
            </a:r>
            <a:r>
              <a:rPr b="1" lang="en" sz="2400"/>
              <a:t>set</a:t>
            </a:r>
            <a:r>
              <a:rPr lang="en" sz="2400"/>
              <a:t> of comparable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 Items.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Eg:  strings, ints…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685250" y="1200150"/>
            <a:ext cx="4303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insert(D, x)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contains(D,x)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remove(D,x)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 txBox="1"/>
          <p:nvPr>
            <p:ph idx="4294967295" type="title"/>
          </p:nvPr>
        </p:nvSpPr>
        <p:spPr>
          <a:xfrm>
            <a:off x="3810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bst_remove: ONE-CHILD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1347650" y="793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218675" y="16682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2871650" y="1708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822350" y="24884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553425" y="2564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3" name="Google Shape;593;p56"/>
          <p:cNvCxnSpPr>
            <a:stCxn id="588" idx="3"/>
            <a:endCxn id="589" idx="0"/>
          </p:cNvCxnSpPr>
          <p:nvPr/>
        </p:nvCxnSpPr>
        <p:spPr>
          <a:xfrm flipH="1">
            <a:off x="519538" y="13160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56"/>
          <p:cNvCxnSpPr>
            <a:stCxn id="589" idx="5"/>
            <a:endCxn id="591" idx="0"/>
          </p:cNvCxnSpPr>
          <p:nvPr/>
        </p:nvCxnSpPr>
        <p:spPr>
          <a:xfrm>
            <a:off x="732087" y="21903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56"/>
          <p:cNvCxnSpPr>
            <a:stCxn id="588" idx="5"/>
            <a:endCxn id="590" idx="0"/>
          </p:cNvCxnSpPr>
          <p:nvPr/>
        </p:nvCxnSpPr>
        <p:spPr>
          <a:xfrm>
            <a:off x="1861062" y="1316094"/>
            <a:ext cx="13113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56"/>
          <p:cNvSpPr/>
          <p:nvPr/>
        </p:nvSpPr>
        <p:spPr>
          <a:xfrm>
            <a:off x="1881050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7" name="Google Shape;597;p56"/>
          <p:cNvCxnSpPr>
            <a:stCxn id="590" idx="3"/>
            <a:endCxn id="596" idx="0"/>
          </p:cNvCxnSpPr>
          <p:nvPr/>
        </p:nvCxnSpPr>
        <p:spPr>
          <a:xfrm flipH="1">
            <a:off x="2181838" y="2230494"/>
            <a:ext cx="777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56"/>
          <p:cNvSpPr/>
          <p:nvPr/>
        </p:nvSpPr>
        <p:spPr>
          <a:xfrm>
            <a:off x="2262050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9" name="Google Shape;599;p56"/>
          <p:cNvCxnSpPr>
            <a:stCxn id="590" idx="5"/>
            <a:endCxn id="592" idx="0"/>
          </p:cNvCxnSpPr>
          <p:nvPr/>
        </p:nvCxnSpPr>
        <p:spPr>
          <a:xfrm>
            <a:off x="3385062" y="2230494"/>
            <a:ext cx="469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56"/>
          <p:cNvCxnSpPr>
            <a:stCxn id="596" idx="5"/>
            <a:endCxn id="598" idx="0"/>
          </p:cNvCxnSpPr>
          <p:nvPr/>
        </p:nvCxnSpPr>
        <p:spPr>
          <a:xfrm>
            <a:off x="2394462" y="3144894"/>
            <a:ext cx="168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6"/>
          <p:cNvSpPr txBox="1"/>
          <p:nvPr/>
        </p:nvSpPr>
        <p:spPr>
          <a:xfrm>
            <a:off x="4349975" y="67112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60350" y="3422300"/>
            <a:ext cx="1564800" cy="61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DELETE THIS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5335575" y="2622900"/>
            <a:ext cx="2799600" cy="85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RE-ASSIGN LEFT FIELD OF THIS NODE TO ROOT OF SUBTREE AFTER DELETION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20334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27192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06" name="Google Shape;606;p56"/>
          <p:cNvCxnSpPr>
            <a:stCxn id="598" idx="4"/>
            <a:endCxn id="604" idx="0"/>
          </p:cNvCxnSpPr>
          <p:nvPr/>
        </p:nvCxnSpPr>
        <p:spPr>
          <a:xfrm flipH="1">
            <a:off x="2334200" y="4072675"/>
            <a:ext cx="2286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6"/>
          <p:cNvCxnSpPr>
            <a:stCxn id="598" idx="4"/>
            <a:endCxn id="605" idx="0"/>
          </p:cNvCxnSpPr>
          <p:nvPr/>
        </p:nvCxnSpPr>
        <p:spPr>
          <a:xfrm>
            <a:off x="2562800" y="4072675"/>
            <a:ext cx="4572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56"/>
          <p:cNvCxnSpPr>
            <a:endCxn id="596" idx="3"/>
          </p:cNvCxnSpPr>
          <p:nvPr/>
        </p:nvCxnSpPr>
        <p:spPr>
          <a:xfrm flipH="1" rot="10800000">
            <a:off x="1303438" y="3144894"/>
            <a:ext cx="665700" cy="28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56"/>
          <p:cNvSpPr/>
          <p:nvPr/>
        </p:nvSpPr>
        <p:spPr>
          <a:xfrm>
            <a:off x="2568575" y="2228475"/>
            <a:ext cx="401000" cy="1223550"/>
          </a:xfrm>
          <a:custGeom>
            <a:rect b="b" l="l" r="r" t="t"/>
            <a:pathLst>
              <a:path extrusionOk="0" h="48942" w="16040">
                <a:moveTo>
                  <a:pt x="15691" y="0"/>
                </a:moveTo>
                <a:cubicBezTo>
                  <a:pt x="15629" y="2055"/>
                  <a:pt x="16688" y="8967"/>
                  <a:pt x="15318" y="12329"/>
                </a:cubicBezTo>
                <a:cubicBezTo>
                  <a:pt x="13948" y="15691"/>
                  <a:pt x="10025" y="14072"/>
                  <a:pt x="7472" y="20174"/>
                </a:cubicBezTo>
                <a:cubicBezTo>
                  <a:pt x="4919" y="26276"/>
                  <a:pt x="1245" y="44147"/>
                  <a:pt x="0" y="48942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0" name="Google Shape;610;p56"/>
          <p:cNvSpPr/>
          <p:nvPr/>
        </p:nvSpPr>
        <p:spPr>
          <a:xfrm>
            <a:off x="3530600" y="1985625"/>
            <a:ext cx="1793325" cy="1055425"/>
          </a:xfrm>
          <a:custGeom>
            <a:rect b="b" l="l" r="r" t="t"/>
            <a:pathLst>
              <a:path extrusionOk="0" h="42217" w="71733">
                <a:moveTo>
                  <a:pt x="71733" y="42217"/>
                </a:moveTo>
                <a:cubicBezTo>
                  <a:pt x="67686" y="36177"/>
                  <a:pt x="59404" y="13014"/>
                  <a:pt x="47448" y="5978"/>
                </a:cubicBezTo>
                <a:cubicBezTo>
                  <a:pt x="35493" y="-1058"/>
                  <a:pt x="7908" y="996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1" name="Google Shape;611;p56"/>
          <p:cNvSpPr/>
          <p:nvPr/>
        </p:nvSpPr>
        <p:spPr>
          <a:xfrm>
            <a:off x="1772230" y="3328268"/>
            <a:ext cx="1793475" cy="1662925"/>
          </a:xfrm>
          <a:custGeom>
            <a:rect b="b" l="l" r="r" t="t"/>
            <a:pathLst>
              <a:path extrusionOk="0" h="66517" w="71739">
                <a:moveTo>
                  <a:pt x="15042" y="7565"/>
                </a:moveTo>
                <a:cubicBezTo>
                  <a:pt x="13734" y="11363"/>
                  <a:pt x="14855" y="19397"/>
                  <a:pt x="12426" y="26246"/>
                </a:cubicBezTo>
                <a:cubicBezTo>
                  <a:pt x="9998" y="33096"/>
                  <a:pt x="1467" y="42311"/>
                  <a:pt x="471" y="48662"/>
                </a:cubicBezTo>
                <a:cubicBezTo>
                  <a:pt x="-525" y="55013"/>
                  <a:pt x="-400" y="61427"/>
                  <a:pt x="6449" y="64353"/>
                </a:cubicBezTo>
                <a:cubicBezTo>
                  <a:pt x="13299" y="67280"/>
                  <a:pt x="31854" y="66283"/>
                  <a:pt x="41568" y="66221"/>
                </a:cubicBezTo>
                <a:cubicBezTo>
                  <a:pt x="51282" y="66159"/>
                  <a:pt x="59812" y="67405"/>
                  <a:pt x="64731" y="63980"/>
                </a:cubicBezTo>
                <a:cubicBezTo>
                  <a:pt x="69650" y="60555"/>
                  <a:pt x="73075" y="51215"/>
                  <a:pt x="71082" y="45673"/>
                </a:cubicBezTo>
                <a:cubicBezTo>
                  <a:pt x="69090" y="40131"/>
                  <a:pt x="56823" y="38014"/>
                  <a:pt x="52776" y="30729"/>
                </a:cubicBezTo>
                <a:cubicBezTo>
                  <a:pt x="48729" y="23444"/>
                  <a:pt x="52215" y="6507"/>
                  <a:pt x="46798" y="1961"/>
                </a:cubicBezTo>
                <a:cubicBezTo>
                  <a:pt x="41381" y="-2584"/>
                  <a:pt x="25565" y="2522"/>
                  <a:pt x="20272" y="3456"/>
                </a:cubicBezTo>
                <a:cubicBezTo>
                  <a:pt x="14979" y="4390"/>
                  <a:pt x="16350" y="3767"/>
                  <a:pt x="15042" y="7565"/>
                </a:cubicBezTo>
                <a:close/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/>
          <p:nvPr/>
        </p:nvSpPr>
        <p:spPr>
          <a:xfrm>
            <a:off x="1347650" y="793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57"/>
          <p:cNvSpPr/>
          <p:nvPr/>
        </p:nvSpPr>
        <p:spPr>
          <a:xfrm>
            <a:off x="218675" y="16682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57"/>
          <p:cNvSpPr/>
          <p:nvPr/>
        </p:nvSpPr>
        <p:spPr>
          <a:xfrm>
            <a:off x="2871650" y="1708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57"/>
          <p:cNvSpPr/>
          <p:nvPr/>
        </p:nvSpPr>
        <p:spPr>
          <a:xfrm>
            <a:off x="822350" y="24884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Google Shape;620;p57"/>
          <p:cNvSpPr/>
          <p:nvPr/>
        </p:nvSpPr>
        <p:spPr>
          <a:xfrm>
            <a:off x="4010625" y="2564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1" name="Google Shape;621;p57"/>
          <p:cNvCxnSpPr>
            <a:stCxn id="616" idx="3"/>
            <a:endCxn id="617" idx="0"/>
          </p:cNvCxnSpPr>
          <p:nvPr/>
        </p:nvCxnSpPr>
        <p:spPr>
          <a:xfrm flipH="1">
            <a:off x="519538" y="1316094"/>
            <a:ext cx="916200" cy="35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57"/>
          <p:cNvCxnSpPr>
            <a:stCxn id="617" idx="5"/>
            <a:endCxn id="619" idx="0"/>
          </p:cNvCxnSpPr>
          <p:nvPr/>
        </p:nvCxnSpPr>
        <p:spPr>
          <a:xfrm>
            <a:off x="732087" y="21903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57"/>
          <p:cNvCxnSpPr>
            <a:stCxn id="616" idx="5"/>
            <a:endCxn id="618" idx="0"/>
          </p:cNvCxnSpPr>
          <p:nvPr/>
        </p:nvCxnSpPr>
        <p:spPr>
          <a:xfrm>
            <a:off x="1861062" y="1316094"/>
            <a:ext cx="13113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57"/>
          <p:cNvSpPr/>
          <p:nvPr/>
        </p:nvSpPr>
        <p:spPr>
          <a:xfrm>
            <a:off x="1881050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5" name="Google Shape;625;p57"/>
          <p:cNvCxnSpPr>
            <a:stCxn id="618" idx="3"/>
            <a:endCxn id="624" idx="0"/>
          </p:cNvCxnSpPr>
          <p:nvPr/>
        </p:nvCxnSpPr>
        <p:spPr>
          <a:xfrm flipH="1">
            <a:off x="2181838" y="2230494"/>
            <a:ext cx="777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57"/>
          <p:cNvSpPr/>
          <p:nvPr/>
        </p:nvSpPr>
        <p:spPr>
          <a:xfrm>
            <a:off x="2262050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7" name="Google Shape;627;p57"/>
          <p:cNvCxnSpPr>
            <a:stCxn id="618" idx="5"/>
            <a:endCxn id="620" idx="0"/>
          </p:cNvCxnSpPr>
          <p:nvPr/>
        </p:nvCxnSpPr>
        <p:spPr>
          <a:xfrm>
            <a:off x="3385062" y="2230494"/>
            <a:ext cx="926400" cy="33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57"/>
          <p:cNvCxnSpPr>
            <a:stCxn id="624" idx="5"/>
            <a:endCxn id="626" idx="0"/>
          </p:cNvCxnSpPr>
          <p:nvPr/>
        </p:nvCxnSpPr>
        <p:spPr>
          <a:xfrm>
            <a:off x="2394462" y="3144894"/>
            <a:ext cx="168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57"/>
          <p:cNvSpPr/>
          <p:nvPr/>
        </p:nvSpPr>
        <p:spPr>
          <a:xfrm>
            <a:off x="20334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7192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1" name="Google Shape;631;p57"/>
          <p:cNvCxnSpPr>
            <a:stCxn id="626" idx="4"/>
            <a:endCxn id="629" idx="0"/>
          </p:cNvCxnSpPr>
          <p:nvPr/>
        </p:nvCxnSpPr>
        <p:spPr>
          <a:xfrm flipH="1">
            <a:off x="2334200" y="4072675"/>
            <a:ext cx="2286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7"/>
          <p:cNvCxnSpPr>
            <a:stCxn id="626" idx="4"/>
            <a:endCxn id="630" idx="0"/>
          </p:cNvCxnSpPr>
          <p:nvPr/>
        </p:nvCxnSpPr>
        <p:spPr>
          <a:xfrm>
            <a:off x="2562800" y="4072675"/>
            <a:ext cx="4572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57"/>
          <p:cNvSpPr txBox="1"/>
          <p:nvPr>
            <p:ph idx="4294967295" type="title"/>
          </p:nvPr>
        </p:nvSpPr>
        <p:spPr>
          <a:xfrm>
            <a:off x="3810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bst_remove: TWO-CHILD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7"/>
          <p:cNvSpPr/>
          <p:nvPr/>
        </p:nvSpPr>
        <p:spPr>
          <a:xfrm>
            <a:off x="3401025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Google Shape;635;p57"/>
          <p:cNvSpPr/>
          <p:nvPr/>
        </p:nvSpPr>
        <p:spPr>
          <a:xfrm>
            <a:off x="3782025" y="4088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6" name="Google Shape;636;p57"/>
          <p:cNvCxnSpPr>
            <a:stCxn id="620" idx="3"/>
            <a:endCxn id="634" idx="0"/>
          </p:cNvCxnSpPr>
          <p:nvPr/>
        </p:nvCxnSpPr>
        <p:spPr>
          <a:xfrm flipH="1">
            <a:off x="3701813" y="3086744"/>
            <a:ext cx="3969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57"/>
          <p:cNvCxnSpPr>
            <a:stCxn id="634" idx="5"/>
            <a:endCxn id="635" idx="0"/>
          </p:cNvCxnSpPr>
          <p:nvPr/>
        </p:nvCxnSpPr>
        <p:spPr>
          <a:xfrm>
            <a:off x="3914437" y="3848744"/>
            <a:ext cx="1683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7"/>
          <p:cNvSpPr txBox="1"/>
          <p:nvPr/>
        </p:nvSpPr>
        <p:spPr>
          <a:xfrm>
            <a:off x="4426175" y="74732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57"/>
          <p:cNvSpPr/>
          <p:nvPr/>
        </p:nvSpPr>
        <p:spPr>
          <a:xfrm>
            <a:off x="2649376" y="1469600"/>
            <a:ext cx="926425" cy="1067720"/>
          </a:xfrm>
          <a:custGeom>
            <a:rect b="b" l="l" r="r" t="t"/>
            <a:pathLst>
              <a:path extrusionOk="0" h="49198" w="48644">
                <a:moveTo>
                  <a:pt x="48356" y="17278"/>
                </a:moveTo>
                <a:cubicBezTo>
                  <a:pt x="46737" y="10304"/>
                  <a:pt x="37335" y="840"/>
                  <a:pt x="29676" y="93"/>
                </a:cubicBezTo>
                <a:cubicBezTo>
                  <a:pt x="22017" y="-654"/>
                  <a:pt x="6762" y="7502"/>
                  <a:pt x="2403" y="12795"/>
                </a:cubicBezTo>
                <a:cubicBezTo>
                  <a:pt x="-1956" y="18088"/>
                  <a:pt x="597" y="25871"/>
                  <a:pt x="3523" y="31849"/>
                </a:cubicBezTo>
                <a:cubicBezTo>
                  <a:pt x="6450" y="37827"/>
                  <a:pt x="13984" y="46980"/>
                  <a:pt x="19962" y="48661"/>
                </a:cubicBezTo>
                <a:cubicBezTo>
                  <a:pt x="25940" y="50342"/>
                  <a:pt x="34657" y="47167"/>
                  <a:pt x="39389" y="41936"/>
                </a:cubicBezTo>
                <a:cubicBezTo>
                  <a:pt x="44121" y="36706"/>
                  <a:pt x="49975" y="24252"/>
                  <a:pt x="48356" y="1727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0" name="Google Shape;640;p57"/>
          <p:cNvSpPr txBox="1"/>
          <p:nvPr/>
        </p:nvSpPr>
        <p:spPr>
          <a:xfrm>
            <a:off x="5538725" y="2032325"/>
            <a:ext cx="2540400" cy="10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SUPPOSE WE DELETE THIS NODE -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FREE IT...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3605325" y="1938925"/>
            <a:ext cx="1914725" cy="588425"/>
          </a:xfrm>
          <a:custGeom>
            <a:rect b="b" l="l" r="r" t="t"/>
            <a:pathLst>
              <a:path extrusionOk="0" h="23537" w="76589">
                <a:moveTo>
                  <a:pt x="76589" y="23537"/>
                </a:moveTo>
                <a:cubicBezTo>
                  <a:pt x="70861" y="20112"/>
                  <a:pt x="54983" y="6912"/>
                  <a:pt x="42218" y="2989"/>
                </a:cubicBezTo>
                <a:cubicBezTo>
                  <a:pt x="29453" y="-934"/>
                  <a:pt x="7036" y="498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2" name="Google Shape;642;p57"/>
          <p:cNvSpPr txBox="1"/>
          <p:nvPr/>
        </p:nvSpPr>
        <p:spPr>
          <a:xfrm>
            <a:off x="5183800" y="3206225"/>
            <a:ext cx="1671900" cy="4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NOW WHAT???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2939750" y="2299138"/>
            <a:ext cx="504300" cy="4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endParaRPr b="1"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4" name="Google Shape;644;p57"/>
          <p:cNvSpPr/>
          <p:nvPr/>
        </p:nvSpPr>
        <p:spPr>
          <a:xfrm>
            <a:off x="1877400" y="1322475"/>
            <a:ext cx="1327850" cy="990050"/>
          </a:xfrm>
          <a:custGeom>
            <a:rect b="b" l="l" r="r" t="t"/>
            <a:pathLst>
              <a:path extrusionOk="0" h="39602" w="53114">
                <a:moveTo>
                  <a:pt x="0" y="0"/>
                </a:moveTo>
                <a:cubicBezTo>
                  <a:pt x="6102" y="996"/>
                  <a:pt x="28082" y="2616"/>
                  <a:pt x="36613" y="5978"/>
                </a:cubicBezTo>
                <a:cubicBezTo>
                  <a:pt x="45144" y="9341"/>
                  <a:pt x="48444" y="14571"/>
                  <a:pt x="51184" y="20175"/>
                </a:cubicBezTo>
                <a:cubicBezTo>
                  <a:pt x="53924" y="25779"/>
                  <a:pt x="52741" y="36364"/>
                  <a:pt x="53052" y="39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Google Shape;645;p57"/>
          <p:cNvSpPr txBox="1"/>
          <p:nvPr/>
        </p:nvSpPr>
        <p:spPr>
          <a:xfrm>
            <a:off x="5053050" y="3748000"/>
            <a:ext cx="3026100" cy="10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HMM...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TWO DANGLING SUBTREES...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 SO SIMPLE...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"/>
          <p:cNvSpPr/>
          <p:nvPr/>
        </p:nvSpPr>
        <p:spPr>
          <a:xfrm>
            <a:off x="142385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Google Shape;651;p58"/>
          <p:cNvSpPr/>
          <p:nvPr/>
        </p:nvSpPr>
        <p:spPr>
          <a:xfrm>
            <a:off x="21867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2" name="Google Shape;652;p58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Google Shape;653;p58"/>
          <p:cNvSpPr/>
          <p:nvPr/>
        </p:nvSpPr>
        <p:spPr>
          <a:xfrm>
            <a:off x="82235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58"/>
          <p:cNvSpPr/>
          <p:nvPr/>
        </p:nvSpPr>
        <p:spPr>
          <a:xfrm>
            <a:off x="484882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55" name="Google Shape;655;p58"/>
          <p:cNvCxnSpPr>
            <a:stCxn id="650" idx="3"/>
            <a:endCxn id="651" idx="0"/>
          </p:cNvCxnSpPr>
          <p:nvPr/>
        </p:nvCxnSpPr>
        <p:spPr>
          <a:xfrm flipH="1">
            <a:off x="51953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58"/>
          <p:cNvCxnSpPr>
            <a:stCxn id="651" idx="5"/>
            <a:endCxn id="653" idx="0"/>
          </p:cNvCxnSpPr>
          <p:nvPr/>
        </p:nvCxnSpPr>
        <p:spPr>
          <a:xfrm>
            <a:off x="732087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58"/>
          <p:cNvCxnSpPr>
            <a:stCxn id="650" idx="5"/>
            <a:endCxn id="652" idx="0"/>
          </p:cNvCxnSpPr>
          <p:nvPr/>
        </p:nvCxnSpPr>
        <p:spPr>
          <a:xfrm>
            <a:off x="1937262" y="782694"/>
            <a:ext cx="19179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58"/>
          <p:cNvSpPr/>
          <p:nvPr/>
        </p:nvSpPr>
        <p:spPr>
          <a:xfrm>
            <a:off x="192775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59" name="Google Shape;659;p58"/>
          <p:cNvCxnSpPr>
            <a:stCxn id="652" idx="3"/>
            <a:endCxn id="658" idx="0"/>
          </p:cNvCxnSpPr>
          <p:nvPr/>
        </p:nvCxnSpPr>
        <p:spPr>
          <a:xfrm flipH="1">
            <a:off x="2228380" y="1544694"/>
            <a:ext cx="14142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8"/>
          <p:cNvSpPr/>
          <p:nvPr/>
        </p:nvSpPr>
        <p:spPr>
          <a:xfrm>
            <a:off x="2770854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1" name="Google Shape;661;p58"/>
          <p:cNvCxnSpPr>
            <a:stCxn id="652" idx="5"/>
            <a:endCxn id="654" idx="0"/>
          </p:cNvCxnSpPr>
          <p:nvPr/>
        </p:nvCxnSpPr>
        <p:spPr>
          <a:xfrm>
            <a:off x="4067905" y="1544694"/>
            <a:ext cx="10818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58"/>
          <p:cNvCxnSpPr>
            <a:stCxn id="658" idx="5"/>
            <a:endCxn id="660" idx="0"/>
          </p:cNvCxnSpPr>
          <p:nvPr/>
        </p:nvCxnSpPr>
        <p:spPr>
          <a:xfrm>
            <a:off x="2441163" y="2306694"/>
            <a:ext cx="630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58"/>
          <p:cNvSpPr/>
          <p:nvPr/>
        </p:nvSpPr>
        <p:spPr>
          <a:xfrm>
            <a:off x="229941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58"/>
          <p:cNvSpPr/>
          <p:nvPr/>
        </p:nvSpPr>
        <p:spPr>
          <a:xfrm>
            <a:off x="319069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5" name="Google Shape;665;p58"/>
          <p:cNvCxnSpPr>
            <a:stCxn id="660" idx="4"/>
            <a:endCxn id="663" idx="0"/>
          </p:cNvCxnSpPr>
          <p:nvPr/>
        </p:nvCxnSpPr>
        <p:spPr>
          <a:xfrm flipH="1">
            <a:off x="2600304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58"/>
          <p:cNvCxnSpPr>
            <a:stCxn id="660" idx="4"/>
            <a:endCxn id="664" idx="0"/>
          </p:cNvCxnSpPr>
          <p:nvPr/>
        </p:nvCxnSpPr>
        <p:spPr>
          <a:xfrm>
            <a:off x="3071604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58"/>
          <p:cNvSpPr/>
          <p:nvPr/>
        </p:nvSpPr>
        <p:spPr>
          <a:xfrm>
            <a:off x="4124186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453320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9" name="Google Shape;669;p58"/>
          <p:cNvCxnSpPr>
            <a:stCxn id="654" idx="3"/>
            <a:endCxn id="667" idx="0"/>
          </p:cNvCxnSpPr>
          <p:nvPr/>
        </p:nvCxnSpPr>
        <p:spPr>
          <a:xfrm flipH="1">
            <a:off x="4424813" y="2324744"/>
            <a:ext cx="5121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8"/>
          <p:cNvCxnSpPr>
            <a:stCxn id="667" idx="5"/>
            <a:endCxn id="668" idx="0"/>
          </p:cNvCxnSpPr>
          <p:nvPr/>
        </p:nvCxnSpPr>
        <p:spPr>
          <a:xfrm>
            <a:off x="463759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71" name="Google Shape;671;p58"/>
          <p:cNvGraphicFramePr/>
          <p:nvPr/>
        </p:nvGraphicFramePr>
        <p:xfrm>
          <a:off x="1928300" y="4175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{F5173A7B-DFAC-4741-B1AB-03C1B9EAC385}</a:tableStyleId>
              </a:tblPr>
              <a:tblGrid>
                <a:gridCol w="455250"/>
                <a:gridCol w="455250"/>
                <a:gridCol w="455250"/>
                <a:gridCol w="455250"/>
                <a:gridCol w="455250"/>
                <a:gridCol w="455250"/>
                <a:gridCol w="455250"/>
                <a:gridCol w="455250"/>
              </a:tblGrid>
              <a:tr h="3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2" name="Google Shape;672;p58"/>
          <p:cNvSpPr/>
          <p:nvPr/>
        </p:nvSpPr>
        <p:spPr>
          <a:xfrm>
            <a:off x="3857500" y="1677400"/>
            <a:ext cx="124150" cy="2428425"/>
          </a:xfrm>
          <a:custGeom>
            <a:rect b="b" l="l" r="r" t="t"/>
            <a:pathLst>
              <a:path extrusionOk="0" h="97137" w="4966">
                <a:moveTo>
                  <a:pt x="0" y="0"/>
                </a:moveTo>
                <a:cubicBezTo>
                  <a:pt x="747" y="8967"/>
                  <a:pt x="3675" y="37610"/>
                  <a:pt x="4484" y="53799"/>
                </a:cubicBezTo>
                <a:cubicBezTo>
                  <a:pt x="5294" y="69989"/>
                  <a:pt x="4795" y="89914"/>
                  <a:pt x="4857" y="9713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3" name="Google Shape;673;p58"/>
          <p:cNvSpPr txBox="1"/>
          <p:nvPr/>
        </p:nvSpPr>
        <p:spPr>
          <a:xfrm>
            <a:off x="6192550" y="318650"/>
            <a:ext cx="2176500" cy="9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LET'S LOOK AT THE ELEMENTS OF THIS SUBTREE IN ORDER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58"/>
          <p:cNvSpPr/>
          <p:nvPr/>
        </p:nvSpPr>
        <p:spPr>
          <a:xfrm>
            <a:off x="4268475" y="770400"/>
            <a:ext cx="1917918" cy="467997"/>
          </a:xfrm>
          <a:custGeom>
            <a:rect b="b" l="l" r="r" t="t"/>
            <a:pathLst>
              <a:path extrusionOk="0" h="9713" w="76963">
                <a:moveTo>
                  <a:pt x="76963" y="0"/>
                </a:moveTo>
                <a:cubicBezTo>
                  <a:pt x="64136" y="1619"/>
                  <a:pt x="12827" y="8094"/>
                  <a:pt x="0" y="97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75" name="Google Shape;675;p58"/>
          <p:cNvCxnSpPr/>
          <p:nvPr/>
        </p:nvCxnSpPr>
        <p:spPr>
          <a:xfrm rot="10800000">
            <a:off x="3483900" y="46287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6" name="Google Shape;676;p58"/>
          <p:cNvCxnSpPr/>
          <p:nvPr/>
        </p:nvCxnSpPr>
        <p:spPr>
          <a:xfrm rot="10800000">
            <a:off x="4427799" y="46287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7" name="Google Shape;677;p58"/>
          <p:cNvSpPr txBox="1"/>
          <p:nvPr/>
        </p:nvSpPr>
        <p:spPr>
          <a:xfrm>
            <a:off x="3746000" y="4535583"/>
            <a:ext cx="419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X</a:t>
            </a:r>
            <a:endParaRPr b="1" sz="2400">
              <a:solidFill>
                <a:srgbClr val="FF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78" name="Google Shape;678;p58"/>
          <p:cNvSpPr txBox="1"/>
          <p:nvPr/>
        </p:nvSpPr>
        <p:spPr>
          <a:xfrm>
            <a:off x="6116350" y="1392300"/>
            <a:ext cx="2551200" cy="7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 HAS A </a:t>
            </a: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PREDECESSOR: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9" name="Google Shape;679;p58"/>
          <p:cNvSpPr txBox="1"/>
          <p:nvPr/>
        </p:nvSpPr>
        <p:spPr>
          <a:xfrm>
            <a:off x="6208275" y="2292650"/>
            <a:ext cx="2307000" cy="7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 A </a:t>
            </a: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SUCCESSOR: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0" name="Google Shape;680;p58"/>
          <p:cNvSpPr txBox="1"/>
          <p:nvPr/>
        </p:nvSpPr>
        <p:spPr>
          <a:xfrm>
            <a:off x="5772250" y="3128550"/>
            <a:ext cx="3259800" cy="1790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IDEA: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KEEP </a:t>
            </a:r>
            <a:r>
              <a:rPr b="1" i="1" lang="en" u="sng"/>
              <a:t>NODE</a:t>
            </a:r>
            <a:r>
              <a:rPr b="1" lang="en"/>
              <a:t> CONTAINING 17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 </a:t>
            </a:r>
            <a:r>
              <a:rPr b="1" i="1" lang="en" u="sng"/>
              <a:t>OVERWRITE</a:t>
            </a:r>
            <a:r>
              <a:rPr b="1" lang="en"/>
              <a:t> ITS </a:t>
            </a:r>
            <a:r>
              <a:rPr b="1" i="1" lang="en" u="sng"/>
              <a:t>VALUE</a:t>
            </a:r>
            <a:r>
              <a:rPr b="1" lang="en"/>
              <a:t> WITH EITHER </a:t>
            </a:r>
            <a:r>
              <a:rPr b="1" lang="en">
                <a:highlight>
                  <a:srgbClr val="FFFF00"/>
                </a:highlight>
              </a:rPr>
              <a:t>16</a:t>
            </a:r>
            <a:r>
              <a:rPr b="1" lang="en"/>
              <a:t> OR </a:t>
            </a:r>
            <a:r>
              <a:rPr b="1" lang="en">
                <a:highlight>
                  <a:srgbClr val="FFFF00"/>
                </a:highlight>
              </a:rPr>
              <a:t>18</a:t>
            </a:r>
            <a:endParaRPr b="1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LET'S TRY </a:t>
            </a:r>
            <a:r>
              <a:rPr b="1" lang="en">
                <a:highlight>
                  <a:srgbClr val="FFFF00"/>
                </a:highlight>
              </a:rPr>
              <a:t>16</a:t>
            </a:r>
            <a:r>
              <a:rPr b="1" lang="en"/>
              <a:t> ?</a:t>
            </a:r>
            <a:endParaRPr b="1"/>
          </a:p>
        </p:txBody>
      </p:sp>
      <p:sp>
        <p:nvSpPr>
          <p:cNvPr id="681" name="Google Shape;681;p58"/>
          <p:cNvSpPr/>
          <p:nvPr/>
        </p:nvSpPr>
        <p:spPr>
          <a:xfrm>
            <a:off x="3261130" y="3546760"/>
            <a:ext cx="432900" cy="468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8"/>
          <p:cNvSpPr/>
          <p:nvPr/>
        </p:nvSpPr>
        <p:spPr>
          <a:xfrm>
            <a:off x="3322985" y="1677400"/>
            <a:ext cx="432950" cy="1783975"/>
          </a:xfrm>
          <a:custGeom>
            <a:rect b="b" l="l" r="r" t="t"/>
            <a:pathLst>
              <a:path extrusionOk="0" h="71359" w="17318">
                <a:moveTo>
                  <a:pt x="12041" y="71359"/>
                </a:moveTo>
                <a:cubicBezTo>
                  <a:pt x="12851" y="68744"/>
                  <a:pt x="18891" y="63700"/>
                  <a:pt x="16898" y="55667"/>
                </a:cubicBezTo>
                <a:cubicBezTo>
                  <a:pt x="14906" y="47635"/>
                  <a:pt x="771" y="32442"/>
                  <a:pt x="86" y="23164"/>
                </a:cubicBezTo>
                <a:cubicBezTo>
                  <a:pt x="-599" y="13886"/>
                  <a:pt x="10672" y="3861"/>
                  <a:pt x="12789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3" name="Google Shape;683;p58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9"/>
          <p:cNvSpPr/>
          <p:nvPr/>
        </p:nvSpPr>
        <p:spPr>
          <a:xfrm>
            <a:off x="142385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9" name="Google Shape;689;p59"/>
          <p:cNvSpPr/>
          <p:nvPr/>
        </p:nvSpPr>
        <p:spPr>
          <a:xfrm>
            <a:off x="21867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Google Shape;690;p59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59"/>
          <p:cNvSpPr/>
          <p:nvPr/>
        </p:nvSpPr>
        <p:spPr>
          <a:xfrm>
            <a:off x="82235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Google Shape;692;p59"/>
          <p:cNvSpPr/>
          <p:nvPr/>
        </p:nvSpPr>
        <p:spPr>
          <a:xfrm>
            <a:off x="469642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3" name="Google Shape;693;p59"/>
          <p:cNvCxnSpPr>
            <a:stCxn id="688" idx="3"/>
            <a:endCxn id="689" idx="0"/>
          </p:cNvCxnSpPr>
          <p:nvPr/>
        </p:nvCxnSpPr>
        <p:spPr>
          <a:xfrm flipH="1">
            <a:off x="51953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59"/>
          <p:cNvCxnSpPr>
            <a:stCxn id="689" idx="5"/>
            <a:endCxn id="691" idx="0"/>
          </p:cNvCxnSpPr>
          <p:nvPr/>
        </p:nvCxnSpPr>
        <p:spPr>
          <a:xfrm>
            <a:off x="732087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59"/>
          <p:cNvCxnSpPr>
            <a:stCxn id="688" idx="5"/>
            <a:endCxn id="690" idx="0"/>
          </p:cNvCxnSpPr>
          <p:nvPr/>
        </p:nvCxnSpPr>
        <p:spPr>
          <a:xfrm>
            <a:off x="1937262" y="782694"/>
            <a:ext cx="19179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59"/>
          <p:cNvSpPr/>
          <p:nvPr/>
        </p:nvSpPr>
        <p:spPr>
          <a:xfrm>
            <a:off x="192775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7" name="Google Shape;697;p59"/>
          <p:cNvCxnSpPr>
            <a:stCxn id="690" idx="3"/>
            <a:endCxn id="696" idx="0"/>
          </p:cNvCxnSpPr>
          <p:nvPr/>
        </p:nvCxnSpPr>
        <p:spPr>
          <a:xfrm flipH="1">
            <a:off x="2228380" y="1544694"/>
            <a:ext cx="14142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9"/>
          <p:cNvSpPr/>
          <p:nvPr/>
        </p:nvSpPr>
        <p:spPr>
          <a:xfrm>
            <a:off x="2770854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9" name="Google Shape;699;p59"/>
          <p:cNvCxnSpPr>
            <a:stCxn id="690" idx="5"/>
            <a:endCxn id="692" idx="0"/>
          </p:cNvCxnSpPr>
          <p:nvPr/>
        </p:nvCxnSpPr>
        <p:spPr>
          <a:xfrm>
            <a:off x="4067905" y="1544694"/>
            <a:ext cx="9294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9"/>
          <p:cNvCxnSpPr>
            <a:stCxn id="696" idx="5"/>
            <a:endCxn id="698" idx="0"/>
          </p:cNvCxnSpPr>
          <p:nvPr/>
        </p:nvCxnSpPr>
        <p:spPr>
          <a:xfrm>
            <a:off x="2441163" y="2306694"/>
            <a:ext cx="630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59"/>
          <p:cNvSpPr/>
          <p:nvPr/>
        </p:nvSpPr>
        <p:spPr>
          <a:xfrm>
            <a:off x="229941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2" name="Google Shape;702;p59"/>
          <p:cNvSpPr/>
          <p:nvPr/>
        </p:nvSpPr>
        <p:spPr>
          <a:xfrm>
            <a:off x="319069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03" name="Google Shape;703;p59"/>
          <p:cNvCxnSpPr>
            <a:stCxn id="698" idx="4"/>
            <a:endCxn id="701" idx="0"/>
          </p:cNvCxnSpPr>
          <p:nvPr/>
        </p:nvCxnSpPr>
        <p:spPr>
          <a:xfrm flipH="1">
            <a:off x="2600304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59"/>
          <p:cNvCxnSpPr>
            <a:stCxn id="698" idx="4"/>
            <a:endCxn id="702" idx="0"/>
          </p:cNvCxnSpPr>
          <p:nvPr/>
        </p:nvCxnSpPr>
        <p:spPr>
          <a:xfrm>
            <a:off x="3071604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59"/>
          <p:cNvSpPr/>
          <p:nvPr/>
        </p:nvSpPr>
        <p:spPr>
          <a:xfrm>
            <a:off x="4124186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6" name="Google Shape;706;p59"/>
          <p:cNvSpPr/>
          <p:nvPr/>
        </p:nvSpPr>
        <p:spPr>
          <a:xfrm>
            <a:off x="453320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07" name="Google Shape;707;p59"/>
          <p:cNvCxnSpPr>
            <a:stCxn id="692" idx="3"/>
            <a:endCxn id="705" idx="0"/>
          </p:cNvCxnSpPr>
          <p:nvPr/>
        </p:nvCxnSpPr>
        <p:spPr>
          <a:xfrm flipH="1">
            <a:off x="4424813" y="2324744"/>
            <a:ext cx="3597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9"/>
          <p:cNvCxnSpPr>
            <a:stCxn id="705" idx="5"/>
            <a:endCxn id="706" idx="0"/>
          </p:cNvCxnSpPr>
          <p:nvPr/>
        </p:nvCxnSpPr>
        <p:spPr>
          <a:xfrm>
            <a:off x="463759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59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0" name="Google Shape;710;p59"/>
          <p:cNvSpPr txBox="1"/>
          <p:nvPr/>
        </p:nvSpPr>
        <p:spPr>
          <a:xfrm>
            <a:off x="5837625" y="150525"/>
            <a:ext cx="2736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4259150" y="463175"/>
            <a:ext cx="390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12" name="Google Shape;712;p59"/>
          <p:cNvCxnSpPr>
            <a:stCxn id="711" idx="2"/>
            <a:endCxn id="709" idx="7"/>
          </p:cNvCxnSpPr>
          <p:nvPr/>
        </p:nvCxnSpPr>
        <p:spPr>
          <a:xfrm flipH="1">
            <a:off x="4067900" y="779375"/>
            <a:ext cx="3867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9"/>
          <p:cNvSpPr txBox="1"/>
          <p:nvPr/>
        </p:nvSpPr>
        <p:spPr>
          <a:xfrm>
            <a:off x="5575025" y="178550"/>
            <a:ext cx="3354000" cy="122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 FAR: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COPIED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THE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MAX VALUE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 t's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 SUBTREE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59"/>
          <p:cNvSpPr txBox="1"/>
          <p:nvPr/>
        </p:nvSpPr>
        <p:spPr>
          <a:xfrm>
            <a:off x="5379950" y="1442875"/>
            <a:ext cx="3670800" cy="831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 WE OBEY THE ORDERING RULES?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ALMOST:  WE JUST HAVE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TWO 16'S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5" name="Google Shape;715;p59"/>
          <p:cNvSpPr txBox="1"/>
          <p:nvPr/>
        </p:nvSpPr>
        <p:spPr>
          <a:xfrm>
            <a:off x="5303750" y="2357275"/>
            <a:ext cx="3466800" cy="94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BIG IDEA CONTINUED: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LET'S JUST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DELETE 16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FROM t's 	LEFT SUBTREE!!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6" name="Google Shape;716;p59"/>
          <p:cNvSpPr/>
          <p:nvPr/>
        </p:nvSpPr>
        <p:spPr>
          <a:xfrm>
            <a:off x="1806188" y="1526506"/>
            <a:ext cx="2252925" cy="3061525"/>
          </a:xfrm>
          <a:custGeom>
            <a:rect b="b" l="l" r="r" t="t"/>
            <a:pathLst>
              <a:path extrusionOk="0" h="122461" w="90117">
                <a:moveTo>
                  <a:pt x="87284" y="98376"/>
                </a:moveTo>
                <a:cubicBezTo>
                  <a:pt x="84358" y="85113"/>
                  <a:pt x="77882" y="51987"/>
                  <a:pt x="65615" y="35610"/>
                </a:cubicBezTo>
                <a:cubicBezTo>
                  <a:pt x="53348" y="19234"/>
                  <a:pt x="24581" y="-817"/>
                  <a:pt x="13684" y="117"/>
                </a:cubicBezTo>
                <a:cubicBezTo>
                  <a:pt x="2787" y="1051"/>
                  <a:pt x="1168" y="25958"/>
                  <a:pt x="234" y="41214"/>
                </a:cubicBezTo>
                <a:cubicBezTo>
                  <a:pt x="-700" y="56470"/>
                  <a:pt x="3472" y="78326"/>
                  <a:pt x="8080" y="91651"/>
                </a:cubicBezTo>
                <a:cubicBezTo>
                  <a:pt x="12688" y="104976"/>
                  <a:pt x="15365" y="117243"/>
                  <a:pt x="27881" y="121166"/>
                </a:cubicBezTo>
                <a:cubicBezTo>
                  <a:pt x="40397" y="125089"/>
                  <a:pt x="73274" y="118986"/>
                  <a:pt x="83174" y="115188"/>
                </a:cubicBezTo>
                <a:cubicBezTo>
                  <a:pt x="93075" y="111390"/>
                  <a:pt x="90211" y="111639"/>
                  <a:pt x="87284" y="98376"/>
                </a:cubicBez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7" name="Google Shape;717;p59"/>
          <p:cNvSpPr/>
          <p:nvPr/>
        </p:nvSpPr>
        <p:spPr>
          <a:xfrm>
            <a:off x="3265421" y="3998225"/>
            <a:ext cx="471300" cy="51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9"/>
          <p:cNvSpPr txBox="1"/>
          <p:nvPr/>
        </p:nvSpPr>
        <p:spPr>
          <a:xfrm>
            <a:off x="5303750" y="3424075"/>
            <a:ext cx="3747000" cy="756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GOOD NEWS!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IS AN EASY CASE:  LEAF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5837625" y="4301975"/>
            <a:ext cx="1550700" cy="5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TA-DAH!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0"/>
          <p:cNvSpPr/>
          <p:nvPr/>
        </p:nvSpPr>
        <p:spPr>
          <a:xfrm>
            <a:off x="129013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5" name="Google Shape;725;p60"/>
          <p:cNvSpPr/>
          <p:nvPr/>
        </p:nvSpPr>
        <p:spPr>
          <a:xfrm>
            <a:off x="8495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6" name="Google Shape;726;p60"/>
          <p:cNvSpPr/>
          <p:nvPr/>
        </p:nvSpPr>
        <p:spPr>
          <a:xfrm>
            <a:off x="2963573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7" name="Google Shape;727;p60"/>
          <p:cNvSpPr/>
          <p:nvPr/>
        </p:nvSpPr>
        <p:spPr>
          <a:xfrm>
            <a:off x="68863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8" name="Google Shape;728;p60"/>
          <p:cNvSpPr/>
          <p:nvPr/>
        </p:nvSpPr>
        <p:spPr>
          <a:xfrm>
            <a:off x="437294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29" name="Google Shape;729;p60"/>
          <p:cNvCxnSpPr>
            <a:stCxn id="724" idx="3"/>
            <a:endCxn id="725" idx="0"/>
          </p:cNvCxnSpPr>
          <p:nvPr/>
        </p:nvCxnSpPr>
        <p:spPr>
          <a:xfrm flipH="1">
            <a:off x="38581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60"/>
          <p:cNvCxnSpPr>
            <a:stCxn id="725" idx="5"/>
            <a:endCxn id="727" idx="0"/>
          </p:cNvCxnSpPr>
          <p:nvPr/>
        </p:nvCxnSpPr>
        <p:spPr>
          <a:xfrm>
            <a:off x="598368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60"/>
          <p:cNvCxnSpPr>
            <a:stCxn id="724" idx="5"/>
            <a:endCxn id="726" idx="0"/>
          </p:cNvCxnSpPr>
          <p:nvPr/>
        </p:nvCxnSpPr>
        <p:spPr>
          <a:xfrm>
            <a:off x="1803543" y="782694"/>
            <a:ext cx="14607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60"/>
          <p:cNvSpPr/>
          <p:nvPr/>
        </p:nvSpPr>
        <p:spPr>
          <a:xfrm>
            <a:off x="164163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3" name="Google Shape;733;p60"/>
          <p:cNvCxnSpPr>
            <a:stCxn id="726" idx="3"/>
            <a:endCxn id="732" idx="0"/>
          </p:cNvCxnSpPr>
          <p:nvPr/>
        </p:nvCxnSpPr>
        <p:spPr>
          <a:xfrm flipH="1">
            <a:off x="1942260" y="1544694"/>
            <a:ext cx="11094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60"/>
          <p:cNvSpPr/>
          <p:nvPr/>
        </p:nvSpPr>
        <p:spPr>
          <a:xfrm>
            <a:off x="2179935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5" name="Google Shape;735;p60"/>
          <p:cNvCxnSpPr>
            <a:stCxn id="726" idx="5"/>
            <a:endCxn id="728" idx="0"/>
          </p:cNvCxnSpPr>
          <p:nvPr/>
        </p:nvCxnSpPr>
        <p:spPr>
          <a:xfrm>
            <a:off x="3476985" y="1544694"/>
            <a:ext cx="11967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0"/>
          <p:cNvCxnSpPr>
            <a:stCxn id="732" idx="5"/>
            <a:endCxn id="734" idx="0"/>
          </p:cNvCxnSpPr>
          <p:nvPr/>
        </p:nvCxnSpPr>
        <p:spPr>
          <a:xfrm>
            <a:off x="2155043" y="2306694"/>
            <a:ext cx="3255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60"/>
          <p:cNvSpPr/>
          <p:nvPr/>
        </p:nvSpPr>
        <p:spPr>
          <a:xfrm>
            <a:off x="170849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259977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9" name="Google Shape;739;p60"/>
          <p:cNvCxnSpPr>
            <a:stCxn id="734" idx="4"/>
            <a:endCxn id="737" idx="0"/>
          </p:cNvCxnSpPr>
          <p:nvPr/>
        </p:nvCxnSpPr>
        <p:spPr>
          <a:xfrm flipH="1">
            <a:off x="2009385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60"/>
          <p:cNvCxnSpPr>
            <a:stCxn id="734" idx="4"/>
            <a:endCxn id="738" idx="0"/>
          </p:cNvCxnSpPr>
          <p:nvPr/>
        </p:nvCxnSpPr>
        <p:spPr>
          <a:xfrm>
            <a:off x="2480685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60"/>
          <p:cNvSpPr/>
          <p:nvPr/>
        </p:nvSpPr>
        <p:spPr>
          <a:xfrm>
            <a:off x="3486565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2" name="Google Shape;742;p60"/>
          <p:cNvSpPr/>
          <p:nvPr/>
        </p:nvSpPr>
        <p:spPr>
          <a:xfrm>
            <a:off x="389558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43" name="Google Shape;743;p60"/>
          <p:cNvCxnSpPr>
            <a:stCxn id="728" idx="3"/>
            <a:endCxn id="741" idx="0"/>
          </p:cNvCxnSpPr>
          <p:nvPr/>
        </p:nvCxnSpPr>
        <p:spPr>
          <a:xfrm flipH="1">
            <a:off x="3787232" y="2324744"/>
            <a:ext cx="6738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60"/>
          <p:cNvCxnSpPr>
            <a:stCxn id="741" idx="5"/>
            <a:endCxn id="742" idx="0"/>
          </p:cNvCxnSpPr>
          <p:nvPr/>
        </p:nvCxnSpPr>
        <p:spPr>
          <a:xfrm>
            <a:off x="399997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60"/>
          <p:cNvSpPr/>
          <p:nvPr/>
        </p:nvSpPr>
        <p:spPr>
          <a:xfrm>
            <a:off x="2963573" y="1019836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6" name="Google Shape;746;p60"/>
          <p:cNvSpPr txBox="1"/>
          <p:nvPr/>
        </p:nvSpPr>
        <p:spPr>
          <a:xfrm>
            <a:off x="4125430" y="463175"/>
            <a:ext cx="390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7" name="Google Shape;747;p60"/>
          <p:cNvSpPr txBox="1"/>
          <p:nvPr/>
        </p:nvSpPr>
        <p:spPr>
          <a:xfrm>
            <a:off x="5046900" y="295050"/>
            <a:ext cx="4097100" cy="1046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ALTERNATIVELY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COPY UP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 OF t's RIGHT SUBTREE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48" name="Google Shape;748;p60"/>
          <p:cNvCxnSpPr>
            <a:stCxn id="746" idx="2"/>
            <a:endCxn id="726" idx="7"/>
          </p:cNvCxnSpPr>
          <p:nvPr/>
        </p:nvCxnSpPr>
        <p:spPr>
          <a:xfrm flipH="1">
            <a:off x="3476980" y="779375"/>
            <a:ext cx="8439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60"/>
          <p:cNvSpPr txBox="1"/>
          <p:nvPr/>
        </p:nvSpPr>
        <p:spPr>
          <a:xfrm>
            <a:off x="5046900" y="1518625"/>
            <a:ext cx="4022700" cy="93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DELETE 18 FROM t's RIGHT SUBTREE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0" name="Google Shape;750;p60"/>
          <p:cNvSpPr/>
          <p:nvPr/>
        </p:nvSpPr>
        <p:spPr>
          <a:xfrm>
            <a:off x="3325600" y="1668050"/>
            <a:ext cx="410950" cy="1046110"/>
          </a:xfrm>
          <a:custGeom>
            <a:rect b="b" l="l" r="r" t="t"/>
            <a:pathLst>
              <a:path extrusionOk="0" h="47448" w="16438">
                <a:moveTo>
                  <a:pt x="16438" y="47448"/>
                </a:moveTo>
                <a:cubicBezTo>
                  <a:pt x="13885" y="46078"/>
                  <a:pt x="2864" y="43463"/>
                  <a:pt x="1120" y="39229"/>
                </a:cubicBezTo>
                <a:cubicBezTo>
                  <a:pt x="-623" y="34995"/>
                  <a:pt x="6164" y="28581"/>
                  <a:pt x="5977" y="22043"/>
                </a:cubicBezTo>
                <a:cubicBezTo>
                  <a:pt x="5790" y="15505"/>
                  <a:pt x="996" y="3674"/>
                  <a:pt x="0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1" name="Google Shape;751;p60"/>
          <p:cNvSpPr/>
          <p:nvPr/>
        </p:nvSpPr>
        <p:spPr>
          <a:xfrm>
            <a:off x="3579981" y="2682118"/>
            <a:ext cx="432900" cy="468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165725" y="2340550"/>
            <a:ext cx="298900" cy="952700"/>
          </a:xfrm>
          <a:custGeom>
            <a:rect b="b" l="l" r="r" t="t"/>
            <a:pathLst>
              <a:path extrusionOk="0" h="38108" w="11956">
                <a:moveTo>
                  <a:pt x="11956" y="0"/>
                </a:moveTo>
                <a:cubicBezTo>
                  <a:pt x="10213" y="2179"/>
                  <a:pt x="3488" y="6725"/>
                  <a:pt x="1495" y="13076"/>
                </a:cubicBezTo>
                <a:cubicBezTo>
                  <a:pt x="-498" y="19427"/>
                  <a:pt x="249" y="33936"/>
                  <a:pt x="0" y="38108"/>
                </a:cubicBezTo>
              </a:path>
            </a:pathLst>
          </a:cu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0"/>
          <p:cNvSpPr/>
          <p:nvPr/>
        </p:nvSpPr>
        <p:spPr>
          <a:xfrm>
            <a:off x="3297396" y="2835550"/>
            <a:ext cx="471300" cy="51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0"/>
          <p:cNvSpPr txBox="1"/>
          <p:nvPr/>
        </p:nvSpPr>
        <p:spPr>
          <a:xfrm>
            <a:off x="4970700" y="2585425"/>
            <a:ext cx="4022700" cy="1487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NOTICE: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IS ALSO AN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"EASY" CASE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(ONE CHILD).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YAY!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5" name="Google Shape;755;p60"/>
          <p:cNvSpPr txBox="1"/>
          <p:nvPr/>
        </p:nvSpPr>
        <p:spPr>
          <a:xfrm>
            <a:off x="5351700" y="4264525"/>
            <a:ext cx="17325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TA-DAH!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3774586" y="2786500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57" name="Google Shape;757;p60"/>
          <p:cNvCxnSpPr>
            <a:stCxn id="728" idx="3"/>
            <a:endCxn id="756" idx="0"/>
          </p:cNvCxnSpPr>
          <p:nvPr/>
        </p:nvCxnSpPr>
        <p:spPr>
          <a:xfrm flipH="1">
            <a:off x="4075232" y="2324744"/>
            <a:ext cx="385800" cy="461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60"/>
          <p:cNvSpPr txBox="1"/>
          <p:nvPr/>
        </p:nvSpPr>
        <p:spPr>
          <a:xfrm>
            <a:off x="7528500" y="4264525"/>
            <a:ext cx="14607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(REDRAW)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That is "Deletion by Copying"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61"/>
          <p:cNvSpPr txBox="1"/>
          <p:nvPr/>
        </p:nvSpPr>
        <p:spPr>
          <a:xfrm>
            <a:off x="162250" y="1397200"/>
            <a:ext cx="50775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Runtime?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be the height of the tree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would like it to be O(log 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But for now ("VANILLA" BSTs):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 guarantee: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Just call it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"h"</a:t>
            </a:r>
            <a:endParaRPr b="1" i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5719150" y="776800"/>
            <a:ext cx="28647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 find node to delete?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6252475" y="1386400"/>
            <a:ext cx="14931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5464025" y="1996000"/>
            <a:ext cx="36069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(Leaf &amp; 1-child cases: DONE!)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5099750" y="2605600"/>
            <a:ext cx="39711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Two child case: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Find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MAX of LEFT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MIN or RIGHT?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9" name="Google Shape;769;p61"/>
          <p:cNvSpPr txBox="1"/>
          <p:nvPr/>
        </p:nvSpPr>
        <p:spPr>
          <a:xfrm>
            <a:off x="6270675" y="3198375"/>
            <a:ext cx="14931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0" name="Google Shape;770;p61"/>
          <p:cNvSpPr txBox="1"/>
          <p:nvPr/>
        </p:nvSpPr>
        <p:spPr>
          <a:xfrm>
            <a:off x="4651425" y="3672400"/>
            <a:ext cx="42669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Delete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MAX of LEFT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MIN o RIGHT?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1" name="Google Shape;771;p61"/>
          <p:cNvSpPr txBox="1"/>
          <p:nvPr/>
        </p:nvSpPr>
        <p:spPr>
          <a:xfrm>
            <a:off x="4573725" y="4350150"/>
            <a:ext cx="14931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2" name="Google Shape;772;p61"/>
          <p:cNvSpPr txBox="1"/>
          <p:nvPr/>
        </p:nvSpPr>
        <p:spPr>
          <a:xfrm>
            <a:off x="6554925" y="4350150"/>
            <a:ext cx="24210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Overall:  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from bst.c</a:t>
            </a:r>
            <a:endParaRPr/>
          </a:p>
        </p:txBody>
      </p:sp>
      <p:sp>
        <p:nvSpPr>
          <p:cNvPr id="778" name="Google Shape;778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/** helper function doing most of the work: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removes x from tree rooted at 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returns:  root of resulting tree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if x was in the tree: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		*success set to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else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		*success set to 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NODE * remove_r(NODE *r, int x, int *success);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3"/>
          <p:cNvSpPr txBox="1"/>
          <p:nvPr/>
        </p:nvSpPr>
        <p:spPr>
          <a:xfrm>
            <a:off x="43775" y="106775"/>
            <a:ext cx="430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*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remove_r(NODE *r, int x, int *success)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  *tmp;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sanity;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if(r==NULL){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no match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*success = 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NULL;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if(r-&gt;val == x){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// match found!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*success = 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leaf &amp; 1-child cases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if(r-&gt;left == NULL){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tmp = r-&gt;right;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free(r);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tmp;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if(r-&gt;right == NULL){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tmp = r-&gt;left;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free(r);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tmp;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// match-found case continued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4" name="Google Shape;784;p63"/>
          <p:cNvSpPr txBox="1"/>
          <p:nvPr/>
        </p:nvSpPr>
        <p:spPr>
          <a:xfrm>
            <a:off x="4231675" y="533000"/>
            <a:ext cx="4879500" cy="42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>
                <a:solidFill>
                  <a:schemeClr val="dk1"/>
                </a:solidFill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if we get here, r has two children</a:t>
            </a:r>
            <a:endParaRPr b="1">
              <a:solidFill>
                <a:schemeClr val="dk1"/>
              </a:solidFill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r-&gt;val = min_h(r-&gt;right);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r-&gt;right =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remove_r(r-&gt;right, r-&gt;val, &amp;sanity);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if(!sanity)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printf("THERE MUST BE A BUG!\n");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r;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// end match-found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D5A6B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still looking for x</a:t>
            </a:r>
            <a:endParaRPr b="1">
              <a:solidFill>
                <a:schemeClr val="dk1"/>
              </a:solidFill>
              <a:highlight>
                <a:srgbClr val="D5A6B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if(x &lt; r-&gt;val){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r-&gt;left = remove_r(r-&gt;left,x, success);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r-&gt;right = remove_r(r-&gt;right,x,success);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790" name="Google Shape;790;p64"/>
          <p:cNvSpPr txBox="1"/>
          <p:nvPr>
            <p:ph idx="1" type="body"/>
          </p:nvPr>
        </p:nvSpPr>
        <p:spPr>
          <a:xfrm>
            <a:off x="149475" y="1200150"/>
            <a:ext cx="853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int bst_remove(BST * t, int x){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int success;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t-&gt;root = remove_r(t-&gt;root, x, &amp;success);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return success;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0" y="1047750"/>
            <a:ext cx="8988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log(N) would be nice for </a:t>
            </a:r>
            <a:r>
              <a:rPr b="1" i="1" lang="en" sz="2400"/>
              <a:t>all </a:t>
            </a:r>
            <a:r>
              <a:rPr lang="en" sz="2400"/>
              <a:t>ops: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insert, delete, contains.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[Recall analysis of array and list-based implementations ]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Binary Search Trees will get us there.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(Initially, on avg… not worst-case)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6"/>
          <p:cNvSpPr txBox="1"/>
          <p:nvPr/>
        </p:nvSpPr>
        <p:spPr>
          <a:xfrm>
            <a:off x="622800" y="126047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66"/>
          <p:cNvSpPr txBox="1"/>
          <p:nvPr/>
        </p:nvSpPr>
        <p:spPr>
          <a:xfrm>
            <a:off x="622800" y="22218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minimum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802" name="Google Shape;802;p66"/>
          <p:cNvSpPr txBox="1"/>
          <p:nvPr/>
        </p:nvSpPr>
        <p:spPr>
          <a:xfrm>
            <a:off x="622800" y="32886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4585200" y="14128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66"/>
          <p:cNvSpPr txBox="1"/>
          <p:nvPr/>
        </p:nvSpPr>
        <p:spPr>
          <a:xfrm>
            <a:off x="4432800" y="2479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to_sorted_array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6"/>
          <p:cNvSpPr txBox="1"/>
          <p:nvPr/>
        </p:nvSpPr>
        <p:spPr>
          <a:xfrm>
            <a:off x="4356600" y="3622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from_sorted_array</a:t>
            </a:r>
            <a:endParaRPr/>
          </a:p>
        </p:txBody>
      </p:sp>
      <p:sp>
        <p:nvSpPr>
          <p:cNvPr id="811" name="Google Shape;811;p67"/>
          <p:cNvSpPr txBox="1"/>
          <p:nvPr/>
        </p:nvSpPr>
        <p:spPr>
          <a:xfrm>
            <a:off x="470400" y="1260475"/>
            <a:ext cx="4101600" cy="67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67"/>
          <p:cNvSpPr txBox="1"/>
          <p:nvPr/>
        </p:nvSpPr>
        <p:spPr>
          <a:xfrm>
            <a:off x="936275" y="2034600"/>
            <a:ext cx="7814100" cy="199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  Sorted array of N keys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Construct a </a:t>
            </a:r>
            <a:r>
              <a:rPr b="1" i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perfectly balanced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BST containing the keys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67"/>
          <p:cNvSpPr txBox="1"/>
          <p:nvPr/>
        </p:nvSpPr>
        <p:spPr>
          <a:xfrm>
            <a:off x="2022875" y="4151825"/>
            <a:ext cx="6343200" cy="57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ALSO:  Do it in linear time!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" name="Google Shape;818;p68"/>
          <p:cNvGraphicFramePr/>
          <p:nvPr/>
        </p:nvGraphicFramePr>
        <p:xfrm>
          <a:off x="952500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{F5173A7B-DFAC-4741-B1AB-03C1B9EAC385}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9" name="Google Shape;819;p68"/>
          <p:cNvSpPr/>
          <p:nvPr/>
        </p:nvSpPr>
        <p:spPr>
          <a:xfrm>
            <a:off x="4237950" y="499700"/>
            <a:ext cx="476100" cy="45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8"/>
          <p:cNvSpPr/>
          <p:nvPr/>
        </p:nvSpPr>
        <p:spPr>
          <a:xfrm>
            <a:off x="4347164" y="1021425"/>
            <a:ext cx="399625" cy="3157850"/>
          </a:xfrm>
          <a:custGeom>
            <a:rect b="b" l="l" r="r" t="t"/>
            <a:pathLst>
              <a:path extrusionOk="0" h="126314" w="15985">
                <a:moveTo>
                  <a:pt x="8811" y="126314"/>
                </a:moveTo>
                <a:cubicBezTo>
                  <a:pt x="9971" y="119785"/>
                  <a:pt x="17172" y="100563"/>
                  <a:pt x="15768" y="87138"/>
                </a:cubicBezTo>
                <a:cubicBezTo>
                  <a:pt x="14365" y="73713"/>
                  <a:pt x="2221" y="60289"/>
                  <a:pt x="390" y="45766"/>
                </a:cubicBezTo>
                <a:cubicBezTo>
                  <a:pt x="-1441" y="31243"/>
                  <a:pt x="4052" y="7628"/>
                  <a:pt x="47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1" name="Google Shape;821;p68"/>
          <p:cNvSpPr/>
          <p:nvPr/>
        </p:nvSpPr>
        <p:spPr>
          <a:xfrm>
            <a:off x="5217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8"/>
          <p:cNvSpPr/>
          <p:nvPr/>
        </p:nvSpPr>
        <p:spPr>
          <a:xfrm>
            <a:off x="48651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8"/>
          <p:cNvSpPr txBox="1"/>
          <p:nvPr/>
        </p:nvSpPr>
        <p:spPr>
          <a:xfrm>
            <a:off x="4766075" y="417325"/>
            <a:ext cx="766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4" name="Google Shape;824;p68"/>
          <p:cNvSpPr txBox="1"/>
          <p:nvPr/>
        </p:nvSpPr>
        <p:spPr>
          <a:xfrm>
            <a:off x="4379150" y="3993000"/>
            <a:ext cx="399600" cy="338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8"/>
          <p:cNvSpPr/>
          <p:nvPr/>
        </p:nvSpPr>
        <p:spPr>
          <a:xfrm>
            <a:off x="668200" y="1268575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8"/>
          <p:cNvSpPr/>
          <p:nvPr/>
        </p:nvSpPr>
        <p:spPr>
          <a:xfrm>
            <a:off x="4938275" y="1251988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8"/>
          <p:cNvCxnSpPr>
            <a:stCxn id="819" idx="3"/>
            <a:endCxn id="825" idx="0"/>
          </p:cNvCxnSpPr>
          <p:nvPr/>
        </p:nvCxnSpPr>
        <p:spPr>
          <a:xfrm flipH="1">
            <a:off x="2411973" y="890457"/>
            <a:ext cx="18957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68"/>
          <p:cNvCxnSpPr>
            <a:stCxn id="819" idx="5"/>
            <a:endCxn id="826" idx="0"/>
          </p:cNvCxnSpPr>
          <p:nvPr/>
        </p:nvCxnSpPr>
        <p:spPr>
          <a:xfrm>
            <a:off x="4644327" y="890457"/>
            <a:ext cx="20376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68"/>
          <p:cNvSpPr txBox="1"/>
          <p:nvPr/>
        </p:nvSpPr>
        <p:spPr>
          <a:xfrm>
            <a:off x="274625" y="11404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830" name="Google Shape;830;p68"/>
          <p:cNvSpPr txBox="1"/>
          <p:nvPr/>
        </p:nvSpPr>
        <p:spPr>
          <a:xfrm>
            <a:off x="7323375" y="12166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831" name="Google Shape;831;p68"/>
          <p:cNvSpPr txBox="1"/>
          <p:nvPr/>
        </p:nvSpPr>
        <p:spPr>
          <a:xfrm>
            <a:off x="1720900" y="4560300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832" name="Google Shape;832;p68"/>
          <p:cNvSpPr txBox="1"/>
          <p:nvPr/>
        </p:nvSpPr>
        <p:spPr>
          <a:xfrm>
            <a:off x="6242325" y="45541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function</a:t>
            </a:r>
            <a:endParaRPr/>
          </a:p>
        </p:txBody>
      </p:sp>
      <p:sp>
        <p:nvSpPr>
          <p:cNvPr id="838" name="Google Shape;838;p69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BST * bst_from_sorted_arr(int *a, int n){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BST * t = bst_create();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t-&gt;root = 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from_arr(a, n)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;// does "real" work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return 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0"/>
          <p:cNvSpPr txBox="1"/>
          <p:nvPr/>
        </p:nvSpPr>
        <p:spPr>
          <a:xfrm>
            <a:off x="164800" y="45250"/>
            <a:ext cx="87045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Recursive  helper function from_arr, used by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bst_from_sorted_arr(...). The function returns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a balanced tree given a sorted array of elements a.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NODE *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(int *a, int n){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m;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NODE *root;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if(n &lt;= 0) return NULL;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m = n/2;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 = malloc(sizeof(NODE));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root-&gt;val = a[m];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root-&gt;left = from_arr(a, m);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root-&gt;right = from_arr(&amp;(a[m+1]), n-(m+1));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Recurrence Relation for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from_sorted_array?</a:t>
            </a:r>
            <a:endParaRPr sz="3000"/>
          </a:p>
        </p:txBody>
      </p:sp>
      <p:sp>
        <p:nvSpPr>
          <p:cNvPr id="849" name="Google Shape;849;p71"/>
          <p:cNvSpPr txBox="1"/>
          <p:nvPr/>
        </p:nvSpPr>
        <p:spPr>
          <a:xfrm>
            <a:off x="117825" y="2726525"/>
            <a:ext cx="1125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T(N)=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0" name="Google Shape;850;p71"/>
          <p:cNvSpPr txBox="1"/>
          <p:nvPr/>
        </p:nvSpPr>
        <p:spPr>
          <a:xfrm>
            <a:off x="1586400" y="1593482"/>
            <a:ext cx="4683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71"/>
          <p:cNvSpPr/>
          <p:nvPr/>
        </p:nvSpPr>
        <p:spPr>
          <a:xfrm>
            <a:off x="1122975" y="1268850"/>
            <a:ext cx="584400" cy="354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1"/>
          <p:cNvSpPr txBox="1"/>
          <p:nvPr/>
        </p:nvSpPr>
        <p:spPr>
          <a:xfrm>
            <a:off x="1585175" y="1426275"/>
            <a:ext cx="34005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constant  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(1 is fine...)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3" name="Google Shape;853;p71"/>
          <p:cNvSpPr txBox="1"/>
          <p:nvPr/>
        </p:nvSpPr>
        <p:spPr>
          <a:xfrm>
            <a:off x="1433612" y="2750145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time-to-malloc+init-root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4" name="Google Shape;854;p71"/>
          <p:cNvSpPr txBox="1"/>
          <p:nvPr/>
        </p:nvSpPr>
        <p:spPr>
          <a:xfrm>
            <a:off x="1560891" y="319562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left-subtree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5" name="Google Shape;855;p71"/>
          <p:cNvSpPr txBox="1"/>
          <p:nvPr/>
        </p:nvSpPr>
        <p:spPr>
          <a:xfrm>
            <a:off x="1725852" y="371646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right-subtre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&gt;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6" name="Google Shape;856;p71"/>
          <p:cNvSpPr txBox="1"/>
          <p:nvPr/>
        </p:nvSpPr>
        <p:spPr>
          <a:xfrm>
            <a:off x="5728475" y="1662875"/>
            <a:ext cx="1565100" cy="4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N==0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7" name="Google Shape;857;p71"/>
          <p:cNvSpPr txBox="1"/>
          <p:nvPr/>
        </p:nvSpPr>
        <p:spPr>
          <a:xfrm>
            <a:off x="8017750" y="3216075"/>
            <a:ext cx="950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N&gt;0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8" name="Google Shape;858;p71"/>
          <p:cNvSpPr txBox="1"/>
          <p:nvPr/>
        </p:nvSpPr>
        <p:spPr>
          <a:xfrm>
            <a:off x="2739925" y="4397425"/>
            <a:ext cx="584400" cy="45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223250" y="43084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36710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1" name="Google Shape;861;p71"/>
          <p:cNvSpPr txBox="1"/>
          <p:nvPr/>
        </p:nvSpPr>
        <p:spPr>
          <a:xfrm>
            <a:off x="31376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2" name="Google Shape;862;p71"/>
          <p:cNvSpPr txBox="1"/>
          <p:nvPr/>
        </p:nvSpPr>
        <p:spPr>
          <a:xfrm>
            <a:off x="53474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9FC5E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3" name="Google Shape;863;p71"/>
          <p:cNvSpPr txBox="1"/>
          <p:nvPr/>
        </p:nvSpPr>
        <p:spPr>
          <a:xfrm>
            <a:off x="49664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Recall...</a:t>
            </a:r>
            <a:endParaRPr/>
          </a:p>
        </p:txBody>
      </p:sp>
      <p:sp>
        <p:nvSpPr>
          <p:cNvPr id="869" name="Google Shape;869;p72"/>
          <p:cNvSpPr txBox="1"/>
          <p:nvPr/>
        </p:nvSpPr>
        <p:spPr>
          <a:xfrm>
            <a:off x="1072050" y="1557625"/>
            <a:ext cx="70158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 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2T(N/2) + 1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THEN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Θ(N)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approach...</a:t>
            </a:r>
            <a:endParaRPr/>
          </a:p>
        </p:txBody>
      </p:sp>
      <p:sp>
        <p:nvSpPr>
          <p:cNvPr id="875" name="Google Shape;875;p73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// from_arr2 uses existing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BST * bst_from_sorted_arr2(int *a, int n){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BST * t = bst_create();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from_arr2(a, n, t)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return 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4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 the helper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74"/>
          <p:cNvSpPr txBox="1"/>
          <p:nvPr/>
        </p:nvSpPr>
        <p:spPr>
          <a:xfrm>
            <a:off x="164800" y="883450"/>
            <a:ext cx="87045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from_arr2(int *a, int n, BST *t)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if(n==0) return;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 = n/2;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bst_insert(t, a[m]);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from_arr2(a, m, 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from_arr2(&amp;(a[m+1]), n-(m+1), 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5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Google Shape;887;p75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8" name="Google Shape;888;p75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r>
              <a:rPr lang="en"/>
              <a:t>:  of an entire tree or a subtree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r>
              <a:rPr lang="en"/>
              <a:t>:  node with zero children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 node:</a:t>
            </a:r>
            <a:r>
              <a:rPr lang="en"/>
              <a:t>  non-leaf nodes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76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5" name="Google Shape;895;p76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7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77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2" name="Google Shape;902;p77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p78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9" name="Google Shape;909;p78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" name="Google Shape;914;p79"/>
          <p:cNvGraphicFramePr/>
          <p:nvPr/>
        </p:nvGraphicFramePr>
        <p:xfrm>
          <a:off x="952500" y="41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{F5173A7B-DFAC-4741-B1AB-03C1B9EAC385}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5" name="Google Shape;915;p79"/>
          <p:cNvSpPr/>
          <p:nvPr/>
        </p:nvSpPr>
        <p:spPr>
          <a:xfrm>
            <a:off x="4302025" y="9598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6" name="Google Shape;916;p79"/>
          <p:cNvSpPr/>
          <p:nvPr/>
        </p:nvSpPr>
        <p:spPr>
          <a:xfrm>
            <a:off x="4466775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79"/>
          <p:cNvSpPr/>
          <p:nvPr/>
        </p:nvSpPr>
        <p:spPr>
          <a:xfrm>
            <a:off x="2549647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79"/>
          <p:cNvSpPr/>
          <p:nvPr/>
        </p:nvSpPr>
        <p:spPr>
          <a:xfrm>
            <a:off x="2549425" y="1493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9" name="Google Shape;919;p79"/>
          <p:cNvSpPr/>
          <p:nvPr/>
        </p:nvSpPr>
        <p:spPr>
          <a:xfrm>
            <a:off x="1528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1482625" y="2255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79"/>
          <p:cNvSpPr/>
          <p:nvPr/>
        </p:nvSpPr>
        <p:spPr>
          <a:xfrm>
            <a:off x="1147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949225" y="3017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23" name="Google Shape;923;p79"/>
          <p:cNvCxnSpPr>
            <a:stCxn id="915" idx="3"/>
            <a:endCxn id="918" idx="7"/>
          </p:cNvCxnSpPr>
          <p:nvPr/>
        </p:nvCxnSpPr>
        <p:spPr>
          <a:xfrm flipH="1">
            <a:off x="2985789" y="1294784"/>
            <a:ext cx="13911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79"/>
          <p:cNvCxnSpPr>
            <a:stCxn id="918" idx="3"/>
            <a:endCxn id="920" idx="0"/>
          </p:cNvCxnSpPr>
          <p:nvPr/>
        </p:nvCxnSpPr>
        <p:spPr>
          <a:xfrm flipH="1">
            <a:off x="1738089" y="1828184"/>
            <a:ext cx="8862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79"/>
          <p:cNvCxnSpPr>
            <a:stCxn id="920" idx="3"/>
            <a:endCxn id="922" idx="0"/>
          </p:cNvCxnSpPr>
          <p:nvPr/>
        </p:nvCxnSpPr>
        <p:spPr>
          <a:xfrm flipH="1">
            <a:off x="1204689" y="2590184"/>
            <a:ext cx="3528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79"/>
          <p:cNvSpPr txBox="1"/>
          <p:nvPr/>
        </p:nvSpPr>
        <p:spPr>
          <a:xfrm>
            <a:off x="5778500" y="420025"/>
            <a:ext cx="3020700" cy="70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WHAT HAPPENS WHEN WE INSERT 1 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7" name="Google Shape;927;p79"/>
          <p:cNvSpPr/>
          <p:nvPr/>
        </p:nvSpPr>
        <p:spPr>
          <a:xfrm>
            <a:off x="4466775" y="5362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9"/>
          <p:cNvSpPr/>
          <p:nvPr/>
        </p:nvSpPr>
        <p:spPr>
          <a:xfrm>
            <a:off x="2714175" y="1069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9"/>
          <p:cNvSpPr/>
          <p:nvPr/>
        </p:nvSpPr>
        <p:spPr>
          <a:xfrm>
            <a:off x="1571175" y="1831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9"/>
          <p:cNvSpPr/>
          <p:nvPr/>
        </p:nvSpPr>
        <p:spPr>
          <a:xfrm>
            <a:off x="961575" y="26698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9"/>
          <p:cNvSpPr txBox="1"/>
          <p:nvPr/>
        </p:nvSpPr>
        <p:spPr>
          <a:xfrm>
            <a:off x="5778500" y="1258225"/>
            <a:ext cx="3020700" cy="10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START AT THE ROOT!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(LIKE ALWAYS)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0"/>
          <p:cNvSpPr/>
          <p:nvPr/>
        </p:nvSpPr>
        <p:spPr>
          <a:xfrm>
            <a:off x="837325" y="277700"/>
            <a:ext cx="6526200" cy="2895600"/>
          </a:xfrm>
          <a:prstGeom prst="triangle">
            <a:avLst>
              <a:gd fmla="val 508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80"/>
          <p:cNvSpPr/>
          <p:nvPr/>
        </p:nvSpPr>
        <p:spPr>
          <a:xfrm>
            <a:off x="7549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0"/>
          <p:cNvSpPr/>
          <p:nvPr/>
        </p:nvSpPr>
        <p:spPr>
          <a:xfrm>
            <a:off x="12473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80"/>
          <p:cNvCxnSpPr>
            <a:stCxn id="937" idx="0"/>
          </p:cNvCxnSpPr>
          <p:nvPr/>
        </p:nvCxnSpPr>
        <p:spPr>
          <a:xfrm flipH="1" rot="10800000">
            <a:off x="8703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80"/>
          <p:cNvCxnSpPr>
            <a:stCxn id="938" idx="0"/>
          </p:cNvCxnSpPr>
          <p:nvPr/>
        </p:nvCxnSpPr>
        <p:spPr>
          <a:xfrm rot="10800000">
            <a:off x="11037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80"/>
          <p:cNvSpPr/>
          <p:nvPr/>
        </p:nvSpPr>
        <p:spPr>
          <a:xfrm>
            <a:off x="15931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0"/>
          <p:cNvSpPr/>
          <p:nvPr/>
        </p:nvSpPr>
        <p:spPr>
          <a:xfrm>
            <a:off x="20855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" name="Google Shape;943;p80"/>
          <p:cNvCxnSpPr>
            <a:stCxn id="941" idx="0"/>
          </p:cNvCxnSpPr>
          <p:nvPr/>
        </p:nvCxnSpPr>
        <p:spPr>
          <a:xfrm flipH="1" rot="10800000">
            <a:off x="17085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80"/>
          <p:cNvCxnSpPr>
            <a:stCxn id="942" idx="0"/>
          </p:cNvCxnSpPr>
          <p:nvPr/>
        </p:nvCxnSpPr>
        <p:spPr>
          <a:xfrm rot="10800000">
            <a:off x="19419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80"/>
          <p:cNvSpPr/>
          <p:nvPr/>
        </p:nvSpPr>
        <p:spPr>
          <a:xfrm>
            <a:off x="2431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0"/>
          <p:cNvSpPr/>
          <p:nvPr/>
        </p:nvSpPr>
        <p:spPr>
          <a:xfrm>
            <a:off x="2923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0"/>
          <p:cNvCxnSpPr>
            <a:stCxn id="945" idx="0"/>
          </p:cNvCxnSpPr>
          <p:nvPr/>
        </p:nvCxnSpPr>
        <p:spPr>
          <a:xfrm flipH="1" rot="10800000">
            <a:off x="2546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80"/>
          <p:cNvCxnSpPr>
            <a:stCxn id="946" idx="0"/>
          </p:cNvCxnSpPr>
          <p:nvPr/>
        </p:nvCxnSpPr>
        <p:spPr>
          <a:xfrm rot="10800000">
            <a:off x="2780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80"/>
          <p:cNvSpPr/>
          <p:nvPr/>
        </p:nvSpPr>
        <p:spPr>
          <a:xfrm>
            <a:off x="5860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80"/>
          <p:cNvSpPr/>
          <p:nvPr/>
        </p:nvSpPr>
        <p:spPr>
          <a:xfrm>
            <a:off x="6352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80"/>
          <p:cNvCxnSpPr>
            <a:stCxn id="949" idx="0"/>
          </p:cNvCxnSpPr>
          <p:nvPr/>
        </p:nvCxnSpPr>
        <p:spPr>
          <a:xfrm flipH="1" rot="10800000">
            <a:off x="5975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80"/>
          <p:cNvCxnSpPr>
            <a:stCxn id="950" idx="0"/>
          </p:cNvCxnSpPr>
          <p:nvPr/>
        </p:nvCxnSpPr>
        <p:spPr>
          <a:xfrm rot="10800000">
            <a:off x="6209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80"/>
          <p:cNvSpPr/>
          <p:nvPr/>
        </p:nvSpPr>
        <p:spPr>
          <a:xfrm>
            <a:off x="66985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80"/>
          <p:cNvSpPr/>
          <p:nvPr/>
        </p:nvSpPr>
        <p:spPr>
          <a:xfrm>
            <a:off x="71909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5" name="Google Shape;955;p80"/>
          <p:cNvCxnSpPr>
            <a:stCxn id="953" idx="0"/>
          </p:cNvCxnSpPr>
          <p:nvPr/>
        </p:nvCxnSpPr>
        <p:spPr>
          <a:xfrm flipH="1" rot="10800000">
            <a:off x="68139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80"/>
          <p:cNvCxnSpPr>
            <a:stCxn id="954" idx="0"/>
          </p:cNvCxnSpPr>
          <p:nvPr/>
        </p:nvCxnSpPr>
        <p:spPr>
          <a:xfrm rot="10800000">
            <a:off x="70473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80"/>
          <p:cNvCxnSpPr/>
          <p:nvPr/>
        </p:nvCxnSpPr>
        <p:spPr>
          <a:xfrm>
            <a:off x="3365875" y="3524100"/>
            <a:ext cx="893700" cy="8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8" name="Google Shape;958;p80"/>
          <p:cNvSpPr txBox="1"/>
          <p:nvPr/>
        </p:nvSpPr>
        <p:spPr>
          <a:xfrm>
            <a:off x="393625" y="4163675"/>
            <a:ext cx="19227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N/2 LEAVES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9" name="Google Shape;959;p80"/>
          <p:cNvSpPr txBox="1"/>
          <p:nvPr/>
        </p:nvSpPr>
        <p:spPr>
          <a:xfrm>
            <a:off x="2451025" y="4011275"/>
            <a:ext cx="19227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EACH INSERTED STARTING FROM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0" name="Google Shape;960;p80"/>
          <p:cNvSpPr txBox="1"/>
          <p:nvPr/>
        </p:nvSpPr>
        <p:spPr>
          <a:xfrm>
            <a:off x="2837500" y="298300"/>
            <a:ext cx="7230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1" name="Google Shape;961;p80"/>
          <p:cNvSpPr/>
          <p:nvPr/>
        </p:nvSpPr>
        <p:spPr>
          <a:xfrm>
            <a:off x="4048214" y="315106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80"/>
          <p:cNvSpPr/>
          <p:nvPr/>
        </p:nvSpPr>
        <p:spPr>
          <a:xfrm>
            <a:off x="2493180" y="554600"/>
            <a:ext cx="1625775" cy="2773400"/>
          </a:xfrm>
          <a:custGeom>
            <a:rect b="b" l="l" r="r" t="t"/>
            <a:pathLst>
              <a:path extrusionOk="0" h="110936" w="65031">
                <a:moveTo>
                  <a:pt x="65031" y="0"/>
                </a:moveTo>
                <a:cubicBezTo>
                  <a:pt x="62285" y="2563"/>
                  <a:pt x="59173" y="6834"/>
                  <a:pt x="48555" y="15377"/>
                </a:cubicBezTo>
                <a:cubicBezTo>
                  <a:pt x="37937" y="23920"/>
                  <a:pt x="7244" y="41982"/>
                  <a:pt x="1325" y="51257"/>
                </a:cubicBezTo>
                <a:cubicBezTo>
                  <a:pt x="-4594" y="60532"/>
                  <a:pt x="12370" y="64194"/>
                  <a:pt x="13041" y="71028"/>
                </a:cubicBezTo>
                <a:cubicBezTo>
                  <a:pt x="13712" y="77862"/>
                  <a:pt x="4010" y="85612"/>
                  <a:pt x="5352" y="92263"/>
                </a:cubicBezTo>
                <a:cubicBezTo>
                  <a:pt x="6695" y="98914"/>
                  <a:pt x="18472" y="107824"/>
                  <a:pt x="21096" y="11093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63" name="Google Shape;963;p80"/>
          <p:cNvSpPr/>
          <p:nvPr/>
        </p:nvSpPr>
        <p:spPr>
          <a:xfrm>
            <a:off x="7368325" y="206775"/>
            <a:ext cx="384300" cy="3250500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80"/>
          <p:cNvSpPr txBox="1"/>
          <p:nvPr/>
        </p:nvSpPr>
        <p:spPr>
          <a:xfrm>
            <a:off x="7926650" y="874950"/>
            <a:ext cx="10251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5" name="Google Shape;965;p80"/>
          <p:cNvSpPr txBox="1"/>
          <p:nvPr/>
        </p:nvSpPr>
        <p:spPr>
          <a:xfrm>
            <a:off x="7706750" y="1636950"/>
            <a:ext cx="13914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≅ log(N)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6" name="Google Shape;966;p80"/>
          <p:cNvSpPr/>
          <p:nvPr/>
        </p:nvSpPr>
        <p:spPr>
          <a:xfrm>
            <a:off x="5046635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0"/>
          <p:cNvSpPr/>
          <p:nvPr/>
        </p:nvSpPr>
        <p:spPr>
          <a:xfrm>
            <a:off x="5539024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80"/>
          <p:cNvCxnSpPr>
            <a:stCxn id="966" idx="0"/>
          </p:cNvCxnSpPr>
          <p:nvPr/>
        </p:nvCxnSpPr>
        <p:spPr>
          <a:xfrm flipH="1" rot="10800000">
            <a:off x="5161985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80"/>
          <p:cNvCxnSpPr>
            <a:stCxn id="967" idx="0"/>
          </p:cNvCxnSpPr>
          <p:nvPr/>
        </p:nvCxnSpPr>
        <p:spPr>
          <a:xfrm rot="10800000">
            <a:off x="5395474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80"/>
          <p:cNvSpPr/>
          <p:nvPr/>
        </p:nvSpPr>
        <p:spPr>
          <a:xfrm>
            <a:off x="4244818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80"/>
          <p:cNvSpPr/>
          <p:nvPr/>
        </p:nvSpPr>
        <p:spPr>
          <a:xfrm>
            <a:off x="4737207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80"/>
          <p:cNvCxnSpPr>
            <a:stCxn id="970" idx="0"/>
          </p:cNvCxnSpPr>
          <p:nvPr/>
        </p:nvCxnSpPr>
        <p:spPr>
          <a:xfrm flipH="1" rot="10800000">
            <a:off x="4360168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80"/>
          <p:cNvCxnSpPr>
            <a:stCxn id="971" idx="0"/>
          </p:cNvCxnSpPr>
          <p:nvPr/>
        </p:nvCxnSpPr>
        <p:spPr>
          <a:xfrm rot="10800000">
            <a:off x="4593657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80"/>
          <p:cNvSpPr/>
          <p:nvPr/>
        </p:nvSpPr>
        <p:spPr>
          <a:xfrm>
            <a:off x="4237950" y="527125"/>
            <a:ext cx="952550" cy="2810025"/>
          </a:xfrm>
          <a:custGeom>
            <a:rect b="b" l="l" r="r" t="t"/>
            <a:pathLst>
              <a:path extrusionOk="0" h="112401" w="38102">
                <a:moveTo>
                  <a:pt x="0" y="0"/>
                </a:moveTo>
                <a:cubicBezTo>
                  <a:pt x="6285" y="5797"/>
                  <a:pt x="34660" y="25324"/>
                  <a:pt x="37711" y="34782"/>
                </a:cubicBezTo>
                <a:cubicBezTo>
                  <a:pt x="40762" y="44240"/>
                  <a:pt x="20015" y="49244"/>
                  <a:pt x="18306" y="56750"/>
                </a:cubicBezTo>
                <a:cubicBezTo>
                  <a:pt x="16597" y="64256"/>
                  <a:pt x="28374" y="73104"/>
                  <a:pt x="27459" y="79816"/>
                </a:cubicBezTo>
                <a:cubicBezTo>
                  <a:pt x="26544" y="86528"/>
                  <a:pt x="16658" y="91593"/>
                  <a:pt x="12814" y="97024"/>
                </a:cubicBezTo>
                <a:cubicBezTo>
                  <a:pt x="8970" y="102455"/>
                  <a:pt x="5797" y="109838"/>
                  <a:pt x="4393" y="112401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75" name="Google Shape;975;p80"/>
          <p:cNvSpPr txBox="1"/>
          <p:nvPr/>
        </p:nvSpPr>
        <p:spPr>
          <a:xfrm>
            <a:off x="4567450" y="3941250"/>
            <a:ext cx="2623500" cy="6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overall </a:t>
            </a:r>
            <a:endParaRPr sz="1800"/>
          </a:p>
        </p:txBody>
      </p:sp>
      <p:sp>
        <p:nvSpPr>
          <p:cNvPr id="976" name="Google Shape;976;p80"/>
          <p:cNvSpPr txBox="1"/>
          <p:nvPr/>
        </p:nvSpPr>
        <p:spPr>
          <a:xfrm>
            <a:off x="256325" y="289150"/>
            <a:ext cx="1221600" cy="6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PICTURE...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BSTs</a:t>
            </a:r>
            <a:endParaRPr/>
          </a:p>
        </p:txBody>
      </p:sp>
      <p:sp>
        <p:nvSpPr>
          <p:cNvPr id="986" name="Google Shape;986;p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Informally, data structure "augmentation" simply means:</a:t>
            </a:r>
            <a:endParaRPr b="1"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extending a data structure to enable addition operations (or to enable efficient implementation of such operations)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An example you are already familiar with:</a:t>
            </a:r>
            <a:endParaRPr b="1"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Adding a data member to a list class to track the length of the list.  By doing this, we were able to support the length() function in O(1) time.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did come at a price:  our implementation had to make sure that this bookkeeping information was correctly set and maintained by all functions that created and/or altered lists.</a:t>
            </a:r>
            <a:endParaRPr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BSTs?</a:t>
            </a:r>
            <a:endParaRPr/>
          </a:p>
        </p:txBody>
      </p:sp>
      <p:sp>
        <p:nvSpPr>
          <p:cNvPr id="992" name="Google Shape;992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this operation: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get_ith(int i);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Returns i-th smallest element in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(i: 1 &lt;= i &lt;= N).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Discussion:  dynamic order-stats</a:t>
            </a:r>
            <a:endParaRPr sz="3000"/>
          </a:p>
        </p:txBody>
      </p:sp>
      <p:sp>
        <p:nvSpPr>
          <p:cNvPr id="998" name="Google Shape;998;p84"/>
          <p:cNvSpPr txBox="1"/>
          <p:nvPr>
            <p:ph idx="1" type="body"/>
          </p:nvPr>
        </p:nvSpPr>
        <p:spPr>
          <a:xfrm>
            <a:off x="457200" y="1200150"/>
            <a:ext cx="8229600" cy="100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// return i-th smallest elem in t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get_ith(int i);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9" name="Google Shape;999;p84"/>
          <p:cNvSpPr txBox="1"/>
          <p:nvPr/>
        </p:nvSpPr>
        <p:spPr>
          <a:xfrm>
            <a:off x="477275" y="2240200"/>
            <a:ext cx="8209500" cy="276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O(h) runtime (whatever the height of the tree happens to be).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IDEAS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 QuickSelect 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you adapt that idea to BSTs?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you need to "augment" the tree?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5"/>
          <p:cNvSpPr/>
          <p:nvPr/>
        </p:nvSpPr>
        <p:spPr>
          <a:xfrm>
            <a:off x="1873050" y="1311950"/>
            <a:ext cx="601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85"/>
          <p:cNvSpPr/>
          <p:nvPr/>
        </p:nvSpPr>
        <p:spPr>
          <a:xfrm>
            <a:off x="200625" y="2200100"/>
            <a:ext cx="1785000" cy="266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5"/>
          <p:cNvSpPr/>
          <p:nvPr/>
        </p:nvSpPr>
        <p:spPr>
          <a:xfrm>
            <a:off x="2207450" y="2276300"/>
            <a:ext cx="1713000" cy="203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" name="Google Shape;1007;p85"/>
          <p:cNvCxnSpPr>
            <a:stCxn id="1004" idx="3"/>
            <a:endCxn id="1005" idx="0"/>
          </p:cNvCxnSpPr>
          <p:nvPr/>
        </p:nvCxnSpPr>
        <p:spPr>
          <a:xfrm flipH="1">
            <a:off x="1093194" y="1800780"/>
            <a:ext cx="867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85"/>
          <p:cNvCxnSpPr>
            <a:stCxn id="1004" idx="5"/>
            <a:endCxn id="1006" idx="0"/>
          </p:cNvCxnSpPr>
          <p:nvPr/>
        </p:nvCxnSpPr>
        <p:spPr>
          <a:xfrm>
            <a:off x="2386206" y="1800780"/>
            <a:ext cx="6777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85"/>
          <p:cNvSpPr txBox="1"/>
          <p:nvPr/>
        </p:nvSpPr>
        <p:spPr>
          <a:xfrm>
            <a:off x="4104325" y="444800"/>
            <a:ext cx="4782000" cy="45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Brainstorming Exercises: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x the i-th smallest?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LEFT?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RIGHT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 you need any additional info (vs. Vanilla BST so far)??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0" name="Google Shape;1010;p85"/>
          <p:cNvSpPr txBox="1"/>
          <p:nvPr/>
        </p:nvSpPr>
        <p:spPr>
          <a:xfrm>
            <a:off x="181375" y="234800"/>
            <a:ext cx="3739200" cy="7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GOAL (given i):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i-th smallest elem in 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1" name="Google Shape;1011;p85"/>
          <p:cNvSpPr txBox="1"/>
          <p:nvPr/>
        </p:nvSpPr>
        <p:spPr>
          <a:xfrm>
            <a:off x="773175" y="1208400"/>
            <a:ext cx="477300" cy="3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12" name="Google Shape;1012;p85"/>
          <p:cNvCxnSpPr>
            <a:stCxn id="1011" idx="3"/>
            <a:endCxn id="1004" idx="2"/>
          </p:cNvCxnSpPr>
          <p:nvPr/>
        </p:nvCxnSpPr>
        <p:spPr>
          <a:xfrm>
            <a:off x="1250475" y="1370700"/>
            <a:ext cx="6225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32326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/>
          <p:nvPr/>
        </p:nvSpPr>
        <p:spPr>
          <a:xfrm>
            <a:off x="2813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/>
          <p:nvPr/>
        </p:nvSpPr>
        <p:spPr>
          <a:xfrm>
            <a:off x="15591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2"/>
          <p:cNvSpPr/>
          <p:nvPr/>
        </p:nvSpPr>
        <p:spPr>
          <a:xfrm>
            <a:off x="42466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/>
          <p:nvPr/>
        </p:nvSpPr>
        <p:spPr>
          <a:xfrm>
            <a:off x="48035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/>
          <p:nvPr/>
        </p:nvSpPr>
        <p:spPr>
          <a:xfrm>
            <a:off x="22453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2"/>
          <p:cNvSpPr/>
          <p:nvPr/>
        </p:nvSpPr>
        <p:spPr>
          <a:xfrm>
            <a:off x="54241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/>
          <p:nvPr/>
        </p:nvSpPr>
        <p:spPr>
          <a:xfrm>
            <a:off x="13348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/>
          <p:nvPr/>
        </p:nvSpPr>
        <p:spPr>
          <a:xfrm>
            <a:off x="56182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/>
          <p:nvPr/>
        </p:nvSpPr>
        <p:spPr>
          <a:xfrm>
            <a:off x="29307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32"/>
          <p:cNvCxnSpPr>
            <a:stCxn id="144" idx="3"/>
            <a:endCxn id="151" idx="7"/>
          </p:cNvCxnSpPr>
          <p:nvPr/>
        </p:nvCxnSpPr>
        <p:spPr>
          <a:xfrm flipH="1">
            <a:off x="18845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32"/>
          <p:cNvCxnSpPr>
            <a:stCxn id="151" idx="3"/>
            <a:endCxn id="145" idx="0"/>
          </p:cNvCxnSpPr>
          <p:nvPr/>
        </p:nvCxnSpPr>
        <p:spPr>
          <a:xfrm flipH="1">
            <a:off x="6032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2"/>
          <p:cNvCxnSpPr>
            <a:stCxn id="151" idx="5"/>
            <a:endCxn id="149" idx="0"/>
          </p:cNvCxnSpPr>
          <p:nvPr/>
        </p:nvCxnSpPr>
        <p:spPr>
          <a:xfrm>
            <a:off x="18846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2"/>
          <p:cNvCxnSpPr>
            <a:stCxn id="149" idx="3"/>
            <a:endCxn id="146" idx="0"/>
          </p:cNvCxnSpPr>
          <p:nvPr/>
        </p:nvCxnSpPr>
        <p:spPr>
          <a:xfrm flipH="1">
            <a:off x="18810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2"/>
          <p:cNvCxnSpPr>
            <a:stCxn id="149" idx="5"/>
            <a:endCxn id="153" idx="0"/>
          </p:cNvCxnSpPr>
          <p:nvPr/>
        </p:nvCxnSpPr>
        <p:spPr>
          <a:xfrm>
            <a:off x="27951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2"/>
          <p:cNvCxnSpPr>
            <a:stCxn id="144" idx="5"/>
            <a:endCxn id="150" idx="1"/>
          </p:cNvCxnSpPr>
          <p:nvPr/>
        </p:nvCxnSpPr>
        <p:spPr>
          <a:xfrm>
            <a:off x="37823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2"/>
          <p:cNvCxnSpPr>
            <a:stCxn id="150" idx="3"/>
            <a:endCxn id="148" idx="0"/>
          </p:cNvCxnSpPr>
          <p:nvPr/>
        </p:nvCxnSpPr>
        <p:spPr>
          <a:xfrm flipH="1">
            <a:off x="51254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2"/>
          <p:cNvCxnSpPr>
            <a:stCxn id="148" idx="3"/>
            <a:endCxn id="147" idx="0"/>
          </p:cNvCxnSpPr>
          <p:nvPr/>
        </p:nvCxnSpPr>
        <p:spPr>
          <a:xfrm flipH="1">
            <a:off x="45687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2"/>
          <p:cNvCxnSpPr>
            <a:stCxn id="148" idx="5"/>
            <a:endCxn id="152" idx="0"/>
          </p:cNvCxnSpPr>
          <p:nvPr/>
        </p:nvCxnSpPr>
        <p:spPr>
          <a:xfrm>
            <a:off x="53532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2"/>
          <p:cNvSpPr txBox="1"/>
          <p:nvPr/>
        </p:nvSpPr>
        <p:spPr>
          <a:xfrm>
            <a:off x="6869075" y="471650"/>
            <a:ext cx="2121000" cy="19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7120825" y="672775"/>
            <a:ext cx="457500" cy="398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7169994" y="1589375"/>
            <a:ext cx="457500" cy="39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7657075" y="699575"/>
            <a:ext cx="1169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NODE</a:t>
            </a:r>
            <a:endParaRPr b="1"/>
          </a:p>
        </p:txBody>
      </p:sp>
      <p:sp>
        <p:nvSpPr>
          <p:cNvPr id="167" name="Google Shape;167;p32"/>
          <p:cNvSpPr txBox="1"/>
          <p:nvPr/>
        </p:nvSpPr>
        <p:spPr>
          <a:xfrm>
            <a:off x="7801325" y="1613975"/>
            <a:ext cx="9711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</a:t>
            </a:r>
            <a:endParaRPr b="1"/>
          </a:p>
        </p:txBody>
      </p:sp>
      <p:sp>
        <p:nvSpPr>
          <p:cNvPr id="168" name="Google Shape;168;p32"/>
          <p:cNvSpPr txBox="1"/>
          <p:nvPr/>
        </p:nvSpPr>
        <p:spPr>
          <a:xfrm>
            <a:off x="285275" y="217675"/>
            <a:ext cx="8688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cxnSp>
        <p:nvCxnSpPr>
          <p:cNvPr id="169" name="Google Shape;169;p32"/>
          <p:cNvCxnSpPr>
            <a:stCxn id="168" idx="3"/>
            <a:endCxn id="144" idx="2"/>
          </p:cNvCxnSpPr>
          <p:nvPr/>
        </p:nvCxnSpPr>
        <p:spPr>
          <a:xfrm flipH="1" rot="10800000">
            <a:off x="1154075" y="455575"/>
            <a:ext cx="2078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6"/>
          <p:cNvSpPr txBox="1"/>
          <p:nvPr/>
        </p:nvSpPr>
        <p:spPr>
          <a:xfrm>
            <a:off x="1842000" y="1870075"/>
            <a:ext cx="4203900" cy="12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Traversals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7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87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4" name="Google Shape;1024;p87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5" name="Google Shape;1025;p87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6" name="Google Shape;1026;p87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7" name="Google Shape;1027;p87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8" name="Google Shape;1028;p87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9" name="Google Shape;1029;p87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30" name="Google Shape;1030;p87"/>
          <p:cNvCxnSpPr>
            <a:stCxn id="1023" idx="3"/>
            <a:endCxn id="1024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87"/>
          <p:cNvCxnSpPr>
            <a:stCxn id="1024" idx="3"/>
            <a:endCxn id="1027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87"/>
          <p:cNvCxnSpPr>
            <a:stCxn id="1024" idx="5"/>
            <a:endCxn id="1026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87"/>
          <p:cNvCxnSpPr>
            <a:stCxn id="1026" idx="3"/>
            <a:endCxn id="1028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87"/>
          <p:cNvCxnSpPr>
            <a:stCxn id="1023" idx="5"/>
            <a:endCxn id="1025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87"/>
          <p:cNvCxnSpPr>
            <a:stCxn id="1025" idx="5"/>
            <a:endCxn id="1029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87"/>
          <p:cNvSpPr txBox="1"/>
          <p:nvPr/>
        </p:nvSpPr>
        <p:spPr>
          <a:xfrm>
            <a:off x="244625" y="972350"/>
            <a:ext cx="5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LEFT-ROOT-RIGHT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in_order(t-&gt;left);</a:t>
            </a:r>
            <a:endParaRPr b="1"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in_order(t-&gt;right);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87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8" name="Google Shape;1038;p87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9" name="Google Shape;1039;p87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0" name="Google Shape;1040;p87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1" name="Google Shape;1041;p87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2" name="Google Shape;1042;p87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3" name="Google Shape;1043;p87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4" name="Google Shape;1044;p87"/>
          <p:cNvSpPr/>
          <p:nvPr/>
        </p:nvSpPr>
        <p:spPr>
          <a:xfrm>
            <a:off x="5257550" y="3891575"/>
            <a:ext cx="2082000" cy="82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87"/>
          <p:cNvSpPr/>
          <p:nvPr/>
        </p:nvSpPr>
        <p:spPr>
          <a:xfrm>
            <a:off x="7828125" y="4029550"/>
            <a:ext cx="11592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87"/>
          <p:cNvSpPr/>
          <p:nvPr/>
        </p:nvSpPr>
        <p:spPr>
          <a:xfrm>
            <a:off x="5253325" y="903800"/>
            <a:ext cx="2468752" cy="2950125"/>
          </a:xfrm>
          <a:custGeom>
            <a:rect b="b" l="l" r="r" t="t"/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7" name="Google Shape;1047;p87"/>
          <p:cNvSpPr/>
          <p:nvPr/>
        </p:nvSpPr>
        <p:spPr>
          <a:xfrm>
            <a:off x="7659950" y="972358"/>
            <a:ext cx="1454400" cy="2007825"/>
          </a:xfrm>
          <a:custGeom>
            <a:rect b="b" l="l" r="r" t="t"/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48" name="Google Shape;1048;p87"/>
          <p:cNvCxnSpPr>
            <a:endCxn id="1023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87"/>
          <p:cNvCxnSpPr/>
          <p:nvPr/>
        </p:nvCxnSpPr>
        <p:spPr>
          <a:xfrm flipH="1" rot="10800000">
            <a:off x="7579188" y="44985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8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5" name="Google Shape;1055;p88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6" name="Google Shape;1056;p88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7" name="Google Shape;1057;p88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8" name="Google Shape;1058;p88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9" name="Google Shape;1059;p88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0" name="Google Shape;1060;p88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1" name="Google Shape;1061;p88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62" name="Google Shape;1062;p88"/>
          <p:cNvCxnSpPr>
            <a:stCxn id="1055" idx="3"/>
            <a:endCxn id="1056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88"/>
          <p:cNvCxnSpPr>
            <a:stCxn id="1056" idx="3"/>
            <a:endCxn id="1059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88"/>
          <p:cNvCxnSpPr>
            <a:stCxn id="1056" idx="5"/>
            <a:endCxn id="1058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88"/>
          <p:cNvCxnSpPr>
            <a:stCxn id="1058" idx="3"/>
            <a:endCxn id="1060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8"/>
          <p:cNvCxnSpPr>
            <a:stCxn id="1055" idx="5"/>
            <a:endCxn id="1057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88"/>
          <p:cNvCxnSpPr>
            <a:stCxn id="1057" idx="5"/>
            <a:endCxn id="1061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88"/>
          <p:cNvSpPr txBox="1"/>
          <p:nvPr/>
        </p:nvSpPr>
        <p:spPr>
          <a:xfrm>
            <a:off x="82326" y="972350"/>
            <a:ext cx="5293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PRE-order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ROOT-LEFT-RIGHT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pre_order(t-&gt;left);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pre_order(t-&gt;right);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88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0" name="Google Shape;1070;p88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1" name="Google Shape;1071;p88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2" name="Google Shape;1072;p88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3" name="Google Shape;1073;p88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4" name="Google Shape;1074;p88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5" name="Google Shape;1075;p88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6" name="Google Shape;1076;p88"/>
          <p:cNvSpPr/>
          <p:nvPr/>
        </p:nvSpPr>
        <p:spPr>
          <a:xfrm>
            <a:off x="5931173" y="3948525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8"/>
          <p:cNvSpPr/>
          <p:nvPr/>
        </p:nvSpPr>
        <p:spPr>
          <a:xfrm>
            <a:off x="7906644" y="4000549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8"/>
          <p:cNvSpPr/>
          <p:nvPr/>
        </p:nvSpPr>
        <p:spPr>
          <a:xfrm>
            <a:off x="5253325" y="903800"/>
            <a:ext cx="2468752" cy="2950125"/>
          </a:xfrm>
          <a:custGeom>
            <a:rect b="b" l="l" r="r" t="t"/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9" name="Google Shape;1079;p88"/>
          <p:cNvSpPr/>
          <p:nvPr/>
        </p:nvSpPr>
        <p:spPr>
          <a:xfrm>
            <a:off x="7659950" y="972358"/>
            <a:ext cx="1454400" cy="2007825"/>
          </a:xfrm>
          <a:custGeom>
            <a:rect b="b" l="l" r="r" t="t"/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80" name="Google Shape;1080;p88"/>
          <p:cNvCxnSpPr>
            <a:endCxn id="1055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8"/>
          <p:cNvCxnSpPr/>
          <p:nvPr/>
        </p:nvCxnSpPr>
        <p:spPr>
          <a:xfrm flipH="1" rot="10800000">
            <a:off x="5614263" y="448942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7" name="Google Shape;1087;p89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8" name="Google Shape;1088;p89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9" name="Google Shape;1089;p89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0" name="Google Shape;1090;p89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1" name="Google Shape;1091;p89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2" name="Google Shape;1092;p89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3" name="Google Shape;1093;p89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94" name="Google Shape;1094;p89"/>
          <p:cNvCxnSpPr>
            <a:stCxn id="1087" idx="3"/>
            <a:endCxn id="1088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89"/>
          <p:cNvCxnSpPr>
            <a:stCxn id="1088" idx="3"/>
            <a:endCxn id="1091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89"/>
          <p:cNvCxnSpPr>
            <a:stCxn id="1088" idx="5"/>
            <a:endCxn id="1090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89"/>
          <p:cNvCxnSpPr>
            <a:stCxn id="1090" idx="3"/>
            <a:endCxn id="1092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89"/>
          <p:cNvCxnSpPr>
            <a:stCxn id="1087" idx="5"/>
            <a:endCxn id="1089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89"/>
          <p:cNvCxnSpPr>
            <a:stCxn id="1089" idx="5"/>
            <a:endCxn id="1093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89"/>
          <p:cNvSpPr txBox="1"/>
          <p:nvPr/>
        </p:nvSpPr>
        <p:spPr>
          <a:xfrm>
            <a:off x="100629" y="972350"/>
            <a:ext cx="53826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POST-order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LEFT-RIGHT-ROOT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post_order(t-&gt;left);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post_order(t-&gt;right);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1" name="Google Shape;1101;p89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2" name="Google Shape;1102;p89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3" name="Google Shape;1103;p89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4" name="Google Shape;1104;p89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5" name="Google Shape;1105;p89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6" name="Google Shape;1106;p89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7" name="Google Shape;1107;p89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8" name="Google Shape;1108;p89"/>
          <p:cNvSpPr/>
          <p:nvPr/>
        </p:nvSpPr>
        <p:spPr>
          <a:xfrm>
            <a:off x="5418530" y="3948150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9"/>
          <p:cNvSpPr/>
          <p:nvPr/>
        </p:nvSpPr>
        <p:spPr>
          <a:xfrm>
            <a:off x="7358930" y="3984757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89"/>
          <p:cNvSpPr/>
          <p:nvPr/>
        </p:nvSpPr>
        <p:spPr>
          <a:xfrm>
            <a:off x="5253325" y="903800"/>
            <a:ext cx="2468752" cy="2950125"/>
          </a:xfrm>
          <a:custGeom>
            <a:rect b="b" l="l" r="r" t="t"/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1" name="Google Shape;1111;p89"/>
          <p:cNvSpPr/>
          <p:nvPr/>
        </p:nvSpPr>
        <p:spPr>
          <a:xfrm>
            <a:off x="7659950" y="972358"/>
            <a:ext cx="1454400" cy="2007825"/>
          </a:xfrm>
          <a:custGeom>
            <a:rect b="b" l="l" r="r" t="t"/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12" name="Google Shape;1112;p89"/>
          <p:cNvCxnSpPr>
            <a:endCxn id="1087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89"/>
          <p:cNvCxnSpPr/>
          <p:nvPr/>
        </p:nvCxnSpPr>
        <p:spPr>
          <a:xfrm flipH="1" rot="10800000">
            <a:off x="8662263" y="44802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90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Google Shape;1119;p90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0" name="Google Shape;1120;p90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p90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2" name="Google Shape;1122;p90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90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4" name="Google Shape;1124;p90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Google Shape;1125;p90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6" name="Google Shape;1126;p90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7" name="Google Shape;1127;p90"/>
          <p:cNvCxnSpPr>
            <a:stCxn id="1118" idx="3"/>
            <a:endCxn id="1119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90"/>
          <p:cNvCxnSpPr>
            <a:stCxn id="1118" idx="5"/>
            <a:endCxn id="1121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90"/>
          <p:cNvCxnSpPr>
            <a:stCxn id="1119" idx="3"/>
            <a:endCxn id="1120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90"/>
          <p:cNvCxnSpPr>
            <a:stCxn id="1120" idx="5"/>
            <a:endCxn id="1122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90"/>
          <p:cNvCxnSpPr>
            <a:stCxn id="1121" idx="3"/>
            <a:endCxn id="1123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90"/>
          <p:cNvCxnSpPr>
            <a:stCxn id="1121" idx="5"/>
            <a:endCxn id="1124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90"/>
          <p:cNvCxnSpPr>
            <a:stCxn id="1124" idx="3"/>
            <a:endCxn id="1125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90"/>
          <p:cNvCxnSpPr>
            <a:stCxn id="1125" idx="3"/>
            <a:endCxn id="1126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90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6" name="Google Shape;1136;p90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1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91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p91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4" name="Google Shape;1144;p91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5" name="Google Shape;1145;p91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6" name="Google Shape;1146;p91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7" name="Google Shape;1147;p91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8" name="Google Shape;1148;p91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9" name="Google Shape;1149;p91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0" name="Google Shape;1150;p91"/>
          <p:cNvCxnSpPr>
            <a:stCxn id="1141" idx="3"/>
            <a:endCxn id="1142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91"/>
          <p:cNvCxnSpPr>
            <a:stCxn id="1141" idx="5"/>
            <a:endCxn id="1144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91"/>
          <p:cNvCxnSpPr>
            <a:stCxn id="1142" idx="3"/>
            <a:endCxn id="1143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91"/>
          <p:cNvCxnSpPr>
            <a:stCxn id="1143" idx="5"/>
            <a:endCxn id="1145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91"/>
          <p:cNvCxnSpPr>
            <a:stCxn id="1144" idx="3"/>
            <a:endCxn id="1146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91"/>
          <p:cNvCxnSpPr>
            <a:stCxn id="1144" idx="5"/>
            <a:endCxn id="1147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91"/>
          <p:cNvCxnSpPr>
            <a:stCxn id="1147" idx="3"/>
            <a:endCxn id="1148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91"/>
          <p:cNvCxnSpPr>
            <a:stCxn id="1148" idx="3"/>
            <a:endCxn id="1149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91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91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92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5" name="Google Shape;1165;p92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2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7" name="Google Shape;1167;p92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8" name="Google Shape;1168;p92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9" name="Google Shape;1169;p92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p92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92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2" name="Google Shape;1172;p92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73" name="Google Shape;1173;p92"/>
          <p:cNvCxnSpPr>
            <a:stCxn id="1164" idx="3"/>
            <a:endCxn id="1165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92"/>
          <p:cNvCxnSpPr>
            <a:stCxn id="1164" idx="5"/>
            <a:endCxn id="1167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92"/>
          <p:cNvCxnSpPr>
            <a:stCxn id="1165" idx="3"/>
            <a:endCxn id="1166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92"/>
          <p:cNvCxnSpPr>
            <a:stCxn id="1166" idx="5"/>
            <a:endCxn id="1168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92"/>
          <p:cNvCxnSpPr>
            <a:stCxn id="1167" idx="3"/>
            <a:endCxn id="1169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92"/>
          <p:cNvCxnSpPr>
            <a:stCxn id="1167" idx="5"/>
            <a:endCxn id="1170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92"/>
          <p:cNvCxnSpPr>
            <a:stCxn id="1170" idx="3"/>
            <a:endCxn id="1171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92"/>
          <p:cNvCxnSpPr>
            <a:stCxn id="1171" idx="3"/>
            <a:endCxn id="1172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92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2" name="Google Shape;1182;p92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3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p93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93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0" name="Google Shape;1190;p93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1" name="Google Shape;1191;p93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3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3" name="Google Shape;1193;p93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4" name="Google Shape;1194;p93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5" name="Google Shape;1195;p93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6" name="Google Shape;1196;p93"/>
          <p:cNvCxnSpPr>
            <a:stCxn id="1187" idx="3"/>
            <a:endCxn id="1188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93"/>
          <p:cNvCxnSpPr>
            <a:stCxn id="1187" idx="5"/>
            <a:endCxn id="1190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93"/>
          <p:cNvCxnSpPr>
            <a:stCxn id="1188" idx="3"/>
            <a:endCxn id="1189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93"/>
          <p:cNvCxnSpPr>
            <a:stCxn id="1189" idx="5"/>
            <a:endCxn id="1191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93"/>
          <p:cNvCxnSpPr>
            <a:stCxn id="1190" idx="3"/>
            <a:endCxn id="1192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93"/>
          <p:cNvCxnSpPr>
            <a:stCxn id="1190" idx="5"/>
            <a:endCxn id="1193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93"/>
          <p:cNvCxnSpPr>
            <a:stCxn id="1193" idx="3"/>
            <a:endCxn id="1194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93"/>
          <p:cNvCxnSpPr>
            <a:stCxn id="1194" idx="3"/>
            <a:endCxn id="1195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93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5" name="Google Shape;1205;p93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4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1" name="Google Shape;1211;p94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Google Shape;1212;p94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3" name="Google Shape;1213;p94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4" name="Google Shape;1214;p94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5" name="Google Shape;1215;p94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6" name="Google Shape;1216;p94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7" name="Google Shape;1217;p94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Google Shape;1218;p94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9" name="Google Shape;1219;p94"/>
          <p:cNvCxnSpPr>
            <a:stCxn id="1210" idx="3"/>
            <a:endCxn id="1211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94"/>
          <p:cNvCxnSpPr>
            <a:stCxn id="1210" idx="5"/>
            <a:endCxn id="1213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94"/>
          <p:cNvCxnSpPr>
            <a:stCxn id="1211" idx="3"/>
            <a:endCxn id="1212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94"/>
          <p:cNvCxnSpPr>
            <a:stCxn id="1212" idx="5"/>
            <a:endCxn id="1214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94"/>
          <p:cNvCxnSpPr>
            <a:stCxn id="1213" idx="3"/>
            <a:endCxn id="1215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94"/>
          <p:cNvCxnSpPr>
            <a:stCxn id="1213" idx="5"/>
            <a:endCxn id="1216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94"/>
          <p:cNvCxnSpPr>
            <a:stCxn id="1216" idx="3"/>
            <a:endCxn id="1217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94"/>
          <p:cNvCxnSpPr>
            <a:stCxn id="1217" idx="3"/>
            <a:endCxn id="1218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94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8" name="Google Shape;1228;p94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5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4" name="Google Shape;1234;p95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5" name="Google Shape;1235;p95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6" name="Google Shape;1236;p95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7" name="Google Shape;1237;p95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95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95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0" name="Google Shape;1240;p95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1" name="Google Shape;1241;p95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2" name="Google Shape;1242;p95"/>
          <p:cNvCxnSpPr>
            <a:stCxn id="1233" idx="3"/>
            <a:endCxn id="1234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95"/>
          <p:cNvCxnSpPr>
            <a:stCxn id="1233" idx="5"/>
            <a:endCxn id="1236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95"/>
          <p:cNvCxnSpPr>
            <a:stCxn id="1234" idx="3"/>
            <a:endCxn id="1235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95"/>
          <p:cNvCxnSpPr>
            <a:stCxn id="1235" idx="5"/>
            <a:endCxn id="1237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95"/>
          <p:cNvCxnSpPr>
            <a:stCxn id="1236" idx="3"/>
            <a:endCxn id="1238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95"/>
          <p:cNvCxnSpPr>
            <a:stCxn id="1236" idx="5"/>
            <a:endCxn id="1239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95"/>
          <p:cNvCxnSpPr>
            <a:stCxn id="1239" idx="3"/>
            <a:endCxn id="1240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95"/>
          <p:cNvCxnSpPr>
            <a:stCxn id="1240" idx="3"/>
            <a:endCxn id="1241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95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1" name="Google Shape;1251;p95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59758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30245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/>
          <p:nvPr/>
        </p:nvSpPr>
        <p:spPr>
          <a:xfrm>
            <a:off x="43023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69898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75467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9885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81673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0780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83614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56739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3"/>
          <p:cNvCxnSpPr>
            <a:stCxn id="174" idx="3"/>
            <a:endCxn id="181" idx="7"/>
          </p:cNvCxnSpPr>
          <p:nvPr/>
        </p:nvCxnSpPr>
        <p:spPr>
          <a:xfrm flipH="1">
            <a:off x="46277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3"/>
          <p:cNvCxnSpPr>
            <a:stCxn id="181" idx="3"/>
            <a:endCxn id="175" idx="0"/>
          </p:cNvCxnSpPr>
          <p:nvPr/>
        </p:nvCxnSpPr>
        <p:spPr>
          <a:xfrm flipH="1">
            <a:off x="33464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3"/>
          <p:cNvCxnSpPr>
            <a:stCxn id="181" idx="5"/>
            <a:endCxn id="179" idx="0"/>
          </p:cNvCxnSpPr>
          <p:nvPr/>
        </p:nvCxnSpPr>
        <p:spPr>
          <a:xfrm>
            <a:off x="46278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3"/>
          <p:cNvCxnSpPr>
            <a:stCxn id="179" idx="3"/>
            <a:endCxn id="176" idx="0"/>
          </p:cNvCxnSpPr>
          <p:nvPr/>
        </p:nvCxnSpPr>
        <p:spPr>
          <a:xfrm flipH="1">
            <a:off x="46242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3"/>
          <p:cNvCxnSpPr>
            <a:stCxn id="179" idx="5"/>
            <a:endCxn id="183" idx="0"/>
          </p:cNvCxnSpPr>
          <p:nvPr/>
        </p:nvCxnSpPr>
        <p:spPr>
          <a:xfrm>
            <a:off x="55383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3"/>
          <p:cNvCxnSpPr>
            <a:stCxn id="174" idx="5"/>
            <a:endCxn id="180" idx="1"/>
          </p:cNvCxnSpPr>
          <p:nvPr/>
        </p:nvCxnSpPr>
        <p:spPr>
          <a:xfrm>
            <a:off x="65255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3"/>
          <p:cNvCxnSpPr>
            <a:stCxn id="180" idx="3"/>
            <a:endCxn id="178" idx="0"/>
          </p:cNvCxnSpPr>
          <p:nvPr/>
        </p:nvCxnSpPr>
        <p:spPr>
          <a:xfrm flipH="1">
            <a:off x="78686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3"/>
          <p:cNvCxnSpPr>
            <a:stCxn id="178" idx="3"/>
            <a:endCxn id="177" idx="0"/>
          </p:cNvCxnSpPr>
          <p:nvPr/>
        </p:nvCxnSpPr>
        <p:spPr>
          <a:xfrm flipH="1">
            <a:off x="73119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3"/>
          <p:cNvCxnSpPr>
            <a:stCxn id="178" idx="5"/>
            <a:endCxn id="182" idx="0"/>
          </p:cNvCxnSpPr>
          <p:nvPr/>
        </p:nvCxnSpPr>
        <p:spPr>
          <a:xfrm>
            <a:off x="80964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3"/>
          <p:cNvSpPr/>
          <p:nvPr/>
        </p:nvSpPr>
        <p:spPr>
          <a:xfrm>
            <a:off x="2812650" y="798675"/>
            <a:ext cx="3825400" cy="3914625"/>
          </a:xfrm>
          <a:custGeom>
            <a:rect b="b" l="l" r="r" t="t"/>
            <a:pathLst>
              <a:path extrusionOk="0" h="156585" w="153016">
                <a:moveTo>
                  <a:pt x="32506" y="125268"/>
                </a:moveTo>
                <a:lnTo>
                  <a:pt x="68976" y="156585"/>
                </a:lnTo>
                <a:lnTo>
                  <a:pt x="137160" y="151828"/>
                </a:lnTo>
                <a:lnTo>
                  <a:pt x="153016" y="129628"/>
                </a:lnTo>
                <a:lnTo>
                  <a:pt x="125267" y="59859"/>
                </a:lnTo>
                <a:lnTo>
                  <a:pt x="65805" y="0"/>
                </a:lnTo>
                <a:lnTo>
                  <a:pt x="0" y="77698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4" name="Google Shape;194;p33"/>
          <p:cNvSpPr txBox="1"/>
          <p:nvPr/>
        </p:nvSpPr>
        <p:spPr>
          <a:xfrm>
            <a:off x="356850" y="3216825"/>
            <a:ext cx="2537100" cy="13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TREES ARE RECURSIVE!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EXAMPLE:  left-subtree</a:t>
            </a:r>
            <a:endParaRPr b="1"/>
          </a:p>
        </p:txBody>
      </p:sp>
      <p:sp>
        <p:nvSpPr>
          <p:cNvPr id="195" name="Google Shape;195;p33"/>
          <p:cNvSpPr txBox="1"/>
          <p:nvPr/>
        </p:nvSpPr>
        <p:spPr>
          <a:xfrm>
            <a:off x="277550" y="402275"/>
            <a:ext cx="1090200" cy="7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 OF LEFT SUBTREE</a:t>
            </a:r>
            <a:endParaRPr b="1"/>
          </a:p>
        </p:txBody>
      </p:sp>
      <p:sp>
        <p:nvSpPr>
          <p:cNvPr id="196" name="Google Shape;196;p33"/>
          <p:cNvSpPr/>
          <p:nvPr/>
        </p:nvSpPr>
        <p:spPr>
          <a:xfrm>
            <a:off x="1357800" y="757127"/>
            <a:ext cx="2933475" cy="596550"/>
          </a:xfrm>
          <a:custGeom>
            <a:rect b="b" l="l" r="r" t="t"/>
            <a:pathLst>
              <a:path extrusionOk="0" h="23862" w="117339">
                <a:moveTo>
                  <a:pt x="0" y="869"/>
                </a:moveTo>
                <a:cubicBezTo>
                  <a:pt x="5880" y="803"/>
                  <a:pt x="21803" y="-716"/>
                  <a:pt x="35281" y="473"/>
                </a:cubicBezTo>
                <a:cubicBezTo>
                  <a:pt x="48759" y="1662"/>
                  <a:pt x="67193" y="4107"/>
                  <a:pt x="80869" y="8005"/>
                </a:cubicBezTo>
                <a:cubicBezTo>
                  <a:pt x="94545" y="11903"/>
                  <a:pt x="111261" y="21219"/>
                  <a:pt x="117339" y="2386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tree height h()	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52400" y="1047750"/>
            <a:ext cx="90591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h(nullptr) = -1  // EMPTY TREE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h(t) = 1+MAX(h(t-&gt;left), h(t-&gt;right))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34"/>
          <p:cNvSpPr/>
          <p:nvPr/>
        </p:nvSpPr>
        <p:spPr>
          <a:xfrm>
            <a:off x="2489458" y="2943025"/>
            <a:ext cx="3138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478475" y="3402006"/>
            <a:ext cx="768600" cy="1291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2790969" y="3357739"/>
            <a:ext cx="1076400" cy="1479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4"/>
          <p:cNvCxnSpPr>
            <a:stCxn id="203" idx="3"/>
            <a:endCxn id="204" idx="0"/>
          </p:cNvCxnSpPr>
          <p:nvPr/>
        </p:nvCxnSpPr>
        <p:spPr>
          <a:xfrm flipH="1">
            <a:off x="1862813" y="3169899"/>
            <a:ext cx="672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>
            <a:stCxn id="203" idx="5"/>
            <a:endCxn id="205" idx="0"/>
          </p:cNvCxnSpPr>
          <p:nvPr/>
        </p:nvCxnSpPr>
        <p:spPr>
          <a:xfrm>
            <a:off x="2757303" y="3169899"/>
            <a:ext cx="5718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 flipH="1">
            <a:off x="1171350" y="3410000"/>
            <a:ext cx="27600" cy="12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3986925" y="3355075"/>
            <a:ext cx="12600" cy="141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10" name="Google Shape;210;p34"/>
          <p:cNvSpPr txBox="1"/>
          <p:nvPr/>
        </p:nvSpPr>
        <p:spPr>
          <a:xfrm>
            <a:off x="4182550" y="3739475"/>
            <a:ext cx="1015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RIGHT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91550" y="3748625"/>
            <a:ext cx="1015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LEFT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3541900" y="2909600"/>
            <a:ext cx="14919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"PLUS ONE"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3" name="Google Shape;213;p34"/>
          <p:cNvCxnSpPr>
            <a:stCxn id="212" idx="1"/>
          </p:cNvCxnSpPr>
          <p:nvPr/>
        </p:nvCxnSpPr>
        <p:spPr>
          <a:xfrm flipH="1">
            <a:off x="3084400" y="3097250"/>
            <a:ext cx="457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Rules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1916025" y="1347775"/>
            <a:ext cx="4668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411675" y="2137850"/>
            <a:ext cx="1143900" cy="2223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1095700" y="37727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2364675" y="2061650"/>
            <a:ext cx="1601700" cy="25473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3414575" y="39251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z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4" name="Google Shape;224;p35"/>
          <p:cNvCxnSpPr>
            <a:stCxn id="219" idx="3"/>
            <a:endCxn id="220" idx="0"/>
          </p:cNvCxnSpPr>
          <p:nvPr/>
        </p:nvCxnSpPr>
        <p:spPr>
          <a:xfrm flipH="1">
            <a:off x="983586" y="1738276"/>
            <a:ext cx="10008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5"/>
          <p:cNvCxnSpPr>
            <a:stCxn id="219" idx="5"/>
            <a:endCxn id="222" idx="0"/>
          </p:cNvCxnSpPr>
          <p:nvPr/>
        </p:nvCxnSpPr>
        <p:spPr>
          <a:xfrm>
            <a:off x="2314464" y="1738276"/>
            <a:ext cx="851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5"/>
          <p:cNvSpPr txBox="1"/>
          <p:nvPr/>
        </p:nvSpPr>
        <p:spPr>
          <a:xfrm>
            <a:off x="4283225" y="1207525"/>
            <a:ext cx="4576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y:  value at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x in left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x &lt;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z in right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z &gt;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4237475" y="3699875"/>
            <a:ext cx="46401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AND: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Left and Right Subtrees Are Also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Binary Search Trees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