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1484" r:id="rId2"/>
    <p:sldId id="1445" r:id="rId3"/>
    <p:sldId id="1518" r:id="rId4"/>
    <p:sldId id="1509" r:id="rId5"/>
    <p:sldId id="1519" r:id="rId6"/>
    <p:sldId id="1534" r:id="rId7"/>
    <p:sldId id="1528" r:id="rId8"/>
    <p:sldId id="1517" r:id="rId9"/>
    <p:sldId id="1521" r:id="rId10"/>
    <p:sldId id="1522" r:id="rId11"/>
    <p:sldId id="1520" r:id="rId12"/>
    <p:sldId id="1523" r:id="rId13"/>
    <p:sldId id="1526" r:id="rId14"/>
    <p:sldId id="1527" r:id="rId15"/>
    <p:sldId id="1529" r:id="rId16"/>
    <p:sldId id="1532" r:id="rId17"/>
    <p:sldId id="1530" r:id="rId18"/>
    <p:sldId id="1525" r:id="rId19"/>
    <p:sldId id="1533" r:id="rId20"/>
    <p:sldId id="1475" r:id="rId21"/>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7EC7"/>
    <a:srgbClr val="2A2C7D"/>
    <a:srgbClr val="0070C0"/>
    <a:srgbClr val="65BDFF"/>
    <a:srgbClr val="4441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77" autoAdjust="0"/>
    <p:restoredTop sz="92441" autoAdjust="0"/>
  </p:normalViewPr>
  <p:slideViewPr>
    <p:cSldViewPr snapToGrid="0" showGuides="1">
      <p:cViewPr varScale="1">
        <p:scale>
          <a:sx n="160" d="100"/>
          <a:sy n="160" d="100"/>
        </p:scale>
        <p:origin x="192" y="12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7A171-8E1E-4AC8-83AD-5010BB485BB1}" type="datetimeFigureOut">
              <a:rPr lang="en-US" smtClean="0"/>
              <a:t>7/29/21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A49C66-2AB1-41ED-9C7B-74ED12D08BD8}" type="slidenum">
              <a:rPr lang="en-US" smtClean="0"/>
              <a:t>‹#›</a:t>
            </a:fld>
            <a:endParaRPr lang="en-US"/>
          </a:p>
        </p:txBody>
      </p:sp>
    </p:spTree>
    <p:extLst>
      <p:ext uri="{BB962C8B-B14F-4D97-AF65-F5344CB8AC3E}">
        <p14:creationId xmlns:p14="http://schemas.microsoft.com/office/powerpoint/2010/main" val="252693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 is redefining how visual data is managed to enable efficient data science workflows.</a:t>
            </a:r>
          </a:p>
          <a:p>
            <a:endParaRPr lang="en-US" dirty="0"/>
          </a:p>
          <a:p>
            <a:endParaRPr lang="en-US" dirty="0"/>
          </a:p>
        </p:txBody>
      </p:sp>
      <p:sp>
        <p:nvSpPr>
          <p:cNvPr id="4" name="Slide Number Placeholder 3"/>
          <p:cNvSpPr>
            <a:spLocks noGrp="1"/>
          </p:cNvSpPr>
          <p:nvPr>
            <p:ph type="sldNum" sz="quarter" idx="5"/>
          </p:nvPr>
        </p:nvSpPr>
        <p:spPr/>
        <p:txBody>
          <a:bodyPr/>
          <a:lstStyle/>
          <a:p>
            <a:fld id="{A3A49C66-2AB1-41ED-9C7B-74ED12D08BD8}" type="slidenum">
              <a:rPr lang="en-US" smtClean="0"/>
              <a:t>1</a:t>
            </a:fld>
            <a:endParaRPr lang="en-US"/>
          </a:p>
        </p:txBody>
      </p:sp>
    </p:spTree>
    <p:extLst>
      <p:ext uri="{BB962C8B-B14F-4D97-AF65-F5344CB8AC3E}">
        <p14:creationId xmlns:p14="http://schemas.microsoft.com/office/powerpoint/2010/main" val="566026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xfrm>
            <a:off x="381000" y="685800"/>
            <a:ext cx="6096000" cy="3429000"/>
          </a:xfrm>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r>
              <a:rPr lang="en-US" dirty="0"/>
              <a:t>Usually, visual applications rely on a combinations of different systems design for a particular purpose. </a:t>
            </a:r>
          </a:p>
          <a:p>
            <a:r>
              <a:rPr lang="en-US" dirty="0"/>
              <a:t>A visual workload will use a combination of a database to store metadata, a service/file system to store the images, and a separate library to run preprocessing. The information is segregated and knowledge on each of the systems is required. Deploying and optimizing such combinations of systems is complicated. VDMS proposes a way to provide visual applications with all the functionality they need to run processing over visual data and metadata. The information is accessible behind a common interface designed to operation over visual data.</a:t>
            </a:r>
            <a:endParaRPr dirty="0"/>
          </a:p>
        </p:txBody>
      </p:sp>
    </p:spTree>
    <p:extLst>
      <p:ext uri="{BB962C8B-B14F-4D97-AF65-F5344CB8AC3E}">
        <p14:creationId xmlns:p14="http://schemas.microsoft.com/office/powerpoint/2010/main" val="326807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important thing to notice is that, even if a resized image is smaller, and thus </a:t>
            </a:r>
            <a:r>
              <a:rPr lang="en-US" sz="1200" kern="1200" dirty="0" err="1">
                <a:solidFill>
                  <a:schemeClr val="tx1"/>
                </a:solidFill>
                <a:effectLst/>
                <a:latin typeface="+mn-lt"/>
                <a:ea typeface="+mn-ea"/>
                <a:cs typeface="+mn-cs"/>
              </a:rPr>
              <a:t>transfered</a:t>
            </a:r>
            <a:r>
              <a:rPr lang="en-US" sz="1200" kern="1200" dirty="0">
                <a:solidFill>
                  <a:schemeClr val="tx1"/>
                </a:solidFill>
                <a:effectLst/>
                <a:latin typeface="+mn-lt"/>
                <a:ea typeface="+mn-ea"/>
                <a:cs typeface="+mn-cs"/>
              </a:rPr>
              <a:t> faster between the server and the client, transferring the image as is (without resize) is faster in this case. This is a characteristic of the dataset, which has relatively small images (the average image is about 150KB in size). We have seen on other applications and datasets with higher resolution images that transferring resized (or cropped) images is significantly faster than transferring images as they are stored. </a:t>
            </a:r>
            <a:endParaRPr lang="en-US" dirty="0"/>
          </a:p>
          <a:p>
            <a:endParaRPr lang="en-US" dirty="0"/>
          </a:p>
        </p:txBody>
      </p:sp>
      <p:sp>
        <p:nvSpPr>
          <p:cNvPr id="4" name="Slide Number Placeholder 3"/>
          <p:cNvSpPr>
            <a:spLocks noGrp="1"/>
          </p:cNvSpPr>
          <p:nvPr>
            <p:ph type="sldNum" sz="quarter" idx="5"/>
          </p:nvPr>
        </p:nvSpPr>
        <p:spPr/>
        <p:txBody>
          <a:bodyPr/>
          <a:lstStyle/>
          <a:p>
            <a:fld id="{A3A49C66-2AB1-41ED-9C7B-74ED12D08BD8}" type="slidenum">
              <a:rPr lang="en-US" smtClean="0"/>
              <a:t>16</a:t>
            </a:fld>
            <a:endParaRPr lang="en-US"/>
          </a:p>
        </p:txBody>
      </p:sp>
    </p:spTree>
    <p:extLst>
      <p:ext uri="{BB962C8B-B14F-4D97-AF65-F5344CB8AC3E}">
        <p14:creationId xmlns:p14="http://schemas.microsoft.com/office/powerpoint/2010/main" val="3207683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F9FE6C-7726-084F-A55A-4FEC8DA3EE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8571" t="7775" r="37794" b="47527"/>
          <a:stretch/>
        </p:blipFill>
        <p:spPr>
          <a:xfrm>
            <a:off x="175712" y="6130826"/>
            <a:ext cx="670790" cy="638592"/>
          </a:xfrm>
          <a:prstGeom prst="rect">
            <a:avLst/>
          </a:prstGeom>
        </p:spPr>
      </p:pic>
      <p:pic>
        <p:nvPicPr>
          <p:cNvPr id="8" name="Graphic 7">
            <a:extLst>
              <a:ext uri="{FF2B5EF4-FFF2-40B4-BE49-F238E27FC236}">
                <a16:creationId xmlns:a16="http://schemas.microsoft.com/office/drawing/2014/main" id="{F2CA11E2-4017-064E-A382-7E764C4B6C5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6502" y="5487239"/>
            <a:ext cx="1925500" cy="1925500"/>
          </a:xfrm>
          <a:prstGeom prst="rect">
            <a:avLst/>
          </a:prstGeom>
        </p:spPr>
      </p:pic>
    </p:spTree>
    <p:extLst>
      <p:ext uri="{BB962C8B-B14F-4D97-AF65-F5344CB8AC3E}">
        <p14:creationId xmlns:p14="http://schemas.microsoft.com/office/powerpoint/2010/main" val="169087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499E-895D-4CE0-B42D-137AC69DB64A}"/>
              </a:ext>
            </a:extLst>
          </p:cNvPr>
          <p:cNvSpPr>
            <a:spLocks noGrp="1"/>
          </p:cNvSpPr>
          <p:nvPr>
            <p:ph type="title"/>
          </p:nvPr>
        </p:nvSpPr>
        <p:spPr>
          <a:xfrm>
            <a:off x="307280" y="337015"/>
            <a:ext cx="11543571" cy="753327"/>
          </a:xfrm>
          <a:prstGeom prst="rect">
            <a:avLst/>
          </a:prstGeom>
        </p:spPr>
        <p:txBody>
          <a:bodyPr>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EF6EC71-AB0B-46B8-B5F0-84C920D15EB0}"/>
              </a:ext>
            </a:extLst>
          </p:cNvPr>
          <p:cNvSpPr>
            <a:spLocks noGrp="1"/>
          </p:cNvSpPr>
          <p:nvPr>
            <p:ph idx="1"/>
          </p:nvPr>
        </p:nvSpPr>
        <p:spPr>
          <a:xfrm>
            <a:off x="612475" y="1569019"/>
            <a:ext cx="10946922" cy="4551364"/>
          </a:xfrm>
          <a:prstGeom prst="rect">
            <a:avLst/>
          </a:prstGeom>
        </p:spPr>
        <p:txBody>
          <a:bodyPr/>
          <a:lstStyle>
            <a:lvl1pPr marL="0" indent="0">
              <a:buNone/>
              <a:defRPr sz="2800">
                <a:solidFill>
                  <a:srgbClr val="0070C0"/>
                </a:solidFill>
                <a:latin typeface="Source Sans Pro SemiBold" panose="020B0603030403020204" pitchFamily="34" charset="0"/>
                <a:ea typeface="Source Sans Pro SemiBold" panose="020B0603030403020204" pitchFamily="34" charset="0"/>
              </a:defRPr>
            </a:lvl1pPr>
            <a:lvl2pPr marL="613818" indent="-228594">
              <a:buFont typeface="Wingdings" panose="05000000000000000000" pitchFamily="2" charset="2"/>
              <a:buChar char="§"/>
              <a:defRPr sz="2400">
                <a:solidFill>
                  <a:srgbClr val="0070C0"/>
                </a:solidFill>
                <a:latin typeface="Source Sans Pro SemiBold" panose="020B0603030403020204" pitchFamily="34" charset="0"/>
                <a:ea typeface="Source Sans Pro SemiBold" panose="020B0603030403020204" pitchFamily="34" charset="0"/>
              </a:defRPr>
            </a:lvl2pPr>
            <a:lvl3pPr marL="990575" indent="-228594">
              <a:defRPr sz="1867">
                <a:solidFill>
                  <a:srgbClr val="0070C0"/>
                </a:solidFill>
                <a:latin typeface="Source Sans Pro SemiBold" panose="020B0603030403020204" pitchFamily="34" charset="0"/>
                <a:ea typeface="Source Sans Pro SemiBold" panose="020B0603030403020204" pitchFamily="34" charset="0"/>
              </a:defRPr>
            </a:lvl3pPr>
            <a:lvl4pPr>
              <a:defRPr sz="1600">
                <a:solidFill>
                  <a:srgbClr val="0070C0"/>
                </a:solidFill>
                <a:latin typeface="Source Sans Pro SemiBold" panose="020B0603030403020204" pitchFamily="34" charset="0"/>
                <a:ea typeface="Source Sans Pro SemiBold" panose="020B0603030403020204" pitchFamily="34" charset="0"/>
              </a:defRPr>
            </a:lvl4pPr>
            <a:lvl5pPr>
              <a:defRPr sz="1600">
                <a:solidFill>
                  <a:srgbClr val="0070C0"/>
                </a:solidFill>
                <a:latin typeface="Source Sans Pro SemiBold" panose="020B0603030403020204" pitchFamily="34" charset="0"/>
                <a:ea typeface="Source Sans Pro SemiBold" panose="020B06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4">
            <a:extLst>
              <a:ext uri="{FF2B5EF4-FFF2-40B4-BE49-F238E27FC236}">
                <a16:creationId xmlns:a16="http://schemas.microsoft.com/office/drawing/2014/main" id="{3C2E5C3D-5F10-0A43-9435-5458F08DA100}"/>
              </a:ext>
            </a:extLst>
          </p:cNvPr>
          <p:cNvSpPr>
            <a:spLocks noGrp="1"/>
          </p:cNvSpPr>
          <p:nvPr>
            <p:ph type="sldNum" sz="quarter" idx="4"/>
          </p:nvPr>
        </p:nvSpPr>
        <p:spPr>
          <a:xfrm>
            <a:off x="11779211" y="6596035"/>
            <a:ext cx="412789" cy="261965"/>
          </a:xfrm>
          <a:prstGeom prst="rect">
            <a:avLst/>
          </a:prstGeom>
        </p:spPr>
        <p:txBody>
          <a:bodyPr/>
          <a:lstStyle>
            <a:lvl1pPr algn="ctr">
              <a:defRPr sz="1067">
                <a:solidFill>
                  <a:schemeClr val="bg1">
                    <a:lumMod val="50000"/>
                  </a:schemeClr>
                </a:solidFill>
              </a:defRPr>
            </a:lvl1pPr>
          </a:lstStyle>
          <a:p>
            <a:fld id="{71FEEE58-4A76-4D3B-A10C-154CCC4BFBF7}" type="slidenum">
              <a:rPr lang="en-US" smtClean="0"/>
              <a:t>‹#›</a:t>
            </a:fld>
            <a:endParaRPr lang="en-US"/>
          </a:p>
        </p:txBody>
      </p:sp>
    </p:spTree>
    <p:extLst>
      <p:ext uri="{BB962C8B-B14F-4D97-AF65-F5344CB8AC3E}">
        <p14:creationId xmlns:p14="http://schemas.microsoft.com/office/powerpoint/2010/main" val="45794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EBD4-DA73-4466-8F08-6B8C5FA7B68B}"/>
              </a:ext>
            </a:extLst>
          </p:cNvPr>
          <p:cNvSpPr>
            <a:spLocks noGrp="1"/>
          </p:cNvSpPr>
          <p:nvPr>
            <p:ph type="title"/>
          </p:nvPr>
        </p:nvSpPr>
        <p:spPr>
          <a:xfrm>
            <a:off x="831851" y="1709740"/>
            <a:ext cx="10515600" cy="2852737"/>
          </a:xfrm>
          <a:prstGeom prst="rect">
            <a:avLst/>
          </a:prstGeom>
        </p:spPr>
        <p:txBody>
          <a:bodyPr anchor="b">
            <a:normAutofit/>
          </a:bodyPr>
          <a:lstStyle>
            <a:lvl1pPr>
              <a:defRPr sz="4800">
                <a:solidFill>
                  <a:srgbClr val="2A2C7D"/>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78FEDEE-02FC-4F1B-BA8D-3239A40C980B}"/>
              </a:ext>
            </a:extLst>
          </p:cNvPr>
          <p:cNvSpPr>
            <a:spLocks noGrp="1"/>
          </p:cNvSpPr>
          <p:nvPr>
            <p:ph type="body" idx="1"/>
          </p:nvPr>
        </p:nvSpPr>
        <p:spPr>
          <a:xfrm>
            <a:off x="831851" y="4589464"/>
            <a:ext cx="10515600" cy="1500187"/>
          </a:xfrm>
          <a:prstGeom prst="rect">
            <a:avLst/>
          </a:prstGeom>
        </p:spPr>
        <p:txBody>
          <a:bodyPr/>
          <a:lstStyle>
            <a:lvl1pPr marL="0" indent="0">
              <a:buNone/>
              <a:defRPr sz="2400">
                <a:solidFill>
                  <a:srgbClr val="297EC7"/>
                </a:solidFill>
                <a:latin typeface="Source Sans Pro SemiBold" panose="020B0603030403020204" pitchFamily="34" charset="0"/>
                <a:ea typeface="Source Sans Pro SemiBold" panose="020B0603030403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161F7641-228B-4DC7-83D5-0C780CD37393}"/>
              </a:ext>
            </a:extLst>
          </p:cNvPr>
          <p:cNvSpPr/>
          <p:nvPr/>
        </p:nvSpPr>
        <p:spPr>
          <a:xfrm>
            <a:off x="0" y="1354667"/>
            <a:ext cx="12192000" cy="186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 name="Slide Number Placeholder 4">
            <a:extLst>
              <a:ext uri="{FF2B5EF4-FFF2-40B4-BE49-F238E27FC236}">
                <a16:creationId xmlns:a16="http://schemas.microsoft.com/office/drawing/2014/main" id="{98BAD0D2-B285-EE4E-8172-24D6A9F17FEB}"/>
              </a:ext>
            </a:extLst>
          </p:cNvPr>
          <p:cNvSpPr>
            <a:spLocks noGrp="1"/>
          </p:cNvSpPr>
          <p:nvPr>
            <p:ph type="sldNum" sz="quarter" idx="4"/>
          </p:nvPr>
        </p:nvSpPr>
        <p:spPr>
          <a:xfrm>
            <a:off x="11779211" y="6599502"/>
            <a:ext cx="412789" cy="261965"/>
          </a:xfrm>
          <a:prstGeom prst="rect">
            <a:avLst/>
          </a:prstGeom>
        </p:spPr>
        <p:txBody>
          <a:bodyPr/>
          <a:lstStyle>
            <a:lvl1pPr algn="ctr">
              <a:defRPr sz="1067">
                <a:solidFill>
                  <a:schemeClr val="bg1">
                    <a:lumMod val="50000"/>
                  </a:schemeClr>
                </a:solidFill>
              </a:defRPr>
            </a:lvl1pPr>
          </a:lstStyle>
          <a:p>
            <a:fld id="{71FEEE58-4A76-4D3B-A10C-154CCC4BFBF7}" type="slidenum">
              <a:rPr lang="en-US" smtClean="0"/>
              <a:t>‹#›</a:t>
            </a:fld>
            <a:endParaRPr lang="en-US"/>
          </a:p>
        </p:txBody>
      </p:sp>
    </p:spTree>
    <p:extLst>
      <p:ext uri="{BB962C8B-B14F-4D97-AF65-F5344CB8AC3E}">
        <p14:creationId xmlns:p14="http://schemas.microsoft.com/office/powerpoint/2010/main" val="253984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77044436-D30A-3E42-BEC5-31414179F3F0}"/>
              </a:ext>
            </a:extLst>
          </p:cNvPr>
          <p:cNvSpPr>
            <a:spLocks noGrp="1"/>
          </p:cNvSpPr>
          <p:nvPr>
            <p:ph type="sldNum" sz="quarter" idx="4"/>
          </p:nvPr>
        </p:nvSpPr>
        <p:spPr>
          <a:xfrm>
            <a:off x="11769213" y="6596035"/>
            <a:ext cx="412789" cy="261965"/>
          </a:xfrm>
          <a:prstGeom prst="rect">
            <a:avLst/>
          </a:prstGeom>
        </p:spPr>
        <p:txBody>
          <a:bodyPr/>
          <a:lstStyle>
            <a:lvl1pPr algn="ctr">
              <a:defRPr sz="1067">
                <a:solidFill>
                  <a:schemeClr val="bg1">
                    <a:lumMod val="50000"/>
                  </a:schemeClr>
                </a:solidFill>
              </a:defRPr>
            </a:lvl1pPr>
          </a:lstStyle>
          <a:p>
            <a:fld id="{71FEEE58-4A76-4D3B-A10C-154CCC4BFBF7}" type="slidenum">
              <a:rPr lang="en-US" smtClean="0"/>
              <a:t>‹#›</a:t>
            </a:fld>
            <a:endParaRPr lang="en-US"/>
          </a:p>
        </p:txBody>
      </p:sp>
      <p:sp>
        <p:nvSpPr>
          <p:cNvPr id="4" name="Title 1">
            <a:extLst>
              <a:ext uri="{FF2B5EF4-FFF2-40B4-BE49-F238E27FC236}">
                <a16:creationId xmlns:a16="http://schemas.microsoft.com/office/drawing/2014/main" id="{38B1BA48-576B-4D85-976B-CA183C53E68C}"/>
              </a:ext>
            </a:extLst>
          </p:cNvPr>
          <p:cNvSpPr>
            <a:spLocks noGrp="1"/>
          </p:cNvSpPr>
          <p:nvPr>
            <p:ph type="title"/>
          </p:nvPr>
        </p:nvSpPr>
        <p:spPr>
          <a:xfrm>
            <a:off x="307280" y="337015"/>
            <a:ext cx="11543571" cy="753327"/>
          </a:xfrm>
          <a:prstGeom prst="rect">
            <a:avLst/>
          </a:prstGeo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71875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806ADA70-684A-E749-80FA-57336ACE63D6}"/>
              </a:ext>
            </a:extLst>
          </p:cNvPr>
          <p:cNvSpPr>
            <a:spLocks noGrp="1"/>
          </p:cNvSpPr>
          <p:nvPr>
            <p:ph type="sldNum" sz="quarter" idx="4"/>
          </p:nvPr>
        </p:nvSpPr>
        <p:spPr>
          <a:xfrm>
            <a:off x="11779211" y="6596035"/>
            <a:ext cx="412789" cy="261965"/>
          </a:xfrm>
          <a:prstGeom prst="rect">
            <a:avLst/>
          </a:prstGeom>
        </p:spPr>
        <p:txBody>
          <a:bodyPr/>
          <a:lstStyle>
            <a:lvl1pPr algn="ctr">
              <a:defRPr sz="1067">
                <a:solidFill>
                  <a:schemeClr val="bg1">
                    <a:lumMod val="50000"/>
                  </a:schemeClr>
                </a:solidFill>
              </a:defRPr>
            </a:lvl1pPr>
          </a:lstStyle>
          <a:p>
            <a:fld id="{71FEEE58-4A76-4D3B-A10C-154CCC4BFBF7}" type="slidenum">
              <a:rPr lang="en-US" smtClean="0"/>
              <a:t>‹#›</a:t>
            </a:fld>
            <a:endParaRPr lang="en-US"/>
          </a:p>
        </p:txBody>
      </p:sp>
    </p:spTree>
    <p:extLst>
      <p:ext uri="{BB962C8B-B14F-4D97-AF65-F5344CB8AC3E}">
        <p14:creationId xmlns:p14="http://schemas.microsoft.com/office/powerpoint/2010/main" val="83349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82DCA5F8-65AC-D148-8709-1D7487B82FB6}"/>
              </a:ext>
            </a:extLst>
          </p:cNvPr>
          <p:cNvSpPr>
            <a:spLocks noGrp="1"/>
          </p:cNvSpPr>
          <p:nvPr>
            <p:ph type="sldNum" sz="quarter" idx="4"/>
          </p:nvPr>
        </p:nvSpPr>
        <p:spPr>
          <a:xfrm>
            <a:off x="11779211" y="6596035"/>
            <a:ext cx="412789" cy="261965"/>
          </a:xfrm>
          <a:prstGeom prst="rect">
            <a:avLst/>
          </a:prstGeom>
        </p:spPr>
        <p:txBody>
          <a:bodyPr/>
          <a:lstStyle>
            <a:lvl1pPr algn="ctr">
              <a:defRPr sz="1067">
                <a:solidFill>
                  <a:schemeClr val="bg1">
                    <a:lumMod val="50000"/>
                  </a:schemeClr>
                </a:solidFill>
              </a:defRPr>
            </a:lvl1pPr>
          </a:lstStyle>
          <a:p>
            <a:fld id="{71FEEE58-4A76-4D3B-A10C-154CCC4BFBF7}" type="slidenum">
              <a:rPr lang="en-US" smtClean="0"/>
              <a:t>‹#›</a:t>
            </a:fld>
            <a:endParaRPr lang="en-US"/>
          </a:p>
        </p:txBody>
      </p:sp>
    </p:spTree>
    <p:extLst>
      <p:ext uri="{BB962C8B-B14F-4D97-AF65-F5344CB8AC3E}">
        <p14:creationId xmlns:p14="http://schemas.microsoft.com/office/powerpoint/2010/main" val="6115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FF25B7-20AB-1A40-86BD-5D79DA0B9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11" y="1957494"/>
            <a:ext cx="5522060" cy="2779728"/>
          </a:xfrm>
          <a:prstGeom prst="rect">
            <a:avLst/>
          </a:prstGeom>
        </p:spPr>
      </p:pic>
      <p:pic>
        <p:nvPicPr>
          <p:cNvPr id="3" name="Graphic 2">
            <a:extLst>
              <a:ext uri="{FF2B5EF4-FFF2-40B4-BE49-F238E27FC236}">
                <a16:creationId xmlns:a16="http://schemas.microsoft.com/office/drawing/2014/main" id="{E971B42C-E746-DB44-B25A-973BECAC77A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5300" y="1374735"/>
            <a:ext cx="3937180" cy="3937180"/>
          </a:xfrm>
          <a:prstGeom prst="rect">
            <a:avLst/>
          </a:prstGeom>
        </p:spPr>
      </p:pic>
    </p:spTree>
    <p:extLst>
      <p:ext uri="{BB962C8B-B14F-4D97-AF65-F5344CB8AC3E}">
        <p14:creationId xmlns:p14="http://schemas.microsoft.com/office/powerpoint/2010/main" val="259085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sv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59AF58-52CC-4543-934E-81EE8AC04F11}"/>
              </a:ext>
            </a:extLst>
          </p:cNvPr>
          <p:cNvSpPr>
            <a:spLocks noGrp="1"/>
          </p:cNvSpPr>
          <p:nvPr>
            <p:ph type="title"/>
          </p:nvPr>
        </p:nvSpPr>
        <p:spPr>
          <a:xfrm>
            <a:off x="307280" y="310342"/>
            <a:ext cx="11543571" cy="786937"/>
          </a:xfrm>
          <a:prstGeom prst="rect">
            <a:avLst/>
          </a:prstGeom>
        </p:spPr>
        <p:txBody>
          <a:bodyPr vert="horz" lIns="91440" tIns="45720" rIns="91440" bIns="45720" rtlCol="0" anchor="ctr">
            <a:normAutofit/>
          </a:bodyPr>
          <a:lstStyle/>
          <a:p>
            <a:r>
              <a:rPr lang="en-US" dirty="0"/>
              <a:t>Cool Title Here</a:t>
            </a:r>
          </a:p>
        </p:txBody>
      </p:sp>
      <p:sp>
        <p:nvSpPr>
          <p:cNvPr id="20" name="Slide Number Placeholder 4">
            <a:extLst>
              <a:ext uri="{FF2B5EF4-FFF2-40B4-BE49-F238E27FC236}">
                <a16:creationId xmlns:a16="http://schemas.microsoft.com/office/drawing/2014/main" id="{FEB7F1A8-94DF-A540-9EB0-2686BE6A2F2F}"/>
              </a:ext>
            </a:extLst>
          </p:cNvPr>
          <p:cNvSpPr>
            <a:spLocks noGrp="1"/>
          </p:cNvSpPr>
          <p:nvPr>
            <p:ph type="sldNum" sz="quarter" idx="4"/>
          </p:nvPr>
        </p:nvSpPr>
        <p:spPr>
          <a:xfrm>
            <a:off x="11779211" y="6599502"/>
            <a:ext cx="412789" cy="261965"/>
          </a:xfrm>
          <a:prstGeom prst="rect">
            <a:avLst/>
          </a:prstGeom>
        </p:spPr>
        <p:txBody>
          <a:bodyPr/>
          <a:lstStyle>
            <a:lvl1pPr algn="ctr">
              <a:defRPr sz="1067">
                <a:solidFill>
                  <a:schemeClr val="bg1">
                    <a:lumMod val="50000"/>
                  </a:schemeClr>
                </a:solidFill>
              </a:defRPr>
            </a:lvl1pPr>
          </a:lstStyle>
          <a:p>
            <a:fld id="{71FEEE58-4A76-4D3B-A10C-154CCC4BFBF7}" type="slidenum">
              <a:rPr lang="en-US" smtClean="0"/>
              <a:t>‹#›</a:t>
            </a:fld>
            <a:endParaRPr lang="en-US"/>
          </a:p>
        </p:txBody>
      </p:sp>
      <p:pic>
        <p:nvPicPr>
          <p:cNvPr id="8" name="Picture 7">
            <a:extLst>
              <a:ext uri="{FF2B5EF4-FFF2-40B4-BE49-F238E27FC236}">
                <a16:creationId xmlns:a16="http://schemas.microsoft.com/office/drawing/2014/main" id="{3822ECA7-9ED7-484F-8E9B-82BF1750FD7B}"/>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38571" t="7775" r="37794" b="47527"/>
          <a:stretch/>
        </p:blipFill>
        <p:spPr>
          <a:xfrm>
            <a:off x="77050" y="6309890"/>
            <a:ext cx="499512" cy="475536"/>
          </a:xfrm>
          <a:prstGeom prst="rect">
            <a:avLst/>
          </a:prstGeom>
        </p:spPr>
      </p:pic>
      <p:pic>
        <p:nvPicPr>
          <p:cNvPr id="4" name="Graphic 3">
            <a:extLst>
              <a:ext uri="{FF2B5EF4-FFF2-40B4-BE49-F238E27FC236}">
                <a16:creationId xmlns:a16="http://schemas.microsoft.com/office/drawing/2014/main" id="{2D8C8B0C-1240-694B-887E-409548AFD852}"/>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6562" y="5879003"/>
            <a:ext cx="1337309" cy="1337309"/>
          </a:xfrm>
          <a:prstGeom prst="rect">
            <a:avLst/>
          </a:prstGeom>
        </p:spPr>
      </p:pic>
    </p:spTree>
    <p:extLst>
      <p:ext uri="{BB962C8B-B14F-4D97-AF65-F5344CB8AC3E}">
        <p14:creationId xmlns:p14="http://schemas.microsoft.com/office/powerpoint/2010/main" val="3378551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Lst>
  <p:hf hdr="0" ftr="0" dt="0"/>
  <p:txStyles>
    <p:titleStyle>
      <a:lvl1pPr algn="l" defTabSz="914377" rtl="0" eaLnBrk="1" latinLnBrk="0" hangingPunct="1">
        <a:lnSpc>
          <a:spcPct val="90000"/>
        </a:lnSpc>
        <a:spcBef>
          <a:spcPct val="0"/>
        </a:spcBef>
        <a:buNone/>
        <a:defRPr sz="4000" b="0" kern="1200">
          <a:solidFill>
            <a:srgbClr val="2A2C7D"/>
          </a:solidFill>
          <a:latin typeface="Source Sans Pro SemiBold" panose="020B0603030403020204" pitchFamily="34" charset="0"/>
          <a:ea typeface="Source Sans Pro SemiBold" panose="020B0603030403020204" pitchFamily="34" charset="0"/>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rgbClr val="297EC7"/>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rgbClr val="297EC7"/>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rgbClr val="297EC7"/>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rgbClr val="297EC7"/>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rgbClr val="297EC7"/>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tiff"/><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tiff"/><Relationship Id="rId5" Type="http://schemas.openxmlformats.org/officeDocument/2006/relationships/image" Target="../media/image6.png"/><Relationship Id="rId4" Type="http://schemas.openxmlformats.org/officeDocument/2006/relationships/image" Target="../media/image5.tiff"/><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7D70E5-B52E-4CE1-BBD9-6C4A959185A0}"/>
              </a:ext>
            </a:extLst>
          </p:cNvPr>
          <p:cNvSpPr>
            <a:spLocks noGrp="1"/>
          </p:cNvSpPr>
          <p:nvPr>
            <p:ph type="subTitle" idx="4294967295"/>
          </p:nvPr>
        </p:nvSpPr>
        <p:spPr>
          <a:xfrm>
            <a:off x="1523999" y="5054562"/>
            <a:ext cx="9144000" cy="1057509"/>
          </a:xfrm>
          <a:prstGeom prst="rect">
            <a:avLst/>
          </a:prstGeom>
        </p:spPr>
        <p:txBody>
          <a:bodyPr/>
          <a:lstStyle/>
          <a:p>
            <a:pPr marL="0" indent="0" algn="ctr">
              <a:buNone/>
            </a:pPr>
            <a:r>
              <a:rPr lang="en-US" dirty="0"/>
              <a:t>Copenhagen, Denmark - August 16-20, 2021</a:t>
            </a:r>
            <a:endParaRPr lang="en-US" dirty="0">
              <a:solidFill>
                <a:srgbClr val="297EC7"/>
              </a:solidFill>
            </a:endParaRPr>
          </a:p>
        </p:txBody>
      </p:sp>
      <p:sp>
        <p:nvSpPr>
          <p:cNvPr id="8" name="TextBox 7">
            <a:extLst>
              <a:ext uri="{FF2B5EF4-FFF2-40B4-BE49-F238E27FC236}">
                <a16:creationId xmlns:a16="http://schemas.microsoft.com/office/drawing/2014/main" id="{249A6E8C-14B2-5B42-B389-278B41155117}"/>
              </a:ext>
            </a:extLst>
          </p:cNvPr>
          <p:cNvSpPr txBox="1"/>
          <p:nvPr/>
        </p:nvSpPr>
        <p:spPr>
          <a:xfrm>
            <a:off x="563028" y="1003219"/>
            <a:ext cx="11065943" cy="1754326"/>
          </a:xfrm>
          <a:prstGeom prst="rect">
            <a:avLst/>
          </a:prstGeom>
          <a:noFill/>
        </p:spPr>
        <p:txBody>
          <a:bodyPr wrap="square" rtlCol="0">
            <a:spAutoFit/>
          </a:bodyPr>
          <a:lstStyle/>
          <a:p>
            <a:pPr algn="ctr"/>
            <a:r>
              <a:rPr lang="en-US" sz="3600" dirty="0">
                <a:solidFill>
                  <a:srgbClr val="2A2C7D"/>
                </a:solidFill>
              </a:rPr>
              <a:t>47</a:t>
            </a:r>
            <a:r>
              <a:rPr lang="en-US" sz="3600" baseline="30000" dirty="0">
                <a:solidFill>
                  <a:srgbClr val="2A2C7D"/>
                </a:solidFill>
              </a:rPr>
              <a:t>th</a:t>
            </a:r>
            <a:r>
              <a:rPr lang="en-US" sz="3600" dirty="0">
                <a:solidFill>
                  <a:srgbClr val="2A2C7D"/>
                </a:solidFill>
              </a:rPr>
              <a:t> International Conference on Very Large Data Bases</a:t>
            </a:r>
          </a:p>
          <a:p>
            <a:pPr algn="ctr"/>
            <a:endParaRPr lang="en-US" sz="3600" b="1" dirty="0">
              <a:solidFill>
                <a:srgbClr val="2A2C7D"/>
              </a:solidFill>
              <a:latin typeface=""/>
            </a:endParaRPr>
          </a:p>
          <a:p>
            <a:pPr algn="ctr"/>
            <a:r>
              <a:rPr lang="en-US" sz="3600" b="1" dirty="0">
                <a:solidFill>
                  <a:srgbClr val="2A2C7D"/>
                </a:solidFill>
                <a:latin typeface=""/>
              </a:rPr>
              <a:t>Using VDMS to Index and Search 100M Images</a:t>
            </a:r>
          </a:p>
        </p:txBody>
      </p:sp>
      <p:sp>
        <p:nvSpPr>
          <p:cNvPr id="2" name="TextBox 1">
            <a:extLst>
              <a:ext uri="{FF2B5EF4-FFF2-40B4-BE49-F238E27FC236}">
                <a16:creationId xmlns:a16="http://schemas.microsoft.com/office/drawing/2014/main" id="{7E4DCBD0-E8C1-7E46-AE30-45764BCC790C}"/>
              </a:ext>
            </a:extLst>
          </p:cNvPr>
          <p:cNvSpPr txBox="1"/>
          <p:nvPr/>
        </p:nvSpPr>
        <p:spPr>
          <a:xfrm>
            <a:off x="1879451" y="3429000"/>
            <a:ext cx="3277243" cy="954107"/>
          </a:xfrm>
          <a:prstGeom prst="rect">
            <a:avLst/>
          </a:prstGeom>
          <a:noFill/>
        </p:spPr>
        <p:txBody>
          <a:bodyPr wrap="none" rtlCol="0">
            <a:spAutoFit/>
          </a:bodyPr>
          <a:lstStyle/>
          <a:p>
            <a:pPr algn="ctr"/>
            <a:r>
              <a:rPr lang="en-US" sz="2800" dirty="0">
                <a:solidFill>
                  <a:srgbClr val="297EC7"/>
                </a:solidFill>
                <a:latin typeface="Calibri" panose="020F0502020204030204" pitchFamily="34" charset="0"/>
                <a:cs typeface="Calibri" panose="020F0502020204030204" pitchFamily="34" charset="0"/>
              </a:rPr>
              <a:t>Luis Remis</a:t>
            </a:r>
          </a:p>
          <a:p>
            <a:pPr algn="ctr"/>
            <a:r>
              <a:rPr lang="en-US" sz="2800" dirty="0">
                <a:solidFill>
                  <a:srgbClr val="297EC7"/>
                </a:solidFill>
                <a:latin typeface="Calibri" panose="020F0502020204030204" pitchFamily="34" charset="0"/>
                <a:cs typeface="Calibri" panose="020F0502020204030204" pitchFamily="34" charset="0"/>
              </a:rPr>
              <a:t>luis@aperturedata.io</a:t>
            </a:r>
          </a:p>
        </p:txBody>
      </p:sp>
      <p:sp>
        <p:nvSpPr>
          <p:cNvPr id="6" name="TextBox 5">
            <a:extLst>
              <a:ext uri="{FF2B5EF4-FFF2-40B4-BE49-F238E27FC236}">
                <a16:creationId xmlns:a16="http://schemas.microsoft.com/office/drawing/2014/main" id="{FF2C1E69-382D-544A-9DB0-211144A26646}"/>
              </a:ext>
            </a:extLst>
          </p:cNvPr>
          <p:cNvSpPr txBox="1"/>
          <p:nvPr/>
        </p:nvSpPr>
        <p:spPr>
          <a:xfrm>
            <a:off x="6273288" y="3429000"/>
            <a:ext cx="4828373" cy="954107"/>
          </a:xfrm>
          <a:prstGeom prst="rect">
            <a:avLst/>
          </a:prstGeom>
          <a:noFill/>
        </p:spPr>
        <p:txBody>
          <a:bodyPr wrap="none" rtlCol="0">
            <a:spAutoFit/>
          </a:bodyPr>
          <a:lstStyle/>
          <a:p>
            <a:pPr algn="ctr"/>
            <a:r>
              <a:rPr lang="en-US" sz="2800" dirty="0">
                <a:solidFill>
                  <a:srgbClr val="297EC7"/>
                </a:solidFill>
                <a:latin typeface="Calibri" panose="020F0502020204030204" pitchFamily="34" charset="0"/>
                <a:cs typeface="Calibri" panose="020F0502020204030204" pitchFamily="34" charset="0"/>
              </a:rPr>
              <a:t>Chaunté W. Lacewell</a:t>
            </a:r>
          </a:p>
          <a:p>
            <a:pPr algn="ctr"/>
            <a:r>
              <a:rPr lang="en-US" sz="2800" dirty="0">
                <a:solidFill>
                  <a:srgbClr val="297EC7"/>
                </a:solidFill>
                <a:latin typeface="Calibri" panose="020F0502020204030204" pitchFamily="34" charset="0"/>
                <a:cs typeface="Calibri" panose="020F0502020204030204" pitchFamily="34" charset="0"/>
              </a:rPr>
              <a:t>chaunte.w.lacewell@intel.com </a:t>
            </a:r>
          </a:p>
        </p:txBody>
      </p:sp>
    </p:spTree>
    <p:extLst>
      <p:ext uri="{BB962C8B-B14F-4D97-AF65-F5344CB8AC3E}">
        <p14:creationId xmlns:p14="http://schemas.microsoft.com/office/powerpoint/2010/main" val="219363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007E-6B54-C941-8E2C-998DE21A98BC}"/>
              </a:ext>
            </a:extLst>
          </p:cNvPr>
          <p:cNvSpPr>
            <a:spLocks noGrp="1"/>
          </p:cNvSpPr>
          <p:nvPr>
            <p:ph type="title"/>
          </p:nvPr>
        </p:nvSpPr>
        <p:spPr/>
        <p:txBody>
          <a:bodyPr/>
          <a:lstStyle/>
          <a:p>
            <a:r>
              <a:rPr lang="en-US" dirty="0"/>
              <a:t>Queries</a:t>
            </a:r>
          </a:p>
        </p:txBody>
      </p:sp>
      <p:sp>
        <p:nvSpPr>
          <p:cNvPr id="4" name="Slide Number Placeholder 3">
            <a:extLst>
              <a:ext uri="{FF2B5EF4-FFF2-40B4-BE49-F238E27FC236}">
                <a16:creationId xmlns:a16="http://schemas.microsoft.com/office/drawing/2014/main" id="{9EEB48A8-B339-514D-99DA-37ECC316CA12}"/>
              </a:ext>
            </a:extLst>
          </p:cNvPr>
          <p:cNvSpPr>
            <a:spLocks noGrp="1"/>
          </p:cNvSpPr>
          <p:nvPr>
            <p:ph type="sldNum" sz="quarter" idx="4"/>
          </p:nvPr>
        </p:nvSpPr>
        <p:spPr/>
        <p:txBody>
          <a:bodyPr/>
          <a:lstStyle/>
          <a:p>
            <a:fld id="{71FEEE58-4A76-4D3B-A10C-154CCC4BFBF7}" type="slidenum">
              <a:rPr lang="en-US" smtClean="0"/>
              <a:t>10</a:t>
            </a:fld>
            <a:endParaRPr lang="en-US"/>
          </a:p>
        </p:txBody>
      </p:sp>
      <p:graphicFrame>
        <p:nvGraphicFramePr>
          <p:cNvPr id="5" name="Table 5">
            <a:extLst>
              <a:ext uri="{FF2B5EF4-FFF2-40B4-BE49-F238E27FC236}">
                <a16:creationId xmlns:a16="http://schemas.microsoft.com/office/drawing/2014/main" id="{C95CA3FA-EFFF-7A40-88B7-9966017E5D60}"/>
              </a:ext>
            </a:extLst>
          </p:cNvPr>
          <p:cNvGraphicFramePr>
            <a:graphicFrameLocks noGrp="1"/>
          </p:cNvGraphicFramePr>
          <p:nvPr>
            <p:extLst>
              <p:ext uri="{D42A27DB-BD31-4B8C-83A1-F6EECF244321}">
                <p14:modId xmlns:p14="http://schemas.microsoft.com/office/powerpoint/2010/main" val="3833763709"/>
              </p:ext>
            </p:extLst>
          </p:nvPr>
        </p:nvGraphicFramePr>
        <p:xfrm>
          <a:off x="687493" y="1525693"/>
          <a:ext cx="10817014" cy="4267200"/>
        </p:xfrm>
        <a:graphic>
          <a:graphicData uri="http://schemas.openxmlformats.org/drawingml/2006/table">
            <a:tbl>
              <a:tblPr firstRow="1" bandRow="1">
                <a:tableStyleId>{5C22544A-7EE6-4342-B048-85BDC9FD1C3A}</a:tableStyleId>
              </a:tblPr>
              <a:tblGrid>
                <a:gridCol w="2634827">
                  <a:extLst>
                    <a:ext uri="{9D8B030D-6E8A-4147-A177-3AD203B41FA5}">
                      <a16:colId xmlns:a16="http://schemas.microsoft.com/office/drawing/2014/main" val="831713339"/>
                    </a:ext>
                  </a:extLst>
                </a:gridCol>
                <a:gridCol w="8182187">
                  <a:extLst>
                    <a:ext uri="{9D8B030D-6E8A-4147-A177-3AD203B41FA5}">
                      <a16:colId xmlns:a16="http://schemas.microsoft.com/office/drawing/2014/main" val="4179587741"/>
                    </a:ext>
                  </a:extLst>
                </a:gridCol>
              </a:tblGrid>
              <a:tr h="609600">
                <a:tc>
                  <a:txBody>
                    <a:bodyPr/>
                    <a:lstStyle/>
                    <a:p>
                      <a:r>
                        <a:rPr lang="en-US" sz="1600" dirty="0"/>
                        <a:t>Query Name</a:t>
                      </a:r>
                    </a:p>
                  </a:txBody>
                  <a:tcPr/>
                </a:tc>
                <a:tc>
                  <a:txBody>
                    <a:bodyPr/>
                    <a:lstStyle/>
                    <a:p>
                      <a:r>
                        <a:rPr lang="en-US" sz="1600" dirty="0"/>
                        <a:t>Action Performed</a:t>
                      </a:r>
                    </a:p>
                  </a:txBody>
                  <a:tcPr/>
                </a:tc>
                <a:extLst>
                  <a:ext uri="{0D108BD9-81ED-4DB2-BD59-A6C34878D82A}">
                    <a16:rowId xmlns:a16="http://schemas.microsoft.com/office/drawing/2014/main" val="3549043324"/>
                  </a:ext>
                </a:extLst>
              </a:tr>
              <a:tr h="609600">
                <a:tc>
                  <a:txBody>
                    <a:bodyPr/>
                    <a:lstStyle/>
                    <a:p>
                      <a:pPr>
                        <a:lnSpc>
                          <a:spcPct val="100000"/>
                        </a:lnSpc>
                      </a:pPr>
                      <a:r>
                        <a:rPr lang="en-US" sz="1400" b="0" dirty="0">
                          <a:latin typeface="Calibri" panose="020F0502020204030204" pitchFamily="34" charset="0"/>
                          <a:cs typeface="Calibri" panose="020F0502020204030204" pitchFamily="34" charset="0"/>
                        </a:rPr>
                        <a:t>q1 - 1tag_resize</a:t>
                      </a:r>
                      <a:endParaRPr lang="en-US" sz="1400" b="0" dirty="0"/>
                    </a:p>
                  </a:txBody>
                  <a:tcPr marT="91440" marB="91440" anchor="ctr"/>
                </a:tc>
                <a:tc>
                  <a:txBody>
                    <a:bodyPr/>
                    <a:lstStyle/>
                    <a:p>
                      <a:pPr>
                        <a:lnSpc>
                          <a:spcPct val="100000"/>
                        </a:lnSpc>
                      </a:pPr>
                      <a:r>
                        <a:rPr lang="en-US" sz="1400" b="0" dirty="0">
                          <a:latin typeface="Calibri" panose="020F0502020204030204" pitchFamily="34" charset="0"/>
                          <a:cs typeface="Calibri" panose="020F0502020204030204" pitchFamily="34" charset="0"/>
                        </a:rPr>
                        <a:t>Retrieve images with one specific autotag and resize to 224x224. </a:t>
                      </a:r>
                      <a:endParaRPr lang="en-US" sz="1400" b="0" dirty="0"/>
                    </a:p>
                  </a:txBody>
                  <a:tcPr marT="91440" marB="91440" anchor="ctr"/>
                </a:tc>
                <a:extLst>
                  <a:ext uri="{0D108BD9-81ED-4DB2-BD59-A6C34878D82A}">
                    <a16:rowId xmlns:a16="http://schemas.microsoft.com/office/drawing/2014/main" val="1997194090"/>
                  </a:ext>
                </a:extLst>
              </a:tr>
              <a:tr h="609600">
                <a:tc>
                  <a:txBody>
                    <a:bodyPr/>
                    <a:lstStyle/>
                    <a:p>
                      <a:pPr>
                        <a:lnSpc>
                          <a:spcPct val="100000"/>
                        </a:lnSpc>
                      </a:pPr>
                      <a:r>
                        <a:rPr lang="en-US" sz="1400" b="0" dirty="0">
                          <a:latin typeface="Calibri" panose="020F0502020204030204" pitchFamily="34" charset="0"/>
                          <a:cs typeface="Calibri" panose="020F0502020204030204" pitchFamily="34" charset="0"/>
                        </a:rPr>
                        <a:t>q2 - 1tag_geo_resize</a:t>
                      </a:r>
                      <a:endParaRPr lang="en-US" sz="1400" b="0" dirty="0"/>
                    </a:p>
                  </a:txBody>
                  <a:tcPr marT="91440" marB="91440" anchor="ctr"/>
                </a:tc>
                <a:tc>
                  <a:txBody>
                    <a:bodyPr/>
                    <a:lstStyle/>
                    <a:p>
                      <a:pPr>
                        <a:lnSpc>
                          <a:spcPct val="100000"/>
                        </a:lnSpc>
                      </a:pPr>
                      <a:r>
                        <a:rPr lang="en-US" sz="1400" b="0" dirty="0">
                          <a:latin typeface="Calibri" panose="020F0502020204030204" pitchFamily="34" charset="0"/>
                          <a:cs typeface="Calibri" panose="020F0502020204030204" pitchFamily="34" charset="0"/>
                        </a:rPr>
                        <a:t>Retrieve images with one specific autotag, in a particular geo-location, and resize to 224x224,. </a:t>
                      </a:r>
                      <a:endParaRPr lang="en-US" sz="1400" b="0" dirty="0"/>
                    </a:p>
                  </a:txBody>
                  <a:tcPr marT="91440" marB="91440" anchor="ctr"/>
                </a:tc>
                <a:extLst>
                  <a:ext uri="{0D108BD9-81ED-4DB2-BD59-A6C34878D82A}">
                    <a16:rowId xmlns:a16="http://schemas.microsoft.com/office/drawing/2014/main" val="1041424326"/>
                  </a:ext>
                </a:extLst>
              </a:tr>
              <a:tr h="609600">
                <a:tc>
                  <a:txBody>
                    <a:bodyPr/>
                    <a:lstStyle/>
                    <a:p>
                      <a:pPr>
                        <a:lnSpc>
                          <a:spcPct val="100000"/>
                        </a:lnSpc>
                      </a:pPr>
                      <a:r>
                        <a:rPr lang="en-US" sz="1400" b="0" dirty="0">
                          <a:latin typeface="Calibri" panose="020F0502020204030204" pitchFamily="34" charset="0"/>
                          <a:cs typeface="Calibri" panose="020F0502020204030204" pitchFamily="34" charset="0"/>
                        </a:rPr>
                        <a:t>q3 - 2tag_resize_and</a:t>
                      </a:r>
                      <a:endParaRPr lang="en-US" sz="1400" b="0" dirty="0"/>
                    </a:p>
                  </a:txBody>
                  <a:tcPr marT="91440" marB="91440" anchor="ctr"/>
                </a:tc>
                <a:tc>
                  <a:txBody>
                    <a:bodyPr/>
                    <a:lstStyle/>
                    <a:p>
                      <a:pPr>
                        <a:lnSpc>
                          <a:spcPct val="100000"/>
                        </a:lnSpc>
                      </a:pPr>
                      <a:r>
                        <a:rPr lang="en-US" sz="1400" b="0" dirty="0">
                          <a:latin typeface="Calibri" panose="020F0502020204030204" pitchFamily="34" charset="0"/>
                          <a:cs typeface="Calibri" panose="020F0502020204030204" pitchFamily="34" charset="0"/>
                        </a:rPr>
                        <a:t>Retrieve images with two specific  autotags (i.e. alligator AND lake), and resize to 224x224. </a:t>
                      </a:r>
                    </a:p>
                    <a:p>
                      <a:pPr>
                        <a:lnSpc>
                          <a:spcPct val="100000"/>
                        </a:lnSpc>
                      </a:pPr>
                      <a:endParaRPr lang="en-US" sz="1400" b="0" dirty="0"/>
                    </a:p>
                  </a:txBody>
                  <a:tcPr marT="91440" marB="91440" anchor="ctr"/>
                </a:tc>
                <a:extLst>
                  <a:ext uri="{0D108BD9-81ED-4DB2-BD59-A6C34878D82A}">
                    <a16:rowId xmlns:a16="http://schemas.microsoft.com/office/drawing/2014/main" val="2687745056"/>
                  </a:ext>
                </a:extLst>
              </a:tr>
              <a:tr h="609600">
                <a:tc>
                  <a:txBody>
                    <a:bodyPr/>
                    <a:lstStyle/>
                    <a:p>
                      <a:pPr>
                        <a:lnSpc>
                          <a:spcPct val="100000"/>
                        </a:lnSpc>
                      </a:pPr>
                      <a:r>
                        <a:rPr lang="en-US" sz="1400" b="0" dirty="0">
                          <a:latin typeface="Calibri" panose="020F0502020204030204" pitchFamily="34" charset="0"/>
                          <a:cs typeface="Calibri" panose="020F0502020204030204" pitchFamily="34" charset="0"/>
                        </a:rPr>
                        <a:t>q4 - 2tag_resize_or</a:t>
                      </a:r>
                      <a:endParaRPr lang="en-US" sz="1400" b="0" dirty="0"/>
                    </a:p>
                  </a:txBody>
                  <a:tcPr marT="91440" marB="91440" anchor="ctr"/>
                </a:tc>
                <a:tc>
                  <a:txBody>
                    <a:bodyPr/>
                    <a:lstStyle/>
                    <a:p>
                      <a:pPr>
                        <a:lnSpc>
                          <a:spcPct val="100000"/>
                        </a:lnSpc>
                      </a:pPr>
                      <a:r>
                        <a:rPr lang="en-US" sz="1400" b="0" dirty="0">
                          <a:latin typeface="Calibri" panose="020F0502020204030204" pitchFamily="34" charset="0"/>
                          <a:cs typeface="Calibri" panose="020F0502020204030204" pitchFamily="34" charset="0"/>
                        </a:rPr>
                        <a:t>Retrieve images with either of two specific autotags (i.e. alligator OR lake), and resize to 224x224. </a:t>
                      </a:r>
                    </a:p>
                    <a:p>
                      <a:pPr>
                        <a:lnSpc>
                          <a:spcPct val="100000"/>
                        </a:lnSpc>
                      </a:pPr>
                      <a:endParaRPr lang="en-US" sz="1400" b="0" dirty="0"/>
                    </a:p>
                  </a:txBody>
                  <a:tcPr marT="91440" marB="91440" anchor="ctr"/>
                </a:tc>
                <a:extLst>
                  <a:ext uri="{0D108BD9-81ED-4DB2-BD59-A6C34878D82A}">
                    <a16:rowId xmlns:a16="http://schemas.microsoft.com/office/drawing/2014/main" val="466170954"/>
                  </a:ext>
                </a:extLst>
              </a:tr>
              <a:tr h="609600">
                <a:tc>
                  <a:txBody>
                    <a:bodyPr/>
                    <a:lstStyle/>
                    <a:p>
                      <a:pPr>
                        <a:lnSpc>
                          <a:spcPct val="100000"/>
                        </a:lnSpc>
                      </a:pPr>
                      <a:r>
                        <a:rPr lang="en-US" sz="1400" b="0" dirty="0">
                          <a:latin typeface="Calibri" panose="020F0502020204030204" pitchFamily="34" charset="0"/>
                          <a:cs typeface="Calibri" panose="020F0502020204030204" pitchFamily="34" charset="0"/>
                        </a:rPr>
                        <a:t>q5 - 2tag_geo_resize_and</a:t>
                      </a:r>
                      <a:endParaRPr lang="en-US" sz="1400" b="0" dirty="0"/>
                    </a:p>
                  </a:txBody>
                  <a:tcPr marT="91440" marB="91440" anchor="ctr"/>
                </a:tc>
                <a:tc>
                  <a:txBody>
                    <a:bodyPr/>
                    <a:lstStyle/>
                    <a:p>
                      <a:pPr>
                        <a:lnSpc>
                          <a:spcPct val="100000"/>
                        </a:lnSpc>
                      </a:pPr>
                      <a:r>
                        <a:rPr lang="en-US" sz="1400" b="0" dirty="0">
                          <a:latin typeface="Calibri" panose="020F0502020204030204" pitchFamily="34" charset="0"/>
                          <a:cs typeface="Calibri" panose="020F0502020204030204" pitchFamily="34" charset="0"/>
                        </a:rPr>
                        <a:t>Retrieve images with two specific autotags (i.e. alligator AND lake), in a particular geo-location, and resize to 224x224 </a:t>
                      </a:r>
                    </a:p>
                  </a:txBody>
                  <a:tcPr marT="91440" marB="91440" anchor="ctr"/>
                </a:tc>
                <a:extLst>
                  <a:ext uri="{0D108BD9-81ED-4DB2-BD59-A6C34878D82A}">
                    <a16:rowId xmlns:a16="http://schemas.microsoft.com/office/drawing/2014/main" val="3206342517"/>
                  </a:ext>
                </a:extLst>
              </a:tr>
              <a:tr h="609600">
                <a:tc>
                  <a:txBody>
                    <a:bodyPr/>
                    <a:lstStyle/>
                    <a:p>
                      <a:pPr>
                        <a:lnSpc>
                          <a:spcPct val="100000"/>
                        </a:lnSpc>
                      </a:pPr>
                      <a:r>
                        <a:rPr lang="en-US" sz="1400" b="0" dirty="0">
                          <a:latin typeface="Calibri" panose="020F0502020204030204" pitchFamily="34" charset="0"/>
                          <a:cs typeface="Calibri" panose="020F0502020204030204" pitchFamily="34" charset="0"/>
                        </a:rPr>
                        <a:t>q6 - 2tag_geo_resize_or</a:t>
                      </a:r>
                      <a:endParaRPr lang="en-US" sz="1400" b="0" dirty="0"/>
                    </a:p>
                  </a:txBody>
                  <a:tcPr marT="91440" marB="91440" anchor="ctr"/>
                </a:tc>
                <a:tc>
                  <a:txBody>
                    <a:bodyPr/>
                    <a:lstStyle/>
                    <a:p>
                      <a:pPr>
                        <a:lnSpc>
                          <a:spcPct val="100000"/>
                        </a:lnSpc>
                      </a:pPr>
                      <a:r>
                        <a:rPr lang="en-US" sz="1400" b="0" dirty="0">
                          <a:latin typeface="Calibri" panose="020F0502020204030204" pitchFamily="34" charset="0"/>
                          <a:cs typeface="Calibri" panose="020F0502020204030204" pitchFamily="34" charset="0"/>
                        </a:rPr>
                        <a:t>Retrieve images with either of two specific autotags (i.e. alligator OR lake), in a particular geo-location, and resize to 224x224. </a:t>
                      </a:r>
                    </a:p>
                  </a:txBody>
                  <a:tcPr marT="91440" marB="91440" anchor="ctr"/>
                </a:tc>
                <a:extLst>
                  <a:ext uri="{0D108BD9-81ED-4DB2-BD59-A6C34878D82A}">
                    <a16:rowId xmlns:a16="http://schemas.microsoft.com/office/drawing/2014/main" val="1398789035"/>
                  </a:ext>
                </a:extLst>
              </a:tr>
            </a:tbl>
          </a:graphicData>
        </a:graphic>
      </p:graphicFrame>
    </p:spTree>
    <p:extLst>
      <p:ext uri="{BB962C8B-B14F-4D97-AF65-F5344CB8AC3E}">
        <p14:creationId xmlns:p14="http://schemas.microsoft.com/office/powerpoint/2010/main" val="344815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4DE98-F6C6-F645-A267-BBCD5C4295C2}"/>
              </a:ext>
            </a:extLst>
          </p:cNvPr>
          <p:cNvSpPr>
            <a:spLocks noGrp="1"/>
          </p:cNvSpPr>
          <p:nvPr>
            <p:ph type="title"/>
          </p:nvPr>
        </p:nvSpPr>
        <p:spPr/>
        <p:txBody>
          <a:bodyPr/>
          <a:lstStyle/>
          <a:p>
            <a:r>
              <a:rPr lang="en-US" dirty="0"/>
              <a:t>Metadata Space Comparison</a:t>
            </a:r>
          </a:p>
        </p:txBody>
      </p:sp>
      <p:pic>
        <p:nvPicPr>
          <p:cNvPr id="6" name="Content Placeholder 5">
            <a:extLst>
              <a:ext uri="{FF2B5EF4-FFF2-40B4-BE49-F238E27FC236}">
                <a16:creationId xmlns:a16="http://schemas.microsoft.com/office/drawing/2014/main" id="{E48E1AA0-6CD7-5640-9F37-7F40E7C0C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325" y="1365942"/>
            <a:ext cx="5956300" cy="4495800"/>
          </a:xfrm>
        </p:spPr>
      </p:pic>
      <p:sp>
        <p:nvSpPr>
          <p:cNvPr id="4" name="Slide Number Placeholder 3">
            <a:extLst>
              <a:ext uri="{FF2B5EF4-FFF2-40B4-BE49-F238E27FC236}">
                <a16:creationId xmlns:a16="http://schemas.microsoft.com/office/drawing/2014/main" id="{62F332B9-4155-2644-B1C8-6A5156A6E28F}"/>
              </a:ext>
            </a:extLst>
          </p:cNvPr>
          <p:cNvSpPr>
            <a:spLocks noGrp="1"/>
          </p:cNvSpPr>
          <p:nvPr>
            <p:ph type="sldNum" sz="quarter" idx="4"/>
          </p:nvPr>
        </p:nvSpPr>
        <p:spPr/>
        <p:txBody>
          <a:bodyPr/>
          <a:lstStyle/>
          <a:p>
            <a:fld id="{71FEEE58-4A76-4D3B-A10C-154CCC4BFBF7}" type="slidenum">
              <a:rPr lang="en-US" smtClean="0"/>
              <a:t>11</a:t>
            </a:fld>
            <a:endParaRPr lang="en-US"/>
          </a:p>
        </p:txBody>
      </p:sp>
      <p:sp>
        <p:nvSpPr>
          <p:cNvPr id="7" name="Content Placeholder 10">
            <a:extLst>
              <a:ext uri="{FF2B5EF4-FFF2-40B4-BE49-F238E27FC236}">
                <a16:creationId xmlns:a16="http://schemas.microsoft.com/office/drawing/2014/main" id="{68105C62-F52A-0849-ABB0-4A59F85F09FD}"/>
              </a:ext>
            </a:extLst>
          </p:cNvPr>
          <p:cNvSpPr txBox="1">
            <a:spLocks/>
          </p:cNvSpPr>
          <p:nvPr/>
        </p:nvSpPr>
        <p:spPr>
          <a:xfrm>
            <a:off x="2148672" y="6092031"/>
            <a:ext cx="7894655" cy="547811"/>
          </a:xfrm>
          <a:prstGeom prst="rect">
            <a:avLst/>
          </a:prstGeom>
          <a:ln w="19050" cap="rnd">
            <a:solidFill>
              <a:schemeClr val="accent1"/>
            </a:solidFill>
          </a:ln>
        </p:spPr>
        <p:txBody>
          <a:bodyPr vert="horz" lIns="0" tIns="12192" rIns="0" bIns="12192" rtlCol="0" anchor="ctr" anchorCtr="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Calibri" panose="020F0502020204030204" pitchFamily="34" charset="0"/>
                <a:ea typeface="+mn-ea"/>
                <a:cs typeface="Calibri" panose="020F050202020403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Calibri" panose="020F0502020204030204" pitchFamily="34" charset="0"/>
                <a:ea typeface="+mn-ea"/>
                <a:cs typeface="Calibri" panose="020F0502020204030204" pitchFamily="34" charset="0"/>
              </a:defRPr>
            </a:lvl2pPr>
            <a:lvl3pPr marL="571500" indent="-228600" algn="l" defTabSz="457200" rtl="0" eaLnBrk="1" latinLnBrk="0" hangingPunct="1">
              <a:spcBef>
                <a:spcPts val="800"/>
              </a:spcBef>
              <a:buFont typeface="Wingdings" charset="2"/>
              <a:buChar char="§"/>
              <a:defRPr sz="1600" kern="1200">
                <a:solidFill>
                  <a:schemeClr val="tx2"/>
                </a:solidFill>
                <a:latin typeface="Calibri" panose="020F0502020204030204" pitchFamily="34" charset="0"/>
                <a:ea typeface="+mn-ea"/>
                <a:cs typeface="Calibri" panose="020F050202020403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Calibri" panose="020F0502020204030204" pitchFamily="34" charset="0"/>
                <a:ea typeface="+mn-ea"/>
                <a:cs typeface="Calibri" panose="020F050202020403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609585">
              <a:spcBef>
                <a:spcPts val="0"/>
              </a:spcBef>
              <a:defRPr/>
            </a:pPr>
            <a:r>
              <a:rPr lang="en-US" sz="2133" dirty="0">
                <a:solidFill>
                  <a:srgbClr val="00AEEF"/>
                </a:solidFill>
              </a:rPr>
              <a:t>This represents less than 1% of the overall space (images are the rest)</a:t>
            </a:r>
          </a:p>
        </p:txBody>
      </p:sp>
    </p:spTree>
    <p:extLst>
      <p:ext uri="{BB962C8B-B14F-4D97-AF65-F5344CB8AC3E}">
        <p14:creationId xmlns:p14="http://schemas.microsoft.com/office/powerpoint/2010/main" val="352320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539E-ED58-7742-B151-4D29AB16608F}"/>
              </a:ext>
            </a:extLst>
          </p:cNvPr>
          <p:cNvSpPr>
            <a:spLocks noGrp="1"/>
          </p:cNvSpPr>
          <p:nvPr>
            <p:ph type="title"/>
          </p:nvPr>
        </p:nvSpPr>
        <p:spPr/>
        <p:txBody>
          <a:bodyPr/>
          <a:lstStyle/>
          <a:p>
            <a:r>
              <a:rPr lang="en-US" dirty="0"/>
              <a:t>Evaluation – Scaling Concurrency</a:t>
            </a:r>
          </a:p>
        </p:txBody>
      </p:sp>
      <p:pic>
        <p:nvPicPr>
          <p:cNvPr id="6" name="Content Placeholder 5">
            <a:extLst>
              <a:ext uri="{FF2B5EF4-FFF2-40B4-BE49-F238E27FC236}">
                <a16:creationId xmlns:a16="http://schemas.microsoft.com/office/drawing/2014/main" id="{55897077-34B8-264A-A27A-7542A049D7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149" y="1090342"/>
            <a:ext cx="7410589" cy="5008255"/>
          </a:xfrm>
        </p:spPr>
      </p:pic>
      <p:sp>
        <p:nvSpPr>
          <p:cNvPr id="4" name="Slide Number Placeholder 3">
            <a:extLst>
              <a:ext uri="{FF2B5EF4-FFF2-40B4-BE49-F238E27FC236}">
                <a16:creationId xmlns:a16="http://schemas.microsoft.com/office/drawing/2014/main" id="{F40AB831-05F3-7745-AB61-EF2A14BF96F2}"/>
              </a:ext>
            </a:extLst>
          </p:cNvPr>
          <p:cNvSpPr>
            <a:spLocks noGrp="1"/>
          </p:cNvSpPr>
          <p:nvPr>
            <p:ph type="sldNum" sz="quarter" idx="4"/>
          </p:nvPr>
        </p:nvSpPr>
        <p:spPr/>
        <p:txBody>
          <a:bodyPr/>
          <a:lstStyle/>
          <a:p>
            <a:fld id="{71FEEE58-4A76-4D3B-A10C-154CCC4BFBF7}" type="slidenum">
              <a:rPr lang="en-US" smtClean="0"/>
              <a:t>12</a:t>
            </a:fld>
            <a:endParaRPr lang="en-US"/>
          </a:p>
        </p:txBody>
      </p:sp>
      <p:sp>
        <p:nvSpPr>
          <p:cNvPr id="5" name="Content Placeholder 2">
            <a:extLst>
              <a:ext uri="{FF2B5EF4-FFF2-40B4-BE49-F238E27FC236}">
                <a16:creationId xmlns:a16="http://schemas.microsoft.com/office/drawing/2014/main" id="{84ABA2D7-E545-D64C-ADCA-94C867CB3A6A}"/>
              </a:ext>
            </a:extLst>
          </p:cNvPr>
          <p:cNvSpPr txBox="1">
            <a:spLocks/>
          </p:cNvSpPr>
          <p:nvPr/>
        </p:nvSpPr>
        <p:spPr>
          <a:xfrm>
            <a:off x="8237552" y="1318787"/>
            <a:ext cx="3290040" cy="455136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2800" kern="1200">
                <a:solidFill>
                  <a:srgbClr val="0070C0"/>
                </a:solidFill>
                <a:latin typeface="Source Sans Pro SemiBold" panose="020B0603030403020204" pitchFamily="34" charset="0"/>
                <a:ea typeface="Source Sans Pro SemiBold" panose="020B0603030403020204" pitchFamily="34" charset="0"/>
                <a:cs typeface="+mn-cs"/>
              </a:defRPr>
            </a:lvl1pPr>
            <a:lvl2pPr marL="613818" indent="-228594" algn="l" defTabSz="914377" rtl="0" eaLnBrk="1" latinLnBrk="0" hangingPunct="1">
              <a:lnSpc>
                <a:spcPct val="90000"/>
              </a:lnSpc>
              <a:spcBef>
                <a:spcPts val="500"/>
              </a:spcBef>
              <a:buFont typeface="Wingdings" panose="05000000000000000000" pitchFamily="2" charset="2"/>
              <a:buChar char="§"/>
              <a:defRPr sz="2400" kern="1200">
                <a:solidFill>
                  <a:srgbClr val="0070C0"/>
                </a:solidFill>
                <a:latin typeface="Source Sans Pro SemiBold" panose="020B0603030403020204" pitchFamily="34" charset="0"/>
                <a:ea typeface="Source Sans Pro SemiBold" panose="020B0603030403020204" pitchFamily="34" charset="0"/>
                <a:cs typeface="+mn-cs"/>
              </a:defRPr>
            </a:lvl2pPr>
            <a:lvl3pPr marL="990575" indent="-228594" algn="l" defTabSz="914377" rtl="0" eaLnBrk="1" latinLnBrk="0" hangingPunct="1">
              <a:lnSpc>
                <a:spcPct val="90000"/>
              </a:lnSpc>
              <a:spcBef>
                <a:spcPts val="500"/>
              </a:spcBef>
              <a:buFont typeface="Arial" panose="020B0604020202020204" pitchFamily="34" charset="0"/>
              <a:buChar char="•"/>
              <a:defRPr sz="1867" kern="1200">
                <a:solidFill>
                  <a:srgbClr val="0070C0"/>
                </a:solidFill>
                <a:latin typeface="Source Sans Pro SemiBold" panose="020B0603030403020204" pitchFamily="34" charset="0"/>
                <a:ea typeface="Source Sans Pro SemiBold" panose="020B0603030403020204" pitchFamily="34" charset="0"/>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rgbClr val="0070C0"/>
                </a:solidFill>
                <a:latin typeface="Source Sans Pro SemiBold" panose="020B0603030403020204" pitchFamily="34" charset="0"/>
                <a:ea typeface="Source Sans Pro SemiBold" panose="020B0603030403020204" pitchFamily="34" charset="0"/>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rgbClr val="0070C0"/>
                </a:solidFill>
                <a:latin typeface="Source Sans Pro SemiBold" panose="020B0603030403020204" pitchFamily="34" charset="0"/>
                <a:ea typeface="Source Sans Pro SemiBold" panose="020B0603030403020204" pitchFamily="34" charset="0"/>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Calibri" panose="020F0502020204030204" pitchFamily="34" charset="0"/>
                <a:cs typeface="Calibri" panose="020F0502020204030204" pitchFamily="34" charset="0"/>
              </a:rPr>
              <a:t>Throughput (images per second) for q2 (1tag_geo_resize)</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Hardware concurrency = 56</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For the baseline systems, in the case of 100M, the increase in the size of data seems to have a larger impact in performance. </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This result can be attributed to the increase in the complexity of the JOIN operation as the number of rows in the tables increases. </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951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D01E-87F8-9944-A1CF-832EAB49F205}"/>
              </a:ext>
            </a:extLst>
          </p:cNvPr>
          <p:cNvSpPr>
            <a:spLocks noGrp="1"/>
          </p:cNvSpPr>
          <p:nvPr>
            <p:ph type="title"/>
          </p:nvPr>
        </p:nvSpPr>
        <p:spPr/>
        <p:txBody>
          <a:bodyPr/>
          <a:lstStyle/>
          <a:p>
            <a:r>
              <a:rPr lang="en-US" dirty="0"/>
              <a:t>Evaluation – Scaling Concurrency</a:t>
            </a:r>
          </a:p>
        </p:txBody>
      </p:sp>
      <p:sp>
        <p:nvSpPr>
          <p:cNvPr id="4" name="Slide Number Placeholder 3">
            <a:extLst>
              <a:ext uri="{FF2B5EF4-FFF2-40B4-BE49-F238E27FC236}">
                <a16:creationId xmlns:a16="http://schemas.microsoft.com/office/drawing/2014/main" id="{744B3E94-6E7A-8949-BCFB-F55FC7DA4167}"/>
              </a:ext>
            </a:extLst>
          </p:cNvPr>
          <p:cNvSpPr>
            <a:spLocks noGrp="1"/>
          </p:cNvSpPr>
          <p:nvPr>
            <p:ph type="sldNum" sz="quarter" idx="4"/>
          </p:nvPr>
        </p:nvSpPr>
        <p:spPr/>
        <p:txBody>
          <a:bodyPr/>
          <a:lstStyle/>
          <a:p>
            <a:fld id="{71FEEE58-4A76-4D3B-A10C-154CCC4BFBF7}" type="slidenum">
              <a:rPr lang="en-US" smtClean="0"/>
              <a:t>13</a:t>
            </a:fld>
            <a:endParaRPr lang="en-US"/>
          </a:p>
        </p:txBody>
      </p:sp>
      <p:pic>
        <p:nvPicPr>
          <p:cNvPr id="7" name="Content Placeholder 5">
            <a:extLst>
              <a:ext uri="{FF2B5EF4-FFF2-40B4-BE49-F238E27FC236}">
                <a16:creationId xmlns:a16="http://schemas.microsoft.com/office/drawing/2014/main" id="{36EE2D85-3196-5342-96B7-DFDAD2A02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49" y="1090342"/>
            <a:ext cx="7410588" cy="5008255"/>
          </a:xfrm>
          <a:prstGeom prst="rect">
            <a:avLst/>
          </a:prstGeom>
        </p:spPr>
      </p:pic>
      <p:sp>
        <p:nvSpPr>
          <p:cNvPr id="8" name="Content Placeholder 2">
            <a:extLst>
              <a:ext uri="{FF2B5EF4-FFF2-40B4-BE49-F238E27FC236}">
                <a16:creationId xmlns:a16="http://schemas.microsoft.com/office/drawing/2014/main" id="{4FEC3E37-B8FD-DA41-A551-BF60089E913A}"/>
              </a:ext>
            </a:extLst>
          </p:cNvPr>
          <p:cNvSpPr txBox="1">
            <a:spLocks/>
          </p:cNvSpPr>
          <p:nvPr/>
        </p:nvSpPr>
        <p:spPr>
          <a:xfrm>
            <a:off x="8237552" y="1318787"/>
            <a:ext cx="3290040" cy="455136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2800" kern="1200">
                <a:solidFill>
                  <a:srgbClr val="0070C0"/>
                </a:solidFill>
                <a:latin typeface="Source Sans Pro SemiBold" panose="020B0603030403020204" pitchFamily="34" charset="0"/>
                <a:ea typeface="Source Sans Pro SemiBold" panose="020B0603030403020204" pitchFamily="34" charset="0"/>
                <a:cs typeface="+mn-cs"/>
              </a:defRPr>
            </a:lvl1pPr>
            <a:lvl2pPr marL="613818" indent="-228594" algn="l" defTabSz="914377" rtl="0" eaLnBrk="1" latinLnBrk="0" hangingPunct="1">
              <a:lnSpc>
                <a:spcPct val="90000"/>
              </a:lnSpc>
              <a:spcBef>
                <a:spcPts val="500"/>
              </a:spcBef>
              <a:buFont typeface="Wingdings" panose="05000000000000000000" pitchFamily="2" charset="2"/>
              <a:buChar char="§"/>
              <a:defRPr sz="2400" kern="1200">
                <a:solidFill>
                  <a:srgbClr val="0070C0"/>
                </a:solidFill>
                <a:latin typeface="Source Sans Pro SemiBold" panose="020B0603030403020204" pitchFamily="34" charset="0"/>
                <a:ea typeface="Source Sans Pro SemiBold" panose="020B0603030403020204" pitchFamily="34" charset="0"/>
                <a:cs typeface="+mn-cs"/>
              </a:defRPr>
            </a:lvl2pPr>
            <a:lvl3pPr marL="990575" indent="-228594" algn="l" defTabSz="914377" rtl="0" eaLnBrk="1" latinLnBrk="0" hangingPunct="1">
              <a:lnSpc>
                <a:spcPct val="90000"/>
              </a:lnSpc>
              <a:spcBef>
                <a:spcPts val="500"/>
              </a:spcBef>
              <a:buFont typeface="Arial" panose="020B0604020202020204" pitchFamily="34" charset="0"/>
              <a:buChar char="•"/>
              <a:defRPr sz="1867" kern="1200">
                <a:solidFill>
                  <a:srgbClr val="0070C0"/>
                </a:solidFill>
                <a:latin typeface="Source Sans Pro SemiBold" panose="020B0603030403020204" pitchFamily="34" charset="0"/>
                <a:ea typeface="Source Sans Pro SemiBold" panose="020B0603030403020204" pitchFamily="34" charset="0"/>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rgbClr val="0070C0"/>
                </a:solidFill>
                <a:latin typeface="Source Sans Pro SemiBold" panose="020B0603030403020204" pitchFamily="34" charset="0"/>
                <a:ea typeface="Source Sans Pro SemiBold" panose="020B0603030403020204" pitchFamily="34" charset="0"/>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rgbClr val="0070C0"/>
                </a:solidFill>
                <a:latin typeface="Source Sans Pro SemiBold" panose="020B0603030403020204" pitchFamily="34" charset="0"/>
                <a:ea typeface="Source Sans Pro SemiBold" panose="020B0603030403020204" pitchFamily="34" charset="0"/>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Calibri" panose="020F0502020204030204" pitchFamily="34" charset="0"/>
                <a:cs typeface="Calibri" panose="020F0502020204030204" pitchFamily="34" charset="0"/>
              </a:rPr>
              <a:t>Throughput (images per second) for all queries and a 10M database</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Hardware concurrency = 56</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VDMS, we see the performance in the case of q3 and q5 suffers significantly in comparison to the other queries </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VDMS does not yet support operators that enable querying images that have both connections to a </a:t>
            </a:r>
            <a:r>
              <a:rPr lang="en-US" sz="1600" dirty="0" err="1">
                <a:latin typeface="Calibri" panose="020F0502020204030204" pitchFamily="34" charset="0"/>
                <a:cs typeface="Calibri" panose="020F0502020204030204" pitchFamily="34" charset="0"/>
              </a:rPr>
              <a:t>tagA</a:t>
            </a:r>
            <a:r>
              <a:rPr lang="en-US" sz="1600" dirty="0">
                <a:latin typeface="Calibri" panose="020F0502020204030204" pitchFamily="34" charset="0"/>
                <a:cs typeface="Calibri" panose="020F0502020204030204" pitchFamily="34" charset="0"/>
              </a:rPr>
              <a:t> and a </a:t>
            </a:r>
            <a:r>
              <a:rPr lang="en-US" sz="1600" dirty="0" err="1">
                <a:latin typeface="Calibri" panose="020F0502020204030204" pitchFamily="34" charset="0"/>
                <a:cs typeface="Calibri" panose="020F0502020204030204" pitchFamily="34" charset="0"/>
              </a:rPr>
              <a:t>tagB</a:t>
            </a:r>
            <a:r>
              <a:rPr lang="en-US" sz="1600" dirty="0">
                <a:latin typeface="Calibri" panose="020F0502020204030204" pitchFamily="34" charset="0"/>
                <a:cs typeface="Calibri" panose="020F0502020204030204" pitchFamily="34" charset="0"/>
              </a:rPr>
              <a:t>; we have to implement this transaction by doing 2 retrievals </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942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D01E-87F8-9944-A1CF-832EAB49F205}"/>
              </a:ext>
            </a:extLst>
          </p:cNvPr>
          <p:cNvSpPr>
            <a:spLocks noGrp="1"/>
          </p:cNvSpPr>
          <p:nvPr>
            <p:ph type="title"/>
          </p:nvPr>
        </p:nvSpPr>
        <p:spPr/>
        <p:txBody>
          <a:bodyPr/>
          <a:lstStyle/>
          <a:p>
            <a:r>
              <a:rPr lang="en-US" dirty="0"/>
              <a:t>Evaluation – Scaling Concurrency</a:t>
            </a:r>
          </a:p>
        </p:txBody>
      </p:sp>
      <p:sp>
        <p:nvSpPr>
          <p:cNvPr id="4" name="Slide Number Placeholder 3">
            <a:extLst>
              <a:ext uri="{FF2B5EF4-FFF2-40B4-BE49-F238E27FC236}">
                <a16:creationId xmlns:a16="http://schemas.microsoft.com/office/drawing/2014/main" id="{744B3E94-6E7A-8949-BCFB-F55FC7DA4167}"/>
              </a:ext>
            </a:extLst>
          </p:cNvPr>
          <p:cNvSpPr>
            <a:spLocks noGrp="1"/>
          </p:cNvSpPr>
          <p:nvPr>
            <p:ph type="sldNum" sz="quarter" idx="4"/>
          </p:nvPr>
        </p:nvSpPr>
        <p:spPr/>
        <p:txBody>
          <a:bodyPr/>
          <a:lstStyle/>
          <a:p>
            <a:fld id="{71FEEE58-4A76-4D3B-A10C-154CCC4BFBF7}" type="slidenum">
              <a:rPr lang="en-US" smtClean="0"/>
              <a:t>14</a:t>
            </a:fld>
            <a:endParaRPr lang="en-US"/>
          </a:p>
        </p:txBody>
      </p:sp>
      <p:pic>
        <p:nvPicPr>
          <p:cNvPr id="7" name="Content Placeholder 5">
            <a:extLst>
              <a:ext uri="{FF2B5EF4-FFF2-40B4-BE49-F238E27FC236}">
                <a16:creationId xmlns:a16="http://schemas.microsoft.com/office/drawing/2014/main" id="{36EE2D85-3196-5342-96B7-DFDAD2A029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1149" y="1097203"/>
            <a:ext cx="7410588" cy="4994533"/>
          </a:xfrm>
          <a:prstGeom prst="rect">
            <a:avLst/>
          </a:prstGeom>
        </p:spPr>
      </p:pic>
      <p:sp>
        <p:nvSpPr>
          <p:cNvPr id="8" name="Content Placeholder 2">
            <a:extLst>
              <a:ext uri="{FF2B5EF4-FFF2-40B4-BE49-F238E27FC236}">
                <a16:creationId xmlns:a16="http://schemas.microsoft.com/office/drawing/2014/main" id="{4FEC3E37-B8FD-DA41-A551-BF60089E913A}"/>
              </a:ext>
            </a:extLst>
          </p:cNvPr>
          <p:cNvSpPr txBox="1">
            <a:spLocks/>
          </p:cNvSpPr>
          <p:nvPr/>
        </p:nvSpPr>
        <p:spPr>
          <a:xfrm>
            <a:off x="8237552" y="1318787"/>
            <a:ext cx="3290040" cy="455136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2800" kern="1200">
                <a:solidFill>
                  <a:srgbClr val="0070C0"/>
                </a:solidFill>
                <a:latin typeface="Source Sans Pro SemiBold" panose="020B0603030403020204" pitchFamily="34" charset="0"/>
                <a:ea typeface="Source Sans Pro SemiBold" panose="020B0603030403020204" pitchFamily="34" charset="0"/>
                <a:cs typeface="+mn-cs"/>
              </a:defRPr>
            </a:lvl1pPr>
            <a:lvl2pPr marL="613818" indent="-228594" algn="l" defTabSz="914377" rtl="0" eaLnBrk="1" latinLnBrk="0" hangingPunct="1">
              <a:lnSpc>
                <a:spcPct val="90000"/>
              </a:lnSpc>
              <a:spcBef>
                <a:spcPts val="500"/>
              </a:spcBef>
              <a:buFont typeface="Wingdings" panose="05000000000000000000" pitchFamily="2" charset="2"/>
              <a:buChar char="§"/>
              <a:defRPr sz="2400" kern="1200">
                <a:solidFill>
                  <a:srgbClr val="0070C0"/>
                </a:solidFill>
                <a:latin typeface="Source Sans Pro SemiBold" panose="020B0603030403020204" pitchFamily="34" charset="0"/>
                <a:ea typeface="Source Sans Pro SemiBold" panose="020B0603030403020204" pitchFamily="34" charset="0"/>
                <a:cs typeface="+mn-cs"/>
              </a:defRPr>
            </a:lvl2pPr>
            <a:lvl3pPr marL="990575" indent="-228594" algn="l" defTabSz="914377" rtl="0" eaLnBrk="1" latinLnBrk="0" hangingPunct="1">
              <a:lnSpc>
                <a:spcPct val="90000"/>
              </a:lnSpc>
              <a:spcBef>
                <a:spcPts val="500"/>
              </a:spcBef>
              <a:buFont typeface="Arial" panose="020B0604020202020204" pitchFamily="34" charset="0"/>
              <a:buChar char="•"/>
              <a:defRPr sz="1867" kern="1200">
                <a:solidFill>
                  <a:srgbClr val="0070C0"/>
                </a:solidFill>
                <a:latin typeface="Source Sans Pro SemiBold" panose="020B0603030403020204" pitchFamily="34" charset="0"/>
                <a:ea typeface="Source Sans Pro SemiBold" panose="020B0603030403020204" pitchFamily="34" charset="0"/>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rgbClr val="0070C0"/>
                </a:solidFill>
                <a:latin typeface="Source Sans Pro SemiBold" panose="020B0603030403020204" pitchFamily="34" charset="0"/>
                <a:ea typeface="Source Sans Pro SemiBold" panose="020B0603030403020204" pitchFamily="34" charset="0"/>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rgbClr val="0070C0"/>
                </a:solidFill>
                <a:latin typeface="Source Sans Pro SemiBold" panose="020B0603030403020204" pitchFamily="34" charset="0"/>
                <a:ea typeface="Source Sans Pro SemiBold" panose="020B0603030403020204" pitchFamily="34" charset="0"/>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Calibri" panose="020F0502020204030204" pitchFamily="34" charset="0"/>
                <a:cs typeface="Calibri" panose="020F0502020204030204" pitchFamily="34" charset="0"/>
              </a:rPr>
              <a:t>Throughput (images per second) for q4(2tag_resize_or) as concurrency increases.</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VDMS delivers higher throughput for databases 1M through 10M for all concurrent clients. </a:t>
            </a:r>
          </a:p>
          <a:p>
            <a:r>
              <a:rPr lang="en-US" sz="1600" dirty="0">
                <a:latin typeface="Calibri" panose="020F0502020204030204" pitchFamily="34" charset="0"/>
                <a:cs typeface="Calibri" panose="020F0502020204030204" pitchFamily="34" charset="0"/>
              </a:rPr>
              <a:t>For 32 concurrent clients the throughput of VDMS drops drastically with the 100M database and postgresql outperforms VDMS.</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As the clients increase, we see this trade-off occurs with the 50M database instead of 100M while in the 100M database, VDMS outperforms both baselines. </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05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D01E-87F8-9944-A1CF-832EAB49F205}"/>
              </a:ext>
            </a:extLst>
          </p:cNvPr>
          <p:cNvSpPr>
            <a:spLocks noGrp="1"/>
          </p:cNvSpPr>
          <p:nvPr>
            <p:ph type="title"/>
          </p:nvPr>
        </p:nvSpPr>
        <p:spPr/>
        <p:txBody>
          <a:bodyPr/>
          <a:lstStyle/>
          <a:p>
            <a:r>
              <a:rPr lang="en-US" dirty="0"/>
              <a:t>Evaluation – Scaling DB Size</a:t>
            </a:r>
          </a:p>
        </p:txBody>
      </p:sp>
      <p:sp>
        <p:nvSpPr>
          <p:cNvPr id="4" name="Slide Number Placeholder 3">
            <a:extLst>
              <a:ext uri="{FF2B5EF4-FFF2-40B4-BE49-F238E27FC236}">
                <a16:creationId xmlns:a16="http://schemas.microsoft.com/office/drawing/2014/main" id="{744B3E94-6E7A-8949-BCFB-F55FC7DA4167}"/>
              </a:ext>
            </a:extLst>
          </p:cNvPr>
          <p:cNvSpPr>
            <a:spLocks noGrp="1"/>
          </p:cNvSpPr>
          <p:nvPr>
            <p:ph type="sldNum" sz="quarter" idx="4"/>
          </p:nvPr>
        </p:nvSpPr>
        <p:spPr/>
        <p:txBody>
          <a:bodyPr/>
          <a:lstStyle/>
          <a:p>
            <a:fld id="{71FEEE58-4A76-4D3B-A10C-154CCC4BFBF7}" type="slidenum">
              <a:rPr lang="en-US" smtClean="0"/>
              <a:t>15</a:t>
            </a:fld>
            <a:endParaRPr lang="en-US"/>
          </a:p>
        </p:txBody>
      </p:sp>
      <p:pic>
        <p:nvPicPr>
          <p:cNvPr id="7" name="Content Placeholder 5">
            <a:extLst>
              <a:ext uri="{FF2B5EF4-FFF2-40B4-BE49-F238E27FC236}">
                <a16:creationId xmlns:a16="http://schemas.microsoft.com/office/drawing/2014/main" id="{36EE2D85-3196-5342-96B7-DFDAD2A029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1149" y="1097203"/>
            <a:ext cx="7410587" cy="4994533"/>
          </a:xfrm>
          <a:prstGeom prst="rect">
            <a:avLst/>
          </a:prstGeom>
        </p:spPr>
      </p:pic>
      <p:sp>
        <p:nvSpPr>
          <p:cNvPr id="8" name="Content Placeholder 2">
            <a:extLst>
              <a:ext uri="{FF2B5EF4-FFF2-40B4-BE49-F238E27FC236}">
                <a16:creationId xmlns:a16="http://schemas.microsoft.com/office/drawing/2014/main" id="{4FEC3E37-B8FD-DA41-A551-BF60089E913A}"/>
              </a:ext>
            </a:extLst>
          </p:cNvPr>
          <p:cNvSpPr txBox="1">
            <a:spLocks/>
          </p:cNvSpPr>
          <p:nvPr/>
        </p:nvSpPr>
        <p:spPr>
          <a:xfrm>
            <a:off x="8237552" y="1318787"/>
            <a:ext cx="3290040" cy="455136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2800" kern="1200">
                <a:solidFill>
                  <a:srgbClr val="0070C0"/>
                </a:solidFill>
                <a:latin typeface="Source Sans Pro SemiBold" panose="020B0603030403020204" pitchFamily="34" charset="0"/>
                <a:ea typeface="Source Sans Pro SemiBold" panose="020B0603030403020204" pitchFamily="34" charset="0"/>
                <a:cs typeface="+mn-cs"/>
              </a:defRPr>
            </a:lvl1pPr>
            <a:lvl2pPr marL="613818" indent="-228594" algn="l" defTabSz="914377" rtl="0" eaLnBrk="1" latinLnBrk="0" hangingPunct="1">
              <a:lnSpc>
                <a:spcPct val="90000"/>
              </a:lnSpc>
              <a:spcBef>
                <a:spcPts val="500"/>
              </a:spcBef>
              <a:buFont typeface="Wingdings" panose="05000000000000000000" pitchFamily="2" charset="2"/>
              <a:buChar char="§"/>
              <a:defRPr sz="2400" kern="1200">
                <a:solidFill>
                  <a:srgbClr val="0070C0"/>
                </a:solidFill>
                <a:latin typeface="Source Sans Pro SemiBold" panose="020B0603030403020204" pitchFamily="34" charset="0"/>
                <a:ea typeface="Source Sans Pro SemiBold" panose="020B0603030403020204" pitchFamily="34" charset="0"/>
                <a:cs typeface="+mn-cs"/>
              </a:defRPr>
            </a:lvl2pPr>
            <a:lvl3pPr marL="990575" indent="-228594" algn="l" defTabSz="914377" rtl="0" eaLnBrk="1" latinLnBrk="0" hangingPunct="1">
              <a:lnSpc>
                <a:spcPct val="90000"/>
              </a:lnSpc>
              <a:spcBef>
                <a:spcPts val="500"/>
              </a:spcBef>
              <a:buFont typeface="Arial" panose="020B0604020202020204" pitchFamily="34" charset="0"/>
              <a:buChar char="•"/>
              <a:defRPr sz="1867" kern="1200">
                <a:solidFill>
                  <a:srgbClr val="0070C0"/>
                </a:solidFill>
                <a:latin typeface="Source Sans Pro SemiBold" panose="020B0603030403020204" pitchFamily="34" charset="0"/>
                <a:ea typeface="Source Sans Pro SemiBold" panose="020B0603030403020204" pitchFamily="34" charset="0"/>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rgbClr val="0070C0"/>
                </a:solidFill>
                <a:latin typeface="Source Sans Pro SemiBold" panose="020B0603030403020204" pitchFamily="34" charset="0"/>
                <a:ea typeface="Source Sans Pro SemiBold" panose="020B0603030403020204" pitchFamily="34" charset="0"/>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rgbClr val="0070C0"/>
                </a:solidFill>
                <a:latin typeface="Source Sans Pro SemiBold" panose="020B0603030403020204" pitchFamily="34" charset="0"/>
                <a:ea typeface="Source Sans Pro SemiBold" panose="020B0603030403020204" pitchFamily="34" charset="0"/>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297EC7"/>
                </a:solidFill>
                <a:latin typeface="Calibri" panose="020F0502020204030204" pitchFamily="34" charset="0"/>
                <a:cs typeface="Calibri" panose="020F0502020204030204" pitchFamily="34" charset="0"/>
              </a:rPr>
              <a:t>Throughput (images per second) for all systems as the database size increases. </a:t>
            </a:r>
          </a:p>
          <a:p>
            <a:r>
              <a:rPr lang="en-US" sz="1600" dirty="0">
                <a:solidFill>
                  <a:srgbClr val="297EC7"/>
                </a:solidFill>
                <a:latin typeface="Calibri" panose="020F0502020204030204" pitchFamily="34" charset="0"/>
                <a:cs typeface="Calibri" panose="020F0502020204030204" pitchFamily="34" charset="0"/>
              </a:rPr>
              <a:t>For q3 and q5, we see that VDMS performs best when the database size is small, but as the database size increases, the performance degrades as well. </a:t>
            </a:r>
          </a:p>
          <a:p>
            <a:r>
              <a:rPr lang="en-US" sz="1600" dirty="0">
                <a:solidFill>
                  <a:srgbClr val="297EC7"/>
                </a:solidFill>
                <a:latin typeface="Calibri" panose="020F0502020204030204" pitchFamily="34" charset="0"/>
                <a:cs typeface="Calibri" panose="020F0502020204030204" pitchFamily="34" charset="0"/>
              </a:rPr>
              <a:t>This is entirely attributed to the 2-round process needed for this query, as we explained before which is more visible in the larger databases. </a:t>
            </a:r>
          </a:p>
          <a:p>
            <a:r>
              <a:rPr lang="en-US" sz="1600" dirty="0">
                <a:solidFill>
                  <a:srgbClr val="297EC7"/>
                </a:solidFill>
                <a:latin typeface="Calibri" panose="020F0502020204030204" pitchFamily="34" charset="0"/>
                <a:cs typeface="Calibri" panose="020F0502020204030204" pitchFamily="34" charset="0"/>
              </a:rPr>
              <a:t>For all other queries, VDMS significantly outperform the baselines.</a:t>
            </a:r>
          </a:p>
          <a:p>
            <a:endParaRPr lang="en-US" sz="1600" dirty="0">
              <a:solidFill>
                <a:srgbClr val="FF0000"/>
              </a:solidFill>
              <a:latin typeface="Calibri" panose="020F0502020204030204" pitchFamily="34" charset="0"/>
              <a:cs typeface="Calibri" panose="020F0502020204030204" pitchFamily="34" charset="0"/>
            </a:endParaRPr>
          </a:p>
          <a:p>
            <a:endParaRPr lang="en-US" sz="1600" dirty="0">
              <a:solidFill>
                <a:srgbClr val="FF0000"/>
              </a:solidFill>
              <a:latin typeface="Calibri" panose="020F0502020204030204" pitchFamily="34" charset="0"/>
              <a:cs typeface="Calibri" panose="020F0502020204030204" pitchFamily="34" charset="0"/>
            </a:endParaRPr>
          </a:p>
          <a:p>
            <a:endParaRPr lang="en-US" sz="16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122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D01E-87F8-9944-A1CF-832EAB49F205}"/>
              </a:ext>
            </a:extLst>
          </p:cNvPr>
          <p:cNvSpPr>
            <a:spLocks noGrp="1"/>
          </p:cNvSpPr>
          <p:nvPr>
            <p:ph type="title"/>
          </p:nvPr>
        </p:nvSpPr>
        <p:spPr/>
        <p:txBody>
          <a:bodyPr/>
          <a:lstStyle/>
          <a:p>
            <a:r>
              <a:rPr lang="en-US" dirty="0"/>
              <a:t>Evaluation – Scaling DB Size, Resize effect</a:t>
            </a:r>
          </a:p>
        </p:txBody>
      </p:sp>
      <p:sp>
        <p:nvSpPr>
          <p:cNvPr id="4" name="Slide Number Placeholder 3">
            <a:extLst>
              <a:ext uri="{FF2B5EF4-FFF2-40B4-BE49-F238E27FC236}">
                <a16:creationId xmlns:a16="http://schemas.microsoft.com/office/drawing/2014/main" id="{744B3E94-6E7A-8949-BCFB-F55FC7DA4167}"/>
              </a:ext>
            </a:extLst>
          </p:cNvPr>
          <p:cNvSpPr>
            <a:spLocks noGrp="1"/>
          </p:cNvSpPr>
          <p:nvPr>
            <p:ph type="sldNum" sz="quarter" idx="4"/>
          </p:nvPr>
        </p:nvSpPr>
        <p:spPr/>
        <p:txBody>
          <a:bodyPr/>
          <a:lstStyle/>
          <a:p>
            <a:fld id="{71FEEE58-4A76-4D3B-A10C-154CCC4BFBF7}" type="slidenum">
              <a:rPr lang="en-US" smtClean="0"/>
              <a:t>16</a:t>
            </a:fld>
            <a:endParaRPr lang="en-US"/>
          </a:p>
        </p:txBody>
      </p:sp>
      <p:pic>
        <p:nvPicPr>
          <p:cNvPr id="7" name="Content Placeholder 5">
            <a:extLst>
              <a:ext uri="{FF2B5EF4-FFF2-40B4-BE49-F238E27FC236}">
                <a16:creationId xmlns:a16="http://schemas.microsoft.com/office/drawing/2014/main" id="{36EE2D85-3196-5342-96B7-DFDAD2A029F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1149" y="1097203"/>
            <a:ext cx="7410587" cy="4994532"/>
          </a:xfrm>
          <a:prstGeom prst="rect">
            <a:avLst/>
          </a:prstGeom>
        </p:spPr>
      </p:pic>
      <p:sp>
        <p:nvSpPr>
          <p:cNvPr id="8" name="Content Placeholder 2">
            <a:extLst>
              <a:ext uri="{FF2B5EF4-FFF2-40B4-BE49-F238E27FC236}">
                <a16:creationId xmlns:a16="http://schemas.microsoft.com/office/drawing/2014/main" id="{4FEC3E37-B8FD-DA41-A551-BF60089E913A}"/>
              </a:ext>
            </a:extLst>
          </p:cNvPr>
          <p:cNvSpPr txBox="1">
            <a:spLocks/>
          </p:cNvSpPr>
          <p:nvPr/>
        </p:nvSpPr>
        <p:spPr>
          <a:xfrm>
            <a:off x="8237552" y="1318787"/>
            <a:ext cx="3290040" cy="455136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2800" kern="1200">
                <a:solidFill>
                  <a:srgbClr val="0070C0"/>
                </a:solidFill>
                <a:latin typeface="Source Sans Pro SemiBold" panose="020B0603030403020204" pitchFamily="34" charset="0"/>
                <a:ea typeface="Source Sans Pro SemiBold" panose="020B0603030403020204" pitchFamily="34" charset="0"/>
                <a:cs typeface="+mn-cs"/>
              </a:defRPr>
            </a:lvl1pPr>
            <a:lvl2pPr marL="613818" indent="-228594" algn="l" defTabSz="914377" rtl="0" eaLnBrk="1" latinLnBrk="0" hangingPunct="1">
              <a:lnSpc>
                <a:spcPct val="90000"/>
              </a:lnSpc>
              <a:spcBef>
                <a:spcPts val="500"/>
              </a:spcBef>
              <a:buFont typeface="Wingdings" panose="05000000000000000000" pitchFamily="2" charset="2"/>
              <a:buChar char="§"/>
              <a:defRPr sz="2400" kern="1200">
                <a:solidFill>
                  <a:srgbClr val="0070C0"/>
                </a:solidFill>
                <a:latin typeface="Source Sans Pro SemiBold" panose="020B0603030403020204" pitchFamily="34" charset="0"/>
                <a:ea typeface="Source Sans Pro SemiBold" panose="020B0603030403020204" pitchFamily="34" charset="0"/>
                <a:cs typeface="+mn-cs"/>
              </a:defRPr>
            </a:lvl2pPr>
            <a:lvl3pPr marL="990575" indent="-228594" algn="l" defTabSz="914377" rtl="0" eaLnBrk="1" latinLnBrk="0" hangingPunct="1">
              <a:lnSpc>
                <a:spcPct val="90000"/>
              </a:lnSpc>
              <a:spcBef>
                <a:spcPts val="500"/>
              </a:spcBef>
              <a:buFont typeface="Arial" panose="020B0604020202020204" pitchFamily="34" charset="0"/>
              <a:buChar char="•"/>
              <a:defRPr sz="1867" kern="1200">
                <a:solidFill>
                  <a:srgbClr val="0070C0"/>
                </a:solidFill>
                <a:latin typeface="Source Sans Pro SemiBold" panose="020B0603030403020204" pitchFamily="34" charset="0"/>
                <a:ea typeface="Source Sans Pro SemiBold" panose="020B0603030403020204" pitchFamily="34" charset="0"/>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rgbClr val="0070C0"/>
                </a:solidFill>
                <a:latin typeface="Source Sans Pro SemiBold" panose="020B0603030403020204" pitchFamily="34" charset="0"/>
                <a:ea typeface="Source Sans Pro SemiBold" panose="020B0603030403020204" pitchFamily="34" charset="0"/>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rgbClr val="0070C0"/>
                </a:solidFill>
                <a:latin typeface="Source Sans Pro SemiBold" panose="020B0603030403020204" pitchFamily="34" charset="0"/>
                <a:ea typeface="Source Sans Pro SemiBold" panose="020B0603030403020204" pitchFamily="34" charset="0"/>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297EC7"/>
                </a:solidFill>
                <a:latin typeface="Calibri" panose="020F0502020204030204" pitchFamily="34" charset="0"/>
                <a:cs typeface="Calibri" panose="020F0502020204030204" pitchFamily="34" charset="0"/>
              </a:rPr>
              <a:t>Throughput (images per second) using a subset of the queries, with and without resize. </a:t>
            </a:r>
          </a:p>
          <a:p>
            <a:endParaRPr lang="en-US" sz="1600" dirty="0">
              <a:solidFill>
                <a:srgbClr val="297EC7"/>
              </a:solidFill>
              <a:latin typeface="Calibri" panose="020F0502020204030204" pitchFamily="34" charset="0"/>
              <a:cs typeface="Calibri" panose="020F0502020204030204" pitchFamily="34" charset="0"/>
            </a:endParaRPr>
          </a:p>
          <a:p>
            <a:r>
              <a:rPr lang="en-US" sz="1600" dirty="0">
                <a:solidFill>
                  <a:srgbClr val="297EC7"/>
                </a:solidFill>
                <a:latin typeface="Calibri" panose="020F0502020204030204" pitchFamily="34" charset="0"/>
                <a:cs typeface="Calibri" panose="020F0502020204030204" pitchFamily="34" charset="0"/>
              </a:rPr>
              <a:t>The first thing to notice is that a resize operation is a significant part of the overall operation (retrieval + preprocessing). </a:t>
            </a:r>
          </a:p>
          <a:p>
            <a:endParaRPr lang="en-US" sz="1600" dirty="0">
              <a:solidFill>
                <a:srgbClr val="297EC7"/>
              </a:solidFill>
              <a:latin typeface="Calibri" panose="020F0502020204030204" pitchFamily="34" charset="0"/>
              <a:cs typeface="Calibri" panose="020F0502020204030204" pitchFamily="34" charset="0"/>
            </a:endParaRPr>
          </a:p>
          <a:p>
            <a:r>
              <a:rPr lang="en-US" sz="1600" dirty="0">
                <a:solidFill>
                  <a:srgbClr val="297EC7"/>
                </a:solidFill>
                <a:latin typeface="Calibri" panose="020F0502020204030204" pitchFamily="34" charset="0"/>
                <a:cs typeface="Calibri" panose="020F0502020204030204" pitchFamily="34" charset="0"/>
              </a:rPr>
              <a:t>VDMS is orders of magnitude faster when retrieving images both with and without resize operations. </a:t>
            </a:r>
          </a:p>
          <a:p>
            <a:endParaRPr lang="en-US" sz="1600" dirty="0">
              <a:solidFill>
                <a:srgbClr val="297EC7"/>
              </a:solidFill>
              <a:latin typeface="Calibri" panose="020F0502020204030204" pitchFamily="34" charset="0"/>
              <a:cs typeface="Calibri" panose="020F0502020204030204" pitchFamily="34" charset="0"/>
            </a:endParaRPr>
          </a:p>
          <a:p>
            <a:endParaRPr lang="en-US" sz="1600" dirty="0">
              <a:solidFill>
                <a:srgbClr val="297EC7"/>
              </a:solidFill>
              <a:latin typeface="Calibri" panose="020F0502020204030204" pitchFamily="34" charset="0"/>
              <a:cs typeface="Calibri" panose="020F0502020204030204" pitchFamily="34" charset="0"/>
            </a:endParaRPr>
          </a:p>
          <a:p>
            <a:endParaRPr lang="en-US" sz="1600" dirty="0">
              <a:solidFill>
                <a:srgbClr val="297EC7"/>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435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D01E-87F8-9944-A1CF-832EAB49F205}"/>
              </a:ext>
            </a:extLst>
          </p:cNvPr>
          <p:cNvSpPr>
            <a:spLocks noGrp="1"/>
          </p:cNvSpPr>
          <p:nvPr>
            <p:ph type="title"/>
          </p:nvPr>
        </p:nvSpPr>
        <p:spPr/>
        <p:txBody>
          <a:bodyPr/>
          <a:lstStyle/>
          <a:p>
            <a:r>
              <a:rPr lang="en-US" dirty="0"/>
              <a:t>Evaluation – Latency </a:t>
            </a:r>
            <a:r>
              <a:rPr lang="en-US" dirty="0">
                <a:solidFill>
                  <a:srgbClr val="FF0000"/>
                </a:solidFill>
              </a:rPr>
              <a:t>(not key)</a:t>
            </a:r>
          </a:p>
        </p:txBody>
      </p:sp>
      <p:sp>
        <p:nvSpPr>
          <p:cNvPr id="4" name="Slide Number Placeholder 3">
            <a:extLst>
              <a:ext uri="{FF2B5EF4-FFF2-40B4-BE49-F238E27FC236}">
                <a16:creationId xmlns:a16="http://schemas.microsoft.com/office/drawing/2014/main" id="{744B3E94-6E7A-8949-BCFB-F55FC7DA4167}"/>
              </a:ext>
            </a:extLst>
          </p:cNvPr>
          <p:cNvSpPr>
            <a:spLocks noGrp="1"/>
          </p:cNvSpPr>
          <p:nvPr>
            <p:ph type="sldNum" sz="quarter" idx="4"/>
          </p:nvPr>
        </p:nvSpPr>
        <p:spPr/>
        <p:txBody>
          <a:bodyPr/>
          <a:lstStyle/>
          <a:p>
            <a:fld id="{71FEEE58-4A76-4D3B-A10C-154CCC4BFBF7}" type="slidenum">
              <a:rPr lang="en-US" smtClean="0"/>
              <a:t>17</a:t>
            </a:fld>
            <a:endParaRPr lang="en-US"/>
          </a:p>
        </p:txBody>
      </p:sp>
      <p:pic>
        <p:nvPicPr>
          <p:cNvPr id="7" name="Content Placeholder 5">
            <a:extLst>
              <a:ext uri="{FF2B5EF4-FFF2-40B4-BE49-F238E27FC236}">
                <a16:creationId xmlns:a16="http://schemas.microsoft.com/office/drawing/2014/main" id="{36EE2D85-3196-5342-96B7-DFDAD2A029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1149" y="1097203"/>
            <a:ext cx="7410587" cy="4994532"/>
          </a:xfrm>
          <a:prstGeom prst="rect">
            <a:avLst/>
          </a:prstGeom>
        </p:spPr>
      </p:pic>
      <p:sp>
        <p:nvSpPr>
          <p:cNvPr id="8" name="Content Placeholder 2">
            <a:extLst>
              <a:ext uri="{FF2B5EF4-FFF2-40B4-BE49-F238E27FC236}">
                <a16:creationId xmlns:a16="http://schemas.microsoft.com/office/drawing/2014/main" id="{4FEC3E37-B8FD-DA41-A551-BF60089E913A}"/>
              </a:ext>
            </a:extLst>
          </p:cNvPr>
          <p:cNvSpPr txBox="1">
            <a:spLocks/>
          </p:cNvSpPr>
          <p:nvPr/>
        </p:nvSpPr>
        <p:spPr>
          <a:xfrm>
            <a:off x="8237552" y="1318787"/>
            <a:ext cx="3290040" cy="455136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2800" kern="1200">
                <a:solidFill>
                  <a:srgbClr val="0070C0"/>
                </a:solidFill>
                <a:latin typeface="Source Sans Pro SemiBold" panose="020B0603030403020204" pitchFamily="34" charset="0"/>
                <a:ea typeface="Source Sans Pro SemiBold" panose="020B0603030403020204" pitchFamily="34" charset="0"/>
                <a:cs typeface="+mn-cs"/>
              </a:defRPr>
            </a:lvl1pPr>
            <a:lvl2pPr marL="613818" indent="-228594" algn="l" defTabSz="914377" rtl="0" eaLnBrk="1" latinLnBrk="0" hangingPunct="1">
              <a:lnSpc>
                <a:spcPct val="90000"/>
              </a:lnSpc>
              <a:spcBef>
                <a:spcPts val="500"/>
              </a:spcBef>
              <a:buFont typeface="Wingdings" panose="05000000000000000000" pitchFamily="2" charset="2"/>
              <a:buChar char="§"/>
              <a:defRPr sz="2400" kern="1200">
                <a:solidFill>
                  <a:srgbClr val="0070C0"/>
                </a:solidFill>
                <a:latin typeface="Source Sans Pro SemiBold" panose="020B0603030403020204" pitchFamily="34" charset="0"/>
                <a:ea typeface="Source Sans Pro SemiBold" panose="020B0603030403020204" pitchFamily="34" charset="0"/>
                <a:cs typeface="+mn-cs"/>
              </a:defRPr>
            </a:lvl2pPr>
            <a:lvl3pPr marL="990575" indent="-228594" algn="l" defTabSz="914377" rtl="0" eaLnBrk="1" latinLnBrk="0" hangingPunct="1">
              <a:lnSpc>
                <a:spcPct val="90000"/>
              </a:lnSpc>
              <a:spcBef>
                <a:spcPts val="500"/>
              </a:spcBef>
              <a:buFont typeface="Arial" panose="020B0604020202020204" pitchFamily="34" charset="0"/>
              <a:buChar char="•"/>
              <a:defRPr sz="1867" kern="1200">
                <a:solidFill>
                  <a:srgbClr val="0070C0"/>
                </a:solidFill>
                <a:latin typeface="Source Sans Pro SemiBold" panose="020B0603030403020204" pitchFamily="34" charset="0"/>
                <a:ea typeface="Source Sans Pro SemiBold" panose="020B0603030403020204" pitchFamily="34" charset="0"/>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rgbClr val="0070C0"/>
                </a:solidFill>
                <a:latin typeface="Source Sans Pro SemiBold" panose="020B0603030403020204" pitchFamily="34" charset="0"/>
                <a:ea typeface="Source Sans Pro SemiBold" panose="020B0603030403020204" pitchFamily="34" charset="0"/>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rgbClr val="0070C0"/>
                </a:solidFill>
                <a:latin typeface="Source Sans Pro SemiBold" panose="020B0603030403020204" pitchFamily="34" charset="0"/>
                <a:ea typeface="Source Sans Pro SemiBold" panose="020B0603030403020204" pitchFamily="34" charset="0"/>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297EC7"/>
                </a:solidFill>
                <a:latin typeface="Calibri" panose="020F0502020204030204" pitchFamily="34" charset="0"/>
                <a:cs typeface="Calibri" panose="020F0502020204030204" pitchFamily="34" charset="0"/>
              </a:rPr>
              <a:t>Even if VDMS was not design to minimize latency, a unified backend provides, by design, lower latency when compared with a combination of systems.</a:t>
            </a:r>
          </a:p>
          <a:p>
            <a:endParaRPr lang="en-US" sz="1600" dirty="0">
              <a:solidFill>
                <a:srgbClr val="297EC7"/>
              </a:solidFill>
              <a:latin typeface="Calibri" panose="020F0502020204030204" pitchFamily="34" charset="0"/>
              <a:cs typeface="Calibri" panose="020F0502020204030204" pitchFamily="34" charset="0"/>
            </a:endParaRPr>
          </a:p>
          <a:p>
            <a:r>
              <a:rPr lang="en-US" sz="1600" dirty="0">
                <a:solidFill>
                  <a:srgbClr val="297EC7"/>
                </a:solidFill>
                <a:latin typeface="Calibri" panose="020F0502020204030204" pitchFamily="34" charset="0"/>
                <a:cs typeface="Calibri" panose="020F0502020204030204" pitchFamily="34" charset="0"/>
              </a:rPr>
              <a:t>VDMS has higher latency only in the cases where a two round-trip is needed to complete que query. </a:t>
            </a:r>
          </a:p>
          <a:p>
            <a:r>
              <a:rPr lang="en-US" sz="1600" dirty="0">
                <a:solidFill>
                  <a:srgbClr val="297EC7"/>
                </a:solidFill>
                <a:latin typeface="Calibri" panose="020F0502020204030204" pitchFamily="34" charset="0"/>
                <a:cs typeface="Calibri" panose="020F0502020204030204" pitchFamily="34" charset="0"/>
              </a:rPr>
              <a:t>This issues is not inherent to the design, and will be addressed in follow-up iterations.</a:t>
            </a:r>
          </a:p>
          <a:p>
            <a:endParaRPr lang="en-US" sz="1600" dirty="0">
              <a:solidFill>
                <a:srgbClr val="FF0000"/>
              </a:solidFill>
              <a:latin typeface="Calibri" panose="020F0502020204030204" pitchFamily="34" charset="0"/>
              <a:cs typeface="Calibri" panose="020F0502020204030204" pitchFamily="34" charset="0"/>
            </a:endParaRPr>
          </a:p>
          <a:p>
            <a:endParaRPr lang="en-US" sz="16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326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ACBA-A94A-9944-A8F9-C9955F3FF1A2}"/>
              </a:ext>
            </a:extLst>
          </p:cNvPr>
          <p:cNvSpPr>
            <a:spLocks noGrp="1"/>
          </p:cNvSpPr>
          <p:nvPr>
            <p:ph type="title"/>
          </p:nvPr>
        </p:nvSpPr>
        <p:spPr/>
        <p:txBody>
          <a:bodyPr/>
          <a:lstStyle/>
          <a:p>
            <a:r>
              <a:rPr lang="en-US" dirty="0"/>
              <a:t>Evaluation – Overall Performance Improvements</a:t>
            </a:r>
          </a:p>
        </p:txBody>
      </p:sp>
      <p:pic>
        <p:nvPicPr>
          <p:cNvPr id="6" name="Content Placeholder 5">
            <a:extLst>
              <a:ext uri="{FF2B5EF4-FFF2-40B4-BE49-F238E27FC236}">
                <a16:creationId xmlns:a16="http://schemas.microsoft.com/office/drawing/2014/main" id="{D7602F06-A846-7A46-A4F5-B5B1D0EB0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2141" y="1334097"/>
            <a:ext cx="7067717" cy="2456226"/>
          </a:xfrm>
        </p:spPr>
      </p:pic>
      <p:sp>
        <p:nvSpPr>
          <p:cNvPr id="4" name="Slide Number Placeholder 3">
            <a:extLst>
              <a:ext uri="{FF2B5EF4-FFF2-40B4-BE49-F238E27FC236}">
                <a16:creationId xmlns:a16="http://schemas.microsoft.com/office/drawing/2014/main" id="{35DD6CB7-E22C-9C40-86E0-BABAAA33EE53}"/>
              </a:ext>
            </a:extLst>
          </p:cNvPr>
          <p:cNvSpPr>
            <a:spLocks noGrp="1"/>
          </p:cNvSpPr>
          <p:nvPr>
            <p:ph type="sldNum" sz="quarter" idx="4"/>
          </p:nvPr>
        </p:nvSpPr>
        <p:spPr/>
        <p:txBody>
          <a:bodyPr/>
          <a:lstStyle/>
          <a:p>
            <a:fld id="{71FEEE58-4A76-4D3B-A10C-154CCC4BFBF7}" type="slidenum">
              <a:rPr lang="en-US" smtClean="0"/>
              <a:t>18</a:t>
            </a:fld>
            <a:endParaRPr lang="en-US"/>
          </a:p>
        </p:txBody>
      </p:sp>
      <p:pic>
        <p:nvPicPr>
          <p:cNvPr id="8" name="Picture 7">
            <a:extLst>
              <a:ext uri="{FF2B5EF4-FFF2-40B4-BE49-F238E27FC236}">
                <a16:creationId xmlns:a16="http://schemas.microsoft.com/office/drawing/2014/main" id="{A9677680-96CE-AB4F-8E67-7E9ABA0B1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141" y="3917933"/>
            <a:ext cx="7143333" cy="2462212"/>
          </a:xfrm>
          <a:prstGeom prst="rect">
            <a:avLst/>
          </a:prstGeom>
        </p:spPr>
      </p:pic>
    </p:spTree>
    <p:extLst>
      <p:ext uri="{BB962C8B-B14F-4D97-AF65-F5344CB8AC3E}">
        <p14:creationId xmlns:p14="http://schemas.microsoft.com/office/powerpoint/2010/main" val="3960409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2B37-E34A-A642-BA7C-5963EA1784E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4DE5908-3F64-8D4A-80AD-8B57A0EB4489}"/>
              </a:ext>
            </a:extLst>
          </p:cNvPr>
          <p:cNvSpPr>
            <a:spLocks noGrp="1"/>
          </p:cNvSpPr>
          <p:nvPr>
            <p:ph idx="1"/>
          </p:nvPr>
        </p:nvSpPr>
        <p:spPr/>
        <p:txBody>
          <a:bodyPr/>
          <a:lstStyle/>
          <a:p>
            <a:pPr marL="342900" indent="-342900">
              <a:buFont typeface="Arial" panose="020B0604020202020204" pitchFamily="34" charset="0"/>
              <a:buChar char="•"/>
            </a:pPr>
            <a:r>
              <a:rPr lang="en-US" sz="2000" dirty="0"/>
              <a:t>The design of VDMS can remove inefficiencies that result from re-purposing and combining solutions while providing simpler and richer interfaces. </a:t>
            </a:r>
          </a:p>
          <a:p>
            <a:endParaRPr lang="en-US" sz="2000" dirty="0"/>
          </a:p>
          <a:p>
            <a:pPr marL="342900" indent="-342900">
              <a:buFont typeface="Arial" panose="020B0604020202020204" pitchFamily="34" charset="0"/>
              <a:buChar char="•"/>
            </a:pPr>
            <a:r>
              <a:rPr lang="en-US" sz="2000" dirty="0"/>
              <a:t>We see improvements up to 364x in certain queries, and an average improvement of about 85x when compared to </a:t>
            </a:r>
            <a:r>
              <a:rPr lang="en-US" sz="2000" dirty="0" err="1"/>
              <a:t>PostgreSQL+Apache</a:t>
            </a:r>
            <a:r>
              <a:rPr lang="en-US" sz="2000" dirty="0"/>
              <a:t>.</a:t>
            </a:r>
            <a:br>
              <a:rPr lang="en-US" sz="2000" dirty="0"/>
            </a:br>
            <a:endParaRPr lang="en-US" sz="2000" dirty="0"/>
          </a:p>
          <a:p>
            <a:pPr marL="342900" indent="-342900">
              <a:buFont typeface="Arial" panose="020B0604020202020204" pitchFamily="34" charset="0"/>
              <a:buChar char="•"/>
            </a:pPr>
            <a:r>
              <a:rPr lang="en-US" sz="2000" dirty="0"/>
              <a:t>When compared to </a:t>
            </a:r>
            <a:r>
              <a:rPr lang="en-US" sz="2000" dirty="0" err="1"/>
              <a:t>MySQL+Apache</a:t>
            </a:r>
            <a:r>
              <a:rPr lang="en-US" sz="2000" dirty="0"/>
              <a:t>, we see up to 96x speedup and an average improvement of 31x. </a:t>
            </a:r>
          </a:p>
          <a:p>
            <a:endParaRPr lang="en-US" sz="2000" dirty="0"/>
          </a:p>
          <a:p>
            <a:pPr marL="342900" indent="-342900">
              <a:buFont typeface="Arial" panose="020B0604020202020204" pitchFamily="34" charset="0"/>
              <a:buChar char="•"/>
            </a:pPr>
            <a:r>
              <a:rPr lang="en-US" sz="2000" dirty="0"/>
              <a:t>VDMS was designed for analytics and it can efficiently handle complex queries which can simplify the design of future applications that rely on visual data. </a:t>
            </a:r>
          </a:p>
          <a:p>
            <a:endParaRPr lang="en-US" sz="2000" dirty="0"/>
          </a:p>
        </p:txBody>
      </p:sp>
      <p:sp>
        <p:nvSpPr>
          <p:cNvPr id="4" name="Slide Number Placeholder 3">
            <a:extLst>
              <a:ext uri="{FF2B5EF4-FFF2-40B4-BE49-F238E27FC236}">
                <a16:creationId xmlns:a16="http://schemas.microsoft.com/office/drawing/2014/main" id="{B2CECD54-AC0C-FF40-8121-12257ACE6850}"/>
              </a:ext>
            </a:extLst>
          </p:cNvPr>
          <p:cNvSpPr>
            <a:spLocks noGrp="1"/>
          </p:cNvSpPr>
          <p:nvPr>
            <p:ph type="sldNum" sz="quarter" idx="4"/>
          </p:nvPr>
        </p:nvSpPr>
        <p:spPr/>
        <p:txBody>
          <a:bodyPr/>
          <a:lstStyle/>
          <a:p>
            <a:fld id="{71FEEE58-4A76-4D3B-A10C-154CCC4BFBF7}" type="slidenum">
              <a:rPr lang="en-US" smtClean="0"/>
              <a:t>19</a:t>
            </a:fld>
            <a:endParaRPr lang="en-US"/>
          </a:p>
        </p:txBody>
      </p:sp>
    </p:spTree>
    <p:extLst>
      <p:ext uri="{BB962C8B-B14F-4D97-AF65-F5344CB8AC3E}">
        <p14:creationId xmlns:p14="http://schemas.microsoft.com/office/powerpoint/2010/main" val="94729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1" descr="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024876" y="2244816"/>
            <a:ext cx="1589869" cy="1589868"/>
          </a:xfrm>
          <a:prstGeom prst="rect">
            <a:avLst/>
          </a:prstGeom>
          <a:ln w="12700">
            <a:miter lim="400000"/>
          </a:ln>
        </p:spPr>
      </p:pic>
      <p:sp>
        <p:nvSpPr>
          <p:cNvPr id="4" name="Title 3">
            <a:extLst>
              <a:ext uri="{FF2B5EF4-FFF2-40B4-BE49-F238E27FC236}">
                <a16:creationId xmlns:a16="http://schemas.microsoft.com/office/drawing/2014/main" id="{B2C06A22-483E-4442-A123-522FDD19EDE0}"/>
              </a:ext>
            </a:extLst>
          </p:cNvPr>
          <p:cNvSpPr>
            <a:spLocks noGrp="1"/>
          </p:cNvSpPr>
          <p:nvPr>
            <p:ph type="title"/>
          </p:nvPr>
        </p:nvSpPr>
        <p:spPr/>
        <p:txBody>
          <a:bodyPr/>
          <a:lstStyle/>
          <a:p>
            <a:r>
              <a:rPr lang="en-US" dirty="0"/>
              <a:t>Motivation</a:t>
            </a:r>
          </a:p>
        </p:txBody>
      </p:sp>
      <p:sp>
        <p:nvSpPr>
          <p:cNvPr id="119" name="Content Placeholder 2"/>
          <p:cNvSpPr txBox="1">
            <a:spLocks noGrp="1"/>
          </p:cNvSpPr>
          <p:nvPr>
            <p:ph idx="1"/>
          </p:nvPr>
        </p:nvSpPr>
        <p:spPr>
          <a:prstGeom prst="rect">
            <a:avLst/>
          </a:prstGeom>
        </p:spPr>
        <p:txBody>
          <a:bodyPr/>
          <a:lstStyle/>
          <a:p>
            <a:r>
              <a:rPr dirty="0"/>
              <a:t>Visual </a:t>
            </a:r>
            <a:r>
              <a:rPr lang="en-US" dirty="0"/>
              <a:t>Workload</a:t>
            </a:r>
            <a:r>
              <a:rPr dirty="0"/>
              <a:t>: </a:t>
            </a:r>
            <a:r>
              <a:rPr lang="en-US" dirty="0"/>
              <a:t>Visual Data + </a:t>
            </a:r>
            <a:r>
              <a:rPr dirty="0"/>
              <a:t>Metadata</a:t>
            </a:r>
          </a:p>
          <a:p>
            <a:endParaRPr lang="en-US" dirty="0"/>
          </a:p>
          <a:p>
            <a:endParaRPr sz="1100" dirty="0"/>
          </a:p>
          <a:p>
            <a:pPr marL="681550" lvl="1" indent="-380990">
              <a:buFont typeface="Arial"/>
              <a:buChar char="•"/>
              <a:defRPr sz="1600">
                <a:solidFill>
                  <a:srgbClr val="004280"/>
                </a:solidFill>
              </a:defRPr>
            </a:pPr>
            <a:r>
              <a:rPr sz="2000" dirty="0"/>
              <a:t>Metadata -&gt; Relational Database, Graph Database</a:t>
            </a:r>
            <a:endParaRPr lang="en-US" sz="2000" dirty="0"/>
          </a:p>
          <a:p>
            <a:pPr marL="300560" lvl="1" indent="0">
              <a:buNone/>
              <a:defRPr sz="1600">
                <a:solidFill>
                  <a:srgbClr val="004280"/>
                </a:solidFill>
              </a:defRPr>
            </a:pPr>
            <a:br>
              <a:rPr sz="2000" dirty="0"/>
            </a:br>
            <a:endParaRPr sz="2000" dirty="0"/>
          </a:p>
          <a:p>
            <a:pPr marL="681550" lvl="1" indent="-380990">
              <a:buFont typeface="Arial"/>
              <a:buChar char="•"/>
              <a:defRPr sz="1600">
                <a:solidFill>
                  <a:srgbClr val="004280"/>
                </a:solidFill>
              </a:defRPr>
            </a:pPr>
            <a:r>
              <a:rPr sz="2000" dirty="0"/>
              <a:t>Service for storing the images -&gt; HTTP Server</a:t>
            </a:r>
            <a:r>
              <a:rPr lang="en-US" sz="2000" dirty="0"/>
              <a:t>, DFS</a:t>
            </a:r>
          </a:p>
          <a:p>
            <a:pPr marL="300560" lvl="1" indent="0">
              <a:buNone/>
              <a:defRPr sz="1600">
                <a:solidFill>
                  <a:srgbClr val="004280"/>
                </a:solidFill>
              </a:defRPr>
            </a:pPr>
            <a:br>
              <a:rPr sz="2000" dirty="0"/>
            </a:br>
            <a:endParaRPr sz="2000" dirty="0"/>
          </a:p>
          <a:p>
            <a:pPr marL="681550" lvl="1" indent="-380990">
              <a:buFont typeface="Arial"/>
              <a:buChar char="•"/>
              <a:defRPr sz="1600">
                <a:solidFill>
                  <a:srgbClr val="004280"/>
                </a:solidFill>
              </a:defRPr>
            </a:pPr>
            <a:r>
              <a:rPr sz="2000" dirty="0"/>
              <a:t>Library for preprocessing -&gt; OpenCV</a:t>
            </a:r>
            <a:r>
              <a:rPr lang="en-US" sz="2000" dirty="0"/>
              <a:t>, TensorFlow</a:t>
            </a:r>
            <a:br>
              <a:rPr dirty="0"/>
            </a:br>
            <a:endParaRPr dirty="0"/>
          </a:p>
        </p:txBody>
      </p:sp>
      <p:pic>
        <p:nvPicPr>
          <p:cNvPr id="121" name="Picture 3" descr="Picture 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150793" y="2006780"/>
            <a:ext cx="1930362" cy="994138"/>
          </a:xfrm>
          <a:prstGeom prst="rect">
            <a:avLst/>
          </a:prstGeom>
          <a:ln w="12700">
            <a:miter lim="400000"/>
          </a:ln>
        </p:spPr>
      </p:pic>
      <p:pic>
        <p:nvPicPr>
          <p:cNvPr id="124" name="Shape 432" descr="Shape 432"/>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382933" y="4453691"/>
            <a:ext cx="772252" cy="967269"/>
          </a:xfrm>
          <a:prstGeom prst="rect">
            <a:avLst/>
          </a:prstGeom>
          <a:ln w="12700">
            <a:miter lim="400000"/>
          </a:ln>
        </p:spPr>
      </p:pic>
      <p:pic>
        <p:nvPicPr>
          <p:cNvPr id="125" name="Picture 6" descr="Picture 6"/>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375312" y="4360743"/>
            <a:ext cx="1062339" cy="1062341"/>
          </a:xfrm>
          <a:prstGeom prst="rect">
            <a:avLst/>
          </a:prstGeom>
          <a:ln w="12700">
            <a:miter lim="400000"/>
          </a:ln>
        </p:spPr>
      </p:pic>
      <p:sp>
        <p:nvSpPr>
          <p:cNvPr id="13" name="Content Placeholder 10">
            <a:extLst>
              <a:ext uri="{FF2B5EF4-FFF2-40B4-BE49-F238E27FC236}">
                <a16:creationId xmlns:a16="http://schemas.microsoft.com/office/drawing/2014/main" id="{5CB040BF-FCD3-EA41-BCB2-10027F322954}"/>
              </a:ext>
            </a:extLst>
          </p:cNvPr>
          <p:cNvSpPr txBox="1">
            <a:spLocks/>
          </p:cNvSpPr>
          <p:nvPr/>
        </p:nvSpPr>
        <p:spPr>
          <a:xfrm>
            <a:off x="2797050" y="5899637"/>
            <a:ext cx="6564029" cy="547811"/>
          </a:xfrm>
          <a:prstGeom prst="rect">
            <a:avLst/>
          </a:prstGeom>
          <a:ln w="19050" cap="rnd">
            <a:solidFill>
              <a:schemeClr val="accent1"/>
            </a:solidFill>
          </a:ln>
        </p:spPr>
        <p:txBody>
          <a:bodyPr vert="horz" lIns="0" tIns="12192" rIns="0" bIns="12192" rtlCol="0" anchor="ctr" anchorCtr="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Calibri" panose="020F0502020204030204" pitchFamily="34" charset="0"/>
                <a:ea typeface="+mn-ea"/>
                <a:cs typeface="Calibri" panose="020F050202020403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Calibri" panose="020F0502020204030204" pitchFamily="34" charset="0"/>
                <a:ea typeface="+mn-ea"/>
                <a:cs typeface="Calibri" panose="020F0502020204030204" pitchFamily="34" charset="0"/>
              </a:defRPr>
            </a:lvl2pPr>
            <a:lvl3pPr marL="571500" indent="-228600" algn="l" defTabSz="457200" rtl="0" eaLnBrk="1" latinLnBrk="0" hangingPunct="1">
              <a:spcBef>
                <a:spcPts val="800"/>
              </a:spcBef>
              <a:buFont typeface="Wingdings" charset="2"/>
              <a:buChar char="§"/>
              <a:defRPr sz="1600" kern="1200">
                <a:solidFill>
                  <a:schemeClr val="tx2"/>
                </a:solidFill>
                <a:latin typeface="Calibri" panose="020F0502020204030204" pitchFamily="34" charset="0"/>
                <a:ea typeface="+mn-ea"/>
                <a:cs typeface="Calibri" panose="020F050202020403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Calibri" panose="020F0502020204030204" pitchFamily="34" charset="0"/>
                <a:ea typeface="+mn-ea"/>
                <a:cs typeface="Calibri" panose="020F050202020403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609585">
              <a:spcBef>
                <a:spcPts val="0"/>
              </a:spcBef>
              <a:defRPr/>
            </a:pPr>
            <a:r>
              <a:rPr lang="en-US" sz="2133" dirty="0">
                <a:solidFill>
                  <a:srgbClr val="00AEEF"/>
                </a:solidFill>
              </a:rPr>
              <a:t>Information is segregated among different systems</a:t>
            </a:r>
          </a:p>
        </p:txBody>
      </p:sp>
      <p:pic>
        <p:nvPicPr>
          <p:cNvPr id="6" name="Picture 5">
            <a:extLst>
              <a:ext uri="{FF2B5EF4-FFF2-40B4-BE49-F238E27FC236}">
                <a16:creationId xmlns:a16="http://schemas.microsoft.com/office/drawing/2014/main" id="{B2FDA426-3CEF-5546-8DED-7C0AFBC9A0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85499" y="3477471"/>
            <a:ext cx="938688" cy="938688"/>
          </a:xfrm>
          <a:prstGeom prst="rect">
            <a:avLst/>
          </a:prstGeom>
        </p:spPr>
      </p:pic>
      <p:pic>
        <p:nvPicPr>
          <p:cNvPr id="8" name="Picture 7">
            <a:extLst>
              <a:ext uri="{FF2B5EF4-FFF2-40B4-BE49-F238E27FC236}">
                <a16:creationId xmlns:a16="http://schemas.microsoft.com/office/drawing/2014/main" id="{D7BB8926-FEB0-364A-8BDF-78E2E2859C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29986">
            <a:off x="9765825" y="2367325"/>
            <a:ext cx="1697841" cy="634380"/>
          </a:xfrm>
          <a:prstGeom prst="rect">
            <a:avLst/>
          </a:prstGeom>
        </p:spPr>
      </p:pic>
      <p:pic>
        <p:nvPicPr>
          <p:cNvPr id="10" name="Picture 9">
            <a:extLst>
              <a:ext uri="{FF2B5EF4-FFF2-40B4-BE49-F238E27FC236}">
                <a16:creationId xmlns:a16="http://schemas.microsoft.com/office/drawing/2014/main" id="{277B4590-80F1-5648-9A5A-576C5820B48B}"/>
              </a:ext>
            </a:extLst>
          </p:cNvPr>
          <p:cNvPicPr>
            <a:picLocks noChangeAspect="1"/>
          </p:cNvPicPr>
          <p:nvPr/>
        </p:nvPicPr>
        <p:blipFill rotWithShape="1">
          <a:blip r:embed="rId9">
            <a:extLst>
              <a:ext uri="{28A0092B-C50C-407E-A947-70E740481C1C}">
                <a14:useLocalDpi xmlns:a14="http://schemas.microsoft.com/office/drawing/2010/main" val="0"/>
              </a:ext>
            </a:extLst>
          </a:blip>
          <a:srcRect l="9551" t="26749" r="21136" b="28908"/>
          <a:stretch/>
        </p:blipFill>
        <p:spPr>
          <a:xfrm>
            <a:off x="7092494" y="3734304"/>
            <a:ext cx="1720052" cy="481420"/>
          </a:xfrm>
          <a:prstGeom prst="rect">
            <a:avLst/>
          </a:prstGeom>
        </p:spPr>
      </p:pic>
      <p:sp>
        <p:nvSpPr>
          <p:cNvPr id="11" name="TextBox 10">
            <a:extLst>
              <a:ext uri="{FF2B5EF4-FFF2-40B4-BE49-F238E27FC236}">
                <a16:creationId xmlns:a16="http://schemas.microsoft.com/office/drawing/2014/main" id="{02AC47B9-7FA4-B345-B59A-A5176D9CE520}"/>
              </a:ext>
            </a:extLst>
          </p:cNvPr>
          <p:cNvSpPr txBox="1"/>
          <p:nvPr/>
        </p:nvSpPr>
        <p:spPr>
          <a:xfrm>
            <a:off x="6983307" y="2052320"/>
            <a:ext cx="184731" cy="338554"/>
          </a:xfrm>
          <a:prstGeom prst="rect">
            <a:avLst/>
          </a:prstGeom>
          <a:noFill/>
        </p:spPr>
        <p:txBody>
          <a:bodyPr wrap="none" rtlCol="0">
            <a:spAutoFit/>
          </a:bodyPr>
          <a:lstStyle/>
          <a:p>
            <a:pPr algn="l"/>
            <a:endParaRPr lang="en-US" sz="1600" dirty="0">
              <a:latin typeface="Abadi" panose="020B0604020104020204" pitchFamily="34" charset="0"/>
            </a:endParaRPr>
          </a:p>
        </p:txBody>
      </p:sp>
    </p:spTree>
    <p:extLst>
      <p:ext uri="{BB962C8B-B14F-4D97-AF65-F5344CB8AC3E}">
        <p14:creationId xmlns:p14="http://schemas.microsoft.com/office/powerpoint/2010/main" val="325570007"/>
      </p:ext>
    </p:extLst>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575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E597-A0D7-3A4F-93F7-3448C69E5D4F}"/>
              </a:ext>
            </a:extLst>
          </p:cNvPr>
          <p:cNvSpPr>
            <a:spLocks noGrp="1"/>
          </p:cNvSpPr>
          <p:nvPr>
            <p:ph type="title"/>
          </p:nvPr>
        </p:nvSpPr>
        <p:spPr/>
        <p:txBody>
          <a:bodyPr/>
          <a:lstStyle/>
          <a:p>
            <a:r>
              <a:rPr lang="en-US" dirty="0"/>
              <a:t>Design Principles</a:t>
            </a:r>
          </a:p>
        </p:txBody>
      </p:sp>
      <p:sp>
        <p:nvSpPr>
          <p:cNvPr id="3" name="Content Placeholder 2">
            <a:extLst>
              <a:ext uri="{FF2B5EF4-FFF2-40B4-BE49-F238E27FC236}">
                <a16:creationId xmlns:a16="http://schemas.microsoft.com/office/drawing/2014/main" id="{EDF8DB8A-233F-8F42-BE78-21BA86AB338C}"/>
              </a:ext>
            </a:extLst>
          </p:cNvPr>
          <p:cNvSpPr>
            <a:spLocks noGrp="1"/>
          </p:cNvSpPr>
          <p:nvPr>
            <p:ph idx="1"/>
          </p:nvPr>
        </p:nvSpPr>
        <p:spPr/>
        <p:txBody>
          <a:bodyPr/>
          <a:lstStyle/>
          <a:p>
            <a:pPr marL="457200" indent="-457200">
              <a:buFont typeface="Arial" panose="020B0604020202020204" pitchFamily="34" charset="0"/>
              <a:buChar char="•"/>
            </a:pPr>
            <a:r>
              <a:rPr lang="en-US" dirty="0">
                <a:latin typeface="Calibri" panose="020F0502020204030204" pitchFamily="34" charset="0"/>
                <a:cs typeface="Calibri" panose="020F0502020204030204" pitchFamily="34" charset="0"/>
              </a:rPr>
              <a:t>Enables storing, accessing, and transforming visual data behind a single interface</a:t>
            </a:r>
          </a:p>
          <a:p>
            <a:pPr marL="457200" indent="-45720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dirty="0">
                <a:latin typeface="Calibri" panose="020F0502020204030204" pitchFamily="34" charset="0"/>
                <a:cs typeface="Calibri" panose="020F0502020204030204" pitchFamily="34" charset="0"/>
              </a:rPr>
              <a:t>Designed for visual analytics pipelines and data science queries</a:t>
            </a:r>
          </a:p>
          <a:p>
            <a:pPr marL="457200" indent="-45720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dirty="0">
                <a:latin typeface="Calibri" panose="020F0502020204030204" pitchFamily="34" charset="0"/>
                <a:cs typeface="Calibri" panose="020F0502020204030204" pitchFamily="34" charset="0"/>
              </a:rPr>
              <a:t>Provides General Purpose building blocks and functionalities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Ultimate goal: </a:t>
            </a:r>
            <a:r>
              <a:rPr lang="en-US" dirty="0">
                <a:latin typeface="Calibri" panose="020F0502020204030204" pitchFamily="34" charset="0"/>
                <a:cs typeface="Calibri" panose="020F0502020204030204" pitchFamily="34" charset="0"/>
              </a:rPr>
              <a:t>efficient data access at cloud scale while maintaining ease-of-use</a:t>
            </a:r>
            <a:br>
              <a:rPr lang="en-US" dirty="0"/>
            </a:br>
            <a:endParaRPr lang="en-US" dirty="0"/>
          </a:p>
        </p:txBody>
      </p:sp>
      <p:sp>
        <p:nvSpPr>
          <p:cNvPr id="4" name="Slide Number Placeholder 3">
            <a:extLst>
              <a:ext uri="{FF2B5EF4-FFF2-40B4-BE49-F238E27FC236}">
                <a16:creationId xmlns:a16="http://schemas.microsoft.com/office/drawing/2014/main" id="{1293C850-2335-8F42-8049-92ACB892272B}"/>
              </a:ext>
            </a:extLst>
          </p:cNvPr>
          <p:cNvSpPr>
            <a:spLocks noGrp="1"/>
          </p:cNvSpPr>
          <p:nvPr>
            <p:ph type="sldNum" sz="quarter" idx="4"/>
          </p:nvPr>
        </p:nvSpPr>
        <p:spPr/>
        <p:txBody>
          <a:bodyPr/>
          <a:lstStyle/>
          <a:p>
            <a:fld id="{71FEEE58-4A76-4D3B-A10C-154CCC4BFBF7}" type="slidenum">
              <a:rPr lang="en-US" smtClean="0"/>
              <a:t>3</a:t>
            </a:fld>
            <a:endParaRPr lang="en-US"/>
          </a:p>
        </p:txBody>
      </p:sp>
    </p:spTree>
    <p:extLst>
      <p:ext uri="{BB962C8B-B14F-4D97-AF65-F5344CB8AC3E}">
        <p14:creationId xmlns:p14="http://schemas.microsoft.com/office/powerpoint/2010/main" val="224492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2241-CEBC-AC4B-99F7-EA27EB2BAC46}"/>
              </a:ext>
            </a:extLst>
          </p:cNvPr>
          <p:cNvSpPr>
            <a:spLocks noGrp="1"/>
          </p:cNvSpPr>
          <p:nvPr>
            <p:ph type="title"/>
          </p:nvPr>
        </p:nvSpPr>
        <p:spPr/>
        <p:txBody>
          <a:bodyPr/>
          <a:lstStyle/>
          <a:p>
            <a:r>
              <a:rPr lang="en-US" dirty="0"/>
              <a:t>VDMS Architecture</a:t>
            </a:r>
          </a:p>
        </p:txBody>
      </p:sp>
      <p:sp>
        <p:nvSpPr>
          <p:cNvPr id="4" name="Slide Number Placeholder 3">
            <a:extLst>
              <a:ext uri="{FF2B5EF4-FFF2-40B4-BE49-F238E27FC236}">
                <a16:creationId xmlns:a16="http://schemas.microsoft.com/office/drawing/2014/main" id="{F6F8AC4D-675E-B243-BBCB-2525DD34C2BB}"/>
              </a:ext>
            </a:extLst>
          </p:cNvPr>
          <p:cNvSpPr>
            <a:spLocks noGrp="1"/>
          </p:cNvSpPr>
          <p:nvPr>
            <p:ph type="sldNum" sz="quarter" idx="4"/>
          </p:nvPr>
        </p:nvSpPr>
        <p:spPr/>
        <p:txBody>
          <a:bodyPr/>
          <a:lstStyle/>
          <a:p>
            <a:fld id="{71FEEE58-4A76-4D3B-A10C-154CCC4BFBF7}" type="slidenum">
              <a:rPr lang="en-US" smtClean="0"/>
              <a:t>4</a:t>
            </a:fld>
            <a:endParaRPr lang="en-US"/>
          </a:p>
        </p:txBody>
      </p:sp>
      <p:sp>
        <p:nvSpPr>
          <p:cNvPr id="5" name="Rectangle 4">
            <a:extLst>
              <a:ext uri="{FF2B5EF4-FFF2-40B4-BE49-F238E27FC236}">
                <a16:creationId xmlns:a16="http://schemas.microsoft.com/office/drawing/2014/main" id="{40BA9D23-1BF0-334F-BB96-BF69F8489E18}"/>
              </a:ext>
            </a:extLst>
          </p:cNvPr>
          <p:cNvSpPr/>
          <p:nvPr/>
        </p:nvSpPr>
        <p:spPr>
          <a:xfrm>
            <a:off x="3158601" y="4549151"/>
            <a:ext cx="991395" cy="370380"/>
          </a:xfrm>
          <a:prstGeom prst="rect">
            <a:avLst/>
          </a:prstGeom>
          <a:solidFill>
            <a:srgbClr val="70AD47">
              <a:lumMod val="75000"/>
            </a:srgbClr>
          </a:solidFill>
          <a:ln w="12700" cap="flat" cmpd="sng" algn="ctr">
            <a:solidFill>
              <a:srgbClr val="5B9BD5">
                <a:shade val="50000"/>
              </a:srgbClr>
            </a:solidFill>
            <a:prstDash val="solid"/>
            <a:miter lim="800000"/>
          </a:ln>
          <a:effectLst/>
        </p:spPr>
        <p:txBody>
          <a:bodyPr rtlCol="0" anchor="ctr"/>
          <a:lstStyle/>
          <a:p>
            <a:pPr algn="ctr" defTabSz="1219170">
              <a:defRPr/>
            </a:pPr>
            <a:r>
              <a:rPr lang="en-US" sz="1200" kern="0" dirty="0">
                <a:solidFill>
                  <a:prstClr val="white"/>
                </a:solidFill>
                <a:latin typeface="Calibri" panose="020F0502020204030204"/>
              </a:rPr>
              <a:t>TileDB</a:t>
            </a:r>
          </a:p>
        </p:txBody>
      </p:sp>
      <p:pic>
        <p:nvPicPr>
          <p:cNvPr id="6" name="Picture 5">
            <a:extLst>
              <a:ext uri="{FF2B5EF4-FFF2-40B4-BE49-F238E27FC236}">
                <a16:creationId xmlns:a16="http://schemas.microsoft.com/office/drawing/2014/main" id="{77EEC491-A4D3-9245-AEB3-0986827FBE62}"/>
              </a:ext>
            </a:extLst>
          </p:cNvPr>
          <p:cNvPicPr>
            <a:picLocks noChangeAspect="1"/>
          </p:cNvPicPr>
          <p:nvPr/>
        </p:nvPicPr>
        <p:blipFill rotWithShape="1">
          <a:blip r:embed="rId2" cstate="print">
            <a:duotone>
              <a:srgbClr val="70AD47">
                <a:shade val="45000"/>
                <a:satMod val="135000"/>
              </a:srgbClr>
              <a:prstClr val="white"/>
            </a:duotone>
            <a:extLst>
              <a:ext uri="{28A0092B-C50C-407E-A947-70E740481C1C}">
                <a14:useLocalDpi xmlns:a14="http://schemas.microsoft.com/office/drawing/2010/main" val="0"/>
              </a:ext>
            </a:extLst>
          </a:blip>
          <a:srcRect/>
          <a:stretch/>
        </p:blipFill>
        <p:spPr>
          <a:xfrm>
            <a:off x="3650932" y="3650834"/>
            <a:ext cx="991395" cy="812447"/>
          </a:xfrm>
          <a:prstGeom prst="rect">
            <a:avLst/>
          </a:prstGeom>
        </p:spPr>
      </p:pic>
      <p:sp>
        <p:nvSpPr>
          <p:cNvPr id="7" name="Rectangle 6">
            <a:extLst>
              <a:ext uri="{FF2B5EF4-FFF2-40B4-BE49-F238E27FC236}">
                <a16:creationId xmlns:a16="http://schemas.microsoft.com/office/drawing/2014/main" id="{285B4091-D9AD-3845-8761-D8FAEC7F318A}"/>
              </a:ext>
            </a:extLst>
          </p:cNvPr>
          <p:cNvSpPr/>
          <p:nvPr/>
        </p:nvSpPr>
        <p:spPr>
          <a:xfrm>
            <a:off x="7526677" y="3247023"/>
            <a:ext cx="2033805" cy="748134"/>
          </a:xfrm>
          <a:prstGeom prst="rect">
            <a:avLst/>
          </a:prstGeom>
          <a:solidFill>
            <a:srgbClr val="70AD47">
              <a:lumMod val="75000"/>
            </a:srgbClr>
          </a:solidFill>
          <a:ln w="12700" cap="flat" cmpd="sng" algn="ctr">
            <a:solidFill>
              <a:srgbClr val="5B9BD5">
                <a:shade val="50000"/>
              </a:srgbClr>
            </a:solidFill>
            <a:prstDash val="solid"/>
            <a:miter lim="800000"/>
          </a:ln>
          <a:effectLst/>
        </p:spPr>
        <p:txBody>
          <a:bodyPr lIns="0" rIns="0" rtlCol="0" anchor="ctr"/>
          <a:lstStyle/>
          <a:p>
            <a:pPr algn="ctr" defTabSz="1219170">
              <a:defRPr/>
            </a:pPr>
            <a:r>
              <a:rPr lang="en-US" sz="1867" kern="0" dirty="0">
                <a:solidFill>
                  <a:prstClr val="white"/>
                </a:solidFill>
                <a:latin typeface="Calibri" panose="020F0502020204030204"/>
              </a:rPr>
              <a:t>Graph Engine</a:t>
            </a:r>
          </a:p>
        </p:txBody>
      </p:sp>
      <p:sp>
        <p:nvSpPr>
          <p:cNvPr id="9" name="Rectangle 8">
            <a:extLst>
              <a:ext uri="{FF2B5EF4-FFF2-40B4-BE49-F238E27FC236}">
                <a16:creationId xmlns:a16="http://schemas.microsoft.com/office/drawing/2014/main" id="{A953DA39-ED03-E048-9BFF-3A9E656D65DD}"/>
              </a:ext>
            </a:extLst>
          </p:cNvPr>
          <p:cNvSpPr/>
          <p:nvPr/>
        </p:nvSpPr>
        <p:spPr>
          <a:xfrm>
            <a:off x="3072047" y="1655252"/>
            <a:ext cx="6565432" cy="35465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1219170">
              <a:defRPr/>
            </a:pPr>
            <a:r>
              <a:rPr lang="en-US" sz="1867" kern="0" dirty="0">
                <a:solidFill>
                  <a:prstClr val="white"/>
                </a:solidFill>
                <a:latin typeface="Calibri" panose="020F0502020204030204"/>
              </a:rPr>
              <a:t>Applications</a:t>
            </a:r>
          </a:p>
        </p:txBody>
      </p:sp>
      <p:pic>
        <p:nvPicPr>
          <p:cNvPr id="10" name="Picture 9">
            <a:extLst>
              <a:ext uri="{FF2B5EF4-FFF2-40B4-BE49-F238E27FC236}">
                <a16:creationId xmlns:a16="http://schemas.microsoft.com/office/drawing/2014/main" id="{D6E3EF14-2B30-484D-BF36-B38BC7C895E0}"/>
              </a:ext>
            </a:extLst>
          </p:cNvPr>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66406" y="3657962"/>
            <a:ext cx="985236" cy="812447"/>
          </a:xfrm>
          <a:prstGeom prst="rect">
            <a:avLst/>
          </a:prstGeom>
        </p:spPr>
      </p:pic>
      <p:pic>
        <p:nvPicPr>
          <p:cNvPr id="11" name="Picture 10">
            <a:extLst>
              <a:ext uri="{FF2B5EF4-FFF2-40B4-BE49-F238E27FC236}">
                <a16:creationId xmlns:a16="http://schemas.microsoft.com/office/drawing/2014/main" id="{324052AF-5A89-4E44-ABFA-4C449ACEABB9}"/>
              </a:ext>
            </a:extLst>
          </p:cNvPr>
          <p:cNvPicPr>
            <a:picLocks noChangeAspect="1"/>
          </p:cNvPicPr>
          <p:nvPr/>
        </p:nvPicPr>
        <p:blipFill>
          <a:blip r:embed="rId4" cstate="print">
            <a:duotone>
              <a:prstClr val="black"/>
              <a:srgbClr val="70AD47">
                <a:tint val="45000"/>
                <a:satMod val="400000"/>
              </a:srgbClr>
            </a:duotone>
            <a:extLst>
              <a:ext uri="{28A0092B-C50C-407E-A947-70E740481C1C}">
                <a14:useLocalDpi xmlns:a14="http://schemas.microsoft.com/office/drawing/2010/main" val="0"/>
              </a:ext>
            </a:extLst>
          </a:blip>
          <a:stretch>
            <a:fillRect/>
          </a:stretch>
        </p:blipFill>
        <p:spPr>
          <a:xfrm>
            <a:off x="8193079" y="4069365"/>
            <a:ext cx="750083" cy="812447"/>
          </a:xfrm>
          <a:prstGeom prst="rect">
            <a:avLst/>
          </a:prstGeom>
        </p:spPr>
      </p:pic>
      <p:pic>
        <p:nvPicPr>
          <p:cNvPr id="12" name="Picture 11">
            <a:extLst>
              <a:ext uri="{FF2B5EF4-FFF2-40B4-BE49-F238E27FC236}">
                <a16:creationId xmlns:a16="http://schemas.microsoft.com/office/drawing/2014/main" id="{96E01DD3-90A0-134F-B75B-4A8D532F839D}"/>
              </a:ext>
            </a:extLst>
          </p:cNvPr>
          <p:cNvPicPr>
            <a:picLocks noChangeAspect="1"/>
          </p:cNvPicPr>
          <p:nvPr/>
        </p:nvPicPr>
        <p:blipFill rotWithShape="1">
          <a:blip r:embed="rId5" cstate="print">
            <a:duotone>
              <a:srgbClr val="70AD47">
                <a:shade val="45000"/>
                <a:satMod val="135000"/>
              </a:srgbClr>
              <a:prstClr val="white"/>
            </a:duotone>
            <a:extLst>
              <a:ext uri="{28A0092B-C50C-407E-A947-70E740481C1C}">
                <a14:useLocalDpi xmlns:a14="http://schemas.microsoft.com/office/drawing/2010/main" val="0"/>
              </a:ext>
            </a:extLst>
          </a:blip>
          <a:srcRect t="26890" r="60350"/>
          <a:stretch/>
        </p:blipFill>
        <p:spPr>
          <a:xfrm>
            <a:off x="5263592" y="3657962"/>
            <a:ext cx="848122" cy="812447"/>
          </a:xfrm>
          <a:prstGeom prst="rect">
            <a:avLst/>
          </a:prstGeom>
        </p:spPr>
      </p:pic>
      <p:sp>
        <p:nvSpPr>
          <p:cNvPr id="13" name="Rectangle 12">
            <a:extLst>
              <a:ext uri="{FF2B5EF4-FFF2-40B4-BE49-F238E27FC236}">
                <a16:creationId xmlns:a16="http://schemas.microsoft.com/office/drawing/2014/main" id="{F9962093-7B68-E442-9B4B-5EC6A791BAE1}"/>
              </a:ext>
            </a:extLst>
          </p:cNvPr>
          <p:cNvSpPr/>
          <p:nvPr/>
        </p:nvSpPr>
        <p:spPr>
          <a:xfrm>
            <a:off x="3142842" y="2538043"/>
            <a:ext cx="6404775" cy="644659"/>
          </a:xfrm>
          <a:prstGeom prst="rect">
            <a:avLst/>
          </a:prstGeom>
          <a:solidFill>
            <a:srgbClr val="70AD47">
              <a:lumMod val="75000"/>
            </a:srgbClr>
          </a:solidFill>
          <a:ln w="12700" cap="flat" cmpd="sng" algn="ctr">
            <a:solidFill>
              <a:srgbClr val="5B9BD5">
                <a:shade val="50000"/>
              </a:srgbClr>
            </a:solidFill>
            <a:prstDash val="solid"/>
            <a:miter lim="800000"/>
          </a:ln>
          <a:effectLst/>
        </p:spPr>
        <p:txBody>
          <a:bodyPr rtlCol="0" anchor="ctr"/>
          <a:lstStyle/>
          <a:p>
            <a:pPr algn="ctr" defTabSz="1219170">
              <a:defRPr/>
            </a:pPr>
            <a:r>
              <a:rPr lang="en-US" sz="1867" kern="0" dirty="0">
                <a:solidFill>
                  <a:prstClr val="white"/>
                </a:solidFill>
                <a:latin typeface="Calibri" panose="020F0502020204030204"/>
              </a:rPr>
              <a:t>Query Engine</a:t>
            </a:r>
          </a:p>
          <a:p>
            <a:pPr algn="ctr" defTabSz="1219170">
              <a:defRPr/>
            </a:pPr>
            <a:r>
              <a:rPr lang="en-US" sz="1867" kern="0" dirty="0">
                <a:solidFill>
                  <a:prstClr val="white"/>
                </a:solidFill>
                <a:latin typeface="Calibri" panose="020F0502020204030204"/>
              </a:rPr>
              <a:t>(implements JSON-based VDMS API)</a:t>
            </a:r>
          </a:p>
        </p:txBody>
      </p:sp>
      <p:sp>
        <p:nvSpPr>
          <p:cNvPr id="14" name="Rectangle 13">
            <a:extLst>
              <a:ext uri="{FF2B5EF4-FFF2-40B4-BE49-F238E27FC236}">
                <a16:creationId xmlns:a16="http://schemas.microsoft.com/office/drawing/2014/main" id="{D924A9F1-0C7B-954E-9595-E14578F3B342}"/>
              </a:ext>
            </a:extLst>
          </p:cNvPr>
          <p:cNvSpPr/>
          <p:nvPr/>
        </p:nvSpPr>
        <p:spPr>
          <a:xfrm>
            <a:off x="3144531" y="3247023"/>
            <a:ext cx="4327546" cy="336709"/>
          </a:xfrm>
          <a:prstGeom prst="rect">
            <a:avLst/>
          </a:prstGeom>
          <a:solidFill>
            <a:srgbClr val="70AD47">
              <a:lumMod val="75000"/>
            </a:srgbClr>
          </a:solidFill>
          <a:ln w="12700" cap="flat" cmpd="sng" algn="ctr">
            <a:solidFill>
              <a:srgbClr val="5B9BD5">
                <a:shade val="50000"/>
              </a:srgbClr>
            </a:solidFill>
            <a:prstDash val="solid"/>
            <a:miter lim="800000"/>
          </a:ln>
          <a:effectLst/>
        </p:spPr>
        <p:txBody>
          <a:bodyPr rtlCol="0" anchor="ctr"/>
          <a:lstStyle/>
          <a:p>
            <a:pPr algn="ctr" defTabSz="1219170">
              <a:defRPr/>
            </a:pPr>
            <a:r>
              <a:rPr lang="en-US" sz="1867" kern="0" dirty="0">
                <a:solidFill>
                  <a:prstClr val="white"/>
                </a:solidFill>
                <a:latin typeface="Calibri" panose="020F0502020204030204"/>
              </a:rPr>
              <a:t>Visual Compute Module</a:t>
            </a:r>
          </a:p>
        </p:txBody>
      </p:sp>
      <p:sp>
        <p:nvSpPr>
          <p:cNvPr id="15" name="Rectangle 14">
            <a:extLst>
              <a:ext uri="{FF2B5EF4-FFF2-40B4-BE49-F238E27FC236}">
                <a16:creationId xmlns:a16="http://schemas.microsoft.com/office/drawing/2014/main" id="{1D51CADB-A853-1B4D-931C-15DF63745755}"/>
              </a:ext>
            </a:extLst>
          </p:cNvPr>
          <p:cNvSpPr/>
          <p:nvPr/>
        </p:nvSpPr>
        <p:spPr>
          <a:xfrm>
            <a:off x="3072046" y="5026509"/>
            <a:ext cx="5415749" cy="649958"/>
          </a:xfrm>
          <a:prstGeom prst="rect">
            <a:avLst/>
          </a:prstGeom>
          <a:noFill/>
          <a:ln w="12700" cap="flat" cmpd="sng" algn="ctr">
            <a:solidFill>
              <a:srgbClr val="5B9BD5">
                <a:shade val="50000"/>
              </a:srgbClr>
            </a:solidFill>
            <a:prstDash val="solid"/>
            <a:miter lim="800000"/>
          </a:ln>
          <a:effectLst/>
        </p:spPr>
        <p:txBody>
          <a:bodyPr lIns="0" rIns="0" rtlCol="0" anchor="ctr"/>
          <a:lstStyle/>
          <a:p>
            <a:pPr algn="ctr" defTabSz="1219170">
              <a:defRPr/>
            </a:pPr>
            <a:r>
              <a:rPr lang="en-US" sz="1867" kern="0" dirty="0">
                <a:solidFill>
                  <a:srgbClr val="2872C5"/>
                </a:solidFill>
                <a:latin typeface="Calibri" panose="020F0502020204030204"/>
              </a:rPr>
              <a:t>File System (Local or Distributed)</a:t>
            </a:r>
          </a:p>
        </p:txBody>
      </p:sp>
      <p:sp>
        <p:nvSpPr>
          <p:cNvPr id="16" name="Rectangle 15">
            <a:extLst>
              <a:ext uri="{FF2B5EF4-FFF2-40B4-BE49-F238E27FC236}">
                <a16:creationId xmlns:a16="http://schemas.microsoft.com/office/drawing/2014/main" id="{38D89EE5-D727-E449-98E3-BFD2BC7B933A}"/>
              </a:ext>
            </a:extLst>
          </p:cNvPr>
          <p:cNvSpPr/>
          <p:nvPr/>
        </p:nvSpPr>
        <p:spPr>
          <a:xfrm>
            <a:off x="8568005" y="5026509"/>
            <a:ext cx="1069474" cy="649958"/>
          </a:xfrm>
          <a:prstGeom prst="rect">
            <a:avLst/>
          </a:prstGeom>
          <a:noFill/>
          <a:ln w="12700" cap="flat" cmpd="sng" algn="ctr">
            <a:solidFill>
              <a:srgbClr val="5B9BD5">
                <a:shade val="50000"/>
              </a:srgbClr>
            </a:solidFill>
            <a:prstDash val="solid"/>
            <a:miter lim="800000"/>
          </a:ln>
          <a:effectLst/>
        </p:spPr>
        <p:txBody>
          <a:bodyPr lIns="0" rIns="0" rtlCol="0" anchor="ctr"/>
          <a:lstStyle/>
          <a:p>
            <a:pPr algn="ctr" defTabSz="1219170">
              <a:defRPr/>
            </a:pPr>
            <a:endParaRPr lang="en-US" sz="1867" kern="0" dirty="0">
              <a:solidFill>
                <a:prstClr val="white"/>
              </a:solidFill>
              <a:latin typeface="Calibri" panose="020F0502020204030204"/>
            </a:endParaRPr>
          </a:p>
        </p:txBody>
      </p:sp>
      <p:pic>
        <p:nvPicPr>
          <p:cNvPr id="17" name="Picture 16">
            <a:extLst>
              <a:ext uri="{FF2B5EF4-FFF2-40B4-BE49-F238E27FC236}">
                <a16:creationId xmlns:a16="http://schemas.microsoft.com/office/drawing/2014/main" id="{500E2818-F49A-D34E-AF57-6C91288BE7E4}"/>
              </a:ext>
            </a:extLst>
          </p:cNvPr>
          <p:cNvPicPr>
            <a:picLocks noChangeAspect="1"/>
          </p:cNvPicPr>
          <p:nvPr/>
        </p:nvPicPr>
        <p:blipFill>
          <a:blip r:embed="rId6"/>
          <a:stretch>
            <a:fillRect/>
          </a:stretch>
        </p:blipFill>
        <p:spPr>
          <a:xfrm>
            <a:off x="8597493" y="5234386"/>
            <a:ext cx="1010497" cy="234204"/>
          </a:xfrm>
          <a:prstGeom prst="rect">
            <a:avLst/>
          </a:prstGeom>
          <a:noFill/>
        </p:spPr>
      </p:pic>
      <p:sp>
        <p:nvSpPr>
          <p:cNvPr id="18" name="Cube 17">
            <a:extLst>
              <a:ext uri="{FF2B5EF4-FFF2-40B4-BE49-F238E27FC236}">
                <a16:creationId xmlns:a16="http://schemas.microsoft.com/office/drawing/2014/main" id="{383FB42F-C79E-FF4D-BD33-FF37EE339FA6}"/>
              </a:ext>
            </a:extLst>
          </p:cNvPr>
          <p:cNvSpPr/>
          <p:nvPr/>
        </p:nvSpPr>
        <p:spPr>
          <a:xfrm>
            <a:off x="3072046" y="2068206"/>
            <a:ext cx="3298191" cy="354658"/>
          </a:xfrm>
          <a:prstGeom prst="cube">
            <a:avLst>
              <a:gd name="adj" fmla="val 0"/>
            </a:avLst>
          </a:prstGeom>
          <a:solidFill>
            <a:schemeClr val="tx2">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rgbClr val="2A2C7D"/>
                </a:solidFill>
                <a:latin typeface="Source Sans Pro SemiBold" panose="020B0603030403020204" pitchFamily="34" charset="0"/>
                <a:ea typeface="Source Sans Pro SemiBold" panose="020B0603030403020204" pitchFamily="34" charset="0"/>
              </a:rPr>
              <a:t>Python Connector</a:t>
            </a:r>
          </a:p>
        </p:txBody>
      </p:sp>
      <p:pic>
        <p:nvPicPr>
          <p:cNvPr id="19" name="Picture 2">
            <a:extLst>
              <a:ext uri="{FF2B5EF4-FFF2-40B4-BE49-F238E27FC236}">
                <a16:creationId xmlns:a16="http://schemas.microsoft.com/office/drawing/2014/main" id="{4A4AADD8-83CE-854A-AEEE-6138C5BCC0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4350" y="2095159"/>
            <a:ext cx="311422" cy="311422"/>
          </a:xfrm>
          <a:prstGeom prst="rect">
            <a:avLst/>
          </a:prstGeom>
          <a:noFill/>
          <a:extLst>
            <a:ext uri="{909E8E84-426E-40DD-AFC4-6F175D3DCCD1}">
              <a14:hiddenFill xmlns:a14="http://schemas.microsoft.com/office/drawing/2010/main">
                <a:solidFill>
                  <a:srgbClr val="FFFFFF"/>
                </a:solidFill>
              </a14:hiddenFill>
            </a:ext>
          </a:extLst>
        </p:spPr>
      </p:pic>
      <p:sp>
        <p:nvSpPr>
          <p:cNvPr id="20" name="Cube 19">
            <a:extLst>
              <a:ext uri="{FF2B5EF4-FFF2-40B4-BE49-F238E27FC236}">
                <a16:creationId xmlns:a16="http://schemas.microsoft.com/office/drawing/2014/main" id="{B17B047A-A73E-434F-879E-6EDA7C6D4F4C}"/>
              </a:ext>
            </a:extLst>
          </p:cNvPr>
          <p:cNvSpPr/>
          <p:nvPr/>
        </p:nvSpPr>
        <p:spPr>
          <a:xfrm>
            <a:off x="6417911" y="2068206"/>
            <a:ext cx="3219568" cy="354658"/>
          </a:xfrm>
          <a:prstGeom prst="cube">
            <a:avLst>
              <a:gd name="adj" fmla="val 0"/>
            </a:avLst>
          </a:prstGeom>
          <a:solidFill>
            <a:schemeClr val="tx2">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rgbClr val="2A2C7D"/>
                </a:solidFill>
                <a:latin typeface="Source Sans Pro SemiBold" panose="020B0603030403020204" pitchFamily="34" charset="0"/>
                <a:ea typeface="Source Sans Pro SemiBold" panose="020B0603030403020204" pitchFamily="34" charset="0"/>
              </a:rPr>
              <a:t>C++ Connector</a:t>
            </a:r>
          </a:p>
        </p:txBody>
      </p:sp>
      <p:pic>
        <p:nvPicPr>
          <p:cNvPr id="21" name="Picture 6" descr="Download C++ Logo in SVG Vector or PNG File Format - Logo.wine">
            <a:extLst>
              <a:ext uri="{FF2B5EF4-FFF2-40B4-BE49-F238E27FC236}">
                <a16:creationId xmlns:a16="http://schemas.microsoft.com/office/drawing/2014/main" id="{6ECFD8F8-D100-B442-A85A-F51624404930}"/>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995876" y="2007319"/>
            <a:ext cx="724029" cy="48268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D4A8C05-E960-F442-B5D0-28280B6AF11F}"/>
              </a:ext>
            </a:extLst>
          </p:cNvPr>
          <p:cNvSpPr/>
          <p:nvPr/>
        </p:nvSpPr>
        <p:spPr>
          <a:xfrm>
            <a:off x="3072046" y="2470902"/>
            <a:ext cx="6565433" cy="2502135"/>
          </a:xfrm>
          <a:prstGeom prst="rect">
            <a:avLst/>
          </a:prstGeom>
          <a:noFill/>
          <a:ln w="12700" cap="flat" cmpd="sng" algn="ctr">
            <a:solidFill>
              <a:srgbClr val="5B9BD5">
                <a:shade val="50000"/>
              </a:srgbClr>
            </a:solidFill>
            <a:prstDash val="solid"/>
            <a:miter lim="800000"/>
          </a:ln>
          <a:effectLst/>
        </p:spPr>
        <p:txBody>
          <a:bodyPr lIns="0" rIns="0" rtlCol="0" anchor="ctr"/>
          <a:lstStyle/>
          <a:p>
            <a:pPr algn="ctr" defTabSz="1219170">
              <a:defRPr/>
            </a:pPr>
            <a:endParaRPr lang="en-US" sz="1867" kern="0" dirty="0">
              <a:solidFill>
                <a:prstClr val="white"/>
              </a:solidFill>
              <a:latin typeface="Calibri" panose="020F0502020204030204"/>
            </a:endParaRPr>
          </a:p>
        </p:txBody>
      </p:sp>
      <p:sp>
        <p:nvSpPr>
          <p:cNvPr id="23" name="TextBox 22">
            <a:extLst>
              <a:ext uri="{FF2B5EF4-FFF2-40B4-BE49-F238E27FC236}">
                <a16:creationId xmlns:a16="http://schemas.microsoft.com/office/drawing/2014/main" id="{24957465-7E75-F645-9AF9-E751284856AF}"/>
              </a:ext>
            </a:extLst>
          </p:cNvPr>
          <p:cNvSpPr txBox="1"/>
          <p:nvPr/>
        </p:nvSpPr>
        <p:spPr>
          <a:xfrm rot="16200000">
            <a:off x="2160852" y="3537303"/>
            <a:ext cx="1335494" cy="369332"/>
          </a:xfrm>
          <a:prstGeom prst="rect">
            <a:avLst/>
          </a:prstGeom>
          <a:noFill/>
        </p:spPr>
        <p:txBody>
          <a:bodyPr wrap="none" rtlCol="0">
            <a:spAutoFit/>
          </a:bodyPr>
          <a:lstStyle/>
          <a:p>
            <a:r>
              <a:rPr lang="en-US" dirty="0"/>
              <a:t>VDMS Server</a:t>
            </a:r>
          </a:p>
        </p:txBody>
      </p:sp>
      <p:sp>
        <p:nvSpPr>
          <p:cNvPr id="24" name="Rectangle 23">
            <a:extLst>
              <a:ext uri="{FF2B5EF4-FFF2-40B4-BE49-F238E27FC236}">
                <a16:creationId xmlns:a16="http://schemas.microsoft.com/office/drawing/2014/main" id="{6FA06B1B-0469-8E41-9350-832C5C262C1B}"/>
              </a:ext>
            </a:extLst>
          </p:cNvPr>
          <p:cNvSpPr/>
          <p:nvPr/>
        </p:nvSpPr>
        <p:spPr>
          <a:xfrm>
            <a:off x="5191956" y="4549151"/>
            <a:ext cx="991395" cy="370380"/>
          </a:xfrm>
          <a:prstGeom prst="rect">
            <a:avLst/>
          </a:prstGeom>
          <a:solidFill>
            <a:srgbClr val="70AD47">
              <a:lumMod val="75000"/>
            </a:srgbClr>
          </a:solidFill>
          <a:ln w="12700" cap="flat" cmpd="sng" algn="ctr">
            <a:solidFill>
              <a:srgbClr val="5B9BD5">
                <a:shade val="50000"/>
              </a:srgbClr>
            </a:solidFill>
            <a:prstDash val="solid"/>
            <a:miter lim="800000"/>
          </a:ln>
          <a:effectLst/>
        </p:spPr>
        <p:txBody>
          <a:bodyPr rtlCol="0" anchor="ctr"/>
          <a:lstStyle/>
          <a:p>
            <a:pPr algn="ctr" defTabSz="1219170">
              <a:defRPr/>
            </a:pPr>
            <a:r>
              <a:rPr lang="en-US" sz="1200" kern="0" dirty="0" err="1">
                <a:solidFill>
                  <a:prstClr val="white"/>
                </a:solidFill>
                <a:latin typeface="Calibri" panose="020F0502020204030204"/>
              </a:rPr>
              <a:t>Faiss</a:t>
            </a:r>
            <a:r>
              <a:rPr lang="en-US" sz="1200" kern="0" dirty="0">
                <a:solidFill>
                  <a:prstClr val="white"/>
                </a:solidFill>
                <a:latin typeface="Calibri" panose="020F0502020204030204"/>
              </a:rPr>
              <a:t>/Others</a:t>
            </a:r>
          </a:p>
        </p:txBody>
      </p:sp>
      <p:sp>
        <p:nvSpPr>
          <p:cNvPr id="25" name="Rectangle 24">
            <a:extLst>
              <a:ext uri="{FF2B5EF4-FFF2-40B4-BE49-F238E27FC236}">
                <a16:creationId xmlns:a16="http://schemas.microsoft.com/office/drawing/2014/main" id="{53D111DE-A970-9D4C-B95C-35063DCCC9EF}"/>
              </a:ext>
            </a:extLst>
          </p:cNvPr>
          <p:cNvSpPr/>
          <p:nvPr/>
        </p:nvSpPr>
        <p:spPr>
          <a:xfrm>
            <a:off x="4178321" y="4549151"/>
            <a:ext cx="991395" cy="370380"/>
          </a:xfrm>
          <a:prstGeom prst="rect">
            <a:avLst/>
          </a:prstGeom>
          <a:solidFill>
            <a:srgbClr val="70AD47">
              <a:lumMod val="75000"/>
            </a:srgbClr>
          </a:solidFill>
          <a:ln w="12700" cap="flat" cmpd="sng" algn="ctr">
            <a:solidFill>
              <a:srgbClr val="5B9BD5">
                <a:shade val="50000"/>
              </a:srgbClr>
            </a:solidFill>
            <a:prstDash val="solid"/>
            <a:miter lim="800000"/>
          </a:ln>
          <a:effectLst/>
        </p:spPr>
        <p:txBody>
          <a:bodyPr rtlCol="0" anchor="ctr"/>
          <a:lstStyle/>
          <a:p>
            <a:pPr algn="ctr" defTabSz="1219170">
              <a:defRPr/>
            </a:pPr>
            <a:r>
              <a:rPr lang="en-US" sz="1200" kern="0" dirty="0">
                <a:solidFill>
                  <a:prstClr val="white"/>
                </a:solidFill>
                <a:latin typeface="Calibri" panose="020F0502020204030204"/>
              </a:rPr>
              <a:t>OpenCV</a:t>
            </a:r>
          </a:p>
        </p:txBody>
      </p:sp>
      <p:sp>
        <p:nvSpPr>
          <p:cNvPr id="26" name="Rectangle 25">
            <a:extLst>
              <a:ext uri="{FF2B5EF4-FFF2-40B4-BE49-F238E27FC236}">
                <a16:creationId xmlns:a16="http://schemas.microsoft.com/office/drawing/2014/main" id="{D8FADC61-FA0B-074E-B821-5D2EBAAE67DA}"/>
              </a:ext>
            </a:extLst>
          </p:cNvPr>
          <p:cNvSpPr/>
          <p:nvPr/>
        </p:nvSpPr>
        <p:spPr>
          <a:xfrm>
            <a:off x="6205591" y="4544641"/>
            <a:ext cx="1266486" cy="370380"/>
          </a:xfrm>
          <a:prstGeom prst="rect">
            <a:avLst/>
          </a:prstGeom>
          <a:solidFill>
            <a:srgbClr val="70AD47">
              <a:lumMod val="75000"/>
            </a:srgbClr>
          </a:solidFill>
          <a:ln w="12700" cap="flat" cmpd="sng" algn="ctr">
            <a:solidFill>
              <a:srgbClr val="5B9BD5">
                <a:shade val="50000"/>
              </a:srgbClr>
            </a:solidFill>
            <a:prstDash val="solid"/>
            <a:miter lim="800000"/>
          </a:ln>
          <a:effectLst/>
        </p:spPr>
        <p:txBody>
          <a:bodyPr rtlCol="0" anchor="ctr"/>
          <a:lstStyle/>
          <a:p>
            <a:pPr algn="ctr" defTabSz="1219170">
              <a:defRPr/>
            </a:pPr>
            <a:r>
              <a:rPr lang="en-US" sz="1200" kern="0" dirty="0">
                <a:solidFill>
                  <a:prstClr val="white"/>
                </a:solidFill>
                <a:latin typeface="Calibri" panose="020F0502020204030204"/>
              </a:rPr>
              <a:t>FFMPEG</a:t>
            </a:r>
          </a:p>
        </p:txBody>
      </p:sp>
    </p:spTree>
    <p:extLst>
      <p:ext uri="{BB962C8B-B14F-4D97-AF65-F5344CB8AC3E}">
        <p14:creationId xmlns:p14="http://schemas.microsoft.com/office/powerpoint/2010/main" val="190872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3" grpId="0" animBg="1"/>
      <p:bldP spid="14" grpId="0" animBg="1"/>
      <p:bldP spid="15" grpId="0" animBg="1"/>
      <p:bldP spid="16" grpId="0" animBg="1"/>
      <p:bldP spid="18" grpId="0" animBg="1"/>
      <p:bldP spid="20" grpId="0" animBg="1"/>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194D-E0F2-9A44-BFEC-348C2726B15C}"/>
              </a:ext>
            </a:extLst>
          </p:cNvPr>
          <p:cNvSpPr>
            <a:spLocks noGrp="1"/>
          </p:cNvSpPr>
          <p:nvPr>
            <p:ph type="title"/>
          </p:nvPr>
        </p:nvSpPr>
        <p:spPr/>
        <p:txBody>
          <a:bodyPr/>
          <a:lstStyle/>
          <a:p>
            <a:r>
              <a:rPr lang="en-US" dirty="0"/>
              <a:t>VDMS API</a:t>
            </a:r>
          </a:p>
        </p:txBody>
      </p:sp>
      <p:sp>
        <p:nvSpPr>
          <p:cNvPr id="4" name="Slide Number Placeholder 3">
            <a:extLst>
              <a:ext uri="{FF2B5EF4-FFF2-40B4-BE49-F238E27FC236}">
                <a16:creationId xmlns:a16="http://schemas.microsoft.com/office/drawing/2014/main" id="{4BBC4C9A-92AE-F54A-B1B6-5FFAB75623E4}"/>
              </a:ext>
            </a:extLst>
          </p:cNvPr>
          <p:cNvSpPr>
            <a:spLocks noGrp="1"/>
          </p:cNvSpPr>
          <p:nvPr>
            <p:ph type="sldNum" sz="quarter" idx="4"/>
          </p:nvPr>
        </p:nvSpPr>
        <p:spPr/>
        <p:txBody>
          <a:bodyPr/>
          <a:lstStyle/>
          <a:p>
            <a:fld id="{71FEEE58-4A76-4D3B-A10C-154CCC4BFBF7}" type="slidenum">
              <a:rPr lang="en-US" smtClean="0"/>
              <a:t>5</a:t>
            </a:fld>
            <a:endParaRPr lang="en-US"/>
          </a:p>
        </p:txBody>
      </p:sp>
      <p:pic>
        <p:nvPicPr>
          <p:cNvPr id="10" name="Content Placeholder 9">
            <a:extLst>
              <a:ext uri="{FF2B5EF4-FFF2-40B4-BE49-F238E27FC236}">
                <a16:creationId xmlns:a16="http://schemas.microsoft.com/office/drawing/2014/main" id="{73DF5EDF-4695-2849-8222-965F18EC60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8535" y="1362975"/>
            <a:ext cx="5121059" cy="4269683"/>
          </a:xfrm>
        </p:spPr>
      </p:pic>
      <p:sp>
        <p:nvSpPr>
          <p:cNvPr id="3" name="Left Brace 2">
            <a:extLst>
              <a:ext uri="{FF2B5EF4-FFF2-40B4-BE49-F238E27FC236}">
                <a16:creationId xmlns:a16="http://schemas.microsoft.com/office/drawing/2014/main" id="{B8FF0BBF-F2B6-8C4B-A46F-210C3A0BBDD2}"/>
              </a:ext>
            </a:extLst>
          </p:cNvPr>
          <p:cNvSpPr/>
          <p:nvPr/>
        </p:nvSpPr>
        <p:spPr>
          <a:xfrm>
            <a:off x="3003504" y="1362975"/>
            <a:ext cx="347071" cy="426968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900911A-C650-044A-8B4E-CACEC240B0FE}"/>
              </a:ext>
            </a:extLst>
          </p:cNvPr>
          <p:cNvSpPr txBox="1"/>
          <p:nvPr/>
        </p:nvSpPr>
        <p:spPr>
          <a:xfrm>
            <a:off x="1601868" y="3328539"/>
            <a:ext cx="1180451" cy="338554"/>
          </a:xfrm>
          <a:prstGeom prst="rect">
            <a:avLst/>
          </a:prstGeom>
          <a:noFill/>
        </p:spPr>
        <p:txBody>
          <a:bodyPr wrap="none" rtlCol="0">
            <a:spAutoFit/>
          </a:bodyPr>
          <a:lstStyle/>
          <a:p>
            <a:pPr algn="l"/>
            <a:r>
              <a:rPr lang="en-US" sz="1600" dirty="0">
                <a:latin typeface="Abadi" panose="020B0604020104020204" pitchFamily="34" charset="0"/>
              </a:rPr>
              <a:t>Transaction</a:t>
            </a:r>
          </a:p>
        </p:txBody>
      </p:sp>
      <p:sp>
        <p:nvSpPr>
          <p:cNvPr id="8" name="Rectangle 7">
            <a:extLst>
              <a:ext uri="{FF2B5EF4-FFF2-40B4-BE49-F238E27FC236}">
                <a16:creationId xmlns:a16="http://schemas.microsoft.com/office/drawing/2014/main" id="{2A03286D-058C-8D49-B594-996937091AF8}"/>
              </a:ext>
            </a:extLst>
          </p:cNvPr>
          <p:cNvSpPr/>
          <p:nvPr/>
        </p:nvSpPr>
        <p:spPr>
          <a:xfrm>
            <a:off x="3964625" y="1535124"/>
            <a:ext cx="2809944" cy="1294844"/>
          </a:xfrm>
          <a:prstGeom prst="rect">
            <a:avLst/>
          </a:prstGeom>
          <a:noFill/>
          <a:ln>
            <a:solidFill>
              <a:srgbClr val="297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B13AB64-6F45-914F-BB05-3D5049EAC46C}"/>
              </a:ext>
            </a:extLst>
          </p:cNvPr>
          <p:cNvCxnSpPr>
            <a:cxnSpLocks/>
            <a:stCxn id="8" idx="3"/>
          </p:cNvCxnSpPr>
          <p:nvPr/>
        </p:nvCxnSpPr>
        <p:spPr>
          <a:xfrm>
            <a:off x="6774569" y="2182546"/>
            <a:ext cx="1995662" cy="0"/>
          </a:xfrm>
          <a:prstGeom prst="straightConnector1">
            <a:avLst/>
          </a:prstGeom>
          <a:ln w="38100">
            <a:solidFill>
              <a:srgbClr val="297EC7"/>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0479672-981E-EE43-A0B0-8DEBEF7C69C7}"/>
              </a:ext>
            </a:extLst>
          </p:cNvPr>
          <p:cNvSpPr txBox="1"/>
          <p:nvPr/>
        </p:nvSpPr>
        <p:spPr>
          <a:xfrm>
            <a:off x="8807554" y="2013269"/>
            <a:ext cx="2597378" cy="338554"/>
          </a:xfrm>
          <a:prstGeom prst="rect">
            <a:avLst/>
          </a:prstGeom>
          <a:noFill/>
        </p:spPr>
        <p:txBody>
          <a:bodyPr wrap="none" rtlCol="0">
            <a:spAutoFit/>
          </a:bodyPr>
          <a:lstStyle/>
          <a:p>
            <a:pPr algn="l"/>
            <a:r>
              <a:rPr lang="en-US" sz="1600" dirty="0">
                <a:latin typeface="Abadi" panose="020B0604020104020204" pitchFamily="34" charset="0"/>
              </a:rPr>
              <a:t>Application-defined entities</a:t>
            </a:r>
          </a:p>
        </p:txBody>
      </p:sp>
      <p:sp>
        <p:nvSpPr>
          <p:cNvPr id="15" name="Rectangle 14">
            <a:extLst>
              <a:ext uri="{FF2B5EF4-FFF2-40B4-BE49-F238E27FC236}">
                <a16:creationId xmlns:a16="http://schemas.microsoft.com/office/drawing/2014/main" id="{6449C109-2700-A446-9942-9203AC65B1FD}"/>
              </a:ext>
            </a:extLst>
          </p:cNvPr>
          <p:cNvSpPr/>
          <p:nvPr/>
        </p:nvSpPr>
        <p:spPr>
          <a:xfrm>
            <a:off x="3964625" y="2829968"/>
            <a:ext cx="2809944" cy="1341561"/>
          </a:xfrm>
          <a:prstGeom prst="rect">
            <a:avLst/>
          </a:prstGeom>
          <a:noFill/>
          <a:ln>
            <a:solidFill>
              <a:srgbClr val="297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7858F7B5-1E5E-1E4D-8DE3-DC1EF80CB7E6}"/>
              </a:ext>
            </a:extLst>
          </p:cNvPr>
          <p:cNvCxnSpPr>
            <a:cxnSpLocks/>
            <a:stCxn id="15" idx="3"/>
          </p:cNvCxnSpPr>
          <p:nvPr/>
        </p:nvCxnSpPr>
        <p:spPr>
          <a:xfrm>
            <a:off x="6774569" y="3500749"/>
            <a:ext cx="1995662" cy="0"/>
          </a:xfrm>
          <a:prstGeom prst="straightConnector1">
            <a:avLst/>
          </a:prstGeom>
          <a:ln w="38100">
            <a:solidFill>
              <a:srgbClr val="297EC7"/>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29EF332-1DBB-3C4B-8B97-EAEAB3B7B6F0}"/>
              </a:ext>
            </a:extLst>
          </p:cNvPr>
          <p:cNvSpPr txBox="1"/>
          <p:nvPr/>
        </p:nvSpPr>
        <p:spPr>
          <a:xfrm>
            <a:off x="8807554" y="3328539"/>
            <a:ext cx="1538883" cy="338554"/>
          </a:xfrm>
          <a:prstGeom prst="rect">
            <a:avLst/>
          </a:prstGeom>
          <a:noFill/>
        </p:spPr>
        <p:txBody>
          <a:bodyPr wrap="none" rtlCol="0">
            <a:spAutoFit/>
          </a:bodyPr>
          <a:lstStyle/>
          <a:p>
            <a:pPr algn="l"/>
            <a:r>
              <a:rPr lang="en-US" sz="1600" dirty="0">
                <a:latin typeface="Abadi" panose="020B0604020104020204" pitchFamily="34" charset="0"/>
              </a:rPr>
              <a:t>Image insertion</a:t>
            </a:r>
          </a:p>
        </p:txBody>
      </p:sp>
      <p:sp>
        <p:nvSpPr>
          <p:cNvPr id="20" name="Rectangle 19">
            <a:extLst>
              <a:ext uri="{FF2B5EF4-FFF2-40B4-BE49-F238E27FC236}">
                <a16:creationId xmlns:a16="http://schemas.microsoft.com/office/drawing/2014/main" id="{99C2703E-2D7F-0A4D-8FE8-84F9C607DE24}"/>
              </a:ext>
            </a:extLst>
          </p:cNvPr>
          <p:cNvSpPr/>
          <p:nvPr/>
        </p:nvSpPr>
        <p:spPr>
          <a:xfrm>
            <a:off x="3964625" y="4171530"/>
            <a:ext cx="2809944" cy="1228102"/>
          </a:xfrm>
          <a:prstGeom prst="rect">
            <a:avLst/>
          </a:prstGeom>
          <a:noFill/>
          <a:ln>
            <a:solidFill>
              <a:srgbClr val="297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9485130-4548-7F40-B882-F1536DFB1249}"/>
              </a:ext>
            </a:extLst>
          </p:cNvPr>
          <p:cNvCxnSpPr>
            <a:cxnSpLocks/>
            <a:stCxn id="20" idx="3"/>
          </p:cNvCxnSpPr>
          <p:nvPr/>
        </p:nvCxnSpPr>
        <p:spPr>
          <a:xfrm flipV="1">
            <a:off x="6774569" y="4785580"/>
            <a:ext cx="1995662" cy="1"/>
          </a:xfrm>
          <a:prstGeom prst="straightConnector1">
            <a:avLst/>
          </a:prstGeom>
          <a:ln w="38100">
            <a:solidFill>
              <a:srgbClr val="297EC7"/>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3C3A2ED-8F50-C541-B73A-370783B9A5A4}"/>
              </a:ext>
            </a:extLst>
          </p:cNvPr>
          <p:cNvSpPr txBox="1"/>
          <p:nvPr/>
        </p:nvSpPr>
        <p:spPr>
          <a:xfrm>
            <a:off x="8807553" y="4616303"/>
            <a:ext cx="1257588" cy="338554"/>
          </a:xfrm>
          <a:prstGeom prst="rect">
            <a:avLst/>
          </a:prstGeom>
          <a:noFill/>
        </p:spPr>
        <p:txBody>
          <a:bodyPr wrap="none" rtlCol="0">
            <a:spAutoFit/>
          </a:bodyPr>
          <a:lstStyle/>
          <a:p>
            <a:pPr algn="l"/>
            <a:r>
              <a:rPr lang="en-US" sz="1600" dirty="0">
                <a:latin typeface="Abadi" panose="020B0604020104020204" pitchFamily="34" charset="0"/>
              </a:rPr>
              <a:t>Relationship</a:t>
            </a:r>
          </a:p>
        </p:txBody>
      </p:sp>
    </p:spTree>
    <p:extLst>
      <p:ext uri="{BB962C8B-B14F-4D97-AF65-F5344CB8AC3E}">
        <p14:creationId xmlns:p14="http://schemas.microsoft.com/office/powerpoint/2010/main" val="412473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 grpId="0" animBg="1"/>
      <p:bldP spid="14" grpId="0"/>
      <p:bldP spid="15" grpId="0" animBg="1"/>
      <p:bldP spid="19" grpId="0"/>
      <p:bldP spid="20"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194D-E0F2-9A44-BFEC-348C2726B15C}"/>
              </a:ext>
            </a:extLst>
          </p:cNvPr>
          <p:cNvSpPr>
            <a:spLocks noGrp="1"/>
          </p:cNvSpPr>
          <p:nvPr>
            <p:ph type="title"/>
          </p:nvPr>
        </p:nvSpPr>
        <p:spPr/>
        <p:txBody>
          <a:bodyPr/>
          <a:lstStyle/>
          <a:p>
            <a:r>
              <a:rPr lang="en-US" dirty="0"/>
              <a:t>VDMS API</a:t>
            </a:r>
          </a:p>
        </p:txBody>
      </p:sp>
      <p:sp>
        <p:nvSpPr>
          <p:cNvPr id="4" name="Slide Number Placeholder 3">
            <a:extLst>
              <a:ext uri="{FF2B5EF4-FFF2-40B4-BE49-F238E27FC236}">
                <a16:creationId xmlns:a16="http://schemas.microsoft.com/office/drawing/2014/main" id="{4BBC4C9A-92AE-F54A-B1B6-5FFAB75623E4}"/>
              </a:ext>
            </a:extLst>
          </p:cNvPr>
          <p:cNvSpPr>
            <a:spLocks noGrp="1"/>
          </p:cNvSpPr>
          <p:nvPr>
            <p:ph type="sldNum" sz="quarter" idx="4"/>
          </p:nvPr>
        </p:nvSpPr>
        <p:spPr/>
        <p:txBody>
          <a:bodyPr/>
          <a:lstStyle/>
          <a:p>
            <a:fld id="{71FEEE58-4A76-4D3B-A10C-154CCC4BFBF7}" type="slidenum">
              <a:rPr lang="en-US" smtClean="0"/>
              <a:t>6</a:t>
            </a:fld>
            <a:endParaRPr lang="en-US"/>
          </a:p>
        </p:txBody>
      </p:sp>
      <p:pic>
        <p:nvPicPr>
          <p:cNvPr id="12" name="Picture 11">
            <a:extLst>
              <a:ext uri="{FF2B5EF4-FFF2-40B4-BE49-F238E27FC236}">
                <a16:creationId xmlns:a16="http://schemas.microsoft.com/office/drawing/2014/main" id="{9C5DDAFA-1D4F-DB47-A654-298227169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203" y="1181379"/>
            <a:ext cx="4707981" cy="5114093"/>
          </a:xfrm>
          <a:prstGeom prst="rect">
            <a:avLst/>
          </a:prstGeom>
        </p:spPr>
      </p:pic>
      <p:sp>
        <p:nvSpPr>
          <p:cNvPr id="8" name="Left Brace 7">
            <a:extLst>
              <a:ext uri="{FF2B5EF4-FFF2-40B4-BE49-F238E27FC236}">
                <a16:creationId xmlns:a16="http://schemas.microsoft.com/office/drawing/2014/main" id="{7A1C20C0-F8A5-B049-9D63-A38E9E026A0C}"/>
              </a:ext>
            </a:extLst>
          </p:cNvPr>
          <p:cNvSpPr/>
          <p:nvPr/>
        </p:nvSpPr>
        <p:spPr>
          <a:xfrm>
            <a:off x="3003504" y="1362975"/>
            <a:ext cx="347071" cy="4770847"/>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FBE5B3A-8041-F748-8EA7-CDF8BE44C9EE}"/>
              </a:ext>
            </a:extLst>
          </p:cNvPr>
          <p:cNvSpPr txBox="1"/>
          <p:nvPr/>
        </p:nvSpPr>
        <p:spPr>
          <a:xfrm>
            <a:off x="1553526" y="3579121"/>
            <a:ext cx="1180451" cy="338554"/>
          </a:xfrm>
          <a:prstGeom prst="rect">
            <a:avLst/>
          </a:prstGeom>
          <a:noFill/>
        </p:spPr>
        <p:txBody>
          <a:bodyPr wrap="none" rtlCol="0">
            <a:spAutoFit/>
          </a:bodyPr>
          <a:lstStyle/>
          <a:p>
            <a:pPr algn="l"/>
            <a:r>
              <a:rPr lang="en-US" sz="1600" dirty="0">
                <a:latin typeface="Abadi" panose="020B0604020104020204" pitchFamily="34" charset="0"/>
              </a:rPr>
              <a:t>Transaction</a:t>
            </a:r>
          </a:p>
        </p:txBody>
      </p:sp>
      <p:sp>
        <p:nvSpPr>
          <p:cNvPr id="11" name="Rectangle 10">
            <a:extLst>
              <a:ext uri="{FF2B5EF4-FFF2-40B4-BE49-F238E27FC236}">
                <a16:creationId xmlns:a16="http://schemas.microsoft.com/office/drawing/2014/main" id="{B6D92124-836B-424A-BD37-47E593DA184C}"/>
              </a:ext>
            </a:extLst>
          </p:cNvPr>
          <p:cNvSpPr/>
          <p:nvPr/>
        </p:nvSpPr>
        <p:spPr>
          <a:xfrm>
            <a:off x="3777740" y="1358252"/>
            <a:ext cx="2809944" cy="1151342"/>
          </a:xfrm>
          <a:prstGeom prst="rect">
            <a:avLst/>
          </a:prstGeom>
          <a:noFill/>
          <a:ln>
            <a:solidFill>
              <a:srgbClr val="297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FA43F62-6A97-7445-A22E-F2D05D1B030C}"/>
              </a:ext>
            </a:extLst>
          </p:cNvPr>
          <p:cNvCxnSpPr>
            <a:cxnSpLocks/>
            <a:stCxn id="11" idx="3"/>
          </p:cNvCxnSpPr>
          <p:nvPr/>
        </p:nvCxnSpPr>
        <p:spPr>
          <a:xfrm>
            <a:off x="6587684" y="1933923"/>
            <a:ext cx="1995662" cy="1"/>
          </a:xfrm>
          <a:prstGeom prst="straightConnector1">
            <a:avLst/>
          </a:prstGeom>
          <a:ln w="38100">
            <a:solidFill>
              <a:srgbClr val="297EC7"/>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52C46B6-7FD8-4247-8AE3-8FD951CF9E50}"/>
              </a:ext>
            </a:extLst>
          </p:cNvPr>
          <p:cNvSpPr txBox="1"/>
          <p:nvPr/>
        </p:nvSpPr>
        <p:spPr>
          <a:xfrm>
            <a:off x="8807553" y="1764646"/>
            <a:ext cx="1770549" cy="338554"/>
          </a:xfrm>
          <a:prstGeom prst="rect">
            <a:avLst/>
          </a:prstGeom>
          <a:noFill/>
        </p:spPr>
        <p:txBody>
          <a:bodyPr wrap="none" rtlCol="0">
            <a:spAutoFit/>
          </a:bodyPr>
          <a:lstStyle/>
          <a:p>
            <a:pPr algn="l"/>
            <a:r>
              <a:rPr lang="en-US" sz="1600" dirty="0">
                <a:latin typeface="Abadi" panose="020B0604020104020204" pitchFamily="34" charset="0"/>
              </a:rPr>
              <a:t>Search for Entities</a:t>
            </a:r>
          </a:p>
        </p:txBody>
      </p:sp>
      <p:sp>
        <p:nvSpPr>
          <p:cNvPr id="15" name="Rectangle 14">
            <a:extLst>
              <a:ext uri="{FF2B5EF4-FFF2-40B4-BE49-F238E27FC236}">
                <a16:creationId xmlns:a16="http://schemas.microsoft.com/office/drawing/2014/main" id="{B45E6648-674B-3146-A296-372AE224472D}"/>
              </a:ext>
            </a:extLst>
          </p:cNvPr>
          <p:cNvSpPr/>
          <p:nvPr/>
        </p:nvSpPr>
        <p:spPr>
          <a:xfrm>
            <a:off x="3777740" y="2509594"/>
            <a:ext cx="2809944" cy="3557481"/>
          </a:xfrm>
          <a:prstGeom prst="rect">
            <a:avLst/>
          </a:prstGeom>
          <a:noFill/>
          <a:ln>
            <a:solidFill>
              <a:srgbClr val="297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B597959-0787-434D-9280-BA01D49CF487}"/>
              </a:ext>
            </a:extLst>
          </p:cNvPr>
          <p:cNvSpPr txBox="1"/>
          <p:nvPr/>
        </p:nvSpPr>
        <p:spPr>
          <a:xfrm>
            <a:off x="8807554" y="3088103"/>
            <a:ext cx="1329210" cy="338554"/>
          </a:xfrm>
          <a:prstGeom prst="rect">
            <a:avLst/>
          </a:prstGeom>
          <a:noFill/>
        </p:spPr>
        <p:txBody>
          <a:bodyPr wrap="none" rtlCol="0">
            <a:spAutoFit/>
          </a:bodyPr>
          <a:lstStyle/>
          <a:p>
            <a:pPr algn="l"/>
            <a:r>
              <a:rPr lang="en-US" sz="1600" dirty="0">
                <a:latin typeface="Abadi" panose="020B0604020104020204" pitchFamily="34" charset="0"/>
              </a:rPr>
              <a:t>Image search</a:t>
            </a:r>
          </a:p>
        </p:txBody>
      </p:sp>
      <p:sp>
        <p:nvSpPr>
          <p:cNvPr id="17" name="Rectangle 16">
            <a:extLst>
              <a:ext uri="{FF2B5EF4-FFF2-40B4-BE49-F238E27FC236}">
                <a16:creationId xmlns:a16="http://schemas.microsoft.com/office/drawing/2014/main" id="{DCC8F31F-2E6F-084C-B025-CF15CCA5C799}"/>
              </a:ext>
            </a:extLst>
          </p:cNvPr>
          <p:cNvSpPr/>
          <p:nvPr/>
        </p:nvSpPr>
        <p:spPr>
          <a:xfrm>
            <a:off x="4044717" y="3741606"/>
            <a:ext cx="2309361" cy="1228102"/>
          </a:xfrm>
          <a:prstGeom prst="rect">
            <a:avLst/>
          </a:prstGeom>
          <a:noFill/>
          <a:ln>
            <a:solidFill>
              <a:srgbClr val="297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1B0637FD-4D55-4A42-964C-BDF96CAB934C}"/>
              </a:ext>
            </a:extLst>
          </p:cNvPr>
          <p:cNvCxnSpPr>
            <a:cxnSpLocks/>
            <a:stCxn id="17" idx="3"/>
          </p:cNvCxnSpPr>
          <p:nvPr/>
        </p:nvCxnSpPr>
        <p:spPr>
          <a:xfrm>
            <a:off x="6354078" y="4355657"/>
            <a:ext cx="2229268" cy="0"/>
          </a:xfrm>
          <a:prstGeom prst="straightConnector1">
            <a:avLst/>
          </a:prstGeom>
          <a:ln w="38100">
            <a:solidFill>
              <a:srgbClr val="297EC7"/>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F8F68CF-BDA1-CB47-86F7-57539A8F2DCD}"/>
              </a:ext>
            </a:extLst>
          </p:cNvPr>
          <p:cNvSpPr txBox="1"/>
          <p:nvPr/>
        </p:nvSpPr>
        <p:spPr>
          <a:xfrm>
            <a:off x="8807553" y="4195903"/>
            <a:ext cx="2412648" cy="338554"/>
          </a:xfrm>
          <a:prstGeom prst="rect">
            <a:avLst/>
          </a:prstGeom>
          <a:noFill/>
        </p:spPr>
        <p:txBody>
          <a:bodyPr wrap="none" rtlCol="0">
            <a:spAutoFit/>
          </a:bodyPr>
          <a:lstStyle/>
          <a:p>
            <a:pPr algn="l"/>
            <a:r>
              <a:rPr lang="en-US" sz="1600" dirty="0">
                <a:latin typeface="Abadi" panose="020B0604020104020204" pitchFamily="34" charset="0"/>
              </a:rPr>
              <a:t>On-the-fly pre-processing</a:t>
            </a:r>
          </a:p>
        </p:txBody>
      </p:sp>
      <p:cxnSp>
        <p:nvCxnSpPr>
          <p:cNvPr id="22" name="Straight Arrow Connector 21">
            <a:extLst>
              <a:ext uri="{FF2B5EF4-FFF2-40B4-BE49-F238E27FC236}">
                <a16:creationId xmlns:a16="http://schemas.microsoft.com/office/drawing/2014/main" id="{AF839C34-9F4D-914F-82B7-55BC91B52F5B}"/>
              </a:ext>
            </a:extLst>
          </p:cNvPr>
          <p:cNvCxnSpPr>
            <a:cxnSpLocks/>
          </p:cNvCxnSpPr>
          <p:nvPr/>
        </p:nvCxnSpPr>
        <p:spPr>
          <a:xfrm flipV="1">
            <a:off x="6587684" y="3271639"/>
            <a:ext cx="1995662" cy="14096"/>
          </a:xfrm>
          <a:prstGeom prst="straightConnector1">
            <a:avLst/>
          </a:prstGeom>
          <a:ln w="38100">
            <a:solidFill>
              <a:srgbClr val="297EC7"/>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A7405F5-7629-FD4A-80AD-4EC67E5FB2F2}"/>
              </a:ext>
            </a:extLst>
          </p:cNvPr>
          <p:cNvSpPr/>
          <p:nvPr/>
        </p:nvSpPr>
        <p:spPr>
          <a:xfrm>
            <a:off x="4049539" y="2644239"/>
            <a:ext cx="2309361" cy="172376"/>
          </a:xfrm>
          <a:prstGeom prst="rect">
            <a:avLst/>
          </a:prstGeom>
          <a:noFill/>
          <a:ln>
            <a:solidFill>
              <a:srgbClr val="297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BF073D2-AD8E-CE43-8EEB-C810936B328F}"/>
              </a:ext>
            </a:extLst>
          </p:cNvPr>
          <p:cNvCxnSpPr>
            <a:cxnSpLocks/>
          </p:cNvCxnSpPr>
          <p:nvPr/>
        </p:nvCxnSpPr>
        <p:spPr>
          <a:xfrm>
            <a:off x="6363477" y="2740603"/>
            <a:ext cx="2219868" cy="0"/>
          </a:xfrm>
          <a:prstGeom prst="straightConnector1">
            <a:avLst/>
          </a:prstGeom>
          <a:ln w="38100">
            <a:solidFill>
              <a:srgbClr val="297EC7"/>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CEDCE7E-EEB8-AF47-B7A5-1587FE2B2A9D}"/>
              </a:ext>
            </a:extLst>
          </p:cNvPr>
          <p:cNvSpPr txBox="1"/>
          <p:nvPr/>
        </p:nvSpPr>
        <p:spPr>
          <a:xfrm>
            <a:off x="8807553" y="2558484"/>
            <a:ext cx="2144818" cy="338554"/>
          </a:xfrm>
          <a:prstGeom prst="rect">
            <a:avLst/>
          </a:prstGeom>
          <a:noFill/>
        </p:spPr>
        <p:txBody>
          <a:bodyPr wrap="none" rtlCol="0">
            <a:spAutoFit/>
          </a:bodyPr>
          <a:lstStyle/>
          <a:p>
            <a:pPr algn="l"/>
            <a:r>
              <a:rPr lang="en-US" sz="1600" dirty="0">
                <a:latin typeface="Abadi" panose="020B0604020104020204" pitchFamily="34" charset="0"/>
              </a:rPr>
              <a:t>On-the-fly transcoding</a:t>
            </a:r>
          </a:p>
        </p:txBody>
      </p:sp>
      <p:sp>
        <p:nvSpPr>
          <p:cNvPr id="32" name="Rectangle 31">
            <a:extLst>
              <a:ext uri="{FF2B5EF4-FFF2-40B4-BE49-F238E27FC236}">
                <a16:creationId xmlns:a16="http://schemas.microsoft.com/office/drawing/2014/main" id="{BB160A97-1442-4548-8172-05D5769FDC25}"/>
              </a:ext>
            </a:extLst>
          </p:cNvPr>
          <p:cNvSpPr/>
          <p:nvPr/>
        </p:nvSpPr>
        <p:spPr>
          <a:xfrm>
            <a:off x="4044716" y="4973618"/>
            <a:ext cx="2309361" cy="921081"/>
          </a:xfrm>
          <a:prstGeom prst="rect">
            <a:avLst/>
          </a:prstGeom>
          <a:noFill/>
          <a:ln>
            <a:solidFill>
              <a:srgbClr val="297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187292E8-03A5-D943-87F6-6EC9A89964CA}"/>
              </a:ext>
            </a:extLst>
          </p:cNvPr>
          <p:cNvCxnSpPr>
            <a:cxnSpLocks/>
          </p:cNvCxnSpPr>
          <p:nvPr/>
        </p:nvCxnSpPr>
        <p:spPr>
          <a:xfrm>
            <a:off x="6354077" y="5415783"/>
            <a:ext cx="2229268" cy="0"/>
          </a:xfrm>
          <a:prstGeom prst="straightConnector1">
            <a:avLst/>
          </a:prstGeom>
          <a:ln w="38100">
            <a:solidFill>
              <a:srgbClr val="297EC7"/>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026F5D6-E170-EB46-BC65-51AA4BCA2F6B}"/>
              </a:ext>
            </a:extLst>
          </p:cNvPr>
          <p:cNvSpPr txBox="1"/>
          <p:nvPr/>
        </p:nvSpPr>
        <p:spPr>
          <a:xfrm>
            <a:off x="8807553" y="5246506"/>
            <a:ext cx="1521763" cy="338554"/>
          </a:xfrm>
          <a:prstGeom prst="rect">
            <a:avLst/>
          </a:prstGeom>
          <a:noFill/>
        </p:spPr>
        <p:txBody>
          <a:bodyPr wrap="none" rtlCol="0">
            <a:spAutoFit/>
          </a:bodyPr>
          <a:lstStyle/>
          <a:p>
            <a:pPr algn="l"/>
            <a:r>
              <a:rPr lang="en-US" sz="1600" dirty="0">
                <a:latin typeface="Abadi" panose="020B0604020104020204" pitchFamily="34" charset="0"/>
              </a:rPr>
              <a:t>Graph traversal</a:t>
            </a:r>
          </a:p>
        </p:txBody>
      </p:sp>
      <p:sp>
        <p:nvSpPr>
          <p:cNvPr id="36" name="Rectangle 35">
            <a:extLst>
              <a:ext uri="{FF2B5EF4-FFF2-40B4-BE49-F238E27FC236}">
                <a16:creationId xmlns:a16="http://schemas.microsoft.com/office/drawing/2014/main" id="{EDB21F41-7E08-8E47-B7A6-1D1811ABA85F}"/>
              </a:ext>
            </a:extLst>
          </p:cNvPr>
          <p:cNvSpPr/>
          <p:nvPr/>
        </p:nvSpPr>
        <p:spPr>
          <a:xfrm>
            <a:off x="4054116" y="1871172"/>
            <a:ext cx="2309361" cy="558590"/>
          </a:xfrm>
          <a:prstGeom prst="rect">
            <a:avLst/>
          </a:prstGeom>
          <a:noFill/>
          <a:ln>
            <a:solidFill>
              <a:srgbClr val="297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39C4186-ABB9-E14E-9376-3C683E09E18E}"/>
              </a:ext>
            </a:extLst>
          </p:cNvPr>
          <p:cNvSpPr/>
          <p:nvPr/>
        </p:nvSpPr>
        <p:spPr>
          <a:xfrm>
            <a:off x="4049539" y="2820524"/>
            <a:ext cx="2309361" cy="917161"/>
          </a:xfrm>
          <a:prstGeom prst="rect">
            <a:avLst/>
          </a:prstGeom>
          <a:noFill/>
          <a:ln>
            <a:solidFill>
              <a:srgbClr val="297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980C59F0-D77F-7E4E-BAF8-A7D2334D2EC2}"/>
              </a:ext>
            </a:extLst>
          </p:cNvPr>
          <p:cNvCxnSpPr>
            <a:cxnSpLocks/>
          </p:cNvCxnSpPr>
          <p:nvPr/>
        </p:nvCxnSpPr>
        <p:spPr>
          <a:xfrm flipV="1">
            <a:off x="6357221" y="2237653"/>
            <a:ext cx="2226124" cy="6494"/>
          </a:xfrm>
          <a:prstGeom prst="straightConnector1">
            <a:avLst/>
          </a:prstGeom>
          <a:ln w="38100">
            <a:solidFill>
              <a:srgbClr val="297EC7"/>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89C93E1-CDC1-3D44-849F-9F1AB4C4D31E}"/>
              </a:ext>
            </a:extLst>
          </p:cNvPr>
          <p:cNvSpPr txBox="1"/>
          <p:nvPr/>
        </p:nvSpPr>
        <p:spPr>
          <a:xfrm>
            <a:off x="8807552" y="2098853"/>
            <a:ext cx="490840" cy="261610"/>
          </a:xfrm>
          <a:prstGeom prst="rect">
            <a:avLst/>
          </a:prstGeom>
          <a:noFill/>
        </p:spPr>
        <p:txBody>
          <a:bodyPr wrap="none" rtlCol="0">
            <a:spAutoFit/>
          </a:bodyPr>
          <a:lstStyle/>
          <a:p>
            <a:pPr algn="l"/>
            <a:r>
              <a:rPr lang="en-US" sz="1100" dirty="0">
                <a:latin typeface="Abadi" panose="020B0604020104020204" pitchFamily="34" charset="0"/>
              </a:rPr>
              <a:t>Filter</a:t>
            </a:r>
            <a:endParaRPr lang="en-US" sz="1600" dirty="0">
              <a:latin typeface="Abadi" panose="020B0604020104020204" pitchFamily="34" charset="0"/>
            </a:endParaRPr>
          </a:p>
        </p:txBody>
      </p:sp>
      <p:cxnSp>
        <p:nvCxnSpPr>
          <p:cNvPr id="42" name="Straight Arrow Connector 41">
            <a:extLst>
              <a:ext uri="{FF2B5EF4-FFF2-40B4-BE49-F238E27FC236}">
                <a16:creationId xmlns:a16="http://schemas.microsoft.com/office/drawing/2014/main" id="{568499C4-B0E1-DD45-AC02-93708601B6DC}"/>
              </a:ext>
            </a:extLst>
          </p:cNvPr>
          <p:cNvCxnSpPr>
            <a:cxnSpLocks/>
          </p:cNvCxnSpPr>
          <p:nvPr/>
        </p:nvCxnSpPr>
        <p:spPr>
          <a:xfrm flipV="1">
            <a:off x="6357221" y="3535335"/>
            <a:ext cx="2226124" cy="6494"/>
          </a:xfrm>
          <a:prstGeom prst="straightConnector1">
            <a:avLst/>
          </a:prstGeom>
          <a:ln w="38100">
            <a:solidFill>
              <a:srgbClr val="297EC7"/>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DAE6DBC-F02C-DB46-8272-557E77702F89}"/>
              </a:ext>
            </a:extLst>
          </p:cNvPr>
          <p:cNvSpPr txBox="1"/>
          <p:nvPr/>
        </p:nvSpPr>
        <p:spPr>
          <a:xfrm>
            <a:off x="8807552" y="3396535"/>
            <a:ext cx="490840" cy="261610"/>
          </a:xfrm>
          <a:prstGeom prst="rect">
            <a:avLst/>
          </a:prstGeom>
          <a:noFill/>
        </p:spPr>
        <p:txBody>
          <a:bodyPr wrap="none" rtlCol="0">
            <a:spAutoFit/>
          </a:bodyPr>
          <a:lstStyle/>
          <a:p>
            <a:pPr algn="l"/>
            <a:r>
              <a:rPr lang="en-US" sz="1100" dirty="0">
                <a:latin typeface="Abadi" panose="020B0604020104020204" pitchFamily="34" charset="0"/>
              </a:rPr>
              <a:t>Filter</a:t>
            </a:r>
            <a:endParaRPr lang="en-US" sz="1600" dirty="0">
              <a:latin typeface="Abadi" panose="020B0604020104020204" pitchFamily="34" charset="0"/>
            </a:endParaRPr>
          </a:p>
        </p:txBody>
      </p:sp>
    </p:spTree>
    <p:extLst>
      <p:ext uri="{BB962C8B-B14F-4D97-AF65-F5344CB8AC3E}">
        <p14:creationId xmlns:p14="http://schemas.microsoft.com/office/powerpoint/2010/main" val="158776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4" grpId="0"/>
      <p:bldP spid="15" grpId="0" animBg="1"/>
      <p:bldP spid="16" grpId="0"/>
      <p:bldP spid="17" grpId="0" animBg="1"/>
      <p:bldP spid="19" grpId="0"/>
      <p:bldP spid="23" grpId="0" animBg="1"/>
      <p:bldP spid="31" grpId="0"/>
      <p:bldP spid="32" grpId="0" animBg="1"/>
      <p:bldP spid="34" grpId="0"/>
      <p:bldP spid="36" grpId="0" animBg="1"/>
      <p:bldP spid="37" grpId="0" animBg="1"/>
      <p:bldP spid="41"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8756-C0B0-1D4F-AE50-D092320BE75C}"/>
              </a:ext>
            </a:extLst>
          </p:cNvPr>
          <p:cNvSpPr>
            <a:spLocks noGrp="1"/>
          </p:cNvSpPr>
          <p:nvPr>
            <p:ph type="title"/>
          </p:nvPr>
        </p:nvSpPr>
        <p:spPr/>
        <p:txBody>
          <a:bodyPr/>
          <a:lstStyle/>
          <a:p>
            <a:r>
              <a:rPr lang="en-US" dirty="0"/>
              <a:t>Evaluation Goals</a:t>
            </a:r>
          </a:p>
        </p:txBody>
      </p:sp>
      <p:sp>
        <p:nvSpPr>
          <p:cNvPr id="3" name="Content Placeholder 2">
            <a:extLst>
              <a:ext uri="{FF2B5EF4-FFF2-40B4-BE49-F238E27FC236}">
                <a16:creationId xmlns:a16="http://schemas.microsoft.com/office/drawing/2014/main" id="{6C54B6CB-82EE-FA48-98DF-3E883BECC8C5}"/>
              </a:ext>
            </a:extLst>
          </p:cNvPr>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The ability to scale with the number of simultaneous clients is key for the applicability of visual data management systems like VDMS.</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Killer Use case: </a:t>
            </a:r>
          </a:p>
          <a:p>
            <a:pPr algn="ctr"/>
            <a:r>
              <a:rPr lang="en-US" sz="2400" dirty="0">
                <a:latin typeface="Calibri" panose="020F0502020204030204" pitchFamily="34" charset="0"/>
                <a:cs typeface="Calibri" panose="020F0502020204030204" pitchFamily="34" charset="0"/>
              </a:rPr>
              <a:t>Large ML pipelines running training/inference over a large volume of images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Because of this, we put emphasis on the analysis of </a:t>
            </a:r>
            <a:r>
              <a:rPr lang="en-US" sz="2400" b="1" i="1" dirty="0">
                <a:latin typeface="Calibri" panose="020F0502020204030204" pitchFamily="34" charset="0"/>
                <a:cs typeface="Calibri" panose="020F0502020204030204" pitchFamily="34" charset="0"/>
              </a:rPr>
              <a:t>concurrency</a:t>
            </a:r>
            <a:r>
              <a:rPr lang="en-US" sz="2400"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throughput</a:t>
            </a:r>
            <a:r>
              <a:rPr lang="en-US" sz="2400" dirty="0">
                <a:latin typeface="Calibri" panose="020F0502020204030204" pitchFamily="34" charset="0"/>
                <a:cs typeface="Calibri" panose="020F0502020204030204" pitchFamily="34" charset="0"/>
              </a:rPr>
              <a:t>, rather than latency. </a:t>
            </a:r>
          </a:p>
          <a:p>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A2F3786-966D-AD42-BF2C-0B4DC669F913}"/>
              </a:ext>
            </a:extLst>
          </p:cNvPr>
          <p:cNvSpPr>
            <a:spLocks noGrp="1"/>
          </p:cNvSpPr>
          <p:nvPr>
            <p:ph type="sldNum" sz="quarter" idx="4"/>
          </p:nvPr>
        </p:nvSpPr>
        <p:spPr/>
        <p:txBody>
          <a:bodyPr/>
          <a:lstStyle/>
          <a:p>
            <a:fld id="{71FEEE58-4A76-4D3B-A10C-154CCC4BFBF7}" type="slidenum">
              <a:rPr lang="en-US" smtClean="0"/>
              <a:t>7</a:t>
            </a:fld>
            <a:endParaRPr lang="en-US"/>
          </a:p>
        </p:txBody>
      </p:sp>
    </p:spTree>
    <p:extLst>
      <p:ext uri="{BB962C8B-B14F-4D97-AF65-F5344CB8AC3E}">
        <p14:creationId xmlns:p14="http://schemas.microsoft.com/office/powerpoint/2010/main" val="211446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2241-CEBC-AC4B-99F7-EA27EB2BAC46}"/>
              </a:ext>
            </a:extLst>
          </p:cNvPr>
          <p:cNvSpPr>
            <a:spLocks noGrp="1"/>
          </p:cNvSpPr>
          <p:nvPr>
            <p:ph type="title"/>
          </p:nvPr>
        </p:nvSpPr>
        <p:spPr/>
        <p:txBody>
          <a:bodyPr/>
          <a:lstStyle/>
          <a:p>
            <a:r>
              <a:rPr lang="en-US" dirty="0"/>
              <a:t>Evaluation Setup</a:t>
            </a:r>
          </a:p>
        </p:txBody>
      </p:sp>
      <p:sp>
        <p:nvSpPr>
          <p:cNvPr id="4" name="Slide Number Placeholder 3">
            <a:extLst>
              <a:ext uri="{FF2B5EF4-FFF2-40B4-BE49-F238E27FC236}">
                <a16:creationId xmlns:a16="http://schemas.microsoft.com/office/drawing/2014/main" id="{F6F8AC4D-675E-B243-BBCB-2525DD34C2BB}"/>
              </a:ext>
            </a:extLst>
          </p:cNvPr>
          <p:cNvSpPr>
            <a:spLocks noGrp="1"/>
          </p:cNvSpPr>
          <p:nvPr>
            <p:ph type="sldNum" sz="quarter" idx="4"/>
          </p:nvPr>
        </p:nvSpPr>
        <p:spPr/>
        <p:txBody>
          <a:bodyPr/>
          <a:lstStyle/>
          <a:p>
            <a:fld id="{71FEEE58-4A76-4D3B-A10C-154CCC4BFBF7}" type="slidenum">
              <a:rPr lang="en-US" smtClean="0"/>
              <a:t>8</a:t>
            </a:fld>
            <a:endParaRPr lang="en-US"/>
          </a:p>
        </p:txBody>
      </p:sp>
      <p:sp>
        <p:nvSpPr>
          <p:cNvPr id="6" name="TextBox 5">
            <a:extLst>
              <a:ext uri="{FF2B5EF4-FFF2-40B4-BE49-F238E27FC236}">
                <a16:creationId xmlns:a16="http://schemas.microsoft.com/office/drawing/2014/main" id="{91A6F41D-E5F5-664A-95DF-0C6AB0878040}"/>
              </a:ext>
            </a:extLst>
          </p:cNvPr>
          <p:cNvSpPr txBox="1"/>
          <p:nvPr/>
        </p:nvSpPr>
        <p:spPr>
          <a:xfrm>
            <a:off x="6520212" y="5838744"/>
            <a:ext cx="4568615" cy="1115690"/>
          </a:xfrm>
          <a:prstGeom prst="rect">
            <a:avLst/>
          </a:prstGeom>
          <a:noFill/>
        </p:spPr>
        <p:txBody>
          <a:bodyPr wrap="square" rtlCol="0">
            <a:spAutoFit/>
          </a:bodyPr>
          <a:lstStyle/>
          <a:p>
            <a:r>
              <a:rPr lang="en-US" sz="1400" dirty="0"/>
              <a:t>Server Configuration: </a:t>
            </a:r>
          </a:p>
          <a:p>
            <a:r>
              <a:rPr lang="en-US" sz="1400" dirty="0"/>
              <a:t>     Intel® Xeon® Platinum 8180 CPU @ 2.50GHz (Skylake)</a:t>
            </a:r>
          </a:p>
          <a:p>
            <a:r>
              <a:rPr lang="en-US" sz="1400" dirty="0"/>
              <a:t>     Dual-socket, hyperthreading (112 total cores)</a:t>
            </a:r>
          </a:p>
          <a:p>
            <a:r>
              <a:rPr lang="en-US" sz="1400" dirty="0"/>
              <a:t>     256GB DDR4 DRAM </a:t>
            </a:r>
            <a:endParaRPr lang="en-US" sz="1050" dirty="0"/>
          </a:p>
          <a:p>
            <a:pPr algn="l"/>
            <a:endParaRPr lang="en-US" sz="1050" dirty="0">
              <a:latin typeface="Abadi" panose="020B0604020104020204" pitchFamily="34" charset="0"/>
            </a:endParaRPr>
          </a:p>
        </p:txBody>
      </p:sp>
      <p:sp>
        <p:nvSpPr>
          <p:cNvPr id="7" name="Rectangle 6">
            <a:extLst>
              <a:ext uri="{FF2B5EF4-FFF2-40B4-BE49-F238E27FC236}">
                <a16:creationId xmlns:a16="http://schemas.microsoft.com/office/drawing/2014/main" id="{2F9D3F83-BD3D-D546-95BD-216421AC8C00}"/>
              </a:ext>
            </a:extLst>
          </p:cNvPr>
          <p:cNvSpPr/>
          <p:nvPr/>
        </p:nvSpPr>
        <p:spPr>
          <a:xfrm>
            <a:off x="3190134" y="2858761"/>
            <a:ext cx="2280984" cy="1153391"/>
          </a:xfrm>
          <a:prstGeom prst="rect">
            <a:avLst/>
          </a:prstGeom>
          <a:noFill/>
          <a:ln w="12700" cap="flat" cmpd="sng" algn="ctr">
            <a:solidFill>
              <a:srgbClr val="5B9BD5">
                <a:shade val="50000"/>
              </a:srgbClr>
            </a:solidFill>
            <a:prstDash val="solid"/>
            <a:miter lim="800000"/>
          </a:ln>
          <a:effectLst/>
        </p:spPr>
        <p:txBody>
          <a:bodyPr rtlCol="0" anchor="ctr"/>
          <a:lstStyle/>
          <a:p>
            <a:pPr algn="ctr" defTabSz="1815049">
              <a:defRPr/>
            </a:pPr>
            <a:endParaRPr lang="en-US" sz="2383" kern="0" dirty="0">
              <a:solidFill>
                <a:prstClr val="white"/>
              </a:solidFill>
              <a:latin typeface="Calibri" panose="020F0502020204030204"/>
            </a:endParaRPr>
          </a:p>
        </p:txBody>
      </p:sp>
      <p:pic>
        <p:nvPicPr>
          <p:cNvPr id="8" name="Picture 7">
            <a:extLst>
              <a:ext uri="{FF2B5EF4-FFF2-40B4-BE49-F238E27FC236}">
                <a16:creationId xmlns:a16="http://schemas.microsoft.com/office/drawing/2014/main" id="{F40E2601-D697-064D-AE51-1A0524D2D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374" y="2927078"/>
            <a:ext cx="2434146" cy="1003533"/>
          </a:xfrm>
          <a:prstGeom prst="rect">
            <a:avLst/>
          </a:prstGeom>
        </p:spPr>
      </p:pic>
      <p:cxnSp>
        <p:nvCxnSpPr>
          <p:cNvPr id="9" name="Straight Arrow Connector 8">
            <a:extLst>
              <a:ext uri="{FF2B5EF4-FFF2-40B4-BE49-F238E27FC236}">
                <a16:creationId xmlns:a16="http://schemas.microsoft.com/office/drawing/2014/main" id="{33C67716-C964-BB48-B0D2-7782748F6958}"/>
              </a:ext>
            </a:extLst>
          </p:cNvPr>
          <p:cNvCxnSpPr>
            <a:cxnSpLocks/>
          </p:cNvCxnSpPr>
          <p:nvPr/>
        </p:nvCxnSpPr>
        <p:spPr>
          <a:xfrm>
            <a:off x="1452624" y="2075465"/>
            <a:ext cx="0" cy="764269"/>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47AA980B-562D-F94B-853F-AD43AE10E307}"/>
              </a:ext>
            </a:extLst>
          </p:cNvPr>
          <p:cNvCxnSpPr>
            <a:cxnSpLocks/>
          </p:cNvCxnSpPr>
          <p:nvPr/>
        </p:nvCxnSpPr>
        <p:spPr>
          <a:xfrm flipV="1">
            <a:off x="2009057" y="2075463"/>
            <a:ext cx="0" cy="764272"/>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9E636E99-25BA-1743-9AAE-4E4029ED0194}"/>
              </a:ext>
            </a:extLst>
          </p:cNvPr>
          <p:cNvCxnSpPr>
            <a:cxnSpLocks/>
          </p:cNvCxnSpPr>
          <p:nvPr/>
        </p:nvCxnSpPr>
        <p:spPr>
          <a:xfrm>
            <a:off x="4559009" y="2083405"/>
            <a:ext cx="0" cy="768875"/>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7F38137D-76FB-1B4E-A78D-7CFC361ECBCA}"/>
              </a:ext>
            </a:extLst>
          </p:cNvPr>
          <p:cNvCxnSpPr>
            <a:cxnSpLocks/>
          </p:cNvCxnSpPr>
          <p:nvPr/>
        </p:nvCxnSpPr>
        <p:spPr>
          <a:xfrm flipH="1" flipV="1">
            <a:off x="4878886" y="2099914"/>
            <a:ext cx="3876" cy="747172"/>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5F2D166F-9927-D64C-A03A-B6C6C1D001CD}"/>
              </a:ext>
            </a:extLst>
          </p:cNvPr>
          <p:cNvSpPr/>
          <p:nvPr/>
        </p:nvSpPr>
        <p:spPr>
          <a:xfrm>
            <a:off x="4886912" y="2268223"/>
            <a:ext cx="1207507" cy="367345"/>
          </a:xfrm>
          <a:prstGeom prst="rect">
            <a:avLst/>
          </a:prstGeom>
        </p:spPr>
        <p:txBody>
          <a:bodyPr wrap="square">
            <a:spAutoFit/>
          </a:bodyPr>
          <a:lstStyle/>
          <a:p>
            <a:r>
              <a:rPr lang="en-US" sz="1787" dirty="0"/>
              <a:t>metadata</a:t>
            </a:r>
          </a:p>
        </p:txBody>
      </p:sp>
      <p:sp>
        <p:nvSpPr>
          <p:cNvPr id="14" name="Rectangle 13">
            <a:extLst>
              <a:ext uri="{FF2B5EF4-FFF2-40B4-BE49-F238E27FC236}">
                <a16:creationId xmlns:a16="http://schemas.microsoft.com/office/drawing/2014/main" id="{F2D334E7-7CF7-B14F-98CF-CAFB996F32CA}"/>
              </a:ext>
            </a:extLst>
          </p:cNvPr>
          <p:cNvSpPr/>
          <p:nvPr/>
        </p:nvSpPr>
        <p:spPr>
          <a:xfrm>
            <a:off x="6696011" y="2292572"/>
            <a:ext cx="1116753" cy="367345"/>
          </a:xfrm>
          <a:prstGeom prst="rect">
            <a:avLst/>
          </a:prstGeom>
        </p:spPr>
        <p:txBody>
          <a:bodyPr wrap="square">
            <a:spAutoFit/>
          </a:bodyPr>
          <a:lstStyle/>
          <a:p>
            <a:r>
              <a:rPr lang="en-US" sz="1787" dirty="0"/>
              <a:t>images</a:t>
            </a:r>
          </a:p>
        </p:txBody>
      </p:sp>
      <p:sp>
        <p:nvSpPr>
          <p:cNvPr id="15" name="Rectangle 14">
            <a:extLst>
              <a:ext uri="{FF2B5EF4-FFF2-40B4-BE49-F238E27FC236}">
                <a16:creationId xmlns:a16="http://schemas.microsoft.com/office/drawing/2014/main" id="{E6A28092-B23C-1744-8E22-A45BB4E793EE}"/>
              </a:ext>
            </a:extLst>
          </p:cNvPr>
          <p:cNvSpPr/>
          <p:nvPr/>
        </p:nvSpPr>
        <p:spPr>
          <a:xfrm>
            <a:off x="2071455" y="2143561"/>
            <a:ext cx="1445260" cy="642355"/>
          </a:xfrm>
          <a:prstGeom prst="rect">
            <a:avLst/>
          </a:prstGeom>
        </p:spPr>
        <p:txBody>
          <a:bodyPr wrap="square">
            <a:spAutoFit/>
          </a:bodyPr>
          <a:lstStyle/>
          <a:p>
            <a:r>
              <a:rPr lang="en-US" sz="1787" dirty="0"/>
              <a:t>metadata</a:t>
            </a:r>
          </a:p>
          <a:p>
            <a:r>
              <a:rPr lang="en-US" sz="1787" dirty="0"/>
              <a:t>+ images</a:t>
            </a:r>
          </a:p>
        </p:txBody>
      </p:sp>
      <p:pic>
        <p:nvPicPr>
          <p:cNvPr id="16" name="Picture 3" descr="Picture 3">
            <a:extLst>
              <a:ext uri="{FF2B5EF4-FFF2-40B4-BE49-F238E27FC236}">
                <a16:creationId xmlns:a16="http://schemas.microsoft.com/office/drawing/2014/main" id="{F4602602-1406-894B-AD61-1DECFFD767C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894229" y="2975658"/>
            <a:ext cx="1759941" cy="906371"/>
          </a:xfrm>
          <a:prstGeom prst="rect">
            <a:avLst/>
          </a:prstGeom>
          <a:ln w="12700">
            <a:miter lim="400000"/>
          </a:ln>
        </p:spPr>
      </p:pic>
      <p:cxnSp>
        <p:nvCxnSpPr>
          <p:cNvPr id="17" name="Straight Arrow Connector 16">
            <a:extLst>
              <a:ext uri="{FF2B5EF4-FFF2-40B4-BE49-F238E27FC236}">
                <a16:creationId xmlns:a16="http://schemas.microsoft.com/office/drawing/2014/main" id="{F3C657FF-C313-DC41-B96B-A7B15FAD01A0}"/>
              </a:ext>
            </a:extLst>
          </p:cNvPr>
          <p:cNvCxnSpPr>
            <a:cxnSpLocks/>
          </p:cNvCxnSpPr>
          <p:nvPr/>
        </p:nvCxnSpPr>
        <p:spPr>
          <a:xfrm>
            <a:off x="6357970" y="1861612"/>
            <a:ext cx="0" cy="995646"/>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1721F995-6F07-C841-B6DE-BB18A0D95F3B}"/>
              </a:ext>
            </a:extLst>
          </p:cNvPr>
          <p:cNvCxnSpPr>
            <a:cxnSpLocks/>
          </p:cNvCxnSpPr>
          <p:nvPr/>
        </p:nvCxnSpPr>
        <p:spPr>
          <a:xfrm flipV="1">
            <a:off x="6623355" y="1830353"/>
            <a:ext cx="0" cy="1021715"/>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9" name="Rectangle 18">
            <a:extLst>
              <a:ext uri="{FF2B5EF4-FFF2-40B4-BE49-F238E27FC236}">
                <a16:creationId xmlns:a16="http://schemas.microsoft.com/office/drawing/2014/main" id="{8E2BEE08-9AAA-4344-B04F-0BF88C8EA2EF}"/>
              </a:ext>
            </a:extLst>
          </p:cNvPr>
          <p:cNvSpPr/>
          <p:nvPr/>
        </p:nvSpPr>
        <p:spPr>
          <a:xfrm>
            <a:off x="161576" y="1380474"/>
            <a:ext cx="2921526" cy="702931"/>
          </a:xfrm>
          <a:prstGeom prst="rect">
            <a:avLst/>
          </a:prstGeom>
          <a:solidFill>
            <a:schemeClr val="accent1"/>
          </a:solidFill>
          <a:ln w="12700" cap="flat" cmpd="sng" algn="ctr">
            <a:solidFill>
              <a:srgbClr val="5B9BD5">
                <a:shade val="50000"/>
              </a:srgbClr>
            </a:solidFill>
            <a:prstDash val="solid"/>
            <a:miter lim="800000"/>
          </a:ln>
          <a:effectLst/>
        </p:spPr>
        <p:txBody>
          <a:bodyPr rtlCol="0" anchor="ctr"/>
          <a:lstStyle/>
          <a:p>
            <a:pPr algn="ctr" defTabSz="1815049">
              <a:defRPr/>
            </a:pPr>
            <a:r>
              <a:rPr lang="en-US" sz="2383" kern="0" dirty="0" err="1">
                <a:solidFill>
                  <a:prstClr val="white"/>
                </a:solidFill>
                <a:latin typeface="Calibri" panose="020F0502020204030204"/>
              </a:rPr>
              <a:t>vdms</a:t>
            </a:r>
            <a:r>
              <a:rPr lang="en-US" sz="2383" kern="0" dirty="0">
                <a:solidFill>
                  <a:prstClr val="white"/>
                </a:solidFill>
                <a:latin typeface="Calibri" panose="020F0502020204030204"/>
              </a:rPr>
              <a:t> app</a:t>
            </a:r>
          </a:p>
        </p:txBody>
      </p:sp>
      <p:pic>
        <p:nvPicPr>
          <p:cNvPr id="20" name="Picture 19">
            <a:extLst>
              <a:ext uri="{FF2B5EF4-FFF2-40B4-BE49-F238E27FC236}">
                <a16:creationId xmlns:a16="http://schemas.microsoft.com/office/drawing/2014/main" id="{D886E303-80C8-CA42-83DC-88B0B7B05240}"/>
              </a:ext>
            </a:extLst>
          </p:cNvPr>
          <p:cNvPicPr>
            <a:picLocks noChangeAspect="1"/>
          </p:cNvPicPr>
          <p:nvPr/>
        </p:nvPicPr>
        <p:blipFill>
          <a:blip r:embed="rId4"/>
          <a:stretch>
            <a:fillRect/>
          </a:stretch>
        </p:blipFill>
        <p:spPr>
          <a:xfrm>
            <a:off x="3598426" y="2819329"/>
            <a:ext cx="1378069" cy="1205809"/>
          </a:xfrm>
          <a:prstGeom prst="rect">
            <a:avLst/>
          </a:prstGeom>
        </p:spPr>
      </p:pic>
      <p:sp>
        <p:nvSpPr>
          <p:cNvPr id="21" name="Rectangle 20">
            <a:extLst>
              <a:ext uri="{FF2B5EF4-FFF2-40B4-BE49-F238E27FC236}">
                <a16:creationId xmlns:a16="http://schemas.microsoft.com/office/drawing/2014/main" id="{BC8DDB6F-5E06-3149-B2B3-B6203E868DC2}"/>
              </a:ext>
            </a:extLst>
          </p:cNvPr>
          <p:cNvSpPr/>
          <p:nvPr/>
        </p:nvSpPr>
        <p:spPr>
          <a:xfrm>
            <a:off x="161555" y="5023374"/>
            <a:ext cx="11780902" cy="559537"/>
          </a:xfrm>
          <a:prstGeom prst="rect">
            <a:avLst/>
          </a:prstGeom>
          <a:solidFill>
            <a:srgbClr val="70AD47">
              <a:lumMod val="75000"/>
            </a:srgbClr>
          </a:solidFill>
          <a:ln w="12700" cap="flat" cmpd="sng" algn="ctr">
            <a:solidFill>
              <a:srgbClr val="5B9BD5">
                <a:shade val="50000"/>
              </a:srgbClr>
            </a:solidFill>
            <a:prstDash val="solid"/>
            <a:miter lim="800000"/>
          </a:ln>
          <a:effectLst/>
        </p:spPr>
        <p:txBody>
          <a:bodyPr lIns="0" rIns="0" rtlCol="0" anchor="ctr"/>
          <a:lstStyle/>
          <a:p>
            <a:pPr algn="ctr" defTabSz="1912390">
              <a:defRPr/>
            </a:pPr>
            <a:r>
              <a:rPr lang="en-US" sz="2510" kern="0" dirty="0">
                <a:solidFill>
                  <a:prstClr val="white"/>
                </a:solidFill>
                <a:latin typeface="Calibri" panose="020F0502020204030204"/>
              </a:rPr>
              <a:t>Image Repository – ext4 Filesystem over RAID5</a:t>
            </a:r>
          </a:p>
        </p:txBody>
      </p:sp>
      <p:sp>
        <p:nvSpPr>
          <p:cNvPr id="22" name="Rectangle 21">
            <a:extLst>
              <a:ext uri="{FF2B5EF4-FFF2-40B4-BE49-F238E27FC236}">
                <a16:creationId xmlns:a16="http://schemas.microsoft.com/office/drawing/2014/main" id="{6C45E020-2F05-CA47-A6E7-5E746209A199}"/>
              </a:ext>
            </a:extLst>
          </p:cNvPr>
          <p:cNvSpPr/>
          <p:nvPr/>
        </p:nvSpPr>
        <p:spPr>
          <a:xfrm>
            <a:off x="161577" y="2858761"/>
            <a:ext cx="2921533" cy="1153391"/>
          </a:xfrm>
          <a:prstGeom prst="rect">
            <a:avLst/>
          </a:prstGeom>
          <a:noFill/>
          <a:ln w="12700" cap="flat" cmpd="sng" algn="ctr">
            <a:solidFill>
              <a:srgbClr val="5B9BD5">
                <a:shade val="50000"/>
              </a:srgbClr>
            </a:solidFill>
            <a:prstDash val="solid"/>
            <a:miter lim="800000"/>
          </a:ln>
          <a:effectLst/>
        </p:spPr>
        <p:txBody>
          <a:bodyPr rtlCol="0" anchor="ctr"/>
          <a:lstStyle/>
          <a:p>
            <a:pPr algn="ctr" defTabSz="1815049">
              <a:defRPr/>
            </a:pPr>
            <a:r>
              <a:rPr lang="en-US" sz="3765" kern="0" dirty="0">
                <a:solidFill>
                  <a:srgbClr val="0070C0"/>
                </a:solidFill>
                <a:latin typeface="Calibri" panose="020F0502020204030204"/>
              </a:rPr>
              <a:t>VDMS</a:t>
            </a:r>
            <a:endParaRPr lang="en-US" sz="2383" kern="0" dirty="0">
              <a:solidFill>
                <a:srgbClr val="0070C0"/>
              </a:solidFill>
              <a:latin typeface="Calibri" panose="020F0502020204030204"/>
            </a:endParaRPr>
          </a:p>
        </p:txBody>
      </p:sp>
      <p:sp>
        <p:nvSpPr>
          <p:cNvPr id="23" name="Rectangle 22">
            <a:extLst>
              <a:ext uri="{FF2B5EF4-FFF2-40B4-BE49-F238E27FC236}">
                <a16:creationId xmlns:a16="http://schemas.microsoft.com/office/drawing/2014/main" id="{E4016131-0161-A843-84E0-50DFD05E1471}"/>
              </a:ext>
            </a:extLst>
          </p:cNvPr>
          <p:cNvSpPr/>
          <p:nvPr/>
        </p:nvSpPr>
        <p:spPr>
          <a:xfrm>
            <a:off x="5620396" y="2857925"/>
            <a:ext cx="3934107" cy="1151502"/>
          </a:xfrm>
          <a:prstGeom prst="rect">
            <a:avLst/>
          </a:prstGeom>
          <a:noFill/>
          <a:ln w="12700" cap="flat" cmpd="sng" algn="ctr">
            <a:solidFill>
              <a:srgbClr val="5B9BD5">
                <a:shade val="50000"/>
              </a:srgbClr>
            </a:solidFill>
            <a:prstDash val="solid"/>
            <a:miter lim="800000"/>
          </a:ln>
          <a:effectLst/>
        </p:spPr>
        <p:txBody>
          <a:bodyPr rtlCol="0" anchor="ctr"/>
          <a:lstStyle/>
          <a:p>
            <a:pPr algn="ctr" defTabSz="1815049">
              <a:defRPr/>
            </a:pPr>
            <a:endParaRPr lang="en-US" sz="2383" kern="0" dirty="0">
              <a:solidFill>
                <a:prstClr val="white"/>
              </a:solidFill>
              <a:latin typeface="Calibri" panose="020F0502020204030204"/>
            </a:endParaRPr>
          </a:p>
        </p:txBody>
      </p:sp>
      <p:sp>
        <p:nvSpPr>
          <p:cNvPr id="24" name="Rectangle 23">
            <a:extLst>
              <a:ext uri="{FF2B5EF4-FFF2-40B4-BE49-F238E27FC236}">
                <a16:creationId xmlns:a16="http://schemas.microsoft.com/office/drawing/2014/main" id="{F065E28E-91FC-B94E-9478-7D08302EC811}"/>
              </a:ext>
            </a:extLst>
          </p:cNvPr>
          <p:cNvSpPr/>
          <p:nvPr/>
        </p:nvSpPr>
        <p:spPr>
          <a:xfrm>
            <a:off x="3190134" y="1390504"/>
            <a:ext cx="4440522" cy="702931"/>
          </a:xfrm>
          <a:prstGeom prst="rect">
            <a:avLst/>
          </a:prstGeom>
          <a:solidFill>
            <a:schemeClr val="accent1"/>
          </a:solidFill>
          <a:ln w="12700" cap="flat" cmpd="sng" algn="ctr">
            <a:solidFill>
              <a:srgbClr val="5B9BD5">
                <a:shade val="50000"/>
              </a:srgbClr>
            </a:solidFill>
            <a:prstDash val="solid"/>
            <a:miter lim="800000"/>
          </a:ln>
          <a:effectLst/>
        </p:spPr>
        <p:txBody>
          <a:bodyPr rtlCol="0" anchor="ctr"/>
          <a:lstStyle/>
          <a:p>
            <a:pPr algn="ctr" defTabSz="1815049">
              <a:defRPr/>
            </a:pPr>
            <a:r>
              <a:rPr lang="en-US" sz="2383" kern="0" dirty="0">
                <a:solidFill>
                  <a:prstClr val="white"/>
                </a:solidFill>
                <a:latin typeface="Calibri" panose="020F0502020204030204"/>
              </a:rPr>
              <a:t>postgresql app</a:t>
            </a:r>
          </a:p>
        </p:txBody>
      </p:sp>
      <p:sp>
        <p:nvSpPr>
          <p:cNvPr id="25" name="Rectangle 24">
            <a:extLst>
              <a:ext uri="{FF2B5EF4-FFF2-40B4-BE49-F238E27FC236}">
                <a16:creationId xmlns:a16="http://schemas.microsoft.com/office/drawing/2014/main" id="{DC049767-F452-694E-B7BE-3F2623A2C5EC}"/>
              </a:ext>
            </a:extLst>
          </p:cNvPr>
          <p:cNvSpPr/>
          <p:nvPr/>
        </p:nvSpPr>
        <p:spPr>
          <a:xfrm>
            <a:off x="6299604" y="1863150"/>
            <a:ext cx="1293915" cy="229842"/>
          </a:xfrm>
          <a:prstGeom prst="rect">
            <a:avLst/>
          </a:prstGeom>
          <a:solidFill>
            <a:srgbClr val="70AD47">
              <a:lumMod val="75000"/>
            </a:srgbClr>
          </a:solidFill>
          <a:ln w="12700" cap="flat" cmpd="sng" algn="ctr">
            <a:solidFill>
              <a:srgbClr val="5B9BD5">
                <a:shade val="50000"/>
              </a:srgbClr>
            </a:solidFill>
            <a:prstDash val="solid"/>
            <a:miter lim="800000"/>
          </a:ln>
          <a:effectLst/>
        </p:spPr>
        <p:txBody>
          <a:bodyPr rtlCol="0" anchor="ctr"/>
          <a:lstStyle/>
          <a:p>
            <a:pPr algn="ctr" defTabSz="1434328">
              <a:defRPr/>
            </a:pPr>
            <a:r>
              <a:rPr lang="en-US" sz="1725" kern="0" dirty="0">
                <a:solidFill>
                  <a:prstClr val="white"/>
                </a:solidFill>
                <a:latin typeface="Calibri" panose="020F0502020204030204"/>
              </a:rPr>
              <a:t>OpenCV</a:t>
            </a:r>
          </a:p>
        </p:txBody>
      </p:sp>
      <p:sp>
        <p:nvSpPr>
          <p:cNvPr id="26" name="Rectangle 25">
            <a:extLst>
              <a:ext uri="{FF2B5EF4-FFF2-40B4-BE49-F238E27FC236}">
                <a16:creationId xmlns:a16="http://schemas.microsoft.com/office/drawing/2014/main" id="{FA34F6FC-2874-EC48-9EC7-863BB0C116CF}"/>
              </a:ext>
            </a:extLst>
          </p:cNvPr>
          <p:cNvSpPr/>
          <p:nvPr/>
        </p:nvSpPr>
        <p:spPr>
          <a:xfrm>
            <a:off x="7700680" y="1403025"/>
            <a:ext cx="4241802" cy="702931"/>
          </a:xfrm>
          <a:prstGeom prst="rect">
            <a:avLst/>
          </a:prstGeom>
          <a:solidFill>
            <a:schemeClr val="accent1"/>
          </a:solidFill>
          <a:ln w="12700" cap="flat" cmpd="sng" algn="ctr">
            <a:solidFill>
              <a:srgbClr val="5B9BD5">
                <a:shade val="50000"/>
              </a:srgbClr>
            </a:solidFill>
            <a:prstDash val="solid"/>
            <a:miter lim="800000"/>
          </a:ln>
          <a:effectLst/>
        </p:spPr>
        <p:txBody>
          <a:bodyPr rtlCol="0" anchor="ctr"/>
          <a:lstStyle/>
          <a:p>
            <a:pPr algn="ctr" defTabSz="1815049">
              <a:defRPr/>
            </a:pPr>
            <a:r>
              <a:rPr lang="en-US" sz="2383" kern="0" dirty="0">
                <a:solidFill>
                  <a:prstClr val="white"/>
                </a:solidFill>
                <a:latin typeface="Calibri" panose="020F0502020204030204"/>
              </a:rPr>
              <a:t>mysql app</a:t>
            </a:r>
          </a:p>
        </p:txBody>
      </p:sp>
      <p:sp>
        <p:nvSpPr>
          <p:cNvPr id="27" name="Rectangle 26">
            <a:extLst>
              <a:ext uri="{FF2B5EF4-FFF2-40B4-BE49-F238E27FC236}">
                <a16:creationId xmlns:a16="http://schemas.microsoft.com/office/drawing/2014/main" id="{B2822B77-AE5A-634F-86D5-E82757B135C4}"/>
              </a:ext>
            </a:extLst>
          </p:cNvPr>
          <p:cNvSpPr/>
          <p:nvPr/>
        </p:nvSpPr>
        <p:spPr>
          <a:xfrm>
            <a:off x="9661517" y="2853092"/>
            <a:ext cx="2280984" cy="1151502"/>
          </a:xfrm>
          <a:prstGeom prst="rect">
            <a:avLst/>
          </a:prstGeom>
          <a:noFill/>
          <a:ln w="12700" cap="flat" cmpd="sng" algn="ctr">
            <a:solidFill>
              <a:srgbClr val="5B9BD5">
                <a:shade val="50000"/>
              </a:srgbClr>
            </a:solidFill>
            <a:prstDash val="solid"/>
            <a:miter lim="800000"/>
          </a:ln>
          <a:effectLst/>
        </p:spPr>
        <p:txBody>
          <a:bodyPr rtlCol="0" anchor="ctr"/>
          <a:lstStyle/>
          <a:p>
            <a:pPr algn="ctr" defTabSz="1815049">
              <a:defRPr/>
            </a:pPr>
            <a:endParaRPr lang="en-US" sz="2383" kern="0" dirty="0">
              <a:solidFill>
                <a:prstClr val="white"/>
              </a:solidFill>
              <a:latin typeface="Calibri" panose="020F0502020204030204"/>
            </a:endParaRPr>
          </a:p>
        </p:txBody>
      </p:sp>
      <p:cxnSp>
        <p:nvCxnSpPr>
          <p:cNvPr id="28" name="Straight Arrow Connector 27">
            <a:extLst>
              <a:ext uri="{FF2B5EF4-FFF2-40B4-BE49-F238E27FC236}">
                <a16:creationId xmlns:a16="http://schemas.microsoft.com/office/drawing/2014/main" id="{F0C6E1BE-4DE2-0C4E-984E-726116C5C438}"/>
              </a:ext>
            </a:extLst>
          </p:cNvPr>
          <p:cNvCxnSpPr>
            <a:cxnSpLocks/>
          </p:cNvCxnSpPr>
          <p:nvPr/>
        </p:nvCxnSpPr>
        <p:spPr>
          <a:xfrm>
            <a:off x="8692366" y="1830353"/>
            <a:ext cx="0" cy="1014863"/>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8C803F03-CA45-A342-91CE-7A81A69874BB}"/>
              </a:ext>
            </a:extLst>
          </p:cNvPr>
          <p:cNvCxnSpPr>
            <a:cxnSpLocks/>
          </p:cNvCxnSpPr>
          <p:nvPr/>
        </p:nvCxnSpPr>
        <p:spPr>
          <a:xfrm flipV="1">
            <a:off x="8935201" y="2099916"/>
            <a:ext cx="0" cy="739819"/>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0" name="Rectangle 29">
            <a:extLst>
              <a:ext uri="{FF2B5EF4-FFF2-40B4-BE49-F238E27FC236}">
                <a16:creationId xmlns:a16="http://schemas.microsoft.com/office/drawing/2014/main" id="{F1E1710D-DDB1-3F4B-8AF0-5505F6FF5825}"/>
              </a:ext>
            </a:extLst>
          </p:cNvPr>
          <p:cNvSpPr/>
          <p:nvPr/>
        </p:nvSpPr>
        <p:spPr>
          <a:xfrm>
            <a:off x="8985282" y="2261160"/>
            <a:ext cx="1207507" cy="367345"/>
          </a:xfrm>
          <a:prstGeom prst="rect">
            <a:avLst/>
          </a:prstGeom>
        </p:spPr>
        <p:txBody>
          <a:bodyPr wrap="square">
            <a:spAutoFit/>
          </a:bodyPr>
          <a:lstStyle/>
          <a:p>
            <a:r>
              <a:rPr lang="en-US" sz="1787" dirty="0"/>
              <a:t>images</a:t>
            </a:r>
          </a:p>
        </p:txBody>
      </p:sp>
      <p:sp>
        <p:nvSpPr>
          <p:cNvPr id="31" name="Rectangle 30">
            <a:extLst>
              <a:ext uri="{FF2B5EF4-FFF2-40B4-BE49-F238E27FC236}">
                <a16:creationId xmlns:a16="http://schemas.microsoft.com/office/drawing/2014/main" id="{6F87DB76-B5B3-C04B-AE84-33A330192C98}"/>
              </a:ext>
            </a:extLst>
          </p:cNvPr>
          <p:cNvSpPr/>
          <p:nvPr/>
        </p:nvSpPr>
        <p:spPr>
          <a:xfrm>
            <a:off x="10846851" y="2285508"/>
            <a:ext cx="1244334" cy="367345"/>
          </a:xfrm>
          <a:prstGeom prst="rect">
            <a:avLst/>
          </a:prstGeom>
        </p:spPr>
        <p:txBody>
          <a:bodyPr wrap="square">
            <a:spAutoFit/>
          </a:bodyPr>
          <a:lstStyle/>
          <a:p>
            <a:r>
              <a:rPr lang="en-US" sz="1787" dirty="0"/>
              <a:t>metadata</a:t>
            </a:r>
          </a:p>
        </p:txBody>
      </p:sp>
      <p:cxnSp>
        <p:nvCxnSpPr>
          <p:cNvPr id="32" name="Straight Arrow Connector 31">
            <a:extLst>
              <a:ext uri="{FF2B5EF4-FFF2-40B4-BE49-F238E27FC236}">
                <a16:creationId xmlns:a16="http://schemas.microsoft.com/office/drawing/2014/main" id="{D5E25774-C91E-2441-9F26-2D906DB1E169}"/>
              </a:ext>
            </a:extLst>
          </p:cNvPr>
          <p:cNvCxnSpPr>
            <a:cxnSpLocks/>
          </p:cNvCxnSpPr>
          <p:nvPr/>
        </p:nvCxnSpPr>
        <p:spPr>
          <a:xfrm>
            <a:off x="10450444" y="2099914"/>
            <a:ext cx="0" cy="75028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BE2BE062-B1C6-3D48-9C25-B8D6A6C2E1C5}"/>
              </a:ext>
            </a:extLst>
          </p:cNvPr>
          <p:cNvCxnSpPr>
            <a:cxnSpLocks/>
          </p:cNvCxnSpPr>
          <p:nvPr/>
        </p:nvCxnSpPr>
        <p:spPr>
          <a:xfrm flipV="1">
            <a:off x="10774198" y="2099914"/>
            <a:ext cx="0" cy="745088"/>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4" name="Rectangle 33">
            <a:extLst>
              <a:ext uri="{FF2B5EF4-FFF2-40B4-BE49-F238E27FC236}">
                <a16:creationId xmlns:a16="http://schemas.microsoft.com/office/drawing/2014/main" id="{90E47361-4FC3-2D48-AD20-80EE3FDDE440}"/>
              </a:ext>
            </a:extLst>
          </p:cNvPr>
          <p:cNvSpPr/>
          <p:nvPr/>
        </p:nvSpPr>
        <p:spPr>
          <a:xfrm>
            <a:off x="161556" y="4138221"/>
            <a:ext cx="1902047" cy="559537"/>
          </a:xfrm>
          <a:prstGeom prst="rect">
            <a:avLst/>
          </a:prstGeom>
          <a:solidFill>
            <a:srgbClr val="70AD47">
              <a:lumMod val="75000"/>
            </a:srgbClr>
          </a:solidFill>
          <a:ln w="12700" cap="flat" cmpd="sng" algn="ctr">
            <a:solidFill>
              <a:srgbClr val="5B9BD5">
                <a:shade val="50000"/>
              </a:srgbClr>
            </a:solidFill>
            <a:prstDash val="solid"/>
            <a:miter lim="800000"/>
          </a:ln>
          <a:effectLst/>
        </p:spPr>
        <p:txBody>
          <a:bodyPr lIns="0" rIns="0" rtlCol="0" anchor="ctr"/>
          <a:lstStyle/>
          <a:p>
            <a:pPr algn="ctr" defTabSz="1912390">
              <a:defRPr/>
            </a:pPr>
            <a:r>
              <a:rPr lang="en-US" sz="1882" kern="0" dirty="0">
                <a:solidFill>
                  <a:prstClr val="white"/>
                </a:solidFill>
                <a:latin typeface="Calibri" panose="020F0502020204030204"/>
              </a:rPr>
              <a:t>ext4 Filesystem</a:t>
            </a:r>
          </a:p>
        </p:txBody>
      </p:sp>
      <p:sp>
        <p:nvSpPr>
          <p:cNvPr id="35" name="Rectangle 34">
            <a:extLst>
              <a:ext uri="{FF2B5EF4-FFF2-40B4-BE49-F238E27FC236}">
                <a16:creationId xmlns:a16="http://schemas.microsoft.com/office/drawing/2014/main" id="{95A6D8B9-4982-0743-9273-C0B0A6CA4495}"/>
              </a:ext>
            </a:extLst>
          </p:cNvPr>
          <p:cNvSpPr/>
          <p:nvPr/>
        </p:nvSpPr>
        <p:spPr>
          <a:xfrm>
            <a:off x="3190132" y="4149859"/>
            <a:ext cx="2280984" cy="559537"/>
          </a:xfrm>
          <a:prstGeom prst="rect">
            <a:avLst/>
          </a:prstGeom>
          <a:solidFill>
            <a:srgbClr val="70AD47">
              <a:lumMod val="75000"/>
            </a:srgbClr>
          </a:solidFill>
          <a:ln w="12700" cap="flat" cmpd="sng" algn="ctr">
            <a:solidFill>
              <a:srgbClr val="5B9BD5">
                <a:shade val="50000"/>
              </a:srgbClr>
            </a:solidFill>
            <a:prstDash val="solid"/>
            <a:miter lim="800000"/>
          </a:ln>
          <a:effectLst/>
        </p:spPr>
        <p:txBody>
          <a:bodyPr lIns="0" rIns="0" rtlCol="0" anchor="ctr"/>
          <a:lstStyle/>
          <a:p>
            <a:pPr algn="ctr" defTabSz="1912390">
              <a:defRPr/>
            </a:pPr>
            <a:r>
              <a:rPr lang="en-US" sz="1882" kern="0" dirty="0">
                <a:solidFill>
                  <a:prstClr val="white"/>
                </a:solidFill>
                <a:latin typeface="Calibri" panose="020F0502020204030204"/>
              </a:rPr>
              <a:t>ext4 Filesystem</a:t>
            </a:r>
          </a:p>
        </p:txBody>
      </p:sp>
      <p:sp>
        <p:nvSpPr>
          <p:cNvPr id="36" name="Rectangle 35">
            <a:extLst>
              <a:ext uri="{FF2B5EF4-FFF2-40B4-BE49-F238E27FC236}">
                <a16:creationId xmlns:a16="http://schemas.microsoft.com/office/drawing/2014/main" id="{5900AD1A-38E0-344B-B73D-1DA96192EB95}"/>
              </a:ext>
            </a:extLst>
          </p:cNvPr>
          <p:cNvSpPr/>
          <p:nvPr/>
        </p:nvSpPr>
        <p:spPr>
          <a:xfrm>
            <a:off x="9652727" y="4149859"/>
            <a:ext cx="2289730" cy="559537"/>
          </a:xfrm>
          <a:prstGeom prst="rect">
            <a:avLst/>
          </a:prstGeom>
          <a:solidFill>
            <a:srgbClr val="70AD47">
              <a:lumMod val="75000"/>
            </a:srgbClr>
          </a:solidFill>
          <a:ln w="12700" cap="flat" cmpd="sng" algn="ctr">
            <a:solidFill>
              <a:srgbClr val="5B9BD5">
                <a:shade val="50000"/>
              </a:srgbClr>
            </a:solidFill>
            <a:prstDash val="solid"/>
            <a:miter lim="800000"/>
          </a:ln>
          <a:effectLst/>
        </p:spPr>
        <p:txBody>
          <a:bodyPr lIns="0" rIns="0" rtlCol="0" anchor="ctr"/>
          <a:lstStyle/>
          <a:p>
            <a:pPr algn="ctr" defTabSz="1912390">
              <a:defRPr/>
            </a:pPr>
            <a:r>
              <a:rPr lang="en-US" sz="1882" kern="0" dirty="0">
                <a:solidFill>
                  <a:prstClr val="white"/>
                </a:solidFill>
                <a:latin typeface="Calibri" panose="020F0502020204030204"/>
              </a:rPr>
              <a:t>ext4 Filesystem</a:t>
            </a:r>
          </a:p>
        </p:txBody>
      </p:sp>
      <p:cxnSp>
        <p:nvCxnSpPr>
          <p:cNvPr id="37" name="Straight Arrow Connector 36">
            <a:extLst>
              <a:ext uri="{FF2B5EF4-FFF2-40B4-BE49-F238E27FC236}">
                <a16:creationId xmlns:a16="http://schemas.microsoft.com/office/drawing/2014/main" id="{EFF3F164-FDF6-C94C-A196-76CBB6E313C5}"/>
              </a:ext>
            </a:extLst>
          </p:cNvPr>
          <p:cNvCxnSpPr>
            <a:cxnSpLocks/>
          </p:cNvCxnSpPr>
          <p:nvPr/>
        </p:nvCxnSpPr>
        <p:spPr>
          <a:xfrm>
            <a:off x="2293876" y="4004595"/>
            <a:ext cx="0" cy="1003533"/>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98F5BD2E-7A99-064A-B0A8-7E3579604412}"/>
              </a:ext>
            </a:extLst>
          </p:cNvPr>
          <p:cNvCxnSpPr>
            <a:cxnSpLocks/>
          </p:cNvCxnSpPr>
          <p:nvPr/>
        </p:nvCxnSpPr>
        <p:spPr>
          <a:xfrm flipV="1">
            <a:off x="2509213" y="4004595"/>
            <a:ext cx="0" cy="1003533"/>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81685437-036B-2141-B1BD-69B1F8EA7195}"/>
              </a:ext>
            </a:extLst>
          </p:cNvPr>
          <p:cNvCxnSpPr/>
          <p:nvPr/>
        </p:nvCxnSpPr>
        <p:spPr>
          <a:xfrm>
            <a:off x="65365" y="4834115"/>
            <a:ext cx="1202582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A8D030-AC8D-404D-86E5-EF8BFA6E20B4}"/>
              </a:ext>
            </a:extLst>
          </p:cNvPr>
          <p:cNvCxnSpPr>
            <a:cxnSpLocks/>
          </p:cNvCxnSpPr>
          <p:nvPr/>
        </p:nvCxnSpPr>
        <p:spPr>
          <a:xfrm>
            <a:off x="7513779" y="4004595"/>
            <a:ext cx="0" cy="1003533"/>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B79B1CC0-87B1-F94E-BAD1-3671C14F970E}"/>
              </a:ext>
            </a:extLst>
          </p:cNvPr>
          <p:cNvCxnSpPr>
            <a:cxnSpLocks/>
          </p:cNvCxnSpPr>
          <p:nvPr/>
        </p:nvCxnSpPr>
        <p:spPr>
          <a:xfrm flipV="1">
            <a:off x="7729115" y="4004595"/>
            <a:ext cx="0" cy="1003533"/>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2" name="Rectangle 41">
            <a:extLst>
              <a:ext uri="{FF2B5EF4-FFF2-40B4-BE49-F238E27FC236}">
                <a16:creationId xmlns:a16="http://schemas.microsoft.com/office/drawing/2014/main" id="{6A1E0658-0003-0348-832D-C7FE1809C3E5}"/>
              </a:ext>
            </a:extLst>
          </p:cNvPr>
          <p:cNvSpPr/>
          <p:nvPr/>
        </p:nvSpPr>
        <p:spPr>
          <a:xfrm>
            <a:off x="7728838" y="1859588"/>
            <a:ext cx="1293915" cy="229842"/>
          </a:xfrm>
          <a:prstGeom prst="rect">
            <a:avLst/>
          </a:prstGeom>
          <a:solidFill>
            <a:srgbClr val="70AD47">
              <a:lumMod val="75000"/>
            </a:srgbClr>
          </a:solidFill>
          <a:ln w="12700" cap="flat" cmpd="sng" algn="ctr">
            <a:solidFill>
              <a:srgbClr val="5B9BD5">
                <a:shade val="50000"/>
              </a:srgbClr>
            </a:solidFill>
            <a:prstDash val="solid"/>
            <a:miter lim="800000"/>
          </a:ln>
          <a:effectLst/>
        </p:spPr>
        <p:txBody>
          <a:bodyPr rtlCol="0" anchor="ctr"/>
          <a:lstStyle/>
          <a:p>
            <a:pPr algn="ctr" defTabSz="1434328">
              <a:defRPr/>
            </a:pPr>
            <a:r>
              <a:rPr lang="en-US" sz="1725" kern="0" dirty="0">
                <a:solidFill>
                  <a:prstClr val="white"/>
                </a:solidFill>
                <a:latin typeface="Calibri" panose="020F0502020204030204"/>
              </a:rPr>
              <a:t>OpenCV</a:t>
            </a:r>
          </a:p>
        </p:txBody>
      </p:sp>
    </p:spTree>
    <p:extLst>
      <p:ext uri="{BB962C8B-B14F-4D97-AF65-F5344CB8AC3E}">
        <p14:creationId xmlns:p14="http://schemas.microsoft.com/office/powerpoint/2010/main" val="332655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3" grpId="0"/>
      <p:bldP spid="14" grpId="0"/>
      <p:bldP spid="15" grpId="0"/>
      <p:bldP spid="19" grpId="0" animBg="1"/>
      <p:bldP spid="21" grpId="0" animBg="1"/>
      <p:bldP spid="22" grpId="0" animBg="1"/>
      <p:bldP spid="23" grpId="0" animBg="1"/>
      <p:bldP spid="24" grpId="0" animBg="1"/>
      <p:bldP spid="25" grpId="0" animBg="1"/>
      <p:bldP spid="26" grpId="0" animBg="1"/>
      <p:bldP spid="27" grpId="0" animBg="1"/>
      <p:bldP spid="30" grpId="0"/>
      <p:bldP spid="31" grpId="0"/>
      <p:bldP spid="34" grpId="0" animBg="1"/>
      <p:bldP spid="35" grpId="0" animBg="1"/>
      <p:bldP spid="36"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2D40-C2C5-4B41-98D8-4D46A817DB3C}"/>
              </a:ext>
            </a:extLst>
          </p:cNvPr>
          <p:cNvSpPr>
            <a:spLocks noGrp="1"/>
          </p:cNvSpPr>
          <p:nvPr>
            <p:ph type="title"/>
          </p:nvPr>
        </p:nvSpPr>
        <p:spPr/>
        <p:txBody>
          <a:bodyPr/>
          <a:lstStyle/>
          <a:p>
            <a:r>
              <a:rPr lang="en-US" dirty="0"/>
              <a:t>Data Representation</a:t>
            </a:r>
          </a:p>
        </p:txBody>
      </p:sp>
      <p:pic>
        <p:nvPicPr>
          <p:cNvPr id="6" name="Content Placeholder 5">
            <a:extLst>
              <a:ext uri="{FF2B5EF4-FFF2-40B4-BE49-F238E27FC236}">
                <a16:creationId xmlns:a16="http://schemas.microsoft.com/office/drawing/2014/main" id="{D7766079-3D57-B24A-98C7-88566AF569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443" y="1987919"/>
            <a:ext cx="4611455" cy="2882160"/>
          </a:xfrm>
        </p:spPr>
      </p:pic>
      <p:sp>
        <p:nvSpPr>
          <p:cNvPr id="4" name="Slide Number Placeholder 3">
            <a:extLst>
              <a:ext uri="{FF2B5EF4-FFF2-40B4-BE49-F238E27FC236}">
                <a16:creationId xmlns:a16="http://schemas.microsoft.com/office/drawing/2014/main" id="{ABCE29AF-D3D2-9B4E-B6E2-604D32282E0B}"/>
              </a:ext>
            </a:extLst>
          </p:cNvPr>
          <p:cNvSpPr>
            <a:spLocks noGrp="1"/>
          </p:cNvSpPr>
          <p:nvPr>
            <p:ph type="sldNum" sz="quarter" idx="4"/>
          </p:nvPr>
        </p:nvSpPr>
        <p:spPr/>
        <p:txBody>
          <a:bodyPr/>
          <a:lstStyle/>
          <a:p>
            <a:fld id="{71FEEE58-4A76-4D3B-A10C-154CCC4BFBF7}" type="slidenum">
              <a:rPr lang="en-US" smtClean="0"/>
              <a:t>9</a:t>
            </a:fld>
            <a:endParaRPr lang="en-US"/>
          </a:p>
        </p:txBody>
      </p:sp>
      <p:pic>
        <p:nvPicPr>
          <p:cNvPr id="8" name="Picture 7">
            <a:extLst>
              <a:ext uri="{FF2B5EF4-FFF2-40B4-BE49-F238E27FC236}">
                <a16:creationId xmlns:a16="http://schemas.microsoft.com/office/drawing/2014/main" id="{9D42CEF3-5438-5F49-87C8-5E5B7A527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130" y="2421183"/>
            <a:ext cx="5442203" cy="2015631"/>
          </a:xfrm>
          <a:prstGeom prst="rect">
            <a:avLst/>
          </a:prstGeom>
        </p:spPr>
      </p:pic>
    </p:spTree>
    <p:extLst>
      <p:ext uri="{BB962C8B-B14F-4D97-AF65-F5344CB8AC3E}">
        <p14:creationId xmlns:p14="http://schemas.microsoft.com/office/powerpoint/2010/main" val="1157399293"/>
      </p:ext>
    </p:extLst>
  </p:cSld>
  <p:clrMapOvr>
    <a:masterClrMapping/>
  </p:clrMapOvr>
</p:sld>
</file>

<file path=ppt/theme/theme1.xml><?xml version="1.0" encoding="utf-8"?>
<a:theme xmlns:a="http://schemas.openxmlformats.org/drawingml/2006/main" name="ApertureDat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600" dirty="0">
            <a:latin typeface="Abadi" panose="020B0604020104020204" pitchFamily="34" charset="0"/>
          </a:defRPr>
        </a:defPPr>
      </a:lstStyle>
    </a:txDef>
  </a:objectDefaults>
  <a:extraClrSchemeLst/>
  <a:extLst>
    <a:ext uri="{05A4C25C-085E-4340-85A3-A5531E510DB2}">
      <thm15:themeFamily xmlns:thm15="http://schemas.microsoft.com/office/thememl/2012/main" name="ApertureData" id="{2479D486-3787-4800-A5DB-6D1D8A4AC9F4}" vid="{BDCD85C4-933D-4924-AE53-036899101E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ApertureData</Template>
  <TotalTime>11179</TotalTime>
  <Words>1295</Words>
  <Application>Microsoft Macintosh PowerPoint</Application>
  <PresentationFormat>Widescreen</PresentationFormat>
  <Paragraphs>174</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Abadi</vt:lpstr>
      <vt:lpstr>Arial</vt:lpstr>
      <vt:lpstr>Calibri</vt:lpstr>
      <vt:lpstr>Source Sans Pro SemiBold</vt:lpstr>
      <vt:lpstr>Wingdings</vt:lpstr>
      <vt:lpstr>ApertureData</vt:lpstr>
      <vt:lpstr>PowerPoint Presentation</vt:lpstr>
      <vt:lpstr>Motivation</vt:lpstr>
      <vt:lpstr>Design Principles</vt:lpstr>
      <vt:lpstr>VDMS Architecture</vt:lpstr>
      <vt:lpstr>VDMS API</vt:lpstr>
      <vt:lpstr>VDMS API</vt:lpstr>
      <vt:lpstr>Evaluation Goals</vt:lpstr>
      <vt:lpstr>Evaluation Setup</vt:lpstr>
      <vt:lpstr>Data Representation</vt:lpstr>
      <vt:lpstr>Queries</vt:lpstr>
      <vt:lpstr>Metadata Space Comparison</vt:lpstr>
      <vt:lpstr>Evaluation – Scaling Concurrency</vt:lpstr>
      <vt:lpstr>Evaluation – Scaling Concurrency</vt:lpstr>
      <vt:lpstr>Evaluation – Scaling Concurrency</vt:lpstr>
      <vt:lpstr>Evaluation – Scaling DB Size</vt:lpstr>
      <vt:lpstr>Evaluation – Scaling DB Size, Resize effect</vt:lpstr>
      <vt:lpstr>Evaluation – Latency (not key)</vt:lpstr>
      <vt:lpstr>Evaluation – Overall Performance Improvements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Vishakha</dc:creator>
  <cp:lastModifiedBy>Luis Remis</cp:lastModifiedBy>
  <cp:revision>146</cp:revision>
  <dcterms:created xsi:type="dcterms:W3CDTF">2020-08-10T05:14:28Z</dcterms:created>
  <dcterms:modified xsi:type="dcterms:W3CDTF">2021-07-30T22:11:39Z</dcterms:modified>
</cp:coreProperties>
</file>