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9eb86850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9eb86850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9eb86850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9eb86850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9eb86850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9eb86850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970d49b3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970d49b3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9eb8682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9eb8682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9eb8682c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9eb8682c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9eb86850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9eb86850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9eb8682c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9eb8682c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9eb8682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9eb8682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9eb8685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9eb8685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9eb86850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9eb8685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9eb86850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9eb86850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9eb86850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9eb86850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9eb86850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9eb86850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9eb86850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9eb86850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9eb86850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9eb86850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9eb86850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9eb86850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9eb86850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9eb86850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9eb86850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9eb86850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9eb86850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9eb86850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9eb86850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9eb86850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9eb86850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9eb86850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9eb86850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e9eb86850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9eb86850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9eb86850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9eb868504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9eb868504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9eb86850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9eb86850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986f5c43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986f5c43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9eb86850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9eb86850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970d49b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970d49b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970d49b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970d49b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9eb86850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9eb86850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ata.rio/" TargetMode="External"/><Relationship Id="rId4" Type="http://schemas.openxmlformats.org/officeDocument/2006/relationships/hyperlink" Target="https://developer.foursquare.com/docs/places-api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Science Capstone Project Report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Luis Resende Silva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562975" y="1574900"/>
            <a:ext cx="3742500" cy="3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Income Features: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Population with income responsible for the permanent private residences per Km2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Total monthly income of the population responsible for the permanent private residences per Km2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Average nominal income of the population responsible for the permanent private residences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4724400" y="1574900"/>
            <a:ext cx="39048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Commercial Features: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Retailing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 institutions, insurance and capitalization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Trade and administration of real estate, securities, technical services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Accommodation, food, repair, maintenance, writing services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Medical, dental and veterinary services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Education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2"/>
          <p:cNvSpPr txBox="1"/>
          <p:nvPr>
            <p:ph type="title"/>
          </p:nvPr>
        </p:nvSpPr>
        <p:spPr>
          <a:xfrm>
            <a:off x="1518475" y="224575"/>
            <a:ext cx="57804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800">
                <a:solidFill>
                  <a:schemeClr val="accent5"/>
                </a:solidFill>
              </a:rPr>
              <a:t>FEATURE SELECTION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518475" y="224575"/>
            <a:ext cx="57804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800">
                <a:solidFill>
                  <a:schemeClr val="accent5"/>
                </a:solidFill>
              </a:rPr>
              <a:t>FEATURE ENGINEERING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631725" y="3085850"/>
            <a:ext cx="41772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Gyms Features: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Gyms per Km</a:t>
            </a:r>
            <a:r>
              <a:rPr baseline="30000"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Gyms per 10.000 target Inhabitants 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Gyms per 10.000 adult inhabitants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631725" y="1695175"/>
            <a:ext cx="5689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Demography Features: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Target demographic density (ages 15 to 29)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Adult demographic density (ages 18 to 65)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/>
        </p:nvSpPr>
        <p:spPr>
          <a:xfrm>
            <a:off x="660425" y="1618975"/>
            <a:ext cx="39888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 groups for maximization: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pt-BR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Income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pt-BR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Demographics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pt-BR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Industry establishments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 group for minimization: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pt-BR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Gyms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4869700" y="1582725"/>
            <a:ext cx="36633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This approach consists on looking for neighborhoods that match this predefined profile. By segmenting the neighborhood sample using a clustering algorithm the existing profiles can be exposed and the neighborhoods matching the target profile selected.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4"/>
          <p:cNvSpPr txBox="1"/>
          <p:nvPr>
            <p:ph type="title"/>
          </p:nvPr>
        </p:nvSpPr>
        <p:spPr>
          <a:xfrm>
            <a:off x="1518475" y="224575"/>
            <a:ext cx="6078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800">
                <a:solidFill>
                  <a:schemeClr val="accent5"/>
                </a:solidFill>
              </a:rPr>
              <a:t>NEIGHBORHOOD CLUSTERING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518475" y="189225"/>
            <a:ext cx="57804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Income Clusters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374" y="1402725"/>
            <a:ext cx="7063274" cy="14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650" y="3277875"/>
            <a:ext cx="7118726" cy="14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/>
        </p:nvSpPr>
        <p:spPr>
          <a:xfrm>
            <a:off x="2162988" y="4701625"/>
            <a:ext cx="48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Income Clusters Averages Bar Plots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1999663" y="2867525"/>
            <a:ext cx="48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Income clusters bar plots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518475" y="300775"/>
            <a:ext cx="57804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Income Clusters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19" name="Google Shape;219;p26"/>
          <p:cNvPicPr preferRelativeResize="0"/>
          <p:nvPr/>
        </p:nvPicPr>
        <p:blipFill rotWithShape="1">
          <a:blip r:embed="rId3">
            <a:alphaModFix/>
          </a:blip>
          <a:srcRect b="797" l="0" r="0" t="806"/>
          <a:stretch/>
        </p:blipFill>
        <p:spPr>
          <a:xfrm>
            <a:off x="1040361" y="1418325"/>
            <a:ext cx="7063276" cy="14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1999675" y="4813000"/>
            <a:ext cx="48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Income Clusters 3D Scatter and Surface Plots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1951538" y="2867525"/>
            <a:ext cx="48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Income clusters boxplots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625" y="3262275"/>
            <a:ext cx="7118726" cy="15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/>
        </p:nvSpPr>
        <p:spPr>
          <a:xfrm>
            <a:off x="1951550" y="4813000"/>
            <a:ext cx="481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Income Clusters Averages Bar Plots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3125275" y="4347600"/>
            <a:ext cx="338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Income Clusters 3D 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Scatterplot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 - Topview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7"/>
          <p:cNvSpPr txBox="1"/>
          <p:nvPr>
            <p:ph type="title"/>
          </p:nvPr>
        </p:nvSpPr>
        <p:spPr>
          <a:xfrm>
            <a:off x="1518475" y="80700"/>
            <a:ext cx="57804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Income Clusters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2150"/>
            <a:ext cx="9144003" cy="326277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 txBox="1"/>
          <p:nvPr>
            <p:ph type="title"/>
          </p:nvPr>
        </p:nvSpPr>
        <p:spPr>
          <a:xfrm>
            <a:off x="1470350" y="0"/>
            <a:ext cx="57804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Income Based Recommendation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1470350" y="-161125"/>
            <a:ext cx="57804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Demography</a:t>
            </a:r>
            <a:r>
              <a:rPr lang="pt-BR">
                <a:solidFill>
                  <a:schemeClr val="dk2"/>
                </a:solidFill>
              </a:rPr>
              <a:t> Clusters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42" name="Google Shape;242;p29"/>
          <p:cNvPicPr preferRelativeResize="0"/>
          <p:nvPr/>
        </p:nvPicPr>
        <p:blipFill rotWithShape="1">
          <a:blip r:embed="rId3">
            <a:alphaModFix/>
          </a:blip>
          <a:srcRect b="0" l="4898" r="4898" t="0"/>
          <a:stretch/>
        </p:blipFill>
        <p:spPr>
          <a:xfrm>
            <a:off x="1012637" y="1045500"/>
            <a:ext cx="7118726" cy="14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/>
        </p:nvSpPr>
        <p:spPr>
          <a:xfrm>
            <a:off x="2163000" y="4747100"/>
            <a:ext cx="48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Demography</a:t>
            </a: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Clusters Average Bar Plots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1951550" y="2469250"/>
            <a:ext cx="48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Demography</a:t>
            </a: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Clusters Bar Plots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625" y="2941051"/>
            <a:ext cx="7118726" cy="180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1580475" y="287250"/>
            <a:ext cx="57804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Demography Clusters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361" y="1605454"/>
            <a:ext cx="7063276" cy="193259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0"/>
          <p:cNvSpPr txBox="1"/>
          <p:nvPr/>
        </p:nvSpPr>
        <p:spPr>
          <a:xfrm>
            <a:off x="2162988" y="3711550"/>
            <a:ext cx="48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Demography Clusters Boxplots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675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1"/>
          <p:cNvSpPr txBox="1"/>
          <p:nvPr>
            <p:ph type="title"/>
          </p:nvPr>
        </p:nvSpPr>
        <p:spPr>
          <a:xfrm>
            <a:off x="1518475" y="80700"/>
            <a:ext cx="57804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Demography</a:t>
            </a:r>
            <a:r>
              <a:rPr lang="pt-BR">
                <a:solidFill>
                  <a:schemeClr val="dk1"/>
                </a:solidFill>
              </a:rPr>
              <a:t> Clusters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2162988" y="4232100"/>
            <a:ext cx="48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Demography Clusters 3D Scatterplot - Sideview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83100" y="712150"/>
            <a:ext cx="71817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Business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What are the best neighborhoods in Rio de Janeiro to start a new gym?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Challenge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To choose between 163 neighborhoods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having hundreds of features available.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675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>
            <p:ph type="title"/>
          </p:nvPr>
        </p:nvSpPr>
        <p:spPr>
          <a:xfrm>
            <a:off x="1518475" y="80700"/>
            <a:ext cx="57804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Demography Clusters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2162988" y="4232100"/>
            <a:ext cx="48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Demography Clusters 3D Scatterplot - 24°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800" y="1144700"/>
            <a:ext cx="2342400" cy="38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 txBox="1"/>
          <p:nvPr>
            <p:ph type="title"/>
          </p:nvPr>
        </p:nvSpPr>
        <p:spPr>
          <a:xfrm>
            <a:off x="1000200" y="173525"/>
            <a:ext cx="7143600" cy="8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Demography Based Recommendation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2150"/>
            <a:ext cx="9144003" cy="326277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4"/>
          <p:cNvSpPr txBox="1"/>
          <p:nvPr>
            <p:ph type="title"/>
          </p:nvPr>
        </p:nvSpPr>
        <p:spPr>
          <a:xfrm>
            <a:off x="1470350" y="0"/>
            <a:ext cx="57804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Income Based Recommendation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900" y="0"/>
            <a:ext cx="6836206" cy="531702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5"/>
          <p:cNvSpPr txBox="1"/>
          <p:nvPr>
            <p:ph type="title"/>
          </p:nvPr>
        </p:nvSpPr>
        <p:spPr>
          <a:xfrm>
            <a:off x="2295350" y="-393250"/>
            <a:ext cx="4663800" cy="13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Commercial</a:t>
            </a:r>
            <a:r>
              <a:rPr lang="pt-BR" sz="1900">
                <a:solidFill>
                  <a:schemeClr val="dk1"/>
                </a:solidFill>
              </a:rPr>
              <a:t> Establishments Clusters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2218250" y="4774200"/>
            <a:ext cx="48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Comercial</a:t>
            </a:r>
            <a:r>
              <a:rPr lang="pt-BR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Clusters Bar Plots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1637863" y="287250"/>
            <a:ext cx="58683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Commercial Establishments</a:t>
            </a:r>
            <a:r>
              <a:rPr lang="pt-BR">
                <a:solidFill>
                  <a:schemeClr val="dk2"/>
                </a:solidFill>
              </a:rPr>
              <a:t> Clusters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374" y="1605444"/>
            <a:ext cx="7063276" cy="2535912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6"/>
          <p:cNvSpPr txBox="1"/>
          <p:nvPr/>
        </p:nvSpPr>
        <p:spPr>
          <a:xfrm>
            <a:off x="2162988" y="4318875"/>
            <a:ext cx="48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Comercial </a:t>
            </a: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Clusters Average Bar Plots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2499800" y="-393250"/>
            <a:ext cx="4254900" cy="13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Industry Establishments Clusters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2218250" y="4774200"/>
            <a:ext cx="48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Industry Clusters Bar Plots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9" name="Google Shape;2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87" y="1605450"/>
            <a:ext cx="7879824" cy="27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7"/>
          <p:cNvSpPr txBox="1"/>
          <p:nvPr>
            <p:ph type="title"/>
          </p:nvPr>
        </p:nvSpPr>
        <p:spPr>
          <a:xfrm>
            <a:off x="1580475" y="287250"/>
            <a:ext cx="65253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Commercial</a:t>
            </a:r>
            <a:r>
              <a:rPr lang="pt-BR">
                <a:solidFill>
                  <a:schemeClr val="dk2"/>
                </a:solidFill>
              </a:rPr>
              <a:t> Establishments Clusters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2162988" y="4430400"/>
            <a:ext cx="48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Commercial</a:t>
            </a: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Clusters Boxplots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516025" y="409000"/>
            <a:ext cx="61644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Commercial Establishments Based Recommendation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07" name="Google Shape;3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0275"/>
            <a:ext cx="9144001" cy="189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470100" y="456725"/>
            <a:ext cx="75984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20">
                <a:solidFill>
                  <a:schemeClr val="dk2"/>
                </a:solidFill>
              </a:rPr>
              <a:t>General Neighborhood Recommendation for Investment in Commerce</a:t>
            </a:r>
            <a:endParaRPr sz="2720">
              <a:solidFill>
                <a:schemeClr val="dk2"/>
              </a:solidFill>
            </a:endParaRPr>
          </a:p>
        </p:txBody>
      </p:sp>
      <p:pic>
        <p:nvPicPr>
          <p:cNvPr id="313" name="Google Shape;3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8650"/>
            <a:ext cx="9144003" cy="18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1457950" y="185925"/>
            <a:ext cx="69327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General Neighborhood Recommendation - Clusters Index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19" name="Google Shape;3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775" y="1504125"/>
            <a:ext cx="3210459" cy="33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title"/>
          </p:nvPr>
        </p:nvSpPr>
        <p:spPr>
          <a:xfrm>
            <a:off x="1457950" y="185925"/>
            <a:ext cx="69327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General Neighborhood Recommendation - Gyms Features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25" name="Google Shape;3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875" y="1504125"/>
            <a:ext cx="3988251" cy="33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DATA SOURCES </a:t>
            </a:r>
            <a:r>
              <a:rPr lang="pt-BR"/>
              <a:t>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Rio de Janeiro Public Data Portal: </a:t>
            </a:r>
            <a:r>
              <a:rPr lang="pt-BR" sz="2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Data.Rio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400"/>
              <a:t>Global Location Database: </a:t>
            </a:r>
            <a:r>
              <a:rPr lang="pt-BR" sz="2400" u="sng">
                <a:solidFill>
                  <a:schemeClr val="hlink"/>
                </a:solidFill>
                <a:hlinkClick r:id="rId4"/>
              </a:rPr>
              <a:t>Foursquare Places API</a:t>
            </a:r>
            <a:r>
              <a:rPr lang="pt-BR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25" y="1057100"/>
            <a:ext cx="8121152" cy="13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76000"/>
            <a:ext cx="8839201" cy="175965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2"/>
          <p:cNvSpPr txBox="1"/>
          <p:nvPr/>
        </p:nvSpPr>
        <p:spPr>
          <a:xfrm>
            <a:off x="2162988" y="4635650"/>
            <a:ext cx="48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Gyms</a:t>
            </a: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Clusters Boxplots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2"/>
          <p:cNvSpPr txBox="1"/>
          <p:nvPr/>
        </p:nvSpPr>
        <p:spPr>
          <a:xfrm>
            <a:off x="2162988" y="2410625"/>
            <a:ext cx="48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Gyms</a:t>
            </a: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Clusters Average Bar Plots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2"/>
          <p:cNvSpPr txBox="1"/>
          <p:nvPr>
            <p:ph type="title"/>
          </p:nvPr>
        </p:nvSpPr>
        <p:spPr>
          <a:xfrm>
            <a:off x="1530925" y="-123950"/>
            <a:ext cx="57804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Gyms</a:t>
            </a:r>
            <a:r>
              <a:rPr lang="pt-BR">
                <a:solidFill>
                  <a:schemeClr val="dk2"/>
                </a:solidFill>
              </a:rPr>
              <a:t> Clusters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75" y="0"/>
            <a:ext cx="771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3"/>
          <p:cNvSpPr txBox="1"/>
          <p:nvPr>
            <p:ph type="title"/>
          </p:nvPr>
        </p:nvSpPr>
        <p:spPr>
          <a:xfrm>
            <a:off x="1555700" y="0"/>
            <a:ext cx="57804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Gyms Clusters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1" name="Google Shape;341;p43"/>
          <p:cNvSpPr txBox="1"/>
          <p:nvPr/>
        </p:nvSpPr>
        <p:spPr>
          <a:xfrm>
            <a:off x="2162988" y="4508650"/>
            <a:ext cx="4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Gyms Clusters 3D Scatterplot - 15°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1457950" y="185925"/>
            <a:ext cx="63378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Neighborhood Recommendation for Investment in Gyms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47" name="Google Shape;34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6525"/>
            <a:ext cx="8839200" cy="2672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4575"/>
            <a:ext cx="8839199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5"/>
          <p:cNvSpPr txBox="1"/>
          <p:nvPr/>
        </p:nvSpPr>
        <p:spPr>
          <a:xfrm>
            <a:off x="1383750" y="4186400"/>
            <a:ext cx="637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Selected Neighborhoods Comparison Against Sample - Gym Feature Group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5"/>
          <p:cNvSpPr txBox="1"/>
          <p:nvPr>
            <p:ph type="title"/>
          </p:nvPr>
        </p:nvSpPr>
        <p:spPr>
          <a:xfrm>
            <a:off x="1543300" y="356375"/>
            <a:ext cx="57804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Gyms Clusters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6"/>
          <p:cNvSpPr txBox="1"/>
          <p:nvPr>
            <p:ph type="title"/>
          </p:nvPr>
        </p:nvSpPr>
        <p:spPr>
          <a:xfrm>
            <a:off x="679625" y="2186700"/>
            <a:ext cx="50463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SzPts val="990"/>
              <a:buNone/>
            </a:pPr>
            <a:r>
              <a:rPr lang="pt-BR" sz="3550">
                <a:solidFill>
                  <a:schemeClr val="accent5"/>
                </a:solidFill>
              </a:rPr>
              <a:t>PRESENTATION END</a:t>
            </a:r>
            <a:endParaRPr sz="17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679625" y="2186700"/>
            <a:ext cx="50463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SzPts val="990"/>
              <a:buNone/>
            </a:pPr>
            <a:r>
              <a:rPr lang="pt-BR" sz="3550">
                <a:solidFill>
                  <a:schemeClr val="accent5"/>
                </a:solidFill>
              </a:rPr>
              <a:t>DATA COLLECTION</a:t>
            </a:r>
            <a:endParaRPr sz="1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1455475" y="300775"/>
            <a:ext cx="80754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Neighborhood Areas for Gym Search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650" y="1618976"/>
            <a:ext cx="4980726" cy="30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441050" y="1851950"/>
            <a:ext cx="3314100" cy="25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Coordinates acquired using the </a:t>
            </a:r>
            <a:r>
              <a:rPr b="1" lang="pt-BR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geocode</a:t>
            </a:r>
            <a:r>
              <a:rPr lang="pt-BR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method of the </a:t>
            </a:r>
            <a:r>
              <a:rPr b="1" lang="pt-BR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geopy</a:t>
            </a:r>
            <a:r>
              <a:rPr lang="pt-BR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library.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Manual corrections of the coordinates and radiuses.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City visualization constructed with the </a:t>
            </a:r>
            <a:r>
              <a:rPr b="1" lang="pt-BR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folium</a:t>
            </a:r>
            <a:r>
              <a:rPr lang="pt-BR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library.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433025" y="290250"/>
            <a:ext cx="46878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Neighborhood Area Table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163" y="1464000"/>
            <a:ext cx="4737675" cy="2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518475" y="300775"/>
            <a:ext cx="57804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Gym Search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453450" y="1921325"/>
            <a:ext cx="33141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Neighborhoods searched iteratively using the Foursquare Places API.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API Request</a:t>
            </a: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</a:t>
            </a: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nputs: 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Center coordinates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Estimated radiuses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Venue category id (Gyms)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0" l="59" r="49" t="0"/>
          <a:stretch/>
        </p:blipFill>
        <p:spPr>
          <a:xfrm>
            <a:off x="3984600" y="1618975"/>
            <a:ext cx="4597549" cy="2769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518475" y="300775"/>
            <a:ext cx="57804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Gym Search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b="0" l="59" r="49" t="0"/>
          <a:stretch/>
        </p:blipFill>
        <p:spPr>
          <a:xfrm>
            <a:off x="3984600" y="1618975"/>
            <a:ext cx="4597549" cy="276979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577400" y="1618975"/>
            <a:ext cx="3314100" cy="30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Result table features</a:t>
            </a: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venue name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category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category id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latitude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longitude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venue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distance from neighborhood center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neighborhood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/>
        </p:nvSpPr>
        <p:spPr>
          <a:xfrm>
            <a:off x="520175" y="1713525"/>
            <a:ext cx="82086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Neighborhood’s names formatting and uniformization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Index or columns settings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Table formatting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Dropping empty or unimportant columns or rows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Dropping duplicates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Dealing with missing values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Type conversions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Merging tables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1"/>
          <p:cNvSpPr txBox="1"/>
          <p:nvPr>
            <p:ph type="title"/>
          </p:nvPr>
        </p:nvSpPr>
        <p:spPr>
          <a:xfrm>
            <a:off x="587900" y="757875"/>
            <a:ext cx="48603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DATA CLEANING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