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CB8510-3A7F-4FC3-8018-5C4F0C79AACB}">
  <a:tblStyle styleId="{23CB8510-3A7F-4FC3-8018-5C4F0C79AA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09aadcafa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09aadcafa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09aadcafa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09aadcafa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09aadcafa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09aadcafa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09aadcafa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09aadcafa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9aadcafa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9aadcafa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09aadcafa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09aadcafa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9aadcafa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9aadcafa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09aadcafa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09aadcafa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09aadcafa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09aadcafa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09aadcafa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09aadcafa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c60e245bf_1_31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c60e245bf_1_31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09aadcafa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09aadcafa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09aadcafa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09aadcafa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09aadcafa8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09aadcafa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09aadcafa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09aadcafa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09aadcafa8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09aadcafa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09aadcafa8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09aadcafa8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09aadcafa8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09aadcafa8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081d712a90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081d712a90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081d712a90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1081d712a90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081d712a90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081d712a90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09aadcafa8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09aadcafa8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081d712a90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081d712a90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6c52a2e8d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6c52a2e8d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09aadcaf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09aadcaf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09aadcaf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09aadcaf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09aadcafa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09aadcafa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09aadcafa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09aadcafa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09aadcafa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09aadcafa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09aadcafa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09aadcafa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idx="1" type="subTitle"/>
          </p:nvPr>
        </p:nvSpPr>
        <p:spPr>
          <a:xfrm>
            <a:off x="3961575" y="3197000"/>
            <a:ext cx="4035900" cy="1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Filipe Almeida - up201708999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Luís Mendes - up201604835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G12</a:t>
            </a:r>
            <a:endParaRPr/>
          </a:p>
        </p:txBody>
      </p:sp>
      <p:sp>
        <p:nvSpPr>
          <p:cNvPr id="431" name="Google Shape;431;p23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Apresentação Projeto AC</a:t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9" name="Google Shape;439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2" name="Google Shape;442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5" name="Google Shape;445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1" name="Google Shape;451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4" name="Google Shape;454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2"/>
          <p:cNvSpPr txBox="1"/>
          <p:nvPr/>
        </p:nvSpPr>
        <p:spPr>
          <a:xfrm>
            <a:off x="713225" y="445025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The Elbow Method</a:t>
            </a:r>
            <a:endParaRPr b="1" sz="2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520" name="Google Shape;5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500" y="615223"/>
            <a:ext cx="5217450" cy="391305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2"/>
          <p:cNvSpPr txBox="1"/>
          <p:nvPr/>
        </p:nvSpPr>
        <p:spPr>
          <a:xfrm>
            <a:off x="286625" y="1235150"/>
            <a:ext cx="3046800" cy="1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Testar para: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 clusters (ideal)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 clusters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2" name="Google Shape;522;p32"/>
          <p:cNvCxnSpPr/>
          <p:nvPr/>
        </p:nvCxnSpPr>
        <p:spPr>
          <a:xfrm>
            <a:off x="2353075" y="1777300"/>
            <a:ext cx="2407200" cy="2091600"/>
          </a:xfrm>
          <a:prstGeom prst="straightConnector1">
            <a:avLst/>
          </a:prstGeom>
          <a:noFill/>
          <a:ln cap="flat" cmpd="sng" w="9525">
            <a:solidFill>
              <a:srgbClr val="FF6B6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3" name="Google Shape;523;p32"/>
          <p:cNvCxnSpPr/>
          <p:nvPr/>
        </p:nvCxnSpPr>
        <p:spPr>
          <a:xfrm>
            <a:off x="1798875" y="2094875"/>
            <a:ext cx="3492900" cy="1842000"/>
          </a:xfrm>
          <a:prstGeom prst="straightConnector1">
            <a:avLst/>
          </a:prstGeom>
          <a:noFill/>
          <a:ln cap="flat" cmpd="sng" w="9525">
            <a:solidFill>
              <a:srgbClr val="FF6B6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3"/>
          <p:cNvSpPr txBox="1"/>
          <p:nvPr/>
        </p:nvSpPr>
        <p:spPr>
          <a:xfrm>
            <a:off x="713225" y="445025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2 Clusters </a:t>
            </a:r>
            <a:endParaRPr b="1" sz="2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29" name="Google Shape;5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300" y="2911175"/>
            <a:ext cx="2665125" cy="199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319" y="273150"/>
            <a:ext cx="3271774" cy="24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5400" y="2911175"/>
            <a:ext cx="2665125" cy="1998844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33"/>
          <p:cNvSpPr txBox="1"/>
          <p:nvPr/>
        </p:nvSpPr>
        <p:spPr>
          <a:xfrm>
            <a:off x="351300" y="1084425"/>
            <a:ext cx="309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Formam-se dois clusters que separam os maiores centros urbanos.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33" name="Google Shape;533;p33"/>
          <p:cNvSpPr txBox="1"/>
          <p:nvPr/>
        </p:nvSpPr>
        <p:spPr>
          <a:xfrm>
            <a:off x="351300" y="2212275"/>
            <a:ext cx="30960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Probabilidade de um loan ser bem sucedido em cada cluster: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Cluster 1 - 86%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Cluster 2 - 85% (centros urbanos)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Silhouette Coefficient = 0.96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4"/>
          <p:cNvSpPr txBox="1"/>
          <p:nvPr/>
        </p:nvSpPr>
        <p:spPr>
          <a:xfrm>
            <a:off x="713225" y="445025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3 Clusters </a:t>
            </a:r>
            <a:endParaRPr b="1" sz="2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39" name="Google Shape;539;p34"/>
          <p:cNvSpPr txBox="1"/>
          <p:nvPr/>
        </p:nvSpPr>
        <p:spPr>
          <a:xfrm>
            <a:off x="351300" y="1084425"/>
            <a:ext cx="368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Voltaram-se a verificar separações relativas à demografia.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40" name="Google Shape;540;p34"/>
          <p:cNvSpPr txBox="1"/>
          <p:nvPr/>
        </p:nvSpPr>
        <p:spPr>
          <a:xfrm>
            <a:off x="351300" y="2190425"/>
            <a:ext cx="3539100" cy="2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Probabilidade de um loan ser bem sucedido em cada cluster: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Cluster 1 - 86%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Cluster 2 - 85% (centros urbanos)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Cluster 3 - 78% (novos centros urbanos encontrados)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Silhouette Coefficient = 0.85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41" name="Google Shape;5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851" y="661274"/>
            <a:ext cx="4520000" cy="33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5"/>
          <p:cNvSpPr txBox="1"/>
          <p:nvPr/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Predictive </a:t>
            </a:r>
            <a:r>
              <a:rPr lang="en" sz="3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Component</a:t>
            </a:r>
            <a:endParaRPr sz="3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47" name="Google Shape;547;p35"/>
          <p:cNvSpPr txBox="1"/>
          <p:nvPr/>
        </p:nvSpPr>
        <p:spPr>
          <a:xfrm>
            <a:off x="713245" y="1268275"/>
            <a:ext cx="31752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Problem Definition</a:t>
            </a:r>
            <a:endParaRPr b="1"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48" name="Google Shape;548;p35"/>
          <p:cNvSpPr txBox="1"/>
          <p:nvPr/>
        </p:nvSpPr>
        <p:spPr>
          <a:xfrm>
            <a:off x="775650" y="1706275"/>
            <a:ext cx="7655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Prever, com a melhor precisão possível,  se um empréstimo deve ou não ser feito de acordo com os dados recolhidos dos clientes.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6"/>
          <p:cNvSpPr txBox="1"/>
          <p:nvPr/>
        </p:nvSpPr>
        <p:spPr>
          <a:xfrm>
            <a:off x="713225" y="757071"/>
            <a:ext cx="7274100" cy="42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Feature Engineering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-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Extraiu-se parâmetros relacionados diretamente com o owner de cada conta que tinha um empréstimo associado, visto que apenas o owner podia requisitar o empréstimo.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Total dos vários tipos das transações do owner,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Todas as métricas dos distritos do owner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-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Media, mediana, mínimo, máximo e variância do total dos créditos e do total dos levantamentos por owner, entre outros.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-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etc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Total: 42 colunas por empréstimo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Data Cleaning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-"/>
            </a:pPr>
            <a:r>
              <a:rPr lang="en" u="sng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Conversão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de “birth number” para “gender” e “birth year”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-"/>
            </a:pPr>
            <a:r>
              <a:rPr lang="en" u="sng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Imputação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de valores em falta (“unemployment rate ‘95” e “no. of commited crimes ‘95”), substituídos pela média de todos os distritos.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-"/>
            </a:pPr>
            <a:r>
              <a:rPr lang="en" u="sng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Binarization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do atributo “gender” do owner.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-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etc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54" name="Google Shape;554;p36"/>
          <p:cNvSpPr txBox="1"/>
          <p:nvPr/>
        </p:nvSpPr>
        <p:spPr>
          <a:xfrm>
            <a:off x="713225" y="292625"/>
            <a:ext cx="5679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Data Preparation</a:t>
            </a:r>
            <a:endParaRPr sz="3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7"/>
          <p:cNvSpPr txBox="1"/>
          <p:nvPr/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Experimental Setup</a:t>
            </a:r>
            <a:endParaRPr b="1"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60" name="Google Shape;560;p37"/>
          <p:cNvSpPr txBox="1"/>
          <p:nvPr/>
        </p:nvSpPr>
        <p:spPr>
          <a:xfrm>
            <a:off x="837500" y="1092250"/>
            <a:ext cx="7514400" cy="3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São testados os seguintes modelos: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Decision Tree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KNN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SVM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Random Forest (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Regression and Classification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)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 programa: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Divide os dados em 80% treino / 20% teste 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Com os 80% cria o modelo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Com os 20% testa o modelo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Regista dois resultados: precisão baseada na matriz de confusão e AUC (area under the curve) da ROC curve.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Este processo repete-se em n(foram testados vários n diferentes) iterações e, no fim, faz a média da precisão e da AUC.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8"/>
          <p:cNvSpPr txBox="1"/>
          <p:nvPr/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Experimental Setup</a:t>
            </a:r>
            <a:endParaRPr sz="3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66" name="Google Shape;566;p38"/>
          <p:cNvSpPr txBox="1"/>
          <p:nvPr/>
        </p:nvSpPr>
        <p:spPr>
          <a:xfrm>
            <a:off x="837500" y="1092250"/>
            <a:ext cx="7514400" cy="3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Feature selection usando método wrapper </a:t>
            </a: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Backward Elimination.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Com mais impacto na performance: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Account_dates_yymd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Transactions_number_per_account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Loan_durations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Loan_payments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Transactions_last_balance_per_account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No_transactions_type_credit_per_account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No_transactions_type_withdrawal_per_account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no_k_sanction_interest_if_negative_balance_of_transaction_per_account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9"/>
          <p:cNvSpPr txBox="1"/>
          <p:nvPr/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Results</a:t>
            </a:r>
            <a:endParaRPr sz="3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572" name="Google Shape;572;p39"/>
          <p:cNvGraphicFramePr/>
          <p:nvPr/>
        </p:nvGraphicFramePr>
        <p:xfrm>
          <a:off x="353900" y="149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{23CB8510-3A7F-4FC3-8018-5C4F0C79AACB}</a:tableStyleId>
              </a:tblPr>
              <a:tblGrid>
                <a:gridCol w="1026100"/>
                <a:gridCol w="1764150"/>
                <a:gridCol w="1733050"/>
                <a:gridCol w="1746175"/>
                <a:gridCol w="1191350"/>
                <a:gridCol w="983125"/>
              </a:tblGrid>
              <a:tr h="75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Random Forest</a:t>
                      </a:r>
                      <a:br>
                        <a:rPr b="1"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</a:br>
                      <a:r>
                        <a:rPr b="1"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Regression</a:t>
                      </a:r>
                      <a:endParaRPr b="1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- Minimum samples leaf: 4</a:t>
                      </a:r>
                      <a:endParaRPr sz="10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- Estimators (trees): 200</a:t>
                      </a:r>
                      <a:endParaRPr sz="10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Random Forest</a:t>
                      </a:r>
                      <a:endParaRPr b="1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Classification</a:t>
                      </a:r>
                      <a:endParaRPr b="1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- Minimum samples leaf: 4</a:t>
                      </a:r>
                      <a:endParaRPr sz="10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- Estimators (trees): 200</a:t>
                      </a:r>
                      <a:endParaRPr sz="10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Decision Tree</a:t>
                      </a:r>
                      <a:endParaRPr b="1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- Minimum samples leaf: 4</a:t>
                      </a:r>
                      <a:endParaRPr sz="10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Knn</a:t>
                      </a:r>
                      <a:endParaRPr b="1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- Number of neighbours: 5</a:t>
                      </a:r>
                      <a:endParaRPr sz="10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SVM</a:t>
                      </a:r>
                      <a:endParaRPr b="1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</a:tr>
              <a:tr h="644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Confusion Matrix Accuracy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90%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89%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85%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82%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85%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</a:tr>
              <a:tr h="53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AUC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71%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67%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65%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56%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0"/>
          <p:cNvSpPr txBox="1"/>
          <p:nvPr/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Conclusions, limitations and future work</a:t>
            </a:r>
            <a:endParaRPr sz="3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78" name="Google Shape;578;p40"/>
          <p:cNvSpPr txBox="1"/>
          <p:nvPr/>
        </p:nvSpPr>
        <p:spPr>
          <a:xfrm>
            <a:off x="583475" y="3162875"/>
            <a:ext cx="7655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Resultados das submissões mostram que tínhamos um modelo </a:t>
            </a: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overfitted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Porquê?: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Por demasiadas variáveis no modelo que foi usado para a submissão (Random Forest Regression).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Mau aproveitamento das variáveis do modelo como tamanho mínimo de leafs.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79" name="Google Shape;57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39863"/>
            <a:ext cx="8839200" cy="428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75" y="1479554"/>
            <a:ext cx="8839201" cy="408535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40"/>
          <p:cNvSpPr txBox="1"/>
          <p:nvPr/>
        </p:nvSpPr>
        <p:spPr>
          <a:xfrm>
            <a:off x="533400" y="1093925"/>
            <a:ext cx="295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Public 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82" name="Google Shape;582;p40"/>
          <p:cNvSpPr txBox="1"/>
          <p:nvPr/>
        </p:nvSpPr>
        <p:spPr>
          <a:xfrm>
            <a:off x="533400" y="2187750"/>
            <a:ext cx="295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Private 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83" name="Google Shape;583;p40"/>
          <p:cNvCxnSpPr/>
          <p:nvPr/>
        </p:nvCxnSpPr>
        <p:spPr>
          <a:xfrm>
            <a:off x="4579200" y="1992663"/>
            <a:ext cx="11400" cy="441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584" name="Google Shape;584;p40"/>
          <p:cNvSpPr/>
          <p:nvPr/>
        </p:nvSpPr>
        <p:spPr>
          <a:xfrm>
            <a:off x="1017288" y="2494236"/>
            <a:ext cx="491375" cy="467375"/>
          </a:xfrm>
          <a:custGeom>
            <a:rect b="b" l="l" r="r" t="t"/>
            <a:pathLst>
              <a:path extrusionOk="0" h="18695" w="19655">
                <a:moveTo>
                  <a:pt x="9989" y="57"/>
                </a:moveTo>
                <a:cubicBezTo>
                  <a:pt x="13154" y="283"/>
                  <a:pt x="18807" y="4278"/>
                  <a:pt x="19485" y="7292"/>
                </a:cubicBezTo>
                <a:cubicBezTo>
                  <a:pt x="20163" y="10307"/>
                  <a:pt x="16847" y="16712"/>
                  <a:pt x="14059" y="18144"/>
                </a:cubicBezTo>
                <a:cubicBezTo>
                  <a:pt x="11271" y="19576"/>
                  <a:pt x="5016" y="17918"/>
                  <a:pt x="2755" y="15883"/>
                </a:cubicBezTo>
                <a:cubicBezTo>
                  <a:pt x="494" y="13848"/>
                  <a:pt x="-712" y="8573"/>
                  <a:pt x="494" y="5935"/>
                </a:cubicBezTo>
                <a:cubicBezTo>
                  <a:pt x="1700" y="3297"/>
                  <a:pt x="6824" y="-169"/>
                  <a:pt x="9989" y="57"/>
                </a:cubicBezTo>
                <a:close/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1"/>
          <p:cNvSpPr txBox="1"/>
          <p:nvPr/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Conclusions, limitations and future work</a:t>
            </a:r>
            <a:endParaRPr sz="3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90" name="Google Shape;590;p41"/>
          <p:cNvSpPr txBox="1"/>
          <p:nvPr/>
        </p:nvSpPr>
        <p:spPr>
          <a:xfrm>
            <a:off x="775650" y="1249075"/>
            <a:ext cx="7655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 performance da curva AUC indica que pode haver uma melhoria faltou a descoberta de parâmetros importantes para definir um modelo completo, obtendo assim um melhor rácio de falsos positivos e verdadeiros positivos que se reflete na AUC.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91" name="Google Shape;591;p41"/>
          <p:cNvSpPr txBox="1"/>
          <p:nvPr/>
        </p:nvSpPr>
        <p:spPr>
          <a:xfrm>
            <a:off x="713220" y="2742525"/>
            <a:ext cx="31752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Future Work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92" name="Google Shape;592;p41"/>
          <p:cNvSpPr txBox="1"/>
          <p:nvPr/>
        </p:nvSpPr>
        <p:spPr>
          <a:xfrm>
            <a:off x="775650" y="3164950"/>
            <a:ext cx="765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Descoberta de mais variáveis que tenham impacto (Data Exploration)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Melhor ajustamento das variáveis dos modelos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Contexto</a:t>
            </a:r>
            <a:endParaRPr b="1" sz="15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	Um banco, localizado na República Checa, pretende melhorar os seus serviços através da visualização e descrição dos dados que guarda dos seus clientes, e através da previsão do sucesso de um empréstimo bancário. Fornece os serviços em Praga e outras regiões (distritos).</a:t>
            </a:r>
            <a:endParaRPr sz="14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	Idade, taxa de esforço (rendimento total / prestações dos empréstimos), património hipotecado, são alguns dos fatores que influenciam se é concedido um empréstimo ou não.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62" name="Google Shape;462;p24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Description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2"/>
          <p:cNvSpPr txBox="1"/>
          <p:nvPr/>
        </p:nvSpPr>
        <p:spPr>
          <a:xfrm>
            <a:off x="609750" y="452550"/>
            <a:ext cx="7924500" cy="4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Annexes</a:t>
            </a:r>
            <a:endParaRPr sz="41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3"/>
          <p:cNvSpPr txBox="1"/>
          <p:nvPr/>
        </p:nvSpPr>
        <p:spPr>
          <a:xfrm>
            <a:off x="775650" y="715675"/>
            <a:ext cx="7655100" cy="3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Feature Extraction</a:t>
            </a:r>
            <a:endParaRPr b="1"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Todas as features foram extraídas dos csv através da importação de todos os dados e a criação de classes e métodos get para todos os csv.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Feature Engineering</a:t>
            </a:r>
            <a:endParaRPr b="1"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Teve como foco principal a geração de dados relativos ao owner da account, pois apenas esse tipo de cliente tem permissão para pedir um empréstimo. Entre estes, alguns dados relativos à account também foram retiradas.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4"/>
          <p:cNvSpPr txBox="1"/>
          <p:nvPr/>
        </p:nvSpPr>
        <p:spPr>
          <a:xfrm>
            <a:off x="775650" y="559425"/>
            <a:ext cx="7655100" cy="39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Feature Engineering: lista completa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Data do empréstimo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Total do empréstimo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Duração do empréstimo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Pagamentos mensais do empréstimo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Data de criação da conta (yymmdd)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Número de transações por conta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Data da última transação da conta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Balanço final da última transação da conta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Número de transações do tipo crédito da conta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Número de transações do tipo levantamento da conta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Média, mediana, máximo, mínimo, variância das transações do tipo crédito da conta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Média, mediana, máximo, mínimo, variância das transações do tipo levantamento da conta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Número das transações sem descrição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Número das transações com descrição “household”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Número das transações com descrição “interest credited”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5"/>
          <p:cNvSpPr txBox="1"/>
          <p:nvPr/>
        </p:nvSpPr>
        <p:spPr>
          <a:xfrm>
            <a:off x="775650" y="466175"/>
            <a:ext cx="7655100" cy="3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Número das transações com descrição “old age pension”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Número das transações com descrição “insurance payment”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Número das transações com descrição “payment for statement”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Número das transações com descrição “sanction interest if negative balance”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Género do owner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Data de nascimento do owner (yymmdd)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Número de habitantes do distrito do owner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Número de municipalidades com habitantes entre 0 e 499 do distrito do owner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Número de municipalidades com habitantes entre 500 e 1999 do distrito do owner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Número de municipalidades com habitantes entre 2000 e 9999 do distrito do owner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Número de municipalidades com habitantes maior que 10000 do distrito do owner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Número de cidades do distrito do owner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Rácio de habitantes urbanos do distrito do owner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Salário médio dos habitantes do distrito do owner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Taxa de desemprego em 1995 do distrito do owner	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6"/>
          <p:cNvSpPr txBox="1"/>
          <p:nvPr/>
        </p:nvSpPr>
        <p:spPr>
          <a:xfrm>
            <a:off x="775650" y="559425"/>
            <a:ext cx="76551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Taxa de desemprego em 1996 do distrito do owner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Número de empreendedores por 1000 habitantes do distrito do owner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Número de crimes cometidos em 1995 no distrito do owner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Número de crimes cometidos em 1996 no distrito do owner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Total: 42 colunas por empréstimo produzidas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7"/>
          <p:cNvSpPr txBox="1"/>
          <p:nvPr/>
        </p:nvSpPr>
        <p:spPr>
          <a:xfrm>
            <a:off x="713225" y="1232575"/>
            <a:ext cx="36696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81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Escalonamento </a:t>
            </a:r>
            <a:r>
              <a:rPr b="1"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dos dados</a:t>
            </a:r>
            <a:endParaRPr b="1"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23" name="Google Shape;623;p47"/>
          <p:cNvSpPr txBox="1"/>
          <p:nvPr/>
        </p:nvSpPr>
        <p:spPr>
          <a:xfrm>
            <a:off x="713225" y="445025"/>
            <a:ext cx="648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Informações adicionais sobre clustering</a:t>
            </a:r>
            <a:endParaRPr sz="3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24" name="Google Shape;624;p47"/>
          <p:cNvSpPr txBox="1"/>
          <p:nvPr/>
        </p:nvSpPr>
        <p:spPr>
          <a:xfrm>
            <a:off x="733650" y="1955925"/>
            <a:ext cx="76767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Todas as colunas de dados foram ajustadas a uma escala de 0 a 1. O valor mais pequeno passa a ser 0 e o maior 1, escalando todos os outros valores para ficarem contidos entre estes dois.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Para se poder usar algoritmos de clustering, é essencial passar os dados por este processo uma vez as colunas têm entre elas valores muito díspares e de unidades diferentes(ex: “loan ammount” e “loan duration”). 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Como muitos destes algoritmos usam distâncias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Euclidianas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nos seus cálculos, não escalando os dados, algumas das colunas teriam muita mais influência no resultado obtido.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8"/>
          <p:cNvSpPr txBox="1"/>
          <p:nvPr/>
        </p:nvSpPr>
        <p:spPr>
          <a:xfrm>
            <a:off x="713225" y="445025"/>
            <a:ext cx="612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Gráficos adicionais com 2 clusters</a:t>
            </a:r>
            <a:endParaRPr b="1"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30" name="Google Shape;63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701" y="1159875"/>
            <a:ext cx="2381398" cy="17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48"/>
          <p:cNvSpPr txBox="1"/>
          <p:nvPr/>
        </p:nvSpPr>
        <p:spPr>
          <a:xfrm>
            <a:off x="713300" y="2950725"/>
            <a:ext cx="195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Loan Ammount</a:t>
            </a:r>
            <a:endParaRPr sz="1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32" name="Google Shape;63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7900" y="1155957"/>
            <a:ext cx="2406650" cy="1804943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48"/>
          <p:cNvSpPr txBox="1"/>
          <p:nvPr/>
        </p:nvSpPr>
        <p:spPr>
          <a:xfrm>
            <a:off x="3550025" y="2950725"/>
            <a:ext cx="195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Last balance per account</a:t>
            </a:r>
            <a:endParaRPr sz="1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34" name="Google Shape;634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4275" y="1159875"/>
            <a:ext cx="2387818" cy="17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48"/>
          <p:cNvSpPr txBox="1"/>
          <p:nvPr/>
        </p:nvSpPr>
        <p:spPr>
          <a:xfrm>
            <a:off x="6109150" y="2950725"/>
            <a:ext cx="195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Loan payments</a:t>
            </a:r>
            <a:endParaRPr sz="1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36" name="Google Shape;636;p48"/>
          <p:cNvSpPr txBox="1"/>
          <p:nvPr/>
        </p:nvSpPr>
        <p:spPr>
          <a:xfrm>
            <a:off x="713300" y="3512025"/>
            <a:ext cx="7503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Todos os gráficos de clustering encontrados que não relacionados com os dados do distrito da pessoa que pediu o loan, têm um aspecto semelhante a estes exemplos. Não é possível encontrar nenhum agrupamento ou padrão relativo à distribuição dos dados.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Verificam-se resultados semelhantes para 3 clusters.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9"/>
          <p:cNvSpPr txBox="1"/>
          <p:nvPr>
            <p:ph idx="1" type="body"/>
          </p:nvPr>
        </p:nvSpPr>
        <p:spPr>
          <a:xfrm>
            <a:off x="578600" y="1063525"/>
            <a:ext cx="66252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Foi feita a análise da formulação da árvore de decisão no curso deste projeto.  O resultado das tomadas de decisão da árvore serviu como indicação de quais as features mais relevantes para o modelo. As imagens seguintes mostram alguns exemplos de execução: </a:t>
            </a:r>
            <a:endParaRPr sz="1400"/>
          </a:p>
        </p:txBody>
      </p:sp>
      <p:sp>
        <p:nvSpPr>
          <p:cNvPr id="642" name="Google Shape;642;p49"/>
          <p:cNvSpPr txBox="1"/>
          <p:nvPr>
            <p:ph type="ctrTitle"/>
          </p:nvPr>
        </p:nvSpPr>
        <p:spPr>
          <a:xfrm>
            <a:off x="618825" y="411675"/>
            <a:ext cx="6223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Análise de modelos “white-box” - Decision Tree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descr="Image" id="643" name="Google Shape;64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00" y="2196350"/>
            <a:ext cx="2752725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49"/>
          <p:cNvSpPr txBox="1"/>
          <p:nvPr/>
        </p:nvSpPr>
        <p:spPr>
          <a:xfrm>
            <a:off x="3369575" y="2223400"/>
            <a:ext cx="5739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vvic Light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feature_19 -&gt; Mínimo de um levantamento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por conta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vvic Light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feature_7 -&gt; Data da última transação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vvic Light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feature_8 -&gt; Balanço final da conta após a última transação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vvic Light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feature_21 -&gt; Número de transações sem tipo definido por conta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0"/>
          <p:cNvSpPr txBox="1"/>
          <p:nvPr/>
        </p:nvSpPr>
        <p:spPr>
          <a:xfrm>
            <a:off x="3445775" y="623200"/>
            <a:ext cx="5678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vvic Light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feature_27 -&gt;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Número das transações com descrição “sanction interest if negative balance” por conta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vvic Light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feature_2 -&gt; Total do empréstimo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vvic Light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feature_8 -&gt;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Balanço final da conta após a última transação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vvic Light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feature_10 -&gt; Número de levantamentos por conta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descr="Image" id="650" name="Google Shape;65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00" y="536500"/>
            <a:ext cx="27051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1"/>
          <p:cNvSpPr txBox="1"/>
          <p:nvPr>
            <p:ph idx="1" type="body"/>
          </p:nvPr>
        </p:nvSpPr>
        <p:spPr>
          <a:xfrm>
            <a:off x="597375" y="1063525"/>
            <a:ext cx="76623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400"/>
              <a:t>Python </a:t>
            </a:r>
            <a:endParaRPr sz="1400"/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400"/>
              <a:t>Sklearn</a:t>
            </a:r>
            <a:endParaRPr sz="1400"/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400"/>
              <a:t>Pandas</a:t>
            </a:r>
            <a:endParaRPr sz="1400"/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400"/>
              <a:t>Matplotlib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sp>
        <p:nvSpPr>
          <p:cNvPr id="656" name="Google Shape;656;p51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Setup</a:t>
            </a:r>
            <a:endParaRPr/>
          </a:p>
        </p:txBody>
      </p:sp>
      <p:pic>
        <p:nvPicPr>
          <p:cNvPr id="657" name="Google Shape;65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0800" y="1063524"/>
            <a:ext cx="638490" cy="63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5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Business Goals</a:t>
            </a:r>
            <a:endParaRPr b="1"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/>
              <a:t>	</a:t>
            </a:r>
            <a:r>
              <a:rPr lang="en" sz="1400"/>
              <a:t>Determinar o risco de um empréstimo de acordo com informação dos clientes.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/>
              <a:t>Data Mining Goals</a:t>
            </a:r>
            <a:endParaRPr b="1" sz="1500"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Descrever os dados de modo a que seja possível encontrar certos padrões gerais sobre os clientes, associações, correlações e clusters.</a:t>
            </a:r>
            <a:endParaRPr sz="1400"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Prever, com base na informação prévia de um cliente e de todos os empréstimos feitos, se um empréstimo deve ser concedido ou não, através do cálculo de uma percentagem de risco associada.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68" name="Google Shape;468;p25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Description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2"/>
          <p:cNvSpPr txBox="1"/>
          <p:nvPr>
            <p:ph idx="1" type="body"/>
          </p:nvPr>
        </p:nvSpPr>
        <p:spPr>
          <a:xfrm>
            <a:off x="597375" y="1063525"/>
            <a:ext cx="7662300" cy="14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400"/>
              <a:t>Partilha de documentos usando o Google Drive </a:t>
            </a:r>
            <a:endParaRPr sz="14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400"/>
              <a:t>Controlo de versão com GitHub</a:t>
            </a:r>
            <a:endParaRPr sz="1400"/>
          </a:p>
        </p:txBody>
      </p:sp>
      <p:sp>
        <p:nvSpPr>
          <p:cNvPr id="663" name="Google Shape;663;p52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3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669" name="Google Shape;669;p53"/>
          <p:cNvSpPr txBox="1"/>
          <p:nvPr/>
        </p:nvSpPr>
        <p:spPr>
          <a:xfrm>
            <a:off x="3213811" y="4333329"/>
            <a:ext cx="23379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Please keep this slide for attribution</a:t>
            </a:r>
            <a:endParaRPr sz="1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70" name="Google Shape;670;p53"/>
          <p:cNvSpPr/>
          <p:nvPr/>
        </p:nvSpPr>
        <p:spPr>
          <a:xfrm>
            <a:off x="-65247" y="971445"/>
            <a:ext cx="62397" cy="62143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1" name="Google Shape;671;p53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672" name="Google Shape;672;p5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5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5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5" name="Google Shape;675;p53"/>
          <p:cNvSpPr/>
          <p:nvPr/>
        </p:nvSpPr>
        <p:spPr>
          <a:xfrm>
            <a:off x="9277943" y="-708433"/>
            <a:ext cx="9132" cy="2718429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53"/>
          <p:cNvSpPr/>
          <p:nvPr/>
        </p:nvSpPr>
        <p:spPr>
          <a:xfrm>
            <a:off x="335228" y="-685306"/>
            <a:ext cx="9132" cy="1822332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6"/>
          <p:cNvSpPr txBox="1"/>
          <p:nvPr>
            <p:ph idx="1" type="body"/>
          </p:nvPr>
        </p:nvSpPr>
        <p:spPr>
          <a:xfrm>
            <a:off x="542625" y="1063525"/>
            <a:ext cx="27033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Através das box plots, verifica-se  a redução da diferença dos valores entre os clientes que têm ou não um empréstimo. </a:t>
            </a:r>
            <a:endParaRPr sz="1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/>
              <a:t>Pelos box plots observa-se que a faixa etária dos clientes que tiveram um empréstimo concentra-se entre os 45 e 70 anos.</a:t>
            </a:r>
            <a:endParaRPr sz="13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/>
              <a:t>Entre a penúltima e última linha de gráficos não se observa uma diferença significativa na faixa etária dos clientes com um empréstimo bem sucedido ou mal sucedido.</a:t>
            </a:r>
            <a:endParaRPr sz="1300"/>
          </a:p>
        </p:txBody>
      </p:sp>
      <p:sp>
        <p:nvSpPr>
          <p:cNvPr id="474" name="Google Shape;474;p26"/>
          <p:cNvSpPr txBox="1"/>
          <p:nvPr>
            <p:ph type="ctrTitle"/>
          </p:nvPr>
        </p:nvSpPr>
        <p:spPr>
          <a:xfrm>
            <a:off x="5426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475" name="Google Shape;4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600" y="1063525"/>
            <a:ext cx="5589499" cy="364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7"/>
          <p:cNvSpPr txBox="1"/>
          <p:nvPr>
            <p:ph idx="1" type="body"/>
          </p:nvPr>
        </p:nvSpPr>
        <p:spPr>
          <a:xfrm>
            <a:off x="638550" y="474425"/>
            <a:ext cx="5001900" cy="11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Métricas relativas aos empréstimos</a:t>
            </a:r>
            <a:endParaRPr b="1" sz="15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481" name="Google Shape;4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550" y="1783974"/>
            <a:ext cx="7866902" cy="306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1149" y="265925"/>
            <a:ext cx="2714299" cy="15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8"/>
          <p:cNvSpPr txBox="1"/>
          <p:nvPr>
            <p:ph idx="1" type="body"/>
          </p:nvPr>
        </p:nvSpPr>
        <p:spPr>
          <a:xfrm>
            <a:off x="638550" y="474425"/>
            <a:ext cx="2275800" cy="40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Status de empréstimo por distrito</a:t>
            </a:r>
            <a:endParaRPr b="1"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Ignorando os distritos com menor número de empréstimos, na maior parte das entradas verifica-se que se aproxima da taxa de sucesso geral dos empréstimos de 86%.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488" name="Google Shape;4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500" y="689525"/>
            <a:ext cx="6218198" cy="398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9"/>
          <p:cNvSpPr txBox="1"/>
          <p:nvPr>
            <p:ph idx="1" type="body"/>
          </p:nvPr>
        </p:nvSpPr>
        <p:spPr>
          <a:xfrm>
            <a:off x="638550" y="474425"/>
            <a:ext cx="2275800" cy="40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Status de empréstimo por distrito</a:t>
            </a:r>
            <a:endParaRPr b="1"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494" name="Google Shape;4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25" y="139600"/>
            <a:ext cx="8963448" cy="489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0"/>
          <p:cNvSpPr txBox="1"/>
          <p:nvPr/>
        </p:nvSpPr>
        <p:spPr>
          <a:xfrm>
            <a:off x="282700" y="505025"/>
            <a:ext cx="28407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Balanço médio da última transação das contas com empréstimo pago: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23 % maior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00" name="Google Shape;5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25" y="2237675"/>
            <a:ext cx="8308349" cy="277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1" name="Google Shape;501;p30"/>
          <p:cNvCxnSpPr>
            <a:stCxn id="499" idx="2"/>
          </p:cNvCxnSpPr>
          <p:nvPr/>
        </p:nvCxnSpPr>
        <p:spPr>
          <a:xfrm flipH="1">
            <a:off x="955750" y="1615925"/>
            <a:ext cx="747300" cy="1344300"/>
          </a:xfrm>
          <a:prstGeom prst="straightConnector1">
            <a:avLst/>
          </a:prstGeom>
          <a:noFill/>
          <a:ln cap="flat" cmpd="sng" w="9525">
            <a:solidFill>
              <a:srgbClr val="FF6B6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2" name="Google Shape;502;p30"/>
          <p:cNvCxnSpPr>
            <a:stCxn id="499" idx="2"/>
          </p:cNvCxnSpPr>
          <p:nvPr/>
        </p:nvCxnSpPr>
        <p:spPr>
          <a:xfrm flipH="1">
            <a:off x="955750" y="1615925"/>
            <a:ext cx="747300" cy="2820600"/>
          </a:xfrm>
          <a:prstGeom prst="straightConnector1">
            <a:avLst/>
          </a:prstGeom>
          <a:noFill/>
          <a:ln cap="flat" cmpd="sng" w="9525">
            <a:solidFill>
              <a:srgbClr val="FF6B6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3" name="Google Shape;503;p30"/>
          <p:cNvSpPr txBox="1"/>
          <p:nvPr/>
        </p:nvSpPr>
        <p:spPr>
          <a:xfrm>
            <a:off x="3124925" y="505025"/>
            <a:ext cx="28407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Média do total de créditos feitos das contas com empréstimo pago: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5.1 % maior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504" name="Google Shape;504;p30"/>
          <p:cNvCxnSpPr>
            <a:stCxn id="503" idx="2"/>
          </p:cNvCxnSpPr>
          <p:nvPr/>
        </p:nvCxnSpPr>
        <p:spPr>
          <a:xfrm flipH="1">
            <a:off x="3698375" y="1615925"/>
            <a:ext cx="846900" cy="1344300"/>
          </a:xfrm>
          <a:prstGeom prst="straightConnector1">
            <a:avLst/>
          </a:prstGeom>
          <a:noFill/>
          <a:ln cap="flat" cmpd="sng" w="9525">
            <a:solidFill>
              <a:srgbClr val="FF6B6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5" name="Google Shape;505;p30"/>
          <p:cNvCxnSpPr>
            <a:stCxn id="503" idx="2"/>
          </p:cNvCxnSpPr>
          <p:nvPr/>
        </p:nvCxnSpPr>
        <p:spPr>
          <a:xfrm flipH="1">
            <a:off x="3644075" y="1615925"/>
            <a:ext cx="901200" cy="2665200"/>
          </a:xfrm>
          <a:prstGeom prst="straightConnector1">
            <a:avLst/>
          </a:prstGeom>
          <a:noFill/>
          <a:ln cap="flat" cmpd="sng" w="9525">
            <a:solidFill>
              <a:srgbClr val="FF6B6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6" name="Google Shape;506;p30"/>
          <p:cNvSpPr txBox="1"/>
          <p:nvPr/>
        </p:nvSpPr>
        <p:spPr>
          <a:xfrm>
            <a:off x="5890950" y="505025"/>
            <a:ext cx="30519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Média do total de levantamentos feitos das contas com empréstimo pago: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27 % maior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7" name="Google Shape;507;p30"/>
          <p:cNvCxnSpPr>
            <a:stCxn id="506" idx="2"/>
          </p:cNvCxnSpPr>
          <p:nvPr/>
        </p:nvCxnSpPr>
        <p:spPr>
          <a:xfrm flipH="1">
            <a:off x="6425400" y="1615925"/>
            <a:ext cx="991500" cy="2680800"/>
          </a:xfrm>
          <a:prstGeom prst="straightConnector1">
            <a:avLst/>
          </a:prstGeom>
          <a:noFill/>
          <a:ln cap="flat" cmpd="sng" w="9525">
            <a:solidFill>
              <a:srgbClr val="FF6B6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8" name="Google Shape;508;p30"/>
          <p:cNvCxnSpPr>
            <a:stCxn id="506" idx="2"/>
          </p:cNvCxnSpPr>
          <p:nvPr/>
        </p:nvCxnSpPr>
        <p:spPr>
          <a:xfrm flipH="1">
            <a:off x="6433200" y="1615925"/>
            <a:ext cx="983700" cy="1375500"/>
          </a:xfrm>
          <a:prstGeom prst="straightConnector1">
            <a:avLst/>
          </a:prstGeom>
          <a:noFill/>
          <a:ln cap="flat" cmpd="sng" w="9525">
            <a:solidFill>
              <a:srgbClr val="FF6B6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1"/>
          <p:cNvSpPr txBox="1"/>
          <p:nvPr/>
        </p:nvSpPr>
        <p:spPr>
          <a:xfrm>
            <a:off x="962100" y="1475925"/>
            <a:ext cx="7219800" cy="17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Algoritmos de clustering testados, variando número de vezes corrido com diferentes centróides, número máximo de iterações, número de clusters: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KMeans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Spectral Clustering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Birch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Agglomerative Clustering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14" name="Google Shape;514;p31"/>
          <p:cNvSpPr txBox="1"/>
          <p:nvPr/>
        </p:nvSpPr>
        <p:spPr>
          <a:xfrm>
            <a:off x="713225" y="445025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Descriptive Component</a:t>
            </a:r>
            <a:endParaRPr sz="3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