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5852160"/>
            <a:ext cx="10070592" cy="4450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7129271"/>
            <a:ext cx="10690860" cy="431800"/>
          </a:xfrm>
          <a:custGeom>
            <a:avLst/>
            <a:gdLst/>
            <a:ahLst/>
            <a:cxnLst/>
            <a:rect l="l" t="t" r="r" b="b"/>
            <a:pathLst>
              <a:path w="10690860" h="431800">
                <a:moveTo>
                  <a:pt x="10690860" y="431292"/>
                </a:moveTo>
                <a:lnTo>
                  <a:pt x="0" y="431292"/>
                </a:lnTo>
                <a:lnTo>
                  <a:pt x="0" y="0"/>
                </a:lnTo>
                <a:lnTo>
                  <a:pt x="10690860" y="0"/>
                </a:lnTo>
                <a:lnTo>
                  <a:pt x="10690860" y="43129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922" y="7129780"/>
            <a:ext cx="10692765" cy="433070"/>
          </a:xfrm>
          <a:custGeom>
            <a:avLst/>
            <a:gdLst/>
            <a:ahLst/>
            <a:cxnLst/>
            <a:rect l="l" t="t" r="r" b="b"/>
            <a:pathLst>
              <a:path w="10692765" h="433070">
                <a:moveTo>
                  <a:pt x="0" y="0"/>
                </a:moveTo>
                <a:lnTo>
                  <a:pt x="10692384" y="0"/>
                </a:lnTo>
                <a:lnTo>
                  <a:pt x="10692384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33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907" y="14684"/>
            <a:ext cx="6617255" cy="478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168" y="1970532"/>
            <a:ext cx="9188450" cy="412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F21701-A5DD-37AC-B865-7651E00475CF}"/>
              </a:ext>
            </a:extLst>
          </p:cNvPr>
          <p:cNvSpPr/>
          <p:nvPr userDrawn="1"/>
        </p:nvSpPr>
        <p:spPr>
          <a:xfrm>
            <a:off x="564967" y="7230871"/>
            <a:ext cx="5638800" cy="228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ITINERARIO PERSONAL PARA LA EMPLEABILIDAD I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2300" y="0"/>
            <a:ext cx="2219960" cy="858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pe.es/HomeSepe/empresas/Contratos-de-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pe.es/HomeSepe/que-es-el-sepe/comunicacion-" TargetMode="Externa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pe.es/HomeSepe/que-es-el-sepe/comunicacion-institucional/publicaciones/publicaciones-oficiales/listado-pub-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pe.es/HomeSepe/empresas/Contratos-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12" Type="http://schemas.openxmlformats.org/officeDocument/2006/relationships/image" Target="../media/image66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jpg"/><Relationship Id="rId14" Type="http://schemas.openxmlformats.org/officeDocument/2006/relationships/image" Target="../media/image6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4684"/>
            <a:ext cx="10724243" cy="710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427" y="2055876"/>
            <a:ext cx="8176259" cy="34503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75346" y="904974"/>
            <a:ext cx="3896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70" algn="l"/>
              </a:tabLst>
            </a:pPr>
            <a:r>
              <a:rPr lang="es-ES" sz="2400" dirty="0" smtClean="0">
                <a:latin typeface="Trebuchet MS"/>
                <a:cs typeface="Trebuchet MS"/>
              </a:rPr>
              <a:t>EL</a:t>
            </a:r>
            <a:r>
              <a:rPr lang="es-ES" sz="2400" spc="-25" dirty="0" smtClean="0">
                <a:latin typeface="Trebuchet MS"/>
                <a:cs typeface="Trebuchet MS"/>
              </a:rPr>
              <a:t> </a:t>
            </a:r>
            <a:r>
              <a:rPr lang="es-ES" sz="2400" dirty="0" smtClean="0">
                <a:latin typeface="Trebuchet MS"/>
                <a:cs typeface="Trebuchet MS"/>
              </a:rPr>
              <a:t>CONTRATO</a:t>
            </a:r>
            <a:r>
              <a:rPr lang="es-ES" sz="2400" spc="-5" dirty="0" smtClean="0">
                <a:latin typeface="Trebuchet MS"/>
                <a:cs typeface="Trebuchet MS"/>
              </a:rPr>
              <a:t> </a:t>
            </a:r>
            <a:r>
              <a:rPr lang="es-ES" sz="2400" dirty="0" smtClean="0">
                <a:latin typeface="Trebuchet MS"/>
                <a:cs typeface="Trebuchet MS"/>
              </a:rPr>
              <a:t>DE</a:t>
            </a:r>
            <a:r>
              <a:rPr lang="es-ES" sz="2400" spc="-20" dirty="0" smtClean="0">
                <a:latin typeface="Trebuchet MS"/>
                <a:cs typeface="Trebuchet MS"/>
              </a:rPr>
              <a:t> </a:t>
            </a:r>
            <a:r>
              <a:rPr lang="es-ES" sz="2400" spc="-10" dirty="0" smtClean="0">
                <a:latin typeface="Trebuchet MS"/>
                <a:cs typeface="Trebuchet MS"/>
              </a:rPr>
              <a:t>TRABAJO</a:t>
            </a:r>
            <a:endParaRPr lang="es-ES" sz="2400" dirty="0">
              <a:latin typeface="Trebuchet MS"/>
              <a:cs typeface="Trebuchet M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67" y="20203"/>
            <a:ext cx="2219136" cy="859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477" y="1588331"/>
            <a:ext cx="9076055" cy="41998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1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CASO</a:t>
            </a:r>
            <a:r>
              <a:rPr sz="1300" b="1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PRÁCTICO</a:t>
            </a:r>
            <a:r>
              <a:rPr sz="1300" b="1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3.</a:t>
            </a:r>
            <a:r>
              <a:rPr sz="1300" b="1" spc="-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PERIODO</a:t>
            </a:r>
            <a:r>
              <a:rPr sz="1300" b="1" spc="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PRUEBA</a:t>
            </a:r>
            <a:endParaRPr sz="13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trabajo,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ha establecido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periodo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prueba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dos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meses; sin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embargo,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cabo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endParaRPr sz="13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82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mes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comunica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da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finalizado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dicho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contrato.</a:t>
            </a:r>
            <a:endParaRPr sz="1300">
              <a:latin typeface="Trebuchet MS"/>
              <a:cs typeface="Trebuchet MS"/>
            </a:endParaRPr>
          </a:p>
          <a:p>
            <a:pPr marL="302260" indent="-251460">
              <a:lnSpc>
                <a:spcPct val="100000"/>
              </a:lnSpc>
              <a:spcBef>
                <a:spcPts val="1090"/>
              </a:spcBef>
              <a:buAutoNum type="alphaLcParenR"/>
              <a:tabLst>
                <a:tab pos="302260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¿Se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puede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resolver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este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antes de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dos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meses?</a:t>
            </a:r>
            <a:endParaRPr sz="1300">
              <a:latin typeface="Trebuchet MS"/>
              <a:cs typeface="Trebuchet MS"/>
            </a:endParaRPr>
          </a:p>
          <a:p>
            <a:pPr marL="302260" indent="-251460">
              <a:lnSpc>
                <a:spcPct val="100000"/>
              </a:lnSpc>
              <a:spcBef>
                <a:spcPts val="805"/>
              </a:spcBef>
              <a:buAutoNum type="alphaLcParenR"/>
              <a:tabLst>
                <a:tab pos="302260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¿A</a:t>
            </a:r>
            <a:r>
              <a:rPr sz="1300" spc="-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 le</a:t>
            </a:r>
            <a:r>
              <a:rPr sz="130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corresponderá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alguna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indemnización?</a:t>
            </a:r>
            <a:endParaRPr sz="1300">
              <a:latin typeface="Trebuchet MS"/>
              <a:cs typeface="Trebuchet MS"/>
            </a:endParaRPr>
          </a:p>
          <a:p>
            <a:pPr marL="302260" indent="-251460">
              <a:lnSpc>
                <a:spcPct val="100000"/>
              </a:lnSpc>
              <a:spcBef>
                <a:spcPts val="525"/>
              </a:spcBef>
              <a:buAutoNum type="alphaLcParenR"/>
              <a:tabLst>
                <a:tab pos="302260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¿Sería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válido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establecimiento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periodo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prueba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si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empleada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hubiese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ocupado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mismo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puesto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endParaRPr sz="1300">
              <a:latin typeface="Trebuchet MS"/>
              <a:cs typeface="Trebuchet MS"/>
            </a:endParaRPr>
          </a:p>
          <a:p>
            <a:pPr marL="303530">
              <a:lnSpc>
                <a:spcPct val="100000"/>
              </a:lnSpc>
              <a:spcBef>
                <a:spcPts val="83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anteriormente?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3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Solución:</a:t>
            </a:r>
            <a:endParaRPr sz="1300">
              <a:latin typeface="Trebuchet MS"/>
              <a:cs typeface="Trebuchet MS"/>
            </a:endParaRPr>
          </a:p>
          <a:p>
            <a:pPr marL="302260" indent="-251460">
              <a:lnSpc>
                <a:spcPct val="100000"/>
              </a:lnSpc>
              <a:spcBef>
                <a:spcPts val="490"/>
              </a:spcBef>
              <a:buAutoNum type="alphaLcParenR"/>
              <a:tabLst>
                <a:tab pos="302260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Sí.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Durante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periodo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prueba</a:t>
            </a:r>
            <a:r>
              <a:rPr sz="1300" spc="2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cualquiera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partes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p</a:t>
            </a:r>
            <a:r>
              <a:rPr sz="1300" spc="-555" dirty="0">
                <a:solidFill>
                  <a:srgbClr val="212328"/>
                </a:solidFill>
                <a:latin typeface="Trebuchet MS"/>
                <a:cs typeface="Trebuchet MS"/>
              </a:rPr>
              <a:t>u</a:t>
            </a:r>
            <a:r>
              <a:rPr sz="1950" spc="-15" baseline="36324" dirty="0">
                <a:latin typeface="Calibri"/>
                <a:cs typeface="Calibri"/>
              </a:rPr>
              <a:t>.</a:t>
            </a:r>
            <a:r>
              <a:rPr sz="1950" spc="-150" baseline="36324" dirty="0"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ede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dar</a:t>
            </a:r>
            <a:r>
              <a:rPr sz="1300" spc="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finalizado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2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sin</a:t>
            </a:r>
            <a:r>
              <a:rPr sz="1300" spc="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necesidad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endParaRPr sz="1300">
              <a:latin typeface="Trebuchet MS"/>
              <a:cs typeface="Trebuchet MS"/>
            </a:endParaRPr>
          </a:p>
          <a:p>
            <a:pPr marL="303530">
              <a:lnSpc>
                <a:spcPct val="100000"/>
              </a:lnSpc>
              <a:spcBef>
                <a:spcPts val="83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alegar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causa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alguna.</a:t>
            </a:r>
            <a:endParaRPr sz="1300">
              <a:latin typeface="Trebuchet MS"/>
              <a:cs typeface="Trebuchet MS"/>
            </a:endParaRPr>
          </a:p>
          <a:p>
            <a:pPr marL="302260" indent="-251460">
              <a:lnSpc>
                <a:spcPct val="100000"/>
              </a:lnSpc>
              <a:spcBef>
                <a:spcPts val="1105"/>
              </a:spcBef>
              <a:buAutoNum type="alphaLcParenR" startAt="2"/>
              <a:tabLst>
                <a:tab pos="302260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No,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 tiene derecho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ningún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tipo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indemnización.</a:t>
            </a:r>
            <a:endParaRPr sz="1300">
              <a:latin typeface="Trebuchet MS"/>
              <a:cs typeface="Trebuchet MS"/>
            </a:endParaRPr>
          </a:p>
          <a:p>
            <a:pPr marL="301625" marR="43180" indent="-251460">
              <a:lnSpc>
                <a:spcPts val="2400"/>
              </a:lnSpc>
              <a:buAutoNum type="alphaLcParenR" startAt="2"/>
              <a:tabLst>
                <a:tab pos="303530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No,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nulo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todo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pacto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establezca</a:t>
            </a:r>
            <a:r>
              <a:rPr sz="1300" spc="1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periodo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prueba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cuando</a:t>
            </a:r>
            <a:r>
              <a:rPr sz="130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haya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desempeñado</a:t>
            </a:r>
            <a:r>
              <a:rPr sz="1300" spc="1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las 	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mismas funciones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anterioridad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bajo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cualquier modalidad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contratación.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7" y="923544"/>
            <a:ext cx="4373880" cy="5844540"/>
            <a:chOff x="742187" y="923544"/>
            <a:chExt cx="4373880" cy="5844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187" y="923544"/>
              <a:ext cx="4373879" cy="58445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1679" y="1638300"/>
              <a:ext cx="635635" cy="238125"/>
            </a:xfrm>
            <a:custGeom>
              <a:avLst/>
              <a:gdLst/>
              <a:ahLst/>
              <a:cxnLst/>
              <a:rect l="l" t="t" r="r" b="b"/>
              <a:pathLst>
                <a:path w="635635" h="238125">
                  <a:moveTo>
                    <a:pt x="0" y="0"/>
                  </a:moveTo>
                  <a:lnTo>
                    <a:pt x="635508" y="0"/>
                  </a:lnTo>
                  <a:lnTo>
                    <a:pt x="635508" y="237744"/>
                  </a:lnTo>
                  <a:lnTo>
                    <a:pt x="0" y="237744"/>
                  </a:lnTo>
                  <a:lnTo>
                    <a:pt x="0" y="0"/>
                  </a:lnTo>
                  <a:close/>
                </a:path>
                <a:path w="635635" h="238125">
                  <a:moveTo>
                    <a:pt x="0" y="0"/>
                  </a:moveTo>
                  <a:lnTo>
                    <a:pt x="635508" y="0"/>
                  </a:lnTo>
                  <a:lnTo>
                    <a:pt x="635508" y="237744"/>
                  </a:lnTo>
                  <a:lnTo>
                    <a:pt x="0" y="2377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2676" y="1638300"/>
              <a:ext cx="1065275" cy="237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187" y="1714500"/>
              <a:ext cx="83819" cy="838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7292" y="1743455"/>
              <a:ext cx="405765" cy="27940"/>
            </a:xfrm>
            <a:custGeom>
              <a:avLst/>
              <a:gdLst/>
              <a:ahLst/>
              <a:cxnLst/>
              <a:rect l="l" t="t" r="r" b="b"/>
              <a:pathLst>
                <a:path w="405764" h="27939">
                  <a:moveTo>
                    <a:pt x="405383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405383" y="0"/>
                  </a:lnTo>
                  <a:lnTo>
                    <a:pt x="405383" y="27432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0195" y="1947672"/>
              <a:ext cx="2103119" cy="1630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0683" y="1941575"/>
              <a:ext cx="3970020" cy="2186940"/>
            </a:xfrm>
            <a:custGeom>
              <a:avLst/>
              <a:gdLst/>
              <a:ahLst/>
              <a:cxnLst/>
              <a:rect l="l" t="t" r="r" b="b"/>
              <a:pathLst>
                <a:path w="3970020" h="2186940">
                  <a:moveTo>
                    <a:pt x="0" y="0"/>
                  </a:moveTo>
                  <a:lnTo>
                    <a:pt x="3970019" y="0"/>
                  </a:lnTo>
                  <a:lnTo>
                    <a:pt x="3970019" y="1310640"/>
                  </a:lnTo>
                  <a:lnTo>
                    <a:pt x="0" y="1310640"/>
                  </a:lnTo>
                  <a:lnTo>
                    <a:pt x="0" y="0"/>
                  </a:lnTo>
                  <a:close/>
                </a:path>
                <a:path w="3970020" h="2186940">
                  <a:moveTo>
                    <a:pt x="0" y="1310640"/>
                  </a:moveTo>
                  <a:lnTo>
                    <a:pt x="3970019" y="1310640"/>
                  </a:lnTo>
                  <a:lnTo>
                    <a:pt x="3970019" y="2186940"/>
                  </a:lnTo>
                  <a:lnTo>
                    <a:pt x="0" y="2186940"/>
                  </a:lnTo>
                  <a:lnTo>
                    <a:pt x="0" y="1310640"/>
                  </a:lnTo>
                  <a:close/>
                </a:path>
              </a:pathLst>
            </a:custGeom>
            <a:ln w="27432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302507"/>
              <a:ext cx="1037843" cy="1341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903" y="6161532"/>
            <a:ext cx="1374648" cy="868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2343" y="5875020"/>
            <a:ext cx="1542287" cy="502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0195" y="5094732"/>
            <a:ext cx="1427987" cy="1051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35451" y="4820411"/>
            <a:ext cx="952500" cy="1264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9931" y="4387596"/>
            <a:ext cx="1508759" cy="123443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72490" y="4359402"/>
          <a:ext cx="3970020" cy="189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C3836"/>
                      </a:solidFill>
                      <a:prstDash val="solid"/>
                    </a:lnL>
                    <a:lnR w="38100">
                      <a:solidFill>
                        <a:srgbClr val="8C3836"/>
                      </a:solidFill>
                      <a:prstDash val="solid"/>
                    </a:lnR>
                    <a:lnT w="38100">
                      <a:solidFill>
                        <a:srgbClr val="8C3836"/>
                      </a:solidFill>
                      <a:prstDash val="solid"/>
                    </a:lnT>
                    <a:lnB w="38100">
                      <a:solidFill>
                        <a:srgbClr val="8C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C3836"/>
                      </a:solidFill>
                      <a:prstDash val="solid"/>
                    </a:lnL>
                    <a:lnR w="38100">
                      <a:solidFill>
                        <a:srgbClr val="8C3836"/>
                      </a:solidFill>
                      <a:prstDash val="solid"/>
                    </a:lnR>
                    <a:lnT w="38100">
                      <a:solidFill>
                        <a:srgbClr val="8C3836"/>
                      </a:solidFill>
                      <a:prstDash val="solid"/>
                    </a:lnT>
                    <a:lnB w="38100">
                      <a:solidFill>
                        <a:srgbClr val="8C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C3836"/>
                      </a:solidFill>
                      <a:prstDash val="solid"/>
                    </a:lnL>
                    <a:lnR w="38100">
                      <a:solidFill>
                        <a:srgbClr val="8C3836"/>
                      </a:solidFill>
                      <a:prstDash val="solid"/>
                    </a:lnR>
                    <a:lnT w="38100">
                      <a:solidFill>
                        <a:srgbClr val="8C3836"/>
                      </a:solidFill>
                      <a:prstDash val="solid"/>
                    </a:lnT>
                    <a:lnB w="38100">
                      <a:solidFill>
                        <a:srgbClr val="8C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C3836"/>
                      </a:solidFill>
                      <a:prstDash val="solid"/>
                    </a:lnL>
                    <a:lnR w="38100">
                      <a:solidFill>
                        <a:srgbClr val="8C3836"/>
                      </a:solidFill>
                      <a:prstDash val="solid"/>
                    </a:lnR>
                    <a:lnT w="38100">
                      <a:solidFill>
                        <a:srgbClr val="8C3836"/>
                      </a:solidFill>
                      <a:prstDash val="solid"/>
                    </a:lnT>
                    <a:lnB w="38100">
                      <a:solidFill>
                        <a:srgbClr val="8C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C3836"/>
                      </a:solidFill>
                      <a:prstDash val="solid"/>
                    </a:lnL>
                    <a:lnR w="38100">
                      <a:solidFill>
                        <a:srgbClr val="8C3836"/>
                      </a:solidFill>
                      <a:prstDash val="solid"/>
                    </a:lnR>
                    <a:lnT w="38100">
                      <a:solidFill>
                        <a:srgbClr val="8C3836"/>
                      </a:solidFill>
                      <a:prstDash val="solid"/>
                    </a:lnT>
                    <a:lnB w="38100">
                      <a:solidFill>
                        <a:srgbClr val="8C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242560" y="830580"/>
            <a:ext cx="4988560" cy="5847715"/>
            <a:chOff x="5242560" y="830580"/>
            <a:chExt cx="4988560" cy="584771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2560" y="923544"/>
              <a:ext cx="4988051" cy="57546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46192" y="844296"/>
              <a:ext cx="4762500" cy="317500"/>
            </a:xfrm>
            <a:custGeom>
              <a:avLst/>
              <a:gdLst/>
              <a:ahLst/>
              <a:cxnLst/>
              <a:rect l="l" t="t" r="r" b="b"/>
              <a:pathLst>
                <a:path w="4762500" h="317500">
                  <a:moveTo>
                    <a:pt x="0" y="0"/>
                  </a:moveTo>
                  <a:lnTo>
                    <a:pt x="4762500" y="0"/>
                  </a:lnTo>
                  <a:lnTo>
                    <a:pt x="4762500" y="316991"/>
                  </a:lnTo>
                  <a:lnTo>
                    <a:pt x="0" y="316991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5928" y="923544"/>
              <a:ext cx="1248155" cy="1508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0876" y="1537716"/>
              <a:ext cx="1335023" cy="1569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55335" y="1389888"/>
              <a:ext cx="4762500" cy="307975"/>
            </a:xfrm>
            <a:custGeom>
              <a:avLst/>
              <a:gdLst/>
              <a:ahLst/>
              <a:cxnLst/>
              <a:rect l="l" t="t" r="r" b="b"/>
              <a:pathLst>
                <a:path w="4762500" h="307975">
                  <a:moveTo>
                    <a:pt x="0" y="0"/>
                  </a:moveTo>
                  <a:lnTo>
                    <a:pt x="4762500" y="0"/>
                  </a:lnTo>
                  <a:lnTo>
                    <a:pt x="4762500" y="307848"/>
                  </a:lnTo>
                  <a:lnTo>
                    <a:pt x="0" y="307848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6"/>
            <a:ext cx="4084320" cy="5806440"/>
            <a:chOff x="467868" y="844296"/>
            <a:chExt cx="4084320" cy="5806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844296"/>
              <a:ext cx="4049267" cy="58064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" y="5052060"/>
              <a:ext cx="1444751" cy="3505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544" y="1955291"/>
              <a:ext cx="3810000" cy="3286125"/>
            </a:xfrm>
            <a:custGeom>
              <a:avLst/>
              <a:gdLst/>
              <a:ahLst/>
              <a:cxnLst/>
              <a:rect l="l" t="t" r="r" b="b"/>
              <a:pathLst>
                <a:path w="3810000" h="3286125">
                  <a:moveTo>
                    <a:pt x="83820" y="83820"/>
                  </a:moveTo>
                  <a:lnTo>
                    <a:pt x="77724" y="70104"/>
                  </a:lnTo>
                  <a:lnTo>
                    <a:pt x="42672" y="0"/>
                  </a:lnTo>
                  <a:lnTo>
                    <a:pt x="0" y="83820"/>
                  </a:lnTo>
                  <a:lnTo>
                    <a:pt x="28956" y="83820"/>
                  </a:lnTo>
                  <a:lnTo>
                    <a:pt x="28956" y="3096768"/>
                  </a:lnTo>
                  <a:lnTo>
                    <a:pt x="56388" y="3096768"/>
                  </a:lnTo>
                  <a:lnTo>
                    <a:pt x="56388" y="83820"/>
                  </a:lnTo>
                  <a:lnTo>
                    <a:pt x="83820" y="83820"/>
                  </a:lnTo>
                  <a:close/>
                </a:path>
                <a:path w="3810000" h="3286125">
                  <a:moveTo>
                    <a:pt x="3809987" y="3035808"/>
                  </a:moveTo>
                  <a:lnTo>
                    <a:pt x="3770363" y="2948940"/>
                  </a:lnTo>
                  <a:lnTo>
                    <a:pt x="3726167" y="3031236"/>
                  </a:lnTo>
                  <a:lnTo>
                    <a:pt x="3753599" y="3032760"/>
                  </a:lnTo>
                  <a:lnTo>
                    <a:pt x="3753599" y="3258312"/>
                  </a:lnTo>
                  <a:lnTo>
                    <a:pt x="1370063" y="3258312"/>
                  </a:lnTo>
                  <a:lnTo>
                    <a:pt x="1370063" y="3285744"/>
                  </a:lnTo>
                  <a:lnTo>
                    <a:pt x="3774935" y="3285744"/>
                  </a:lnTo>
                  <a:lnTo>
                    <a:pt x="3781031" y="3279648"/>
                  </a:lnTo>
                  <a:lnTo>
                    <a:pt x="3781031" y="3258312"/>
                  </a:lnTo>
                  <a:lnTo>
                    <a:pt x="3782555" y="3034284"/>
                  </a:lnTo>
                  <a:lnTo>
                    <a:pt x="3809987" y="3035808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87696" y="1042416"/>
            <a:ext cx="4846320" cy="5552440"/>
            <a:chOff x="5187696" y="1042416"/>
            <a:chExt cx="4846320" cy="55524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7696" y="1042416"/>
              <a:ext cx="3968496" cy="55519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1079" y="3854196"/>
              <a:ext cx="1392935" cy="105460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0116" y="6085332"/>
            <a:ext cx="644651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0932" y="5786062"/>
            <a:ext cx="475170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8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link,</a:t>
            </a:r>
            <a:r>
              <a:rPr sz="1300" spc="8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SEPE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explica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modalidades</a:t>
            </a:r>
            <a:r>
              <a:rPr sz="1300" spc="1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10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contratos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trabajo/modelos-contrato.html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8368" y="5798268"/>
            <a:ext cx="43522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www.sepe.es/HomeSepe/empresas/Contratos-</a:t>
            </a:r>
            <a:r>
              <a:rPr sz="13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de-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9055" y="2496312"/>
          <a:ext cx="8947150" cy="2879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6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Indefinidos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Ordinario.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Fijo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discontinuo.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Temporales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duración determinada</a:t>
                      </a:r>
                      <a:r>
                        <a:rPr sz="12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14705" indent="-254000">
                        <a:lnSpc>
                          <a:spcPct val="100000"/>
                        </a:lnSpc>
                        <a:buAutoNum type="alphaLcPeriod"/>
                        <a:tabLst>
                          <a:tab pos="81470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circunstancias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producción.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14069" indent="-253365">
                        <a:lnSpc>
                          <a:spcPct val="100000"/>
                        </a:lnSpc>
                        <a:buAutoNum type="alphaLcPeriod"/>
                        <a:tabLst>
                          <a:tab pos="81406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sustitución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trabajadora.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2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formativos: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14705" indent="-254000">
                        <a:lnSpc>
                          <a:spcPct val="100000"/>
                        </a:lnSpc>
                        <a:buAutoNum type="alphaLcPeriod"/>
                        <a:tabLst>
                          <a:tab pos="81470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la obtención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la práctica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profesional.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14069" indent="-253365">
                        <a:lnSpc>
                          <a:spcPct val="100000"/>
                        </a:lnSpc>
                        <a:buAutoNum type="alphaLcPeriod"/>
                        <a:tabLst>
                          <a:tab pos="81406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alternancia.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Jornada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completo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Indefinidos,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temporales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fijos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periódicos.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parcial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28328" y="865144"/>
            <a:ext cx="9447530" cy="1116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15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Estatuto</a:t>
            </a:r>
            <a:r>
              <a:rPr sz="1300" spc="14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6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3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Trabajadores</a:t>
            </a:r>
            <a:r>
              <a:rPr sz="1300" spc="3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(ET)</a:t>
            </a:r>
            <a:r>
              <a:rPr sz="1300" spc="15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establece</a:t>
            </a:r>
            <a:r>
              <a:rPr sz="1300" spc="14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14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14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contratos</a:t>
            </a:r>
            <a:r>
              <a:rPr sz="1300" spc="15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podrán</a:t>
            </a:r>
            <a:r>
              <a:rPr sz="1300" spc="14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ser,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</a:t>
            </a:r>
            <a:r>
              <a:rPr sz="1300" b="1" spc="3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función</a:t>
            </a:r>
            <a:r>
              <a:rPr sz="1300" b="1" spc="150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140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su</a:t>
            </a:r>
            <a:r>
              <a:rPr sz="1300" b="1" spc="145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duración</a:t>
            </a:r>
            <a:r>
              <a:rPr sz="1300" dirty="0">
                <a:latin typeface="Trebuchet MS"/>
                <a:cs typeface="Trebuchet MS"/>
              </a:rPr>
              <a:t>,</a:t>
            </a:r>
            <a:r>
              <a:rPr sz="1300" spc="150" dirty="0">
                <a:latin typeface="Trebuchet MS"/>
                <a:cs typeface="Trebuchet MS"/>
              </a:rPr>
              <a:t>  </a:t>
            </a:r>
            <a:r>
              <a:rPr sz="1300" spc="-25" dirty="0">
                <a:latin typeface="Trebuchet MS"/>
                <a:cs typeface="Trebuchet MS"/>
              </a:rPr>
              <a:t>por </a:t>
            </a:r>
            <a:r>
              <a:rPr sz="1300" dirty="0">
                <a:latin typeface="Trebuchet MS"/>
                <a:cs typeface="Trebuchet MS"/>
              </a:rPr>
              <a:t>tiempo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indefinido</a:t>
            </a:r>
            <a:r>
              <a:rPr sz="1300" b="1" spc="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</a:t>
            </a:r>
            <a:r>
              <a:rPr sz="1300" b="1" spc="9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</a:t>
            </a:r>
            <a:r>
              <a:rPr sz="1300" b="1" spc="8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tiempo</a:t>
            </a:r>
            <a:r>
              <a:rPr sz="1300" b="1" spc="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determinado</a:t>
            </a:r>
            <a:r>
              <a:rPr sz="1300" b="1" spc="95" dirty="0">
                <a:latin typeface="Trebuchet MS"/>
                <a:cs typeface="Trebuchet MS"/>
              </a:rPr>
              <a:t> </a:t>
            </a:r>
            <a:r>
              <a:rPr sz="1300" b="1" spc="-125" dirty="0">
                <a:latin typeface="Trebuchet MS"/>
                <a:cs typeface="Trebuchet MS"/>
              </a:rPr>
              <a:t>y,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</a:t>
            </a:r>
            <a:r>
              <a:rPr sz="1300" b="1" spc="8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función</a:t>
            </a:r>
            <a:r>
              <a:rPr sz="1300" b="1" spc="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jornada,</a:t>
            </a:r>
            <a:r>
              <a:rPr sz="1300" b="1" spc="8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tiempo</a:t>
            </a:r>
            <a:r>
              <a:rPr sz="1300" b="1" spc="114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completo</a:t>
            </a:r>
            <a:r>
              <a:rPr sz="1300" b="1" spc="8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</a:t>
            </a:r>
            <a:r>
              <a:rPr sz="1300" b="1" spc="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10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tiempo</a:t>
            </a:r>
            <a:r>
              <a:rPr sz="1300" b="1" spc="8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parcial</a:t>
            </a:r>
            <a:r>
              <a:rPr sz="1300" dirty="0">
                <a:latin typeface="Trebuchet MS"/>
                <a:cs typeface="Trebuchet MS"/>
              </a:rPr>
              <a:t>.</a:t>
            </a:r>
            <a:r>
              <a:rPr sz="1300" spc="8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Dentro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esta</a:t>
            </a:r>
            <a:r>
              <a:rPr sz="1300" spc="2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clasificación</a:t>
            </a:r>
            <a:r>
              <a:rPr sz="1300" spc="2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podemos</a:t>
            </a:r>
            <a:r>
              <a:rPr sz="1300" spc="3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encontrarnos</a:t>
            </a:r>
            <a:r>
              <a:rPr sz="1300" spc="28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3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diferentes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tipos</a:t>
            </a:r>
            <a:r>
              <a:rPr sz="1300" spc="2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contrato.</a:t>
            </a:r>
            <a:r>
              <a:rPr sz="1300" spc="2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3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siguiente</a:t>
            </a:r>
            <a:r>
              <a:rPr sz="1300" spc="2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esquema</a:t>
            </a:r>
            <a:r>
              <a:rPr sz="1300" spc="2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2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desarrolla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la </a:t>
            </a:r>
            <a:r>
              <a:rPr sz="1300" dirty="0">
                <a:latin typeface="Trebuchet MS"/>
                <a:cs typeface="Trebuchet MS"/>
              </a:rPr>
              <a:t>clasificación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tipos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contratos.</a:t>
            </a:r>
            <a:endParaRPr sz="13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Estatuto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Trabajadores</a:t>
            </a:r>
            <a:r>
              <a:rPr sz="1300" spc="3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establece</a:t>
            </a:r>
            <a:r>
              <a:rPr sz="1300" spc="3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3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3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contratos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pueden</a:t>
            </a:r>
            <a:r>
              <a:rPr sz="1300" spc="3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concertarse</a:t>
            </a:r>
            <a:r>
              <a:rPr sz="1300" spc="3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3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tiempo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indefinido</a:t>
            </a:r>
            <a:r>
              <a:rPr sz="1300" spc="3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3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3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tiempo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0533" y="1953228"/>
            <a:ext cx="982980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ts val="1520"/>
              </a:lnSpc>
              <a:spcBef>
                <a:spcPts val="9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4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personas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20"/>
              </a:lnSpc>
            </a:pPr>
            <a:r>
              <a:rPr sz="1300" i="1" spc="-50" dirty="0">
                <a:solidFill>
                  <a:srgbClr val="212328"/>
                </a:solidFill>
                <a:latin typeface="Roboto"/>
                <a:cs typeface="Roboto"/>
              </a:rPr>
              <a:t>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328" y="1947120"/>
            <a:ext cx="7762240" cy="42608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determinado.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1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empresas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disponen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diversas</a:t>
            </a:r>
            <a:r>
              <a:rPr sz="1300" spc="20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modalidades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contratación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1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incorporación trabajadoras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660" y="2671572"/>
            <a:ext cx="8982075" cy="490220"/>
            <a:chOff x="708660" y="2671572"/>
            <a:chExt cx="8982075" cy="490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60" y="2843783"/>
              <a:ext cx="8980932" cy="3154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4756" y="2849880"/>
              <a:ext cx="8970645" cy="306705"/>
            </a:xfrm>
            <a:custGeom>
              <a:avLst/>
              <a:gdLst/>
              <a:ahLst/>
              <a:cxnLst/>
              <a:rect l="l" t="t" r="r" b="b"/>
              <a:pathLst>
                <a:path w="8970645" h="306705">
                  <a:moveTo>
                    <a:pt x="0" y="0"/>
                  </a:moveTo>
                  <a:lnTo>
                    <a:pt x="8970263" y="0"/>
                  </a:lnTo>
                  <a:lnTo>
                    <a:pt x="8970263" y="306323"/>
                  </a:lnTo>
                  <a:lnTo>
                    <a:pt x="0" y="3063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475" y="2671572"/>
              <a:ext cx="8540750" cy="358140"/>
            </a:xfrm>
            <a:custGeom>
              <a:avLst/>
              <a:gdLst/>
              <a:ahLst/>
              <a:cxnLst/>
              <a:rect l="l" t="t" r="r" b="b"/>
              <a:pathLst>
                <a:path w="8540750" h="358139">
                  <a:moveTo>
                    <a:pt x="8481060" y="358140"/>
                  </a:moveTo>
                  <a:lnTo>
                    <a:pt x="59435" y="358140"/>
                  </a:lnTo>
                  <a:lnTo>
                    <a:pt x="36576" y="353567"/>
                  </a:lnTo>
                  <a:lnTo>
                    <a:pt x="18288" y="339852"/>
                  </a:lnTo>
                  <a:lnTo>
                    <a:pt x="4572" y="321564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576"/>
                  </a:lnTo>
                  <a:lnTo>
                    <a:pt x="18288" y="16764"/>
                  </a:lnTo>
                  <a:lnTo>
                    <a:pt x="36576" y="4572"/>
                  </a:lnTo>
                  <a:lnTo>
                    <a:pt x="59435" y="0"/>
                  </a:lnTo>
                  <a:lnTo>
                    <a:pt x="8481060" y="0"/>
                  </a:lnTo>
                  <a:lnTo>
                    <a:pt x="8505444" y="4572"/>
                  </a:lnTo>
                  <a:lnTo>
                    <a:pt x="8523732" y="16764"/>
                  </a:lnTo>
                  <a:lnTo>
                    <a:pt x="8535924" y="36576"/>
                  </a:lnTo>
                  <a:lnTo>
                    <a:pt x="8540496" y="59436"/>
                  </a:lnTo>
                  <a:lnTo>
                    <a:pt x="8540496" y="298704"/>
                  </a:lnTo>
                  <a:lnTo>
                    <a:pt x="8535924" y="321564"/>
                  </a:lnTo>
                  <a:lnTo>
                    <a:pt x="8523732" y="339852"/>
                  </a:lnTo>
                  <a:lnTo>
                    <a:pt x="8505444" y="353567"/>
                  </a:lnTo>
                  <a:lnTo>
                    <a:pt x="8481060" y="358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08660" y="3221736"/>
            <a:ext cx="8982075" cy="490855"/>
            <a:chOff x="708660" y="3221736"/>
            <a:chExt cx="8982075" cy="4908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" y="3396996"/>
              <a:ext cx="8980932" cy="315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4756" y="3400043"/>
              <a:ext cx="8970645" cy="306705"/>
            </a:xfrm>
            <a:custGeom>
              <a:avLst/>
              <a:gdLst/>
              <a:ahLst/>
              <a:cxnLst/>
              <a:rect l="l" t="t" r="r" b="b"/>
              <a:pathLst>
                <a:path w="8970645" h="306704">
                  <a:moveTo>
                    <a:pt x="0" y="0"/>
                  </a:moveTo>
                  <a:lnTo>
                    <a:pt x="8970263" y="0"/>
                  </a:lnTo>
                  <a:lnTo>
                    <a:pt x="8970263" y="306324"/>
                  </a:lnTo>
                  <a:lnTo>
                    <a:pt x="0" y="3063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1475" y="3221736"/>
              <a:ext cx="8540750" cy="358140"/>
            </a:xfrm>
            <a:custGeom>
              <a:avLst/>
              <a:gdLst/>
              <a:ahLst/>
              <a:cxnLst/>
              <a:rect l="l" t="t" r="r" b="b"/>
              <a:pathLst>
                <a:path w="8540750" h="358139">
                  <a:moveTo>
                    <a:pt x="8481060" y="358140"/>
                  </a:moveTo>
                  <a:lnTo>
                    <a:pt x="59435" y="358140"/>
                  </a:lnTo>
                  <a:lnTo>
                    <a:pt x="36576" y="353567"/>
                  </a:lnTo>
                  <a:lnTo>
                    <a:pt x="18288" y="339852"/>
                  </a:lnTo>
                  <a:lnTo>
                    <a:pt x="4572" y="321564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576"/>
                  </a:lnTo>
                  <a:lnTo>
                    <a:pt x="18288" y="16764"/>
                  </a:lnTo>
                  <a:lnTo>
                    <a:pt x="36576" y="4572"/>
                  </a:lnTo>
                  <a:lnTo>
                    <a:pt x="59435" y="0"/>
                  </a:lnTo>
                  <a:lnTo>
                    <a:pt x="8481060" y="0"/>
                  </a:lnTo>
                  <a:lnTo>
                    <a:pt x="8505444" y="4572"/>
                  </a:lnTo>
                  <a:lnTo>
                    <a:pt x="8523732" y="16764"/>
                  </a:lnTo>
                  <a:lnTo>
                    <a:pt x="8535924" y="36576"/>
                  </a:lnTo>
                  <a:lnTo>
                    <a:pt x="8540496" y="59436"/>
                  </a:lnTo>
                  <a:lnTo>
                    <a:pt x="8540496" y="298704"/>
                  </a:lnTo>
                  <a:lnTo>
                    <a:pt x="8535924" y="321564"/>
                  </a:lnTo>
                  <a:lnTo>
                    <a:pt x="8523732" y="339852"/>
                  </a:lnTo>
                  <a:lnTo>
                    <a:pt x="8505444" y="353567"/>
                  </a:lnTo>
                  <a:lnTo>
                    <a:pt x="8481060" y="358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08660" y="3771900"/>
            <a:ext cx="8982075" cy="490220"/>
            <a:chOff x="708660" y="3771900"/>
            <a:chExt cx="8982075" cy="4902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660" y="3945636"/>
              <a:ext cx="8980932" cy="3154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4756" y="3950208"/>
              <a:ext cx="8970645" cy="306705"/>
            </a:xfrm>
            <a:custGeom>
              <a:avLst/>
              <a:gdLst/>
              <a:ahLst/>
              <a:cxnLst/>
              <a:rect l="l" t="t" r="r" b="b"/>
              <a:pathLst>
                <a:path w="8970645" h="306704">
                  <a:moveTo>
                    <a:pt x="0" y="0"/>
                  </a:moveTo>
                  <a:lnTo>
                    <a:pt x="8970263" y="0"/>
                  </a:lnTo>
                  <a:lnTo>
                    <a:pt x="8970263" y="306324"/>
                  </a:lnTo>
                  <a:lnTo>
                    <a:pt x="0" y="3063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75" y="3771900"/>
              <a:ext cx="8540750" cy="358140"/>
            </a:xfrm>
            <a:custGeom>
              <a:avLst/>
              <a:gdLst/>
              <a:ahLst/>
              <a:cxnLst/>
              <a:rect l="l" t="t" r="r" b="b"/>
              <a:pathLst>
                <a:path w="8540750" h="358139">
                  <a:moveTo>
                    <a:pt x="8481060" y="358140"/>
                  </a:moveTo>
                  <a:lnTo>
                    <a:pt x="59435" y="358140"/>
                  </a:lnTo>
                  <a:lnTo>
                    <a:pt x="36576" y="353567"/>
                  </a:lnTo>
                  <a:lnTo>
                    <a:pt x="18288" y="339852"/>
                  </a:lnTo>
                  <a:lnTo>
                    <a:pt x="4572" y="321564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576"/>
                  </a:lnTo>
                  <a:lnTo>
                    <a:pt x="18288" y="16764"/>
                  </a:lnTo>
                  <a:lnTo>
                    <a:pt x="36576" y="4572"/>
                  </a:lnTo>
                  <a:lnTo>
                    <a:pt x="59435" y="0"/>
                  </a:lnTo>
                  <a:lnTo>
                    <a:pt x="8481060" y="0"/>
                  </a:lnTo>
                  <a:lnTo>
                    <a:pt x="8505444" y="4572"/>
                  </a:lnTo>
                  <a:lnTo>
                    <a:pt x="8523732" y="16764"/>
                  </a:lnTo>
                  <a:lnTo>
                    <a:pt x="8535924" y="36576"/>
                  </a:lnTo>
                  <a:lnTo>
                    <a:pt x="8540496" y="59436"/>
                  </a:lnTo>
                  <a:lnTo>
                    <a:pt x="8540496" y="298704"/>
                  </a:lnTo>
                  <a:lnTo>
                    <a:pt x="8535924" y="321564"/>
                  </a:lnTo>
                  <a:lnTo>
                    <a:pt x="8523732" y="339852"/>
                  </a:lnTo>
                  <a:lnTo>
                    <a:pt x="8505444" y="353567"/>
                  </a:lnTo>
                  <a:lnTo>
                    <a:pt x="8481060" y="358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0203" y="5448300"/>
            <a:ext cx="1697735" cy="10485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16112" y="814834"/>
            <a:ext cx="9330055" cy="584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2.1.</a:t>
            </a: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Contratos</a:t>
            </a:r>
            <a:r>
              <a:rPr sz="1300" b="1" spc="-6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INDEFINIDOS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Los</a:t>
            </a:r>
            <a:r>
              <a:rPr sz="1300" spc="229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contratos</a:t>
            </a:r>
            <a:r>
              <a:rPr sz="1300" spc="2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indefinidos</a:t>
            </a:r>
            <a:r>
              <a:rPr sz="1300" spc="2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son</a:t>
            </a:r>
            <a:r>
              <a:rPr sz="1300" spc="2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aquellos</a:t>
            </a:r>
            <a:r>
              <a:rPr sz="1300" spc="28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que</a:t>
            </a:r>
            <a:r>
              <a:rPr sz="1300" spc="254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establecen</a:t>
            </a:r>
            <a:r>
              <a:rPr sz="1300" spc="2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una</a:t>
            </a:r>
            <a:r>
              <a:rPr sz="1300" spc="2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fecha</a:t>
            </a:r>
            <a:r>
              <a:rPr sz="1300" spc="2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spc="2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inicio</a:t>
            </a:r>
            <a:r>
              <a:rPr sz="1300" spc="229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spc="27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la</a:t>
            </a:r>
            <a:r>
              <a:rPr sz="1300" spc="229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relación</a:t>
            </a:r>
            <a:r>
              <a:rPr sz="1300" spc="28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laboral</a:t>
            </a:r>
            <a:r>
              <a:rPr sz="1300" spc="2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y</a:t>
            </a:r>
            <a:r>
              <a:rPr sz="1300" spc="204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no</a:t>
            </a:r>
            <a:r>
              <a:rPr sz="1300" b="1" spc="229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fijan</a:t>
            </a:r>
            <a:r>
              <a:rPr sz="1300" b="1" spc="2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una</a:t>
            </a:r>
            <a:r>
              <a:rPr sz="1300" spc="2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fecha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determinada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para</a:t>
            </a:r>
            <a:r>
              <a:rPr sz="1300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su</a:t>
            </a:r>
            <a:r>
              <a:rPr sz="1300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finalización.</a:t>
            </a:r>
            <a:r>
              <a:rPr sz="1300" b="1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Los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contratos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indefinidos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más</a:t>
            </a:r>
            <a:r>
              <a:rPr sz="1300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usuales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son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los</a:t>
            </a:r>
            <a:r>
              <a:rPr sz="1300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que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spc="-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estudian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a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continuación.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20"/>
              </a:lnSpc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A.</a:t>
            </a:r>
            <a:r>
              <a:rPr sz="1300" b="1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-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INDEFINIDO</a:t>
            </a:r>
            <a:r>
              <a:rPr sz="1300" b="1" spc="7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ORDINARIO</a:t>
            </a:r>
            <a:endParaRPr sz="1300">
              <a:latin typeface="Trebuchet MS"/>
              <a:cs typeface="Trebuchet MS"/>
            </a:endParaRPr>
          </a:p>
          <a:p>
            <a:pPr marL="12700" marR="45720">
              <a:lnSpc>
                <a:spcPts val="1570"/>
              </a:lnSpc>
            </a:pP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Es</a:t>
            </a:r>
            <a:r>
              <a:rPr sz="1300" spc="20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spc="2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spc="2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indefinido</a:t>
            </a:r>
            <a:r>
              <a:rPr sz="1300" spc="2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común</a:t>
            </a:r>
            <a:r>
              <a:rPr sz="1300" spc="2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regulado</a:t>
            </a:r>
            <a:r>
              <a:rPr sz="1300" spc="254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spc="2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spc="2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Estatuto</a:t>
            </a:r>
            <a:r>
              <a:rPr sz="1300" b="1" spc="2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b="1" spc="2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los</a:t>
            </a:r>
            <a:r>
              <a:rPr sz="1300" b="1" spc="19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Trabajadores,</a:t>
            </a:r>
            <a:r>
              <a:rPr sz="1300" b="1" spc="1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y</a:t>
            </a:r>
            <a:r>
              <a:rPr sz="1300" spc="18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spc="2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puede</a:t>
            </a:r>
            <a:r>
              <a:rPr sz="1300" spc="2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concertar</a:t>
            </a:r>
            <a:r>
              <a:rPr sz="1300" spc="2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spc="204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escrito</a:t>
            </a:r>
            <a:r>
              <a:rPr sz="1300" spc="2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o</a:t>
            </a:r>
            <a:r>
              <a:rPr sz="1300" spc="2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414141"/>
                </a:solidFill>
                <a:latin typeface="Trebuchet MS"/>
                <a:cs typeface="Trebuchet MS"/>
              </a:rPr>
              <a:t>de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manera</a:t>
            </a:r>
            <a:r>
              <a:rPr sz="1300" spc="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verbal.</a:t>
            </a:r>
            <a:r>
              <a:rPr sz="1300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Además,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b="1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considerarán</a:t>
            </a:r>
            <a:r>
              <a:rPr sz="1300" b="1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indefinidos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spc="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salvo</a:t>
            </a:r>
            <a:r>
              <a:rPr sz="1300" b="1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que se</a:t>
            </a:r>
            <a:r>
              <a:rPr sz="1300" b="1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pruebe</a:t>
            </a:r>
            <a:r>
              <a:rPr sz="1300" b="1" spc="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lo</a:t>
            </a:r>
            <a:r>
              <a:rPr sz="1300" b="1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contrario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acreditando</a:t>
            </a:r>
            <a:r>
              <a:rPr sz="1300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su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carácter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temporal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b="1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aquellos</a:t>
            </a:r>
            <a:r>
              <a:rPr sz="1300" b="1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contratos</a:t>
            </a:r>
            <a:r>
              <a:rPr sz="1300" b="1" spc="-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en los que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concurra</a:t>
            </a:r>
            <a:r>
              <a:rPr sz="1300" b="1" spc="-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alguna de</a:t>
            </a:r>
            <a:r>
              <a:rPr sz="1300" b="1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las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circunstancias</a:t>
            </a:r>
            <a:r>
              <a:rPr sz="1300" b="1" spc="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siguientes: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300">
              <a:latin typeface="Trebuchet MS"/>
              <a:cs typeface="Trebuchet MS"/>
            </a:endParaRPr>
          </a:p>
          <a:p>
            <a:pPr marL="88138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Los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contratos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que no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hayan</a:t>
            </a:r>
            <a:r>
              <a:rPr sz="1200" b="1" spc="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realizado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por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escrito,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si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esta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es su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forma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obligatoria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200">
              <a:latin typeface="Trebuchet MS"/>
              <a:cs typeface="Trebuchet MS"/>
            </a:endParaRPr>
          </a:p>
          <a:p>
            <a:pPr marL="881380" marR="1029969">
              <a:lnSpc>
                <a:spcPts val="1310"/>
              </a:lnSpc>
              <a:spcBef>
                <a:spcPts val="5"/>
              </a:spcBef>
            </a:pPr>
            <a:r>
              <a:rPr sz="1200" dirty="0">
                <a:latin typeface="Trebuchet MS"/>
                <a:cs typeface="Trebuchet MS"/>
              </a:rPr>
              <a:t>Los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contratos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celebrados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en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fraude de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ley</a:t>
            </a:r>
            <a:r>
              <a:rPr sz="1200" dirty="0">
                <a:latin typeface="Trebuchet MS"/>
                <a:cs typeface="Trebuchet MS"/>
              </a:rPr>
              <a:t>,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por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ejemplo,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contratos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pactados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 tiempo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determinado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cuando </a:t>
            </a:r>
            <a:r>
              <a:rPr sz="1200" dirty="0">
                <a:latin typeface="Trebuchet MS"/>
                <a:cs typeface="Trebuchet MS"/>
              </a:rPr>
              <a:t>tendrían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que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ser</a:t>
            </a:r>
            <a:r>
              <a:rPr sz="1200" spc="-10" dirty="0">
                <a:latin typeface="Trebuchet MS"/>
                <a:cs typeface="Trebuchet MS"/>
              </a:rPr>
              <a:t> indefinidos.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Trebuchet MS"/>
              <a:cs typeface="Trebuchet MS"/>
            </a:endParaRPr>
          </a:p>
          <a:p>
            <a:pPr marL="881380" marR="454025">
              <a:lnSpc>
                <a:spcPts val="1310"/>
              </a:lnSpc>
            </a:pPr>
            <a:r>
              <a:rPr sz="1200" dirty="0">
                <a:latin typeface="Trebuchet MS"/>
                <a:cs typeface="Trebuchet MS"/>
              </a:rPr>
              <a:t>Los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contratos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en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los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que el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trabajador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no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haya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sido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dado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de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alta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en Seguridad</a:t>
            </a:r>
            <a:r>
              <a:rPr sz="1200" b="1" spc="4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Social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y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haya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pasado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un tiempo</a:t>
            </a:r>
            <a:r>
              <a:rPr sz="1200" b="1" spc="15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al </a:t>
            </a:r>
            <a:r>
              <a:rPr sz="1200" b="1" dirty="0">
                <a:latin typeface="Trebuchet MS"/>
                <a:cs typeface="Trebuchet MS"/>
              </a:rPr>
              <a:t>menos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igual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al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del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periodo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de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periodo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de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prueba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que le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correspondería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acuerdo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su </a:t>
            </a:r>
            <a:r>
              <a:rPr sz="1200" spc="-10" dirty="0">
                <a:latin typeface="Trebuchet MS"/>
                <a:cs typeface="Trebuchet MS"/>
              </a:rPr>
              <a:t>modalidad.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200">
              <a:latin typeface="Trebuchet MS"/>
              <a:cs typeface="Trebuchet MS"/>
            </a:endParaRPr>
          </a:p>
          <a:p>
            <a:pPr marL="213360" marR="1463675" algn="just">
              <a:lnSpc>
                <a:spcPct val="101899"/>
              </a:lnSpc>
            </a:pPr>
            <a:r>
              <a:rPr sz="1300" b="1" dirty="0">
                <a:latin typeface="Trebuchet MS"/>
                <a:cs typeface="Trebuchet MS"/>
              </a:rPr>
              <a:t>1)Cláusulas</a:t>
            </a:r>
            <a:r>
              <a:rPr sz="1300" b="1" spc="3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específicas</a:t>
            </a:r>
            <a:r>
              <a:rPr sz="1300" b="1" spc="3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del</a:t>
            </a:r>
            <a:r>
              <a:rPr sz="1300" b="1" spc="3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contrato</a:t>
            </a:r>
            <a:r>
              <a:rPr sz="1300" b="1" spc="3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indefinido</a:t>
            </a:r>
            <a:r>
              <a:rPr sz="1300" b="1" spc="3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</a:t>
            </a:r>
            <a:r>
              <a:rPr sz="1300" b="1" spc="35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fomento</a:t>
            </a:r>
            <a:r>
              <a:rPr sz="1300" b="1" spc="3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3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3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contratación</a:t>
            </a:r>
            <a:r>
              <a:rPr sz="1300" b="1" spc="3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indefinida</a:t>
            </a:r>
            <a:r>
              <a:rPr sz="1300" b="1" spc="33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de </a:t>
            </a:r>
            <a:r>
              <a:rPr sz="1300" b="1" dirty="0">
                <a:latin typeface="Trebuchet MS"/>
                <a:cs typeface="Trebuchet MS"/>
              </a:rPr>
              <a:t>determinados</a:t>
            </a:r>
            <a:r>
              <a:rPr sz="1300" b="1" spc="1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colectivos.</a:t>
            </a:r>
            <a:r>
              <a:rPr sz="1300" b="1" spc="1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Son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cláusulas</a:t>
            </a:r>
            <a:r>
              <a:rPr sz="1300" b="1" spc="1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especiales</a:t>
            </a:r>
            <a:r>
              <a:rPr sz="1300" b="1" spc="1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1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indefinido</a:t>
            </a:r>
            <a:r>
              <a:rPr sz="1300" spc="1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</a:t>
            </a:r>
            <a:r>
              <a:rPr sz="1300" b="1" spc="1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van</a:t>
            </a:r>
            <a:r>
              <a:rPr sz="1300" b="1" spc="1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acompañadas</a:t>
            </a:r>
            <a:r>
              <a:rPr sz="1300" b="1" spc="135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de </a:t>
            </a:r>
            <a:r>
              <a:rPr sz="1300" b="1" dirty="0">
                <a:latin typeface="Trebuchet MS"/>
                <a:cs typeface="Trebuchet MS"/>
              </a:rPr>
              <a:t>bonificaciones</a:t>
            </a:r>
            <a:r>
              <a:rPr sz="1300" b="1" spc="1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1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cuotas</a:t>
            </a:r>
            <a:r>
              <a:rPr sz="1300" b="1" spc="1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1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pagar</a:t>
            </a:r>
            <a:r>
              <a:rPr sz="1300" spc="1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empresa</a:t>
            </a:r>
            <a:r>
              <a:rPr sz="1300" b="1" spc="1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1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1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Seguridad</a:t>
            </a:r>
            <a:r>
              <a:rPr sz="1300" b="1" spc="1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Social,</a:t>
            </a:r>
            <a:r>
              <a:rPr sz="1300" b="1" spc="1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siempre</a:t>
            </a:r>
            <a:r>
              <a:rPr sz="1300" b="1" spc="1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harán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por </a:t>
            </a:r>
            <a:r>
              <a:rPr sz="1300" b="1" dirty="0">
                <a:latin typeface="Trebuchet MS"/>
                <a:cs typeface="Trebuchet MS"/>
              </a:rPr>
              <a:t>escrito.</a:t>
            </a:r>
            <a:r>
              <a:rPr sz="1300" b="1" spc="4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Entre</a:t>
            </a:r>
            <a:r>
              <a:rPr sz="1300" spc="4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otros,</a:t>
            </a:r>
            <a:r>
              <a:rPr sz="1300" spc="4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tienen</a:t>
            </a:r>
            <a:r>
              <a:rPr sz="1300" spc="4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4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finalidad</a:t>
            </a:r>
            <a:r>
              <a:rPr sz="1300" b="1" spc="409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contratar</a:t>
            </a:r>
            <a:r>
              <a:rPr sz="1300" b="1" spc="3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colectivos</a:t>
            </a:r>
            <a:r>
              <a:rPr sz="1300" b="1" spc="4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</a:t>
            </a:r>
            <a:r>
              <a:rPr sz="1300" b="1" spc="4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dificultades</a:t>
            </a:r>
            <a:r>
              <a:rPr sz="1300" b="1" spc="39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(discapacidad, </a:t>
            </a:r>
            <a:r>
              <a:rPr sz="1300" b="1" dirty="0">
                <a:latin typeface="Trebuchet MS"/>
                <a:cs typeface="Trebuchet MS"/>
              </a:rPr>
              <a:t>exclusión</a:t>
            </a:r>
            <a:r>
              <a:rPr sz="1300" b="1" spc="9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social,</a:t>
            </a:r>
            <a:r>
              <a:rPr sz="1300" b="1" spc="1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víctima</a:t>
            </a:r>
            <a:r>
              <a:rPr sz="1300" b="1" spc="1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violencia</a:t>
            </a:r>
            <a:r>
              <a:rPr sz="1300" b="1" spc="1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género…</a:t>
            </a:r>
            <a:r>
              <a:rPr sz="1300" b="1" spc="10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)</a:t>
            </a:r>
            <a:r>
              <a:rPr sz="1300" b="1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transformación</a:t>
            </a:r>
            <a:r>
              <a:rPr sz="1300" b="1" spc="10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</a:t>
            </a:r>
            <a:r>
              <a:rPr sz="1300" b="1" spc="1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indefinidos</a:t>
            </a:r>
            <a:r>
              <a:rPr sz="1300" b="1" spc="9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12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alguno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3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los</a:t>
            </a:r>
            <a:r>
              <a:rPr sz="1300" b="1" spc="3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contratos</a:t>
            </a:r>
            <a:r>
              <a:rPr sz="1300" b="1" spc="2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temporales.</a:t>
            </a:r>
            <a:r>
              <a:rPr sz="1300" b="1" spc="3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2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3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siguiente</a:t>
            </a:r>
            <a:r>
              <a:rPr sz="1300" spc="3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enlace</a:t>
            </a:r>
            <a:r>
              <a:rPr sz="1300" spc="3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puedes</a:t>
            </a:r>
            <a:r>
              <a:rPr sz="1300" spc="3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ver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3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características,</a:t>
            </a:r>
            <a:r>
              <a:rPr sz="1300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requisitos</a:t>
            </a:r>
            <a:r>
              <a:rPr sz="1300" spc="30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y </a:t>
            </a:r>
            <a:r>
              <a:rPr sz="1300" spc="-10" dirty="0">
                <a:latin typeface="Trebuchet MS"/>
                <a:cs typeface="Trebuchet MS"/>
              </a:rPr>
              <a:t>bonificaciones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(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recomiendo</a:t>
            </a:r>
            <a:r>
              <a:rPr sz="13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las</a:t>
            </a:r>
            <a:r>
              <a:rPr sz="13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revises</a:t>
            </a:r>
            <a:r>
              <a:rPr sz="13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</a:t>
            </a:r>
            <a:r>
              <a:rPr sz="13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estás</a:t>
            </a:r>
            <a:r>
              <a:rPr sz="13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13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alguna</a:t>
            </a:r>
            <a:r>
              <a:rPr sz="13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3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las</a:t>
            </a:r>
            <a:r>
              <a:rPr sz="13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situaciones</a:t>
            </a:r>
            <a:r>
              <a:rPr sz="1300" b="1" spc="-10" dirty="0">
                <a:latin typeface="Trebuchet MS"/>
                <a:cs typeface="Trebuchet MS"/>
              </a:rPr>
              <a:t>).</a:t>
            </a:r>
            <a:endParaRPr sz="1300">
              <a:latin typeface="Trebuchet MS"/>
              <a:cs typeface="Trebuchet MS"/>
            </a:endParaRPr>
          </a:p>
          <a:p>
            <a:pPr marL="213360" marR="2064385">
              <a:lnSpc>
                <a:spcPct val="101899"/>
              </a:lnSpc>
              <a:spcBef>
                <a:spcPts val="1445"/>
              </a:spcBef>
            </a:pPr>
            <a:r>
              <a:rPr sz="1300" b="1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300" b="1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www.sepe.es/HomeSepe/que-</a:t>
            </a:r>
            <a:r>
              <a:rPr sz="13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es-el-sepe/comunicacion-</a:t>
            </a:r>
            <a:r>
              <a:rPr sz="1300" b="1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institucional/publicaciones/publicaciones-oficiales/listado-pub-empleo/guia-contratos/guia-</a:t>
            </a:r>
            <a:r>
              <a:rPr sz="1300" b="1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contratos-introduccion/contrato-indefinido.html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829" y="1273567"/>
            <a:ext cx="8888095" cy="122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CASO PRÁCTICO 4.</a:t>
            </a:r>
            <a:r>
              <a:rPr sz="1300" spc="-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BF0000"/>
                </a:solidFill>
                <a:latin typeface="Trebuchet MS"/>
                <a:cs typeface="Trebuchet MS"/>
              </a:rPr>
              <a:t>INDEFINIDO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 algn="just">
              <a:lnSpc>
                <a:spcPct val="10200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Mercedes,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técnica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Desarrollo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Analítico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experiencia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2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sector,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fue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contratada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unos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laboratorios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hace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cuatro</a:t>
            </a:r>
            <a:r>
              <a:rPr sz="1300" spc="2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años.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Desde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entonces</a:t>
            </a:r>
            <a:r>
              <a:rPr sz="1300" spc="2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realiza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tareas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encomendadas</a:t>
            </a:r>
            <a:r>
              <a:rPr sz="1300" spc="2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cobra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nómina</a:t>
            </a:r>
            <a:r>
              <a:rPr sz="1300" spc="3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puntualmente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cada</a:t>
            </a:r>
            <a:r>
              <a:rPr sz="1300" spc="2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mes.</a:t>
            </a:r>
            <a:r>
              <a:rPr sz="1300" spc="2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Está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satisfecha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trabajo,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pero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sabe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qué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tipo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tiene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porque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momento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formalización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del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mismo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firmo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ningún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documento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todos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acuerdos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fueron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verbales.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Ahora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necesita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conocer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información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4567" y="2477459"/>
            <a:ext cx="13601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fin</a:t>
            </a:r>
            <a:r>
              <a:rPr sz="1300" spc="3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valorar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829" y="2477459"/>
            <a:ext cx="7381875" cy="7766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porque</a:t>
            </a:r>
            <a:r>
              <a:rPr sz="1300" spc="2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piensa</a:t>
            </a:r>
            <a:r>
              <a:rPr sz="1300" spc="25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comprar</a:t>
            </a:r>
            <a:r>
              <a:rPr sz="1300" spc="2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vivienda</a:t>
            </a:r>
            <a:r>
              <a:rPr sz="1300" spc="2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2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le</a:t>
            </a:r>
            <a:r>
              <a:rPr sz="1300" spc="2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han</a:t>
            </a:r>
            <a:r>
              <a:rPr sz="1300" spc="2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preguntado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qué</a:t>
            </a:r>
            <a:r>
              <a:rPr sz="1300" spc="2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tipo</a:t>
            </a:r>
            <a:r>
              <a:rPr sz="1300" spc="25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25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tiene,</a:t>
            </a:r>
            <a:r>
              <a:rPr sz="1300" spc="25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el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solvencia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económica.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¿Ante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qué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modalidad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contractual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nos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encontramos?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829" y="3433018"/>
            <a:ext cx="8884920" cy="88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Solución: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1499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3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indefinido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ordinario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3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puede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concertar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escrito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3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palabra.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Como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Mercedes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lleva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trabajando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cuatro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años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manera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continuada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contratación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fue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verbal,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tiene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indefinido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ordinario.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5380" y="6060948"/>
            <a:ext cx="1508759" cy="9311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112" y="903238"/>
            <a:ext cx="9385300" cy="507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B.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-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FIJO DISCONTINUO</a:t>
            </a: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.</a:t>
            </a:r>
            <a:r>
              <a:rPr sz="1300" b="1" spc="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ste</a:t>
            </a:r>
            <a:r>
              <a:rPr sz="1300" spc="-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contrato</a:t>
            </a:r>
            <a:r>
              <a:rPr sz="1300" spc="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puede</a:t>
            </a:r>
            <a:r>
              <a:rPr sz="1300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concertarse</a:t>
            </a:r>
            <a:r>
              <a:rPr sz="1300" spc="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los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siguientes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supuestos: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263525" marR="5080" indent="-251460" algn="just">
              <a:lnSpc>
                <a:spcPct val="102299"/>
              </a:lnSpc>
              <a:buAutoNum type="arabicPeriod"/>
              <a:tabLst>
                <a:tab pos="265430" algn="l"/>
              </a:tabLst>
            </a:pP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para</a:t>
            </a:r>
            <a:r>
              <a:rPr sz="1300" spc="2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realización</a:t>
            </a:r>
            <a:r>
              <a:rPr sz="1300" b="1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trabajos</a:t>
            </a:r>
            <a:r>
              <a:rPr sz="1300" b="1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2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naturaleza</a:t>
            </a:r>
            <a:r>
              <a:rPr sz="1300" b="1" spc="2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estacional</a:t>
            </a:r>
            <a:r>
              <a:rPr sz="1300" b="1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o</a:t>
            </a:r>
            <a:r>
              <a:rPr sz="1300" b="1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vinculados</a:t>
            </a:r>
            <a:r>
              <a:rPr sz="1300" b="1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</a:t>
            </a:r>
            <a:r>
              <a:rPr sz="1300" b="1" spc="2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actividades</a:t>
            </a:r>
            <a:r>
              <a:rPr sz="1300" b="1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productivas</a:t>
            </a:r>
            <a:r>
              <a:rPr sz="1300" b="1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temporada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,</a:t>
            </a:r>
            <a:r>
              <a:rPr sz="1300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0F1841"/>
                </a:solidFill>
                <a:latin typeface="Trebuchet MS"/>
                <a:cs typeface="Trebuchet MS"/>
              </a:rPr>
              <a:t>o 	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para</a:t>
            </a:r>
            <a:r>
              <a:rPr sz="1300" spc="2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spc="2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desarrollo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2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aquellos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no</a:t>
            </a:r>
            <a:r>
              <a:rPr sz="1300" spc="2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tengan</a:t>
            </a:r>
            <a:r>
              <a:rPr sz="1300" spc="2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dicha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naturaleza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pero</a:t>
            </a:r>
            <a:r>
              <a:rPr sz="1300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que,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siendo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2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prestación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intermitente,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tengan 	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periodos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-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ejecución</a:t>
            </a:r>
            <a:r>
              <a:rPr sz="1300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ciertos,</a:t>
            </a:r>
            <a:r>
              <a:rPr sz="1300" spc="-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determinados</a:t>
            </a:r>
            <a:r>
              <a:rPr sz="1300" spc="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o</a:t>
            </a:r>
            <a:r>
              <a:rPr sz="1300" spc="-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indeterminados.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841"/>
              </a:buClr>
              <a:buFont typeface="Trebuchet MS"/>
              <a:buAutoNum type="arabicPeriod"/>
            </a:pPr>
            <a:endParaRPr sz="1300">
              <a:latin typeface="Trebuchet MS"/>
              <a:cs typeface="Trebuchet MS"/>
            </a:endParaRPr>
          </a:p>
          <a:p>
            <a:pPr marL="263525" marR="5715" indent="-251460" algn="just">
              <a:lnSpc>
                <a:spcPct val="102299"/>
              </a:lnSpc>
              <a:buAutoNum type="arabicPeriod"/>
              <a:tabLst>
                <a:tab pos="265430" algn="l"/>
              </a:tabLst>
            </a:pP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para</a:t>
            </a:r>
            <a:r>
              <a:rPr sz="1300" spc="1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desarrollo</a:t>
            </a:r>
            <a:r>
              <a:rPr sz="1300" b="1" spc="1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trabajos</a:t>
            </a:r>
            <a:r>
              <a:rPr sz="1300" b="1" spc="1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consistentes</a:t>
            </a:r>
            <a:r>
              <a:rPr sz="1300" b="1" spc="1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b="1" spc="1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b="1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prestación</a:t>
            </a:r>
            <a:r>
              <a:rPr sz="1300" b="1" spc="1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servicios</a:t>
            </a:r>
            <a:r>
              <a:rPr sz="1300" b="1" spc="1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b="1" spc="1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b="1" spc="1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marco</a:t>
            </a:r>
            <a:r>
              <a:rPr sz="1300" b="1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b="1" spc="1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ejecución</a:t>
            </a:r>
            <a:r>
              <a:rPr sz="1300" b="1" spc="1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Trebuchet MS"/>
                <a:cs typeface="Trebuchet MS"/>
              </a:rPr>
              <a:t>contratas 	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mercantiles</a:t>
            </a:r>
            <a:r>
              <a:rPr sz="1300" b="1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o</a:t>
            </a:r>
            <a:r>
              <a:rPr sz="1300" b="1" spc="-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administrativas</a:t>
            </a:r>
            <a:r>
              <a:rPr sz="1300" b="1" spc="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que,</a:t>
            </a:r>
            <a:r>
              <a:rPr sz="1300" spc="-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siendo</a:t>
            </a:r>
            <a:r>
              <a:rPr sz="1300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previsibles,</a:t>
            </a:r>
            <a:r>
              <a:rPr sz="1300" spc="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formen</a:t>
            </a:r>
            <a:r>
              <a:rPr sz="1300" spc="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parte</a:t>
            </a:r>
            <a:r>
              <a:rPr sz="1300" spc="-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-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actividad</a:t>
            </a:r>
            <a:r>
              <a:rPr sz="1300" spc="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ordinaria</a:t>
            </a:r>
            <a:r>
              <a:rPr sz="1300" spc="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-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empresa.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841"/>
              </a:buClr>
              <a:buFont typeface="Trebuchet MS"/>
              <a:buAutoNum type="arabicPeriod"/>
            </a:pPr>
            <a:endParaRPr sz="1300">
              <a:latin typeface="Trebuchet MS"/>
              <a:cs typeface="Trebuchet MS"/>
            </a:endParaRPr>
          </a:p>
          <a:p>
            <a:pPr marL="263525" marR="5715" indent="-251460" algn="just">
              <a:lnSpc>
                <a:spcPct val="102299"/>
              </a:lnSpc>
              <a:buAutoNum type="arabicPeriod"/>
              <a:tabLst>
                <a:tab pos="265430" algn="l"/>
              </a:tabLst>
            </a:pP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por</a:t>
            </a:r>
            <a:r>
              <a:rPr sz="1300" spc="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parte</a:t>
            </a:r>
            <a:r>
              <a:rPr sz="1300" b="1" spc="10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0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las</a:t>
            </a:r>
            <a:r>
              <a:rPr sz="1300" b="1" spc="1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empresas</a:t>
            </a:r>
            <a:r>
              <a:rPr sz="1300" b="1" spc="10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trabajo</a:t>
            </a:r>
            <a:r>
              <a:rPr sz="1300" b="1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temporal</a:t>
            </a:r>
            <a:r>
              <a:rPr sz="1300" b="1" spc="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para</a:t>
            </a:r>
            <a:r>
              <a:rPr sz="1300" b="1" spc="10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b="1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cobertura</a:t>
            </a:r>
            <a:r>
              <a:rPr sz="1300" b="1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contratos</a:t>
            </a:r>
            <a:r>
              <a:rPr sz="1300" b="1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14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puesta</a:t>
            </a:r>
            <a:r>
              <a:rPr sz="1300" b="1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</a:t>
            </a:r>
            <a:r>
              <a:rPr sz="1300" b="1" spc="114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disposición</a:t>
            </a:r>
            <a:r>
              <a:rPr sz="1300" b="1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vinculados</a:t>
            </a:r>
            <a:r>
              <a:rPr sz="1300" b="1" spc="1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50" dirty="0">
                <a:solidFill>
                  <a:srgbClr val="0F1841"/>
                </a:solidFill>
                <a:latin typeface="Trebuchet MS"/>
                <a:cs typeface="Trebuchet MS"/>
              </a:rPr>
              <a:t>a 	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necesidades</a:t>
            </a:r>
            <a:r>
              <a:rPr sz="1300" b="1" spc="5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temporales</a:t>
            </a:r>
            <a:r>
              <a:rPr sz="1300" b="1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diversas</a:t>
            </a:r>
            <a:r>
              <a:rPr sz="1300" b="1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empresas</a:t>
            </a:r>
            <a:r>
              <a:rPr sz="1300" b="1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usuarias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,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los</a:t>
            </a:r>
            <a:r>
              <a:rPr sz="1300" spc="5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términos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previstos</a:t>
            </a:r>
            <a:r>
              <a:rPr sz="1300" spc="5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artículo</a:t>
            </a:r>
            <a:r>
              <a:rPr sz="1300" spc="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15</a:t>
            </a:r>
            <a:r>
              <a:rPr sz="1300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del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Estatuto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5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Trebuchet MS"/>
                <a:cs typeface="Trebuchet MS"/>
              </a:rPr>
              <a:t>los 	Trabajadores</a:t>
            </a:r>
            <a:r>
              <a:rPr sz="1300" spc="-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(circunstancias</a:t>
            </a:r>
            <a:r>
              <a:rPr sz="1300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-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producción</a:t>
            </a:r>
            <a:r>
              <a:rPr sz="1300" spc="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y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 sustitución)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 algn="just">
              <a:lnSpc>
                <a:spcPct val="102000"/>
              </a:lnSpc>
              <a:spcBef>
                <a:spcPts val="5"/>
              </a:spcBef>
            </a:pP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b="1" spc="2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persona</a:t>
            </a:r>
            <a:r>
              <a:rPr sz="1300" b="1" spc="2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trabajadora</a:t>
            </a:r>
            <a:r>
              <a:rPr sz="1300" b="1" spc="2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alternará</a:t>
            </a:r>
            <a:r>
              <a:rPr sz="1300" b="1" spc="2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periodos</a:t>
            </a:r>
            <a:r>
              <a:rPr sz="1300" b="1" spc="2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3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actividad</a:t>
            </a:r>
            <a:r>
              <a:rPr sz="1300" b="1" spc="2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</a:t>
            </a:r>
            <a:r>
              <a:rPr sz="1300" b="1" spc="3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períodos</a:t>
            </a:r>
            <a:r>
              <a:rPr sz="1300" b="1" spc="2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30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inactividad,</a:t>
            </a:r>
            <a:r>
              <a:rPr sz="1300" b="1" spc="2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no</a:t>
            </a:r>
            <a:r>
              <a:rPr sz="1300" spc="2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se</a:t>
            </a:r>
            <a:r>
              <a:rPr sz="1300" spc="2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puede</a:t>
            </a:r>
            <a:r>
              <a:rPr sz="1300" spc="30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afirmar</a:t>
            </a:r>
            <a:r>
              <a:rPr sz="1300" spc="2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2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0F1841"/>
                </a:solidFill>
                <a:latin typeface="Trebuchet MS"/>
                <a:cs typeface="Trebuchet MS"/>
              </a:rPr>
              <a:t>esto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ocurrirá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dentro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del</a:t>
            </a:r>
            <a:r>
              <a:rPr sz="1300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mismo</a:t>
            </a:r>
            <a:r>
              <a:rPr sz="1300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año</a:t>
            </a:r>
            <a:r>
              <a:rPr sz="1300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natural,</a:t>
            </a:r>
            <a:r>
              <a:rPr sz="1300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dado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los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supuestos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2</a:t>
            </a:r>
            <a:r>
              <a:rPr sz="1300" spc="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y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3</a:t>
            </a:r>
            <a:r>
              <a:rPr sz="1300" spc="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puede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duración</a:t>
            </a:r>
            <a:r>
              <a:rPr sz="1300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cada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periodo</a:t>
            </a:r>
            <a:r>
              <a:rPr sz="1300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actividad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sea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superior</a:t>
            </a:r>
            <a:r>
              <a:rPr sz="1300" spc="1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</a:t>
            </a:r>
            <a:r>
              <a:rPr sz="1300" spc="2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un</a:t>
            </a:r>
            <a:r>
              <a:rPr sz="1300" spc="1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año;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no</a:t>
            </a:r>
            <a:r>
              <a:rPr sz="1300" spc="2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olvidemos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2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spc="2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ámbito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las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contratas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mercantiles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y</a:t>
            </a:r>
            <a:r>
              <a:rPr sz="1300" spc="1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administrativas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es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habitual</a:t>
            </a:r>
            <a:r>
              <a:rPr sz="1300" spc="1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Trebuchet MS"/>
                <a:cs typeface="Trebuchet MS"/>
              </a:rPr>
              <a:t>la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duración</a:t>
            </a:r>
            <a:r>
              <a:rPr sz="1300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las</a:t>
            </a:r>
            <a:r>
              <a:rPr sz="1300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mismas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sea</a:t>
            </a:r>
            <a:r>
              <a:rPr sz="1300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superior</a:t>
            </a:r>
            <a:r>
              <a:rPr sz="1300" spc="1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al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año,</a:t>
            </a:r>
            <a:r>
              <a:rPr sz="1300" spc="1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y</a:t>
            </a:r>
            <a:r>
              <a:rPr sz="1300" spc="15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caso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las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empresas</a:t>
            </a:r>
            <a:r>
              <a:rPr sz="1300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trabajo</a:t>
            </a:r>
            <a:r>
              <a:rPr sz="1300" spc="1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temporal</a:t>
            </a:r>
            <a:r>
              <a:rPr sz="1300" spc="1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los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contratos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1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puesta</a:t>
            </a:r>
            <a:r>
              <a:rPr sz="1300" spc="1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0F1841"/>
                </a:solidFill>
                <a:latin typeface="Trebuchet MS"/>
                <a:cs typeface="Trebuchet MS"/>
              </a:rPr>
              <a:t>a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disposición</a:t>
            </a:r>
            <a:r>
              <a:rPr sz="1300" spc="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para</a:t>
            </a:r>
            <a:r>
              <a:rPr sz="1300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modalidad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sustitución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pueden</a:t>
            </a:r>
            <a:r>
              <a:rPr sz="1300" spc="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perfectamente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tener</a:t>
            </a:r>
            <a:r>
              <a:rPr sz="1300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una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duración</a:t>
            </a:r>
            <a:r>
              <a:rPr sz="1300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superior</a:t>
            </a:r>
            <a:r>
              <a:rPr sz="1300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</a:t>
            </a:r>
            <a:r>
              <a:rPr sz="1300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12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meses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(pensemos</a:t>
            </a:r>
            <a:r>
              <a:rPr sz="1300" spc="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Trebuchet MS"/>
                <a:cs typeface="Trebuchet MS"/>
              </a:rPr>
              <a:t>por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ejemplo</a:t>
            </a:r>
            <a:r>
              <a:rPr sz="1300" spc="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-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reducción</a:t>
            </a:r>
            <a:r>
              <a:rPr sz="1300" spc="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-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jornada</a:t>
            </a:r>
            <a:r>
              <a:rPr sz="1300" spc="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por</a:t>
            </a:r>
            <a:r>
              <a:rPr sz="1300" spc="-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guarda</a:t>
            </a:r>
            <a:r>
              <a:rPr sz="1300" spc="-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legal).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715" algn="just">
              <a:lnSpc>
                <a:spcPct val="101899"/>
              </a:lnSpc>
            </a:pP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Contrato</a:t>
            </a:r>
            <a:r>
              <a:rPr sz="1300" b="1" spc="3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fijo</a:t>
            </a:r>
            <a:r>
              <a:rPr sz="1300" b="1" spc="3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discontinuo</a:t>
            </a:r>
            <a:r>
              <a:rPr sz="1300" b="1" spc="3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duración</a:t>
            </a:r>
            <a:r>
              <a:rPr sz="1300" b="1" spc="3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máxima.</a:t>
            </a:r>
            <a:r>
              <a:rPr sz="1300" b="1" spc="34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Es</a:t>
            </a:r>
            <a:r>
              <a:rPr sz="1300" spc="3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importante</a:t>
            </a:r>
            <a:r>
              <a:rPr sz="1300" spc="3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tener</a:t>
            </a:r>
            <a:r>
              <a:rPr sz="1300" spc="3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spc="3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cuenta</a:t>
            </a:r>
            <a:r>
              <a:rPr sz="1300" spc="3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3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b="1" spc="3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contrato</a:t>
            </a:r>
            <a:r>
              <a:rPr sz="1300" b="1" spc="3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fijo</a:t>
            </a:r>
            <a:r>
              <a:rPr sz="1300" b="1" spc="3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discontinuo</a:t>
            </a:r>
            <a:r>
              <a:rPr sz="1300" b="1" spc="3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es</a:t>
            </a:r>
            <a:r>
              <a:rPr sz="1300" b="1" spc="3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25" dirty="0">
                <a:solidFill>
                  <a:srgbClr val="0F1841"/>
                </a:solidFill>
                <a:latin typeface="Trebuchet MS"/>
                <a:cs typeface="Trebuchet MS"/>
              </a:rPr>
              <a:t>un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contrato</a:t>
            </a:r>
            <a:r>
              <a:rPr sz="1300" b="1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indefinido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,</a:t>
            </a:r>
            <a:r>
              <a:rPr sz="1300" spc="204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no</a:t>
            </a:r>
            <a:r>
              <a:rPr sz="1300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temporal,</a:t>
            </a:r>
            <a:r>
              <a:rPr sz="1300" spc="1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por</a:t>
            </a:r>
            <a:r>
              <a:rPr sz="1300" b="1" spc="204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lo</a:t>
            </a:r>
            <a:r>
              <a:rPr sz="1300" b="1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b="1" spc="1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tendrá</a:t>
            </a:r>
            <a:r>
              <a:rPr sz="1300" b="1" spc="2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fecha</a:t>
            </a:r>
            <a:r>
              <a:rPr sz="1300" b="1" spc="20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inicio,</a:t>
            </a:r>
            <a:r>
              <a:rPr sz="1300" b="1" spc="1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pero</a:t>
            </a:r>
            <a:r>
              <a:rPr sz="1300" b="1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no</a:t>
            </a:r>
            <a:r>
              <a:rPr sz="1300" b="1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19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fin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.</a:t>
            </a:r>
            <a:r>
              <a:rPr sz="1300" spc="21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Debe</a:t>
            </a:r>
            <a:r>
              <a:rPr sz="1300" b="1" spc="22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formalizarse</a:t>
            </a:r>
            <a:r>
              <a:rPr sz="1300" b="1" spc="19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por</a:t>
            </a:r>
            <a:r>
              <a:rPr sz="1300" b="1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Trebuchet MS"/>
                <a:cs typeface="Trebuchet MS"/>
              </a:rPr>
              <a:t>escrito</a:t>
            </a:r>
            <a:r>
              <a:rPr sz="1300" spc="-10" dirty="0">
                <a:solidFill>
                  <a:srgbClr val="0F1841"/>
                </a:solidFill>
                <a:latin typeface="Trebuchet MS"/>
                <a:cs typeface="Trebuchet MS"/>
              </a:rPr>
              <a:t>,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debiendo</a:t>
            </a:r>
            <a:r>
              <a:rPr sz="1300" b="1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reflejarse</a:t>
            </a:r>
            <a:r>
              <a:rPr sz="1300" b="1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b="1" spc="8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b="1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contrato</a:t>
            </a:r>
            <a:r>
              <a:rPr sz="1300" b="1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los</a:t>
            </a:r>
            <a:r>
              <a:rPr sz="1300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elementos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esenciales</a:t>
            </a:r>
            <a:r>
              <a:rPr sz="1300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spc="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actividad</a:t>
            </a:r>
            <a:r>
              <a:rPr sz="1300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laboral,</a:t>
            </a:r>
            <a:r>
              <a:rPr sz="1300" spc="8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entre</a:t>
            </a:r>
            <a:r>
              <a:rPr sz="1300" b="1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otros,</a:t>
            </a:r>
            <a:r>
              <a:rPr sz="1300" b="1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b="1" spc="7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duración</a:t>
            </a:r>
            <a:r>
              <a:rPr sz="1300" b="1" spc="6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del</a:t>
            </a:r>
            <a:r>
              <a:rPr sz="1300" b="1" spc="7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Trebuchet MS"/>
                <a:cs typeface="Trebuchet MS"/>
              </a:rPr>
              <a:t>periodo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de</a:t>
            </a:r>
            <a:r>
              <a:rPr sz="1300" b="1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actividad,</a:t>
            </a:r>
            <a:r>
              <a:rPr sz="1300" b="1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b="1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jornada</a:t>
            </a:r>
            <a:r>
              <a:rPr sz="1300" b="1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y</a:t>
            </a:r>
            <a:r>
              <a:rPr sz="1300" b="1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su</a:t>
            </a:r>
            <a:r>
              <a:rPr sz="1300" b="1" spc="2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distribución</a:t>
            </a:r>
            <a:r>
              <a:rPr sz="1300" b="1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horaria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.</a:t>
            </a:r>
            <a:r>
              <a:rPr sz="1300" spc="2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No</a:t>
            </a:r>
            <a:r>
              <a:rPr sz="1300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obstante,</a:t>
            </a:r>
            <a:r>
              <a:rPr sz="1300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la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norma</a:t>
            </a:r>
            <a:r>
              <a:rPr sz="1300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deja</a:t>
            </a:r>
            <a:r>
              <a:rPr sz="1300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claro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que</a:t>
            </a:r>
            <a:r>
              <a:rPr sz="1300" spc="25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dicha</a:t>
            </a:r>
            <a:r>
              <a:rPr sz="1300" spc="23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mención</a:t>
            </a:r>
            <a:r>
              <a:rPr sz="1300" b="1" spc="24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se</a:t>
            </a:r>
            <a:r>
              <a:rPr sz="1300" spc="21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F1841"/>
                </a:solidFill>
                <a:latin typeface="Trebuchet MS"/>
                <a:cs typeface="Trebuchet MS"/>
              </a:rPr>
              <a:t>hace</a:t>
            </a:r>
            <a:r>
              <a:rPr sz="1300" spc="229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25" dirty="0">
                <a:solidFill>
                  <a:srgbClr val="0F1841"/>
                </a:solidFill>
                <a:latin typeface="Trebuchet MS"/>
                <a:cs typeface="Trebuchet MS"/>
              </a:rPr>
              <a:t>con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carácter</a:t>
            </a:r>
            <a:r>
              <a:rPr sz="1300" b="1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estimado,</a:t>
            </a:r>
            <a:r>
              <a:rPr sz="1300" b="1" spc="3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pudiendo</a:t>
            </a:r>
            <a:r>
              <a:rPr sz="1300" b="1" spc="6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concretarse</a:t>
            </a:r>
            <a:r>
              <a:rPr sz="1300" b="1" spc="20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en</a:t>
            </a:r>
            <a:r>
              <a:rPr sz="1300" b="1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el</a:t>
            </a:r>
            <a:r>
              <a:rPr sz="1300" b="1" spc="-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0F1841"/>
                </a:solidFill>
                <a:latin typeface="Trebuchet MS"/>
                <a:cs typeface="Trebuchet MS"/>
              </a:rPr>
              <a:t>momento del</a:t>
            </a:r>
            <a:r>
              <a:rPr sz="1300" b="1" spc="5" dirty="0">
                <a:solidFill>
                  <a:srgbClr val="0F18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Trebuchet MS"/>
                <a:cs typeface="Trebuchet MS"/>
              </a:rPr>
              <a:t>llamamiento.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8428" y="6524244"/>
            <a:ext cx="1469135" cy="9052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2299" y="942859"/>
            <a:ext cx="9285605" cy="512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50"/>
              </a:lnSpc>
              <a:spcBef>
                <a:spcPts val="95"/>
              </a:spcBef>
            </a:pP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¿Cómo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cotizan</a:t>
            </a:r>
            <a:r>
              <a:rPr sz="1300" b="1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fijos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discontinuos?</a:t>
            </a:r>
            <a:endParaRPr sz="1300">
              <a:latin typeface="Calibri"/>
              <a:cs typeface="Calibri"/>
            </a:endParaRPr>
          </a:p>
          <a:p>
            <a:pPr marL="12700" marR="6350">
              <a:lnSpc>
                <a:spcPts val="1600"/>
              </a:lnSpc>
              <a:spcBef>
                <a:spcPts val="5"/>
              </a:spcBef>
              <a:tabLst>
                <a:tab pos="7510780" algn="l"/>
              </a:tabLst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Desde</a:t>
            </a:r>
            <a:r>
              <a:rPr sz="1300" spc="25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2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contratación,</a:t>
            </a:r>
            <a:r>
              <a:rPr sz="1300" spc="2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2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spc="2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spc="229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fija</a:t>
            </a:r>
            <a:r>
              <a:rPr sz="1300" spc="2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discontinua,</a:t>
            </a:r>
            <a:r>
              <a:rPr sz="1300" spc="2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pasa</a:t>
            </a:r>
            <a:r>
              <a:rPr sz="1300" spc="229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2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formar</a:t>
            </a:r>
            <a:r>
              <a:rPr sz="1300" spc="229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parte</a:t>
            </a:r>
            <a:r>
              <a:rPr sz="1300" spc="2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2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2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plantilla</a:t>
            </a:r>
            <a:r>
              <a:rPr sz="1300" spc="2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2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	empresa</a:t>
            </a:r>
            <a:r>
              <a:rPr sz="1300" spc="2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2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2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mismos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derechos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fuera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indefinida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peculiaridades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propias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actividad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“discontinua”.</a:t>
            </a:r>
            <a:endParaRPr sz="1300">
              <a:latin typeface="Calibri"/>
              <a:cs typeface="Calibri"/>
            </a:endParaRPr>
          </a:p>
          <a:p>
            <a:pPr marL="12700" marR="5080" algn="just">
              <a:lnSpc>
                <a:spcPct val="101800"/>
              </a:lnSpc>
              <a:spcBef>
                <a:spcPts val="1505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Cuando</a:t>
            </a:r>
            <a:r>
              <a:rPr sz="1300" spc="1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1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produce</a:t>
            </a:r>
            <a:r>
              <a:rPr sz="1300" spc="1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b="1" spc="1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llamamiento,</a:t>
            </a:r>
            <a:r>
              <a:rPr sz="1300" b="1" spc="1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empresa</a:t>
            </a:r>
            <a:r>
              <a:rPr sz="1300" b="1" spc="1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cursa</a:t>
            </a:r>
            <a:r>
              <a:rPr sz="1300" b="1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b="1" spc="1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alta</a:t>
            </a:r>
            <a:r>
              <a:rPr sz="1300" b="1" spc="1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b="1" spc="1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seguridad</a:t>
            </a:r>
            <a:r>
              <a:rPr sz="1300" b="1" spc="1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social,</a:t>
            </a:r>
            <a:r>
              <a:rPr sz="1300" b="1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b="1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b="1" spc="1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desarrollará</a:t>
            </a:r>
            <a:r>
              <a:rPr sz="1300" b="1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b="1" spc="1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prestación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laboral,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percibirá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retribución</a:t>
            </a:r>
            <a:r>
              <a:rPr sz="1300" b="1" spc="1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correspondiente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dicha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actividad</a:t>
            </a:r>
            <a:r>
              <a:rPr sz="1300" b="1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b="1" spc="1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empresa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ingresará</a:t>
            </a:r>
            <a:r>
              <a:rPr sz="1300" b="1" spc="18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b="1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cotizaciones</a:t>
            </a:r>
            <a:r>
              <a:rPr sz="1300" b="1" spc="1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pertinentes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(aplican</a:t>
            </a:r>
            <a:r>
              <a:rPr sz="1300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los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mismos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porcentajes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conceptos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para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contrato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indefinido),</a:t>
            </a:r>
            <a:r>
              <a:rPr sz="1300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una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vez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finalizado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llamamiento,</a:t>
            </a:r>
            <a:r>
              <a:rPr sz="1300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será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dada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baja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 la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seguridad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social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podrá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solicitar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prestación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 desempleo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cumple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requisitos.</a:t>
            </a:r>
            <a:endParaRPr sz="1300">
              <a:latin typeface="Calibri"/>
              <a:cs typeface="Calibri"/>
            </a:endParaRPr>
          </a:p>
          <a:p>
            <a:pPr marL="12700" marR="5080" algn="just">
              <a:lnSpc>
                <a:spcPct val="101899"/>
              </a:lnSpc>
              <a:spcBef>
                <a:spcPts val="1565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Por</a:t>
            </a:r>
            <a:r>
              <a:rPr sz="1300" spc="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</a:t>
            </a:r>
            <a:r>
              <a:rPr sz="1300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tanto,</a:t>
            </a:r>
            <a:r>
              <a:rPr sz="1300" spc="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durante</a:t>
            </a:r>
            <a:r>
              <a:rPr sz="1300" spc="1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periodo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1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inactividad,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11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empresa</a:t>
            </a:r>
            <a:r>
              <a:rPr sz="1300" spc="1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no</a:t>
            </a:r>
            <a:r>
              <a:rPr sz="1300" spc="11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cotiza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Seguridad</a:t>
            </a:r>
            <a:r>
              <a:rPr sz="1300" spc="11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Social</a:t>
            </a:r>
            <a:r>
              <a:rPr sz="1300" spc="10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fija</a:t>
            </a:r>
            <a:r>
              <a:rPr sz="1300" spc="11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discontinua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se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encuentra</a:t>
            </a:r>
            <a:r>
              <a:rPr sz="1300" spc="3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3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situación</a:t>
            </a:r>
            <a:r>
              <a:rPr sz="1300" spc="3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3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desempleo,</a:t>
            </a:r>
            <a:r>
              <a:rPr sz="1300" spc="3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adicionalmente</a:t>
            </a:r>
            <a:r>
              <a:rPr sz="1300" spc="3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durante</a:t>
            </a:r>
            <a:r>
              <a:rPr sz="1300" spc="3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3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periodos</a:t>
            </a:r>
            <a:r>
              <a:rPr sz="1300" spc="3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3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inactividad</a:t>
            </a:r>
            <a:r>
              <a:rPr sz="1300" spc="3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tendrá</a:t>
            </a:r>
            <a:r>
              <a:rPr sz="1300" spc="3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3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consideración</a:t>
            </a:r>
            <a:r>
              <a:rPr sz="1300" spc="3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320" dirty="0">
                <a:solidFill>
                  <a:srgbClr val="0F1841"/>
                </a:solidFill>
                <a:latin typeface="Calibri"/>
                <a:cs typeface="Calibri"/>
              </a:rPr>
              <a:t> 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colectivo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prioritario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para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acceso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iniciativas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formación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del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sistema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formación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profesional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para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empleo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ámbito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laboral.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Contrato</a:t>
            </a:r>
            <a:r>
              <a:rPr sz="1300" b="1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fijo</a:t>
            </a:r>
            <a:r>
              <a:rPr sz="1300" b="1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discontinuo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derechos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Una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fija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discontinua</a:t>
            </a:r>
            <a:r>
              <a:rPr sz="1300" b="1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tiene</a:t>
            </a:r>
            <a:r>
              <a:rPr sz="1300" b="1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los mismos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derechos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b="1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una</a:t>
            </a:r>
            <a:r>
              <a:rPr sz="1300" b="1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b="1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b="1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indefinida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12700" marR="45720">
              <a:lnSpc>
                <a:spcPts val="1540"/>
              </a:lnSpc>
              <a:spcBef>
                <a:spcPts val="65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Para</a:t>
            </a:r>
            <a:r>
              <a:rPr sz="1300" spc="1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reforzar</a:t>
            </a:r>
            <a:r>
              <a:rPr sz="1300" spc="1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</a:t>
            </a:r>
            <a:r>
              <a:rPr sz="1300" spc="1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idea</a:t>
            </a:r>
            <a:r>
              <a:rPr sz="1300" spc="1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1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art.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16.6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del</a:t>
            </a:r>
            <a:r>
              <a:rPr sz="1300" b="1" spc="1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Estatuto</a:t>
            </a:r>
            <a:r>
              <a:rPr sz="1300" b="1" spc="2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1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Trabajadores</a:t>
            </a:r>
            <a:r>
              <a:rPr sz="1300" b="1" spc="1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reafirma</a:t>
            </a:r>
            <a:r>
              <a:rPr sz="1300" b="1" spc="2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b="1" spc="1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b="1" spc="1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personas</a:t>
            </a:r>
            <a:r>
              <a:rPr sz="1300" b="1" spc="2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trabajadoras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fijas-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discontinuas</a:t>
            </a:r>
            <a:r>
              <a:rPr sz="1300" b="1" spc="2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25" dirty="0">
                <a:solidFill>
                  <a:srgbClr val="0F1841"/>
                </a:solidFill>
                <a:latin typeface="Calibri"/>
                <a:cs typeface="Calibri"/>
              </a:rPr>
              <a:t>no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podrán</a:t>
            </a:r>
            <a:r>
              <a:rPr sz="1300" b="1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sufrir</a:t>
            </a:r>
            <a:r>
              <a:rPr sz="1300" b="1" spc="8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perjuicios</a:t>
            </a:r>
            <a:r>
              <a:rPr sz="1300" b="1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por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ejercicio</a:t>
            </a:r>
            <a:r>
              <a:rPr sz="1300" spc="10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derechos</a:t>
            </a:r>
            <a:r>
              <a:rPr sz="1300" spc="1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conciliación,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ausencias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8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derecho</a:t>
            </a:r>
            <a:r>
              <a:rPr sz="1300" spc="8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reserva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puesto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trabajo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otras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45"/>
              </a:lnSpc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causas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justificadas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base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derechos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reconocidos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ley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convenios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colectivos.</a:t>
            </a:r>
            <a:endParaRPr sz="1300">
              <a:latin typeface="Calibri"/>
              <a:cs typeface="Calibri"/>
            </a:endParaRPr>
          </a:p>
          <a:p>
            <a:pPr marL="12700" marR="8890" algn="just">
              <a:lnSpc>
                <a:spcPct val="101899"/>
              </a:lnSpc>
              <a:spcBef>
                <a:spcPts val="1570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Igualmente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establece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ienen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derecho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antigüedad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b="1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calcule</a:t>
            </a:r>
            <a:r>
              <a:rPr sz="1300" b="1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teniendo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b="1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cuenta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toda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duración</a:t>
            </a:r>
            <a:r>
              <a:rPr sz="1300" b="1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relación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laboral</a:t>
            </a:r>
            <a:r>
              <a:rPr sz="1300" b="1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50" dirty="0">
                <a:solidFill>
                  <a:srgbClr val="0F1841"/>
                </a:solidFill>
                <a:latin typeface="Calibri"/>
                <a:cs typeface="Calibri"/>
              </a:rPr>
              <a:t>y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no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tiempo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servicios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efectivamente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prestados,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excepción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aquellas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condiciones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exijan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otro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tratamiento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atención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50" dirty="0">
                <a:solidFill>
                  <a:srgbClr val="0F1841"/>
                </a:solidFill>
                <a:latin typeface="Calibri"/>
                <a:cs typeface="Calibri"/>
              </a:rPr>
              <a:t>a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naturaleza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siempre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responda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criterios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objetividad,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proporcionalidad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transparencia.</a:t>
            </a:r>
            <a:endParaRPr sz="1300">
              <a:latin typeface="Calibri"/>
              <a:cs typeface="Calibri"/>
            </a:endParaRPr>
          </a:p>
          <a:p>
            <a:pPr marL="12700" marR="5715" algn="just">
              <a:lnSpc>
                <a:spcPct val="101899"/>
              </a:lnSpc>
              <a:spcBef>
                <a:spcPts val="1100"/>
              </a:spcBef>
            </a:pP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empresa</a:t>
            </a:r>
            <a:r>
              <a:rPr sz="1300" b="1" spc="2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deberá</a:t>
            </a:r>
            <a:r>
              <a:rPr sz="1300" b="1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informar</a:t>
            </a:r>
            <a:r>
              <a:rPr sz="1300" b="1" spc="2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b="1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b="1" spc="2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personas</a:t>
            </a:r>
            <a:r>
              <a:rPr sz="1300" b="1" spc="2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fijas-discontinuas</a:t>
            </a:r>
            <a:r>
              <a:rPr sz="1300" b="1" spc="1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sobre</a:t>
            </a:r>
            <a:r>
              <a:rPr sz="1300" b="1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2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existencia</a:t>
            </a:r>
            <a:r>
              <a:rPr sz="1300" b="1" spc="20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puestos</a:t>
            </a:r>
            <a:r>
              <a:rPr sz="1300" b="1" spc="2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2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trabajo</a:t>
            </a:r>
            <a:r>
              <a:rPr sz="1300" b="1" spc="2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vacantes</a:t>
            </a:r>
            <a:r>
              <a:rPr sz="1300" b="1" spc="2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229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carácter</a:t>
            </a:r>
            <a:r>
              <a:rPr sz="1300" b="1" spc="2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0F1841"/>
                </a:solidFill>
                <a:latin typeface="Calibri"/>
                <a:cs typeface="Calibri"/>
              </a:rPr>
              <a:t>fijo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ordinario,</a:t>
            </a:r>
            <a:r>
              <a:rPr sz="1300" b="1" spc="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manera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aquellas</a:t>
            </a:r>
            <a:r>
              <a:rPr sz="1300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puedan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formular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solicitudes</a:t>
            </a:r>
            <a:r>
              <a:rPr sz="1300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conversión</a:t>
            </a:r>
            <a:r>
              <a:rPr sz="1300" spc="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voluntaria,</a:t>
            </a:r>
            <a:r>
              <a:rPr sz="1300" spc="9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conformidad</a:t>
            </a:r>
            <a:r>
              <a:rPr sz="1300" spc="10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procedimientos</a:t>
            </a:r>
            <a:r>
              <a:rPr sz="1300" spc="8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que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establezca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 convenio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colectivo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sectorial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o,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defecto,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acuerdo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empresa.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6943" y="6573012"/>
            <a:ext cx="1110995" cy="684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571" y="857509"/>
            <a:ext cx="9497695" cy="57080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Trabajador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fijo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discontinuo</a:t>
            </a:r>
            <a:r>
              <a:rPr sz="1300" b="1" spc="114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baja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médica.</a:t>
            </a:r>
            <a:r>
              <a:rPr sz="1300" b="1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trabajadora fija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discontinua</a:t>
            </a:r>
            <a:r>
              <a:rPr sz="1300" spc="8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está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baja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médica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cuando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realiza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el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llamamiento,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empresa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tiene</a:t>
            </a:r>
            <a:r>
              <a:rPr sz="1300" b="1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obligación</a:t>
            </a:r>
            <a:r>
              <a:rPr sz="1300" b="1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darle</a:t>
            </a:r>
            <a:r>
              <a:rPr sz="1300" b="1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alta</a:t>
            </a:r>
            <a:r>
              <a:rPr sz="1300" b="1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Seguridad</a:t>
            </a:r>
            <a:r>
              <a:rPr sz="1300" b="1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Social</a:t>
            </a:r>
            <a:r>
              <a:rPr sz="1300" b="1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como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incorporase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 la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actividad,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tramitar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su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baja.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forma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,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cuando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finalice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incapacidad</a:t>
            </a:r>
            <a:r>
              <a:rPr sz="1300" b="1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temporal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,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supuesto</a:t>
            </a:r>
            <a:r>
              <a:rPr sz="1300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 actividad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continúe,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reincorporará</a:t>
            </a:r>
            <a:r>
              <a:rPr sz="1300" spc="-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 su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puesto.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empresa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puede concertar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contrato</a:t>
            </a:r>
            <a:r>
              <a:rPr sz="1300" spc="-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sustitución</a:t>
            </a:r>
            <a:r>
              <a:rPr sz="1300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para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cubrir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baja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una persona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fija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discontinua.</a:t>
            </a:r>
            <a:endParaRPr sz="1300">
              <a:latin typeface="Calibri"/>
              <a:cs typeface="Calibri"/>
            </a:endParaRPr>
          </a:p>
          <a:p>
            <a:pPr marL="12700" marR="231775">
              <a:lnSpc>
                <a:spcPct val="101899"/>
              </a:lnSpc>
              <a:spcBef>
                <a:spcPts val="1565"/>
              </a:spcBef>
            </a:pP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Contrato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fijo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discontinuo</a:t>
            </a:r>
            <a:r>
              <a:rPr sz="1300" b="1" spc="10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vacaciones.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vacaciones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 una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trabajadora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fija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discontinua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serán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proporcionales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días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se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trabajen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manera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efectiva.</a:t>
            </a:r>
            <a:r>
              <a:rPr sz="1300" spc="-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Todo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dependerá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venga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establecido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convenio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colectivo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no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llegan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 disfrutar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dentro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del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periodo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trabajo,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estas se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deberán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abonar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 finiquito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correspondiente.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Calibri"/>
                <a:cs typeface="Calibri"/>
              </a:rPr>
              <a:t>Carta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llamamiento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fijo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discontinuo</a:t>
            </a:r>
            <a:endParaRPr sz="1300">
              <a:latin typeface="Calibri"/>
              <a:cs typeface="Calibri"/>
            </a:endParaRPr>
          </a:p>
          <a:p>
            <a:pPr marL="12700" marR="65405">
              <a:lnSpc>
                <a:spcPct val="99700"/>
              </a:lnSpc>
              <a:spcBef>
                <a:spcPts val="5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Estatuto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Trabajadores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atribuye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al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convenio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colectivo,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defecto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al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acuerdo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empresa,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 regulación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del llamamiento,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que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debe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responder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siempre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criterios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objetivos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formales.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llamamiento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marca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inicio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prestación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laboral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,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deberá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realizarse</a:t>
            </a:r>
            <a:r>
              <a:rPr sz="1300" spc="-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por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escrito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por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otro medio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permita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dejar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constancia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debida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notificación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interesada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indicaciones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precisas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las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condiciones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su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incorporación</a:t>
            </a:r>
            <a:r>
              <a:rPr sz="1300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una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antelación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adecuada.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50"/>
              </a:lnSpc>
              <a:spcBef>
                <a:spcPts val="1155"/>
              </a:spcBef>
            </a:pP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Llamamiento</a:t>
            </a:r>
            <a:r>
              <a:rPr sz="1300" b="1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fijo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discontinuo</a:t>
            </a:r>
            <a:r>
              <a:rPr sz="1300" b="1" spc="6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b="1" spc="-20" dirty="0">
                <a:solidFill>
                  <a:srgbClr val="0F1841"/>
                </a:solidFill>
                <a:latin typeface="Calibri"/>
                <a:cs typeface="Calibri"/>
              </a:rPr>
              <a:t> SEPE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50"/>
              </a:lnSpc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empresa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debe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comunicar</a:t>
            </a:r>
            <a:r>
              <a:rPr sz="1300" b="1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cada</a:t>
            </a:r>
            <a:r>
              <a:rPr sz="1300" b="1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contrato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fijo</a:t>
            </a:r>
            <a:r>
              <a:rPr sz="1300" b="1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discontinuo</a:t>
            </a:r>
            <a:r>
              <a:rPr sz="1300" b="1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suscrito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b="1" spc="-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servicios</a:t>
            </a:r>
            <a:r>
              <a:rPr sz="1300" b="1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públicos</a:t>
            </a:r>
            <a:r>
              <a:rPr sz="1300" b="1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empleo</a:t>
            </a:r>
            <a:r>
              <a:rPr sz="1300" b="1" spc="6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(SEPE)</a:t>
            </a:r>
            <a:r>
              <a:rPr sz="1300" b="1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informar</a:t>
            </a:r>
            <a:r>
              <a:rPr sz="1300" b="1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tanto </a:t>
            </a:r>
            <a:r>
              <a:rPr sz="1300" b="1" spc="-25" dirty="0">
                <a:solidFill>
                  <a:srgbClr val="0F1841"/>
                </a:solidFill>
                <a:latin typeface="Calibri"/>
                <a:cs typeface="Calibri"/>
              </a:rPr>
              <a:t>del</a:t>
            </a:r>
            <a:endParaRPr sz="1300">
              <a:latin typeface="Calibri"/>
              <a:cs typeface="Calibri"/>
            </a:endParaRPr>
          </a:p>
          <a:p>
            <a:pPr marL="12700" marR="12700">
              <a:lnSpc>
                <a:spcPct val="101899"/>
              </a:lnSpc>
              <a:spcBef>
                <a:spcPts val="5"/>
              </a:spcBef>
            </a:pP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llamamiento</a:t>
            </a:r>
            <a:r>
              <a:rPr sz="1300" b="1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como</a:t>
            </a:r>
            <a:r>
              <a:rPr sz="1300" b="1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del</a:t>
            </a:r>
            <a:r>
              <a:rPr sz="1300" b="1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fin</a:t>
            </a:r>
            <a:r>
              <a:rPr sz="1300" b="1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actividad.</a:t>
            </a:r>
            <a:r>
              <a:rPr sz="1300" b="1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También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informa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 los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representantes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 de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trabajadores,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al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inicio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cada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año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natural,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un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calendario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previsiones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llamamiento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anual, o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semestral,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así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como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datos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altas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efectivas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personas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fijas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discontinuas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cuando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produzcan.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cuanto 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periodos</a:t>
            </a:r>
            <a:r>
              <a:rPr sz="1300" b="1" spc="7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inactividad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marL="71755" indent="-62230">
              <a:lnSpc>
                <a:spcPct val="100000"/>
              </a:lnSpc>
              <a:buSzPct val="84615"/>
              <a:buFont typeface="Arial MT"/>
              <a:buChar char="•"/>
              <a:tabLst>
                <a:tab pos="71755" algn="l"/>
              </a:tabLst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carácter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general: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periodos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inactividad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marca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naturaleza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actividad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(las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campañas,</a:t>
            </a:r>
            <a:r>
              <a:rPr sz="1300" spc="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actividades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estacionales,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etc </a:t>
            </a:r>
            <a:r>
              <a:rPr sz="1300" spc="-25" dirty="0">
                <a:solidFill>
                  <a:srgbClr val="0F1841"/>
                </a:solidFill>
                <a:latin typeface="Calibri"/>
                <a:cs typeface="Calibri"/>
              </a:rPr>
              <a:t>…)</a:t>
            </a:r>
            <a:endParaRPr sz="1300">
              <a:latin typeface="Calibri"/>
              <a:cs typeface="Calibri"/>
            </a:endParaRPr>
          </a:p>
          <a:p>
            <a:pPr marL="71755" indent="-62230">
              <a:lnSpc>
                <a:spcPct val="100000"/>
              </a:lnSpc>
              <a:buSzPct val="84615"/>
              <a:buFont typeface="Arial MT"/>
              <a:buChar char="•"/>
              <a:tabLst>
                <a:tab pos="71755" algn="l"/>
              </a:tabLst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caso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contratas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 y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subcontratas: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periodos</a:t>
            </a:r>
            <a:r>
              <a:rPr sz="1300" spc="3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inactividad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sólo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será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tiempo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recolocación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entre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subcontrataciones.</a:t>
            </a:r>
            <a:endParaRPr sz="1300">
              <a:latin typeface="Calibri"/>
              <a:cs typeface="Calibri"/>
            </a:endParaRPr>
          </a:p>
          <a:p>
            <a:pPr marL="71755" indent="-62230">
              <a:lnSpc>
                <a:spcPct val="100000"/>
              </a:lnSpc>
              <a:buSzPct val="84615"/>
              <a:buFont typeface="Arial MT"/>
              <a:buChar char="•"/>
              <a:tabLst>
                <a:tab pos="71755" algn="l"/>
              </a:tabLst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 caso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las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ETT: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los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periodos</a:t>
            </a:r>
            <a:r>
              <a:rPr sz="1300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inactividad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será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 plazo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 espera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entre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un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contrato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 puesta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disposición</a:t>
            </a:r>
            <a:r>
              <a:rPr sz="1300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otro.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b="1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convenio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colectivo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podrá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establecer</a:t>
            </a:r>
            <a:r>
              <a:rPr sz="1300" b="1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un periodo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mínimo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-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llamamiento</a:t>
            </a:r>
            <a:r>
              <a:rPr sz="1300" b="1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anual.</a:t>
            </a:r>
            <a:endParaRPr sz="1300">
              <a:latin typeface="Calibri"/>
              <a:cs typeface="Calibri"/>
            </a:endParaRPr>
          </a:p>
          <a:p>
            <a:pPr marL="12700" marR="100330">
              <a:lnSpc>
                <a:spcPct val="102299"/>
              </a:lnSpc>
              <a:spcBef>
                <a:spcPts val="1040"/>
              </a:spcBef>
            </a:pP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Para</a:t>
            </a:r>
            <a:r>
              <a:rPr sz="1300" spc="-3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contratas</a:t>
            </a:r>
            <a:r>
              <a:rPr sz="1300" b="1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y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subcontratas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el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artículo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16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del</a:t>
            </a:r>
            <a:r>
              <a:rPr sz="1300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ET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establece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que,</a:t>
            </a:r>
            <a:r>
              <a:rPr sz="1300" spc="1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falta</a:t>
            </a:r>
            <a:r>
              <a:rPr sz="1300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regulación</a:t>
            </a:r>
            <a:r>
              <a:rPr sz="1300" spc="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en</a:t>
            </a:r>
            <a:r>
              <a:rPr sz="1300" spc="-2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convenios</a:t>
            </a:r>
            <a:r>
              <a:rPr sz="1300" spc="2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colectivo</a:t>
            </a:r>
            <a:r>
              <a:rPr sz="1300" spc="5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F1841"/>
                </a:solidFill>
                <a:latin typeface="Calibri"/>
                <a:cs typeface="Calibri"/>
              </a:rPr>
              <a:t>sectorial</a:t>
            </a:r>
            <a:r>
              <a:rPr sz="1300" spc="4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F1841"/>
                </a:solidFill>
                <a:latin typeface="Calibri"/>
                <a:cs typeface="Calibri"/>
              </a:rPr>
              <a:t>correspondiente,</a:t>
            </a:r>
            <a:r>
              <a:rPr sz="1300" spc="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25" dirty="0">
                <a:solidFill>
                  <a:srgbClr val="0F1841"/>
                </a:solidFill>
                <a:latin typeface="Calibri"/>
                <a:cs typeface="Calibri"/>
              </a:rPr>
              <a:t>el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periodo</a:t>
            </a:r>
            <a:r>
              <a:rPr sz="1300" b="1" spc="7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máximo</a:t>
            </a:r>
            <a:r>
              <a:rPr sz="1300" b="1" spc="5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-1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inactividad</a:t>
            </a:r>
            <a:r>
              <a:rPr sz="1300" b="1" spc="9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será</a:t>
            </a:r>
            <a:r>
              <a:rPr sz="1300" b="1" spc="-40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de</a:t>
            </a:r>
            <a:r>
              <a:rPr sz="1300" b="1" spc="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0F1841"/>
                </a:solidFill>
                <a:latin typeface="Calibri"/>
                <a:cs typeface="Calibri"/>
              </a:rPr>
              <a:t>3</a:t>
            </a:r>
            <a:r>
              <a:rPr sz="1300" b="1" spc="-5" dirty="0">
                <a:solidFill>
                  <a:srgbClr val="0F18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0F1841"/>
                </a:solidFill>
                <a:latin typeface="Calibri"/>
                <a:cs typeface="Calibri"/>
              </a:rPr>
              <a:t>meses.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6943" y="6573012"/>
            <a:ext cx="1110995" cy="684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7070" y="1012938"/>
            <a:ext cx="8491220" cy="205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CASO</a:t>
            </a:r>
            <a:r>
              <a:rPr sz="1300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PRÁCTICO</a:t>
            </a:r>
            <a:r>
              <a:rPr sz="1300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5.</a:t>
            </a:r>
            <a:r>
              <a:rPr sz="1300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spc="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FIJO</a:t>
            </a:r>
            <a:r>
              <a:rPr sz="1300" spc="5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BF0000"/>
                </a:solidFill>
                <a:latin typeface="Trebuchet MS"/>
                <a:cs typeface="Trebuchet MS"/>
              </a:rPr>
              <a:t>DISCONTINUO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 algn="just">
              <a:lnSpc>
                <a:spcPct val="102099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Koldobika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tiene</a:t>
            </a:r>
            <a:r>
              <a:rPr sz="130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como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monitor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estación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esquí.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le</a:t>
            </a:r>
            <a:r>
              <a:rPr sz="1300" spc="1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reclama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comienzo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la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temporada,</a:t>
            </a:r>
            <a:r>
              <a:rPr sz="1300" spc="3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pero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3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fechas</a:t>
            </a:r>
            <a:r>
              <a:rPr sz="1300" spc="3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inicio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3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finalización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3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servicios</a:t>
            </a:r>
            <a:r>
              <a:rPr sz="1300" spc="3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son</a:t>
            </a:r>
            <a:r>
              <a:rPr sz="1300" spc="3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inciertas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porque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dependen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la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climatología.</a:t>
            </a:r>
            <a:r>
              <a:rPr sz="1300" spc="2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terminar</a:t>
            </a:r>
            <a:r>
              <a:rPr sz="1300" spc="2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2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periodo,</a:t>
            </a:r>
            <a:r>
              <a:rPr sz="1300" spc="2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</a:t>
            </a:r>
            <a:r>
              <a:rPr sz="1300" spc="2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cesa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300" spc="2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actividad</a:t>
            </a:r>
            <a:r>
              <a:rPr sz="1300" spc="2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vuelve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2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ser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llamado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inicio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29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la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siguiente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temporada.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¿Ante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qué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tipo de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nos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encontramos?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Solución:</a:t>
            </a:r>
            <a:endParaRPr sz="1300">
              <a:latin typeface="Trebuchet MS"/>
              <a:cs typeface="Trebuchet MS"/>
            </a:endParaRPr>
          </a:p>
          <a:p>
            <a:pPr marL="12700" marR="53975">
              <a:lnSpc>
                <a:spcPts val="1600"/>
              </a:lnSpc>
              <a:spcBef>
                <a:spcPts val="4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Nos</a:t>
            </a:r>
            <a:r>
              <a:rPr sz="1300" spc="2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encontramos</a:t>
            </a:r>
            <a:r>
              <a:rPr sz="1300" spc="2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ante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2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2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fijo</a:t>
            </a:r>
            <a:r>
              <a:rPr sz="1300" spc="2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discontinuo</a:t>
            </a:r>
            <a:r>
              <a:rPr sz="1300" spc="25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2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</a:t>
            </a:r>
            <a:r>
              <a:rPr sz="1300" spc="2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2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solo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desarrolla</a:t>
            </a:r>
            <a:r>
              <a:rPr sz="1300" spc="2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300" spc="2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actividad</a:t>
            </a:r>
            <a:r>
              <a:rPr sz="1300" spc="2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2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la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durante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una parte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del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año,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ya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tiene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carácter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estacional.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42" y="1270499"/>
            <a:ext cx="8752840" cy="402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0670" algn="l"/>
              </a:tabLst>
            </a:pPr>
            <a:r>
              <a:rPr sz="1750" dirty="0">
                <a:latin typeface="Trebuchet MS"/>
                <a:cs typeface="Trebuchet MS"/>
              </a:rPr>
              <a:t>El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trabajo</a:t>
            </a:r>
            <a:endParaRPr sz="1750" dirty="0">
              <a:latin typeface="Trebuchet MS"/>
              <a:cs typeface="Trebuchet MS"/>
            </a:endParaRPr>
          </a:p>
          <a:p>
            <a:pPr marL="1073785" lvl="1" indent="-466725">
              <a:lnSpc>
                <a:spcPct val="100000"/>
              </a:lnSpc>
              <a:buAutoNum type="arabicPeriod"/>
              <a:tabLst>
                <a:tab pos="1073785" algn="l"/>
              </a:tabLst>
            </a:pPr>
            <a:r>
              <a:rPr sz="1750" dirty="0">
                <a:latin typeface="Trebuchet MS"/>
                <a:cs typeface="Trebuchet MS"/>
              </a:rPr>
              <a:t>Los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sujetos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del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trabajo</a:t>
            </a:r>
            <a:endParaRPr sz="1750" dirty="0">
              <a:latin typeface="Trebuchet MS"/>
              <a:cs typeface="Trebuchet MS"/>
            </a:endParaRPr>
          </a:p>
          <a:p>
            <a:pPr marL="1073785" lvl="1" indent="-466725">
              <a:lnSpc>
                <a:spcPct val="100000"/>
              </a:lnSpc>
              <a:buAutoNum type="arabicPeriod"/>
              <a:tabLst>
                <a:tab pos="1073785" algn="l"/>
              </a:tabLst>
            </a:pPr>
            <a:r>
              <a:rPr sz="1750" dirty="0">
                <a:latin typeface="Trebuchet MS"/>
                <a:cs typeface="Trebuchet MS"/>
              </a:rPr>
              <a:t>Elementos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esenciales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del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 de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trabajo</a:t>
            </a:r>
            <a:endParaRPr sz="1750" dirty="0">
              <a:latin typeface="Trebuchet MS"/>
              <a:cs typeface="Trebuchet MS"/>
            </a:endParaRPr>
          </a:p>
          <a:p>
            <a:pPr marL="1073785" lvl="1" indent="-466725">
              <a:lnSpc>
                <a:spcPct val="100000"/>
              </a:lnSpc>
              <a:buAutoNum type="arabicPeriod"/>
              <a:tabLst>
                <a:tab pos="1073785" algn="l"/>
              </a:tabLst>
            </a:pPr>
            <a:r>
              <a:rPr sz="1750" dirty="0">
                <a:latin typeface="Trebuchet MS"/>
                <a:cs typeface="Trebuchet MS"/>
              </a:rPr>
              <a:t>Forma,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contenido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y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duración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del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 de</a:t>
            </a:r>
            <a:r>
              <a:rPr sz="1750" spc="-10" dirty="0">
                <a:latin typeface="Trebuchet MS"/>
                <a:cs typeface="Trebuchet MS"/>
              </a:rPr>
              <a:t> trabajo</a:t>
            </a:r>
            <a:endParaRPr sz="1750" dirty="0">
              <a:latin typeface="Trebuchet MS"/>
              <a:cs typeface="Trebuchet MS"/>
            </a:endParaRPr>
          </a:p>
          <a:p>
            <a:pPr marL="1073785" lvl="1" indent="-466725">
              <a:lnSpc>
                <a:spcPct val="100000"/>
              </a:lnSpc>
              <a:buAutoNum type="arabicPeriod"/>
              <a:tabLst>
                <a:tab pos="1073785" algn="l"/>
              </a:tabLst>
            </a:pPr>
            <a:r>
              <a:rPr sz="1750" dirty="0">
                <a:latin typeface="Trebuchet MS"/>
                <a:cs typeface="Trebuchet MS"/>
              </a:rPr>
              <a:t>El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período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prueba</a:t>
            </a:r>
            <a:endParaRPr sz="1750" dirty="0">
              <a:latin typeface="Trebuchet MS"/>
              <a:cs typeface="Trebuchet MS"/>
            </a:endParaRPr>
          </a:p>
          <a:p>
            <a:pPr marL="276225" indent="-263525">
              <a:lnSpc>
                <a:spcPct val="100000"/>
              </a:lnSpc>
              <a:buAutoNum type="arabicPeriod"/>
              <a:tabLst>
                <a:tab pos="276225" algn="l"/>
              </a:tabLst>
            </a:pPr>
            <a:r>
              <a:rPr sz="1750" spc="-20" dirty="0">
                <a:latin typeface="Trebuchet MS"/>
                <a:cs typeface="Trebuchet MS"/>
              </a:rPr>
              <a:t>Tipos</a:t>
            </a:r>
            <a:r>
              <a:rPr sz="1750" spc="-4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contratos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Modalidad de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 indefinido.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Caso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especial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fijo-discontinuo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Modalidad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temporal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Modalidad de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 formación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en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alternancia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Modalidad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formativo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para la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obtención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 la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práctica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profesional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Comparativa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contratos </a:t>
            </a:r>
            <a:r>
              <a:rPr sz="1750" spc="-10" dirty="0">
                <a:latin typeface="Trebuchet MS"/>
                <a:cs typeface="Trebuchet MS"/>
              </a:rPr>
              <a:t>formativos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Contrato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tiempo </a:t>
            </a:r>
            <a:r>
              <a:rPr sz="1750" spc="-10" dirty="0">
                <a:latin typeface="Trebuchet MS"/>
                <a:cs typeface="Trebuchet MS"/>
              </a:rPr>
              <a:t>parcial</a:t>
            </a:r>
            <a:endParaRPr sz="1750" dirty="0">
              <a:latin typeface="Trebuchet MS"/>
              <a:cs typeface="Trebuchet MS"/>
            </a:endParaRPr>
          </a:p>
          <a:p>
            <a:pPr marL="984250" lvl="1" indent="-467359">
              <a:lnSpc>
                <a:spcPct val="100000"/>
              </a:lnSpc>
              <a:buAutoNum type="arabicPeriod"/>
              <a:tabLst>
                <a:tab pos="984250" algn="l"/>
              </a:tabLst>
            </a:pPr>
            <a:r>
              <a:rPr sz="1750" dirty="0">
                <a:latin typeface="Trebuchet MS"/>
                <a:cs typeface="Trebuchet MS"/>
              </a:rPr>
              <a:t>Otras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modalidades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contratación</a:t>
            </a:r>
            <a:endParaRPr sz="1750" dirty="0">
              <a:latin typeface="Trebuchet MS"/>
              <a:cs typeface="Trebuchet MS"/>
            </a:endParaRPr>
          </a:p>
          <a:p>
            <a:pPr marL="280670" indent="-267970">
              <a:lnSpc>
                <a:spcPct val="100000"/>
              </a:lnSpc>
              <a:buAutoNum type="arabicPeriod"/>
              <a:tabLst>
                <a:tab pos="280670" algn="l"/>
              </a:tabLst>
            </a:pPr>
            <a:r>
              <a:rPr sz="1750" spc="-10" dirty="0">
                <a:latin typeface="Trebuchet MS"/>
                <a:cs typeface="Trebuchet MS"/>
              </a:rPr>
              <a:t>Relaciones</a:t>
            </a:r>
            <a:r>
              <a:rPr sz="1750" spc="-5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laborales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triangulares</a:t>
            </a:r>
            <a:endParaRPr sz="1750" dirty="0">
              <a:latin typeface="Trebuchet MS"/>
              <a:cs typeface="Trebuchet MS"/>
            </a:endParaRPr>
          </a:p>
          <a:p>
            <a:pPr marL="280670" indent="-267970">
              <a:lnSpc>
                <a:spcPct val="100000"/>
              </a:lnSpc>
              <a:buAutoNum type="arabicPeriod"/>
              <a:tabLst>
                <a:tab pos="280670" algn="l"/>
              </a:tabLst>
            </a:pPr>
            <a:r>
              <a:rPr sz="1750" dirty="0">
                <a:latin typeface="Trebuchet MS"/>
                <a:cs typeface="Trebuchet MS"/>
              </a:rPr>
              <a:t>Ejercicios.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Instrucciones</a:t>
            </a:r>
            <a:endParaRPr sz="175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9339" y="4094988"/>
            <a:ext cx="3938016" cy="24688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1325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TEMA:</a:t>
            </a:r>
            <a:r>
              <a:rPr sz="2200" b="0" spc="-4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40" dirty="0">
                <a:latin typeface="Trebuchet MS"/>
                <a:cs typeface="Trebuchet MS"/>
              </a:rPr>
              <a:t> </a:t>
            </a:r>
            <a:r>
              <a:rPr sz="2200" b="0" spc="-35" dirty="0">
                <a:latin typeface="Trebuchet MS"/>
                <a:cs typeface="Trebuchet MS"/>
              </a:rPr>
              <a:t>CONTRATO</a:t>
            </a:r>
            <a:r>
              <a:rPr sz="2200" b="0" spc="-9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0748" y="5981044"/>
            <a:ext cx="74549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300" dirty="0">
                <a:latin typeface="Trebuchet MS"/>
                <a:cs typeface="Trebuchet MS"/>
              </a:rPr>
              <a:t>os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trabajo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477" y="776741"/>
            <a:ext cx="9624695" cy="60464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" marR="5080">
              <a:lnSpc>
                <a:spcPct val="102099"/>
              </a:lnSpc>
              <a:spcBef>
                <a:spcPts val="60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2.2.</a:t>
            </a:r>
            <a:r>
              <a:rPr sz="1300" b="1" spc="-45" dirty="0">
                <a:solidFill>
                  <a:srgbClr val="BF0000"/>
                </a:solidFill>
                <a:latin typeface="Trebuchet MS"/>
                <a:cs typeface="Trebuchet MS"/>
              </a:rPr>
              <a:t> CONTRATOS</a:t>
            </a:r>
            <a:r>
              <a:rPr sz="1300" b="1" spc="-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TEMPORALES</a:t>
            </a:r>
            <a:r>
              <a:rPr sz="1300" b="1" spc="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 contrato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temporal,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aquel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tiene por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objeto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el</a:t>
            </a:r>
            <a:r>
              <a:rPr sz="1300" b="1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establecimiento</a:t>
            </a:r>
            <a:r>
              <a:rPr sz="1300" b="1" spc="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una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relación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laboral </a:t>
            </a:r>
            <a:r>
              <a:rPr sz="1300" dirty="0">
                <a:latin typeface="Trebuchet MS"/>
                <a:cs typeface="Trebuchet MS"/>
              </a:rPr>
              <a:t>entre empresario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 un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tiempo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determinado</a:t>
            </a:r>
            <a:r>
              <a:rPr sz="1300" dirty="0">
                <a:latin typeface="Trebuchet MS"/>
                <a:cs typeface="Trebuchet MS"/>
              </a:rPr>
              <a:t>.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temporal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podrá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celebrarse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jornada </a:t>
            </a:r>
            <a:r>
              <a:rPr sz="1300" b="1" dirty="0">
                <a:latin typeface="Trebuchet MS"/>
                <a:cs typeface="Trebuchet MS"/>
              </a:rPr>
              <a:t>completa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parcial.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formalizará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 escrito,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podrá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ser</a:t>
            </a:r>
            <a:r>
              <a:rPr sz="1300" b="1" spc="-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verbal cuando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situación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eventual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circunstancias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la </a:t>
            </a:r>
            <a:r>
              <a:rPr sz="1300" b="1" dirty="0">
                <a:latin typeface="Trebuchet MS"/>
                <a:cs typeface="Trebuchet MS"/>
              </a:rPr>
              <a:t>producción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duración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 mismo sea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inferior</a:t>
            </a:r>
            <a:r>
              <a:rPr sz="1300" b="1" spc="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cuatro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semanas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jornada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completa.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Contratos</a:t>
            </a:r>
            <a:r>
              <a:rPr sz="1300" b="1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Trebuchet MS"/>
                <a:cs typeface="Trebuchet MS"/>
              </a:rPr>
              <a:t>temporales</a:t>
            </a:r>
            <a:r>
              <a:rPr sz="1300" b="1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1300" b="1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partir </a:t>
            </a:r>
            <a:r>
              <a:rPr sz="1300" b="1" spc="-25" dirty="0">
                <a:solidFill>
                  <a:srgbClr val="2F2F2F"/>
                </a:solidFill>
                <a:latin typeface="Trebuchet MS"/>
                <a:cs typeface="Trebuchet MS"/>
              </a:rPr>
              <a:t>de </a:t>
            </a:r>
            <a:r>
              <a:rPr sz="1300" b="1" spc="-20" dirty="0">
                <a:solidFill>
                  <a:srgbClr val="2F2F2F"/>
                </a:solidFill>
                <a:latin typeface="Trebuchet MS"/>
                <a:cs typeface="Trebuchet MS"/>
              </a:rPr>
              <a:t>2022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300">
              <a:latin typeface="Trebuchet MS"/>
              <a:cs typeface="Trebuchet MS"/>
            </a:endParaRPr>
          </a:p>
          <a:p>
            <a:pPr marL="178435" indent="-170180">
              <a:lnSpc>
                <a:spcPct val="100000"/>
              </a:lnSpc>
              <a:buSzPct val="92307"/>
              <a:buAutoNum type="arabicPeriod"/>
              <a:tabLst>
                <a:tab pos="178435" algn="l"/>
              </a:tabLst>
            </a:pP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Se</a:t>
            </a:r>
            <a:r>
              <a:rPr sz="1300" b="1" spc="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suprimen</a:t>
            </a:r>
            <a:r>
              <a:rPr sz="1300" b="1" spc="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los</a:t>
            </a:r>
            <a:r>
              <a:rPr sz="1300" b="1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contratos</a:t>
            </a:r>
            <a:r>
              <a:rPr sz="1300" b="1" spc="-5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temporales</a:t>
            </a:r>
            <a:r>
              <a:rPr sz="1300" b="1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por obra</a:t>
            </a:r>
            <a:r>
              <a:rPr sz="1300" b="1" spc="-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y</a:t>
            </a:r>
            <a:r>
              <a:rPr sz="1300" b="1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servicios</a:t>
            </a:r>
            <a:r>
              <a:rPr sz="1300" b="1" spc="6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Trebuchet MS"/>
                <a:cs typeface="Trebuchet MS"/>
              </a:rPr>
              <a:t>determinados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  <a:p>
            <a:pPr marL="170180" indent="-160655">
              <a:lnSpc>
                <a:spcPct val="100000"/>
              </a:lnSpc>
              <a:spcBef>
                <a:spcPts val="35"/>
              </a:spcBef>
              <a:buSzPct val="92307"/>
              <a:buAutoNum type="arabicPeriod"/>
              <a:tabLst>
                <a:tab pos="170180" algn="l"/>
              </a:tabLst>
            </a:pP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Se presume</a:t>
            </a:r>
            <a:r>
              <a:rPr sz="1300" spc="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que</a:t>
            </a:r>
            <a:r>
              <a:rPr sz="1300" spc="-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los contratos</a:t>
            </a:r>
            <a:r>
              <a:rPr sz="1300" spc="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se conciertan</a:t>
            </a:r>
            <a:r>
              <a:rPr sz="1300" spc="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manera</a:t>
            </a:r>
            <a:r>
              <a:rPr sz="13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Trebuchet MS"/>
                <a:cs typeface="Trebuchet MS"/>
              </a:rPr>
              <a:t>indefinida.</a:t>
            </a:r>
            <a:endParaRPr sz="1300">
              <a:latin typeface="Trebuchet MS"/>
              <a:cs typeface="Trebuchet MS"/>
            </a:endParaRPr>
          </a:p>
          <a:p>
            <a:pPr marL="22860" marR="29209" indent="-13335">
              <a:lnSpc>
                <a:spcPct val="102299"/>
              </a:lnSpc>
              <a:buSzPct val="92307"/>
              <a:buAutoNum type="arabicPeriod"/>
              <a:tabLst>
                <a:tab pos="170180" algn="l"/>
              </a:tabLst>
            </a:pP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Para</a:t>
            </a:r>
            <a:r>
              <a:rPr sz="1300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concertar</a:t>
            </a:r>
            <a:r>
              <a:rPr sz="1300" spc="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un</a:t>
            </a:r>
            <a:r>
              <a:rPr sz="13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contrato</a:t>
            </a:r>
            <a:r>
              <a:rPr sz="1300" spc="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de</a:t>
            </a:r>
            <a:r>
              <a:rPr sz="1300" spc="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trabajo</a:t>
            </a:r>
            <a:r>
              <a:rPr sz="1300" spc="-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duración</a:t>
            </a:r>
            <a:r>
              <a:rPr sz="1300" spc="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determinada</a:t>
            </a:r>
            <a:r>
              <a:rPr sz="1300" spc="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hay</a:t>
            </a:r>
            <a:r>
              <a:rPr sz="13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que</a:t>
            </a:r>
            <a:r>
              <a:rPr sz="13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expresar</a:t>
            </a:r>
            <a:r>
              <a:rPr sz="1300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la</a:t>
            </a:r>
            <a:r>
              <a:rPr sz="13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causa</a:t>
            </a:r>
            <a:r>
              <a:rPr sz="1300" b="1" spc="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de</a:t>
            </a:r>
            <a:r>
              <a:rPr sz="1300" b="1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F2F2F"/>
                </a:solidFill>
                <a:latin typeface="Trebuchet MS"/>
                <a:cs typeface="Trebuchet MS"/>
              </a:rPr>
              <a:t>temporalidad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,</a:t>
            </a:r>
            <a:r>
              <a:rPr sz="1300" spc="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señalando</a:t>
            </a:r>
            <a:r>
              <a:rPr sz="1300" spc="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la</a:t>
            </a:r>
            <a:r>
              <a:rPr sz="13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causa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que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habilita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la</a:t>
            </a:r>
            <a:r>
              <a:rPr sz="13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contratación</a:t>
            </a:r>
            <a:r>
              <a:rPr sz="1300" spc="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temporal,</a:t>
            </a:r>
            <a:r>
              <a:rPr sz="1300" spc="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las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circunstancias</a:t>
            </a:r>
            <a:r>
              <a:rPr sz="1300" spc="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que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lo</a:t>
            </a:r>
            <a:r>
              <a:rPr sz="1300" spc="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justifican, así</a:t>
            </a:r>
            <a:r>
              <a:rPr sz="1300" spc="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como</a:t>
            </a:r>
            <a:r>
              <a:rPr sz="1300" spc="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su</a:t>
            </a:r>
            <a:r>
              <a:rPr sz="13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conexión</a:t>
            </a:r>
            <a:r>
              <a:rPr sz="1300" spc="5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con</a:t>
            </a:r>
            <a:r>
              <a:rPr sz="1300" spc="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la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duración</a:t>
            </a:r>
            <a:r>
              <a:rPr sz="1300" spc="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prevista.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A.</a:t>
            </a:r>
            <a:r>
              <a:rPr sz="1300" b="1" spc="2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EVENTUAL</a:t>
            </a:r>
            <a:r>
              <a:rPr sz="1300" b="1" spc="-9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POR</a:t>
            </a:r>
            <a:r>
              <a:rPr sz="1300" b="1" spc="-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20" dirty="0">
                <a:solidFill>
                  <a:srgbClr val="BF0000"/>
                </a:solidFill>
                <a:latin typeface="Trebuchet MS"/>
                <a:cs typeface="Trebuchet MS"/>
              </a:rPr>
              <a:t>CIRCUNSTANCIAS</a:t>
            </a:r>
            <a:r>
              <a:rPr sz="1300" b="1" spc="-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18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PRODUCCIÓN.</a:t>
            </a:r>
            <a:r>
              <a:rPr sz="1300" b="1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94949"/>
                </a:solidFill>
                <a:latin typeface="Trebuchet MS"/>
                <a:cs typeface="Trebuchet MS"/>
              </a:rPr>
              <a:t>Tiene</a:t>
            </a:r>
            <a:r>
              <a:rPr sz="1300" spc="-25" dirty="0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94949"/>
                </a:solidFill>
                <a:latin typeface="Trebuchet MS"/>
                <a:cs typeface="Trebuchet MS"/>
              </a:rPr>
              <a:t>dos</a:t>
            </a:r>
            <a:r>
              <a:rPr sz="1300" spc="10" dirty="0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94949"/>
                </a:solidFill>
                <a:latin typeface="Trebuchet MS"/>
                <a:cs typeface="Trebuchet MS"/>
              </a:rPr>
              <a:t>causas</a:t>
            </a:r>
            <a:r>
              <a:rPr sz="1300" spc="35" dirty="0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94949"/>
                </a:solidFill>
                <a:latin typeface="Trebuchet MS"/>
                <a:cs typeface="Trebuchet MS"/>
              </a:rPr>
              <a:t>de </a:t>
            </a:r>
            <a:r>
              <a:rPr sz="1300" spc="-10" dirty="0">
                <a:solidFill>
                  <a:srgbClr val="494949"/>
                </a:solidFill>
                <a:latin typeface="Trebuchet MS"/>
                <a:cs typeface="Trebuchet MS"/>
              </a:rPr>
              <a:t>temporalidad: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rebuchet MS"/>
              <a:cs typeface="Trebuchet MS"/>
            </a:endParaRPr>
          </a:p>
          <a:p>
            <a:pPr marL="264160" marR="227329" lvl="1" indent="-252095">
              <a:lnSpc>
                <a:spcPct val="101899"/>
              </a:lnSpc>
              <a:buAutoNum type="arabicParenR"/>
              <a:tabLst>
                <a:tab pos="265430" algn="l"/>
              </a:tabLst>
            </a:pPr>
            <a:r>
              <a:rPr sz="1300" dirty="0">
                <a:solidFill>
                  <a:srgbClr val="2F2F2F"/>
                </a:solidFill>
                <a:latin typeface="Trebuchet MS"/>
                <a:cs typeface="Trebuchet MS"/>
              </a:rPr>
              <a:t>El</a:t>
            </a:r>
            <a:r>
              <a:rPr sz="13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incremento</a:t>
            </a:r>
            <a:r>
              <a:rPr sz="1300" b="1" spc="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ocasional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imprevisible</a:t>
            </a:r>
            <a:r>
              <a:rPr sz="1300" b="1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las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oscilaciones</a:t>
            </a:r>
            <a:r>
              <a:rPr sz="1300" b="1" spc="9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 demanda,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incluso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normal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la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empresa, 	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generen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desajuste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temporal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entre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plantilla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disponible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requiere. Entre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estos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ajustes/oscilaciones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se 	</a:t>
            </a:r>
            <a:r>
              <a:rPr sz="1300" dirty="0">
                <a:latin typeface="Trebuchet MS"/>
                <a:cs typeface="Trebuchet MS"/>
              </a:rPr>
              <a:t>entienden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aquellas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 deriven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vacaciones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anuales.</a:t>
            </a:r>
            <a:endParaRPr sz="1300">
              <a:latin typeface="Trebuchet MS"/>
              <a:cs typeface="Trebuchet MS"/>
            </a:endParaRPr>
          </a:p>
          <a:p>
            <a:pPr marL="501650" marR="676275" lvl="2" indent="-189230">
              <a:lnSpc>
                <a:spcPts val="1580"/>
              </a:lnSpc>
              <a:spcBef>
                <a:spcPts val="50"/>
              </a:spcBef>
              <a:buFont typeface="Arial MT"/>
              <a:buChar char="•"/>
              <a:tabLst>
                <a:tab pos="501650" algn="l"/>
              </a:tabLst>
            </a:pPr>
            <a:r>
              <a:rPr sz="1300" b="1" spc="-10" dirty="0">
                <a:latin typeface="Trebuchet MS"/>
                <a:cs typeface="Trebuchet MS"/>
              </a:rPr>
              <a:t>Duración:</a:t>
            </a:r>
            <a:r>
              <a:rPr sz="1300" b="1" spc="-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Máximo 6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meses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año.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(ampliable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12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meses por convenio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colectivo).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Máximo</a:t>
            </a:r>
            <a:r>
              <a:rPr sz="1300" b="1" spc="-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1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prórroga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hasta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el </a:t>
            </a:r>
            <a:r>
              <a:rPr sz="1300" b="1" dirty="0">
                <a:latin typeface="Trebuchet MS"/>
                <a:cs typeface="Trebuchet MS"/>
              </a:rPr>
              <a:t>máximo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permitido.</a:t>
            </a:r>
            <a:endParaRPr sz="1300">
              <a:latin typeface="Trebuchet MS"/>
              <a:cs typeface="Trebuchet MS"/>
            </a:endParaRPr>
          </a:p>
          <a:p>
            <a:pPr marL="501650" lvl="2" indent="-18923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501650" algn="l"/>
              </a:tabLst>
            </a:pPr>
            <a:r>
              <a:rPr sz="1300" b="1" dirty="0">
                <a:latin typeface="Trebuchet MS"/>
                <a:cs typeface="Trebuchet MS"/>
              </a:rPr>
              <a:t>Jornada:</a:t>
            </a:r>
            <a:r>
              <a:rPr sz="1300" b="1" spc="2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Completa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parcial.</a:t>
            </a:r>
            <a:endParaRPr sz="1300">
              <a:latin typeface="Trebuchet MS"/>
              <a:cs typeface="Trebuchet MS"/>
            </a:endParaRPr>
          </a:p>
          <a:p>
            <a:pPr marL="501650" lvl="2" indent="-1892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01650" algn="l"/>
              </a:tabLst>
            </a:pPr>
            <a:r>
              <a:rPr sz="1300" b="1" dirty="0">
                <a:latin typeface="Trebuchet MS"/>
                <a:cs typeface="Trebuchet MS"/>
              </a:rPr>
              <a:t>Indemnización:</a:t>
            </a:r>
            <a:r>
              <a:rPr sz="1300" b="1" spc="2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12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días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año.</a:t>
            </a:r>
            <a:endParaRPr sz="13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245"/>
              </a:spcBef>
              <a:buFont typeface="Arial MT"/>
              <a:buChar char="•"/>
            </a:pPr>
            <a:endParaRPr sz="1300">
              <a:latin typeface="Trebuchet MS"/>
              <a:cs typeface="Trebuchet MS"/>
            </a:endParaRPr>
          </a:p>
          <a:p>
            <a:pPr marL="264160" marR="216535" lvl="1" indent="-252095">
              <a:lnSpc>
                <a:spcPct val="102099"/>
              </a:lnSpc>
              <a:buAutoNum type="arabicParenR"/>
              <a:tabLst>
                <a:tab pos="265430" algn="l"/>
              </a:tabLst>
            </a:pPr>
            <a:r>
              <a:rPr sz="1300" b="1" dirty="0">
                <a:latin typeface="Trebuchet MS"/>
                <a:cs typeface="Trebuchet MS"/>
              </a:rPr>
              <a:t>Situaciones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ocasionales,</a:t>
            </a:r>
            <a:r>
              <a:rPr sz="1300" b="1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previsibles</a:t>
            </a:r>
            <a:r>
              <a:rPr sz="1300" b="1" spc="7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que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tengan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una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duración</a:t>
            </a:r>
            <a:r>
              <a:rPr sz="1300" b="1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reducida</a:t>
            </a:r>
            <a:r>
              <a:rPr sz="1300" b="1" spc="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claramente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delimitada</a:t>
            </a:r>
            <a:r>
              <a:rPr sz="1300" dirty="0">
                <a:latin typeface="Trebuchet MS"/>
                <a:cs typeface="Trebuchet MS"/>
              </a:rPr>
              <a:t>.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empresas 	</a:t>
            </a:r>
            <a:r>
              <a:rPr sz="1300" dirty="0">
                <a:latin typeface="Trebuchet MS"/>
                <a:cs typeface="Trebuchet MS"/>
              </a:rPr>
              <a:t>pueden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usar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tipo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contratos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máximo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90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días no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continuados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 año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natural.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Atención: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 empresas,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 </a:t>
            </a:r>
            <a:r>
              <a:rPr sz="1300" spc="-25" dirty="0">
                <a:latin typeface="Trebuchet MS"/>
                <a:cs typeface="Trebuchet MS"/>
              </a:rPr>
              <a:t>el 	</a:t>
            </a:r>
            <a:r>
              <a:rPr sz="1300" dirty="0">
                <a:latin typeface="Trebuchet MS"/>
                <a:cs typeface="Trebuchet MS"/>
              </a:rPr>
              <a:t>último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trimestre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cada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año,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deberán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trasladar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representación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legal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trabajadores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previsión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anual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uso 	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tipo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contratos.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162560">
              <a:lnSpc>
                <a:spcPct val="100800"/>
              </a:lnSpc>
              <a:tabLst>
                <a:tab pos="9167495" algn="l"/>
              </a:tabLst>
            </a:pPr>
            <a:r>
              <a:rPr sz="1300" b="1" dirty="0">
                <a:latin typeface="Trebuchet MS"/>
                <a:cs typeface="Trebuchet MS"/>
              </a:rPr>
              <a:t>Se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excluye</a:t>
            </a:r>
            <a:r>
              <a:rPr sz="1300" b="1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como</a:t>
            </a:r>
            <a:r>
              <a:rPr sz="1300" b="1" spc="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causa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temporalidad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del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contrato</a:t>
            </a:r>
            <a:r>
              <a:rPr sz="1300" b="1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circunstancias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 producción</a:t>
            </a:r>
            <a:r>
              <a:rPr sz="1300" b="1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realización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l</a:t>
            </a:r>
            <a:r>
              <a:rPr sz="1300" dirty="0">
                <a:latin typeface="Trebuchet MS"/>
                <a:cs typeface="Trebuchet MS"/>
              </a:rPr>
              <a:t>	s</a:t>
            </a:r>
            <a:r>
              <a:rPr sz="1300" spc="-10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en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marco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contratas,</a:t>
            </a:r>
            <a:r>
              <a:rPr sz="1300" b="1" spc="-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subcontratas</a:t>
            </a:r>
            <a:r>
              <a:rPr sz="1300" b="1" spc="-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o</a:t>
            </a:r>
            <a:r>
              <a:rPr sz="1300" b="1" spc="-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concesiones</a:t>
            </a:r>
            <a:r>
              <a:rPr sz="1300" b="1" spc="5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administrativas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constituyan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ordinaria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empresa.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Contrato</a:t>
            </a:r>
            <a:r>
              <a:rPr sz="13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Temporal</a:t>
            </a:r>
            <a:r>
              <a:rPr sz="13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| Servicio</a:t>
            </a:r>
            <a:r>
              <a:rPr sz="13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Público</a:t>
            </a:r>
            <a:r>
              <a:rPr sz="13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de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Empleo</a:t>
            </a:r>
            <a:r>
              <a:rPr sz="13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Estatal</a:t>
            </a:r>
            <a:r>
              <a:rPr sz="13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(sepe.es)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48928" y="5460492"/>
            <a:ext cx="1358265" cy="646430"/>
            <a:chOff x="8948928" y="5460492"/>
            <a:chExt cx="1358265" cy="64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8928" y="5679947"/>
              <a:ext cx="736091" cy="4267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5771" y="5460492"/>
              <a:ext cx="701039" cy="4251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396" y="2276855"/>
            <a:ext cx="1129283" cy="4511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058" y="980952"/>
            <a:ext cx="9525000" cy="561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Calibri"/>
                <a:cs typeface="Calibri"/>
              </a:rPr>
              <a:t>B.</a:t>
            </a:r>
            <a:r>
              <a:rPr sz="1300" b="1" spc="27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300" b="1" spc="-35" dirty="0">
                <a:solidFill>
                  <a:srgbClr val="BF0000"/>
                </a:solidFill>
                <a:latin typeface="Calibri"/>
                <a:cs typeface="Calibri"/>
              </a:rPr>
              <a:t>CONTRATO</a:t>
            </a:r>
            <a:r>
              <a:rPr sz="1300" b="1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BF0000"/>
                </a:solidFill>
                <a:latin typeface="Calibri"/>
                <a:cs typeface="Calibri"/>
              </a:rPr>
              <a:t>TEMPORAL</a:t>
            </a:r>
            <a:r>
              <a:rPr sz="1300" b="1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BF0000"/>
                </a:solidFill>
                <a:latin typeface="Calibri"/>
                <a:cs typeface="Calibri"/>
              </a:rPr>
              <a:t>DE</a:t>
            </a:r>
            <a:r>
              <a:rPr sz="1300" b="1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BF0000"/>
                </a:solidFill>
                <a:latin typeface="Calibri"/>
                <a:cs typeface="Calibri"/>
              </a:rPr>
              <a:t>SUSTITUCIÓN DE</a:t>
            </a:r>
            <a:r>
              <a:rPr sz="1300" b="1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BF0000"/>
                </a:solidFill>
                <a:latin typeface="Calibri"/>
                <a:cs typeface="Calibri"/>
              </a:rPr>
              <a:t>PERSONA TRABAJADORA.</a:t>
            </a:r>
            <a:r>
              <a:rPr sz="1300" b="1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Este</a:t>
            </a:r>
            <a:r>
              <a:rPr sz="13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contrato</a:t>
            </a:r>
            <a:r>
              <a:rPr sz="1300" spc="-4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se</a:t>
            </a:r>
            <a:r>
              <a:rPr sz="13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puede</a:t>
            </a:r>
            <a:r>
              <a:rPr sz="13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formalizar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para:</a:t>
            </a:r>
            <a:endParaRPr sz="1300">
              <a:latin typeface="Calibri"/>
              <a:cs typeface="Calibri"/>
            </a:endParaRPr>
          </a:p>
          <a:p>
            <a:pPr marL="201295" marR="264795" indent="-189230">
              <a:lnSpc>
                <a:spcPct val="102099"/>
              </a:lnSpc>
              <a:spcBef>
                <a:spcPts val="1500"/>
              </a:spcBef>
              <a:buFont typeface="Arial MT"/>
              <a:buChar char="•"/>
              <a:tabLst>
                <a:tab pos="201295" algn="l"/>
              </a:tabLst>
            </a:pP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Sustituir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un</a:t>
            </a:r>
            <a:r>
              <a:rPr sz="13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trabajador/a</a:t>
            </a:r>
            <a:r>
              <a:rPr sz="13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con derecho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reserva</a:t>
            </a:r>
            <a:r>
              <a:rPr sz="13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 puesto</a:t>
            </a:r>
            <a:r>
              <a:rPr sz="13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trabajo</a:t>
            </a:r>
            <a:r>
              <a:rPr sz="13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incapacidad</a:t>
            </a:r>
            <a:r>
              <a:rPr sz="1300" b="1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temporal,</a:t>
            </a:r>
            <a:r>
              <a:rPr sz="13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maternidades,</a:t>
            </a:r>
            <a:r>
              <a:rPr sz="1300" b="1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paternidades, excedencias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...),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cuyo</a:t>
            </a:r>
            <a:r>
              <a:rPr sz="13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caso</a:t>
            </a:r>
            <a:r>
              <a:rPr sz="13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podrá anticiparse</a:t>
            </a:r>
            <a:r>
              <a:rPr sz="1300" b="1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el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contrato</a:t>
            </a:r>
            <a:r>
              <a:rPr sz="1300" b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hasta</a:t>
            </a:r>
            <a:r>
              <a:rPr sz="1300" b="1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15</a:t>
            </a:r>
            <a:r>
              <a:rPr sz="1300" b="1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días</a:t>
            </a:r>
            <a:r>
              <a:rPr sz="1300" b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antes</a:t>
            </a:r>
            <a:r>
              <a:rPr sz="13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ausentarse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b="1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persona</a:t>
            </a:r>
            <a:r>
              <a:rPr sz="1300" b="1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300" b="1" spc="-25" dirty="0">
                <a:solidFill>
                  <a:srgbClr val="2F2F2F"/>
                </a:solidFill>
                <a:latin typeface="Calibri"/>
                <a:cs typeface="Calibri"/>
              </a:rPr>
              <a:t> sustituir.</a:t>
            </a:r>
            <a:r>
              <a:rPr sz="1300" b="1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Es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30" dirty="0">
                <a:solidFill>
                  <a:srgbClr val="2F2F2F"/>
                </a:solidFill>
                <a:latin typeface="Calibri"/>
                <a:cs typeface="Calibri"/>
              </a:rPr>
              <a:t>decir,</a:t>
            </a:r>
            <a:r>
              <a:rPr sz="13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F2F2F"/>
                </a:solidFill>
                <a:latin typeface="Calibri"/>
                <a:cs typeface="Calibri"/>
              </a:rPr>
              <a:t>se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establece</a:t>
            </a:r>
            <a:r>
              <a:rPr sz="13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un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plazo máximo</a:t>
            </a:r>
            <a:r>
              <a:rPr sz="13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15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días</a:t>
            </a:r>
            <a:r>
              <a:rPr sz="13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que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sustituto</a:t>
            </a:r>
            <a:r>
              <a:rPr sz="13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y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sustituido</a:t>
            </a:r>
            <a:r>
              <a:rPr sz="13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pueden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solapar</a:t>
            </a:r>
            <a:r>
              <a:rPr sz="13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prestación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 de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servicios</a:t>
            </a:r>
            <a:r>
              <a:rPr sz="130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al</a:t>
            </a:r>
            <a:r>
              <a:rPr sz="13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inicio</a:t>
            </a:r>
            <a:r>
              <a:rPr sz="13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del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F2F2F"/>
                </a:solidFill>
                <a:latin typeface="Calibri"/>
                <a:cs typeface="Calibri"/>
              </a:rPr>
              <a:t>contrato</a:t>
            </a:r>
            <a:r>
              <a:rPr sz="13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F2F2F"/>
                </a:solidFill>
                <a:latin typeface="Calibri"/>
                <a:cs typeface="Calibri"/>
              </a:rPr>
              <a:t>de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sustitución</a:t>
            </a:r>
            <a:r>
              <a:rPr sz="130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aras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garantizar</a:t>
            </a:r>
            <a:r>
              <a:rPr sz="13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desempeño</a:t>
            </a:r>
            <a:r>
              <a:rPr sz="13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laboral.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F2F2F"/>
              </a:buClr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Completar</a:t>
            </a:r>
            <a:r>
              <a:rPr sz="1300" b="1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b="1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jornada</a:t>
            </a:r>
            <a:r>
              <a:rPr sz="1300" b="1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reducida</a:t>
            </a:r>
            <a:r>
              <a:rPr sz="13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(por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causas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legales</a:t>
            </a:r>
            <a:r>
              <a:rPr sz="13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o</a:t>
            </a:r>
            <a:r>
              <a:rPr sz="13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convencionales)</a:t>
            </a:r>
            <a:r>
              <a:rPr sz="13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por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otra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persona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trabajadora.</a:t>
            </a:r>
            <a:endParaRPr sz="1300">
              <a:latin typeface="Calibri"/>
              <a:cs typeface="Calibri"/>
            </a:endParaRPr>
          </a:p>
          <a:p>
            <a:pPr marL="201295" marR="23495" indent="-189230">
              <a:lnSpc>
                <a:spcPct val="101899"/>
              </a:lnSpc>
              <a:spcBef>
                <a:spcPts val="1505"/>
              </a:spcBef>
              <a:buFont typeface="Arial MT"/>
              <a:buChar char="•"/>
              <a:tabLst>
                <a:tab pos="201295" algn="l"/>
              </a:tabLst>
            </a:pP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Cubrir</a:t>
            </a:r>
            <a:r>
              <a:rPr sz="13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temporalmente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un</a:t>
            </a:r>
            <a:r>
              <a:rPr sz="13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puesto</a:t>
            </a:r>
            <a:r>
              <a:rPr sz="13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trabajo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durante</a:t>
            </a:r>
            <a:r>
              <a:rPr sz="13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proceso</a:t>
            </a:r>
            <a:r>
              <a:rPr sz="1300" b="1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selección</a:t>
            </a:r>
            <a:r>
              <a:rPr sz="1300" b="1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o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promoción</a:t>
            </a:r>
            <a:r>
              <a:rPr sz="1300" b="1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para</a:t>
            </a:r>
            <a:r>
              <a:rPr sz="13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cobertura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definitiva</a:t>
            </a:r>
            <a:r>
              <a:rPr sz="13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mediante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contrato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fijo,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13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cuyo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caso</a:t>
            </a:r>
            <a:r>
              <a:rPr sz="1300" spc="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contrato</a:t>
            </a:r>
            <a:r>
              <a:rPr sz="13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no podrá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durar</a:t>
            </a:r>
            <a:r>
              <a:rPr sz="13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más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13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meses,</a:t>
            </a:r>
            <a:r>
              <a:rPr sz="1300" spc="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o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plazo</a:t>
            </a:r>
            <a:r>
              <a:rPr sz="13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inferior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que</a:t>
            </a:r>
            <a:r>
              <a:rPr sz="13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fije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convenio,</a:t>
            </a:r>
            <a:r>
              <a:rPr sz="13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ni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volverse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 suscribir</a:t>
            </a:r>
            <a:r>
              <a:rPr sz="13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con</a:t>
            </a:r>
            <a:r>
              <a:rPr sz="13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mismo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objeto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una</a:t>
            </a:r>
            <a:r>
              <a:rPr sz="13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vez</a:t>
            </a:r>
            <a:r>
              <a:rPr sz="13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superada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dicha</a:t>
            </a:r>
            <a:r>
              <a:rPr sz="13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duración</a:t>
            </a:r>
            <a:r>
              <a:rPr sz="13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máxima.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  <a:spcBef>
                <a:spcPts val="1515"/>
              </a:spcBef>
            </a:pP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En</a:t>
            </a:r>
            <a:r>
              <a:rPr sz="13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las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situaciones</a:t>
            </a:r>
            <a:r>
              <a:rPr sz="13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sustitución</a:t>
            </a:r>
            <a:r>
              <a:rPr sz="1300" b="1" spc="5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un</a:t>
            </a:r>
            <a:r>
              <a:rPr sz="1300" b="1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trabajador</a:t>
            </a:r>
            <a:r>
              <a:rPr sz="1300" b="1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con</a:t>
            </a:r>
            <a:r>
              <a:rPr sz="1300" b="1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derecho</a:t>
            </a:r>
            <a:r>
              <a:rPr sz="1300" b="1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3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reserva de puesto</a:t>
            </a:r>
            <a:r>
              <a:rPr sz="1300" b="1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 trabajo,</a:t>
            </a:r>
            <a:r>
              <a:rPr sz="1300" b="1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y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 complemento</a:t>
            </a:r>
            <a:r>
              <a:rPr sz="1300" b="1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b="1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la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jornada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,</a:t>
            </a:r>
            <a:r>
              <a:rPr sz="1300" spc="5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tendrá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que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especificar</a:t>
            </a:r>
            <a:r>
              <a:rPr sz="1300" b="1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en</a:t>
            </a:r>
            <a:r>
              <a:rPr sz="1300" b="1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el</a:t>
            </a:r>
            <a:r>
              <a:rPr sz="13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94949"/>
                </a:solidFill>
                <a:latin typeface="Calibri"/>
                <a:cs typeface="Calibri"/>
              </a:rPr>
              <a:t>contrato:</a:t>
            </a:r>
            <a:endParaRPr sz="1300">
              <a:latin typeface="Calibri"/>
              <a:cs typeface="Calibri"/>
            </a:endParaRPr>
          </a:p>
          <a:p>
            <a:pPr marL="705485" lvl="1" indent="-18859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705485" algn="l"/>
              </a:tabLst>
            </a:pP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nombre</a:t>
            </a:r>
            <a:r>
              <a:rPr sz="1300" b="1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b="1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persona</a:t>
            </a:r>
            <a:r>
              <a:rPr sz="13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sustituida.</a:t>
            </a:r>
            <a:endParaRPr sz="1300">
              <a:latin typeface="Calibri"/>
              <a:cs typeface="Calibri"/>
            </a:endParaRPr>
          </a:p>
          <a:p>
            <a:pPr marL="705485" lvl="1" indent="-188595">
              <a:lnSpc>
                <a:spcPct val="100000"/>
              </a:lnSpc>
              <a:buFont typeface="Arial MT"/>
              <a:buChar char="•"/>
              <a:tabLst>
                <a:tab pos="705485" algn="l"/>
              </a:tabLst>
            </a:pP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b="1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causa</a:t>
            </a:r>
            <a:r>
              <a:rPr sz="13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sustitución.</a:t>
            </a:r>
            <a:endParaRPr sz="1300">
              <a:latin typeface="Calibri"/>
              <a:cs typeface="Calibri"/>
            </a:endParaRPr>
          </a:p>
          <a:p>
            <a:pPr marL="12700" marR="255904">
              <a:lnSpc>
                <a:spcPct val="101899"/>
              </a:lnSpc>
              <a:spcBef>
                <a:spcPts val="1540"/>
              </a:spcBef>
            </a:pP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Las</a:t>
            </a:r>
            <a:r>
              <a:rPr sz="1300" b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personas</a:t>
            </a:r>
            <a:r>
              <a:rPr sz="13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contratadas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que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no</a:t>
            </a:r>
            <a:r>
              <a:rPr sz="1300" b="1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se</a:t>
            </a:r>
            <a:r>
              <a:rPr sz="13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ajusten</a:t>
            </a:r>
            <a:r>
              <a:rPr sz="13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300" b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los casos</a:t>
            </a:r>
            <a:r>
              <a:rPr sz="1300" b="1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sustitución</a:t>
            </a:r>
            <a:r>
              <a:rPr sz="1300" b="1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previstos</a:t>
            </a:r>
            <a:r>
              <a:rPr sz="1300" b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por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ley</a:t>
            </a:r>
            <a:r>
              <a:rPr sz="13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adquirirán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la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condición</a:t>
            </a:r>
            <a:r>
              <a:rPr sz="1300" b="1" spc="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fijas.</a:t>
            </a:r>
            <a:r>
              <a:rPr sz="1300" b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También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adquirirán</a:t>
            </a:r>
            <a:r>
              <a:rPr sz="13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condición</a:t>
            </a:r>
            <a:r>
              <a:rPr sz="1300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de fijas</a:t>
            </a:r>
            <a:r>
              <a:rPr sz="13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las</a:t>
            </a:r>
            <a:r>
              <a:rPr sz="13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personas</a:t>
            </a:r>
            <a:r>
              <a:rPr sz="130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F2F2F"/>
                </a:solidFill>
                <a:latin typeface="Calibri"/>
                <a:cs typeface="Calibri"/>
              </a:rPr>
              <a:t>trabajadoras </a:t>
            </a:r>
            <a:r>
              <a:rPr sz="1300" dirty="0">
                <a:solidFill>
                  <a:srgbClr val="2F2F2F"/>
                </a:solidFill>
                <a:latin typeface="Calibri"/>
                <a:cs typeface="Calibri"/>
              </a:rPr>
              <a:t>temporales</a:t>
            </a:r>
            <a:r>
              <a:rPr sz="13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que</a:t>
            </a:r>
            <a:r>
              <a:rPr sz="1300" b="1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no</a:t>
            </a:r>
            <a:r>
              <a:rPr sz="13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hubieran</a:t>
            </a:r>
            <a:r>
              <a:rPr sz="1300" b="1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sido</a:t>
            </a:r>
            <a:r>
              <a:rPr sz="13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dadas</a:t>
            </a:r>
            <a:r>
              <a:rPr sz="1300" b="1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alta</a:t>
            </a:r>
            <a:r>
              <a:rPr sz="1300" b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1300" b="1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300" b="1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Seguridad</a:t>
            </a:r>
            <a:r>
              <a:rPr sz="1300" b="1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Social</a:t>
            </a:r>
            <a:r>
              <a:rPr sz="1300" b="1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una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25" dirty="0">
                <a:solidFill>
                  <a:srgbClr val="2F2F2F"/>
                </a:solidFill>
                <a:latin typeface="Calibri"/>
                <a:cs typeface="Calibri"/>
              </a:rPr>
              <a:t>vez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transcurrido</a:t>
            </a:r>
            <a:r>
              <a:rPr sz="1300" b="1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un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plazo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igual</a:t>
            </a:r>
            <a:r>
              <a:rPr sz="1300" b="1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al</a:t>
            </a:r>
            <a:r>
              <a:rPr sz="1300" b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que</a:t>
            </a:r>
            <a:r>
              <a:rPr sz="1300" b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legalmente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se</a:t>
            </a:r>
            <a:r>
              <a:rPr sz="1300" b="1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hubiera</a:t>
            </a:r>
            <a:r>
              <a:rPr sz="1300" b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podido</a:t>
            </a:r>
            <a:r>
              <a:rPr sz="1300" b="1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fijar</a:t>
            </a:r>
            <a:r>
              <a:rPr sz="13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para</a:t>
            </a:r>
            <a:r>
              <a:rPr sz="1300" b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el</a:t>
            </a:r>
            <a:r>
              <a:rPr sz="13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periodo</a:t>
            </a:r>
            <a:r>
              <a:rPr sz="1300" b="1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3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2F2F2F"/>
                </a:solidFill>
                <a:latin typeface="Calibri"/>
                <a:cs typeface="Calibri"/>
              </a:rPr>
              <a:t>prueba.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501650" indent="-189230">
              <a:lnSpc>
                <a:spcPts val="1550"/>
              </a:lnSpc>
              <a:buFont typeface="Arial MT"/>
              <a:buChar char="•"/>
              <a:tabLst>
                <a:tab pos="501650" algn="l"/>
              </a:tabLst>
            </a:pPr>
            <a:r>
              <a:rPr sz="1300" b="1" spc="-10" dirty="0">
                <a:latin typeface="Calibri"/>
                <a:cs typeface="Calibri"/>
              </a:rPr>
              <a:t>Objeto: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Sustituir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trabajadores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derecho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reserva, cubrir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vacante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durante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proceso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-10" dirty="0">
                <a:latin typeface="Calibri"/>
                <a:cs typeface="Calibri"/>
              </a:rPr>
              <a:t> selección.</a:t>
            </a:r>
            <a:endParaRPr sz="1300">
              <a:latin typeface="Calibri"/>
              <a:cs typeface="Calibri"/>
            </a:endParaRPr>
          </a:p>
          <a:p>
            <a:pPr marL="501650" marR="55880" indent="-189230">
              <a:lnSpc>
                <a:spcPts val="1610"/>
              </a:lnSpc>
              <a:buFont typeface="Arial MT"/>
              <a:buChar char="•"/>
              <a:tabLst>
                <a:tab pos="501650" algn="l"/>
              </a:tabLst>
            </a:pPr>
            <a:r>
              <a:rPr sz="1300" b="1" spc="-10" dirty="0">
                <a:latin typeface="Calibri"/>
                <a:cs typeface="Calibri"/>
              </a:rPr>
              <a:t>Duración:</a:t>
            </a:r>
            <a:r>
              <a:rPr sz="1300" b="1" spc="55" dirty="0"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en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las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situaciones</a:t>
            </a:r>
            <a:r>
              <a:rPr sz="1300" spc="5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cobertura</a:t>
            </a:r>
            <a:r>
              <a:rPr sz="1300" b="1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b="1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puesto</a:t>
            </a:r>
            <a:r>
              <a:rPr sz="1300" b="1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trabajo</a:t>
            </a:r>
            <a:r>
              <a:rPr sz="1300" b="1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durante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el</a:t>
            </a:r>
            <a:r>
              <a:rPr sz="1300" b="1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proceso</a:t>
            </a:r>
            <a:r>
              <a:rPr sz="1300" b="1" spc="4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selectivo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que será</a:t>
            </a:r>
            <a:r>
              <a:rPr sz="1300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como</a:t>
            </a:r>
            <a:r>
              <a:rPr sz="13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máximo</a:t>
            </a:r>
            <a:r>
              <a:rPr sz="1300" b="1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3</a:t>
            </a:r>
            <a:r>
              <a:rPr sz="13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meses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494949"/>
                </a:solidFill>
                <a:latin typeface="Calibri"/>
                <a:cs typeface="Calibri"/>
              </a:rPr>
              <a:t>(o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menos</a:t>
            </a:r>
            <a:r>
              <a:rPr sz="13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si</a:t>
            </a:r>
            <a:r>
              <a:rPr sz="13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así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lo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establece</a:t>
            </a:r>
            <a:r>
              <a:rPr sz="13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el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convenio).</a:t>
            </a:r>
            <a:r>
              <a:rPr sz="13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Superada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esta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duración máxima</a:t>
            </a:r>
            <a:r>
              <a:rPr sz="13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no</a:t>
            </a:r>
            <a:r>
              <a:rPr sz="13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puede</a:t>
            </a:r>
            <a:r>
              <a:rPr sz="13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celebrarse</a:t>
            </a:r>
            <a:r>
              <a:rPr sz="13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un nuevo</a:t>
            </a:r>
            <a:r>
              <a:rPr sz="13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contrato</a:t>
            </a:r>
            <a:r>
              <a:rPr sz="1300" spc="-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con</a:t>
            </a:r>
            <a:r>
              <a:rPr sz="13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el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mismo</a:t>
            </a:r>
            <a:r>
              <a:rPr sz="13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objeto.</a:t>
            </a:r>
            <a:endParaRPr sz="1300">
              <a:latin typeface="Calibri"/>
              <a:cs typeface="Calibri"/>
            </a:endParaRPr>
          </a:p>
          <a:p>
            <a:pPr marL="501650">
              <a:lnSpc>
                <a:spcPts val="1485"/>
              </a:lnSpc>
            </a:pPr>
            <a:r>
              <a:rPr sz="1300" b="1" spc="-10" dirty="0">
                <a:solidFill>
                  <a:srgbClr val="494949"/>
                </a:solidFill>
                <a:latin typeface="Calibri"/>
                <a:cs typeface="Calibri"/>
              </a:rPr>
              <a:t>Para</a:t>
            </a:r>
            <a:r>
              <a:rPr sz="1300" b="1" spc="-5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el</a:t>
            </a:r>
            <a:r>
              <a:rPr sz="1300" b="1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94949"/>
                </a:solidFill>
                <a:latin typeface="Calibri"/>
                <a:cs typeface="Calibri"/>
              </a:rPr>
              <a:t>resto</a:t>
            </a:r>
            <a:r>
              <a:rPr sz="13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los</a:t>
            </a:r>
            <a:r>
              <a:rPr sz="13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casos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,</a:t>
            </a:r>
            <a:r>
              <a:rPr sz="13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el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contrato</a:t>
            </a:r>
            <a:r>
              <a:rPr sz="1300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Calibri"/>
                <a:cs typeface="Calibri"/>
              </a:rPr>
              <a:t>estará</a:t>
            </a:r>
            <a:r>
              <a:rPr sz="1300" spc="-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sujeto</a:t>
            </a:r>
            <a:r>
              <a:rPr sz="13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3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la</a:t>
            </a:r>
            <a:r>
              <a:rPr sz="13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duración</a:t>
            </a:r>
            <a:r>
              <a:rPr sz="1300" b="1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de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la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causa</a:t>
            </a:r>
            <a:r>
              <a:rPr sz="1300" dirty="0">
                <a:solidFill>
                  <a:srgbClr val="494949"/>
                </a:solidFill>
                <a:latin typeface="Calibri"/>
                <a:cs typeface="Calibri"/>
              </a:rPr>
              <a:t>.</a:t>
            </a:r>
            <a:r>
              <a:rPr sz="13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No</a:t>
            </a:r>
            <a:r>
              <a:rPr sz="1300" b="1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hay</a:t>
            </a:r>
            <a:r>
              <a:rPr sz="1300" b="1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94949"/>
                </a:solidFill>
                <a:latin typeface="Calibri"/>
                <a:cs typeface="Calibri"/>
              </a:rPr>
              <a:t>límite</a:t>
            </a:r>
            <a:r>
              <a:rPr sz="1300" b="1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94949"/>
                </a:solidFill>
                <a:latin typeface="Calibri"/>
                <a:cs typeface="Calibri"/>
              </a:rPr>
              <a:t>máximo.</a:t>
            </a:r>
            <a:endParaRPr sz="1300">
              <a:latin typeface="Calibri"/>
              <a:cs typeface="Calibri"/>
            </a:endParaRPr>
          </a:p>
          <a:p>
            <a:pPr marL="501650" indent="-189230">
              <a:lnSpc>
                <a:spcPct val="100000"/>
              </a:lnSpc>
              <a:buFont typeface="Arial MT"/>
              <a:buChar char="•"/>
              <a:tabLst>
                <a:tab pos="501650" algn="l"/>
              </a:tabLst>
            </a:pPr>
            <a:r>
              <a:rPr sz="1300" b="1" spc="-20" dirty="0">
                <a:latin typeface="Calibri"/>
                <a:cs typeface="Calibri"/>
              </a:rPr>
              <a:t>Jornada: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Completa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parcial.</a:t>
            </a:r>
            <a:endParaRPr sz="1300">
              <a:latin typeface="Calibri"/>
              <a:cs typeface="Calibri"/>
            </a:endParaRPr>
          </a:p>
          <a:p>
            <a:pPr marL="501650" indent="-189230">
              <a:lnSpc>
                <a:spcPct val="100000"/>
              </a:lnSpc>
              <a:buFont typeface="Arial MT"/>
              <a:buChar char="•"/>
              <a:tabLst>
                <a:tab pos="501650" algn="l"/>
                <a:tab pos="4831080" algn="l"/>
              </a:tabLst>
            </a:pPr>
            <a:r>
              <a:rPr sz="1300" b="1" dirty="0">
                <a:latin typeface="Calibri"/>
                <a:cs typeface="Calibri"/>
              </a:rPr>
              <a:t>Indemnización:</a:t>
            </a:r>
            <a:r>
              <a:rPr sz="1300" b="1" spc="140" dirty="0">
                <a:latin typeface="Calibri"/>
                <a:cs typeface="Calibri"/>
              </a:rPr>
              <a:t>  </a:t>
            </a:r>
            <a:r>
              <a:rPr sz="1300" dirty="0">
                <a:latin typeface="Calibri"/>
                <a:cs typeface="Calibri"/>
              </a:rPr>
              <a:t>No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hay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indemnización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este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contrato</a:t>
            </a:r>
            <a:r>
              <a:rPr sz="1300" b="1" spc="-10" dirty="0">
                <a:latin typeface="Calibri"/>
                <a:cs typeface="Calibri"/>
              </a:rPr>
              <a:t>.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Contrato</a:t>
            </a:r>
            <a:r>
              <a:rPr sz="13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Temporal</a:t>
            </a:r>
            <a:r>
              <a:rPr sz="13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|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Servicio</a:t>
            </a:r>
            <a:r>
              <a:rPr sz="13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Público</a:t>
            </a:r>
            <a:r>
              <a:rPr sz="1300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 Empleo</a:t>
            </a:r>
            <a:r>
              <a:rPr sz="13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Estatal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(sepe.es)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7700" y="749808"/>
          <a:ext cx="9367520" cy="5774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61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6839" marR="210185">
                        <a:lnSpc>
                          <a:spcPct val="102099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Conversión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indefinido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encadenamiento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745" algn="just">
                        <a:lnSpc>
                          <a:spcPts val="1520"/>
                        </a:lnSpc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Límite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por persona</a:t>
                      </a:r>
                      <a:r>
                        <a:rPr sz="13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trabajadora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algn="just">
                        <a:lnSpc>
                          <a:spcPts val="152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24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estado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durante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plazo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marR="139065" algn="just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meses,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sin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solución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continuidad,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diferente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empresas,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dos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más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circunstancias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producción,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sea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directamente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través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empresas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temporal,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adquirirá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condición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fija.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745" algn="just">
                        <a:lnSpc>
                          <a:spcPts val="1555"/>
                        </a:lnSpc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Límite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trabajo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marR="139065" algn="just">
                        <a:lnSpc>
                          <a:spcPct val="10000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considerará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fija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ocupe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haya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estado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ocupado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sin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solución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continuidad,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durante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24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meses,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circunstancias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producción,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incluidos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puesta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disposición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realizados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con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temporal.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82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6839" marR="208279">
                        <a:lnSpc>
                          <a:spcPct val="101899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circunstancias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Causas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consideran circunstancias</a:t>
                      </a:r>
                      <a:r>
                        <a:rPr sz="13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producción</a:t>
                      </a:r>
                      <a:r>
                        <a:rPr sz="1300" b="1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causas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contrato: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231140" indent="-112395">
                        <a:lnSpc>
                          <a:spcPts val="1525"/>
                        </a:lnSpc>
                        <a:buChar char="–"/>
                        <a:tabLst>
                          <a:tab pos="231140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incremento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ocasional,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imprevisible,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empresa.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>
                        <a:lnSpc>
                          <a:spcPts val="152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–Las</a:t>
                      </a:r>
                      <a:r>
                        <a:rPr sz="1300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oscilaciones</a:t>
                      </a:r>
                      <a:r>
                        <a:rPr sz="1300" spc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necesidades</a:t>
                      </a:r>
                      <a:r>
                        <a:rPr sz="1300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personal</a:t>
                      </a:r>
                      <a:r>
                        <a:rPr sz="1300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que,</a:t>
                      </a:r>
                      <a:r>
                        <a:rPr sz="1300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aun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siendo</a:t>
                      </a:r>
                      <a:r>
                        <a:rPr sz="1300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actividad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marR="142240">
                        <a:lnSpc>
                          <a:spcPct val="1022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normal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empresa,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generan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desajuste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temporal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plantilla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(incluye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aquellos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 derivan de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vacaciones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anuales).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231140" indent="-112395">
                        <a:lnSpc>
                          <a:spcPct val="100000"/>
                        </a:lnSpc>
                        <a:spcBef>
                          <a:spcPts val="95"/>
                        </a:spcBef>
                        <a:buChar char="–"/>
                        <a:tabLst>
                          <a:tab pos="231140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incremento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ocasional,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previsible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reducida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delimitada.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escrito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especificando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causa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habilitante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contratación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temporal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así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marR="140335">
                        <a:lnSpc>
                          <a:spcPct val="102299"/>
                        </a:lnSpc>
                        <a:tabLst>
                          <a:tab pos="601408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circunstancias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concretas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justifican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conexión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prevista.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80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18745" algn="just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Seis</a:t>
                      </a:r>
                      <a:r>
                        <a:rPr sz="1300" b="1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300" b="1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(ampliable</a:t>
                      </a:r>
                      <a:r>
                        <a:rPr sz="1300" spc="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2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sectorial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hasta</a:t>
                      </a:r>
                      <a:r>
                        <a:rPr sz="1300" spc="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año)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marR="137160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causa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sean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incrementos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ocasionales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imprevisibles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u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oscilaciones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empresa.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prorrogar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única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vez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hasta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alcanzar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máxima.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8745" marR="138430" algn="just">
                        <a:lnSpc>
                          <a:spcPct val="10080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Noventa</a:t>
                      </a:r>
                      <a:r>
                        <a:rPr sz="1300" b="1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días</a:t>
                      </a:r>
                      <a:r>
                        <a:rPr sz="1300" b="1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año</a:t>
                      </a:r>
                      <a:r>
                        <a:rPr sz="1300" b="1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natural,</a:t>
                      </a:r>
                      <a:r>
                        <a:rPr sz="13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pueden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continuados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supuesto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causa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sean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incrementos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ocasionales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previsibles.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Indemnización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91770">
                        <a:lnSpc>
                          <a:spcPct val="1022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Indemnización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doce</a:t>
                      </a:r>
                      <a:r>
                        <a:rPr sz="1300" b="1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días</a:t>
                      </a:r>
                      <a:r>
                        <a:rPr sz="1300" b="1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salario</a:t>
                      </a:r>
                      <a:r>
                        <a:rPr sz="13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año</a:t>
                      </a:r>
                      <a:r>
                        <a:rPr sz="13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servicio</a:t>
                      </a:r>
                      <a:r>
                        <a:rPr sz="1300" b="1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finalización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 parte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proporcional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caso.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304" y="1146047"/>
          <a:ext cx="9606280" cy="396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7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 marR="119380">
                        <a:lnSpc>
                          <a:spcPct val="102099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 determinada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sustitución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personas trabajadoras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Causa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47345" marR="139065" indent="-189230" algn="just">
                        <a:lnSpc>
                          <a:spcPct val="102299"/>
                        </a:lnSpc>
                        <a:spcBef>
                          <a:spcPts val="57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Sustitución</a:t>
                      </a:r>
                      <a:r>
                        <a:rPr sz="1300" b="1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b="1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300" b="1" spc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b="1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b="1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b="1" spc="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reserva</a:t>
                      </a:r>
                      <a:r>
                        <a:rPr sz="1300" b="1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b="1" spc="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b="1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(por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ejemplo,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incapacidad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temporal,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nacimiento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hijo,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excedencia,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etc.).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36525" indent="-189230" algn="just">
                        <a:lnSpc>
                          <a:spcPct val="101899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Completar</a:t>
                      </a:r>
                      <a:r>
                        <a:rPr sz="1300" b="1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b="1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reducida</a:t>
                      </a:r>
                      <a:r>
                        <a:rPr sz="1300" b="1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otro</a:t>
                      </a:r>
                      <a:r>
                        <a:rPr sz="1300" b="1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reducción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base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causas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establecidas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legalmente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(por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ejemplo,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reducción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cuidado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hijo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menor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doce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años).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42875" indent="-189230" algn="just">
                        <a:lnSpc>
                          <a:spcPct val="103099"/>
                        </a:lnSpc>
                        <a:spcBef>
                          <a:spcPts val="8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Cubrir</a:t>
                      </a:r>
                      <a:r>
                        <a:rPr sz="1300" b="1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temporalmente</a:t>
                      </a:r>
                      <a:r>
                        <a:rPr sz="1300" b="1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b="1" spc="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b="1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b="1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durante</a:t>
                      </a:r>
                      <a:r>
                        <a:rPr sz="1300" b="1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b="1" spc="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proceso</a:t>
                      </a:r>
                      <a:r>
                        <a:rPr sz="1300" b="1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selección</a:t>
                      </a:r>
                      <a:r>
                        <a:rPr sz="1300" b="1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promoción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 su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cobertura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 un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fijo.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1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47345" marR="189230" indent="-189230">
                        <a:lnSpc>
                          <a:spcPct val="100800"/>
                        </a:lnSpc>
                        <a:spcBef>
                          <a:spcPts val="50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supuesto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sustitución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reserva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trabajo,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 que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reserva 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trabajo.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2880" indent="-189230">
                        <a:lnSpc>
                          <a:spcPts val="1600"/>
                        </a:lnSpc>
                        <a:spcBef>
                          <a:spcPts val="4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emplee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completar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reducida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trabajador,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jornada.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indent="-189230">
                        <a:lnSpc>
                          <a:spcPts val="1520"/>
                        </a:lnSpc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 supuesto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emplee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temporalmente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procesos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selección,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tres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meses.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40970" algn="just">
                        <a:lnSpc>
                          <a:spcPct val="102299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escrito,</a:t>
                      </a:r>
                      <a:r>
                        <a:rPr sz="1300" b="1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especificando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causa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sustitución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nombre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sustituida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emplee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sustituir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reserva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reducción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jornada.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Indemnización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tiene derecho</a:t>
                      </a:r>
                      <a:r>
                        <a:rPr sz="13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 indemnización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finalización.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7715" y="6397752"/>
            <a:ext cx="996695" cy="708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3816" y="718797"/>
            <a:ext cx="9497060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2.3.</a:t>
            </a:r>
            <a:r>
              <a:rPr sz="1300" b="1" spc="-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5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55" dirty="0">
                <a:solidFill>
                  <a:srgbClr val="BF0000"/>
                </a:solidFill>
                <a:latin typeface="Trebuchet MS"/>
                <a:cs typeface="Trebuchet MS"/>
              </a:rPr>
              <a:t>PARA</a:t>
            </a:r>
            <a:r>
              <a:rPr sz="1300" b="1" spc="-1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1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FORMACIÓN</a:t>
            </a:r>
            <a:r>
              <a:rPr sz="1300" b="1" spc="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EN</a:t>
            </a:r>
            <a:r>
              <a:rPr sz="1300" b="1" spc="-1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ALTERNANCIA.</a:t>
            </a:r>
            <a:r>
              <a:rPr sz="1300" b="1" spc="-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acuerdo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artículo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11.2 del Estatuto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Trabajadores.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18159">
              <a:lnSpc>
                <a:spcPct val="100800"/>
              </a:lnSpc>
            </a:pPr>
            <a:r>
              <a:rPr sz="1300" b="1" dirty="0">
                <a:latin typeface="Trebuchet MS"/>
                <a:cs typeface="Trebuchet MS"/>
              </a:rPr>
              <a:t>Objeto.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Compatibilizar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laboral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retribuida con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procesos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formativos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formación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profesional,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estudios </a:t>
            </a:r>
            <a:r>
              <a:rPr sz="1300" dirty="0">
                <a:latin typeface="Trebuchet MS"/>
                <a:cs typeface="Trebuchet MS"/>
              </a:rPr>
              <a:t>universitarios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Catálogo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especialidades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formativas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Sistema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Nacional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Empleo.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2000"/>
              </a:lnSpc>
            </a:pP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laboral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debe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complementarse,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coordinarse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integrarse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formativa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programa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común,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con </a:t>
            </a:r>
            <a:r>
              <a:rPr sz="1300" dirty="0">
                <a:latin typeface="Trebuchet MS"/>
                <a:cs typeface="Trebuchet MS"/>
              </a:rPr>
              <a:t>acuerdos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convenios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suscritos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centros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universitarios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FP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entidades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formativas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acreditadas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y </a:t>
            </a:r>
            <a:r>
              <a:rPr sz="1300" dirty="0">
                <a:latin typeface="Trebuchet MS"/>
                <a:cs typeface="Trebuchet MS"/>
              </a:rPr>
              <a:t>entidades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colaboradoras.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puesto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debe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permitir 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formación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complementaria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prevista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laboral </a:t>
            </a:r>
            <a:r>
              <a:rPr sz="1300" dirty="0">
                <a:latin typeface="Trebuchet MS"/>
                <a:cs typeface="Trebuchet MS"/>
              </a:rPr>
              <a:t>deberá estar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directamente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relacionada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 formativa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 justifica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contratación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laboral.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2654807"/>
          <a:ext cx="9565640" cy="396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665">
                <a:tc gridSpan="2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alternancia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Regulación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Art.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11.2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Causa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Compatibilizar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laboral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retribuida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correspondientes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procesos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formativos.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510" marR="501650">
                        <a:lnSpc>
                          <a:spcPct val="102299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del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7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prevista</a:t>
                      </a:r>
                      <a:r>
                        <a:rPr sz="13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correspondiente</a:t>
                      </a:r>
                      <a:r>
                        <a:rPr sz="1300" b="1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plan</a:t>
                      </a:r>
                      <a:r>
                        <a:rPr sz="13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programa</a:t>
                      </a:r>
                      <a:r>
                        <a:rPr sz="13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(mínimo</a:t>
                      </a:r>
                      <a:r>
                        <a:rPr sz="13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tres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300" b="1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máximo</a:t>
                      </a:r>
                      <a:r>
                        <a:rPr sz="13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latin typeface="Trebuchet MS"/>
                          <a:cs typeface="Trebuchet MS"/>
                        </a:rPr>
                        <a:t>dos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años).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89535">
                        <a:lnSpc>
                          <a:spcPts val="1600"/>
                        </a:lnSpc>
                        <a:spcBef>
                          <a:spcPts val="4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desarrollarse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amparo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un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forma no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continuada,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largo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diversos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periodos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anuales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coincidentes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estudios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estar</a:t>
                      </a:r>
                      <a:r>
                        <a:rPr sz="13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programa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formativo).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Posible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prórroga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295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prorrogarse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acuerdo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partes,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hasta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dicho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título,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certificado,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99695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acreditación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diploma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sin</a:t>
                      </a:r>
                      <a:r>
                        <a:rPr sz="13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superar</a:t>
                      </a:r>
                      <a:r>
                        <a:rPr sz="13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nunca</a:t>
                      </a:r>
                      <a:r>
                        <a:rPr sz="13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duración máxima</a:t>
                      </a:r>
                      <a:r>
                        <a:rPr sz="13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dos</a:t>
                      </a:r>
                      <a:r>
                        <a:rPr sz="13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años</a:t>
                      </a:r>
                      <a:r>
                        <a:rPr sz="13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5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hubiera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concertado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legal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establecida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hubiera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obtenido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título,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certificado,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acreditación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diploma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asociado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formativo).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8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510" marR="248285">
                        <a:lnSpc>
                          <a:spcPct val="102299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Requisitos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persona trabajadora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530"/>
                        </a:lnSpc>
                        <a:spcBef>
                          <a:spcPts val="3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celebrar: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69215" indent="-62230">
                        <a:lnSpc>
                          <a:spcPts val="1530"/>
                        </a:lnSpc>
                        <a:buSzPct val="84615"/>
                        <a:buFont typeface="Arial MT"/>
                        <a:buChar char="•"/>
                        <a:tabLst>
                          <a:tab pos="6921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carezcan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cualificación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reconocida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titulaciones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certificados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requeridos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concertar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profesional.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121920" indent="-3175" algn="just">
                        <a:lnSpc>
                          <a:spcPct val="97700"/>
                        </a:lnSpc>
                        <a:spcBef>
                          <a:spcPts val="85"/>
                        </a:spcBef>
                        <a:buSzPct val="84615"/>
                        <a:buFont typeface="Arial MT"/>
                        <a:buChar char="•"/>
                        <a:tabLst>
                          <a:tab pos="16510" algn="l"/>
                          <a:tab pos="7556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	Vinculado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estudios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universitaria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posean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otra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titulación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siempre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haya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tenido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sector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productivo.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6510">
                        <a:lnSpc>
                          <a:spcPts val="1485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establecerse.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6531" y="891539"/>
          <a:ext cx="9693909" cy="5392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80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alternancia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 marL="16510" marR="256540">
                        <a:lnSpc>
                          <a:spcPct val="102000"/>
                        </a:lnSpc>
                        <a:spcBef>
                          <a:spcPts val="685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laboral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desarrollada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persona trabajadora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530"/>
                        </a:lnSpc>
                        <a:spcBef>
                          <a:spcPts val="2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Deberá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estar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directamente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relacionada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 las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formativas.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ts val="153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trabajo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efectivo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no podrá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b="1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65</a:t>
                      </a:r>
                      <a:r>
                        <a:rPr sz="13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%,</a:t>
                      </a:r>
                      <a:r>
                        <a:rPr sz="13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durante</a:t>
                      </a:r>
                      <a:r>
                        <a:rPr sz="13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primer</a:t>
                      </a:r>
                      <a:r>
                        <a:rPr sz="13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año,</a:t>
                      </a:r>
                      <a:r>
                        <a:rPr sz="13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85</a:t>
                      </a:r>
                      <a:r>
                        <a:rPr sz="13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durante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segundo.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3727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aplicará 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b="1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colectivo,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o,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defecto,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la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máxima legal.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teórica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Pendiente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desarrollo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reglamentario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tanto su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contenido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 financiación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formativa.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Limitaciones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7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supuesto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 el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suscriba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marco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certificados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profesionalidad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2,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144780">
                        <a:lnSpc>
                          <a:spcPct val="1022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programas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públicos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privados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alternancia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empleo/formación,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parte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catálogo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especialidades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Sistema Nacional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Empleo: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hasta</a:t>
                      </a:r>
                      <a:r>
                        <a:rPr sz="13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treinta</a:t>
                      </a:r>
                      <a:r>
                        <a:rPr sz="13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años.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65405">
                        <a:lnSpc>
                          <a:spcPct val="98800"/>
                        </a:lnSpc>
                        <a:spcBef>
                          <a:spcPts val="11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carácter</a:t>
                      </a:r>
                      <a:r>
                        <a:rPr sz="13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general</a:t>
                      </a:r>
                      <a:r>
                        <a:rPr sz="13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solo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celebrarse</a:t>
                      </a:r>
                      <a:r>
                        <a:rPr sz="13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alternancia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 cada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ciclo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 y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universitaria,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profesionalidad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itinerario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especialidades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catálogo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Especialidades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 Sistema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Nacional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Empleo.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8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Retribución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establecida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estos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aplicación.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defecto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 marR="127635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convencional,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sesenta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ciento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primer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al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setenta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cinco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ciento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segundo,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respecto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la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fijada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nivel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retributivo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correspondiente a las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funciones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desempeñadas,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proporción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efectivo.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ningún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salario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mínimo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interprofesional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proporción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tiempo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efectivo.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Tutor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contará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designada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centro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entidad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otra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designada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empresa.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Planes</a:t>
                      </a: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formativos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Especificarán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contenido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formación,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calendario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requisitos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tutoría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para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cumplimiento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sus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objetivos.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Indemnización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genera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recibir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indemnización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[letra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c)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artículo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49.1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ET].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16510">
                        <a:lnSpc>
                          <a:spcPts val="1485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Transformación</a:t>
                      </a:r>
                      <a:r>
                        <a:rPr sz="13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indefinido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Según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art.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 de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Ley</a:t>
                      </a:r>
                      <a:r>
                        <a:rPr sz="1300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3/2012,</a:t>
                      </a:r>
                      <a:r>
                        <a:rPr sz="130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u="sng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3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julio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1516" y="525780"/>
            <a:ext cx="1075943" cy="6355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3103" y="5993892"/>
            <a:ext cx="1367028" cy="9768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7680" y="795528"/>
          <a:ext cx="9720580" cy="494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just">
                        <a:lnSpc>
                          <a:spcPts val="147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alternancia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horas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0495" marR="166370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complementarias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extraordinarias,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supuesto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previsto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artículo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35.3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.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Tampoco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trabajos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nocturnos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turnos.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Excepcionalmente,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realizarse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laborales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citados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adquisición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aprendizajes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previstos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puedan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desarrollarse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otros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periodos,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debido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naturaleza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actividad.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0495" marR="177165" algn="just">
                        <a:lnSpc>
                          <a:spcPct val="1018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Reglamentariamente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establecerán,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previa</a:t>
                      </a:r>
                      <a:r>
                        <a:rPr sz="1300" spc="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consulta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administraciones</a:t>
                      </a:r>
                      <a:r>
                        <a:rPr sz="1300" spc="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competentes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objeto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realización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formativos,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requisitos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deben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cumplirse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celebración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mismos,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tales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número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tamaño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centro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trabajo,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tutora,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exigencias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relación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estabilidad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plantilla.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0495" marR="175895" algn="just">
                        <a:lnSpc>
                          <a:spcPct val="1020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empresas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solicitar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escrito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SEPE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información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relativa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que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pretenden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contratar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han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estado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previamente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contratadas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bajo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modalidad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estas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contrataciones.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Dicha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información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deberá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trasladarse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representación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legal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personas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tendrá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valor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liberatorio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efectos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exceder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0495" marR="175895" algn="just">
                        <a:lnSpc>
                          <a:spcPct val="1020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establecen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serie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u="heavy" spc="27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normas</a:t>
                      </a:r>
                      <a:r>
                        <a:rPr sz="1300" b="1" u="heavy" spc="2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comunes</a:t>
                      </a:r>
                      <a:r>
                        <a:rPr sz="1300" b="1" u="heavy" spc="2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b="1" u="heavy" spc="36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todos</a:t>
                      </a:r>
                      <a:r>
                        <a:rPr sz="1300" b="1" u="heavy" spc="204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b="1" u="heavy" spc="20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b="1" u="heavy" spc="36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formativos</a:t>
                      </a:r>
                      <a:r>
                        <a:rPr sz="1300" b="1" spc="2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relacionadas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con: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fraude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ley,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seguridad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social;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formalización,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especificaciones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límites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edad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duración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discapacidad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pertenencia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determinados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colectivos;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determinación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desarrollar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modalidades;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limitaciones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ERTE; 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y,</a:t>
                      </a:r>
                      <a:r>
                        <a:rPr sz="13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cómputo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prueba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 efectos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antigüedad.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49255" y="5926302"/>
            <a:ext cx="8659495" cy="42608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0"/>
              </a:spcBef>
            </a:pP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www.sepe.es/HomeSepe/que-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es-el-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sepe/comunicacion-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institucional/publicaciones/publicaciones-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oficiales/listado-</a:t>
            </a:r>
            <a:r>
              <a:rPr sz="13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pub-</a:t>
            </a:r>
            <a:r>
              <a:rPr sz="1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empleo/guia-</a:t>
            </a:r>
            <a:r>
              <a:rPr sz="13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contratos/guia-contratos-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introduccion/contrato-para-la-formacion-y-el-aprendizaje.html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192" y="6504432"/>
            <a:ext cx="1112519" cy="5897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2299" y="659406"/>
            <a:ext cx="91319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2.4.</a:t>
            </a:r>
            <a:r>
              <a:rPr sz="1300" b="1" spc="-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5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20" dirty="0">
                <a:solidFill>
                  <a:srgbClr val="BF0000"/>
                </a:solidFill>
                <a:latin typeface="Trebuchet MS"/>
                <a:cs typeface="Trebuchet MS"/>
              </a:rPr>
              <a:t>FORMATIVO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55" dirty="0">
                <a:solidFill>
                  <a:srgbClr val="BF0000"/>
                </a:solidFill>
                <a:latin typeface="Trebuchet MS"/>
                <a:cs typeface="Trebuchet MS"/>
              </a:rPr>
              <a:t>PARA</a:t>
            </a:r>
            <a:r>
              <a:rPr sz="1300" b="1" spc="-16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1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OBTENCIÓN</a:t>
            </a:r>
            <a:r>
              <a:rPr sz="1300" b="1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1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PRÁCTICA</a:t>
            </a:r>
            <a:r>
              <a:rPr sz="1300" b="1" spc="-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PROFESIONAL.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acuerdo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artículo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11.3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ET.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6947" y="1018031"/>
          <a:ext cx="9207500" cy="549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 gridSpan="2"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b="1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adecuada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correspondiente</a:t>
                      </a:r>
                      <a:r>
                        <a:rPr sz="13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3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estudios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56845">
                        <a:lnSpc>
                          <a:spcPts val="1495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Regulación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Art.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11.3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56845">
                        <a:lnSpc>
                          <a:spcPts val="1495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Causa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adecuada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correspondiente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estudios.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6845" marR="720090">
                        <a:lnSpc>
                          <a:spcPct val="102299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b="1" spc="5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algn="just">
                        <a:lnSpc>
                          <a:spcPts val="155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 inferior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seis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año.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58419" algn="just">
                        <a:lnSpc>
                          <a:spcPct val="10000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Dentro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estos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límites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ámbito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sectorial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estatal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autonómico,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defecto,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convenios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colectivos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sectoriales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ámbito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determinar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su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duración,</a:t>
                      </a:r>
                      <a:r>
                        <a:rPr sz="1300" spc="3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atendiendo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características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sector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prácticas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profesionales</a:t>
                      </a:r>
                      <a:r>
                        <a:rPr sz="1300" spc="3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realizar.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6845" marR="100330">
                        <a:lnSpc>
                          <a:spcPct val="1008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Requisitos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trabajadora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algn="just">
                        <a:lnSpc>
                          <a:spcPts val="145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Estar</a:t>
                      </a:r>
                      <a:r>
                        <a:rPr sz="13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posesión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universitario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grado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medio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superior,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57150" algn="just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especialista,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máster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sistema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4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(Ley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Orgánica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5/2002,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junio),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así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quienes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posean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equivalente</a:t>
                      </a:r>
                      <a:r>
                        <a:rPr sz="1300" spc="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enseñanzas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artísticas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deportivas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sistema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educativo,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habiliten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capaciten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ejercicio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laboral.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Limitaciones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algn="just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concertarse</a:t>
                      </a:r>
                      <a:r>
                        <a:rPr sz="1300" b="1" spc="1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dentro</a:t>
                      </a:r>
                      <a:r>
                        <a:rPr sz="1300" b="1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19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b="1" spc="1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tres</a:t>
                      </a:r>
                      <a:r>
                        <a:rPr sz="1300" b="1" spc="19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años</a:t>
                      </a:r>
                      <a:r>
                        <a:rPr sz="1300" b="1" spc="1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siguientes</a:t>
                      </a:r>
                      <a:r>
                        <a:rPr sz="1300" b="1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b="1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19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terminación</a:t>
                      </a:r>
                      <a:r>
                        <a:rPr sz="1300" b="1" spc="1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spc="-25" dirty="0">
                          <a:latin typeface="Trebuchet MS"/>
                          <a:cs typeface="Trebuchet MS"/>
                        </a:rPr>
                        <a:t>los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correspondientes</a:t>
                      </a:r>
                      <a:r>
                        <a:rPr sz="1300" b="1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estudios</a:t>
                      </a:r>
                      <a:r>
                        <a:rPr sz="13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(cinco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concierta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discapacidad).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58419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suscribirse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quien</a:t>
                      </a:r>
                      <a:r>
                        <a:rPr sz="1300" spc="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ya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haya</a:t>
                      </a:r>
                      <a:r>
                        <a:rPr sz="1300" spc="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obtenido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experiencia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3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realizado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dentro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tres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meses,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sin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computen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estos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efectos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formen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parte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currículo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exigido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titulación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habilita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esta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contratación.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58419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Ninguna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distinta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máximos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previstos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virtud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titulación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profesional.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Tampoco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se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estar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contratado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trabajo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máximos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previstos,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aunque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trate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distinta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titulación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distinto certificado.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56845">
                        <a:lnSpc>
                          <a:spcPts val="1495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mes,</a:t>
                      </a:r>
                      <a:r>
                        <a:rPr sz="13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sz="13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dispuesto</a:t>
                      </a:r>
                      <a:r>
                        <a:rPr sz="13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en convenio</a:t>
                      </a:r>
                      <a:r>
                        <a:rPr sz="13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latin typeface="Trebuchet MS"/>
                          <a:cs typeface="Trebuchet MS"/>
                        </a:rPr>
                        <a:t>colectivo.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299" y="884914"/>
            <a:ext cx="91319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2.4.</a:t>
            </a:r>
            <a:r>
              <a:rPr sz="1300" b="1" spc="-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5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20" dirty="0">
                <a:solidFill>
                  <a:srgbClr val="BF0000"/>
                </a:solidFill>
                <a:latin typeface="Trebuchet MS"/>
                <a:cs typeface="Trebuchet MS"/>
              </a:rPr>
              <a:t>FORMATIVO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55" dirty="0">
                <a:solidFill>
                  <a:srgbClr val="BF0000"/>
                </a:solidFill>
                <a:latin typeface="Trebuchet MS"/>
                <a:cs typeface="Trebuchet MS"/>
              </a:rPr>
              <a:t>PARA</a:t>
            </a:r>
            <a:r>
              <a:rPr sz="1300" b="1" spc="-16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1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OBTENCIÓN</a:t>
            </a:r>
            <a:r>
              <a:rPr sz="1300" b="1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1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PRÁCTICA</a:t>
            </a:r>
            <a:r>
              <a:rPr sz="1300" b="1" spc="-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PROFESIONAL.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acuerdo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artículo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11.3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ET.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47" y="2019300"/>
          <a:ext cx="9743440" cy="3729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90">
                <a:tc gridSpan="2"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b="1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adecuada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correspondiente</a:t>
                      </a:r>
                      <a:r>
                        <a:rPr sz="13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3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estudios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530">
                <a:tc>
                  <a:txBody>
                    <a:bodyPr/>
                    <a:lstStyle/>
                    <a:p>
                      <a:pPr marL="116839" marR="86995">
                        <a:lnSpc>
                          <a:spcPct val="102099"/>
                        </a:lnSpc>
                        <a:spcBef>
                          <a:spcPts val="104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Actividad laboral desarrollada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persona trabajadora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2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01600" algn="just">
                        <a:lnSpc>
                          <a:spcPct val="102299"/>
                        </a:lnSpc>
                        <a:spcBef>
                          <a:spcPts val="105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deberá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permitir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adecuada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estudios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objeto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contrato.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96520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elaborará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individual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especifique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contenido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profesional,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asignará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cuente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experiencia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adecuadas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para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seguimiento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 y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correcto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cumplimiento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objeto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116839" marR="386715">
                        <a:lnSpc>
                          <a:spcPct val="102299"/>
                        </a:lnSpc>
                        <a:spcBef>
                          <a:spcPts val="365"/>
                        </a:spcBef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teórica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establecerá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reglamentariamente.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Retribución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46050">
                        <a:lnSpc>
                          <a:spcPct val="100800"/>
                        </a:lnSpc>
                        <a:spcBef>
                          <a:spcPts val="8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fijada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aplicable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estos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defecto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nivel retributivo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correspondiente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funciones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desempeñadas.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147320">
                        <a:lnSpc>
                          <a:spcPct val="10080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ningún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 retribución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mínima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establecida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alternancia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salario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mínimo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interprofesional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proporción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efectivo.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116839" marR="85725">
                        <a:lnSpc>
                          <a:spcPct val="102299"/>
                        </a:lnSpc>
                        <a:spcBef>
                          <a:spcPts val="34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Conversión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indefinido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Bonificación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según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art.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Ley</a:t>
                      </a:r>
                      <a:r>
                        <a:rPr sz="13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3/2012,</a:t>
                      </a:r>
                      <a:r>
                        <a:rPr sz="1300" u="sng" spc="-3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300" u="sng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julio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55" y="872699"/>
            <a:ext cx="8604885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2.4.</a:t>
            </a:r>
            <a:r>
              <a:rPr sz="1300" b="1" spc="-5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5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-25" dirty="0">
                <a:solidFill>
                  <a:srgbClr val="BF0000"/>
                </a:solidFill>
                <a:latin typeface="Trebuchet MS"/>
                <a:cs typeface="Trebuchet MS"/>
              </a:rPr>
              <a:t> FORMATIVO</a:t>
            </a:r>
            <a:r>
              <a:rPr sz="1300" b="1" spc="-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50" dirty="0">
                <a:solidFill>
                  <a:srgbClr val="BF0000"/>
                </a:solidFill>
                <a:latin typeface="Trebuchet MS"/>
                <a:cs typeface="Trebuchet MS"/>
              </a:rPr>
              <a:t>PARA</a:t>
            </a:r>
            <a:r>
              <a:rPr sz="1300" b="1" spc="-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OBTENCIÓN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300" b="1" spc="-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PRÁCTICA</a:t>
            </a:r>
            <a:r>
              <a:rPr sz="1300" b="1" spc="-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PROFESIONAL.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acuerdo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artículo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11.3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ET.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1420368"/>
          <a:ext cx="9364980" cy="503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just">
                        <a:lnSpc>
                          <a:spcPts val="146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finalización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tendrá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certificación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1760"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contenido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realizada.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1760" marR="140335" algn="just">
                        <a:lnSpc>
                          <a:spcPct val="1014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contratadas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 horas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extraordinarias,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supuesto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artículo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35.3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1760" marR="137160" algn="just">
                        <a:lnSpc>
                          <a:spcPct val="1018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Reglamentariamente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establecerán,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previa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consulta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administraciones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competentes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objeto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formativos,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requisitos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cumplirse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celebración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mismos,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tales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número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tamaño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centro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trabajo,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tutora,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exigencias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relación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estabilidad 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plantilla.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1760" marR="137160" algn="just">
                        <a:lnSpc>
                          <a:spcPct val="1018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solicitar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escrito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SEPE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información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relativa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que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pretenden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contratar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han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estado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previamente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contratadas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bajo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modalidad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estas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contrataciones.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Dicha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información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deberá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trasladarse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representación</a:t>
                      </a:r>
                      <a:r>
                        <a:rPr sz="1300" spc="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legal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trabajadoras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tendrá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valor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liberatorio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efectos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exceder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1760" marR="137160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establecen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serie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normas</a:t>
                      </a:r>
                      <a:r>
                        <a:rPr sz="1300" u="sng" spc="1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comunes</a:t>
                      </a:r>
                      <a:r>
                        <a:rPr sz="1300" u="sng" spc="13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u="sng" spc="10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todos</a:t>
                      </a:r>
                      <a:r>
                        <a:rPr sz="1300" u="sng" spc="1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u="sng" spc="114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u="sng" spc="1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formativos</a:t>
                      </a:r>
                      <a:r>
                        <a:rPr sz="1300" spc="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relacionadas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con: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fraude</a:t>
                      </a:r>
                      <a:r>
                        <a:rPr sz="1300" spc="3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ley,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seguridad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social;</a:t>
                      </a:r>
                      <a:r>
                        <a:rPr sz="1300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formalización,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especificaciones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3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límites</a:t>
                      </a:r>
                      <a:r>
                        <a:rPr sz="1300" spc="3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edad</a:t>
                      </a:r>
                      <a:r>
                        <a:rPr sz="1300" spc="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duración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discapacidad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pertenencia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determinados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colectivos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determinación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puestos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pueden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desarrollar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estas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modalidades;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limitaciones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caso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ERTE;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y,</a:t>
                      </a:r>
                      <a:r>
                        <a:rPr sz="13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cómputo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prueba 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efectos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antigüedad.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62939" y="1821688"/>
            <a:ext cx="1586865" cy="4648200"/>
          </a:xfrm>
          <a:custGeom>
            <a:avLst/>
            <a:gdLst/>
            <a:ahLst/>
            <a:cxnLst/>
            <a:rect l="l" t="t" r="r" b="b"/>
            <a:pathLst>
              <a:path w="1586864" h="4648200">
                <a:moveTo>
                  <a:pt x="0" y="0"/>
                </a:moveTo>
                <a:lnTo>
                  <a:pt x="1586483" y="0"/>
                </a:lnTo>
                <a:lnTo>
                  <a:pt x="1586483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3644" y="656844"/>
            <a:ext cx="3887723" cy="7665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299" y="606042"/>
            <a:ext cx="5139690" cy="19589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394335" algn="just">
              <a:lnSpc>
                <a:spcPct val="102000"/>
              </a:lnSpc>
              <a:spcBef>
                <a:spcPts val="65"/>
              </a:spcBef>
            </a:pP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4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4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4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</a:t>
            </a:r>
            <a:r>
              <a:rPr sz="1300" spc="4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</a:t>
            </a:r>
            <a:r>
              <a:rPr sz="1300" spc="4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4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acuerdo</a:t>
            </a:r>
            <a:r>
              <a:rPr sz="1300" b="1" spc="4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entre</a:t>
            </a:r>
            <a:r>
              <a:rPr sz="1300" b="1" spc="4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dos</a:t>
            </a:r>
            <a:r>
              <a:rPr sz="1300" b="1" spc="48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partes</a:t>
            </a:r>
            <a:r>
              <a:rPr sz="1300" spc="-10" dirty="0">
                <a:latin typeface="Trebuchet MS"/>
                <a:cs typeface="Trebuchet MS"/>
              </a:rPr>
              <a:t>, </a:t>
            </a:r>
            <a:r>
              <a:rPr sz="1300" dirty="0">
                <a:latin typeface="Trebuchet MS"/>
                <a:cs typeface="Trebuchet MS"/>
              </a:rPr>
              <a:t>trabajador</a:t>
            </a:r>
            <a:r>
              <a:rPr sz="1300" spc="4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45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empresario,</a:t>
            </a:r>
            <a:r>
              <a:rPr sz="1300" spc="4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4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través</a:t>
            </a:r>
            <a:r>
              <a:rPr sz="1300" spc="4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4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cual</a:t>
            </a:r>
            <a:r>
              <a:rPr sz="1300" spc="4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4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primero</a:t>
            </a:r>
            <a:r>
              <a:rPr sz="1300" spc="45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se </a:t>
            </a:r>
            <a:r>
              <a:rPr sz="1300" dirty="0">
                <a:latin typeface="Trebuchet MS"/>
                <a:cs typeface="Trebuchet MS"/>
              </a:rPr>
              <a:t>compromete</a:t>
            </a:r>
            <a:r>
              <a:rPr sz="1300" spc="8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8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prestar</a:t>
            </a:r>
            <a:r>
              <a:rPr sz="1300" b="1" spc="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sus</a:t>
            </a:r>
            <a:r>
              <a:rPr sz="1300" b="1" spc="7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servicios</a:t>
            </a:r>
            <a:r>
              <a:rPr sz="1300" b="1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8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cuenta</a:t>
            </a:r>
            <a:r>
              <a:rPr sz="1300" b="1" spc="7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ajena</a:t>
            </a:r>
            <a:r>
              <a:rPr sz="1300" b="1" spc="8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bajo</a:t>
            </a:r>
            <a:r>
              <a:rPr sz="1300" spc="8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la </a:t>
            </a:r>
            <a:r>
              <a:rPr sz="1300" b="1" dirty="0">
                <a:latin typeface="Trebuchet MS"/>
                <a:cs typeface="Trebuchet MS"/>
              </a:rPr>
              <a:t>dirección</a:t>
            </a:r>
            <a:r>
              <a:rPr sz="1300" b="1" spc="110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del</a:t>
            </a:r>
            <a:r>
              <a:rPr sz="1300" b="1" spc="110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segundo.</a:t>
            </a:r>
            <a:r>
              <a:rPr sz="1300" b="1" spc="11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7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cambio</a:t>
            </a:r>
            <a:r>
              <a:rPr sz="1300" spc="11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1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ello</a:t>
            </a:r>
            <a:r>
              <a:rPr sz="1300" spc="10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165" dirty="0">
                <a:latin typeface="Trebuchet MS"/>
                <a:cs typeface="Trebuchet MS"/>
              </a:rPr>
              <a:t>  </a:t>
            </a:r>
            <a:r>
              <a:rPr sz="1300" spc="-10" dirty="0">
                <a:latin typeface="Trebuchet MS"/>
                <a:cs typeface="Trebuchet MS"/>
              </a:rPr>
              <a:t>trabajador </a:t>
            </a:r>
            <a:r>
              <a:rPr sz="1300" dirty="0">
                <a:latin typeface="Trebuchet MS"/>
                <a:cs typeface="Trebuchet MS"/>
              </a:rPr>
              <a:t>recibirá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2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retribución</a:t>
            </a:r>
            <a:r>
              <a:rPr sz="1300" b="1" spc="2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pactada</a:t>
            </a:r>
            <a:r>
              <a:rPr sz="1300" b="1" spc="2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empresario.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Podemos </a:t>
            </a:r>
            <a:r>
              <a:rPr sz="1300" dirty="0">
                <a:latin typeface="Trebuchet MS"/>
                <a:cs typeface="Trebuchet MS"/>
              </a:rPr>
              <a:t>decir</a:t>
            </a:r>
            <a:r>
              <a:rPr sz="1300" spc="80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8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80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elementos</a:t>
            </a:r>
            <a:r>
              <a:rPr sz="1300" b="1" spc="85" dirty="0">
                <a:latin typeface="Trebuchet MS"/>
                <a:cs typeface="Trebuchet MS"/>
              </a:rPr>
              <a:t>  </a:t>
            </a:r>
            <a:r>
              <a:rPr sz="1300" b="1" dirty="0">
                <a:latin typeface="Trebuchet MS"/>
                <a:cs typeface="Trebuchet MS"/>
              </a:rPr>
              <a:t>imprescindibles</a:t>
            </a:r>
            <a:r>
              <a:rPr sz="1300" b="1" spc="8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para</a:t>
            </a:r>
            <a:r>
              <a:rPr sz="1300" spc="85" dirty="0">
                <a:latin typeface="Trebuchet MS"/>
                <a:cs typeface="Trebuchet MS"/>
              </a:rPr>
              <a:t>  </a:t>
            </a:r>
            <a:r>
              <a:rPr sz="1300" dirty="0">
                <a:latin typeface="Trebuchet MS"/>
                <a:cs typeface="Trebuchet MS"/>
              </a:rPr>
              <a:t>hablar</a:t>
            </a:r>
            <a:r>
              <a:rPr sz="1300" spc="80" dirty="0">
                <a:latin typeface="Trebuchet MS"/>
                <a:cs typeface="Trebuchet MS"/>
              </a:rPr>
              <a:t>  </a:t>
            </a:r>
            <a:r>
              <a:rPr sz="1300" spc="-25" dirty="0">
                <a:latin typeface="Trebuchet MS"/>
                <a:cs typeface="Trebuchet MS"/>
              </a:rPr>
              <a:t>de </a:t>
            </a:r>
            <a:r>
              <a:rPr sz="1300" b="1" spc="-10" dirty="0">
                <a:latin typeface="Trebuchet MS"/>
                <a:cs typeface="Trebuchet MS"/>
              </a:rPr>
              <a:t>contrato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trabajo</a:t>
            </a:r>
            <a:r>
              <a:rPr sz="1300" b="1" spc="-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son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siguientes:</a:t>
            </a:r>
            <a:endParaRPr sz="1300">
              <a:latin typeface="Trebuchet MS"/>
              <a:cs typeface="Trebuchet MS"/>
            </a:endParaRPr>
          </a:p>
          <a:p>
            <a:pPr marL="64135">
              <a:lnSpc>
                <a:spcPct val="100000"/>
              </a:lnSpc>
              <a:spcBef>
                <a:spcPts val="994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1.1.</a:t>
            </a:r>
            <a:r>
              <a:rPr sz="1300" b="1" spc="-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Sujetos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del</a:t>
            </a:r>
            <a:r>
              <a:rPr sz="1300" b="1" spc="-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-5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laboral</a:t>
            </a:r>
            <a:endParaRPr sz="1300">
              <a:latin typeface="Trebuchet MS"/>
              <a:cs typeface="Trebuchet MS"/>
            </a:endParaRPr>
          </a:p>
          <a:p>
            <a:pPr marL="64135">
              <a:lnSpc>
                <a:spcPct val="100000"/>
              </a:lnSpc>
            </a:pP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sujetos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relación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laboral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son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trabajador</a:t>
            </a:r>
            <a:r>
              <a:rPr sz="1300" b="1" spc="-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empresario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136" y="2683198"/>
            <a:ext cx="9651365" cy="40925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160" algn="just">
              <a:lnSpc>
                <a:spcPct val="102299"/>
              </a:lnSpc>
              <a:spcBef>
                <a:spcPts val="60"/>
              </a:spcBef>
            </a:pPr>
            <a:r>
              <a:rPr sz="1300" b="1" dirty="0">
                <a:latin typeface="Trebuchet MS"/>
                <a:cs typeface="Trebuchet MS"/>
              </a:rPr>
              <a:t>Trabajador:</a:t>
            </a:r>
            <a:r>
              <a:rPr sz="1300" b="1" spc="2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física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presta</a:t>
            </a:r>
            <a:r>
              <a:rPr sz="1300" spc="2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sus</a:t>
            </a:r>
            <a:r>
              <a:rPr sz="1300" spc="2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servicios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subordinados</a:t>
            </a:r>
            <a:r>
              <a:rPr sz="1300" spc="2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2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otra</a:t>
            </a:r>
            <a:r>
              <a:rPr sz="1300" spc="2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institución,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2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</a:t>
            </a:r>
            <a:r>
              <a:rPr sz="1300" spc="2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empresa,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obteniendo</a:t>
            </a:r>
            <a:r>
              <a:rPr sz="1300" spc="24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una </a:t>
            </a:r>
            <a:r>
              <a:rPr sz="1300" dirty="0">
                <a:latin typeface="Trebuchet MS"/>
                <a:cs typeface="Trebuchet MS"/>
              </a:rPr>
              <a:t>retribución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cambio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fuerza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trabajo.</a:t>
            </a:r>
            <a:endParaRPr sz="1300">
              <a:latin typeface="Trebuchet MS"/>
              <a:cs typeface="Trebuchet MS"/>
            </a:endParaRPr>
          </a:p>
          <a:p>
            <a:pPr marL="12700" marR="5080" algn="just">
              <a:lnSpc>
                <a:spcPct val="101899"/>
              </a:lnSpc>
              <a:spcBef>
                <a:spcPts val="1205"/>
              </a:spcBef>
            </a:pPr>
            <a:r>
              <a:rPr sz="1300" b="1" dirty="0">
                <a:latin typeface="Trebuchet MS"/>
                <a:cs typeface="Trebuchet MS"/>
              </a:rPr>
              <a:t>Empresario:</a:t>
            </a:r>
            <a:r>
              <a:rPr sz="1300" b="1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aquella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</a:t>
            </a:r>
            <a:r>
              <a:rPr sz="1300" spc="2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detenta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control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estratégico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sobre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una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económica,</a:t>
            </a:r>
            <a:r>
              <a:rPr sz="1300" spc="2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tomando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254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decisiones </a:t>
            </a:r>
            <a:r>
              <a:rPr sz="1300" dirty="0">
                <a:latin typeface="Trebuchet MS"/>
                <a:cs typeface="Trebuchet MS"/>
              </a:rPr>
              <a:t>relacionadas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1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fijar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objetivos</a:t>
            </a:r>
            <a:r>
              <a:rPr sz="1300" spc="11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producción,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establecer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11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medios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más</a:t>
            </a:r>
            <a:r>
              <a:rPr sz="1300" spc="11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adecuados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para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alcanzar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esos</a:t>
            </a:r>
            <a:r>
              <a:rPr sz="1300" spc="11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fines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1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organizar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la </a:t>
            </a:r>
            <a:r>
              <a:rPr sz="1300" spc="-10" dirty="0">
                <a:latin typeface="Trebuchet MS"/>
                <a:cs typeface="Trebuchet MS"/>
              </a:rPr>
              <a:t>administración.</a:t>
            </a:r>
            <a:endParaRPr sz="13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295"/>
              </a:spcBef>
            </a:pPr>
            <a:r>
              <a:rPr sz="1300" b="1" dirty="0">
                <a:latin typeface="Trebuchet MS"/>
                <a:cs typeface="Trebuchet MS"/>
              </a:rPr>
              <a:t>No</a:t>
            </a:r>
            <a:r>
              <a:rPr sz="1300" b="1" spc="2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puede</a:t>
            </a:r>
            <a:r>
              <a:rPr sz="1300" b="1" spc="27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considerarse</a:t>
            </a:r>
            <a:r>
              <a:rPr sz="1300" b="1" spc="2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trabajador</a:t>
            </a:r>
            <a:r>
              <a:rPr sz="1300" b="1" spc="18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ni</a:t>
            </a:r>
            <a:r>
              <a:rPr sz="1300" b="1" spc="2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empresario</a:t>
            </a:r>
            <a:r>
              <a:rPr sz="1300" b="1" spc="28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2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cualquier</a:t>
            </a:r>
            <a:r>
              <a:rPr sz="1300" b="1" spc="254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persona</a:t>
            </a:r>
            <a:r>
              <a:rPr sz="1300" dirty="0">
                <a:latin typeface="Trebuchet MS"/>
                <a:cs typeface="Trebuchet MS"/>
              </a:rPr>
              <a:t>,</a:t>
            </a:r>
            <a:r>
              <a:rPr sz="1300" spc="2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existen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unos</a:t>
            </a:r>
            <a:r>
              <a:rPr sz="1300" spc="27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requisitos</a:t>
            </a:r>
            <a:r>
              <a:rPr sz="1300" b="1" spc="29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mínimos</a:t>
            </a:r>
            <a:r>
              <a:rPr sz="1300" b="1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recogen</a:t>
            </a:r>
            <a:r>
              <a:rPr sz="1300" spc="28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la</a:t>
            </a:r>
            <a:endParaRPr sz="13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300" b="1" dirty="0">
                <a:latin typeface="Trebuchet MS"/>
                <a:cs typeface="Trebuchet MS"/>
              </a:rPr>
              <a:t>capacidad</a:t>
            </a:r>
            <a:r>
              <a:rPr sz="1300" b="1" spc="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para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contratar</a:t>
            </a:r>
            <a:r>
              <a:rPr sz="1300" b="1" spc="-6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cada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uno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los</a:t>
            </a:r>
            <a:r>
              <a:rPr sz="1300" b="1" spc="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casos</a:t>
            </a:r>
            <a:r>
              <a:rPr sz="1300" dirty="0">
                <a:latin typeface="Trebuchet MS"/>
                <a:cs typeface="Trebuchet MS"/>
              </a:rPr>
              <a:t>,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estas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condiciones</a:t>
            </a:r>
            <a:r>
              <a:rPr sz="1300" spc="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son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siguientes: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b="1" dirty="0">
                <a:latin typeface="Trebuchet MS"/>
                <a:cs typeface="Trebuchet MS"/>
              </a:rPr>
              <a:t>A.</a:t>
            </a:r>
            <a:r>
              <a:rPr sz="1300" b="1" spc="2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Capacidad</a:t>
            </a:r>
            <a:r>
              <a:rPr sz="1300" b="1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para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contratar</a:t>
            </a:r>
            <a:r>
              <a:rPr sz="1300" b="1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 </a:t>
            </a:r>
            <a:r>
              <a:rPr sz="1300" spc="-30" dirty="0">
                <a:latin typeface="Trebuchet MS"/>
                <a:cs typeface="Trebuchet MS"/>
              </a:rPr>
              <a:t>trabajador.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Pueden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firmar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trabajo,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como </a:t>
            </a:r>
            <a:r>
              <a:rPr sz="1300" b="1" spc="-10" dirty="0">
                <a:latin typeface="Trebuchet MS"/>
                <a:cs typeface="Trebuchet MS"/>
              </a:rPr>
              <a:t>trabajadores</a:t>
            </a:r>
            <a:r>
              <a:rPr sz="1300" spc="-10" dirty="0"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personas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mayores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edad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(18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años).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menores</a:t>
            </a:r>
            <a:r>
              <a:rPr sz="1300" b="1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18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años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legalmente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emancipados.</a:t>
            </a:r>
            <a:endParaRPr sz="1300">
              <a:latin typeface="Trebuchet MS"/>
              <a:cs typeface="Trebuchet MS"/>
            </a:endParaRPr>
          </a:p>
          <a:p>
            <a:pPr marL="327660" indent="-31559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27660" algn="l"/>
              </a:tabLst>
            </a:pP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personas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mayores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16 y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menores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18: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 viven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independientes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 el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consentimiento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sus padres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tutores.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i="1" spc="-20" dirty="0">
                <a:latin typeface="Trebuchet MS"/>
                <a:cs typeface="Trebuchet MS"/>
              </a:rPr>
              <a:t>(sin</a:t>
            </a:r>
            <a:endParaRPr sz="1300">
              <a:latin typeface="Trebuchet MS"/>
              <a:cs typeface="Trebuchet MS"/>
            </a:endParaRPr>
          </a:p>
          <a:p>
            <a:pPr marL="327660" marR="55244">
              <a:lnSpc>
                <a:spcPct val="102299"/>
              </a:lnSpc>
              <a:spcBef>
                <a:spcPts val="15"/>
              </a:spcBef>
            </a:pPr>
            <a:r>
              <a:rPr sz="1300" i="1" dirty="0">
                <a:latin typeface="Trebuchet MS"/>
                <a:cs typeface="Trebuchet MS"/>
              </a:rPr>
              <a:t>hacer</a:t>
            </a:r>
            <a:r>
              <a:rPr sz="1300" i="1" spc="12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horas</a:t>
            </a:r>
            <a:r>
              <a:rPr sz="1300" i="1" spc="15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extra,</a:t>
            </a:r>
            <a:r>
              <a:rPr sz="1300" i="1" spc="12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trabajo</a:t>
            </a:r>
            <a:r>
              <a:rPr sz="1300" i="1" spc="14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nocturno,</a:t>
            </a:r>
            <a:r>
              <a:rPr sz="1300" i="1" spc="14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peligroso,</a:t>
            </a:r>
            <a:r>
              <a:rPr sz="1300" i="1" spc="7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insalubre…).</a:t>
            </a:r>
            <a:r>
              <a:rPr sz="1300" i="1" spc="15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Pueden</a:t>
            </a:r>
            <a:r>
              <a:rPr sz="1300" i="1" spc="11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trabajar</a:t>
            </a:r>
            <a:r>
              <a:rPr sz="1300" i="1" spc="14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en</a:t>
            </a:r>
            <a:r>
              <a:rPr sz="1300" i="1" spc="10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espectáculos</a:t>
            </a:r>
            <a:r>
              <a:rPr sz="1300" i="1" spc="15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públicos</a:t>
            </a:r>
            <a:r>
              <a:rPr sz="1300" i="1" spc="15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si</a:t>
            </a:r>
            <a:r>
              <a:rPr sz="1300" i="1" spc="11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no</a:t>
            </a:r>
            <a:r>
              <a:rPr sz="1300" i="1" spc="10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afecta</a:t>
            </a:r>
            <a:r>
              <a:rPr sz="1300" i="1" spc="12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a</a:t>
            </a:r>
            <a:r>
              <a:rPr sz="1300" i="1" spc="114" dirty="0">
                <a:latin typeface="Trebuchet MS"/>
                <a:cs typeface="Trebuchet MS"/>
              </a:rPr>
              <a:t> </a:t>
            </a:r>
            <a:r>
              <a:rPr sz="1300" i="1" spc="-25" dirty="0">
                <a:latin typeface="Trebuchet MS"/>
                <a:cs typeface="Trebuchet MS"/>
              </a:rPr>
              <a:t>su </a:t>
            </a:r>
            <a:r>
              <a:rPr sz="1300" i="1" dirty="0">
                <a:latin typeface="Trebuchet MS"/>
                <a:cs typeface="Trebuchet MS"/>
              </a:rPr>
              <a:t>formación</a:t>
            </a:r>
            <a:r>
              <a:rPr sz="1300" i="1" spc="3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o</a:t>
            </a:r>
            <a:r>
              <a:rPr sz="1300" i="1" spc="1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salud</a:t>
            </a:r>
            <a:r>
              <a:rPr sz="1300" i="1" spc="-2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y</a:t>
            </a:r>
            <a:r>
              <a:rPr sz="1300" i="1" spc="-1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está</a:t>
            </a:r>
            <a:r>
              <a:rPr sz="1300" i="1" spc="-1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autorizado</a:t>
            </a:r>
            <a:r>
              <a:rPr sz="1300" i="1" spc="2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por</a:t>
            </a:r>
            <a:r>
              <a:rPr sz="1300" i="1" spc="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la autoridad</a:t>
            </a:r>
            <a:r>
              <a:rPr sz="1300" i="1" spc="10" dirty="0">
                <a:latin typeface="Trebuchet MS"/>
                <a:cs typeface="Trebuchet MS"/>
              </a:rPr>
              <a:t> </a:t>
            </a:r>
            <a:r>
              <a:rPr sz="1300" i="1" spc="-10" dirty="0">
                <a:latin typeface="Trebuchet MS"/>
                <a:cs typeface="Trebuchet MS"/>
              </a:rPr>
              <a:t>laboral.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b="1" dirty="0">
                <a:latin typeface="Trebuchet MS"/>
                <a:cs typeface="Trebuchet MS"/>
              </a:rPr>
              <a:t>Los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extranjeros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acuerdo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legislación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que</a:t>
            </a:r>
            <a:r>
              <a:rPr sz="1300" b="1" spc="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les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sea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aplicable.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Trebuchet MS"/>
                <a:cs typeface="Trebuchet MS"/>
              </a:rPr>
              <a:t>B.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Capacidad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para</a:t>
            </a:r>
            <a:r>
              <a:rPr sz="1300" b="1" spc="-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contratar</a:t>
            </a:r>
            <a:r>
              <a:rPr sz="1300" b="1" spc="-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empresario</a:t>
            </a:r>
            <a:r>
              <a:rPr sz="1300" b="1" dirty="0">
                <a:latin typeface="Trebuchet MS"/>
                <a:cs typeface="Trebuchet MS"/>
              </a:rPr>
              <a:t>.</a:t>
            </a:r>
            <a:r>
              <a:rPr sz="1300" b="1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Puede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firmar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trabajo,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como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empresario: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dirty="0">
                <a:latin typeface="Trebuchet MS"/>
                <a:cs typeface="Trebuchet MS"/>
              </a:rPr>
              <a:t>Las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personas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jurídicas.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b="1" dirty="0">
                <a:latin typeface="Trebuchet MS"/>
                <a:cs typeface="Trebuchet MS"/>
              </a:rPr>
              <a:t>Comunidades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-10" dirty="0">
                <a:latin typeface="Trebuchet MS"/>
                <a:cs typeface="Trebuchet MS"/>
              </a:rPr>
              <a:t> bienes.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b="1" spc="-10" dirty="0">
                <a:latin typeface="Trebuchet MS"/>
                <a:cs typeface="Trebuchet MS"/>
              </a:rPr>
              <a:t>Personas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físicas</a:t>
            </a:r>
            <a:r>
              <a:rPr sz="1300" dirty="0">
                <a:latin typeface="Trebuchet MS"/>
                <a:cs typeface="Trebuchet MS"/>
              </a:rPr>
              <a:t>. Los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mayores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18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años,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menores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legalmente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emancipados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menores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través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su representante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legal.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7819" y="1528088"/>
            <a:ext cx="4168140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13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3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www.sepe.es/HomeSepe/empresas/Contratos-</a:t>
            </a:r>
            <a:r>
              <a:rPr sz="1300" b="1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de-trabajo/caracteristicas-contrato.html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55" y="811781"/>
            <a:ext cx="3365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2.5.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70" dirty="0">
                <a:solidFill>
                  <a:srgbClr val="BF0000"/>
                </a:solidFill>
                <a:latin typeface="Trebuchet MS"/>
                <a:cs typeface="Trebuchet MS"/>
              </a:rPr>
              <a:t>COMPARATIVA</a:t>
            </a:r>
            <a:r>
              <a:rPr sz="1300" b="1" spc="-10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CONTRATOS</a:t>
            </a:r>
            <a:r>
              <a:rPr sz="1300" b="1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FORMATIVOS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1304544"/>
          <a:ext cx="9364980" cy="496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982344" marR="944244" indent="-50800">
                        <a:lnSpc>
                          <a:spcPts val="157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 la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obtención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profesional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alternancia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Obtener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adecuada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al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correspondiente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nivel 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estudios.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Compatibilizar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laboral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retribuida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con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6845" marR="276225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procesos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profesional,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estudios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universitarios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Catálogo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especialidades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formativas 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Sistema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Nacional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Empleo.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escrito, incluyendo un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formativo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individual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 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tutoría.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escrito,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incluyendo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 formativo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individual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tutoría.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 marR="210185">
                        <a:lnSpc>
                          <a:spcPct val="101899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Requisitos</a:t>
                      </a:r>
                      <a:r>
                        <a:rPr sz="13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personas trabajadoras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189230">
                        <a:lnSpc>
                          <a:spcPts val="1485"/>
                        </a:lnSpc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Poseer un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universitario,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grado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45415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medio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superior,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especialista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máster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profesional,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 del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sistema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equivalente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enseñanzas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artísticas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deportivas.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8595" indent="-189230">
                        <a:lnSpc>
                          <a:spcPts val="1600"/>
                        </a:lnSpc>
                        <a:spcBef>
                          <a:spcPts val="4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Debe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realizarse dentro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los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tres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años, o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cinco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concierta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una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831850">
                        <a:lnSpc>
                          <a:spcPts val="158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discapacidad,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desde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finalización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correspondientes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>
                        <a:lnSpc>
                          <a:spcPts val="1545"/>
                        </a:lnSpc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estudios.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1610" indent="-189230">
                        <a:lnSpc>
                          <a:spcPts val="1580"/>
                        </a:lnSpc>
                        <a:spcBef>
                          <a:spcPts val="5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celebrarse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quien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haya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obtenido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experiencia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realizado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actividad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dentro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 tiempo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superior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>
                        <a:lnSpc>
                          <a:spcPts val="155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tres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meses.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 indent="-188595">
                        <a:lnSpc>
                          <a:spcPts val="1485"/>
                        </a:lnSpc>
                        <a:buFont typeface="Arial MT"/>
                        <a:buChar char="•"/>
                        <a:tabLst>
                          <a:tab pos="345440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Carecer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cualificación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permita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5440" marR="586105">
                        <a:lnSpc>
                          <a:spcPct val="102299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 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práctica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profesional.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5440" marR="146685" indent="-189230">
                        <a:lnSpc>
                          <a:spcPct val="100400"/>
                        </a:lnSpc>
                        <a:spcBef>
                          <a:spcPts val="90"/>
                        </a:spcBef>
                        <a:buFont typeface="Arial MT"/>
                        <a:buChar char="•"/>
                        <a:tabLst>
                          <a:tab pos="345440" algn="l"/>
                        </a:tabLst>
                      </a:pPr>
                      <a:r>
                        <a:rPr sz="1300" spc="-20" dirty="0">
                          <a:latin typeface="Trebuchet MS"/>
                          <a:cs typeface="Trebuchet MS"/>
                        </a:rPr>
                        <a:t>Tener</a:t>
                      </a:r>
                      <a:r>
                        <a:rPr sz="13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menos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marco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certificados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profesionalidad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nivel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(no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existirá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este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edad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se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 con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discapacidad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con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riesgo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exclusión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social).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5440" marR="255904" indent="-189230">
                        <a:lnSpc>
                          <a:spcPct val="100400"/>
                        </a:lnSpc>
                        <a:spcBef>
                          <a:spcPts val="90"/>
                        </a:spcBef>
                        <a:buFont typeface="Arial MT"/>
                        <a:buChar char="•"/>
                        <a:tabLst>
                          <a:tab pos="345440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celebrar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 haya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sido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desempeñado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anterioridad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 misma empresa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bajo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cualquier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modalidad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seis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meses.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299" y="578637"/>
            <a:ext cx="3365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2.5.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70" dirty="0">
                <a:solidFill>
                  <a:srgbClr val="BF0000"/>
                </a:solidFill>
                <a:latin typeface="Trebuchet MS"/>
                <a:cs typeface="Trebuchet MS"/>
              </a:rPr>
              <a:t>COMPARATIVA</a:t>
            </a:r>
            <a:r>
              <a:rPr sz="1300" b="1" spc="-10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CONTRATOS</a:t>
            </a:r>
            <a:r>
              <a:rPr sz="1300" b="1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FORMATIVOS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7680" y="981455"/>
          <a:ext cx="9763124" cy="55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787400" marR="749300" indent="-48895">
                        <a:lnSpc>
                          <a:spcPts val="157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 la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obtención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profesional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alternancia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189230" algn="just">
                        <a:lnSpc>
                          <a:spcPts val="1495"/>
                        </a:lnSpc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mínima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seis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meses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2880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año,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pudiendo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ser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concretada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dentro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estos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límites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colectivo.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0975" indent="-189230" algn="just">
                        <a:lnSpc>
                          <a:spcPct val="102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contratar</a:t>
                      </a:r>
                      <a:r>
                        <a:rPr sz="1300" spc="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persona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titulación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distinta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superior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máximo.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1610" indent="-189230" algn="just">
                        <a:lnSpc>
                          <a:spcPct val="99000"/>
                        </a:lnSpc>
                        <a:spcBef>
                          <a:spcPts val="11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Tampoco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contratarse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</a:t>
                      </a:r>
                      <a:r>
                        <a:rPr sz="1300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puesto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tiempo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superior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máximo,</a:t>
                      </a:r>
                      <a:r>
                        <a:rPr sz="1300" spc="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aunque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trate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distinta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titulación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certificado.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189230" algn="just">
                        <a:lnSpc>
                          <a:spcPts val="1495"/>
                        </a:lnSpc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prevista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plan</a:t>
                      </a:r>
                      <a:r>
                        <a:rPr sz="1300" spc="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programa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formativo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un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mínimo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tres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dos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años.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79070" indent="-189230" algn="just">
                        <a:lnSpc>
                          <a:spcPct val="101899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hubiera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concertado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legal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hubiera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obtenido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título,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certificado,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acreditación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diploma,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prorrogarse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mediante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acuerdo,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hasta</a:t>
                      </a:r>
                      <a:r>
                        <a:rPr sz="1300" spc="4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obtención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dicho</a:t>
                      </a:r>
                      <a:r>
                        <a:rPr sz="1300" spc="4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título,</a:t>
                      </a:r>
                      <a:r>
                        <a:rPr sz="1300" spc="4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sin</a:t>
                      </a:r>
                      <a:r>
                        <a:rPr sz="1300" spc="4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superar</a:t>
                      </a:r>
                      <a:r>
                        <a:rPr sz="1300" spc="4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nunca</a:t>
                      </a:r>
                      <a:r>
                        <a:rPr sz="1300" spc="4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dos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años.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79070" indent="-189230" algn="just">
                        <a:lnSpc>
                          <a:spcPct val="101499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discapacidad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riesgo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exclusión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social,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existirá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máxima.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0340" indent="-189230" algn="just">
                        <a:lnSpc>
                          <a:spcPct val="101499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regla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general</a:t>
                      </a:r>
                      <a:r>
                        <a:rPr sz="1300" spc="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solo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celebrarse</a:t>
                      </a:r>
                      <a:r>
                        <a:rPr sz="13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cada ciclo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formativo.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 marR="152400">
                        <a:lnSpc>
                          <a:spcPct val="102299"/>
                        </a:lnSpc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Período</a:t>
                      </a:r>
                      <a:r>
                        <a:rPr sz="13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8115" algn="just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establecer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 marR="179705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prueba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mes,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establezca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otra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cosa.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establecerse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prueba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este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tipo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5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 marR="121285">
                        <a:lnSpc>
                          <a:spcPct val="1022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trabajo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189230" algn="just">
                        <a:lnSpc>
                          <a:spcPts val="1485"/>
                        </a:lnSpc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1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tanto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jornada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completa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parcial.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1610" indent="-189230" algn="just">
                        <a:lnSpc>
                          <a:spcPct val="1018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335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340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realizarse</a:t>
                      </a:r>
                      <a:r>
                        <a:rPr sz="1300" spc="340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horas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extraordinarias,</a:t>
                      </a:r>
                      <a:r>
                        <a:rPr sz="1300" spc="48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spc="4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4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sean</a:t>
                      </a:r>
                      <a:r>
                        <a:rPr sz="1300" spc="4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para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prevenir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4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reparar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siniestros</a:t>
                      </a:r>
                      <a:r>
                        <a:rPr sz="13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otros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daños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extraordinarios y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urgentes.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189230" algn="just">
                        <a:lnSpc>
                          <a:spcPts val="1530"/>
                        </a:lnSpc>
                        <a:spcBef>
                          <a:spcPts val="20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tanto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completa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parcial.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indent="-189230" algn="just">
                        <a:lnSpc>
                          <a:spcPts val="1530"/>
                        </a:lnSpc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 trabajo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efectivo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(compatible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 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formación)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está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sometido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límites:</a:t>
                      </a:r>
                      <a:r>
                        <a:rPr sz="1300" spc="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65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1er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año.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85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2o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año.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217170" indent="-189230" algn="just">
                        <a:lnSpc>
                          <a:spcPct val="98800"/>
                        </a:lnSpc>
                        <a:spcBef>
                          <a:spcPts val="65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3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hacer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horario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nocturno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turnos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excepto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que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actividades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formativas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puedan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desarrollarse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otros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periodos,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debido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naturaleza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actividad.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47345" marR="187325" indent="-189230" algn="just">
                        <a:lnSpc>
                          <a:spcPct val="98900"/>
                        </a:lnSpc>
                        <a:spcBef>
                          <a:spcPts val="114"/>
                        </a:spcBef>
                        <a:buFont typeface="Arial MT"/>
                        <a:buChar char="•"/>
                        <a:tabLst>
                          <a:tab pos="34734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330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podrán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realizarse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35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complementarias</a:t>
                      </a:r>
                      <a:r>
                        <a:rPr sz="1300" spc="37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ni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extraordinarias,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0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sean</a:t>
                      </a:r>
                      <a:r>
                        <a:rPr sz="1300" spc="12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prevenir</a:t>
                      </a:r>
                      <a:r>
                        <a:rPr sz="1300" spc="15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reparar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siniestros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daños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extraordinarios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urgentes.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66" y="650243"/>
            <a:ext cx="3365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2.5.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70" dirty="0">
                <a:solidFill>
                  <a:srgbClr val="BF0000"/>
                </a:solidFill>
                <a:latin typeface="Trebuchet MS"/>
                <a:cs typeface="Trebuchet MS"/>
              </a:rPr>
              <a:t>COMPARATIVA</a:t>
            </a:r>
            <a:r>
              <a:rPr sz="1300" b="1" spc="-10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CONTRATOS</a:t>
            </a:r>
            <a:r>
              <a:rPr sz="1300" b="1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FORMATIVOS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4172" y="979931"/>
          <a:ext cx="9606280" cy="256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060450" marR="1012190" indent="-48895">
                        <a:lnSpc>
                          <a:spcPts val="1520"/>
                        </a:lnSpc>
                        <a:spcBef>
                          <a:spcPts val="20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25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 la</a:t>
                      </a:r>
                      <a:r>
                        <a:rPr sz="125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obtención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5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práctica</a:t>
                      </a:r>
                      <a:r>
                        <a:rPr sz="125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profesional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25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5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25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25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alternancia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Retribución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217804" indent="-189230">
                        <a:lnSpc>
                          <a:spcPts val="1450"/>
                        </a:lnSpc>
                        <a:buFont typeface="Arial MT"/>
                        <a:buChar char="•"/>
                        <a:tabLst>
                          <a:tab pos="217804" algn="l"/>
                        </a:tabLst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fijada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estos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217804" marR="819150">
                        <a:lnSpc>
                          <a:spcPts val="1540"/>
                        </a:lnSpc>
                        <a:spcBef>
                          <a:spcPts val="40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contratos,</a:t>
                      </a:r>
                      <a:r>
                        <a:rPr sz="125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o,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su defecto,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grupo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retributivo.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217804" indent="-189230">
                        <a:lnSpc>
                          <a:spcPts val="1460"/>
                        </a:lnSpc>
                        <a:buFont typeface="Arial MT"/>
                        <a:buChar char="•"/>
                        <a:tabLst>
                          <a:tab pos="217804" algn="l"/>
                        </a:tabLst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2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2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2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25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mínima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217804" marR="156210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establecida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2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alternancia,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salario mínimo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interprofesional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proporción</a:t>
                      </a:r>
                      <a:r>
                        <a:rPr sz="12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2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efectivo.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450"/>
                        </a:lnSpc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fijada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2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2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colectivo.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defecto,</a:t>
                      </a:r>
                      <a:r>
                        <a:rPr sz="125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podrá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ser inferior</a:t>
                      </a:r>
                      <a:r>
                        <a:rPr sz="125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60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% (primer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año)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  <a:p>
                      <a:pPr marL="29845" marR="278765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al 75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2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(segundo</a:t>
                      </a:r>
                      <a:r>
                        <a:rPr sz="125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año)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 la fijada</a:t>
                      </a:r>
                      <a:r>
                        <a:rPr sz="125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grupo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nivel correspondiente,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no pudiendo</a:t>
                      </a:r>
                      <a:r>
                        <a:rPr sz="12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ser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SMI.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Indemnización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trabajadora no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tiene</a:t>
                      </a:r>
                      <a:r>
                        <a:rPr sz="12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derecho</a:t>
                      </a:r>
                      <a:r>
                        <a:rPr sz="12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ninguna indemnización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finalización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contrato.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Seguridad</a:t>
                      </a:r>
                      <a:r>
                        <a:rPr sz="125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Social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" marR="291465">
                        <a:lnSpc>
                          <a:spcPts val="1520"/>
                        </a:lnSpc>
                        <a:spcBef>
                          <a:spcPts val="30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acción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protectora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Seguridad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Social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comprenderá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todas las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contingencias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protegibles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prestaciones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incluido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desempleo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cobertura</a:t>
                      </a:r>
                      <a:r>
                        <a:rPr sz="125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Fondo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 Garantía</a:t>
                      </a:r>
                      <a:r>
                        <a:rPr sz="12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Salarial.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5846" y="3666199"/>
            <a:ext cx="9517380" cy="310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BF0000"/>
                </a:solidFill>
                <a:latin typeface="Trebuchet MS"/>
                <a:cs typeface="Trebuchet MS"/>
              </a:rPr>
              <a:t>CASO</a:t>
            </a:r>
            <a:r>
              <a:rPr sz="1250" b="1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BF0000"/>
                </a:solidFill>
                <a:latin typeface="Trebuchet MS"/>
                <a:cs typeface="Trebuchet MS"/>
              </a:rPr>
              <a:t>PRÁCTICO</a:t>
            </a:r>
            <a:r>
              <a:rPr sz="1250" b="1" spc="-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BF0000"/>
                </a:solidFill>
                <a:latin typeface="Trebuchet MS"/>
                <a:cs typeface="Trebuchet MS"/>
              </a:rPr>
              <a:t>6.</a:t>
            </a:r>
            <a:r>
              <a:rPr sz="1250" b="1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250" b="1" spc="-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BF0000"/>
                </a:solidFill>
                <a:latin typeface="Trebuchet MS"/>
                <a:cs typeface="Trebuchet MS"/>
              </a:rPr>
              <a:t>PARA</a:t>
            </a:r>
            <a:r>
              <a:rPr sz="1250" b="1" spc="-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BF0000"/>
                </a:solidFill>
                <a:latin typeface="Trebuchet MS"/>
                <a:cs typeface="Trebuchet MS"/>
              </a:rPr>
              <a:t>LA</a:t>
            </a:r>
            <a:r>
              <a:rPr sz="1250" b="1" spc="-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BF0000"/>
                </a:solidFill>
                <a:latin typeface="Trebuchet MS"/>
                <a:cs typeface="Trebuchet MS"/>
              </a:rPr>
              <a:t>PRÁCTICA</a:t>
            </a:r>
            <a:r>
              <a:rPr sz="1250" b="1" spc="-114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BF0000"/>
                </a:solidFill>
                <a:latin typeface="Trebuchet MS"/>
                <a:cs typeface="Trebuchet MS"/>
              </a:rPr>
              <a:t>PROFESIONAL</a:t>
            </a:r>
            <a:endParaRPr sz="1250">
              <a:latin typeface="Trebuchet MS"/>
              <a:cs typeface="Trebuchet MS"/>
            </a:endParaRPr>
          </a:p>
          <a:p>
            <a:pPr marL="12700" marR="41275">
              <a:lnSpc>
                <a:spcPct val="100000"/>
              </a:lnSpc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25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hotel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contrata</a:t>
            </a:r>
            <a:r>
              <a:rPr sz="125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Silvia,</a:t>
            </a:r>
            <a:r>
              <a:rPr sz="125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25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joven</a:t>
            </a:r>
            <a:r>
              <a:rPr sz="125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26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años,</a:t>
            </a:r>
            <a:r>
              <a:rPr sz="125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finalizó</a:t>
            </a:r>
            <a:r>
              <a:rPr sz="125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ciclo</a:t>
            </a:r>
            <a:r>
              <a:rPr sz="125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Grado</a:t>
            </a:r>
            <a:r>
              <a:rPr sz="125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Superior</a:t>
            </a:r>
            <a:r>
              <a:rPr sz="125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Gestión</a:t>
            </a:r>
            <a:r>
              <a:rPr sz="125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Alojamientos</a:t>
            </a:r>
            <a:r>
              <a:rPr sz="125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Turísticos</a:t>
            </a:r>
            <a:r>
              <a:rPr sz="125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212328"/>
                </a:solidFill>
                <a:latin typeface="Trebuchet MS"/>
                <a:cs typeface="Trebuchet MS"/>
              </a:rPr>
              <a:t>a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ella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le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ilusiona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poder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trabajar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actividad que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corresponda</a:t>
            </a:r>
            <a:r>
              <a:rPr sz="125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estudios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cursados.</a:t>
            </a:r>
            <a:endParaRPr sz="1250">
              <a:latin typeface="Trebuchet MS"/>
              <a:cs typeface="Trebuchet MS"/>
            </a:endParaRPr>
          </a:p>
          <a:p>
            <a:pPr marL="266065" indent="-253365">
              <a:lnSpc>
                <a:spcPct val="100000"/>
              </a:lnSpc>
              <a:buAutoNum type="alphaLcPeriod"/>
              <a:tabLst>
                <a:tab pos="266065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¿Qué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tipo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25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sería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adecuado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esta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trabajadora?</a:t>
            </a:r>
            <a:endParaRPr sz="1250">
              <a:latin typeface="Trebuchet MS"/>
              <a:cs typeface="Trebuchet MS"/>
            </a:endParaRPr>
          </a:p>
          <a:p>
            <a:pPr marL="266700" indent="-254000">
              <a:lnSpc>
                <a:spcPct val="100000"/>
              </a:lnSpc>
              <a:buAutoNum type="alphaLcPeriod"/>
              <a:tabLst>
                <a:tab pos="266700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obtuvo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25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título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hace</a:t>
            </a:r>
            <a:r>
              <a:rPr sz="125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dos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años,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¿es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posible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realizar</a:t>
            </a:r>
            <a:r>
              <a:rPr sz="125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25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prácticas?</a:t>
            </a:r>
            <a:endParaRPr sz="1250">
              <a:latin typeface="Trebuchet MS"/>
              <a:cs typeface="Trebuchet MS"/>
            </a:endParaRPr>
          </a:p>
          <a:p>
            <a:pPr marL="266700" indent="-254000">
              <a:lnSpc>
                <a:spcPts val="1465"/>
              </a:lnSpc>
              <a:buAutoNum type="alphaLcPeriod"/>
              <a:tabLst>
                <a:tab pos="266700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¿Qué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importe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percibirá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Silvia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durante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250" spc="-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año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trabajo?</a:t>
            </a:r>
            <a:endParaRPr sz="1250">
              <a:latin typeface="Trebuchet MS"/>
              <a:cs typeface="Trebuchet MS"/>
            </a:endParaRPr>
          </a:p>
          <a:p>
            <a:pPr marL="264160" marR="5080" indent="-252095">
              <a:lnSpc>
                <a:spcPts val="1510"/>
              </a:lnSpc>
              <a:spcBef>
                <a:spcPts val="10"/>
              </a:spcBef>
              <a:buAutoNum type="alphaLcPeriod"/>
              <a:tabLst>
                <a:tab pos="265430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Si, una</a:t>
            </a:r>
            <a:r>
              <a:rPr sz="125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vez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finalizada</a:t>
            </a:r>
            <a:r>
              <a:rPr sz="125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duración</a:t>
            </a:r>
            <a:r>
              <a:rPr sz="125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máxima,</a:t>
            </a:r>
            <a:r>
              <a:rPr sz="125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sigue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trabajando</a:t>
            </a:r>
            <a:r>
              <a:rPr sz="125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25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no</a:t>
            </a:r>
            <a:r>
              <a:rPr sz="125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le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comunica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25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deseo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25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rescindir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contrato,</a:t>
            </a:r>
            <a:r>
              <a:rPr sz="125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¿en 	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qué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situación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encontraría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trabajadora?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Solución:</a:t>
            </a:r>
            <a:endParaRPr sz="1250">
              <a:latin typeface="Trebuchet MS"/>
              <a:cs typeface="Trebuchet MS"/>
            </a:endParaRPr>
          </a:p>
          <a:p>
            <a:pPr marL="266700" indent="-254000">
              <a:lnSpc>
                <a:spcPts val="1465"/>
              </a:lnSpc>
              <a:buAutoNum type="alphaLcPeriod"/>
              <a:tabLst>
                <a:tab pos="266700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tipo de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 adecuado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es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formativo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25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25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práctica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profesional.</a:t>
            </a:r>
            <a:endParaRPr sz="1250">
              <a:latin typeface="Trebuchet MS"/>
              <a:cs typeface="Trebuchet MS"/>
            </a:endParaRPr>
          </a:p>
          <a:p>
            <a:pPr marL="264795" indent="-252095">
              <a:lnSpc>
                <a:spcPts val="1465"/>
              </a:lnSpc>
              <a:buAutoNum type="alphaLcPeriod"/>
              <a:tabLst>
                <a:tab pos="264795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Sí.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25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debe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celebrarse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dentro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 los</a:t>
            </a:r>
            <a:r>
              <a:rPr sz="125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3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años siguientes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conseguir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título adecuado</a:t>
            </a:r>
            <a:r>
              <a:rPr sz="125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5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250" spc="-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personas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endParaRPr sz="1250">
              <a:latin typeface="Trebuchet MS"/>
              <a:cs typeface="Trebuchet MS"/>
            </a:endParaRPr>
          </a:p>
          <a:p>
            <a:pPr marL="265430">
              <a:lnSpc>
                <a:spcPct val="100000"/>
              </a:lnSpc>
              <a:spcBef>
                <a:spcPts val="40"/>
              </a:spcBef>
            </a:pP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discapacidad.</a:t>
            </a:r>
            <a:endParaRPr sz="1250">
              <a:latin typeface="Trebuchet MS"/>
              <a:cs typeface="Trebuchet MS"/>
            </a:endParaRPr>
          </a:p>
          <a:p>
            <a:pPr marL="265430" marR="12700" indent="-253365">
              <a:lnSpc>
                <a:spcPts val="1540"/>
              </a:lnSpc>
              <a:spcBef>
                <a:spcPts val="40"/>
              </a:spcBef>
              <a:buAutoNum type="alphaLcPeriod" startAt="3"/>
              <a:tabLst>
                <a:tab pos="265430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Percibirá</a:t>
            </a:r>
            <a:r>
              <a:rPr sz="125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fijado</a:t>
            </a:r>
            <a:r>
              <a:rPr sz="125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25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convenio</a:t>
            </a:r>
            <a:r>
              <a:rPr sz="125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colectivo</a:t>
            </a:r>
            <a:r>
              <a:rPr sz="125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250" spc="1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estos</a:t>
            </a:r>
            <a:r>
              <a:rPr sz="125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contratos</a:t>
            </a:r>
            <a:r>
              <a:rPr sz="125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o,</a:t>
            </a:r>
            <a:r>
              <a:rPr sz="125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25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25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defecto,</a:t>
            </a:r>
            <a:r>
              <a:rPr sz="125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del</a:t>
            </a:r>
            <a:r>
              <a:rPr sz="125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grupo</a:t>
            </a:r>
            <a:r>
              <a:rPr sz="125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profesional</a:t>
            </a:r>
            <a:r>
              <a:rPr sz="1250" spc="1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25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nivel</a:t>
            </a:r>
            <a:r>
              <a:rPr sz="1250" spc="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retributivo,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sin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ningún</a:t>
            </a:r>
            <a:r>
              <a:rPr sz="125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caso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sea inferior</a:t>
            </a:r>
            <a:r>
              <a:rPr sz="125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25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salario</a:t>
            </a:r>
            <a:r>
              <a:rPr sz="125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mínimo</a:t>
            </a:r>
            <a:r>
              <a:rPr sz="125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interprofesional.</a:t>
            </a:r>
            <a:endParaRPr sz="1250">
              <a:latin typeface="Trebuchet MS"/>
              <a:cs typeface="Trebuchet MS"/>
            </a:endParaRPr>
          </a:p>
          <a:p>
            <a:pPr marL="266065" indent="-253365">
              <a:lnSpc>
                <a:spcPct val="100000"/>
              </a:lnSpc>
              <a:spcBef>
                <a:spcPts val="35"/>
              </a:spcBef>
              <a:buAutoNum type="alphaLcPeriod" startAt="3"/>
              <a:tabLst>
                <a:tab pos="266065" algn="l"/>
              </a:tabLst>
            </a:pP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25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contrato se</a:t>
            </a:r>
            <a:r>
              <a:rPr sz="125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convertiría</a:t>
            </a:r>
            <a:r>
              <a:rPr sz="125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25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12328"/>
                </a:solidFill>
                <a:latin typeface="Trebuchet MS"/>
                <a:cs typeface="Trebuchet MS"/>
              </a:rPr>
              <a:t>indefinido.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8619" y="1449323"/>
          <a:ext cx="9707245" cy="5259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 gridSpan="3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parcial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Posibilitar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 mayor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número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personas.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Temporal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legalmente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permitidos.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6839">
                        <a:lnSpc>
                          <a:spcPts val="148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Indefinida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siguientes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casos: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257175" marR="5798820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indefinido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ordinario.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fijos-discontinuos.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escrito,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indicando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numero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contratadas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día,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semana,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mes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año.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10160">
                        <a:lnSpc>
                          <a:spcPts val="145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Horas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extraordinarias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6839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pueden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extraordinarias,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salvo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prevenir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siniestros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reparar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daños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provocados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estos,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daños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extraordinarios (fuerza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mayor).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 marR="78740">
                        <a:lnSpc>
                          <a:spcPct val="102299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Horas complementarias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Características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Tipos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45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6839" algn="just">
                        <a:lnSpc>
                          <a:spcPts val="149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Son</a:t>
                      </a:r>
                      <a:r>
                        <a:rPr sz="13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adicionales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ordinarias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6839" marR="140970" algn="just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3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retribución</a:t>
                      </a:r>
                      <a:r>
                        <a:rPr sz="1300" spc="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ser</a:t>
                      </a:r>
                      <a:r>
                        <a:rPr sz="1300" spc="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igual</a:t>
                      </a:r>
                      <a:r>
                        <a:rPr sz="1300" spc="3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estas.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Deben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estar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pactadas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contrato,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aunque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solo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cabe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esta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posibilidad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</a:t>
                      </a:r>
                      <a:r>
                        <a:rPr sz="1300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diez</a:t>
                      </a:r>
                      <a:r>
                        <a:rPr sz="1300" spc="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semanales</a:t>
                      </a:r>
                      <a:r>
                        <a:rPr sz="1300" spc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cómputo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anual.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6839" marR="143510" algn="just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suma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más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todas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1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complementarias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superar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límite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establecido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</a:t>
                      </a:r>
                      <a:r>
                        <a:rPr sz="1300" spc="42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diaria.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Transcurrido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persona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</a:t>
                      </a:r>
                      <a:r>
                        <a:rPr sz="1300" spc="4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43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renunciar</a:t>
                      </a:r>
                      <a:r>
                        <a:rPr sz="1300" spc="4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pacto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complementarias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preaviso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quince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días.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algn="just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b="1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pactadas.</a:t>
                      </a:r>
                      <a:r>
                        <a:rPr sz="1300" b="1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todos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parcial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se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6839" marR="138430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pactar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realización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complementarias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siempre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número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exceda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ordinarias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objeto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contrato.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300" spc="4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300" spc="48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4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4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establecer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</a:t>
                      </a:r>
                      <a:r>
                        <a:rPr sz="1300" spc="459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porcentaje: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entre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 60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contratadas.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16839" marR="143510" algn="just">
                        <a:lnSpc>
                          <a:spcPct val="97700"/>
                        </a:lnSpc>
                        <a:spcBef>
                          <a:spcPts val="14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</a:t>
                      </a:r>
                      <a:r>
                        <a:rPr sz="1300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debe</a:t>
                      </a:r>
                      <a:r>
                        <a:rPr sz="1300" spc="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conocer</a:t>
                      </a:r>
                      <a:r>
                        <a:rPr sz="1300" spc="3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día</a:t>
                      </a:r>
                      <a:r>
                        <a:rPr sz="1300" spc="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</a:t>
                      </a:r>
                      <a:r>
                        <a:rPr sz="1300" spc="3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realización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este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tipo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antelación</a:t>
                      </a:r>
                      <a:r>
                        <a:rPr sz="1300" spc="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tres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días.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9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39700" algn="just">
                        <a:lnSpc>
                          <a:spcPct val="102099"/>
                        </a:lnSpc>
                        <a:spcBef>
                          <a:spcPts val="62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b="1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b="1" dirty="0">
                          <a:latin typeface="Trebuchet MS"/>
                          <a:cs typeface="Trebuchet MS"/>
                        </a:rPr>
                        <a:t>voluntarias.</a:t>
                      </a:r>
                      <a:r>
                        <a:rPr sz="1300" b="1" spc="8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6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300" spc="7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indefinidos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tiempo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parcial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ofrecer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cualquier</a:t>
                      </a:r>
                      <a:r>
                        <a:rPr sz="1300" spc="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momento</a:t>
                      </a:r>
                      <a:r>
                        <a:rPr sz="1300" spc="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realización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complementarias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voluntarias,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cuyo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número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superar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15</a:t>
                      </a:r>
                      <a:r>
                        <a:rPr sz="1300" spc="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%,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ampliable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el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convenio,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horas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ordinarias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contrato.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3288" y="759944"/>
            <a:ext cx="9125585" cy="61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95"/>
              </a:spcBef>
            </a:pP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2.6.CONTRATACIÓN</a:t>
            </a:r>
            <a:r>
              <a:rPr sz="1300" b="1" spc="-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A</a:t>
            </a:r>
            <a:r>
              <a:rPr sz="1300" b="1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TIEMPO</a:t>
            </a:r>
            <a:r>
              <a:rPr sz="1300" b="1" spc="8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PARCIAL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contratación</a:t>
            </a:r>
            <a:r>
              <a:rPr sz="1300" spc="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tiempo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parcial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celebra</a:t>
            </a:r>
            <a:r>
              <a:rPr sz="1300" spc="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prestación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servicios</a:t>
            </a:r>
            <a:r>
              <a:rPr sz="1300" spc="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durante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número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horas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día,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semana, al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mes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al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año inferior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 la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jornada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laboral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 una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tiempo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completo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comparable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1355" y="1438655"/>
            <a:ext cx="1542287" cy="12512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6195" y="1706880"/>
          <a:ext cx="9048115" cy="398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10">
                <a:tc gridSpan="3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Otras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modalidades</a:t>
                      </a:r>
                      <a:r>
                        <a:rPr sz="13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relevo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4940" marR="64769">
                        <a:lnSpc>
                          <a:spcPct val="102299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Emplear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 situación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desempleo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determinada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sustituir parcialmente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alguien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que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accede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pensión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jubilación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parcial.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54940" marR="423545">
                        <a:lnSpc>
                          <a:spcPct val="1008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Indefinida o, como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mínimo, igual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 la del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falta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persona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sustituida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alcanzar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edad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jubilación.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Jornada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530"/>
                        </a:lnSpc>
                        <a:spcBef>
                          <a:spcPts val="405"/>
                        </a:spcBef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Completa.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47320">
                        <a:lnSpc>
                          <a:spcPts val="153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parcial;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mínimo,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igual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reducción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jornada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acordada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con la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 trabajadora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sustituida.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99060">
                        <a:lnSpc>
                          <a:spcPct val="102299"/>
                        </a:lnSpc>
                        <a:spcBef>
                          <a:spcPts val="15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Indemnizaci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Doce</a:t>
                      </a:r>
                      <a:r>
                        <a:rPr sz="13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días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cada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servicio.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220">
                <a:tc rowSpan="2">
                  <a:txBody>
                    <a:bodyPr/>
                    <a:lstStyle/>
                    <a:p>
                      <a:pPr marL="109220" marR="252095">
                        <a:lnSpc>
                          <a:spcPct val="99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sustitución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anticipación</a:t>
                      </a:r>
                      <a:r>
                        <a:rPr sz="13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la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edad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jubilación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231775">
                        <a:lnSpc>
                          <a:spcPct val="1008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Contratar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desempleadas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sustitución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que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anticipan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edad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jubilación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ordinaria.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año.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9220" marR="146050">
                        <a:lnSpc>
                          <a:spcPct val="102299"/>
                        </a:lnSpc>
                        <a:spcBef>
                          <a:spcPts val="125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trabajo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grupo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205104">
                        <a:lnSpc>
                          <a:spcPct val="102299"/>
                        </a:lnSpc>
                        <a:spcBef>
                          <a:spcPts val="12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Celebrar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personas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trabajadoras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consideradas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3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totalidad;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ejemplo,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conjunto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musical.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3058" y="784376"/>
            <a:ext cx="9233535" cy="820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2.7.OTRAS</a:t>
            </a:r>
            <a:r>
              <a:rPr sz="1300" b="1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MODALIDADES</a:t>
            </a:r>
            <a:r>
              <a:rPr sz="1300" b="1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-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CONTRATACIÓN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Además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estudiados,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existe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posibilidad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celebrar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otros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tipos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contratos.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sus características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especiales,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ts val="1610"/>
              </a:lnSpc>
              <a:spcBef>
                <a:spcPts val="4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destacan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 siguientes: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 de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relevo,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 de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sustitución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anticipación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edad de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jubilación,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de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 de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grupo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distancia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19" y="5637276"/>
            <a:ext cx="1758695" cy="11292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76" y="3342132"/>
            <a:ext cx="2186940" cy="6035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9224" y="1194752"/>
            <a:ext cx="9403715" cy="5006975"/>
            <a:chOff x="399224" y="1194752"/>
            <a:chExt cx="9403715" cy="5006975"/>
          </a:xfrm>
        </p:grpSpPr>
        <p:sp>
          <p:nvSpPr>
            <p:cNvPr id="3" name="object 3"/>
            <p:cNvSpPr/>
            <p:nvPr/>
          </p:nvSpPr>
          <p:spPr>
            <a:xfrm>
              <a:off x="417576" y="1213103"/>
              <a:ext cx="9366885" cy="4970145"/>
            </a:xfrm>
            <a:custGeom>
              <a:avLst/>
              <a:gdLst/>
              <a:ahLst/>
              <a:cxnLst/>
              <a:rect l="l" t="t" r="r" b="b"/>
              <a:pathLst>
                <a:path w="9366885" h="4970145">
                  <a:moveTo>
                    <a:pt x="9366491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0" y="4969764"/>
                  </a:lnTo>
                  <a:lnTo>
                    <a:pt x="2619756" y="4969764"/>
                  </a:lnTo>
                  <a:lnTo>
                    <a:pt x="2619756" y="216408"/>
                  </a:lnTo>
                  <a:lnTo>
                    <a:pt x="9366491" y="216408"/>
                  </a:lnTo>
                  <a:lnTo>
                    <a:pt x="9366491" y="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432" y="1203960"/>
              <a:ext cx="9385300" cy="4988560"/>
            </a:xfrm>
            <a:custGeom>
              <a:avLst/>
              <a:gdLst/>
              <a:ahLst/>
              <a:cxnLst/>
              <a:rect l="l" t="t" r="r" b="b"/>
              <a:pathLst>
                <a:path w="9385300" h="4988560">
                  <a:moveTo>
                    <a:pt x="2628900" y="216407"/>
                  </a:moveTo>
                  <a:lnTo>
                    <a:pt x="2628900" y="4988052"/>
                  </a:lnTo>
                </a:path>
                <a:path w="9385300" h="4988560">
                  <a:moveTo>
                    <a:pt x="0" y="225551"/>
                  </a:moveTo>
                  <a:lnTo>
                    <a:pt x="9384792" y="225551"/>
                  </a:lnTo>
                </a:path>
                <a:path w="9385300" h="4988560">
                  <a:moveTo>
                    <a:pt x="9143" y="0"/>
                  </a:moveTo>
                  <a:lnTo>
                    <a:pt x="9143" y="4988052"/>
                  </a:lnTo>
                </a:path>
                <a:path w="9385300" h="4988560">
                  <a:moveTo>
                    <a:pt x="9375647" y="0"/>
                  </a:moveTo>
                  <a:lnTo>
                    <a:pt x="9375647" y="4988052"/>
                  </a:lnTo>
                </a:path>
                <a:path w="9385300" h="4988560">
                  <a:moveTo>
                    <a:pt x="0" y="9143"/>
                  </a:moveTo>
                  <a:lnTo>
                    <a:pt x="9384792" y="9143"/>
                  </a:lnTo>
                </a:path>
                <a:path w="9385300" h="4988560">
                  <a:moveTo>
                    <a:pt x="0" y="4978907"/>
                  </a:moveTo>
                  <a:lnTo>
                    <a:pt x="9384792" y="4978907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41930" y="1176934"/>
            <a:ext cx="6654800" cy="8547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204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Otras modalidades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contratación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300" dirty="0">
                <a:latin typeface="Calibri"/>
                <a:cs typeface="Calibri"/>
              </a:rPr>
              <a:t>El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consiste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realización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 en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 domicilio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persona </a:t>
            </a:r>
            <a:r>
              <a:rPr sz="1300" dirty="0">
                <a:latin typeface="Calibri"/>
                <a:cs typeface="Calibri"/>
              </a:rPr>
              <a:t>trabajadora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 el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lugar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elegido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por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esta,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durante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toda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su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jornada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parte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ella,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carácter </a:t>
            </a:r>
            <a:r>
              <a:rPr sz="1300" spc="-20" dirty="0">
                <a:latin typeface="Calibri"/>
                <a:cs typeface="Calibri"/>
              </a:rPr>
              <a:t>regular.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Una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modalidad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específica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teletrabajo,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aquel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lleva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30" y="2009645"/>
            <a:ext cx="6617334" cy="41306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0"/>
              </a:spcBef>
            </a:pPr>
            <a:r>
              <a:rPr sz="1300" dirty="0">
                <a:latin typeface="Calibri"/>
                <a:cs typeface="Calibri"/>
              </a:rPr>
              <a:t>cabo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mediante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 uso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exclusivo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 prevalente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 medios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sistemas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informáticos,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telemáticos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de </a:t>
            </a:r>
            <a:r>
              <a:rPr sz="1300" spc="-10" dirty="0">
                <a:latin typeface="Calibri"/>
                <a:cs typeface="Calibri"/>
              </a:rPr>
              <a:t>telecomunicación.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300" dirty="0">
                <a:latin typeface="Calibri"/>
                <a:cs typeface="Calibri"/>
              </a:rPr>
              <a:t>El trabajo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tiene las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siguientes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características:</a:t>
            </a:r>
            <a:endParaRPr sz="1300">
              <a:latin typeface="Calibri"/>
              <a:cs typeface="Calibri"/>
            </a:endParaRPr>
          </a:p>
          <a:p>
            <a:pPr marL="205740" marR="120650" indent="-100965">
              <a:lnSpc>
                <a:spcPct val="101899"/>
              </a:lnSpc>
              <a:spcBef>
                <a:spcPts val="245"/>
              </a:spcBef>
              <a:buFont typeface="Arial MT"/>
              <a:buChar char="•"/>
              <a:tabLst>
                <a:tab pos="205740" algn="l"/>
              </a:tabLst>
            </a:pPr>
            <a:r>
              <a:rPr sz="1300" dirty="0">
                <a:latin typeface="Calibri"/>
                <a:cs typeface="Calibri"/>
              </a:rPr>
              <a:t>Para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actividad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considere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debe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realizarse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menos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 30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%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de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jornada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bajo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esta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modalidad,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dentro del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periodo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referencia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tres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meses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un </a:t>
            </a:r>
            <a:r>
              <a:rPr sz="1300" dirty="0">
                <a:latin typeface="Calibri"/>
                <a:cs typeface="Calibri"/>
              </a:rPr>
              <a:t>porcentaje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equivalente.</a:t>
            </a:r>
            <a:endParaRPr sz="1300">
              <a:latin typeface="Calibri"/>
              <a:cs typeface="Calibri"/>
            </a:endParaRPr>
          </a:p>
          <a:p>
            <a:pPr marL="205740" marR="22860" indent="-100965">
              <a:lnSpc>
                <a:spcPct val="100800"/>
              </a:lnSpc>
              <a:spcBef>
                <a:spcPts val="310"/>
              </a:spcBef>
              <a:buFont typeface="Arial MT"/>
              <a:buChar char="•"/>
              <a:tabLst>
                <a:tab pos="205740" algn="l"/>
              </a:tabLst>
            </a:pPr>
            <a:r>
              <a:rPr sz="1300" dirty="0">
                <a:latin typeface="Calibri"/>
                <a:cs typeface="Calibri"/>
              </a:rPr>
              <a:t>Las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personas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trabajadoras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menores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18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años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contrato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 práctica profesional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o </a:t>
            </a:r>
            <a:r>
              <a:rPr sz="1300" dirty="0">
                <a:latin typeface="Calibri"/>
                <a:cs typeface="Calibri"/>
              </a:rPr>
              <a:t>contrato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 la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formación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alternancia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podrán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trabajar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menos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50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%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 </a:t>
            </a:r>
            <a:r>
              <a:rPr sz="1300" spc="-25" dirty="0">
                <a:latin typeface="Calibri"/>
                <a:cs typeface="Calibri"/>
              </a:rPr>
              <a:t>la </a:t>
            </a:r>
            <a:r>
              <a:rPr sz="1300" dirty="0">
                <a:latin typeface="Calibri"/>
                <a:cs typeface="Calibri"/>
              </a:rPr>
              <a:t>jornada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presencial.</a:t>
            </a:r>
            <a:endParaRPr sz="1300">
              <a:latin typeface="Calibri"/>
              <a:cs typeface="Calibri"/>
            </a:endParaRPr>
          </a:p>
          <a:p>
            <a:pPr marL="205740" marR="548005" indent="-100965">
              <a:lnSpc>
                <a:spcPct val="102299"/>
              </a:lnSpc>
              <a:spcBef>
                <a:spcPts val="290"/>
              </a:spcBef>
              <a:buFont typeface="Arial MT"/>
              <a:buChar char="•"/>
              <a:tabLst>
                <a:tab pos="205740" algn="l"/>
              </a:tabLst>
            </a:pPr>
            <a:r>
              <a:rPr sz="1300" dirty="0">
                <a:latin typeface="Calibri"/>
                <a:cs typeface="Calibri"/>
              </a:rPr>
              <a:t>El trabajo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debe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siempre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voluntario,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tanto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empresa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como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la </a:t>
            </a:r>
            <a:r>
              <a:rPr sz="1300" dirty="0">
                <a:latin typeface="Calibri"/>
                <a:cs typeface="Calibri"/>
              </a:rPr>
              <a:t>persona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trabajadora.</a:t>
            </a:r>
            <a:endParaRPr sz="1300">
              <a:latin typeface="Calibri"/>
              <a:cs typeface="Calibri"/>
            </a:endParaRPr>
          </a:p>
          <a:p>
            <a:pPr marL="205740" marR="413384" indent="-100965">
              <a:lnSpc>
                <a:spcPct val="101499"/>
              </a:lnSpc>
              <a:spcBef>
                <a:spcPts val="315"/>
              </a:spcBef>
              <a:buFont typeface="Arial MT"/>
              <a:buChar char="•"/>
              <a:tabLst>
                <a:tab pos="205740" algn="l"/>
              </a:tabLst>
            </a:pPr>
            <a:r>
              <a:rPr sz="1300" dirty="0">
                <a:latin typeface="Calibri"/>
                <a:cs typeface="Calibri"/>
              </a:rPr>
              <a:t>El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acuerdo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debe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recogerse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por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escrito,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bien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contrato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inicial,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bien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documento posterior,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inicie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distancia.</a:t>
            </a:r>
            <a:endParaRPr sz="1300">
              <a:latin typeface="Calibri"/>
              <a:cs typeface="Calibri"/>
            </a:endParaRPr>
          </a:p>
          <a:p>
            <a:pPr marL="205740" marR="613410" indent="-100965">
              <a:lnSpc>
                <a:spcPct val="101499"/>
              </a:lnSpc>
              <a:spcBef>
                <a:spcPts val="310"/>
              </a:spcBef>
              <a:buFont typeface="Arial MT"/>
              <a:buChar char="•"/>
              <a:tabLst>
                <a:tab pos="205740" algn="l"/>
              </a:tabLst>
            </a:pPr>
            <a:r>
              <a:rPr sz="1300" dirty="0">
                <a:latin typeface="Calibri"/>
                <a:cs typeface="Calibri"/>
              </a:rPr>
              <a:t>Las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personas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trabajadoras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tienen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derecho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faciliten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los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medios </a:t>
            </a:r>
            <a:r>
              <a:rPr sz="1300" dirty="0">
                <a:latin typeface="Calibri"/>
                <a:cs typeface="Calibri"/>
              </a:rPr>
              <a:t>necesarios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trabajar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así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como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atención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ante las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dificultades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técnicas.</a:t>
            </a:r>
            <a:endParaRPr sz="1300">
              <a:latin typeface="Calibri"/>
              <a:cs typeface="Calibri"/>
            </a:endParaRPr>
          </a:p>
          <a:p>
            <a:pPr marL="205740" marR="36830" indent="-100965">
              <a:lnSpc>
                <a:spcPct val="102000"/>
              </a:lnSpc>
              <a:spcBef>
                <a:spcPts val="305"/>
              </a:spcBef>
              <a:buFont typeface="Arial MT"/>
              <a:buChar char="•"/>
              <a:tabLst>
                <a:tab pos="205740" algn="l"/>
              </a:tabLst>
            </a:pPr>
            <a:r>
              <a:rPr sz="1300" dirty="0">
                <a:latin typeface="Calibri"/>
                <a:cs typeface="Calibri"/>
              </a:rPr>
              <a:t>El acuerdo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debe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incluir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los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siguientes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aspectos: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duración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contrato, </a:t>
            </a:r>
            <a:r>
              <a:rPr sz="1300" dirty="0">
                <a:latin typeface="Calibri"/>
                <a:cs typeface="Calibri"/>
              </a:rPr>
              <a:t>lugar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prestación,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gastos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persona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trabajadora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deben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abonados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la </a:t>
            </a:r>
            <a:r>
              <a:rPr sz="1300" dirty="0">
                <a:latin typeface="Calibri"/>
                <a:cs typeface="Calibri"/>
              </a:rPr>
              <a:t>empresa,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horario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trabajo 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reglas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disponibilidad,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porcentaje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 distribución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entre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trabajo </a:t>
            </a:r>
            <a:r>
              <a:rPr sz="1300" dirty="0">
                <a:latin typeface="Calibri"/>
                <a:cs typeface="Calibri"/>
              </a:rPr>
              <a:t>presencial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 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distancia,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derecho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desconexión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digital,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medidas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control,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018" y="4079246"/>
            <a:ext cx="137477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5120" marR="5080" indent="-313055">
              <a:lnSpc>
                <a:spcPct val="100800"/>
              </a:lnSpc>
              <a:spcBef>
                <a:spcPts val="80"/>
              </a:spcBef>
            </a:pP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Contrato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3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trabajo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distancia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58" y="734066"/>
            <a:ext cx="34683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2.7.OTRAS</a:t>
            </a:r>
            <a:r>
              <a:rPr sz="1300" b="1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MODALIDADES</a:t>
            </a:r>
            <a:r>
              <a:rPr sz="1300" b="1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-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25" dirty="0">
                <a:solidFill>
                  <a:srgbClr val="BF0000"/>
                </a:solidFill>
                <a:latin typeface="Trebuchet MS"/>
                <a:cs typeface="Trebuchet MS"/>
              </a:rPr>
              <a:t>CONTRATACIÓN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3" y="2266188"/>
            <a:ext cx="2630424" cy="12710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2.</a:t>
            </a:r>
            <a:r>
              <a:rPr sz="2200" b="0" spc="-9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TIPOS</a:t>
            </a:r>
            <a:r>
              <a:rPr sz="2200" b="0" spc="-1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40" dirty="0">
                <a:latin typeface="Trebuchet MS"/>
                <a:cs typeface="Trebuchet MS"/>
              </a:rPr>
              <a:t> CONTRATO</a:t>
            </a:r>
            <a:r>
              <a:rPr sz="2200" b="0" spc="-6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8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6550" y="1587753"/>
            <a:ext cx="1132840" cy="633095"/>
            <a:chOff x="7956550" y="1587753"/>
            <a:chExt cx="1132840" cy="633095"/>
          </a:xfrm>
        </p:grpSpPr>
        <p:sp>
          <p:nvSpPr>
            <p:cNvPr id="3" name="object 3"/>
            <p:cNvSpPr/>
            <p:nvPr/>
          </p:nvSpPr>
          <p:spPr>
            <a:xfrm>
              <a:off x="8005559" y="1667255"/>
              <a:ext cx="1062355" cy="528955"/>
            </a:xfrm>
            <a:custGeom>
              <a:avLst/>
              <a:gdLst/>
              <a:ahLst/>
              <a:cxnLst/>
              <a:rect l="l" t="t" r="r" b="b"/>
              <a:pathLst>
                <a:path w="1062354" h="528955">
                  <a:moveTo>
                    <a:pt x="4584" y="502920"/>
                  </a:moveTo>
                  <a:lnTo>
                    <a:pt x="0" y="496824"/>
                  </a:lnTo>
                  <a:lnTo>
                    <a:pt x="1536" y="499872"/>
                  </a:lnTo>
                  <a:lnTo>
                    <a:pt x="4584" y="502920"/>
                  </a:lnTo>
                  <a:close/>
                </a:path>
                <a:path w="1062354" h="528955">
                  <a:moveTo>
                    <a:pt x="39636" y="522732"/>
                  </a:moveTo>
                  <a:lnTo>
                    <a:pt x="35052" y="521208"/>
                  </a:lnTo>
                  <a:lnTo>
                    <a:pt x="32016" y="519684"/>
                  </a:lnTo>
                  <a:lnTo>
                    <a:pt x="27432" y="518160"/>
                  </a:lnTo>
                  <a:lnTo>
                    <a:pt x="32016" y="521208"/>
                  </a:lnTo>
                  <a:lnTo>
                    <a:pt x="39636" y="522732"/>
                  </a:lnTo>
                  <a:close/>
                </a:path>
                <a:path w="1062354" h="528955">
                  <a:moveTo>
                    <a:pt x="963168" y="528828"/>
                  </a:moveTo>
                  <a:lnTo>
                    <a:pt x="60972" y="527304"/>
                  </a:lnTo>
                  <a:lnTo>
                    <a:pt x="70116" y="528828"/>
                  </a:lnTo>
                  <a:lnTo>
                    <a:pt x="963168" y="528828"/>
                  </a:lnTo>
                  <a:close/>
                </a:path>
                <a:path w="1062354" h="528955">
                  <a:moveTo>
                    <a:pt x="1007364" y="518160"/>
                  </a:moveTo>
                  <a:lnTo>
                    <a:pt x="993648" y="522732"/>
                  </a:lnTo>
                  <a:lnTo>
                    <a:pt x="1002804" y="521208"/>
                  </a:lnTo>
                  <a:lnTo>
                    <a:pt x="1007364" y="518160"/>
                  </a:lnTo>
                  <a:close/>
                </a:path>
                <a:path w="1062354" h="528955">
                  <a:moveTo>
                    <a:pt x="1054620" y="1524"/>
                  </a:moveTo>
                  <a:lnTo>
                    <a:pt x="1053084" y="0"/>
                  </a:lnTo>
                  <a:lnTo>
                    <a:pt x="1053084" y="1524"/>
                  </a:lnTo>
                  <a:lnTo>
                    <a:pt x="1054620" y="1524"/>
                  </a:lnTo>
                  <a:close/>
                </a:path>
                <a:path w="1062354" h="528955">
                  <a:moveTo>
                    <a:pt x="1056132" y="458724"/>
                  </a:moveTo>
                  <a:lnTo>
                    <a:pt x="1053084" y="469392"/>
                  </a:lnTo>
                  <a:lnTo>
                    <a:pt x="1050036" y="475488"/>
                  </a:lnTo>
                  <a:lnTo>
                    <a:pt x="1054620" y="469392"/>
                  </a:lnTo>
                  <a:lnTo>
                    <a:pt x="1056132" y="458724"/>
                  </a:lnTo>
                  <a:close/>
                </a:path>
                <a:path w="1062354" h="528955">
                  <a:moveTo>
                    <a:pt x="1056132" y="6096"/>
                  </a:moveTo>
                  <a:lnTo>
                    <a:pt x="1054620" y="3048"/>
                  </a:lnTo>
                  <a:lnTo>
                    <a:pt x="1054620" y="6096"/>
                  </a:lnTo>
                  <a:lnTo>
                    <a:pt x="1056132" y="6096"/>
                  </a:lnTo>
                  <a:close/>
                </a:path>
                <a:path w="1062354" h="528955">
                  <a:moveTo>
                    <a:pt x="1062240" y="39624"/>
                  </a:moveTo>
                  <a:lnTo>
                    <a:pt x="1060716" y="432816"/>
                  </a:lnTo>
                  <a:lnTo>
                    <a:pt x="1059180" y="445008"/>
                  </a:lnTo>
                  <a:lnTo>
                    <a:pt x="1062240" y="431292"/>
                  </a:lnTo>
                  <a:lnTo>
                    <a:pt x="1062240" y="39624"/>
                  </a:lnTo>
                  <a:close/>
                </a:path>
                <a:path w="1062354" h="528955">
                  <a:moveTo>
                    <a:pt x="1062240" y="38100"/>
                  </a:moveTo>
                  <a:lnTo>
                    <a:pt x="1060716" y="32004"/>
                  </a:lnTo>
                  <a:lnTo>
                    <a:pt x="1060716" y="38100"/>
                  </a:lnTo>
                  <a:lnTo>
                    <a:pt x="1062240" y="3810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56803" y="168554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0" y="21336"/>
                  </a:moveTo>
                  <a:lnTo>
                    <a:pt x="6249" y="36422"/>
                  </a:lnTo>
                  <a:lnTo>
                    <a:pt x="21335" y="42672"/>
                  </a:lnTo>
                  <a:lnTo>
                    <a:pt x="36422" y="36422"/>
                  </a:lnTo>
                  <a:lnTo>
                    <a:pt x="42671" y="21336"/>
                  </a:lnTo>
                  <a:lnTo>
                    <a:pt x="36422" y="6249"/>
                  </a:lnTo>
                  <a:lnTo>
                    <a:pt x="21335" y="0"/>
                  </a:lnTo>
                  <a:lnTo>
                    <a:pt x="6249" y="6249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5196" y="2196083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0" y="0"/>
                  </a:moveTo>
                  <a:lnTo>
                    <a:pt x="944880" y="0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9852" y="2107691"/>
              <a:ext cx="112775" cy="1082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78140" y="1706879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8"/>
                  </a:moveTo>
                  <a:lnTo>
                    <a:pt x="0" y="391668"/>
                  </a:ln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7508" y="1638299"/>
              <a:ext cx="71627" cy="883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66276" y="1685544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8055"/>
                  </a:lnTo>
                </a:path>
              </a:pathLst>
            </a:custGeom>
            <a:ln w="45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8928" y="2100071"/>
              <a:ext cx="137159" cy="1203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78140" y="1609343"/>
              <a:ext cx="1089660" cy="586740"/>
            </a:xfrm>
            <a:custGeom>
              <a:avLst/>
              <a:gdLst/>
              <a:ahLst/>
              <a:cxnLst/>
              <a:rect l="l" t="t" r="r" b="b"/>
              <a:pathLst>
                <a:path w="1089659" h="586739">
                  <a:moveTo>
                    <a:pt x="990600" y="586739"/>
                  </a:moveTo>
                  <a:lnTo>
                    <a:pt x="97535" y="586739"/>
                  </a:lnTo>
                  <a:lnTo>
                    <a:pt x="59435" y="579119"/>
                  </a:lnTo>
                  <a:lnTo>
                    <a:pt x="28956" y="557783"/>
                  </a:lnTo>
                  <a:lnTo>
                    <a:pt x="7620" y="527303"/>
                  </a:lnTo>
                  <a:lnTo>
                    <a:pt x="0" y="489203"/>
                  </a:lnTo>
                  <a:lnTo>
                    <a:pt x="0" y="97535"/>
                  </a:lnTo>
                  <a:lnTo>
                    <a:pt x="7620" y="59435"/>
                  </a:lnTo>
                  <a:lnTo>
                    <a:pt x="28956" y="28955"/>
                  </a:lnTo>
                  <a:lnTo>
                    <a:pt x="59435" y="7619"/>
                  </a:lnTo>
                  <a:lnTo>
                    <a:pt x="97535" y="0"/>
                  </a:lnTo>
                  <a:lnTo>
                    <a:pt x="990600" y="0"/>
                  </a:lnTo>
                  <a:lnTo>
                    <a:pt x="1030224" y="7619"/>
                  </a:lnTo>
                  <a:lnTo>
                    <a:pt x="1060704" y="28955"/>
                  </a:lnTo>
                  <a:lnTo>
                    <a:pt x="1082040" y="59435"/>
                  </a:lnTo>
                  <a:lnTo>
                    <a:pt x="1089660" y="97535"/>
                  </a:lnTo>
                  <a:lnTo>
                    <a:pt x="1089660" y="489203"/>
                  </a:lnTo>
                  <a:lnTo>
                    <a:pt x="1082040" y="527303"/>
                  </a:lnTo>
                  <a:lnTo>
                    <a:pt x="1060704" y="557783"/>
                  </a:lnTo>
                  <a:lnTo>
                    <a:pt x="1030224" y="579119"/>
                  </a:lnTo>
                  <a:lnTo>
                    <a:pt x="990600" y="586739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8140" y="1609343"/>
              <a:ext cx="1089660" cy="586740"/>
            </a:xfrm>
            <a:custGeom>
              <a:avLst/>
              <a:gdLst/>
              <a:ahLst/>
              <a:cxnLst/>
              <a:rect l="l" t="t" r="r" b="b"/>
              <a:pathLst>
                <a:path w="1089659" h="586739">
                  <a:moveTo>
                    <a:pt x="0" y="97536"/>
                  </a:moveTo>
                  <a:lnTo>
                    <a:pt x="7620" y="59436"/>
                  </a:lnTo>
                  <a:lnTo>
                    <a:pt x="28956" y="28956"/>
                  </a:lnTo>
                  <a:lnTo>
                    <a:pt x="59436" y="7620"/>
                  </a:lnTo>
                  <a:lnTo>
                    <a:pt x="97536" y="0"/>
                  </a:lnTo>
                  <a:lnTo>
                    <a:pt x="990600" y="0"/>
                  </a:lnTo>
                  <a:lnTo>
                    <a:pt x="1030224" y="7620"/>
                  </a:lnTo>
                  <a:lnTo>
                    <a:pt x="1060704" y="28956"/>
                  </a:lnTo>
                  <a:lnTo>
                    <a:pt x="1082039" y="59436"/>
                  </a:lnTo>
                  <a:lnTo>
                    <a:pt x="1089660" y="97536"/>
                  </a:lnTo>
                  <a:lnTo>
                    <a:pt x="1089660" y="489203"/>
                  </a:lnTo>
                  <a:lnTo>
                    <a:pt x="1082039" y="527303"/>
                  </a:lnTo>
                  <a:lnTo>
                    <a:pt x="1060704" y="557784"/>
                  </a:lnTo>
                  <a:lnTo>
                    <a:pt x="1030224" y="579120"/>
                  </a:lnTo>
                  <a:lnTo>
                    <a:pt x="990600" y="586740"/>
                  </a:lnTo>
                  <a:lnTo>
                    <a:pt x="97536" y="586740"/>
                  </a:lnTo>
                  <a:lnTo>
                    <a:pt x="59436" y="579120"/>
                  </a:lnTo>
                  <a:lnTo>
                    <a:pt x="28956" y="557784"/>
                  </a:lnTo>
                  <a:lnTo>
                    <a:pt x="7620" y="527303"/>
                  </a:lnTo>
                  <a:lnTo>
                    <a:pt x="0" y="489203"/>
                  </a:lnTo>
                  <a:lnTo>
                    <a:pt x="0" y="9753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4974" y="798038"/>
            <a:ext cx="9421495" cy="129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3.</a:t>
            </a:r>
            <a:r>
              <a:rPr sz="1300" b="1" spc="-40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RELACIONES</a:t>
            </a:r>
            <a:r>
              <a:rPr sz="1300" b="1" spc="45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LABORALES</a:t>
            </a:r>
            <a:r>
              <a:rPr sz="1300" b="1" spc="-5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EB0E2A"/>
                </a:solidFill>
                <a:latin typeface="Trebuchet MS"/>
                <a:cs typeface="Trebuchet MS"/>
              </a:rPr>
              <a:t>TRIANGULARES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2299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cubrir</a:t>
            </a:r>
            <a:r>
              <a:rPr sz="130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sus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necesidades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mano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obra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temporal,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1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compañías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acuden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empresas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contratan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 servicios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 otras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empresas.</a:t>
            </a:r>
            <a:endParaRPr sz="1300">
              <a:latin typeface="Trebuchet MS"/>
              <a:cs typeface="Trebuchet MS"/>
            </a:endParaRPr>
          </a:p>
          <a:p>
            <a:pPr marL="7489190" marR="1145540" indent="123189">
              <a:lnSpc>
                <a:spcPct val="102299"/>
              </a:lnSpc>
              <a:spcBef>
                <a:spcPts val="520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Persona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trabajadora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12609" y="2842005"/>
            <a:ext cx="1036319" cy="542290"/>
            <a:chOff x="6912609" y="2842005"/>
            <a:chExt cx="1036319" cy="542290"/>
          </a:xfrm>
        </p:grpSpPr>
        <p:sp>
          <p:nvSpPr>
            <p:cNvPr id="15" name="object 15"/>
            <p:cNvSpPr/>
            <p:nvPr/>
          </p:nvSpPr>
          <p:spPr>
            <a:xfrm>
              <a:off x="6938759" y="2912376"/>
              <a:ext cx="988060" cy="443865"/>
            </a:xfrm>
            <a:custGeom>
              <a:avLst/>
              <a:gdLst/>
              <a:ahLst/>
              <a:cxnLst/>
              <a:rect l="l" t="t" r="r" b="b"/>
              <a:pathLst>
                <a:path w="988059" h="443864">
                  <a:moveTo>
                    <a:pt x="1536" y="394716"/>
                  </a:moveTo>
                  <a:lnTo>
                    <a:pt x="0" y="394716"/>
                  </a:lnTo>
                  <a:lnTo>
                    <a:pt x="1536" y="396227"/>
                  </a:lnTo>
                  <a:lnTo>
                    <a:pt x="1536" y="394716"/>
                  </a:lnTo>
                  <a:close/>
                </a:path>
                <a:path w="988059" h="443864">
                  <a:moveTo>
                    <a:pt x="22872" y="428231"/>
                  </a:moveTo>
                  <a:lnTo>
                    <a:pt x="16764" y="420624"/>
                  </a:lnTo>
                  <a:lnTo>
                    <a:pt x="18300" y="425183"/>
                  </a:lnTo>
                  <a:lnTo>
                    <a:pt x="22872" y="428231"/>
                  </a:lnTo>
                  <a:close/>
                </a:path>
                <a:path w="988059" h="443864">
                  <a:moveTo>
                    <a:pt x="50304" y="443484"/>
                  </a:moveTo>
                  <a:lnTo>
                    <a:pt x="41160" y="440436"/>
                  </a:lnTo>
                  <a:lnTo>
                    <a:pt x="45732" y="443484"/>
                  </a:lnTo>
                  <a:lnTo>
                    <a:pt x="50304" y="443484"/>
                  </a:lnTo>
                  <a:close/>
                </a:path>
                <a:path w="988059" h="443864">
                  <a:moveTo>
                    <a:pt x="938784" y="441947"/>
                  </a:moveTo>
                  <a:lnTo>
                    <a:pt x="937272" y="441947"/>
                  </a:lnTo>
                  <a:lnTo>
                    <a:pt x="932700" y="443471"/>
                  </a:lnTo>
                  <a:lnTo>
                    <a:pt x="937272" y="443471"/>
                  </a:lnTo>
                  <a:lnTo>
                    <a:pt x="938784" y="441947"/>
                  </a:lnTo>
                  <a:close/>
                </a:path>
                <a:path w="988059" h="443864">
                  <a:moveTo>
                    <a:pt x="964704" y="422135"/>
                  </a:moveTo>
                  <a:lnTo>
                    <a:pt x="961656" y="426707"/>
                  </a:lnTo>
                  <a:lnTo>
                    <a:pt x="963168" y="425183"/>
                  </a:lnTo>
                  <a:lnTo>
                    <a:pt x="964704" y="422135"/>
                  </a:lnTo>
                  <a:close/>
                </a:path>
                <a:path w="988059" h="443864">
                  <a:moveTo>
                    <a:pt x="981468" y="1524"/>
                  </a:moveTo>
                  <a:lnTo>
                    <a:pt x="979944" y="0"/>
                  </a:lnTo>
                  <a:lnTo>
                    <a:pt x="979944" y="1524"/>
                  </a:lnTo>
                  <a:lnTo>
                    <a:pt x="981468" y="1524"/>
                  </a:lnTo>
                  <a:close/>
                </a:path>
                <a:path w="988059" h="443864">
                  <a:moveTo>
                    <a:pt x="982980" y="393179"/>
                  </a:moveTo>
                  <a:lnTo>
                    <a:pt x="979932" y="399275"/>
                  </a:lnTo>
                  <a:lnTo>
                    <a:pt x="979932" y="400799"/>
                  </a:lnTo>
                  <a:lnTo>
                    <a:pt x="981468" y="397751"/>
                  </a:lnTo>
                  <a:lnTo>
                    <a:pt x="982980" y="393179"/>
                  </a:lnTo>
                  <a:close/>
                </a:path>
                <a:path w="988059" h="443864">
                  <a:moveTo>
                    <a:pt x="982980" y="6083"/>
                  </a:moveTo>
                  <a:lnTo>
                    <a:pt x="981468" y="4559"/>
                  </a:lnTo>
                  <a:lnTo>
                    <a:pt x="981468" y="6083"/>
                  </a:lnTo>
                  <a:lnTo>
                    <a:pt x="982980" y="6083"/>
                  </a:lnTo>
                  <a:close/>
                </a:path>
                <a:path w="988059" h="443864">
                  <a:moveTo>
                    <a:pt x="987552" y="33515"/>
                  </a:moveTo>
                  <a:lnTo>
                    <a:pt x="986040" y="373367"/>
                  </a:lnTo>
                  <a:lnTo>
                    <a:pt x="987552" y="365747"/>
                  </a:lnTo>
                  <a:lnTo>
                    <a:pt x="987552" y="33515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2863" y="292455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0" y="21336"/>
                  </a:moveTo>
                  <a:lnTo>
                    <a:pt x="6249" y="36422"/>
                  </a:lnTo>
                  <a:lnTo>
                    <a:pt x="21336" y="42672"/>
                  </a:lnTo>
                  <a:lnTo>
                    <a:pt x="36422" y="36422"/>
                  </a:lnTo>
                  <a:lnTo>
                    <a:pt x="42672" y="21336"/>
                  </a:lnTo>
                  <a:lnTo>
                    <a:pt x="36422" y="6249"/>
                  </a:lnTo>
                  <a:lnTo>
                    <a:pt x="21336" y="0"/>
                  </a:lnTo>
                  <a:lnTo>
                    <a:pt x="6249" y="6249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6495" y="2863596"/>
              <a:ext cx="826135" cy="0"/>
            </a:xfrm>
            <a:custGeom>
              <a:avLst/>
              <a:gdLst/>
              <a:ahLst/>
              <a:cxnLst/>
              <a:rect l="l" t="t" r="r" b="b"/>
              <a:pathLst>
                <a:path w="826134">
                  <a:moveTo>
                    <a:pt x="0" y="0"/>
                  </a:moveTo>
                  <a:lnTo>
                    <a:pt x="826007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89063" y="3361943"/>
              <a:ext cx="875030" cy="0"/>
            </a:xfrm>
            <a:custGeom>
              <a:avLst/>
              <a:gdLst/>
              <a:ahLst/>
              <a:cxnLst/>
              <a:rect l="l" t="t" r="r" b="b"/>
              <a:pathLst>
                <a:path w="875029">
                  <a:moveTo>
                    <a:pt x="0" y="0"/>
                  </a:moveTo>
                  <a:lnTo>
                    <a:pt x="874775" y="0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863" y="3279648"/>
              <a:ext cx="103631" cy="1036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34199" y="2891027"/>
              <a:ext cx="988060" cy="387350"/>
            </a:xfrm>
            <a:custGeom>
              <a:avLst/>
              <a:gdLst/>
              <a:ahLst/>
              <a:cxnLst/>
              <a:rect l="l" t="t" r="r" b="b"/>
              <a:pathLst>
                <a:path w="988059" h="387350">
                  <a:moveTo>
                    <a:pt x="0" y="387096"/>
                  </a:moveTo>
                  <a:lnTo>
                    <a:pt x="0" y="387096"/>
                  </a:lnTo>
                  <a:lnTo>
                    <a:pt x="0" y="54864"/>
                  </a:lnTo>
                </a:path>
                <a:path w="988059" h="387350">
                  <a:moveTo>
                    <a:pt x="969264" y="0"/>
                  </a:moveTo>
                  <a:lnTo>
                    <a:pt x="970787" y="0"/>
                  </a:lnTo>
                </a:path>
                <a:path w="988059" h="387350">
                  <a:moveTo>
                    <a:pt x="982980" y="19812"/>
                  </a:moveTo>
                  <a:lnTo>
                    <a:pt x="984503" y="19812"/>
                  </a:lnTo>
                </a:path>
                <a:path w="988059" h="387350">
                  <a:moveTo>
                    <a:pt x="984503" y="21336"/>
                  </a:moveTo>
                  <a:lnTo>
                    <a:pt x="986028" y="22860"/>
                  </a:lnTo>
                  <a:lnTo>
                    <a:pt x="986028" y="22860"/>
                  </a:lnTo>
                </a:path>
                <a:path w="988059" h="387350">
                  <a:moveTo>
                    <a:pt x="986028" y="25908"/>
                  </a:moveTo>
                  <a:lnTo>
                    <a:pt x="987551" y="27432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6323" y="292455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h="382904">
                  <a:moveTo>
                    <a:pt x="0" y="0"/>
                  </a:moveTo>
                  <a:lnTo>
                    <a:pt x="0" y="382524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4027" y="3279648"/>
              <a:ext cx="103631" cy="1036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934199" y="2863595"/>
              <a:ext cx="992505" cy="498475"/>
            </a:xfrm>
            <a:custGeom>
              <a:avLst/>
              <a:gdLst/>
              <a:ahLst/>
              <a:cxnLst/>
              <a:rect l="l" t="t" r="r" b="b"/>
              <a:pathLst>
                <a:path w="992504" h="498475">
                  <a:moveTo>
                    <a:pt x="908304" y="498348"/>
                  </a:moveTo>
                  <a:lnTo>
                    <a:pt x="83820" y="498348"/>
                  </a:lnTo>
                  <a:lnTo>
                    <a:pt x="50291" y="492252"/>
                  </a:lnTo>
                  <a:lnTo>
                    <a:pt x="22860" y="473964"/>
                  </a:lnTo>
                  <a:lnTo>
                    <a:pt x="6096" y="446532"/>
                  </a:lnTo>
                  <a:lnTo>
                    <a:pt x="0" y="414528"/>
                  </a:lnTo>
                  <a:lnTo>
                    <a:pt x="0" y="82296"/>
                  </a:lnTo>
                  <a:lnTo>
                    <a:pt x="6096" y="50291"/>
                  </a:lnTo>
                  <a:lnTo>
                    <a:pt x="22860" y="24384"/>
                  </a:lnTo>
                  <a:lnTo>
                    <a:pt x="50291" y="6096"/>
                  </a:lnTo>
                  <a:lnTo>
                    <a:pt x="83820" y="0"/>
                  </a:lnTo>
                  <a:lnTo>
                    <a:pt x="908304" y="0"/>
                  </a:lnTo>
                  <a:lnTo>
                    <a:pt x="941832" y="6096"/>
                  </a:lnTo>
                  <a:lnTo>
                    <a:pt x="967740" y="24384"/>
                  </a:lnTo>
                  <a:lnTo>
                    <a:pt x="986028" y="50291"/>
                  </a:lnTo>
                  <a:lnTo>
                    <a:pt x="992124" y="82296"/>
                  </a:lnTo>
                  <a:lnTo>
                    <a:pt x="992124" y="414528"/>
                  </a:lnTo>
                  <a:lnTo>
                    <a:pt x="986028" y="446532"/>
                  </a:lnTo>
                  <a:lnTo>
                    <a:pt x="967740" y="473964"/>
                  </a:lnTo>
                  <a:lnTo>
                    <a:pt x="941832" y="492252"/>
                  </a:lnTo>
                  <a:lnTo>
                    <a:pt x="908304" y="498348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199" y="2863595"/>
              <a:ext cx="992505" cy="498475"/>
            </a:xfrm>
            <a:custGeom>
              <a:avLst/>
              <a:gdLst/>
              <a:ahLst/>
              <a:cxnLst/>
              <a:rect l="l" t="t" r="r" b="b"/>
              <a:pathLst>
                <a:path w="992504" h="498475">
                  <a:moveTo>
                    <a:pt x="0" y="82296"/>
                  </a:moveTo>
                  <a:lnTo>
                    <a:pt x="6096" y="50292"/>
                  </a:lnTo>
                  <a:lnTo>
                    <a:pt x="22859" y="24384"/>
                  </a:lnTo>
                  <a:lnTo>
                    <a:pt x="50292" y="6096"/>
                  </a:lnTo>
                  <a:lnTo>
                    <a:pt x="83820" y="0"/>
                  </a:lnTo>
                  <a:lnTo>
                    <a:pt x="908304" y="0"/>
                  </a:lnTo>
                  <a:lnTo>
                    <a:pt x="941831" y="6096"/>
                  </a:lnTo>
                  <a:lnTo>
                    <a:pt x="967739" y="24384"/>
                  </a:lnTo>
                  <a:lnTo>
                    <a:pt x="986027" y="50292"/>
                  </a:lnTo>
                  <a:lnTo>
                    <a:pt x="992124" y="82296"/>
                  </a:lnTo>
                  <a:lnTo>
                    <a:pt x="992124" y="414528"/>
                  </a:lnTo>
                  <a:lnTo>
                    <a:pt x="986027" y="446532"/>
                  </a:lnTo>
                  <a:lnTo>
                    <a:pt x="967739" y="473963"/>
                  </a:lnTo>
                  <a:lnTo>
                    <a:pt x="941831" y="492252"/>
                  </a:lnTo>
                  <a:lnTo>
                    <a:pt x="908304" y="498348"/>
                  </a:lnTo>
                  <a:lnTo>
                    <a:pt x="83820" y="498348"/>
                  </a:lnTo>
                  <a:lnTo>
                    <a:pt x="50292" y="492252"/>
                  </a:lnTo>
                  <a:lnTo>
                    <a:pt x="22859" y="473963"/>
                  </a:lnTo>
                  <a:lnTo>
                    <a:pt x="6096" y="446532"/>
                  </a:lnTo>
                  <a:lnTo>
                    <a:pt x="0" y="414528"/>
                  </a:lnTo>
                  <a:lnTo>
                    <a:pt x="0" y="8229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21142" y="2872220"/>
            <a:ext cx="609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6851" y="3074905"/>
            <a:ext cx="517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usuaria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32138" y="2898394"/>
            <a:ext cx="806450" cy="453390"/>
            <a:chOff x="9232138" y="2898394"/>
            <a:chExt cx="806450" cy="453390"/>
          </a:xfrm>
        </p:grpSpPr>
        <p:sp>
          <p:nvSpPr>
            <p:cNvPr id="28" name="object 28"/>
            <p:cNvSpPr/>
            <p:nvPr/>
          </p:nvSpPr>
          <p:spPr>
            <a:xfrm>
              <a:off x="9270492" y="2987039"/>
              <a:ext cx="745490" cy="337185"/>
            </a:xfrm>
            <a:custGeom>
              <a:avLst/>
              <a:gdLst/>
              <a:ahLst/>
              <a:cxnLst/>
              <a:rect l="l" t="t" r="r" b="b"/>
              <a:pathLst>
                <a:path w="745490" h="337185">
                  <a:moveTo>
                    <a:pt x="7620" y="320052"/>
                  </a:moveTo>
                  <a:lnTo>
                    <a:pt x="0" y="312420"/>
                  </a:lnTo>
                  <a:lnTo>
                    <a:pt x="3035" y="316992"/>
                  </a:lnTo>
                  <a:lnTo>
                    <a:pt x="7620" y="320052"/>
                  </a:lnTo>
                  <a:close/>
                </a:path>
                <a:path w="745490" h="337185">
                  <a:moveTo>
                    <a:pt x="35052" y="333768"/>
                  </a:moveTo>
                  <a:lnTo>
                    <a:pt x="25908" y="330708"/>
                  </a:lnTo>
                  <a:lnTo>
                    <a:pt x="16751" y="326136"/>
                  </a:lnTo>
                  <a:lnTo>
                    <a:pt x="24384" y="330708"/>
                  </a:lnTo>
                  <a:lnTo>
                    <a:pt x="35052" y="333768"/>
                  </a:lnTo>
                  <a:close/>
                </a:path>
                <a:path w="745490" h="337185">
                  <a:moveTo>
                    <a:pt x="678167" y="336804"/>
                  </a:moveTo>
                  <a:lnTo>
                    <a:pt x="48768" y="335280"/>
                  </a:lnTo>
                  <a:lnTo>
                    <a:pt x="36563" y="333768"/>
                  </a:lnTo>
                  <a:lnTo>
                    <a:pt x="50279" y="336804"/>
                  </a:lnTo>
                  <a:lnTo>
                    <a:pt x="678167" y="336804"/>
                  </a:lnTo>
                  <a:close/>
                </a:path>
                <a:path w="745490" h="337185">
                  <a:moveTo>
                    <a:pt x="691896" y="333768"/>
                  </a:moveTo>
                  <a:lnTo>
                    <a:pt x="679704" y="335280"/>
                  </a:lnTo>
                  <a:lnTo>
                    <a:pt x="679704" y="336804"/>
                  </a:lnTo>
                  <a:lnTo>
                    <a:pt x="691896" y="333768"/>
                  </a:lnTo>
                  <a:close/>
                </a:path>
                <a:path w="745490" h="337185">
                  <a:moveTo>
                    <a:pt x="705777" y="329704"/>
                  </a:moveTo>
                  <a:lnTo>
                    <a:pt x="694944" y="333768"/>
                  </a:lnTo>
                  <a:lnTo>
                    <a:pt x="704075" y="330720"/>
                  </a:lnTo>
                  <a:lnTo>
                    <a:pt x="705777" y="329704"/>
                  </a:lnTo>
                  <a:close/>
                </a:path>
                <a:path w="745490" h="337185">
                  <a:moveTo>
                    <a:pt x="707898" y="328422"/>
                  </a:moveTo>
                  <a:lnTo>
                    <a:pt x="705777" y="329704"/>
                  </a:lnTo>
                  <a:lnTo>
                    <a:pt x="707136" y="329196"/>
                  </a:lnTo>
                  <a:lnTo>
                    <a:pt x="707898" y="328422"/>
                  </a:lnTo>
                  <a:close/>
                </a:path>
                <a:path w="745490" h="337185">
                  <a:moveTo>
                    <a:pt x="711708" y="326136"/>
                  </a:moveTo>
                  <a:lnTo>
                    <a:pt x="708660" y="327672"/>
                  </a:lnTo>
                  <a:lnTo>
                    <a:pt x="707898" y="328422"/>
                  </a:lnTo>
                  <a:lnTo>
                    <a:pt x="711708" y="326136"/>
                  </a:lnTo>
                  <a:close/>
                </a:path>
                <a:path w="745490" h="337185">
                  <a:moveTo>
                    <a:pt x="728472" y="312420"/>
                  </a:moveTo>
                  <a:lnTo>
                    <a:pt x="720839" y="320052"/>
                  </a:lnTo>
                  <a:lnTo>
                    <a:pt x="725411" y="316992"/>
                  </a:lnTo>
                  <a:lnTo>
                    <a:pt x="728472" y="312420"/>
                  </a:lnTo>
                  <a:close/>
                </a:path>
                <a:path w="745490" h="337185">
                  <a:moveTo>
                    <a:pt x="740664" y="294144"/>
                  </a:moveTo>
                  <a:lnTo>
                    <a:pt x="737603" y="297180"/>
                  </a:lnTo>
                  <a:lnTo>
                    <a:pt x="740664" y="295668"/>
                  </a:lnTo>
                  <a:lnTo>
                    <a:pt x="740664" y="294144"/>
                  </a:lnTo>
                  <a:close/>
                </a:path>
                <a:path w="745490" h="337185">
                  <a:moveTo>
                    <a:pt x="745236" y="0"/>
                  </a:moveTo>
                  <a:lnTo>
                    <a:pt x="743699" y="275844"/>
                  </a:lnTo>
                  <a:lnTo>
                    <a:pt x="745236" y="268236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85731" y="3322319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>
                  <a:moveTo>
                    <a:pt x="0" y="0"/>
                  </a:moveTo>
                  <a:lnTo>
                    <a:pt x="684275" y="0"/>
                  </a:lnTo>
                </a:path>
              </a:pathLst>
            </a:custGeom>
            <a:ln w="45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2392" y="3250691"/>
              <a:ext cx="99059" cy="960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253728" y="2987040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268224"/>
                  </a:moveTo>
                  <a:lnTo>
                    <a:pt x="0" y="268224"/>
                  </a:ln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15728" y="2965703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16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21239" y="3255264"/>
              <a:ext cx="117348" cy="9601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253727" y="2919983"/>
              <a:ext cx="762000" cy="403860"/>
            </a:xfrm>
            <a:custGeom>
              <a:avLst/>
              <a:gdLst/>
              <a:ahLst/>
              <a:cxnLst/>
              <a:rect l="l" t="t" r="r" b="b"/>
              <a:pathLst>
                <a:path w="762000" h="403860">
                  <a:moveTo>
                    <a:pt x="694943" y="403860"/>
                  </a:moveTo>
                  <a:lnTo>
                    <a:pt x="67056" y="403860"/>
                  </a:lnTo>
                  <a:lnTo>
                    <a:pt x="41147" y="397764"/>
                  </a:lnTo>
                  <a:lnTo>
                    <a:pt x="19812" y="384048"/>
                  </a:lnTo>
                  <a:lnTo>
                    <a:pt x="6095" y="362712"/>
                  </a:lnTo>
                  <a:lnTo>
                    <a:pt x="0" y="335280"/>
                  </a:lnTo>
                  <a:lnTo>
                    <a:pt x="0" y="67056"/>
                  </a:lnTo>
                  <a:lnTo>
                    <a:pt x="6095" y="41148"/>
                  </a:lnTo>
                  <a:lnTo>
                    <a:pt x="19812" y="19812"/>
                  </a:lnTo>
                  <a:lnTo>
                    <a:pt x="41147" y="6096"/>
                  </a:lnTo>
                  <a:lnTo>
                    <a:pt x="67056" y="0"/>
                  </a:lnTo>
                  <a:lnTo>
                    <a:pt x="694943" y="0"/>
                  </a:lnTo>
                  <a:lnTo>
                    <a:pt x="720851" y="6096"/>
                  </a:lnTo>
                  <a:lnTo>
                    <a:pt x="742187" y="19812"/>
                  </a:lnTo>
                  <a:lnTo>
                    <a:pt x="757427" y="41148"/>
                  </a:lnTo>
                  <a:lnTo>
                    <a:pt x="761999" y="67056"/>
                  </a:lnTo>
                  <a:lnTo>
                    <a:pt x="761999" y="335280"/>
                  </a:lnTo>
                  <a:lnTo>
                    <a:pt x="757427" y="362712"/>
                  </a:lnTo>
                  <a:lnTo>
                    <a:pt x="742187" y="384048"/>
                  </a:lnTo>
                  <a:lnTo>
                    <a:pt x="720851" y="397764"/>
                  </a:lnTo>
                  <a:lnTo>
                    <a:pt x="694943" y="40386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53728" y="2919984"/>
              <a:ext cx="762000" cy="403860"/>
            </a:xfrm>
            <a:custGeom>
              <a:avLst/>
              <a:gdLst/>
              <a:ahLst/>
              <a:cxnLst/>
              <a:rect l="l" t="t" r="r" b="b"/>
              <a:pathLst>
                <a:path w="762000" h="403860">
                  <a:moveTo>
                    <a:pt x="0" y="67055"/>
                  </a:moveTo>
                  <a:lnTo>
                    <a:pt x="6096" y="41147"/>
                  </a:lnTo>
                  <a:lnTo>
                    <a:pt x="19812" y="19811"/>
                  </a:lnTo>
                  <a:lnTo>
                    <a:pt x="41148" y="6095"/>
                  </a:lnTo>
                  <a:lnTo>
                    <a:pt x="67056" y="0"/>
                  </a:lnTo>
                  <a:lnTo>
                    <a:pt x="694943" y="0"/>
                  </a:lnTo>
                  <a:lnTo>
                    <a:pt x="720852" y="6095"/>
                  </a:lnTo>
                  <a:lnTo>
                    <a:pt x="742187" y="19811"/>
                  </a:lnTo>
                  <a:lnTo>
                    <a:pt x="757427" y="41147"/>
                  </a:lnTo>
                  <a:lnTo>
                    <a:pt x="762000" y="67055"/>
                  </a:lnTo>
                  <a:lnTo>
                    <a:pt x="762000" y="335279"/>
                  </a:lnTo>
                  <a:lnTo>
                    <a:pt x="757427" y="362712"/>
                  </a:lnTo>
                  <a:lnTo>
                    <a:pt x="742187" y="384047"/>
                  </a:lnTo>
                  <a:lnTo>
                    <a:pt x="720852" y="397764"/>
                  </a:lnTo>
                  <a:lnTo>
                    <a:pt x="694943" y="403860"/>
                  </a:lnTo>
                  <a:lnTo>
                    <a:pt x="67056" y="403860"/>
                  </a:lnTo>
                  <a:lnTo>
                    <a:pt x="41148" y="397764"/>
                  </a:lnTo>
                  <a:lnTo>
                    <a:pt x="19812" y="384047"/>
                  </a:lnTo>
                  <a:lnTo>
                    <a:pt x="6096" y="36271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495473" y="2989555"/>
            <a:ext cx="2736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ETT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03592" y="1889759"/>
            <a:ext cx="2249805" cy="1294130"/>
          </a:xfrm>
          <a:custGeom>
            <a:avLst/>
            <a:gdLst/>
            <a:ahLst/>
            <a:cxnLst/>
            <a:rect l="l" t="t" r="r" b="b"/>
            <a:pathLst>
              <a:path w="2249804" h="1294130">
                <a:moveTo>
                  <a:pt x="565404" y="60960"/>
                </a:moveTo>
                <a:lnTo>
                  <a:pt x="528828" y="39624"/>
                </a:lnTo>
                <a:lnTo>
                  <a:pt x="44196" y="891540"/>
                </a:lnTo>
                <a:lnTo>
                  <a:pt x="7620" y="870204"/>
                </a:lnTo>
                <a:lnTo>
                  <a:pt x="0" y="1010412"/>
                </a:lnTo>
                <a:lnTo>
                  <a:pt x="117348" y="932688"/>
                </a:lnTo>
                <a:lnTo>
                  <a:pt x="112776" y="929640"/>
                </a:lnTo>
                <a:lnTo>
                  <a:pt x="80772" y="911352"/>
                </a:lnTo>
                <a:lnTo>
                  <a:pt x="565404" y="60960"/>
                </a:lnTo>
                <a:close/>
              </a:path>
              <a:path w="2249804" h="1294130">
                <a:moveTo>
                  <a:pt x="1850136" y="1231392"/>
                </a:moveTo>
                <a:lnTo>
                  <a:pt x="1807972" y="1210056"/>
                </a:lnTo>
                <a:lnTo>
                  <a:pt x="1723644" y="1167384"/>
                </a:lnTo>
                <a:lnTo>
                  <a:pt x="1723644" y="1209509"/>
                </a:lnTo>
                <a:lnTo>
                  <a:pt x="649224" y="1202436"/>
                </a:lnTo>
                <a:lnTo>
                  <a:pt x="649224" y="1159764"/>
                </a:lnTo>
                <a:lnTo>
                  <a:pt x="522732" y="1222248"/>
                </a:lnTo>
                <a:lnTo>
                  <a:pt x="647700" y="1286256"/>
                </a:lnTo>
                <a:lnTo>
                  <a:pt x="649224" y="1243584"/>
                </a:lnTo>
                <a:lnTo>
                  <a:pt x="1723644" y="1251204"/>
                </a:lnTo>
                <a:lnTo>
                  <a:pt x="1723644" y="1293876"/>
                </a:lnTo>
                <a:lnTo>
                  <a:pt x="1825752" y="1243584"/>
                </a:lnTo>
                <a:lnTo>
                  <a:pt x="1850136" y="1231392"/>
                </a:lnTo>
                <a:close/>
              </a:path>
              <a:path w="2249804" h="1294130">
                <a:moveTo>
                  <a:pt x="2249424" y="1004316"/>
                </a:moveTo>
                <a:lnTo>
                  <a:pt x="1743456" y="100584"/>
                </a:lnTo>
                <a:lnTo>
                  <a:pt x="1775460" y="82296"/>
                </a:lnTo>
                <a:lnTo>
                  <a:pt x="1780032" y="79248"/>
                </a:lnTo>
                <a:lnTo>
                  <a:pt x="1664208" y="0"/>
                </a:lnTo>
                <a:lnTo>
                  <a:pt x="1670304" y="141732"/>
                </a:lnTo>
                <a:lnTo>
                  <a:pt x="1706880" y="121920"/>
                </a:lnTo>
                <a:lnTo>
                  <a:pt x="2212848" y="1024128"/>
                </a:lnTo>
                <a:lnTo>
                  <a:pt x="2249424" y="100431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29500" y="2423160"/>
            <a:ext cx="57785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90"/>
              </a:lnSpc>
            </a:pPr>
            <a:r>
              <a:rPr sz="650" spc="-10" dirty="0">
                <a:latin typeface="Calibri"/>
                <a:cs typeface="Calibri"/>
              </a:rPr>
              <a:t>Prestación</a:t>
            </a:r>
            <a:endParaRPr sz="650">
              <a:latin typeface="Calibri"/>
              <a:cs typeface="Calibri"/>
            </a:endParaRPr>
          </a:p>
          <a:p>
            <a:pPr marL="5715" algn="ctr">
              <a:lnSpc>
                <a:spcPts val="755"/>
              </a:lnSpc>
            </a:pPr>
            <a:r>
              <a:rPr sz="650" spc="-25" dirty="0">
                <a:latin typeface="Calibri"/>
                <a:cs typeface="Calibri"/>
              </a:rPr>
              <a:t>de</a:t>
            </a:r>
            <a:endParaRPr sz="650">
              <a:latin typeface="Calibri"/>
              <a:cs typeface="Calibri"/>
            </a:endParaRPr>
          </a:p>
          <a:p>
            <a:pPr marL="5715" algn="ctr">
              <a:lnSpc>
                <a:spcPts val="540"/>
              </a:lnSpc>
              <a:spcBef>
                <a:spcPts val="10"/>
              </a:spcBef>
            </a:pPr>
            <a:r>
              <a:rPr sz="650" spc="-10" dirty="0">
                <a:latin typeface="Calibri"/>
                <a:cs typeface="Calibri"/>
              </a:rPr>
              <a:t>servicios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0011" y="2450592"/>
            <a:ext cx="78994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72415" marR="190500" indent="-81280">
              <a:lnSpc>
                <a:spcPct val="101499"/>
              </a:lnSpc>
              <a:spcBef>
                <a:spcPts val="10"/>
              </a:spcBef>
            </a:pPr>
            <a:r>
              <a:rPr sz="650" dirty="0">
                <a:latin typeface="Calibri"/>
                <a:cs typeface="Calibri"/>
              </a:rPr>
              <a:t>Contrato</a:t>
            </a:r>
            <a:r>
              <a:rPr sz="650" spc="-15" dirty="0">
                <a:latin typeface="Calibri"/>
                <a:cs typeface="Calibri"/>
              </a:rPr>
              <a:t> </a:t>
            </a:r>
            <a:r>
              <a:rPr sz="650" spc="-25" dirty="0">
                <a:latin typeface="Calibri"/>
                <a:cs typeface="Calibri"/>
              </a:rPr>
              <a:t>de</a:t>
            </a:r>
            <a:r>
              <a:rPr sz="650" spc="500" dirty="0">
                <a:latin typeface="Calibri"/>
                <a:cs typeface="Calibri"/>
              </a:rPr>
              <a:t> </a:t>
            </a:r>
            <a:r>
              <a:rPr sz="650" spc="-10" dirty="0">
                <a:latin typeface="Calibri"/>
                <a:cs typeface="Calibri"/>
              </a:rPr>
              <a:t>trabajo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3298" y="2005064"/>
            <a:ext cx="7243445" cy="161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A.</a:t>
            </a:r>
            <a:r>
              <a:rPr sz="1300" b="1" spc="-15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EMPRESAS</a:t>
            </a:r>
            <a:r>
              <a:rPr sz="1300" b="1" spc="30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DE</a:t>
            </a:r>
            <a:r>
              <a:rPr sz="1300" b="1" spc="-40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TRABAJO</a:t>
            </a:r>
            <a:r>
              <a:rPr sz="1300" b="1" spc="-10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TEMPORAL</a:t>
            </a:r>
            <a:r>
              <a:rPr sz="1300" b="1" spc="-30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EB0E2A"/>
                </a:solidFill>
                <a:latin typeface="Trebuchet MS"/>
                <a:cs typeface="Trebuchet MS"/>
              </a:rPr>
              <a:t>(ETT)</a:t>
            </a:r>
            <a:endParaRPr sz="1300">
              <a:latin typeface="Trebuchet MS"/>
              <a:cs typeface="Trebuchet MS"/>
            </a:endParaRPr>
          </a:p>
          <a:p>
            <a:pPr marL="12700" marR="1112520" algn="just">
              <a:lnSpc>
                <a:spcPct val="10000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300" spc="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aquella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cuya</a:t>
            </a:r>
            <a:r>
              <a:rPr sz="1300" spc="1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actividad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consiste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prestar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otra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(llamada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cliente</a:t>
            </a:r>
            <a:r>
              <a:rPr sz="1300" spc="1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usuaria),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poner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1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disposición,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2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carácter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personas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trabajadoras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contratadas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ella.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ETT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también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pueden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actuar como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agencias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colocación.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relación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establece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través</a:t>
            </a:r>
            <a:r>
              <a:rPr sz="1300" spc="2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entre</a:t>
            </a:r>
            <a:r>
              <a:rPr sz="1300" spc="2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ETT</a:t>
            </a:r>
            <a:r>
              <a:rPr sz="1300" spc="2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2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356985" algn="l"/>
                <a:tab pos="7230109" algn="l"/>
              </a:tabLst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usuaria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formalizado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escrito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25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2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modelo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oficial,</a:t>
            </a:r>
            <a:r>
              <a:rPr sz="1300" spc="2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denominado</a:t>
            </a:r>
            <a:r>
              <a:rPr sz="1300" spc="2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2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	</a:t>
            </a:r>
            <a:r>
              <a:rPr sz="1300" u="sng" dirty="0">
                <a:solidFill>
                  <a:srgbClr val="212328"/>
                </a:solidFill>
                <a:uFill>
                  <a:solidFill>
                    <a:srgbClr val="BF504D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puesta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disposición.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176" y="4013667"/>
            <a:ext cx="9276715" cy="18370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6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ETT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pueden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utilizar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contratos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temporales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duración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determinada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formativos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mismos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casos,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los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mismos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requisitos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misma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duración.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podrán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celebrar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contratos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carácter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fijo-discontinuo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cobertura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de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necesidades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temporales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diversas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empresas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usuarias.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62230" algn="just">
              <a:lnSpc>
                <a:spcPct val="102299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pueden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celebrar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puesta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disposición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trabajos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obras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construcción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actividades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especial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peligrosidad,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sustituir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 personas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trabajadoras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huelga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-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cederlos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otra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ETT.</a:t>
            </a:r>
            <a:endParaRPr sz="1300">
              <a:latin typeface="Trebuchet MS"/>
              <a:cs typeface="Trebuchet MS"/>
            </a:endParaRPr>
          </a:p>
          <a:p>
            <a:pPr marL="12700" marR="85090" algn="just">
              <a:lnSpc>
                <a:spcPct val="98100"/>
              </a:lnSpc>
              <a:spcBef>
                <a:spcPts val="130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poder</a:t>
            </a:r>
            <a:r>
              <a:rPr sz="1300" spc="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dirección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organización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corresponde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usuaria,</a:t>
            </a:r>
            <a:r>
              <a:rPr sz="1300" spc="1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poder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sancionador,</a:t>
            </a:r>
            <a:r>
              <a:rPr sz="1300" spc="1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trabajo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temporal.</a:t>
            </a:r>
            <a:r>
              <a:rPr sz="1300" spc="1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1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personas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trabajadoras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contratadas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1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regirán</a:t>
            </a:r>
            <a:r>
              <a:rPr sz="1300" spc="1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convenios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colectivos</a:t>
            </a:r>
            <a:r>
              <a:rPr sz="1300" spc="19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las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212328"/>
                </a:solidFill>
                <a:latin typeface="Trebuchet MS"/>
                <a:cs typeface="Trebuchet MS"/>
              </a:rPr>
              <a:t>ETT,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ya</a:t>
            </a:r>
            <a:r>
              <a:rPr sz="1300" spc="1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sean</a:t>
            </a:r>
            <a:r>
              <a:rPr sz="1300" spc="1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ámbito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estatal</a:t>
            </a:r>
            <a:r>
              <a:rPr sz="1300" spc="-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autonómico,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tendrán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derechos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establecen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328"/>
                </a:solidFill>
                <a:latin typeface="Trebuchet MS"/>
                <a:cs typeface="Trebuchet MS"/>
              </a:rPr>
              <a:t>Tabla</a:t>
            </a:r>
            <a:r>
              <a:rPr sz="1300" spc="-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2.9.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3.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RELACIONES</a:t>
            </a:r>
            <a:r>
              <a:rPr sz="2200" b="0" spc="-9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LABORALES</a:t>
            </a:r>
            <a:r>
              <a:rPr sz="2200" b="0" spc="-9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TRIANGULARES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6927" y="978408"/>
          <a:ext cx="9605645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Derechos</a:t>
                      </a:r>
                      <a:r>
                        <a:rPr sz="15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55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</a:t>
                      </a:r>
                      <a:r>
                        <a:rPr sz="155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personas</a:t>
                      </a:r>
                      <a:r>
                        <a:rPr sz="15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trabajadoras</a:t>
                      </a:r>
                      <a:r>
                        <a:rPr sz="15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5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</a:t>
                      </a:r>
                      <a:r>
                        <a:rPr sz="155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empresas</a:t>
                      </a:r>
                      <a:r>
                        <a:rPr sz="155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5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5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temporal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Retribución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339090">
                        <a:lnSpc>
                          <a:spcPct val="102299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abona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ETT;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trabajadora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misma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retribución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que el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3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usuaria,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incluyendo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proporcional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descanso,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pagas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extraordinarias,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festivos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vacaciones.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43815" marR="357505">
                        <a:lnSpc>
                          <a:spcPct val="102299"/>
                        </a:lnSpc>
                        <a:spcBef>
                          <a:spcPts val="125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Seguridad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salud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laboral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156210">
                        <a:lnSpc>
                          <a:spcPct val="102299"/>
                        </a:lnSpc>
                        <a:spcBef>
                          <a:spcPts val="1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mismo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nivel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protección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personas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trabajadoras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usuaria.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vigilancia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salud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llevada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cabo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ETT.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43815" marR="492759">
                        <a:lnSpc>
                          <a:spcPct val="102299"/>
                        </a:lnSpc>
                        <a:spcBef>
                          <a:spcPts val="136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3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prueba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453390">
                        <a:lnSpc>
                          <a:spcPct val="102299"/>
                        </a:lnSpc>
                        <a:spcBef>
                          <a:spcPts val="509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puede exceder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cuatro meses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técnicos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titulados,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45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resto de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personas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trabajadoras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quince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cualificado.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largo de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renueva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misma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empresa,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puede establecerse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nuevo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prueba.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Indemnización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130175">
                        <a:lnSpc>
                          <a:spcPct val="102299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finalizar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contrato,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trabajadora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tendrá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recibir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indemnización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doce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cada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servicio,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proporcional,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duración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inferior.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1002" y="4094436"/>
            <a:ext cx="27920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B.</a:t>
            </a:r>
            <a:r>
              <a:rPr sz="1300" b="1" spc="-30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EMPRESAS</a:t>
            </a:r>
            <a:r>
              <a:rPr sz="1300" b="1" spc="15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EB0E2A"/>
                </a:solidFill>
                <a:latin typeface="Trebuchet MS"/>
                <a:cs typeface="Trebuchet MS"/>
              </a:rPr>
              <a:t>DE</a:t>
            </a:r>
            <a:r>
              <a:rPr sz="1300" b="1" spc="-5" dirty="0">
                <a:solidFill>
                  <a:srgbClr val="EB0E2A"/>
                </a:solidFill>
                <a:latin typeface="Trebuchet MS"/>
                <a:cs typeface="Trebuchet MS"/>
              </a:rPr>
              <a:t> </a:t>
            </a:r>
            <a:r>
              <a:rPr sz="1300" b="1" spc="-20" dirty="0">
                <a:solidFill>
                  <a:srgbClr val="EB0E2A"/>
                </a:solidFill>
                <a:latin typeface="Trebuchet MS"/>
                <a:cs typeface="Trebuchet MS"/>
              </a:rPr>
              <a:t>SUBCONTRATACIÓN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002" y="4505912"/>
            <a:ext cx="5957570" cy="10325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99"/>
              </a:lnSpc>
              <a:spcBef>
                <a:spcPts val="60"/>
              </a:spcBef>
            </a:pPr>
            <a:r>
              <a:rPr sz="1300" dirty="0">
                <a:latin typeface="Calibri"/>
                <a:cs typeface="Calibri"/>
              </a:rPr>
              <a:t>En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outsourcing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externalización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una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empresa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contrata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subcontrata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otra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la </a:t>
            </a:r>
            <a:r>
              <a:rPr sz="1300" dirty="0">
                <a:latin typeface="Calibri"/>
                <a:cs typeface="Calibri"/>
              </a:rPr>
              <a:t>realización</a:t>
            </a:r>
            <a:r>
              <a:rPr sz="1300" spc="2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2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una</a:t>
            </a:r>
            <a:r>
              <a:rPr sz="1300" spc="2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actividad</a:t>
            </a:r>
            <a:r>
              <a:rPr sz="1300" spc="2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2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tradicionalmente</a:t>
            </a:r>
            <a:r>
              <a:rPr sz="1300" spc="2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venía</a:t>
            </a:r>
            <a:r>
              <a:rPr sz="1300" spc="2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desempeñando</a:t>
            </a:r>
            <a:r>
              <a:rPr sz="1300" spc="2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ella</a:t>
            </a:r>
            <a:r>
              <a:rPr sz="1300" spc="2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misma, </a:t>
            </a:r>
            <a:r>
              <a:rPr sz="1300" dirty="0">
                <a:latin typeface="Calibri"/>
                <a:cs typeface="Calibri"/>
              </a:rPr>
              <a:t>como,</a:t>
            </a:r>
            <a:r>
              <a:rPr sz="1300" spc="3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por</a:t>
            </a:r>
            <a:r>
              <a:rPr sz="1300" spc="3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ejemplo,</a:t>
            </a:r>
            <a:r>
              <a:rPr sz="1300" spc="3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3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limpieza,</a:t>
            </a:r>
            <a:r>
              <a:rPr sz="1300" spc="3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3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vigilancia,</a:t>
            </a:r>
            <a:r>
              <a:rPr sz="1300" spc="3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3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mantenimiento,</a:t>
            </a:r>
            <a:r>
              <a:rPr sz="1300" spc="3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etc.</a:t>
            </a:r>
            <a:r>
              <a:rPr sz="1300" spc="3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Las</a:t>
            </a:r>
            <a:r>
              <a:rPr sz="1300" spc="3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personas </a:t>
            </a:r>
            <a:r>
              <a:rPr sz="1300" dirty="0">
                <a:latin typeface="Calibri"/>
                <a:cs typeface="Calibri"/>
              </a:rPr>
              <a:t>trabajadoras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son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contratadas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por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el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contratista,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pero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prestan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servicios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para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empresa contratante.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002" y="5677919"/>
            <a:ext cx="5955665" cy="628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60"/>
              </a:spcBef>
            </a:pPr>
            <a:r>
              <a:rPr sz="1300" dirty="0">
                <a:latin typeface="Calibri"/>
                <a:cs typeface="Calibri"/>
              </a:rPr>
              <a:t>Los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contratos</a:t>
            </a:r>
            <a:r>
              <a:rPr sz="1300" spc="10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deriven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una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contrata,</a:t>
            </a:r>
            <a:r>
              <a:rPr sz="1300" spc="10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subcontrata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concesión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administrativa </a:t>
            </a:r>
            <a:r>
              <a:rPr sz="1300" dirty="0">
                <a:latin typeface="Calibri"/>
                <a:cs typeface="Calibri"/>
              </a:rPr>
              <a:t>que</a:t>
            </a:r>
            <a:r>
              <a:rPr sz="1300" spc="39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sean</a:t>
            </a:r>
            <a:r>
              <a:rPr sz="1300" spc="3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3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actividad</a:t>
            </a:r>
            <a:r>
              <a:rPr sz="1300" spc="3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normal</a:t>
            </a:r>
            <a:r>
              <a:rPr sz="1300" spc="40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3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ordinaria</a:t>
            </a:r>
            <a:r>
              <a:rPr sz="1300" spc="36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409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</a:t>
            </a:r>
            <a:r>
              <a:rPr sz="1300" spc="40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misma</a:t>
            </a:r>
            <a:r>
              <a:rPr sz="1300" spc="39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deben</a:t>
            </a:r>
            <a:r>
              <a:rPr sz="1300" spc="3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realizarse</a:t>
            </a:r>
            <a:r>
              <a:rPr sz="1300" spc="37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bajo</a:t>
            </a:r>
            <a:r>
              <a:rPr sz="1300" spc="385" dirty="0">
                <a:latin typeface="Calibri"/>
                <a:cs typeface="Calibri"/>
              </a:rPr>
              <a:t>  </a:t>
            </a:r>
            <a:r>
              <a:rPr sz="1300" spc="-25" dirty="0">
                <a:latin typeface="Calibri"/>
                <a:cs typeface="Calibri"/>
              </a:rPr>
              <a:t>la </a:t>
            </a:r>
            <a:r>
              <a:rPr sz="1300" dirty="0">
                <a:latin typeface="Calibri"/>
                <a:cs typeface="Calibri"/>
              </a:rPr>
              <a:t>modalidad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contrato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fijo-discontinuo.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07466" y="4754880"/>
            <a:ext cx="892810" cy="452120"/>
            <a:chOff x="6907466" y="4754880"/>
            <a:chExt cx="892810" cy="4521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5348" y="5196839"/>
              <a:ext cx="751331" cy="76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72300" y="5199887"/>
              <a:ext cx="754380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4380" y="0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7436" y="5155692"/>
              <a:ext cx="44450" cy="41275"/>
            </a:xfrm>
            <a:custGeom>
              <a:avLst/>
              <a:gdLst/>
              <a:ahLst/>
              <a:cxnLst/>
              <a:rect l="l" t="t" r="r" b="b"/>
              <a:pathLst>
                <a:path w="44450" h="41275">
                  <a:moveTo>
                    <a:pt x="44196" y="41147"/>
                  </a:moveTo>
                  <a:lnTo>
                    <a:pt x="39624" y="39623"/>
                  </a:lnTo>
                  <a:lnTo>
                    <a:pt x="33528" y="36575"/>
                  </a:lnTo>
                </a:path>
                <a:path w="44450" h="41275">
                  <a:moveTo>
                    <a:pt x="19812" y="25907"/>
                  </a:moveTo>
                  <a:lnTo>
                    <a:pt x="15240" y="24383"/>
                  </a:lnTo>
                  <a:lnTo>
                    <a:pt x="13716" y="19811"/>
                  </a:lnTo>
                </a:path>
                <a:path w="44450" h="41275">
                  <a:moveTo>
                    <a:pt x="3048" y="3047"/>
                  </a:moveTo>
                  <a:lnTo>
                    <a:pt x="1524" y="3047"/>
                  </a:lnTo>
                </a:path>
                <a:path w="44450" h="41275">
                  <a:moveTo>
                    <a:pt x="1524" y="15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07530" y="4830318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5">
                  <a:moveTo>
                    <a:pt x="0" y="5334"/>
                  </a:moveTo>
                  <a:lnTo>
                    <a:pt x="1562" y="9105"/>
                  </a:lnTo>
                  <a:lnTo>
                    <a:pt x="5333" y="10667"/>
                  </a:lnTo>
                  <a:lnTo>
                    <a:pt x="9105" y="9105"/>
                  </a:lnTo>
                  <a:lnTo>
                    <a:pt x="10667" y="5334"/>
                  </a:lnTo>
                  <a:lnTo>
                    <a:pt x="9105" y="1562"/>
                  </a:lnTo>
                  <a:lnTo>
                    <a:pt x="5333" y="0"/>
                  </a:lnTo>
                  <a:lnTo>
                    <a:pt x="1562" y="1562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BC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12864" y="4782311"/>
              <a:ext cx="876300" cy="346075"/>
            </a:xfrm>
            <a:custGeom>
              <a:avLst/>
              <a:gdLst/>
              <a:ahLst/>
              <a:cxnLst/>
              <a:rect l="l" t="t" r="r" b="b"/>
              <a:pathLst>
                <a:path w="876300" h="346075">
                  <a:moveTo>
                    <a:pt x="19812" y="1524"/>
                  </a:moveTo>
                  <a:lnTo>
                    <a:pt x="19812" y="1524"/>
                  </a:lnTo>
                  <a:lnTo>
                    <a:pt x="21335" y="0"/>
                  </a:lnTo>
                </a:path>
                <a:path w="876300" h="346075">
                  <a:moveTo>
                    <a:pt x="0" y="345948"/>
                  </a:moveTo>
                  <a:lnTo>
                    <a:pt x="0" y="345948"/>
                  </a:lnTo>
                  <a:lnTo>
                    <a:pt x="0" y="53340"/>
                  </a:lnTo>
                </a:path>
                <a:path w="876300" h="346075">
                  <a:moveTo>
                    <a:pt x="874775" y="22860"/>
                  </a:moveTo>
                  <a:lnTo>
                    <a:pt x="876300" y="24384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93736" y="4829556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5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8016" y="5155692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41148" y="0"/>
                  </a:moveTo>
                  <a:lnTo>
                    <a:pt x="41148" y="0"/>
                  </a:lnTo>
                  <a:lnTo>
                    <a:pt x="41148" y="0"/>
                  </a:lnTo>
                </a:path>
                <a:path w="41275" h="40004">
                  <a:moveTo>
                    <a:pt x="3048" y="39623"/>
                  </a:moveTo>
                  <a:lnTo>
                    <a:pt x="1523" y="39623"/>
                  </a:lnTo>
                  <a:lnTo>
                    <a:pt x="0" y="39623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8292" y="4754880"/>
              <a:ext cx="890015" cy="4495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12864" y="4762500"/>
              <a:ext cx="881380" cy="439420"/>
            </a:xfrm>
            <a:custGeom>
              <a:avLst/>
              <a:gdLst/>
              <a:ahLst/>
              <a:cxnLst/>
              <a:rect l="l" t="t" r="r" b="b"/>
              <a:pathLst>
                <a:path w="881379" h="439420">
                  <a:moveTo>
                    <a:pt x="0" y="73151"/>
                  </a:moveTo>
                  <a:lnTo>
                    <a:pt x="4572" y="44195"/>
                  </a:lnTo>
                  <a:lnTo>
                    <a:pt x="19812" y="21335"/>
                  </a:lnTo>
                  <a:lnTo>
                    <a:pt x="44195" y="6095"/>
                  </a:lnTo>
                  <a:lnTo>
                    <a:pt x="73152" y="0"/>
                  </a:lnTo>
                  <a:lnTo>
                    <a:pt x="807720" y="0"/>
                  </a:lnTo>
                  <a:lnTo>
                    <a:pt x="836675" y="6095"/>
                  </a:lnTo>
                  <a:lnTo>
                    <a:pt x="861060" y="21335"/>
                  </a:lnTo>
                  <a:lnTo>
                    <a:pt x="876300" y="44195"/>
                  </a:lnTo>
                  <a:lnTo>
                    <a:pt x="880872" y="73151"/>
                  </a:lnTo>
                  <a:lnTo>
                    <a:pt x="880872" y="365759"/>
                  </a:lnTo>
                  <a:lnTo>
                    <a:pt x="876300" y="393191"/>
                  </a:lnTo>
                  <a:lnTo>
                    <a:pt x="861060" y="417575"/>
                  </a:lnTo>
                  <a:lnTo>
                    <a:pt x="836675" y="432815"/>
                  </a:lnTo>
                  <a:lnTo>
                    <a:pt x="807720" y="438912"/>
                  </a:lnTo>
                  <a:lnTo>
                    <a:pt x="73152" y="438912"/>
                  </a:lnTo>
                  <a:lnTo>
                    <a:pt x="44195" y="432815"/>
                  </a:lnTo>
                  <a:lnTo>
                    <a:pt x="19812" y="417575"/>
                  </a:lnTo>
                  <a:lnTo>
                    <a:pt x="4572" y="393191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69346" y="4784850"/>
            <a:ext cx="5651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Contrato mercantil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7073" y="4227322"/>
            <a:ext cx="927735" cy="482600"/>
            <a:chOff x="7577073" y="4227322"/>
            <a:chExt cx="927735" cy="482600"/>
          </a:xfrm>
        </p:grpSpPr>
        <p:sp>
          <p:nvSpPr>
            <p:cNvPr id="18" name="object 18"/>
            <p:cNvSpPr/>
            <p:nvPr/>
          </p:nvSpPr>
          <p:spPr>
            <a:xfrm>
              <a:off x="7620000" y="4290060"/>
              <a:ext cx="862965" cy="398145"/>
            </a:xfrm>
            <a:custGeom>
              <a:avLst/>
              <a:gdLst/>
              <a:ahLst/>
              <a:cxnLst/>
              <a:rect l="l" t="t" r="r" b="b"/>
              <a:pathLst>
                <a:path w="862965" h="398145">
                  <a:moveTo>
                    <a:pt x="3048" y="377952"/>
                  </a:moveTo>
                  <a:lnTo>
                    <a:pt x="0" y="373380"/>
                  </a:lnTo>
                  <a:lnTo>
                    <a:pt x="1511" y="376440"/>
                  </a:lnTo>
                  <a:lnTo>
                    <a:pt x="3048" y="377952"/>
                  </a:lnTo>
                  <a:close/>
                </a:path>
                <a:path w="862965" h="398145">
                  <a:moveTo>
                    <a:pt x="789432" y="397764"/>
                  </a:moveTo>
                  <a:lnTo>
                    <a:pt x="45707" y="396240"/>
                  </a:lnTo>
                  <a:lnTo>
                    <a:pt x="51816" y="397764"/>
                  </a:lnTo>
                  <a:lnTo>
                    <a:pt x="789432" y="397764"/>
                  </a:lnTo>
                  <a:close/>
                </a:path>
                <a:path w="862965" h="398145">
                  <a:moveTo>
                    <a:pt x="821423" y="390144"/>
                  </a:moveTo>
                  <a:lnTo>
                    <a:pt x="816864" y="391668"/>
                  </a:lnTo>
                  <a:lnTo>
                    <a:pt x="818375" y="391668"/>
                  </a:lnTo>
                  <a:lnTo>
                    <a:pt x="821423" y="390144"/>
                  </a:lnTo>
                  <a:close/>
                </a:path>
                <a:path w="862965" h="398145">
                  <a:moveTo>
                    <a:pt x="842759" y="373380"/>
                  </a:moveTo>
                  <a:lnTo>
                    <a:pt x="838200" y="377952"/>
                  </a:lnTo>
                  <a:lnTo>
                    <a:pt x="841248" y="376440"/>
                  </a:lnTo>
                  <a:lnTo>
                    <a:pt x="842759" y="373380"/>
                  </a:lnTo>
                  <a:close/>
                </a:path>
                <a:path w="862965" h="398145">
                  <a:moveTo>
                    <a:pt x="856475" y="1524"/>
                  </a:moveTo>
                  <a:lnTo>
                    <a:pt x="854964" y="0"/>
                  </a:lnTo>
                  <a:lnTo>
                    <a:pt x="854964" y="1524"/>
                  </a:lnTo>
                  <a:lnTo>
                    <a:pt x="856475" y="1524"/>
                  </a:lnTo>
                  <a:close/>
                </a:path>
                <a:path w="862965" h="398145">
                  <a:moveTo>
                    <a:pt x="858012" y="6096"/>
                  </a:moveTo>
                  <a:lnTo>
                    <a:pt x="856475" y="3048"/>
                  </a:lnTo>
                  <a:lnTo>
                    <a:pt x="856475" y="6096"/>
                  </a:lnTo>
                  <a:lnTo>
                    <a:pt x="858012" y="6096"/>
                  </a:lnTo>
                  <a:close/>
                </a:path>
                <a:path w="862965" h="398145">
                  <a:moveTo>
                    <a:pt x="859523" y="344424"/>
                  </a:moveTo>
                  <a:lnTo>
                    <a:pt x="854964" y="355092"/>
                  </a:lnTo>
                  <a:lnTo>
                    <a:pt x="856475" y="352044"/>
                  </a:lnTo>
                  <a:lnTo>
                    <a:pt x="859523" y="344424"/>
                  </a:lnTo>
                  <a:close/>
                </a:path>
                <a:path w="862965" h="398145">
                  <a:moveTo>
                    <a:pt x="862571" y="32016"/>
                  </a:moveTo>
                  <a:lnTo>
                    <a:pt x="861060" y="332232"/>
                  </a:lnTo>
                  <a:lnTo>
                    <a:pt x="862571" y="324624"/>
                  </a:lnTo>
                  <a:lnTo>
                    <a:pt x="862571" y="32016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44383" y="4686300"/>
              <a:ext cx="786765" cy="0"/>
            </a:xfrm>
            <a:custGeom>
              <a:avLst/>
              <a:gdLst/>
              <a:ahLst/>
              <a:cxnLst/>
              <a:rect l="l" t="t" r="r" b="b"/>
              <a:pathLst>
                <a:path w="786765">
                  <a:moveTo>
                    <a:pt x="0" y="0"/>
                  </a:moveTo>
                  <a:lnTo>
                    <a:pt x="786383" y="0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8" y="4614672"/>
              <a:ext cx="96011" cy="944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52103" y="4267200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21336"/>
                  </a:moveTo>
                  <a:lnTo>
                    <a:pt x="6249" y="36422"/>
                  </a:lnTo>
                  <a:lnTo>
                    <a:pt x="21335" y="42672"/>
                  </a:lnTo>
                  <a:lnTo>
                    <a:pt x="36422" y="36422"/>
                  </a:lnTo>
                  <a:lnTo>
                    <a:pt x="42671" y="21336"/>
                  </a:lnTo>
                  <a:lnTo>
                    <a:pt x="36422" y="6249"/>
                  </a:lnTo>
                  <a:lnTo>
                    <a:pt x="21335" y="0"/>
                  </a:lnTo>
                  <a:lnTo>
                    <a:pt x="6249" y="6249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4963" y="429006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0" y="0"/>
                  </a:moveTo>
                  <a:lnTo>
                    <a:pt x="1523" y="1524"/>
                  </a:lnTo>
                </a:path>
                <a:path w="3175" h="6350">
                  <a:moveTo>
                    <a:pt x="1523" y="3048"/>
                  </a:moveTo>
                  <a:lnTo>
                    <a:pt x="1523" y="3048"/>
                  </a:lnTo>
                  <a:lnTo>
                    <a:pt x="3048" y="6096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82583" y="4300728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9431" y="4610100"/>
              <a:ext cx="94487" cy="990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98663" y="4248912"/>
              <a:ext cx="883919" cy="439420"/>
            </a:xfrm>
            <a:custGeom>
              <a:avLst/>
              <a:gdLst/>
              <a:ahLst/>
              <a:cxnLst/>
              <a:rect l="l" t="t" r="r" b="b"/>
              <a:pathLst>
                <a:path w="883920" h="439420">
                  <a:moveTo>
                    <a:pt x="810768" y="438912"/>
                  </a:moveTo>
                  <a:lnTo>
                    <a:pt x="73152" y="438912"/>
                  </a:lnTo>
                  <a:lnTo>
                    <a:pt x="45720" y="432816"/>
                  </a:lnTo>
                  <a:lnTo>
                    <a:pt x="22860" y="417576"/>
                  </a:lnTo>
                  <a:lnTo>
                    <a:pt x="6096" y="393192"/>
                  </a:lnTo>
                  <a:lnTo>
                    <a:pt x="0" y="365760"/>
                  </a:lnTo>
                  <a:lnTo>
                    <a:pt x="0" y="73151"/>
                  </a:lnTo>
                  <a:lnTo>
                    <a:pt x="6096" y="44196"/>
                  </a:lnTo>
                  <a:lnTo>
                    <a:pt x="22860" y="21336"/>
                  </a:lnTo>
                  <a:lnTo>
                    <a:pt x="45720" y="6096"/>
                  </a:lnTo>
                  <a:lnTo>
                    <a:pt x="73152" y="0"/>
                  </a:lnTo>
                  <a:lnTo>
                    <a:pt x="810768" y="0"/>
                  </a:lnTo>
                  <a:lnTo>
                    <a:pt x="839724" y="6096"/>
                  </a:lnTo>
                  <a:lnTo>
                    <a:pt x="862584" y="21336"/>
                  </a:lnTo>
                  <a:lnTo>
                    <a:pt x="877824" y="44196"/>
                  </a:lnTo>
                  <a:lnTo>
                    <a:pt x="883920" y="73151"/>
                  </a:lnTo>
                  <a:lnTo>
                    <a:pt x="883920" y="365760"/>
                  </a:lnTo>
                  <a:lnTo>
                    <a:pt x="877824" y="393192"/>
                  </a:lnTo>
                  <a:lnTo>
                    <a:pt x="862584" y="417576"/>
                  </a:lnTo>
                  <a:lnTo>
                    <a:pt x="839724" y="432816"/>
                  </a:lnTo>
                  <a:lnTo>
                    <a:pt x="810768" y="438912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98663" y="4248912"/>
              <a:ext cx="883919" cy="439420"/>
            </a:xfrm>
            <a:custGeom>
              <a:avLst/>
              <a:gdLst/>
              <a:ahLst/>
              <a:cxnLst/>
              <a:rect l="l" t="t" r="r" b="b"/>
              <a:pathLst>
                <a:path w="883920" h="439420">
                  <a:moveTo>
                    <a:pt x="0" y="73151"/>
                  </a:moveTo>
                  <a:lnTo>
                    <a:pt x="6096" y="44195"/>
                  </a:lnTo>
                  <a:lnTo>
                    <a:pt x="22859" y="21335"/>
                  </a:lnTo>
                  <a:lnTo>
                    <a:pt x="45719" y="6095"/>
                  </a:lnTo>
                  <a:lnTo>
                    <a:pt x="73152" y="0"/>
                  </a:lnTo>
                  <a:lnTo>
                    <a:pt x="810768" y="0"/>
                  </a:lnTo>
                  <a:lnTo>
                    <a:pt x="839724" y="6095"/>
                  </a:lnTo>
                  <a:lnTo>
                    <a:pt x="862583" y="21335"/>
                  </a:lnTo>
                  <a:lnTo>
                    <a:pt x="877824" y="44195"/>
                  </a:lnTo>
                  <a:lnTo>
                    <a:pt x="883920" y="73151"/>
                  </a:lnTo>
                  <a:lnTo>
                    <a:pt x="883920" y="365759"/>
                  </a:lnTo>
                  <a:lnTo>
                    <a:pt x="877824" y="393191"/>
                  </a:lnTo>
                  <a:lnTo>
                    <a:pt x="862583" y="417575"/>
                  </a:lnTo>
                  <a:lnTo>
                    <a:pt x="839724" y="432815"/>
                  </a:lnTo>
                  <a:lnTo>
                    <a:pt x="810768" y="438912"/>
                  </a:lnTo>
                  <a:lnTo>
                    <a:pt x="73152" y="438912"/>
                  </a:lnTo>
                  <a:lnTo>
                    <a:pt x="45719" y="432815"/>
                  </a:lnTo>
                  <a:lnTo>
                    <a:pt x="22859" y="417575"/>
                  </a:lnTo>
                  <a:lnTo>
                    <a:pt x="6096" y="393191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79545" y="4242902"/>
            <a:ext cx="518795" cy="41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173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Empresa principal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86016" y="4719827"/>
            <a:ext cx="2192020" cy="489584"/>
            <a:chOff x="6986016" y="4719827"/>
            <a:chExt cx="2192020" cy="489584"/>
          </a:xfrm>
        </p:grpSpPr>
        <p:sp>
          <p:nvSpPr>
            <p:cNvPr id="29" name="object 29"/>
            <p:cNvSpPr/>
            <p:nvPr/>
          </p:nvSpPr>
          <p:spPr>
            <a:xfrm>
              <a:off x="6986016" y="4719827"/>
              <a:ext cx="777240" cy="7620"/>
            </a:xfrm>
            <a:custGeom>
              <a:avLst/>
              <a:gdLst/>
              <a:ahLst/>
              <a:cxnLst/>
              <a:rect l="l" t="t" r="r" b="b"/>
              <a:pathLst>
                <a:path w="777240" h="7620">
                  <a:moveTo>
                    <a:pt x="777239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777239" y="0"/>
                  </a:lnTo>
                  <a:lnTo>
                    <a:pt x="777239" y="7620"/>
                  </a:lnTo>
                  <a:close/>
                </a:path>
              </a:pathLst>
            </a:custGeom>
            <a:solidFill>
              <a:srgbClr val="BC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6948" y="5196839"/>
              <a:ext cx="755903" cy="121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348472" y="5201412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4">
                  <a:moveTo>
                    <a:pt x="0" y="0"/>
                  </a:moveTo>
                  <a:lnTo>
                    <a:pt x="755904" y="0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05800" y="5175503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30480" y="22860"/>
                  </a:moveTo>
                  <a:lnTo>
                    <a:pt x="25907" y="21335"/>
                  </a:lnTo>
                  <a:lnTo>
                    <a:pt x="24383" y="19812"/>
                  </a:lnTo>
                </a:path>
                <a:path w="30479" h="22860">
                  <a:moveTo>
                    <a:pt x="9144" y="9144"/>
                  </a:moveTo>
                  <a:lnTo>
                    <a:pt x="3048" y="6096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91322" y="5157978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5">
                  <a:moveTo>
                    <a:pt x="0" y="5333"/>
                  </a:moveTo>
                  <a:lnTo>
                    <a:pt x="1562" y="9105"/>
                  </a:lnTo>
                  <a:lnTo>
                    <a:pt x="5334" y="10667"/>
                  </a:lnTo>
                  <a:lnTo>
                    <a:pt x="9105" y="9105"/>
                  </a:lnTo>
                  <a:lnTo>
                    <a:pt x="10667" y="5333"/>
                  </a:lnTo>
                  <a:lnTo>
                    <a:pt x="9105" y="1562"/>
                  </a:lnTo>
                  <a:lnTo>
                    <a:pt x="5334" y="0"/>
                  </a:lnTo>
                  <a:lnTo>
                    <a:pt x="1562" y="1562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BC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93607" y="515721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79">
                  <a:moveTo>
                    <a:pt x="1524" y="4571"/>
                  </a:moveTo>
                  <a:lnTo>
                    <a:pt x="1524" y="3048"/>
                  </a:lnTo>
                </a:path>
                <a:path w="1904" h="5079">
                  <a:moveTo>
                    <a:pt x="0" y="1523"/>
                  </a:moveTo>
                  <a:lnTo>
                    <a:pt x="0" y="1523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86750" y="5147310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5">
                  <a:moveTo>
                    <a:pt x="0" y="5333"/>
                  </a:moveTo>
                  <a:lnTo>
                    <a:pt x="1562" y="9105"/>
                  </a:lnTo>
                  <a:lnTo>
                    <a:pt x="5334" y="10667"/>
                  </a:lnTo>
                  <a:lnTo>
                    <a:pt x="9105" y="9105"/>
                  </a:lnTo>
                  <a:lnTo>
                    <a:pt x="10667" y="5333"/>
                  </a:lnTo>
                  <a:lnTo>
                    <a:pt x="9105" y="1562"/>
                  </a:lnTo>
                  <a:lnTo>
                    <a:pt x="5334" y="0"/>
                  </a:lnTo>
                  <a:lnTo>
                    <a:pt x="1562" y="1562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BC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08848" y="4783835"/>
              <a:ext cx="862965" cy="414655"/>
            </a:xfrm>
            <a:custGeom>
              <a:avLst/>
              <a:gdLst/>
              <a:ahLst/>
              <a:cxnLst/>
              <a:rect l="l" t="t" r="r" b="b"/>
              <a:pathLst>
                <a:path w="862965" h="414654">
                  <a:moveTo>
                    <a:pt x="844296" y="6096"/>
                  </a:moveTo>
                  <a:lnTo>
                    <a:pt x="845819" y="7620"/>
                  </a:lnTo>
                </a:path>
                <a:path w="862965" h="414654">
                  <a:moveTo>
                    <a:pt x="851916" y="16764"/>
                  </a:moveTo>
                  <a:lnTo>
                    <a:pt x="853439" y="18288"/>
                  </a:lnTo>
                </a:path>
                <a:path w="862965" h="414654">
                  <a:moveTo>
                    <a:pt x="853439" y="19812"/>
                  </a:moveTo>
                  <a:lnTo>
                    <a:pt x="854964" y="21336"/>
                  </a:lnTo>
                </a:path>
                <a:path w="862965" h="414654">
                  <a:moveTo>
                    <a:pt x="854964" y="21336"/>
                  </a:moveTo>
                  <a:lnTo>
                    <a:pt x="856487" y="24383"/>
                  </a:lnTo>
                  <a:lnTo>
                    <a:pt x="858012" y="27432"/>
                  </a:lnTo>
                </a:path>
                <a:path w="862965" h="414654">
                  <a:moveTo>
                    <a:pt x="858012" y="30480"/>
                  </a:moveTo>
                  <a:lnTo>
                    <a:pt x="858012" y="32004"/>
                  </a:lnTo>
                </a:path>
                <a:path w="862965" h="414654">
                  <a:moveTo>
                    <a:pt x="861059" y="45720"/>
                  </a:moveTo>
                  <a:lnTo>
                    <a:pt x="862583" y="50291"/>
                  </a:lnTo>
                </a:path>
                <a:path w="862965" h="414654">
                  <a:moveTo>
                    <a:pt x="862583" y="53340"/>
                  </a:moveTo>
                  <a:lnTo>
                    <a:pt x="862583" y="345948"/>
                  </a:lnTo>
                  <a:lnTo>
                    <a:pt x="859535" y="359664"/>
                  </a:lnTo>
                </a:path>
                <a:path w="862965" h="414654">
                  <a:moveTo>
                    <a:pt x="859535" y="362712"/>
                  </a:moveTo>
                  <a:lnTo>
                    <a:pt x="856487" y="374903"/>
                  </a:lnTo>
                  <a:lnTo>
                    <a:pt x="853439" y="379476"/>
                  </a:lnTo>
                </a:path>
                <a:path w="862965" h="414654">
                  <a:moveTo>
                    <a:pt x="847344" y="388619"/>
                  </a:moveTo>
                  <a:lnTo>
                    <a:pt x="841248" y="397764"/>
                  </a:lnTo>
                  <a:lnTo>
                    <a:pt x="836675" y="400812"/>
                  </a:lnTo>
                </a:path>
                <a:path w="862965" h="414654">
                  <a:moveTo>
                    <a:pt x="836675" y="400812"/>
                  </a:moveTo>
                  <a:lnTo>
                    <a:pt x="832103" y="403860"/>
                  </a:lnTo>
                </a:path>
                <a:path w="862965" h="414654">
                  <a:moveTo>
                    <a:pt x="822959" y="409956"/>
                  </a:moveTo>
                  <a:lnTo>
                    <a:pt x="818387" y="413003"/>
                  </a:lnTo>
                  <a:lnTo>
                    <a:pt x="812291" y="414528"/>
                  </a:lnTo>
                </a:path>
                <a:path w="862965" h="414654">
                  <a:moveTo>
                    <a:pt x="0" y="1524"/>
                  </a:moveTo>
                  <a:lnTo>
                    <a:pt x="0" y="1524"/>
                  </a:lnTo>
                  <a:lnTo>
                    <a:pt x="1523" y="0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4464" y="4759451"/>
              <a:ext cx="893064" cy="4495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87512" y="4764023"/>
              <a:ext cx="883919" cy="439420"/>
            </a:xfrm>
            <a:custGeom>
              <a:avLst/>
              <a:gdLst/>
              <a:ahLst/>
              <a:cxnLst/>
              <a:rect l="l" t="t" r="r" b="b"/>
              <a:pathLst>
                <a:path w="883920" h="439420">
                  <a:moveTo>
                    <a:pt x="0" y="73151"/>
                  </a:moveTo>
                  <a:lnTo>
                    <a:pt x="6096" y="44195"/>
                  </a:lnTo>
                  <a:lnTo>
                    <a:pt x="21336" y="21335"/>
                  </a:lnTo>
                  <a:lnTo>
                    <a:pt x="44195" y="6095"/>
                  </a:lnTo>
                  <a:lnTo>
                    <a:pt x="73152" y="0"/>
                  </a:lnTo>
                  <a:lnTo>
                    <a:pt x="810768" y="0"/>
                  </a:lnTo>
                  <a:lnTo>
                    <a:pt x="839724" y="6095"/>
                  </a:lnTo>
                  <a:lnTo>
                    <a:pt x="862583" y="21335"/>
                  </a:lnTo>
                  <a:lnTo>
                    <a:pt x="877824" y="44195"/>
                  </a:lnTo>
                  <a:lnTo>
                    <a:pt x="883920" y="73151"/>
                  </a:lnTo>
                  <a:lnTo>
                    <a:pt x="883920" y="365759"/>
                  </a:lnTo>
                  <a:lnTo>
                    <a:pt x="877824" y="394715"/>
                  </a:lnTo>
                  <a:lnTo>
                    <a:pt x="862583" y="417575"/>
                  </a:lnTo>
                  <a:lnTo>
                    <a:pt x="839724" y="432815"/>
                  </a:lnTo>
                  <a:lnTo>
                    <a:pt x="810768" y="438912"/>
                  </a:lnTo>
                  <a:lnTo>
                    <a:pt x="73152" y="438912"/>
                  </a:lnTo>
                  <a:lnTo>
                    <a:pt x="44195" y="432815"/>
                  </a:lnTo>
                  <a:lnTo>
                    <a:pt x="21336" y="417575"/>
                  </a:lnTo>
                  <a:lnTo>
                    <a:pt x="6096" y="394715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469889" y="4786348"/>
            <a:ext cx="51498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Presta servicios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38188" y="5424614"/>
            <a:ext cx="963930" cy="450215"/>
            <a:chOff x="6838188" y="5424614"/>
            <a:chExt cx="963930" cy="450215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3720" y="5861304"/>
              <a:ext cx="822960" cy="1219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903720" y="5867400"/>
              <a:ext cx="824865" cy="0"/>
            </a:xfrm>
            <a:custGeom>
              <a:avLst/>
              <a:gdLst/>
              <a:ahLst/>
              <a:cxnLst/>
              <a:rect l="l" t="t" r="r" b="b"/>
              <a:pathLst>
                <a:path w="824865">
                  <a:moveTo>
                    <a:pt x="0" y="0"/>
                  </a:moveTo>
                  <a:lnTo>
                    <a:pt x="824483" y="0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48855" y="5823203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41148" y="39624"/>
                  </a:moveTo>
                  <a:lnTo>
                    <a:pt x="39624" y="39624"/>
                  </a:lnTo>
                  <a:lnTo>
                    <a:pt x="39624" y="39624"/>
                  </a:lnTo>
                </a:path>
                <a:path w="41275" h="40004">
                  <a:moveTo>
                    <a:pt x="19812" y="27432"/>
                  </a:moveTo>
                  <a:lnTo>
                    <a:pt x="18288" y="25908"/>
                  </a:lnTo>
                </a:path>
                <a:path w="41275" h="40004">
                  <a:moveTo>
                    <a:pt x="16764" y="22860"/>
                  </a:moveTo>
                  <a:lnTo>
                    <a:pt x="13716" y="19812"/>
                  </a:lnTo>
                </a:path>
                <a:path w="41275" h="40004">
                  <a:moveTo>
                    <a:pt x="4572" y="6096"/>
                  </a:moveTo>
                  <a:lnTo>
                    <a:pt x="3048" y="6096"/>
                  </a:lnTo>
                </a:path>
                <a:path w="41275" h="40004">
                  <a:moveTo>
                    <a:pt x="3048" y="3048"/>
                  </a:moveTo>
                  <a:lnTo>
                    <a:pt x="1524" y="3048"/>
                  </a:lnTo>
                </a:path>
                <a:path w="41275" h="40004">
                  <a:moveTo>
                    <a:pt x="1524" y="1524"/>
                  </a:moveTo>
                  <a:lnTo>
                    <a:pt x="0" y="1524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38950" y="5497830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5">
                  <a:moveTo>
                    <a:pt x="0" y="5333"/>
                  </a:moveTo>
                  <a:lnTo>
                    <a:pt x="1562" y="9105"/>
                  </a:lnTo>
                  <a:lnTo>
                    <a:pt x="5334" y="10667"/>
                  </a:lnTo>
                  <a:lnTo>
                    <a:pt x="9105" y="9105"/>
                  </a:lnTo>
                  <a:lnTo>
                    <a:pt x="10667" y="5333"/>
                  </a:lnTo>
                  <a:lnTo>
                    <a:pt x="9105" y="1562"/>
                  </a:lnTo>
                  <a:lnTo>
                    <a:pt x="5334" y="0"/>
                  </a:lnTo>
                  <a:lnTo>
                    <a:pt x="1562" y="1562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BC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44284" y="5457444"/>
              <a:ext cx="946785" cy="338455"/>
            </a:xfrm>
            <a:custGeom>
              <a:avLst/>
              <a:gdLst/>
              <a:ahLst/>
              <a:cxnLst/>
              <a:rect l="l" t="t" r="r" b="b"/>
              <a:pathLst>
                <a:path w="946784" h="338454">
                  <a:moveTo>
                    <a:pt x="0" y="338327"/>
                  </a:moveTo>
                  <a:lnTo>
                    <a:pt x="0" y="338327"/>
                  </a:lnTo>
                  <a:lnTo>
                    <a:pt x="0" y="45719"/>
                  </a:lnTo>
                </a:path>
                <a:path w="946784" h="338454">
                  <a:moveTo>
                    <a:pt x="934212" y="0"/>
                  </a:moveTo>
                  <a:lnTo>
                    <a:pt x="935735" y="1523"/>
                  </a:lnTo>
                </a:path>
                <a:path w="946784" h="338454">
                  <a:moveTo>
                    <a:pt x="943355" y="13716"/>
                  </a:moveTo>
                  <a:lnTo>
                    <a:pt x="944880" y="15239"/>
                  </a:lnTo>
                </a:path>
                <a:path w="946784" h="338454">
                  <a:moveTo>
                    <a:pt x="944880" y="16763"/>
                  </a:moveTo>
                  <a:lnTo>
                    <a:pt x="946403" y="16763"/>
                  </a:lnTo>
                  <a:lnTo>
                    <a:pt x="946403" y="18287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95260" y="5497067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6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17436" y="5430012"/>
              <a:ext cx="873760" cy="433070"/>
            </a:xfrm>
            <a:custGeom>
              <a:avLst/>
              <a:gdLst/>
              <a:ahLst/>
              <a:cxnLst/>
              <a:rect l="l" t="t" r="r" b="b"/>
              <a:pathLst>
                <a:path w="873759" h="433070">
                  <a:moveTo>
                    <a:pt x="873251" y="391667"/>
                  </a:moveTo>
                  <a:lnTo>
                    <a:pt x="873251" y="394716"/>
                  </a:lnTo>
                  <a:lnTo>
                    <a:pt x="871728" y="396239"/>
                  </a:lnTo>
                </a:path>
                <a:path w="873759" h="433070">
                  <a:moveTo>
                    <a:pt x="861060" y="411480"/>
                  </a:moveTo>
                  <a:lnTo>
                    <a:pt x="859535" y="414527"/>
                  </a:lnTo>
                </a:path>
                <a:path w="873759" h="433070">
                  <a:moveTo>
                    <a:pt x="858012" y="416051"/>
                  </a:moveTo>
                  <a:lnTo>
                    <a:pt x="858012" y="417575"/>
                  </a:lnTo>
                  <a:lnTo>
                    <a:pt x="856487" y="417575"/>
                  </a:lnTo>
                </a:path>
                <a:path w="873759" h="433070">
                  <a:moveTo>
                    <a:pt x="854964" y="419100"/>
                  </a:moveTo>
                  <a:lnTo>
                    <a:pt x="851916" y="420623"/>
                  </a:lnTo>
                </a:path>
                <a:path w="873759" h="433070">
                  <a:moveTo>
                    <a:pt x="836676" y="431291"/>
                  </a:moveTo>
                  <a:lnTo>
                    <a:pt x="833628" y="432816"/>
                  </a:lnTo>
                  <a:lnTo>
                    <a:pt x="832103" y="432816"/>
                  </a:lnTo>
                </a:path>
                <a:path w="873759" h="433070">
                  <a:moveTo>
                    <a:pt x="0" y="0"/>
                  </a:moveTo>
                  <a:lnTo>
                    <a:pt x="804671" y="0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8188" y="5425439"/>
              <a:ext cx="960119" cy="44805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844284" y="5430012"/>
              <a:ext cx="951230" cy="439420"/>
            </a:xfrm>
            <a:custGeom>
              <a:avLst/>
              <a:gdLst/>
              <a:ahLst/>
              <a:cxnLst/>
              <a:rect l="l" t="t" r="r" b="b"/>
              <a:pathLst>
                <a:path w="951229" h="439420">
                  <a:moveTo>
                    <a:pt x="0" y="73151"/>
                  </a:moveTo>
                  <a:lnTo>
                    <a:pt x="4572" y="44195"/>
                  </a:lnTo>
                  <a:lnTo>
                    <a:pt x="21336" y="21335"/>
                  </a:lnTo>
                  <a:lnTo>
                    <a:pt x="44195" y="6095"/>
                  </a:lnTo>
                  <a:lnTo>
                    <a:pt x="73152" y="0"/>
                  </a:lnTo>
                  <a:lnTo>
                    <a:pt x="877824" y="0"/>
                  </a:lnTo>
                  <a:lnTo>
                    <a:pt x="906779" y="6095"/>
                  </a:lnTo>
                  <a:lnTo>
                    <a:pt x="931164" y="21335"/>
                  </a:lnTo>
                  <a:lnTo>
                    <a:pt x="946404" y="44195"/>
                  </a:lnTo>
                  <a:lnTo>
                    <a:pt x="950975" y="73151"/>
                  </a:lnTo>
                  <a:lnTo>
                    <a:pt x="950975" y="365759"/>
                  </a:lnTo>
                  <a:lnTo>
                    <a:pt x="946404" y="394715"/>
                  </a:lnTo>
                  <a:lnTo>
                    <a:pt x="931164" y="417575"/>
                  </a:lnTo>
                  <a:lnTo>
                    <a:pt x="906779" y="432815"/>
                  </a:lnTo>
                  <a:lnTo>
                    <a:pt x="877824" y="438912"/>
                  </a:lnTo>
                  <a:lnTo>
                    <a:pt x="73152" y="438912"/>
                  </a:lnTo>
                  <a:lnTo>
                    <a:pt x="44195" y="432815"/>
                  </a:lnTo>
                  <a:lnTo>
                    <a:pt x="21336" y="417575"/>
                  </a:lnTo>
                  <a:lnTo>
                    <a:pt x="4572" y="394715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97719" y="5453929"/>
            <a:ext cx="6394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325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Empresa contratista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455154" y="5873241"/>
            <a:ext cx="1016635" cy="482600"/>
            <a:chOff x="7455154" y="5873241"/>
            <a:chExt cx="1016635" cy="482600"/>
          </a:xfrm>
        </p:grpSpPr>
        <p:sp>
          <p:nvSpPr>
            <p:cNvPr id="52" name="object 52"/>
            <p:cNvSpPr/>
            <p:nvPr/>
          </p:nvSpPr>
          <p:spPr>
            <a:xfrm>
              <a:off x="7498080" y="5935992"/>
              <a:ext cx="951230" cy="398145"/>
            </a:xfrm>
            <a:custGeom>
              <a:avLst/>
              <a:gdLst/>
              <a:ahLst/>
              <a:cxnLst/>
              <a:rect l="l" t="t" r="r" b="b"/>
              <a:pathLst>
                <a:path w="951229" h="398145">
                  <a:moveTo>
                    <a:pt x="1511" y="376415"/>
                  </a:moveTo>
                  <a:lnTo>
                    <a:pt x="0" y="374891"/>
                  </a:lnTo>
                  <a:lnTo>
                    <a:pt x="0" y="376415"/>
                  </a:lnTo>
                  <a:lnTo>
                    <a:pt x="1511" y="376415"/>
                  </a:lnTo>
                  <a:close/>
                </a:path>
                <a:path w="951229" h="398145">
                  <a:moveTo>
                    <a:pt x="24384" y="391655"/>
                  </a:moveTo>
                  <a:lnTo>
                    <a:pt x="21336" y="390131"/>
                  </a:lnTo>
                  <a:lnTo>
                    <a:pt x="22847" y="391655"/>
                  </a:lnTo>
                  <a:lnTo>
                    <a:pt x="24384" y="391655"/>
                  </a:lnTo>
                  <a:close/>
                </a:path>
                <a:path w="951229" h="398145">
                  <a:moveTo>
                    <a:pt x="877811" y="397764"/>
                  </a:moveTo>
                  <a:lnTo>
                    <a:pt x="44196" y="396227"/>
                  </a:lnTo>
                  <a:lnTo>
                    <a:pt x="51816" y="397764"/>
                  </a:lnTo>
                  <a:lnTo>
                    <a:pt x="877811" y="397764"/>
                  </a:lnTo>
                  <a:close/>
                </a:path>
                <a:path w="951229" h="398145">
                  <a:moveTo>
                    <a:pt x="934212" y="370332"/>
                  </a:moveTo>
                  <a:lnTo>
                    <a:pt x="932675" y="371843"/>
                  </a:lnTo>
                  <a:lnTo>
                    <a:pt x="932675" y="373380"/>
                  </a:lnTo>
                  <a:lnTo>
                    <a:pt x="934212" y="370332"/>
                  </a:lnTo>
                  <a:close/>
                </a:path>
                <a:path w="951229" h="398145">
                  <a:moveTo>
                    <a:pt x="944880" y="1511"/>
                  </a:moveTo>
                  <a:lnTo>
                    <a:pt x="943343" y="0"/>
                  </a:lnTo>
                  <a:lnTo>
                    <a:pt x="943343" y="1511"/>
                  </a:lnTo>
                  <a:lnTo>
                    <a:pt x="944880" y="1511"/>
                  </a:lnTo>
                  <a:close/>
                </a:path>
                <a:path w="951229" h="398145">
                  <a:moveTo>
                    <a:pt x="946391" y="350507"/>
                  </a:moveTo>
                  <a:lnTo>
                    <a:pt x="944880" y="353555"/>
                  </a:lnTo>
                  <a:lnTo>
                    <a:pt x="944880" y="355079"/>
                  </a:lnTo>
                  <a:lnTo>
                    <a:pt x="946391" y="352031"/>
                  </a:lnTo>
                  <a:lnTo>
                    <a:pt x="946391" y="350507"/>
                  </a:lnTo>
                  <a:close/>
                </a:path>
                <a:path w="951229" h="398145">
                  <a:moveTo>
                    <a:pt x="946391" y="3048"/>
                  </a:moveTo>
                  <a:lnTo>
                    <a:pt x="944880" y="3048"/>
                  </a:lnTo>
                  <a:lnTo>
                    <a:pt x="944880" y="4559"/>
                  </a:lnTo>
                  <a:lnTo>
                    <a:pt x="946391" y="4559"/>
                  </a:lnTo>
                  <a:lnTo>
                    <a:pt x="946391" y="3048"/>
                  </a:lnTo>
                  <a:close/>
                </a:path>
                <a:path w="951229" h="398145">
                  <a:moveTo>
                    <a:pt x="950963" y="30480"/>
                  </a:moveTo>
                  <a:lnTo>
                    <a:pt x="949452" y="332232"/>
                  </a:lnTo>
                  <a:lnTo>
                    <a:pt x="950963" y="324612"/>
                  </a:lnTo>
                  <a:lnTo>
                    <a:pt x="950963" y="3048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20939" y="6332219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>
                  <a:moveTo>
                    <a:pt x="0" y="0"/>
                  </a:moveTo>
                  <a:lnTo>
                    <a:pt x="876300" y="0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1503" y="6268211"/>
              <a:ext cx="83820" cy="8077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476744" y="5935980"/>
              <a:ext cx="967740" cy="325120"/>
            </a:xfrm>
            <a:custGeom>
              <a:avLst/>
              <a:gdLst/>
              <a:ahLst/>
              <a:cxnLst/>
              <a:rect l="l" t="t" r="r" b="b"/>
              <a:pathLst>
                <a:path w="967740" h="325120">
                  <a:moveTo>
                    <a:pt x="0" y="324612"/>
                  </a:moveTo>
                  <a:lnTo>
                    <a:pt x="0" y="324612"/>
                  </a:lnTo>
                  <a:lnTo>
                    <a:pt x="0" y="32003"/>
                  </a:lnTo>
                </a:path>
                <a:path w="967740" h="325120">
                  <a:moveTo>
                    <a:pt x="964691" y="0"/>
                  </a:moveTo>
                  <a:lnTo>
                    <a:pt x="966216" y="1523"/>
                  </a:lnTo>
                </a:path>
                <a:path w="967740" h="325120">
                  <a:moveTo>
                    <a:pt x="966216" y="3048"/>
                  </a:moveTo>
                  <a:lnTo>
                    <a:pt x="967739" y="3048"/>
                  </a:lnTo>
                  <a:lnTo>
                    <a:pt x="967739" y="4571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49055" y="5945123"/>
              <a:ext cx="0" cy="344805"/>
            </a:xfrm>
            <a:custGeom>
              <a:avLst/>
              <a:gdLst/>
              <a:ahLst/>
              <a:cxnLst/>
              <a:rect l="l" t="t" r="r" b="b"/>
              <a:pathLst>
                <a:path h="344804">
                  <a:moveTo>
                    <a:pt x="0" y="0"/>
                  </a:moveTo>
                  <a:lnTo>
                    <a:pt x="0" y="344424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01812" y="6286499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1" y="0"/>
                  </a:moveTo>
                  <a:lnTo>
                    <a:pt x="42671" y="1523"/>
                  </a:lnTo>
                  <a:lnTo>
                    <a:pt x="41148" y="4571"/>
                  </a:lnTo>
                </a:path>
                <a:path w="43179" h="41275">
                  <a:moveTo>
                    <a:pt x="30480" y="19812"/>
                  </a:moveTo>
                  <a:lnTo>
                    <a:pt x="28955" y="22860"/>
                  </a:lnTo>
                </a:path>
                <a:path w="43179" h="41275">
                  <a:moveTo>
                    <a:pt x="27432" y="24383"/>
                  </a:moveTo>
                  <a:lnTo>
                    <a:pt x="25907" y="25907"/>
                  </a:lnTo>
                  <a:lnTo>
                    <a:pt x="25907" y="25907"/>
                  </a:lnTo>
                </a:path>
                <a:path w="43179" h="41275">
                  <a:moveTo>
                    <a:pt x="24383" y="27432"/>
                  </a:moveTo>
                  <a:lnTo>
                    <a:pt x="21335" y="28955"/>
                  </a:lnTo>
                </a:path>
                <a:path w="43179" h="41275">
                  <a:moveTo>
                    <a:pt x="6095" y="39623"/>
                  </a:moveTo>
                  <a:lnTo>
                    <a:pt x="3048" y="41148"/>
                  </a:lnTo>
                  <a:lnTo>
                    <a:pt x="0" y="41148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76743" y="5894832"/>
              <a:ext cx="972819" cy="439420"/>
            </a:xfrm>
            <a:custGeom>
              <a:avLst/>
              <a:gdLst/>
              <a:ahLst/>
              <a:cxnLst/>
              <a:rect l="l" t="t" r="r" b="b"/>
              <a:pathLst>
                <a:path w="972820" h="439420">
                  <a:moveTo>
                    <a:pt x="899160" y="438912"/>
                  </a:moveTo>
                  <a:lnTo>
                    <a:pt x="73152" y="438912"/>
                  </a:lnTo>
                  <a:lnTo>
                    <a:pt x="45720" y="432816"/>
                  </a:lnTo>
                  <a:lnTo>
                    <a:pt x="21335" y="417576"/>
                  </a:lnTo>
                  <a:lnTo>
                    <a:pt x="6096" y="393192"/>
                  </a:lnTo>
                  <a:lnTo>
                    <a:pt x="0" y="365760"/>
                  </a:lnTo>
                  <a:lnTo>
                    <a:pt x="0" y="73151"/>
                  </a:lnTo>
                  <a:lnTo>
                    <a:pt x="6096" y="44196"/>
                  </a:lnTo>
                  <a:lnTo>
                    <a:pt x="21335" y="21336"/>
                  </a:lnTo>
                  <a:lnTo>
                    <a:pt x="45720" y="4572"/>
                  </a:lnTo>
                  <a:lnTo>
                    <a:pt x="73152" y="0"/>
                  </a:lnTo>
                  <a:lnTo>
                    <a:pt x="899160" y="0"/>
                  </a:lnTo>
                  <a:lnTo>
                    <a:pt x="928116" y="4572"/>
                  </a:lnTo>
                  <a:lnTo>
                    <a:pt x="950976" y="21336"/>
                  </a:lnTo>
                  <a:lnTo>
                    <a:pt x="967740" y="44196"/>
                  </a:lnTo>
                  <a:lnTo>
                    <a:pt x="972312" y="73151"/>
                  </a:lnTo>
                  <a:lnTo>
                    <a:pt x="972312" y="365760"/>
                  </a:lnTo>
                  <a:lnTo>
                    <a:pt x="967740" y="393192"/>
                  </a:lnTo>
                  <a:lnTo>
                    <a:pt x="950976" y="417576"/>
                  </a:lnTo>
                  <a:lnTo>
                    <a:pt x="928116" y="432816"/>
                  </a:lnTo>
                  <a:lnTo>
                    <a:pt x="899160" y="438912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76744" y="5894831"/>
              <a:ext cx="972819" cy="439420"/>
            </a:xfrm>
            <a:custGeom>
              <a:avLst/>
              <a:gdLst/>
              <a:ahLst/>
              <a:cxnLst/>
              <a:rect l="l" t="t" r="r" b="b"/>
              <a:pathLst>
                <a:path w="972820" h="439420">
                  <a:moveTo>
                    <a:pt x="0" y="73151"/>
                  </a:moveTo>
                  <a:lnTo>
                    <a:pt x="6096" y="44195"/>
                  </a:lnTo>
                  <a:lnTo>
                    <a:pt x="21336" y="21335"/>
                  </a:lnTo>
                  <a:lnTo>
                    <a:pt x="45719" y="4571"/>
                  </a:lnTo>
                  <a:lnTo>
                    <a:pt x="73152" y="0"/>
                  </a:lnTo>
                  <a:lnTo>
                    <a:pt x="899160" y="0"/>
                  </a:lnTo>
                  <a:lnTo>
                    <a:pt x="928116" y="4571"/>
                  </a:lnTo>
                  <a:lnTo>
                    <a:pt x="950975" y="21335"/>
                  </a:lnTo>
                  <a:lnTo>
                    <a:pt x="967739" y="44195"/>
                  </a:lnTo>
                  <a:lnTo>
                    <a:pt x="972312" y="73151"/>
                  </a:lnTo>
                  <a:lnTo>
                    <a:pt x="972312" y="365759"/>
                  </a:lnTo>
                  <a:lnTo>
                    <a:pt x="967739" y="393191"/>
                  </a:lnTo>
                  <a:lnTo>
                    <a:pt x="950975" y="417575"/>
                  </a:lnTo>
                  <a:lnTo>
                    <a:pt x="928116" y="432815"/>
                  </a:lnTo>
                  <a:lnTo>
                    <a:pt x="899160" y="438912"/>
                  </a:lnTo>
                  <a:lnTo>
                    <a:pt x="73152" y="438912"/>
                  </a:lnTo>
                  <a:lnTo>
                    <a:pt x="45719" y="432815"/>
                  </a:lnTo>
                  <a:lnTo>
                    <a:pt x="21336" y="417575"/>
                  </a:lnTo>
                  <a:lnTo>
                    <a:pt x="6096" y="393191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610361" y="5917197"/>
            <a:ext cx="6985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Contrato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229600" y="5353812"/>
            <a:ext cx="1017269" cy="450850"/>
            <a:chOff x="8229600" y="5353812"/>
            <a:chExt cx="1017269" cy="450850"/>
          </a:xfrm>
        </p:grpSpPr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96655" y="5791200"/>
              <a:ext cx="873251" cy="121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98180" y="5797296"/>
              <a:ext cx="875030" cy="0"/>
            </a:xfrm>
            <a:custGeom>
              <a:avLst/>
              <a:gdLst/>
              <a:ahLst/>
              <a:cxnLst/>
              <a:rect l="l" t="t" r="r" b="b"/>
              <a:pathLst>
                <a:path w="875029">
                  <a:moveTo>
                    <a:pt x="0" y="0"/>
                  </a:moveTo>
                  <a:lnTo>
                    <a:pt x="874775" y="0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55507" y="5381244"/>
              <a:ext cx="965200" cy="413384"/>
            </a:xfrm>
            <a:custGeom>
              <a:avLst/>
              <a:gdLst/>
              <a:ahLst/>
              <a:cxnLst/>
              <a:rect l="l" t="t" r="r" b="b"/>
              <a:pathLst>
                <a:path w="965200" h="413385">
                  <a:moveTo>
                    <a:pt x="32004" y="413003"/>
                  </a:moveTo>
                  <a:lnTo>
                    <a:pt x="25908" y="411479"/>
                  </a:lnTo>
                  <a:lnTo>
                    <a:pt x="21336" y="408432"/>
                  </a:lnTo>
                </a:path>
                <a:path w="965200" h="413385">
                  <a:moveTo>
                    <a:pt x="7620" y="397763"/>
                  </a:moveTo>
                  <a:lnTo>
                    <a:pt x="4572" y="396239"/>
                  </a:lnTo>
                </a:path>
                <a:path w="965200" h="413385">
                  <a:moveTo>
                    <a:pt x="1524" y="393191"/>
                  </a:moveTo>
                  <a:lnTo>
                    <a:pt x="0" y="391667"/>
                  </a:lnTo>
                </a:path>
                <a:path w="965200" h="413385">
                  <a:moveTo>
                    <a:pt x="963168" y="0"/>
                  </a:moveTo>
                  <a:lnTo>
                    <a:pt x="964692" y="1523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225533" y="5394198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5">
                  <a:moveTo>
                    <a:pt x="0" y="5333"/>
                  </a:moveTo>
                  <a:lnTo>
                    <a:pt x="1562" y="9105"/>
                  </a:lnTo>
                  <a:lnTo>
                    <a:pt x="5333" y="10667"/>
                  </a:lnTo>
                  <a:lnTo>
                    <a:pt x="9105" y="9105"/>
                  </a:lnTo>
                  <a:lnTo>
                    <a:pt x="10667" y="5333"/>
                  </a:lnTo>
                  <a:lnTo>
                    <a:pt x="9105" y="1562"/>
                  </a:lnTo>
                  <a:lnTo>
                    <a:pt x="5333" y="0"/>
                  </a:lnTo>
                  <a:lnTo>
                    <a:pt x="1562" y="1562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BC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32392" y="5401055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0" y="0"/>
                  </a:moveTo>
                  <a:lnTo>
                    <a:pt x="1523" y="1524"/>
                  </a:lnTo>
                </a:path>
                <a:path w="3175" h="5079">
                  <a:moveTo>
                    <a:pt x="1523" y="3048"/>
                  </a:moveTo>
                  <a:lnTo>
                    <a:pt x="1523" y="3048"/>
                  </a:lnTo>
                  <a:lnTo>
                    <a:pt x="3047" y="4572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40012" y="5426964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6"/>
                  </a:lnTo>
                </a:path>
              </a:pathLst>
            </a:custGeom>
            <a:ln w="12192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88196" y="5748528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20">
                  <a:moveTo>
                    <a:pt x="47243" y="0"/>
                  </a:moveTo>
                  <a:lnTo>
                    <a:pt x="45719" y="4571"/>
                  </a:lnTo>
                  <a:lnTo>
                    <a:pt x="44196" y="7619"/>
                  </a:lnTo>
                </a:path>
                <a:path w="47625" h="45720">
                  <a:moveTo>
                    <a:pt x="35051" y="21335"/>
                  </a:moveTo>
                  <a:lnTo>
                    <a:pt x="32003" y="24383"/>
                  </a:lnTo>
                </a:path>
                <a:path w="47625" h="45720">
                  <a:moveTo>
                    <a:pt x="32003" y="25907"/>
                  </a:moveTo>
                  <a:lnTo>
                    <a:pt x="30480" y="27432"/>
                  </a:lnTo>
                  <a:lnTo>
                    <a:pt x="27432" y="28955"/>
                  </a:lnTo>
                </a:path>
                <a:path w="47625" h="45720">
                  <a:moveTo>
                    <a:pt x="27432" y="30479"/>
                  </a:moveTo>
                  <a:lnTo>
                    <a:pt x="22859" y="33527"/>
                  </a:lnTo>
                </a:path>
                <a:path w="47625" h="45720">
                  <a:moveTo>
                    <a:pt x="10667" y="41148"/>
                  </a:moveTo>
                  <a:lnTo>
                    <a:pt x="7619" y="44195"/>
                  </a:lnTo>
                  <a:lnTo>
                    <a:pt x="0" y="45719"/>
                  </a:lnTo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9600" y="5353812"/>
              <a:ext cx="1014983" cy="44958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237219" y="5359908"/>
              <a:ext cx="1003300" cy="439420"/>
            </a:xfrm>
            <a:custGeom>
              <a:avLst/>
              <a:gdLst/>
              <a:ahLst/>
              <a:cxnLst/>
              <a:rect l="l" t="t" r="r" b="b"/>
              <a:pathLst>
                <a:path w="1003300" h="439420">
                  <a:moveTo>
                    <a:pt x="0" y="73151"/>
                  </a:moveTo>
                  <a:lnTo>
                    <a:pt x="6096" y="44195"/>
                  </a:lnTo>
                  <a:lnTo>
                    <a:pt x="21336" y="21335"/>
                  </a:lnTo>
                  <a:lnTo>
                    <a:pt x="44195" y="4571"/>
                  </a:lnTo>
                  <a:lnTo>
                    <a:pt x="73152" y="0"/>
                  </a:lnTo>
                  <a:lnTo>
                    <a:pt x="929639" y="0"/>
                  </a:lnTo>
                  <a:lnTo>
                    <a:pt x="958595" y="4571"/>
                  </a:lnTo>
                  <a:lnTo>
                    <a:pt x="981456" y="21335"/>
                  </a:lnTo>
                  <a:lnTo>
                    <a:pt x="996695" y="44195"/>
                  </a:lnTo>
                  <a:lnTo>
                    <a:pt x="1002791" y="73151"/>
                  </a:lnTo>
                  <a:lnTo>
                    <a:pt x="1002791" y="365759"/>
                  </a:lnTo>
                  <a:lnTo>
                    <a:pt x="996695" y="393191"/>
                  </a:lnTo>
                  <a:lnTo>
                    <a:pt x="981456" y="416051"/>
                  </a:lnTo>
                  <a:lnTo>
                    <a:pt x="958595" y="432815"/>
                  </a:lnTo>
                  <a:lnTo>
                    <a:pt x="929639" y="438912"/>
                  </a:lnTo>
                  <a:lnTo>
                    <a:pt x="73152" y="438912"/>
                  </a:lnTo>
                  <a:lnTo>
                    <a:pt x="44195" y="432815"/>
                  </a:lnTo>
                  <a:lnTo>
                    <a:pt x="21336" y="416051"/>
                  </a:lnTo>
                  <a:lnTo>
                    <a:pt x="6096" y="393191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10668">
              <a:solidFill>
                <a:srgbClr val="BC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392186" y="5382259"/>
            <a:ext cx="6889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Persona trabajadora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188707" y="4462271"/>
            <a:ext cx="1690370" cy="1716405"/>
            <a:chOff x="7188707" y="4462271"/>
            <a:chExt cx="1690370" cy="1716405"/>
          </a:xfrm>
        </p:grpSpPr>
        <p:sp>
          <p:nvSpPr>
            <p:cNvPr id="73" name="object 73"/>
            <p:cNvSpPr/>
            <p:nvPr/>
          </p:nvSpPr>
          <p:spPr>
            <a:xfrm>
              <a:off x="7188695" y="4462271"/>
              <a:ext cx="1685925" cy="1716405"/>
            </a:xfrm>
            <a:custGeom>
              <a:avLst/>
              <a:gdLst/>
              <a:ahLst/>
              <a:cxnLst/>
              <a:rect l="l" t="t" r="r" b="b"/>
              <a:pathLst>
                <a:path w="1685925" h="1716404">
                  <a:moveTo>
                    <a:pt x="313944" y="1620012"/>
                  </a:moveTo>
                  <a:lnTo>
                    <a:pt x="274320" y="1600200"/>
                  </a:lnTo>
                  <a:lnTo>
                    <a:pt x="187452" y="1557528"/>
                  </a:lnTo>
                  <a:lnTo>
                    <a:pt x="187452" y="1600200"/>
                  </a:lnTo>
                  <a:lnTo>
                    <a:pt x="41148" y="1600200"/>
                  </a:lnTo>
                  <a:lnTo>
                    <a:pt x="41148" y="1377696"/>
                  </a:lnTo>
                  <a:lnTo>
                    <a:pt x="39624" y="1368552"/>
                  </a:lnTo>
                  <a:lnTo>
                    <a:pt x="36576" y="1362456"/>
                  </a:lnTo>
                  <a:lnTo>
                    <a:pt x="28956" y="1357884"/>
                  </a:lnTo>
                  <a:lnTo>
                    <a:pt x="21336" y="1356360"/>
                  </a:lnTo>
                  <a:lnTo>
                    <a:pt x="15240" y="1356360"/>
                  </a:lnTo>
                  <a:lnTo>
                    <a:pt x="15240" y="1392936"/>
                  </a:lnTo>
                  <a:lnTo>
                    <a:pt x="0" y="1377696"/>
                  </a:lnTo>
                  <a:lnTo>
                    <a:pt x="0" y="1620012"/>
                  </a:lnTo>
                  <a:lnTo>
                    <a:pt x="6096" y="1635252"/>
                  </a:lnTo>
                  <a:lnTo>
                    <a:pt x="13716" y="1639824"/>
                  </a:lnTo>
                  <a:lnTo>
                    <a:pt x="21336" y="1641348"/>
                  </a:lnTo>
                  <a:lnTo>
                    <a:pt x="187452" y="1641348"/>
                  </a:lnTo>
                  <a:lnTo>
                    <a:pt x="187452" y="1684020"/>
                  </a:lnTo>
                  <a:lnTo>
                    <a:pt x="272796" y="1641348"/>
                  </a:lnTo>
                  <a:lnTo>
                    <a:pt x="313944" y="1620012"/>
                  </a:lnTo>
                  <a:close/>
                </a:path>
                <a:path w="1685925" h="1716404">
                  <a:moveTo>
                    <a:pt x="371868" y="19812"/>
                  </a:moveTo>
                  <a:lnTo>
                    <a:pt x="332244" y="19812"/>
                  </a:lnTo>
                  <a:lnTo>
                    <a:pt x="350532" y="0"/>
                  </a:lnTo>
                  <a:lnTo>
                    <a:pt x="76212" y="0"/>
                  </a:lnTo>
                  <a:lnTo>
                    <a:pt x="68592" y="1524"/>
                  </a:lnTo>
                  <a:lnTo>
                    <a:pt x="62496" y="6096"/>
                  </a:lnTo>
                  <a:lnTo>
                    <a:pt x="59448" y="12192"/>
                  </a:lnTo>
                  <a:lnTo>
                    <a:pt x="56400" y="21336"/>
                  </a:lnTo>
                  <a:lnTo>
                    <a:pt x="56400" y="167640"/>
                  </a:lnTo>
                  <a:lnTo>
                    <a:pt x="13728" y="167640"/>
                  </a:lnTo>
                  <a:lnTo>
                    <a:pt x="76212" y="292608"/>
                  </a:lnTo>
                  <a:lnTo>
                    <a:pt x="131076" y="187452"/>
                  </a:lnTo>
                  <a:lnTo>
                    <a:pt x="140220" y="167640"/>
                  </a:lnTo>
                  <a:lnTo>
                    <a:pt x="97548" y="167640"/>
                  </a:lnTo>
                  <a:lnTo>
                    <a:pt x="97548" y="42672"/>
                  </a:lnTo>
                  <a:lnTo>
                    <a:pt x="350532" y="42672"/>
                  </a:lnTo>
                  <a:lnTo>
                    <a:pt x="359676" y="41148"/>
                  </a:lnTo>
                  <a:lnTo>
                    <a:pt x="365772" y="35052"/>
                  </a:lnTo>
                  <a:lnTo>
                    <a:pt x="370344" y="28956"/>
                  </a:lnTo>
                  <a:lnTo>
                    <a:pt x="371868" y="21336"/>
                  </a:lnTo>
                  <a:lnTo>
                    <a:pt x="371868" y="19812"/>
                  </a:lnTo>
                  <a:close/>
                </a:path>
                <a:path w="1685925" h="1716404">
                  <a:moveTo>
                    <a:pt x="1603248" y="1373136"/>
                  </a:moveTo>
                  <a:lnTo>
                    <a:pt x="1601724" y="1363992"/>
                  </a:lnTo>
                  <a:lnTo>
                    <a:pt x="1597152" y="1357896"/>
                  </a:lnTo>
                  <a:lnTo>
                    <a:pt x="1589532" y="1353324"/>
                  </a:lnTo>
                  <a:lnTo>
                    <a:pt x="1581912" y="1351800"/>
                  </a:lnTo>
                  <a:lnTo>
                    <a:pt x="1580388" y="1351800"/>
                  </a:lnTo>
                  <a:lnTo>
                    <a:pt x="1580388" y="1392948"/>
                  </a:lnTo>
                  <a:lnTo>
                    <a:pt x="1560576" y="1373136"/>
                  </a:lnTo>
                  <a:lnTo>
                    <a:pt x="1560576" y="1630692"/>
                  </a:lnTo>
                  <a:lnTo>
                    <a:pt x="1386840" y="1630692"/>
                  </a:lnTo>
                  <a:lnTo>
                    <a:pt x="1386840" y="1589544"/>
                  </a:lnTo>
                  <a:lnTo>
                    <a:pt x="1260348" y="1652028"/>
                  </a:lnTo>
                  <a:lnTo>
                    <a:pt x="1386840" y="1716036"/>
                  </a:lnTo>
                  <a:lnTo>
                    <a:pt x="1386840" y="1673364"/>
                  </a:lnTo>
                  <a:lnTo>
                    <a:pt x="1581912" y="1673364"/>
                  </a:lnTo>
                  <a:lnTo>
                    <a:pt x="1589532" y="1671840"/>
                  </a:lnTo>
                  <a:lnTo>
                    <a:pt x="1597152" y="1667268"/>
                  </a:lnTo>
                  <a:lnTo>
                    <a:pt x="1601724" y="1659648"/>
                  </a:lnTo>
                  <a:lnTo>
                    <a:pt x="1603248" y="1652028"/>
                  </a:lnTo>
                  <a:lnTo>
                    <a:pt x="1603248" y="1373136"/>
                  </a:lnTo>
                  <a:close/>
                </a:path>
                <a:path w="1685925" h="1716404">
                  <a:moveTo>
                    <a:pt x="1685544" y="158496"/>
                  </a:moveTo>
                  <a:lnTo>
                    <a:pt x="1642872" y="158496"/>
                  </a:lnTo>
                  <a:lnTo>
                    <a:pt x="1642872" y="21336"/>
                  </a:lnTo>
                  <a:lnTo>
                    <a:pt x="1621536" y="0"/>
                  </a:lnTo>
                  <a:lnTo>
                    <a:pt x="1338072" y="0"/>
                  </a:lnTo>
                  <a:lnTo>
                    <a:pt x="1353312" y="16764"/>
                  </a:lnTo>
                  <a:lnTo>
                    <a:pt x="1316736" y="16764"/>
                  </a:lnTo>
                  <a:lnTo>
                    <a:pt x="1316736" y="21336"/>
                  </a:lnTo>
                  <a:lnTo>
                    <a:pt x="1318260" y="28956"/>
                  </a:lnTo>
                  <a:lnTo>
                    <a:pt x="1322832" y="35052"/>
                  </a:lnTo>
                  <a:lnTo>
                    <a:pt x="1330452" y="39624"/>
                  </a:lnTo>
                  <a:lnTo>
                    <a:pt x="1338072" y="41148"/>
                  </a:lnTo>
                  <a:lnTo>
                    <a:pt x="1601724" y="41148"/>
                  </a:lnTo>
                  <a:lnTo>
                    <a:pt x="1601724" y="158496"/>
                  </a:lnTo>
                  <a:lnTo>
                    <a:pt x="1559052" y="158496"/>
                  </a:lnTo>
                  <a:lnTo>
                    <a:pt x="1621536" y="284988"/>
                  </a:lnTo>
                  <a:lnTo>
                    <a:pt x="1674876" y="179832"/>
                  </a:lnTo>
                  <a:lnTo>
                    <a:pt x="1685544" y="158496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99376" y="5196839"/>
              <a:ext cx="132587" cy="25755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41663" y="5175503"/>
              <a:ext cx="137159" cy="257555"/>
            </a:xfrm>
            <a:prstGeom prst="rect">
              <a:avLst/>
            </a:prstGeom>
          </p:spPr>
        </p:pic>
      </p:grp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3.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RELACIONES</a:t>
            </a:r>
            <a:r>
              <a:rPr sz="2200" b="0" spc="-95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LABORALES</a:t>
            </a:r>
            <a:r>
              <a:rPr sz="2200" b="0" spc="-9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TRIANGULARES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4.</a:t>
            </a:r>
            <a:r>
              <a:rPr sz="2200" b="0" spc="-6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EJERCICIOS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007" y="804120"/>
            <a:ext cx="9367520" cy="337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sz="4850" dirty="0">
                <a:solidFill>
                  <a:srgbClr val="BF0000"/>
                </a:solidFill>
                <a:latin typeface="Calibri"/>
                <a:cs typeface="Calibri"/>
              </a:rPr>
              <a:t>4.2.</a:t>
            </a:r>
            <a:r>
              <a:rPr sz="4850" spc="-10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4850" spc="-10" dirty="0">
                <a:solidFill>
                  <a:srgbClr val="BF0000"/>
                </a:solidFill>
                <a:latin typeface="Calibri"/>
                <a:cs typeface="Calibri"/>
              </a:rPr>
              <a:t>EJERCICIOS</a:t>
            </a:r>
            <a:endParaRPr sz="48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115"/>
              </a:spcBef>
            </a:pPr>
            <a:r>
              <a:rPr sz="1550" dirty="0">
                <a:latin typeface="Calibri"/>
                <a:cs typeface="Calibri"/>
              </a:rPr>
              <a:t>1.-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Actividades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individuales</a:t>
            </a:r>
            <a:r>
              <a:rPr sz="1550" dirty="0">
                <a:latin typeface="Calibri"/>
                <a:cs typeface="Calibri"/>
              </a:rPr>
              <a:t>.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Responder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los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test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ejercicios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interactivos </a:t>
            </a:r>
            <a:r>
              <a:rPr sz="1550" dirty="0">
                <a:latin typeface="Calibri"/>
                <a:cs typeface="Calibri"/>
              </a:rPr>
              <a:t>del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tema</a:t>
            </a:r>
            <a:endParaRPr sz="15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1550" dirty="0">
                <a:latin typeface="Calibri"/>
                <a:cs typeface="Calibri"/>
              </a:rPr>
              <a:t>2.-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En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equipo</a:t>
            </a:r>
            <a:r>
              <a:rPr sz="1550" dirty="0">
                <a:latin typeface="Calibri"/>
                <a:cs typeface="Calibri"/>
              </a:rPr>
              <a:t>,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Dados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unos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datos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unos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contratos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cumplimentados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identificar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hay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algún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dato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incorrecto,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cláusula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corresponda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argumentar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entre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todos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respuestas.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Interactuando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entre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vosotros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seguro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veis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el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contrato con</a:t>
            </a:r>
            <a:r>
              <a:rPr sz="1550" spc="-8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diferentes</a:t>
            </a:r>
            <a:r>
              <a:rPr sz="1550" spc="-6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puntos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vista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os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ayuda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entender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mejor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contenido.</a:t>
            </a:r>
            <a:endParaRPr sz="1550" dirty="0">
              <a:latin typeface="Calibri"/>
              <a:cs typeface="Calibri"/>
            </a:endParaRPr>
          </a:p>
          <a:p>
            <a:pPr marL="259079" marR="254635" algn="ctr">
              <a:lnSpc>
                <a:spcPct val="100000"/>
              </a:lnSpc>
              <a:spcBef>
                <a:spcPts val="1800"/>
              </a:spcBef>
            </a:pPr>
            <a:r>
              <a:rPr sz="1550" b="1" dirty="0">
                <a:latin typeface="Calibri"/>
                <a:cs typeface="Calibri"/>
              </a:rPr>
              <a:t>Nota:</a:t>
            </a:r>
            <a:r>
              <a:rPr sz="1550" b="1" spc="-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-30" dirty="0">
                <a:latin typeface="Calibri"/>
                <a:cs typeface="Calibri"/>
              </a:rPr>
              <a:t>efectos</a:t>
            </a:r>
            <a:r>
              <a:rPr sz="1550" b="1" spc="-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examen, este</a:t>
            </a:r>
            <a:r>
              <a:rPr sz="1550" b="1" spc="-5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tema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será</a:t>
            </a:r>
            <a:r>
              <a:rPr sz="1550" b="1" spc="-70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evaluado</a:t>
            </a:r>
            <a:r>
              <a:rPr sz="1550" b="1" spc="-10" dirty="0">
                <a:latin typeface="Calibri"/>
                <a:cs typeface="Calibri"/>
              </a:rPr>
              <a:t> con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preguntas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tipo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test</a:t>
            </a:r>
            <a:r>
              <a:rPr sz="1550" b="1" spc="-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o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-25" dirty="0">
                <a:latin typeface="Calibri"/>
                <a:cs typeface="Calibri"/>
              </a:rPr>
              <a:t>preguntas </a:t>
            </a:r>
            <a:r>
              <a:rPr sz="1550" b="1" spc="-10" dirty="0">
                <a:latin typeface="Calibri"/>
                <a:cs typeface="Calibri"/>
              </a:rPr>
              <a:t>cortas,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similares</a:t>
            </a:r>
            <a:r>
              <a:rPr sz="1550" b="1" spc="-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-25" dirty="0">
                <a:latin typeface="Calibri"/>
                <a:cs typeface="Calibri"/>
              </a:rPr>
              <a:t>las </a:t>
            </a:r>
            <a:r>
              <a:rPr sz="1550" b="1" spc="-20" dirty="0">
                <a:latin typeface="Calibri"/>
                <a:cs typeface="Calibri"/>
              </a:rPr>
              <a:t>planteadas </a:t>
            </a:r>
            <a:r>
              <a:rPr sz="1550" b="1" dirty="0">
                <a:latin typeface="Calibri"/>
                <a:cs typeface="Calibri"/>
              </a:rPr>
              <a:t>en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presentación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del</a:t>
            </a:r>
            <a:r>
              <a:rPr sz="1550" b="1" spc="-4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tema,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siendo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su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evaluación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principal</a:t>
            </a:r>
            <a:r>
              <a:rPr sz="1550" b="1" spc="-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las</a:t>
            </a:r>
            <a:r>
              <a:rPr sz="1550" b="1" spc="-4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actividades</a:t>
            </a:r>
            <a:r>
              <a:rPr sz="1550" b="1" spc="-6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realizadas OBLIGATORIAS</a:t>
            </a:r>
            <a:endParaRPr sz="1550" dirty="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</a:pPr>
            <a:r>
              <a:rPr sz="1550" b="1" spc="-65" dirty="0">
                <a:latin typeface="Calibri"/>
                <a:cs typeface="Calibri"/>
              </a:rPr>
              <a:t>ESTAS </a:t>
            </a:r>
            <a:r>
              <a:rPr sz="1550" b="1" spc="-25" dirty="0">
                <a:latin typeface="Calibri"/>
                <a:cs typeface="Calibri"/>
              </a:rPr>
              <a:t>ACTIVIDADES</a:t>
            </a:r>
            <a:r>
              <a:rPr sz="1550" b="1" spc="-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TIENEN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SU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PESO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EN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-50" dirty="0">
                <a:latin typeface="Calibri"/>
                <a:cs typeface="Calibri"/>
              </a:rPr>
              <a:t>EVALUACIÓN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INCLUIDO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EN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PROPIA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ACTIVIDAD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55" y="954994"/>
            <a:ext cx="8944610" cy="3859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CASO</a:t>
            </a:r>
            <a:r>
              <a:rPr sz="1300" spc="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PRÁCTICO</a:t>
            </a:r>
            <a:r>
              <a:rPr sz="1300" spc="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1.</a:t>
            </a:r>
            <a:r>
              <a:rPr sz="1300" spc="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BF0000"/>
                </a:solidFill>
                <a:latin typeface="Trebuchet MS"/>
                <a:cs typeface="Trebuchet MS"/>
              </a:rPr>
              <a:t>CONTRATACIÓN</a:t>
            </a:r>
            <a:r>
              <a:rPr sz="1300" dirty="0">
                <a:solidFill>
                  <a:srgbClr val="BF0000"/>
                </a:solidFill>
                <a:latin typeface="Trebuchet MS"/>
                <a:cs typeface="Trebuchet MS"/>
              </a:rPr>
              <a:t> DE</a:t>
            </a:r>
            <a:r>
              <a:rPr sz="1300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BF0000"/>
                </a:solidFill>
                <a:latin typeface="Trebuchet MS"/>
                <a:cs typeface="Trebuchet MS"/>
              </a:rPr>
              <a:t>MENORES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2000"/>
              </a:lnSpc>
            </a:pP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joven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17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años,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nacionalidad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ecuatoriana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autorización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residencia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España,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 </a:t>
            </a:r>
            <a:r>
              <a:rPr sz="1300" spc="-10" dirty="0">
                <a:latin typeface="Trebuchet MS"/>
                <a:cs typeface="Trebuchet MS"/>
              </a:rPr>
              <a:t>encontrado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empleo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camarero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restaurante.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 día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acude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firmar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 contrato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trabajo,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hace </a:t>
            </a:r>
            <a:r>
              <a:rPr sz="1300" dirty="0">
                <a:latin typeface="Trebuchet MS"/>
                <a:cs typeface="Trebuchet MS"/>
              </a:rPr>
              <a:t>acompañado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madre.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recibe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comenta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necesario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progenitora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firme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el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 él,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 su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autorización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residencia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está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10" dirty="0">
                <a:latin typeface="Trebuchet MS"/>
                <a:cs typeface="Trebuchet MS"/>
              </a:rPr>
              <a:t> vigor.</a:t>
            </a:r>
            <a:endParaRPr sz="1300">
              <a:latin typeface="Trebuchet MS"/>
              <a:cs typeface="Trebuchet MS"/>
            </a:endParaRPr>
          </a:p>
          <a:p>
            <a:pPr marL="163195" indent="-150495">
              <a:lnSpc>
                <a:spcPct val="100000"/>
              </a:lnSpc>
              <a:spcBef>
                <a:spcPts val="1225"/>
              </a:spcBef>
              <a:buSzPct val="92307"/>
              <a:buAutoNum type="alphaLcParenR"/>
              <a:tabLst>
                <a:tab pos="163195" algn="l"/>
              </a:tabLst>
            </a:pP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extranjero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 comunitario,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¿puede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trabajar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España si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menor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edad?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Trebuchet MS"/>
              <a:buAutoNum type="alphaLcParenR"/>
            </a:pPr>
            <a:endParaRPr sz="1300">
              <a:latin typeface="Trebuchet MS"/>
              <a:cs typeface="Trebuchet MS"/>
            </a:endParaRPr>
          </a:p>
          <a:p>
            <a:pPr marL="164465" indent="-152400">
              <a:lnSpc>
                <a:spcPct val="100000"/>
              </a:lnSpc>
              <a:buSzPct val="92307"/>
              <a:buAutoNum type="alphaLcParenR"/>
              <a:tabLst>
                <a:tab pos="164465" algn="l"/>
              </a:tabLst>
            </a:pPr>
            <a:r>
              <a:rPr sz="1300" dirty="0">
                <a:latin typeface="Trebuchet MS"/>
                <a:cs typeface="Trebuchet MS"/>
              </a:rPr>
              <a:t>¿Necesita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completar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capacidad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firma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madre?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Trebuchet MS"/>
                <a:cs typeface="Trebuchet MS"/>
              </a:rPr>
              <a:t>Solución: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255904" indent="-1270">
              <a:lnSpc>
                <a:spcPct val="102299"/>
              </a:lnSpc>
              <a:buSzPct val="84615"/>
              <a:buAutoNum type="alphaLcParenR"/>
              <a:tabLst>
                <a:tab pos="147955" algn="l"/>
              </a:tabLst>
            </a:pPr>
            <a:r>
              <a:rPr sz="1300" dirty="0">
                <a:latin typeface="Trebuchet MS"/>
                <a:cs typeface="Trebuchet MS"/>
              </a:rPr>
              <a:t>	Sí.</a:t>
            </a:r>
            <a:r>
              <a:rPr sz="1300" spc="-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joven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trabajar,</a:t>
            </a:r>
            <a:r>
              <a:rPr sz="1300" spc="-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tiene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documentación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necesaria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persona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extranjera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ciudadana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la </a:t>
            </a:r>
            <a:r>
              <a:rPr sz="1300" dirty="0">
                <a:latin typeface="Trebuchet MS"/>
                <a:cs typeface="Trebuchet MS"/>
              </a:rPr>
              <a:t>Unión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Europea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tiene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17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años, edad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capacita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para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ejercer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actividades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retribuidas.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rebuchet MS"/>
              <a:buAutoNum type="alphaLcParenR"/>
            </a:pPr>
            <a:endParaRPr sz="1300">
              <a:latin typeface="Trebuchet MS"/>
              <a:cs typeface="Trebuchet MS"/>
            </a:endParaRPr>
          </a:p>
          <a:p>
            <a:pPr marL="12700" marR="12700" indent="-1905">
              <a:lnSpc>
                <a:spcPct val="102299"/>
              </a:lnSpc>
              <a:buSzPct val="84615"/>
              <a:buAutoNum type="alphaLcParenR"/>
              <a:tabLst>
                <a:tab pos="151765" algn="l"/>
              </a:tabLst>
            </a:pPr>
            <a:r>
              <a:rPr sz="1300" dirty="0">
                <a:latin typeface="Trebuchet MS"/>
                <a:cs typeface="Trebuchet MS"/>
              </a:rPr>
              <a:t>	Sí.</a:t>
            </a:r>
            <a:r>
              <a:rPr sz="1300" spc="-1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ser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menor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edad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emancipado,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necesita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autorización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progenitores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para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celebrar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válidamente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el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trabajo.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caso,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 madre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debe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firmar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 trabajo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para completar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 capacidad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 </a:t>
            </a:r>
            <a:r>
              <a:rPr sz="1300" spc="-10" dirty="0">
                <a:latin typeface="Trebuchet MS"/>
                <a:cs typeface="Trebuchet MS"/>
              </a:rPr>
              <a:t>joven, </a:t>
            </a:r>
            <a:r>
              <a:rPr sz="1300" dirty="0">
                <a:latin typeface="Trebuchet MS"/>
                <a:cs typeface="Trebuchet MS"/>
              </a:rPr>
              <a:t>aunque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tiene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libertad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plena para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ejercer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269" y="954994"/>
            <a:ext cx="8973820" cy="486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CASO</a:t>
            </a:r>
            <a:r>
              <a:rPr sz="1300" b="1" spc="-1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PRÁCTICO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2.</a:t>
            </a:r>
            <a:r>
              <a:rPr sz="1300" b="1" spc="-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ELEMENTOS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DEL</a:t>
            </a:r>
            <a:r>
              <a:rPr sz="1300" b="1" spc="-9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CONTRATO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-6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TRABAJO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 marR="36195">
              <a:lnSpc>
                <a:spcPct val="102299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Identifica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1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tres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elementos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esenciales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deben</a:t>
            </a:r>
            <a:r>
              <a:rPr sz="1300" spc="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concurrir</a:t>
            </a:r>
            <a:r>
              <a:rPr sz="1300" spc="16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1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1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exista</a:t>
            </a:r>
            <a:r>
              <a:rPr sz="1300" spc="1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1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</a:t>
            </a:r>
            <a:r>
              <a:rPr sz="1300" spc="1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1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11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siguiente caso: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33020">
              <a:lnSpc>
                <a:spcPct val="101499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1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estudiante</a:t>
            </a:r>
            <a:r>
              <a:rPr sz="1300" spc="2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acaba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finalizar</a:t>
            </a:r>
            <a:r>
              <a:rPr sz="1300" spc="2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2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ciclo</a:t>
            </a:r>
            <a:r>
              <a:rPr sz="1300" spc="2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2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Grado</a:t>
            </a:r>
            <a:r>
              <a:rPr sz="1300" spc="20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Superior</a:t>
            </a:r>
            <a:r>
              <a:rPr sz="1300" spc="2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Comercio</a:t>
            </a:r>
            <a:r>
              <a:rPr sz="1300" spc="204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Internacional</a:t>
            </a:r>
            <a:r>
              <a:rPr sz="1300" spc="2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1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ha</a:t>
            </a:r>
            <a:r>
              <a:rPr sz="1300" spc="19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sido</a:t>
            </a:r>
            <a:r>
              <a:rPr sz="1300" spc="2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contratado</a:t>
            </a:r>
            <a:r>
              <a:rPr sz="1300" spc="229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como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técnico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CI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Import-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Export,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SA,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salario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1000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€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mensuales.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Solución:</a:t>
            </a:r>
            <a:endParaRPr sz="1300">
              <a:latin typeface="Trebuchet MS"/>
              <a:cs typeface="Trebuchet MS"/>
            </a:endParaRPr>
          </a:p>
          <a:p>
            <a:pPr marL="152400">
              <a:lnSpc>
                <a:spcPts val="152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Consentimiento: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acuerdo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prestado</a:t>
            </a:r>
            <a:r>
              <a:rPr sz="1300" spc="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libremente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entre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trabajadora.</a:t>
            </a:r>
            <a:endParaRPr sz="1300">
              <a:latin typeface="Trebuchet MS"/>
              <a:cs typeface="Trebuchet MS"/>
            </a:endParaRPr>
          </a:p>
          <a:p>
            <a:pPr marL="152400" marR="26034">
              <a:lnSpc>
                <a:spcPts val="157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Objeto:</a:t>
            </a:r>
            <a:r>
              <a:rPr sz="1300" spc="3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actividad</a:t>
            </a:r>
            <a:r>
              <a:rPr sz="1300" spc="3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remunerada</a:t>
            </a:r>
            <a:r>
              <a:rPr sz="1300" spc="3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3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realiza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</a:t>
            </a:r>
            <a:r>
              <a:rPr sz="1300" spc="3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</a:t>
            </a:r>
            <a:r>
              <a:rPr sz="1300" spc="3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diariamente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y</a:t>
            </a:r>
            <a:r>
              <a:rPr sz="1300" spc="30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por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percibe</a:t>
            </a:r>
            <a:r>
              <a:rPr sz="1300" spc="3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una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retribución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1000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€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mensuales.</a:t>
            </a:r>
            <a:endParaRPr sz="13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4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Causa:</a:t>
            </a:r>
            <a:r>
              <a:rPr sz="1300" spc="-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 la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cesión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del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fruto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del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trabajo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cambio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sueldo.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rebuchet MS"/>
                <a:cs typeface="Trebuchet MS"/>
              </a:rPr>
              <a:t>FORMA</a:t>
            </a:r>
            <a:r>
              <a:rPr sz="1300" b="1" u="heavy" spc="-8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rebuchet MS"/>
                <a:cs typeface="Trebuchet MS"/>
              </a:rPr>
              <a:t>DEL</a:t>
            </a:r>
            <a:r>
              <a:rPr sz="1300" b="1" u="heavy" spc="-6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rebuchet MS"/>
                <a:cs typeface="Trebuchet MS"/>
              </a:rPr>
              <a:t>CONTRATO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Mariano</a:t>
            </a:r>
            <a:r>
              <a:rPr sz="1300" spc="3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ha</a:t>
            </a:r>
            <a:r>
              <a:rPr sz="1300" spc="2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sido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contratado</a:t>
            </a:r>
            <a:r>
              <a:rPr sz="1300" spc="3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manera</a:t>
            </a:r>
            <a:r>
              <a:rPr sz="1300" spc="27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indefinida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desarrollar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tareas</a:t>
            </a:r>
            <a:r>
              <a:rPr sz="1300" spc="3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comerciales</a:t>
            </a:r>
            <a:r>
              <a:rPr sz="1300" spc="3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30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una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empresa.</a:t>
            </a:r>
            <a:r>
              <a:rPr sz="1300" spc="3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Firmó</a:t>
            </a:r>
            <a:r>
              <a:rPr sz="1300" spc="3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su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pero</a:t>
            </a:r>
            <a:r>
              <a:rPr sz="1300" spc="-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no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ha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recibido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todavía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copia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del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mismo,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situación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le</a:t>
            </a:r>
            <a:r>
              <a:rPr sz="1300" spc="-1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preocupa.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¿Qué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trámites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debe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realizar la</a:t>
            </a:r>
            <a:r>
              <a:rPr sz="1300" spc="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empresa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que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contrata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personas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trabajadoras</a:t>
            </a:r>
            <a:r>
              <a:rPr sz="1300" spc="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-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300" spc="-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empresa?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44450">
              <a:lnSpc>
                <a:spcPct val="100800"/>
              </a:lnSpc>
              <a:spcBef>
                <a:spcPts val="5"/>
              </a:spcBef>
            </a:pP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Para</a:t>
            </a:r>
            <a:r>
              <a:rPr sz="1300" spc="2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resolver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5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prueba</a:t>
            </a:r>
            <a:r>
              <a:rPr sz="1300" spc="7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consulta</a:t>
            </a:r>
            <a:r>
              <a:rPr sz="1300" spc="11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el</a:t>
            </a:r>
            <a:r>
              <a:rPr sz="1300" spc="4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Estatuto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3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Trabajadores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en</a:t>
            </a:r>
            <a:r>
              <a:rPr sz="1300" spc="4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su</a:t>
            </a:r>
            <a:r>
              <a:rPr sz="1300" spc="2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artículo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referido</a:t>
            </a:r>
            <a:r>
              <a:rPr sz="1300" spc="8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a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la</a:t>
            </a:r>
            <a:r>
              <a:rPr sz="1300" spc="3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forma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de</a:t>
            </a:r>
            <a:r>
              <a:rPr sz="1300" spc="5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los</a:t>
            </a:r>
            <a:r>
              <a:rPr sz="1300" spc="60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212328"/>
                </a:solidFill>
                <a:latin typeface="Trebuchet MS"/>
                <a:cs typeface="Trebuchet MS"/>
              </a:rPr>
              <a:t>contratos</a:t>
            </a:r>
            <a:r>
              <a:rPr sz="1300" spc="85" dirty="0">
                <a:solidFill>
                  <a:srgbClr val="212328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212328"/>
                </a:solidFill>
                <a:latin typeface="Trebuchet MS"/>
                <a:cs typeface="Trebuchet MS"/>
              </a:rPr>
              <a:t>de </a:t>
            </a:r>
            <a:r>
              <a:rPr sz="1300" spc="-10" dirty="0">
                <a:solidFill>
                  <a:srgbClr val="212328"/>
                </a:solidFill>
                <a:latin typeface="Trebuchet MS"/>
                <a:cs typeface="Trebuchet MS"/>
              </a:rPr>
              <a:t>trabajo.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826" y="2893439"/>
            <a:ext cx="47434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300" b="1" spc="-25" dirty="0">
                <a:latin typeface="Trebuchet MS"/>
                <a:cs typeface="Trebuchet MS"/>
              </a:rPr>
              <a:t>ración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58" y="616136"/>
            <a:ext cx="9577070" cy="2454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b="1" spc="-25" dirty="0">
                <a:latin typeface="Trebuchet MS"/>
                <a:cs typeface="Trebuchet MS"/>
              </a:rPr>
              <a:t>Trámites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que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debe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cumplir</a:t>
            </a:r>
            <a:r>
              <a:rPr sz="1300" b="1" spc="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el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empresario</a:t>
            </a:r>
            <a:r>
              <a:rPr sz="1300" b="1" spc="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cuando contrata</a:t>
            </a:r>
            <a:r>
              <a:rPr sz="1300" b="1" spc="-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un </a:t>
            </a:r>
            <a:r>
              <a:rPr sz="1300" b="1" spc="-10" dirty="0">
                <a:latin typeface="Trebuchet MS"/>
                <a:cs typeface="Trebuchet MS"/>
              </a:rPr>
              <a:t>trabajador: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27660" algn="l"/>
              </a:tabLst>
            </a:pPr>
            <a:r>
              <a:rPr sz="1300" b="1" dirty="0">
                <a:latin typeface="Trebuchet MS"/>
                <a:cs typeface="Trebuchet MS"/>
              </a:rPr>
              <a:t>Comunicar</a:t>
            </a:r>
            <a:r>
              <a:rPr sz="1300" b="1" spc="6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-2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contratación</a:t>
            </a:r>
            <a:r>
              <a:rPr sz="1300" spc="-10" dirty="0">
                <a:latin typeface="Trebuchet MS"/>
                <a:cs typeface="Trebuchet MS"/>
              </a:rPr>
              <a:t>.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SEPE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(Servicio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público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empleo)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ct val="100000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dirty="0">
                <a:latin typeface="Trebuchet MS"/>
                <a:cs typeface="Trebuchet MS"/>
              </a:rPr>
              <a:t>Entregar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copia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del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contrato</a:t>
            </a:r>
            <a:r>
              <a:rPr sz="1300" b="1" spc="-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al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trabajador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ts val="1525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i="1" dirty="0">
                <a:latin typeface="Trebuchet MS"/>
                <a:cs typeface="Trebuchet MS"/>
              </a:rPr>
              <a:t>Afiliar</a:t>
            </a:r>
            <a:r>
              <a:rPr sz="1300" i="1" spc="20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al</a:t>
            </a:r>
            <a:r>
              <a:rPr sz="1300" i="1" spc="-1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trabajador</a:t>
            </a:r>
            <a:r>
              <a:rPr sz="1300" i="1" spc="4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a</a:t>
            </a:r>
            <a:r>
              <a:rPr sz="1300" i="1" spc="-1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la</a:t>
            </a:r>
            <a:r>
              <a:rPr sz="1300" i="1" spc="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Seguridad</a:t>
            </a:r>
            <a:r>
              <a:rPr sz="1300" i="1" spc="15" dirty="0">
                <a:latin typeface="Trebuchet MS"/>
                <a:cs typeface="Trebuchet MS"/>
              </a:rPr>
              <a:t> </a:t>
            </a:r>
            <a:r>
              <a:rPr sz="1300" i="1" dirty="0">
                <a:latin typeface="Trebuchet MS"/>
                <a:cs typeface="Trebuchet MS"/>
              </a:rPr>
              <a:t>Social</a:t>
            </a:r>
            <a:r>
              <a:rPr sz="1300" dirty="0">
                <a:latin typeface="Trebuchet MS"/>
                <a:cs typeface="Trebuchet MS"/>
              </a:rPr>
              <a:t>,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está</a:t>
            </a:r>
            <a:r>
              <a:rPr sz="1300" spc="-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 darle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alta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Seguridad</a:t>
            </a:r>
            <a:r>
              <a:rPr sz="1300" b="1" spc="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Social</a:t>
            </a:r>
            <a:r>
              <a:rPr sz="1300" b="1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(en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todos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los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casos)</a:t>
            </a:r>
            <a:endParaRPr sz="1300">
              <a:latin typeface="Trebuchet MS"/>
              <a:cs typeface="Trebuchet MS"/>
            </a:endParaRPr>
          </a:p>
          <a:p>
            <a:pPr marL="327660" indent="-314960">
              <a:lnSpc>
                <a:spcPts val="1525"/>
              </a:lnSpc>
              <a:buFont typeface="Arial MT"/>
              <a:buChar char="•"/>
              <a:tabLst>
                <a:tab pos="327660" algn="l"/>
              </a:tabLst>
            </a:pPr>
            <a:r>
              <a:rPr sz="1300" b="1" dirty="0">
                <a:latin typeface="Trebuchet MS"/>
                <a:cs typeface="Trebuchet MS"/>
              </a:rPr>
              <a:t>Cotizar</a:t>
            </a:r>
            <a:r>
              <a:rPr sz="1300" b="1" spc="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Seguridad</a:t>
            </a:r>
            <a:r>
              <a:rPr sz="1300" b="1" spc="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Social</a:t>
            </a:r>
            <a:r>
              <a:rPr sz="1300" b="1" spc="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por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el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trabajador</a:t>
            </a:r>
            <a:r>
              <a:rPr sz="1300" b="1" spc="-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contratado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desde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inicio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relación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laboral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hasta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su</a:t>
            </a:r>
            <a:endParaRPr sz="130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300" spc="-10" dirty="0">
                <a:latin typeface="Trebuchet MS"/>
                <a:cs typeface="Trebuchet MS"/>
              </a:rPr>
              <a:t>finalización.</a:t>
            </a:r>
            <a:endParaRPr sz="1300">
              <a:latin typeface="Trebuchet MS"/>
              <a:cs typeface="Trebuchet MS"/>
            </a:endParaRPr>
          </a:p>
          <a:p>
            <a:pPr marL="327660" marR="111760" indent="-315595">
              <a:lnSpc>
                <a:spcPct val="100800"/>
              </a:lnSpc>
              <a:spcBef>
                <a:spcPts val="10"/>
              </a:spcBef>
              <a:buFont typeface="Arial MT"/>
              <a:buChar char="•"/>
              <a:tabLst>
                <a:tab pos="327660" algn="l"/>
              </a:tabLst>
            </a:pPr>
            <a:r>
              <a:rPr sz="1300" b="1" dirty="0">
                <a:latin typeface="Trebuchet MS"/>
                <a:cs typeface="Trebuchet MS"/>
              </a:rPr>
              <a:t>Ingresar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las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cuotas en</a:t>
            </a:r>
            <a:r>
              <a:rPr sz="1300" b="1" spc="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Seguridad</a:t>
            </a:r>
            <a:r>
              <a:rPr sz="1300" b="1" spc="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Social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(la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correspondiente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 la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empresa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empleado,</a:t>
            </a:r>
            <a:r>
              <a:rPr sz="1300" b="1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este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caso,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como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b="1" spc="-20" dirty="0">
                <a:latin typeface="Trebuchet MS"/>
                <a:cs typeface="Trebuchet MS"/>
              </a:rPr>
              <a:t>pago </a:t>
            </a:r>
            <a:r>
              <a:rPr sz="1300" b="1" spc="-10" dirty="0">
                <a:latin typeface="Trebuchet MS"/>
                <a:cs typeface="Trebuchet MS"/>
              </a:rPr>
              <a:t>delegado</a:t>
            </a:r>
            <a:endParaRPr sz="1300">
              <a:latin typeface="Trebuchet MS"/>
              <a:cs typeface="Trebuchet MS"/>
            </a:endParaRPr>
          </a:p>
          <a:p>
            <a:pPr marL="42545">
              <a:lnSpc>
                <a:spcPts val="1530"/>
              </a:lnSpc>
              <a:spcBef>
                <a:spcPts val="7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1.2.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Características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del Contrato de</a:t>
            </a:r>
            <a:r>
              <a:rPr sz="1300" b="1" spc="-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Trabajo</a:t>
            </a:r>
            <a:endParaRPr sz="1300">
              <a:latin typeface="Trebuchet MS"/>
              <a:cs typeface="Trebuchet MS"/>
            </a:endParaRPr>
          </a:p>
          <a:p>
            <a:pPr marL="42545">
              <a:lnSpc>
                <a:spcPts val="1530"/>
              </a:lnSpc>
            </a:pP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debe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cumplir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unas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características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determinadas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respecto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aspecto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formal,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contenido</a:t>
            </a:r>
            <a:r>
              <a:rPr sz="1300" b="1" spc="5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y</a:t>
            </a:r>
            <a:endParaRPr sz="130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  <a:spcBef>
                <a:spcPts val="35"/>
              </a:spcBef>
              <a:tabLst>
                <a:tab pos="1075055" algn="l"/>
              </a:tabLst>
            </a:pP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 </a:t>
            </a:r>
            <a:r>
              <a:rPr sz="1300" b="1" spc="-25" dirty="0">
                <a:latin typeface="Trebuchet MS"/>
                <a:cs typeface="Trebuchet MS"/>
              </a:rPr>
              <a:t>du</a:t>
            </a:r>
            <a:r>
              <a:rPr sz="1300" b="1" dirty="0">
                <a:latin typeface="Trebuchet MS"/>
                <a:cs typeface="Trebuchet MS"/>
              </a:rPr>
              <a:t>	.</a:t>
            </a:r>
            <a:r>
              <a:rPr sz="1300" b="1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 caso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hacerlo</a:t>
            </a:r>
            <a:r>
              <a:rPr sz="1300" dirty="0">
                <a:latin typeface="Trebuchet MS"/>
                <a:cs typeface="Trebuchet MS"/>
              </a:rPr>
              <a:t>,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el documento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y/o</a:t>
            </a:r>
            <a:r>
              <a:rPr sz="1300" b="1" spc="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la</a:t>
            </a:r>
            <a:r>
              <a:rPr sz="1300" b="1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contratación</a:t>
            </a:r>
            <a:r>
              <a:rPr sz="1300" b="1" spc="-2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pueden</a:t>
            </a:r>
            <a:r>
              <a:rPr sz="1300" b="1" spc="4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verse</a:t>
            </a:r>
            <a:r>
              <a:rPr sz="1300" b="1" spc="3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perjudicados</a:t>
            </a:r>
            <a:r>
              <a:rPr sz="1300" spc="-10" dirty="0"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088" y="3134867"/>
            <a:ext cx="7152131" cy="8808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0204" y="2941319"/>
            <a:ext cx="792480" cy="916305"/>
            <a:chOff x="870204" y="2941319"/>
            <a:chExt cx="792480" cy="9163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04" y="3203448"/>
              <a:ext cx="792479" cy="6537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380" y="2941319"/>
              <a:ext cx="458723" cy="26212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6191" y="4041072"/>
            <a:ext cx="9404350" cy="271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95"/>
              </a:spcBef>
            </a:pP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A.</a:t>
            </a:r>
            <a:r>
              <a:rPr sz="1300" b="1" spc="229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Forma</a:t>
            </a:r>
            <a:r>
              <a:rPr sz="1300" b="1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del</a:t>
            </a:r>
            <a:r>
              <a:rPr sz="1300" b="1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b="1" spc="3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trabajo puede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celebrarse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 manera</a:t>
            </a:r>
            <a:r>
              <a:rPr sz="1300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verbal o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b="1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escrito:</a:t>
            </a:r>
            <a:endParaRPr sz="1300">
              <a:latin typeface="Trebuchet MS"/>
              <a:cs typeface="Trebuchet MS"/>
            </a:endParaRPr>
          </a:p>
          <a:p>
            <a:pPr marL="204470" indent="-191770">
              <a:lnSpc>
                <a:spcPts val="1530"/>
              </a:lnSpc>
              <a:buFont typeface="Arial MT"/>
              <a:buChar char="•"/>
              <a:tabLst>
                <a:tab pos="204470" algn="l"/>
              </a:tabLst>
            </a:pP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Solamente</a:t>
            </a:r>
            <a:r>
              <a:rPr sz="1300" spc="1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spc="7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manera</a:t>
            </a:r>
            <a:r>
              <a:rPr sz="1300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verbal</a:t>
            </a:r>
            <a:r>
              <a:rPr sz="1300" spc="10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dos</a:t>
            </a:r>
            <a:r>
              <a:rPr sz="1300" b="1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modalidades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:</a:t>
            </a:r>
            <a:r>
              <a:rPr sz="1300" spc="9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spc="7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eventual</a:t>
            </a:r>
            <a:r>
              <a:rPr sz="1300" b="1" spc="10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b="1" spc="8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circunstancias</a:t>
            </a:r>
            <a:r>
              <a:rPr sz="1300" b="1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b="1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la</a:t>
            </a:r>
            <a:r>
              <a:rPr sz="1300" b="1" spc="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producción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una</a:t>
            </a:r>
            <a:r>
              <a:rPr sz="1300" spc="9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duración</a:t>
            </a:r>
            <a:r>
              <a:rPr sz="1300" b="1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inferior</a:t>
            </a:r>
            <a:endParaRPr sz="1300">
              <a:latin typeface="Trebuchet MS"/>
              <a:cs typeface="Trebuchet MS"/>
            </a:endParaRPr>
          </a:p>
          <a:p>
            <a:pPr marL="204470">
              <a:lnSpc>
                <a:spcPct val="100000"/>
              </a:lnSpc>
              <a:spcBef>
                <a:spcPts val="35"/>
              </a:spcBef>
            </a:pP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4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semanas, y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indefinido</a:t>
            </a:r>
            <a:r>
              <a:rPr sz="1300" b="1" spc="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ordinario</a:t>
            </a:r>
            <a:r>
              <a:rPr sz="1300" b="1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</a:t>
            </a:r>
            <a:r>
              <a:rPr sz="1300" b="1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tiempo</a:t>
            </a:r>
            <a:r>
              <a:rPr sz="1300" b="1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completo.</a:t>
            </a:r>
            <a:endParaRPr sz="1300">
              <a:latin typeface="Trebuchet MS"/>
              <a:cs typeface="Trebuchet MS"/>
            </a:endParaRPr>
          </a:p>
          <a:p>
            <a:pPr marL="204470" marR="102235" indent="-19240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4470" algn="l"/>
              </a:tabLst>
            </a:pP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spc="2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resto</a:t>
            </a:r>
            <a:r>
              <a:rPr sz="1300" b="1" spc="2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b="1" spc="2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hará</a:t>
            </a:r>
            <a:r>
              <a:rPr sz="1300" b="1" spc="2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b="1" spc="2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escrito</a:t>
            </a:r>
            <a:r>
              <a:rPr sz="1300" b="1" spc="2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obligatoriamente,</a:t>
            </a:r>
            <a:r>
              <a:rPr sz="1300" spc="30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20" dirty="0">
                <a:solidFill>
                  <a:srgbClr val="414141"/>
                </a:solidFill>
                <a:latin typeface="Trebuchet MS"/>
                <a:cs typeface="Trebuchet MS"/>
              </a:rPr>
              <a:t>y,</a:t>
            </a:r>
            <a:r>
              <a:rPr sz="1300" spc="-1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si</a:t>
            </a:r>
            <a:r>
              <a:rPr sz="1300" b="1" spc="2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no</a:t>
            </a:r>
            <a:r>
              <a:rPr sz="1300" b="1" spc="2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b="1" spc="2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hace</a:t>
            </a:r>
            <a:r>
              <a:rPr sz="1300" b="1" spc="2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b="1" spc="2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escrito,</a:t>
            </a:r>
            <a:r>
              <a:rPr sz="1300" b="1" spc="2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b="1" spc="2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presume</a:t>
            </a:r>
            <a:r>
              <a:rPr sz="1300" b="1" spc="2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un</a:t>
            </a:r>
            <a:r>
              <a:rPr sz="1300" b="1" spc="254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b="1" spc="2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indefinido</a:t>
            </a:r>
            <a:r>
              <a:rPr sz="1300" b="1" spc="29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50" dirty="0">
                <a:solidFill>
                  <a:srgbClr val="414141"/>
                </a:solidFill>
                <a:latin typeface="Trebuchet MS"/>
                <a:cs typeface="Trebuchet MS"/>
              </a:rPr>
              <a:t>a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jornada</a:t>
            </a:r>
            <a:r>
              <a:rPr sz="1300" b="1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completa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salvo</a:t>
            </a:r>
            <a:r>
              <a:rPr sz="1300" b="1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que</a:t>
            </a:r>
            <a:r>
              <a:rPr sz="1300" b="1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b="1" spc="-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acredite</a:t>
            </a:r>
            <a:r>
              <a:rPr sz="1300" b="1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la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naturaleza</a:t>
            </a:r>
            <a:r>
              <a:rPr sz="1300" b="1" spc="-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temporal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del</a:t>
            </a:r>
            <a:r>
              <a:rPr sz="1300" b="1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mismo.</a:t>
            </a:r>
            <a:endParaRPr sz="1300">
              <a:latin typeface="Trebuchet MS"/>
              <a:cs typeface="Trebuchet MS"/>
            </a:endParaRPr>
          </a:p>
          <a:p>
            <a:pPr marL="12700" marR="38100">
              <a:lnSpc>
                <a:spcPct val="102299"/>
              </a:lnSpc>
              <a:spcBef>
                <a:spcPts val="585"/>
              </a:spcBef>
            </a:pP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B.</a:t>
            </a:r>
            <a:r>
              <a:rPr sz="1300" b="1" spc="-1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Contenido</a:t>
            </a: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mínimo del contrato</a:t>
            </a:r>
            <a:r>
              <a:rPr sz="13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de trabajo</a:t>
            </a:r>
            <a:r>
              <a:rPr sz="1300" b="1" spc="-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La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ley</a:t>
            </a:r>
            <a:r>
              <a:rPr sz="1300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no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establece</a:t>
            </a:r>
            <a:r>
              <a:rPr sz="1300" b="1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forma</a:t>
            </a:r>
            <a:r>
              <a:rPr sz="1300" b="1" spc="-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concreta</a:t>
            </a:r>
            <a:r>
              <a:rPr sz="1300" b="1" spc="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 contenido</a:t>
            </a:r>
            <a:r>
              <a:rPr sz="1300" spc="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del contrato,</a:t>
            </a:r>
            <a:r>
              <a:rPr sz="1300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cuando 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se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celebren</a:t>
            </a:r>
            <a:r>
              <a:rPr sz="1300" b="1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por</a:t>
            </a:r>
            <a:r>
              <a:rPr sz="1300" b="1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escrito</a:t>
            </a:r>
            <a:r>
              <a:rPr sz="1300" b="1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deberán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414141"/>
                </a:solidFill>
                <a:latin typeface="Trebuchet MS"/>
                <a:cs typeface="Trebuchet MS"/>
              </a:rPr>
              <a:t>figurar,</a:t>
            </a:r>
            <a:r>
              <a:rPr sz="1300" spc="-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como</a:t>
            </a:r>
            <a:r>
              <a:rPr sz="1300" spc="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mínimo: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fecha,</a:t>
            </a:r>
            <a:r>
              <a:rPr sz="1300" b="1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identificación</a:t>
            </a:r>
            <a:r>
              <a:rPr sz="1300" b="1" spc="8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b="1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las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partes, grupo</a:t>
            </a:r>
            <a:r>
              <a:rPr sz="1300" b="1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profesional,</a:t>
            </a:r>
            <a:r>
              <a:rPr sz="1300" b="1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lugar 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de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trabajo,</a:t>
            </a:r>
            <a:r>
              <a:rPr sz="1300" b="1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tiempo</a:t>
            </a:r>
            <a:r>
              <a:rPr sz="1300" b="1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–</a:t>
            </a:r>
            <a:r>
              <a:rPr sz="1300" b="1" spc="-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horario,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retribución,</a:t>
            </a:r>
            <a:r>
              <a:rPr sz="1300" b="1" spc="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vacaciones,</a:t>
            </a:r>
            <a:r>
              <a:rPr sz="1300" b="1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periodo</a:t>
            </a:r>
            <a:r>
              <a:rPr sz="1300" b="1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prueba,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preaviso,</a:t>
            </a:r>
            <a:r>
              <a:rPr sz="1300" b="1" spc="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cláusulas</a:t>
            </a:r>
            <a:r>
              <a:rPr sz="1300" b="1" spc="-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(*)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2000"/>
              </a:lnSpc>
            </a:pP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(*)</a:t>
            </a:r>
            <a:r>
              <a:rPr sz="1300" b="1" spc="-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Cláusulas</a:t>
            </a:r>
            <a:r>
              <a:rPr sz="1300" b="1" spc="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nulas.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Las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cláusulas</a:t>
            </a:r>
            <a:r>
              <a:rPr sz="1300" b="1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que</a:t>
            </a:r>
            <a:r>
              <a:rPr sz="1300" b="1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limiten</a:t>
            </a:r>
            <a:r>
              <a:rPr sz="1300" b="1" spc="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el ejercicio</a:t>
            </a:r>
            <a:r>
              <a:rPr sz="1300" b="1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derechos</a:t>
            </a:r>
            <a:r>
              <a:rPr sz="1300" b="1" spc="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fundamentales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como</a:t>
            </a:r>
            <a:r>
              <a:rPr sz="1300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la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libre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sindicación,</a:t>
            </a:r>
            <a:r>
              <a:rPr sz="1300" spc="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la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huelga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o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cualquier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otro</a:t>
            </a:r>
            <a:r>
              <a:rPr sz="1300" spc="-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derecho</a:t>
            </a:r>
            <a:r>
              <a:rPr sz="1300" spc="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reconocido</a:t>
            </a:r>
            <a:r>
              <a:rPr sz="1300" spc="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a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los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trabajadores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(salario,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descanso,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etc.),</a:t>
            </a:r>
            <a:r>
              <a:rPr sz="1300" spc="-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considerarán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nulas.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No</a:t>
            </a:r>
            <a:r>
              <a:rPr sz="1300" b="1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anulan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 el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,</a:t>
            </a:r>
            <a:r>
              <a:rPr sz="1300" spc="-5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quedan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sin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efecto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pero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el contrato</a:t>
            </a:r>
            <a:r>
              <a:rPr sz="1300" spc="2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se</a:t>
            </a:r>
            <a:r>
              <a:rPr sz="1300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mantiene.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Si</a:t>
            </a:r>
            <a:r>
              <a:rPr sz="1300" b="1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todo</a:t>
            </a:r>
            <a:r>
              <a:rPr sz="1300" b="1" spc="-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b="1" spc="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contrato</a:t>
            </a:r>
            <a:r>
              <a:rPr sz="1300" b="1" spc="-4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es nulo,</a:t>
            </a:r>
            <a:r>
              <a:rPr sz="1300" b="1" spc="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el</a:t>
            </a:r>
            <a:r>
              <a:rPr sz="1300" b="1" spc="2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trabajador</a:t>
            </a:r>
            <a:r>
              <a:rPr sz="1300" b="1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tiene</a:t>
            </a:r>
            <a:r>
              <a:rPr sz="1300" b="1" spc="3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derecho</a:t>
            </a:r>
            <a:r>
              <a:rPr sz="1300" b="1" spc="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a</a:t>
            </a:r>
            <a:r>
              <a:rPr sz="1300" b="1" spc="1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25" dirty="0">
                <a:solidFill>
                  <a:srgbClr val="414141"/>
                </a:solidFill>
                <a:latin typeface="Trebuchet MS"/>
                <a:cs typeface="Trebuchet MS"/>
              </a:rPr>
              <a:t>la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remuneración</a:t>
            </a:r>
            <a:r>
              <a:rPr sz="1300" b="1" spc="4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del</a:t>
            </a:r>
            <a:r>
              <a:rPr sz="1300" b="1" spc="-1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trabajo</a:t>
            </a:r>
            <a:r>
              <a:rPr sz="1300" b="1" spc="-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ya</a:t>
            </a:r>
            <a:r>
              <a:rPr sz="1300" b="1" spc="37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Trebuchet MS"/>
                <a:cs typeface="Trebuchet MS"/>
              </a:rPr>
              <a:t>realizado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6447" y="1824227"/>
          <a:ext cx="9620250" cy="225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Confidencialidad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69546"/>
                      </a:solidFill>
                      <a:prstDash val="solid"/>
                    </a:lnL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Secreto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3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confidencialidad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toda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información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revelada</a:t>
                      </a:r>
                      <a:r>
                        <a:rPr sz="13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obtenida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empresa.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R w="19050">
                      <a:solidFill>
                        <a:srgbClr val="F69546"/>
                      </a:solidFill>
                      <a:prstDash val="solid"/>
                    </a:lnR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competencia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F69546"/>
                      </a:solidFill>
                      <a:prstDash val="solid"/>
                    </a:lnL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76200">
                        <a:lnSpc>
                          <a:spcPct val="102299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misma</a:t>
                      </a:r>
                      <a:r>
                        <a:rPr sz="13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actividad,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años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máximo,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finalizada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relación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laboral,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300" spc="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compensación económica.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F69546"/>
                      </a:solidFill>
                      <a:prstDash val="solid"/>
                    </a:lnR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43815" marR="200025">
                        <a:lnSpc>
                          <a:spcPct val="102299"/>
                        </a:lnSpc>
                        <a:spcBef>
                          <a:spcPts val="15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concurrencia,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plena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dedicación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69546"/>
                      </a:solidFill>
                      <a:prstDash val="solid"/>
                    </a:lnL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63500">
                        <a:lnSpc>
                          <a:spcPct val="102299"/>
                        </a:lnSpc>
                        <a:spcBef>
                          <a:spcPts val="150"/>
                        </a:spcBef>
                        <a:tabLst>
                          <a:tab pos="303593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Incompatibilidad</a:t>
                      </a:r>
                      <a:r>
                        <a:rPr sz="1300" spc="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3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otros</a:t>
                      </a:r>
                      <a:r>
                        <a:rPr sz="1300" spc="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trabajos.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	Si</a:t>
                      </a:r>
                      <a:r>
                        <a:rPr sz="1300" spc="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existe,</a:t>
                      </a:r>
                      <a:r>
                        <a:rPr sz="1300" spc="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3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puede</a:t>
                      </a:r>
                      <a:r>
                        <a:rPr sz="13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trabajar</a:t>
                      </a:r>
                      <a:r>
                        <a:rPr sz="1300" spc="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otras</a:t>
                      </a:r>
                      <a:r>
                        <a:rPr sz="1300" spc="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empresas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siempre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incurra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competencia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desleal.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F69546"/>
                      </a:solidFill>
                      <a:prstDash val="solid"/>
                    </a:lnR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Permanencia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F69546"/>
                      </a:solidFill>
                      <a:prstDash val="solid"/>
                    </a:lnL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71120">
                        <a:lnSpc>
                          <a:spcPct val="102299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3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años.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compensar</a:t>
                      </a:r>
                      <a:r>
                        <a:rPr sz="13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especializada</a:t>
                      </a:r>
                      <a:r>
                        <a:rPr sz="13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recibida.</a:t>
                      </a:r>
                      <a:r>
                        <a:rPr sz="13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dinero</a:t>
                      </a:r>
                      <a:r>
                        <a:rPr sz="13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invertido</a:t>
                      </a:r>
                      <a:r>
                        <a:rPr sz="13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formación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empleado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revierte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beneficio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empresa.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F69546"/>
                      </a:solidFill>
                      <a:prstDash val="solid"/>
                    </a:lnR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43815" marR="603885">
                        <a:lnSpc>
                          <a:spcPct val="102299"/>
                        </a:lnSpc>
                        <a:spcBef>
                          <a:spcPts val="160"/>
                        </a:spcBef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Polivalencia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funcional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69546"/>
                      </a:solidFill>
                      <a:prstDash val="solid"/>
                    </a:lnL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69850">
                        <a:lnSpc>
                          <a:spcPct val="102299"/>
                        </a:lnSpc>
                        <a:spcBef>
                          <a:spcPts val="16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0" dirty="0">
                          <a:latin typeface="Trebuchet MS"/>
                          <a:cs typeface="Trebuchet MS"/>
                        </a:rPr>
                        <a:t>trabajador,</a:t>
                      </a:r>
                      <a:r>
                        <a:rPr sz="13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aunque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clasifique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actividad</a:t>
                      </a:r>
                      <a:r>
                        <a:rPr sz="13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desempeñe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funciones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durante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más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tiempo,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compromete</a:t>
                      </a:r>
                      <a:r>
                        <a:rPr sz="13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realizar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funciones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más 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3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profesional.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69546"/>
                      </a:solidFill>
                      <a:prstDash val="solid"/>
                    </a:lnR>
                    <a:lnT w="19050">
                      <a:solidFill>
                        <a:srgbClr val="F69546"/>
                      </a:solidFill>
                      <a:prstDash val="solid"/>
                    </a:lnT>
                    <a:lnB w="19050">
                      <a:solidFill>
                        <a:srgbClr val="F6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3058" y="938278"/>
            <a:ext cx="9546590" cy="628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60"/>
              </a:spcBef>
            </a:pP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(*)</a:t>
            </a:r>
            <a:r>
              <a:rPr sz="1300" b="1" spc="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Otras</a:t>
            </a:r>
            <a:r>
              <a:rPr sz="1300" b="1" spc="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Trebuchet MS"/>
                <a:cs typeface="Trebuchet MS"/>
              </a:rPr>
              <a:t>cláusulas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.</a:t>
            </a:r>
            <a:r>
              <a:rPr sz="1300" b="1" spc="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Son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cada</a:t>
            </a:r>
            <a:r>
              <a:rPr sz="1300" b="1" spc="4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vez</a:t>
            </a:r>
            <a:r>
              <a:rPr sz="1300" b="1" spc="5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más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frecuentes</a:t>
            </a:r>
            <a:r>
              <a:rPr sz="1300" b="1" spc="65" dirty="0"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determinadas</a:t>
            </a:r>
            <a:r>
              <a:rPr sz="1300" spc="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cláusulas,</a:t>
            </a:r>
            <a:r>
              <a:rPr sz="1300" spc="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como</a:t>
            </a:r>
            <a:r>
              <a:rPr sz="1300" spc="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3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3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permanencia,</a:t>
            </a:r>
            <a:r>
              <a:rPr sz="1300" b="1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no</a:t>
            </a:r>
            <a:r>
              <a:rPr sz="1300" b="1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competencia,</a:t>
            </a:r>
            <a:r>
              <a:rPr sz="1300" b="1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confidencialidad</a:t>
            </a:r>
            <a:r>
              <a:rPr sz="1300" b="1" spc="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spc="-50" dirty="0">
                <a:solidFill>
                  <a:srgbClr val="414141"/>
                </a:solidFill>
                <a:latin typeface="Calibri"/>
                <a:cs typeface="Calibri"/>
              </a:rPr>
              <a:t>o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plena</a:t>
            </a:r>
            <a:r>
              <a:rPr sz="1300" b="1" spc="2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dedicación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.</a:t>
            </a:r>
            <a:r>
              <a:rPr sz="1300" spc="25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Mediante</a:t>
            </a:r>
            <a:r>
              <a:rPr sz="1300" spc="2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estas</a:t>
            </a:r>
            <a:r>
              <a:rPr sz="1300" spc="2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cláusulas</a:t>
            </a:r>
            <a:r>
              <a:rPr sz="1300" spc="2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quedan</a:t>
            </a:r>
            <a:r>
              <a:rPr sz="1300" spc="2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reflejadas</a:t>
            </a:r>
            <a:r>
              <a:rPr sz="1300" spc="2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en</a:t>
            </a:r>
            <a:r>
              <a:rPr sz="1300" spc="2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300" spc="2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14141"/>
                </a:solidFill>
                <a:latin typeface="Calibri"/>
                <a:cs typeface="Calibri"/>
              </a:rPr>
              <a:t>contrato</a:t>
            </a:r>
            <a:r>
              <a:rPr sz="1300" spc="2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300" b="1" spc="2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obligaciones</a:t>
            </a:r>
            <a:r>
              <a:rPr sz="1300" b="1" spc="2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legales</a:t>
            </a:r>
            <a:r>
              <a:rPr sz="1300" b="1" spc="2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que</a:t>
            </a:r>
            <a:r>
              <a:rPr sz="1300" b="1" spc="2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300" b="1" spc="2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trabajador</a:t>
            </a:r>
            <a:r>
              <a:rPr sz="1300" b="1" spc="2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asume</a:t>
            </a:r>
            <a:r>
              <a:rPr sz="1300" b="1" spc="2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Calibri"/>
                <a:cs typeface="Calibri"/>
              </a:rPr>
              <a:t>tanto durante</a:t>
            </a:r>
            <a:r>
              <a:rPr sz="13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300" b="1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vigencia</a:t>
            </a:r>
            <a:r>
              <a:rPr sz="1300" b="1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del</a:t>
            </a:r>
            <a:r>
              <a:rPr sz="13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Calibri"/>
                <a:cs typeface="Calibri"/>
              </a:rPr>
              <a:t>contrato</a:t>
            </a:r>
            <a:r>
              <a:rPr sz="13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como</a:t>
            </a:r>
            <a:r>
              <a:rPr sz="1300" b="1" spc="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3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su</a:t>
            </a:r>
            <a:r>
              <a:rPr sz="13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414141"/>
                </a:solidFill>
                <a:latin typeface="Calibri"/>
                <a:cs typeface="Calibri"/>
              </a:rPr>
              <a:t>finalización.</a:t>
            </a:r>
            <a:r>
              <a:rPr sz="1300" b="1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14141"/>
                </a:solidFill>
                <a:latin typeface="Calibri"/>
                <a:cs typeface="Calibri"/>
              </a:rPr>
              <a:t>Ejemplos: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04" y="4330633"/>
            <a:ext cx="9683750" cy="226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CLÁUSULAS</a:t>
            </a:r>
            <a:r>
              <a:rPr sz="1300" b="1" spc="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504D"/>
                </a:solidFill>
                <a:latin typeface="Trebuchet MS"/>
                <a:cs typeface="Trebuchet MS"/>
              </a:rPr>
              <a:t>LABORALES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 marR="5080" algn="just">
              <a:lnSpc>
                <a:spcPct val="102299"/>
              </a:lnSpc>
            </a:pPr>
            <a:r>
              <a:rPr sz="1300" dirty="0">
                <a:latin typeface="Trebuchet MS"/>
                <a:cs typeface="Trebuchet MS"/>
              </a:rPr>
              <a:t>Ana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terminó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ciclo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formativo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Grado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Superior</a:t>
            </a:r>
            <a:r>
              <a:rPr sz="1300" spc="2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Marketing</a:t>
            </a:r>
            <a:r>
              <a:rPr sz="1300" spc="1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18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Publicidad.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Hace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un</a:t>
            </a:r>
            <a:r>
              <a:rPr sz="1300" spc="20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año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fue</a:t>
            </a:r>
            <a:r>
              <a:rPr sz="1300" spc="1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contratada</a:t>
            </a:r>
            <a:r>
              <a:rPr sz="1300" spc="1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como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analista</a:t>
            </a:r>
            <a:r>
              <a:rPr sz="1300" spc="204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de </a:t>
            </a:r>
            <a:r>
              <a:rPr sz="1300" dirty="0">
                <a:latin typeface="Trebuchet MS"/>
                <a:cs typeface="Trebuchet MS"/>
              </a:rPr>
              <a:t>mercado.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Ana</a:t>
            </a:r>
            <a:r>
              <a:rPr sz="1300" spc="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</a:t>
            </a:r>
            <a:r>
              <a:rPr sz="1300" spc="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recibido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noticia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partir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enero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tendrá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ocupar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puesto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telemarketing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comercio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digital, </a:t>
            </a:r>
            <a:r>
              <a:rPr sz="1300" dirty="0">
                <a:latin typeface="Trebuchet MS"/>
                <a:cs typeface="Trebuchet MS"/>
              </a:rPr>
              <a:t>comunicado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satisface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porque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gusta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mucho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desempeñar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esa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función.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6985" algn="just">
              <a:lnSpc>
                <a:spcPct val="101899"/>
              </a:lnSpc>
            </a:pPr>
            <a:r>
              <a:rPr sz="1300" dirty="0">
                <a:latin typeface="Trebuchet MS"/>
                <a:cs typeface="Trebuchet MS"/>
              </a:rPr>
              <a:t>Sus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compañeros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</a:t>
            </a:r>
            <a:r>
              <a:rPr sz="1300" spc="20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compañeras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comentan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0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creen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229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sus</a:t>
            </a:r>
            <a:r>
              <a:rPr sz="1300" spc="20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contratos</a:t>
            </a:r>
            <a:r>
              <a:rPr sz="1300" spc="2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han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pactado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2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polivalencia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funcional.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¿Podrías </a:t>
            </a:r>
            <a:r>
              <a:rPr sz="1300" dirty="0">
                <a:latin typeface="Trebuchet MS"/>
                <a:cs typeface="Trebuchet MS"/>
              </a:rPr>
              <a:t>explicarle</a:t>
            </a:r>
            <a:r>
              <a:rPr sz="1300" spc="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1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Ana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debe</a:t>
            </a:r>
            <a:r>
              <a:rPr sz="1300" spc="1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asumir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cambio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tarea,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1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1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caso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114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hubiera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pactado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alguna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cláusula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9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ese</a:t>
            </a:r>
            <a:r>
              <a:rPr sz="1300" spc="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sentido?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¿Qué </a:t>
            </a:r>
            <a:r>
              <a:rPr sz="1300" dirty="0">
                <a:latin typeface="Trebuchet MS"/>
                <a:cs typeface="Trebuchet MS"/>
              </a:rPr>
              <a:t>contenido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tiene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cláusula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polivalencia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funcional?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3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45" dirty="0">
                <a:solidFill>
                  <a:srgbClr val="BF504D"/>
                </a:solidFill>
                <a:latin typeface="Trebuchet MS"/>
                <a:cs typeface="Trebuchet MS"/>
              </a:rPr>
              <a:t>Para</a:t>
            </a:r>
            <a:r>
              <a:rPr sz="1300" b="1" spc="-5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resolver</a:t>
            </a:r>
            <a:r>
              <a:rPr sz="1300" b="1" spc="2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el</a:t>
            </a:r>
            <a:r>
              <a:rPr sz="1300" b="1" spc="-10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ejercicio</a:t>
            </a:r>
            <a:r>
              <a:rPr sz="1300" b="1" spc="5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consulta</a:t>
            </a:r>
            <a:r>
              <a:rPr sz="1300" b="1" spc="-30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el</a:t>
            </a:r>
            <a:r>
              <a:rPr sz="1300" b="1" spc="1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artículo</a:t>
            </a:r>
            <a:r>
              <a:rPr sz="1300" b="1" spc="20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22.4</a:t>
            </a:r>
            <a:r>
              <a:rPr sz="1300" b="1" spc="1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del</a:t>
            </a:r>
            <a:r>
              <a:rPr sz="1300" b="1" spc="1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Estatuto</a:t>
            </a:r>
            <a:r>
              <a:rPr sz="1300" b="1" spc="-5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504D"/>
                </a:solidFill>
                <a:latin typeface="Trebuchet MS"/>
                <a:cs typeface="Trebuchet MS"/>
              </a:rPr>
              <a:t>de los</a:t>
            </a:r>
            <a:r>
              <a:rPr sz="1300" b="1" spc="-40" dirty="0">
                <a:solidFill>
                  <a:srgbClr val="BF504D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504D"/>
                </a:solidFill>
                <a:latin typeface="Trebuchet MS"/>
                <a:cs typeface="Trebuchet MS"/>
              </a:rPr>
              <a:t>Trabajadores.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1" y="104241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53339">
            <a:solidFill>
              <a:srgbClr val="DF87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54024" y="1042416"/>
            <a:ext cx="6917055" cy="190500"/>
            <a:chOff x="954024" y="1042416"/>
            <a:chExt cx="6917055" cy="190500"/>
          </a:xfrm>
        </p:grpSpPr>
        <p:sp>
          <p:nvSpPr>
            <p:cNvPr id="4" name="object 4"/>
            <p:cNvSpPr/>
            <p:nvPr/>
          </p:nvSpPr>
          <p:spPr>
            <a:xfrm>
              <a:off x="7844028" y="1042416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53339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024" y="1213104"/>
              <a:ext cx="6916420" cy="0"/>
            </a:xfrm>
            <a:custGeom>
              <a:avLst/>
              <a:gdLst/>
              <a:ahLst/>
              <a:cxnLst/>
              <a:rect l="l" t="t" r="r" b="b"/>
              <a:pathLst>
                <a:path w="6916420">
                  <a:moveTo>
                    <a:pt x="0" y="0"/>
                  </a:moveTo>
                  <a:lnTo>
                    <a:pt x="6915911" y="0"/>
                  </a:lnTo>
                </a:path>
              </a:pathLst>
            </a:custGeom>
            <a:ln w="38100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89204" y="1054608"/>
            <a:ext cx="0" cy="810895"/>
          </a:xfrm>
          <a:custGeom>
            <a:avLst/>
            <a:gdLst/>
            <a:ahLst/>
            <a:cxnLst/>
            <a:rect l="l" t="t" r="r" b="b"/>
            <a:pathLst>
              <a:path h="810894">
                <a:moveTo>
                  <a:pt x="0" y="0"/>
                </a:moveTo>
                <a:lnTo>
                  <a:pt x="0" y="810767"/>
                </a:lnTo>
              </a:path>
            </a:pathLst>
          </a:custGeom>
          <a:ln w="28956">
            <a:solidFill>
              <a:srgbClr val="F6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94620" y="1054608"/>
            <a:ext cx="0" cy="810895"/>
          </a:xfrm>
          <a:custGeom>
            <a:avLst/>
            <a:gdLst/>
            <a:ahLst/>
            <a:cxnLst/>
            <a:rect l="l" t="t" r="r" b="b"/>
            <a:pathLst>
              <a:path h="810894">
                <a:moveTo>
                  <a:pt x="0" y="0"/>
                </a:moveTo>
                <a:lnTo>
                  <a:pt x="0" y="810767"/>
                </a:lnTo>
              </a:path>
            </a:pathLst>
          </a:custGeom>
          <a:ln w="28956">
            <a:solidFill>
              <a:srgbClr val="F6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882" y="1043177"/>
            <a:ext cx="9864090" cy="53340"/>
            <a:chOff x="460882" y="1043177"/>
            <a:chExt cx="9864090" cy="53340"/>
          </a:xfrm>
        </p:grpSpPr>
        <p:sp>
          <p:nvSpPr>
            <p:cNvPr id="9" name="object 9"/>
            <p:cNvSpPr/>
            <p:nvPr/>
          </p:nvSpPr>
          <p:spPr>
            <a:xfrm>
              <a:off x="475487" y="1069847"/>
              <a:ext cx="478790" cy="0"/>
            </a:xfrm>
            <a:custGeom>
              <a:avLst/>
              <a:gdLst/>
              <a:ahLst/>
              <a:cxnLst/>
              <a:rect l="l" t="t" r="r" b="b"/>
              <a:pathLst>
                <a:path w="478790">
                  <a:moveTo>
                    <a:pt x="0" y="0"/>
                  </a:moveTo>
                  <a:lnTo>
                    <a:pt x="478536" y="0"/>
                  </a:lnTo>
                </a:path>
              </a:pathLst>
            </a:custGeom>
            <a:ln w="28956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4024" y="1069847"/>
              <a:ext cx="6916420" cy="0"/>
            </a:xfrm>
            <a:custGeom>
              <a:avLst/>
              <a:gdLst/>
              <a:ahLst/>
              <a:cxnLst/>
              <a:rect l="l" t="t" r="r" b="b"/>
              <a:pathLst>
                <a:path w="6916420">
                  <a:moveTo>
                    <a:pt x="0" y="0"/>
                  </a:moveTo>
                  <a:lnTo>
                    <a:pt x="6915911" y="0"/>
                  </a:lnTo>
                </a:path>
              </a:pathLst>
            </a:custGeom>
            <a:ln w="53339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9936" y="1069847"/>
              <a:ext cx="2440305" cy="0"/>
            </a:xfrm>
            <a:custGeom>
              <a:avLst/>
              <a:gdLst/>
              <a:ahLst/>
              <a:cxnLst/>
              <a:rect l="l" t="t" r="r" b="b"/>
              <a:pathLst>
                <a:path w="2440304">
                  <a:moveTo>
                    <a:pt x="0" y="0"/>
                  </a:moveTo>
                  <a:lnTo>
                    <a:pt x="2439924" y="0"/>
                  </a:lnTo>
                </a:path>
              </a:pathLst>
            </a:custGeom>
            <a:ln w="28956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6646" y="1011333"/>
            <a:ext cx="73736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300" dirty="0">
                <a:latin typeface="Trebuchet MS"/>
                <a:cs typeface="Trebuchet MS"/>
              </a:rPr>
              <a:t>¿Qué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es?</a:t>
            </a:r>
            <a:endParaRPr sz="1300">
              <a:latin typeface="Trebuchet MS"/>
              <a:cs typeface="Trebuchet MS"/>
            </a:endParaRPr>
          </a:p>
          <a:p>
            <a:pPr marL="100330" indent="-97790">
              <a:lnSpc>
                <a:spcPts val="1500"/>
              </a:lnSpc>
              <a:spcBef>
                <a:spcPts val="290"/>
              </a:spcBef>
            </a:pPr>
            <a:r>
              <a:rPr sz="1200" dirty="0">
                <a:latin typeface="Trebuchet MS"/>
                <a:cs typeface="Trebuchet MS"/>
              </a:rPr>
              <a:t>•</a:t>
            </a:r>
            <a:r>
              <a:rPr sz="1200" spc="-2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Tiempo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durante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cual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empresario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el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pueden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terminar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relación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preaviso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ni </a:t>
            </a:r>
            <a:r>
              <a:rPr sz="1300" spc="-10" dirty="0">
                <a:latin typeface="Trebuchet MS"/>
                <a:cs typeface="Trebuchet MS"/>
              </a:rPr>
              <a:t>indemnización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5487" y="1082039"/>
            <a:ext cx="9837420" cy="792480"/>
            <a:chOff x="475487" y="1082039"/>
            <a:chExt cx="9837420" cy="7924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487" y="1082039"/>
              <a:ext cx="9837419" cy="7924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3648" y="1089659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09">
                  <a:moveTo>
                    <a:pt x="6838187" y="143255"/>
                  </a:moveTo>
                  <a:lnTo>
                    <a:pt x="24383" y="143255"/>
                  </a:lnTo>
                  <a:lnTo>
                    <a:pt x="15239" y="141731"/>
                  </a:lnTo>
                  <a:lnTo>
                    <a:pt x="7619" y="137159"/>
                  </a:lnTo>
                  <a:lnTo>
                    <a:pt x="3048" y="129539"/>
                  </a:lnTo>
                  <a:lnTo>
                    <a:pt x="0" y="118871"/>
                  </a:lnTo>
                  <a:lnTo>
                    <a:pt x="0" y="24383"/>
                  </a:lnTo>
                  <a:lnTo>
                    <a:pt x="3048" y="15239"/>
                  </a:lnTo>
                  <a:lnTo>
                    <a:pt x="7619" y="7619"/>
                  </a:lnTo>
                  <a:lnTo>
                    <a:pt x="15239" y="3047"/>
                  </a:lnTo>
                  <a:lnTo>
                    <a:pt x="24383" y="0"/>
                  </a:lnTo>
                  <a:lnTo>
                    <a:pt x="6838187" y="0"/>
                  </a:lnTo>
                  <a:lnTo>
                    <a:pt x="6848855" y="3047"/>
                  </a:lnTo>
                  <a:lnTo>
                    <a:pt x="6856475" y="7619"/>
                  </a:lnTo>
                  <a:lnTo>
                    <a:pt x="6861047" y="15239"/>
                  </a:lnTo>
                  <a:lnTo>
                    <a:pt x="6862571" y="24383"/>
                  </a:lnTo>
                  <a:lnTo>
                    <a:pt x="6862571" y="118871"/>
                  </a:lnTo>
                  <a:lnTo>
                    <a:pt x="6861047" y="129539"/>
                  </a:lnTo>
                  <a:lnTo>
                    <a:pt x="6856475" y="137159"/>
                  </a:lnTo>
                  <a:lnTo>
                    <a:pt x="6848855" y="141731"/>
                  </a:lnTo>
                  <a:lnTo>
                    <a:pt x="6838187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96823" y="1929383"/>
            <a:ext cx="9816465" cy="510540"/>
            <a:chOff x="496823" y="1929383"/>
            <a:chExt cx="9816465" cy="5105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23" y="1929383"/>
              <a:ext cx="9816083" cy="5105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93648" y="1969007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6838187" y="143255"/>
                  </a:moveTo>
                  <a:lnTo>
                    <a:pt x="24383" y="143255"/>
                  </a:lnTo>
                  <a:lnTo>
                    <a:pt x="15239" y="141731"/>
                  </a:lnTo>
                  <a:lnTo>
                    <a:pt x="7619" y="137159"/>
                  </a:lnTo>
                  <a:lnTo>
                    <a:pt x="3048" y="128015"/>
                  </a:lnTo>
                  <a:lnTo>
                    <a:pt x="0" y="118871"/>
                  </a:lnTo>
                  <a:lnTo>
                    <a:pt x="0" y="24383"/>
                  </a:lnTo>
                  <a:lnTo>
                    <a:pt x="3048" y="15239"/>
                  </a:lnTo>
                  <a:lnTo>
                    <a:pt x="7619" y="7619"/>
                  </a:lnTo>
                  <a:lnTo>
                    <a:pt x="15239" y="1523"/>
                  </a:lnTo>
                  <a:lnTo>
                    <a:pt x="24383" y="0"/>
                  </a:lnTo>
                  <a:lnTo>
                    <a:pt x="6838187" y="0"/>
                  </a:lnTo>
                  <a:lnTo>
                    <a:pt x="6848855" y="1523"/>
                  </a:lnTo>
                  <a:lnTo>
                    <a:pt x="6856475" y="7619"/>
                  </a:lnTo>
                  <a:lnTo>
                    <a:pt x="6861047" y="15239"/>
                  </a:lnTo>
                  <a:lnTo>
                    <a:pt x="6862571" y="24383"/>
                  </a:lnTo>
                  <a:lnTo>
                    <a:pt x="6862571" y="118871"/>
                  </a:lnTo>
                  <a:lnTo>
                    <a:pt x="6861047" y="128015"/>
                  </a:lnTo>
                  <a:lnTo>
                    <a:pt x="6856475" y="137159"/>
                  </a:lnTo>
                  <a:lnTo>
                    <a:pt x="6848855" y="141731"/>
                  </a:lnTo>
                  <a:lnTo>
                    <a:pt x="6838187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89204" y="1933194"/>
          <a:ext cx="9805034" cy="4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69546"/>
                      </a:solidFill>
                      <a:prstDash val="solid"/>
                    </a:lnL>
                    <a:lnR w="57150">
                      <a:solidFill>
                        <a:srgbClr val="DF873F"/>
                      </a:solidFill>
                      <a:prstDash val="solid"/>
                    </a:lnR>
                    <a:lnT w="28575">
                      <a:solidFill>
                        <a:srgbClr val="F6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1160"/>
                        </a:lnSpc>
                      </a:pPr>
                      <a:r>
                        <a:rPr sz="1300" spc="-10" dirty="0">
                          <a:latin typeface="Trebuchet MS"/>
                          <a:cs typeface="Trebuchet MS"/>
                        </a:rPr>
                        <a:t>Derechos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7150">
                      <a:solidFill>
                        <a:srgbClr val="DF873F"/>
                      </a:solidFill>
                      <a:prstDash val="solid"/>
                    </a:lnL>
                    <a:lnR w="57150">
                      <a:solidFill>
                        <a:srgbClr val="DF873F"/>
                      </a:solidFill>
                      <a:prstDash val="solid"/>
                    </a:lnR>
                    <a:lnT w="38100">
                      <a:solidFill>
                        <a:srgbClr val="DF873F"/>
                      </a:solidFill>
                      <a:prstDash val="solid"/>
                    </a:lnT>
                    <a:lnB w="38100">
                      <a:solidFill>
                        <a:srgbClr val="DF87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DF873F"/>
                      </a:solidFill>
                      <a:prstDash val="solid"/>
                    </a:lnL>
                    <a:lnR w="28575">
                      <a:solidFill>
                        <a:srgbClr val="F69546"/>
                      </a:solidFill>
                      <a:prstDash val="solid"/>
                    </a:lnR>
                    <a:lnT w="28575">
                      <a:solidFill>
                        <a:srgbClr val="F6954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 gridSpan="3">
                  <a:txBody>
                    <a:bodyPr/>
                    <a:lstStyle/>
                    <a:p>
                      <a:pPr marL="885825" indent="-125730">
                        <a:lnSpc>
                          <a:spcPts val="1390"/>
                        </a:lnSpc>
                        <a:buChar char="•"/>
                        <a:tabLst>
                          <a:tab pos="885825" algn="l"/>
                        </a:tabLst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Durante</a:t>
                      </a:r>
                      <a:r>
                        <a:rPr sz="13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prueba</a:t>
                      </a:r>
                      <a:r>
                        <a:rPr sz="13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3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3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tiene</a:t>
                      </a:r>
                      <a:r>
                        <a:rPr sz="13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mismos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derechos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00" spc="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obligaciones</a:t>
                      </a:r>
                      <a:r>
                        <a:rPr sz="13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3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sus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 compañeros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69546"/>
                      </a:solidFill>
                      <a:prstDash val="solid"/>
                    </a:lnL>
                    <a:lnR w="28575">
                      <a:solidFill>
                        <a:srgbClr val="F69546"/>
                      </a:solidFill>
                      <a:prstDash val="solid"/>
                    </a:lnR>
                    <a:lnB w="28575">
                      <a:solidFill>
                        <a:srgbClr val="F695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9204" y="2519172"/>
            <a:ext cx="9832975" cy="1181100"/>
            <a:chOff x="489204" y="2519172"/>
            <a:chExt cx="9832975" cy="118110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4" y="2602992"/>
              <a:ext cx="9816083" cy="6888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2920" y="2609088"/>
              <a:ext cx="9805670" cy="680085"/>
            </a:xfrm>
            <a:custGeom>
              <a:avLst/>
              <a:gdLst/>
              <a:ahLst/>
              <a:cxnLst/>
              <a:rect l="l" t="t" r="r" b="b"/>
              <a:pathLst>
                <a:path w="9805670" h="680085">
                  <a:moveTo>
                    <a:pt x="0" y="0"/>
                  </a:moveTo>
                  <a:lnTo>
                    <a:pt x="9805415" y="0"/>
                  </a:lnTo>
                  <a:lnTo>
                    <a:pt x="9805415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9932" y="2532888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6838187" y="143255"/>
                  </a:moveTo>
                  <a:lnTo>
                    <a:pt x="24383" y="143255"/>
                  </a:lnTo>
                  <a:lnTo>
                    <a:pt x="15239" y="141731"/>
                  </a:lnTo>
                  <a:lnTo>
                    <a:pt x="7619" y="135635"/>
                  </a:lnTo>
                  <a:lnTo>
                    <a:pt x="3048" y="128015"/>
                  </a:lnTo>
                  <a:lnTo>
                    <a:pt x="0" y="118871"/>
                  </a:lnTo>
                  <a:lnTo>
                    <a:pt x="0" y="24383"/>
                  </a:lnTo>
                  <a:lnTo>
                    <a:pt x="3048" y="15239"/>
                  </a:lnTo>
                  <a:lnTo>
                    <a:pt x="7619" y="7619"/>
                  </a:lnTo>
                  <a:lnTo>
                    <a:pt x="15239" y="1523"/>
                  </a:lnTo>
                  <a:lnTo>
                    <a:pt x="24383" y="0"/>
                  </a:lnTo>
                  <a:lnTo>
                    <a:pt x="6838187" y="0"/>
                  </a:lnTo>
                  <a:lnTo>
                    <a:pt x="6848855" y="1523"/>
                  </a:lnTo>
                  <a:lnTo>
                    <a:pt x="6856475" y="7619"/>
                  </a:lnTo>
                  <a:lnTo>
                    <a:pt x="6861047" y="15239"/>
                  </a:lnTo>
                  <a:lnTo>
                    <a:pt x="6862571" y="24383"/>
                  </a:lnTo>
                  <a:lnTo>
                    <a:pt x="6862571" y="118871"/>
                  </a:lnTo>
                  <a:lnTo>
                    <a:pt x="6861047" y="128015"/>
                  </a:lnTo>
                  <a:lnTo>
                    <a:pt x="6856475" y="135635"/>
                  </a:lnTo>
                  <a:lnTo>
                    <a:pt x="6848855" y="141731"/>
                  </a:lnTo>
                  <a:lnTo>
                    <a:pt x="6838187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9931" y="2532888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0" y="24384"/>
                  </a:moveTo>
                  <a:lnTo>
                    <a:pt x="3048" y="15240"/>
                  </a:lnTo>
                  <a:lnTo>
                    <a:pt x="7620" y="7620"/>
                  </a:lnTo>
                  <a:lnTo>
                    <a:pt x="15240" y="1524"/>
                  </a:lnTo>
                  <a:lnTo>
                    <a:pt x="24384" y="0"/>
                  </a:lnTo>
                  <a:lnTo>
                    <a:pt x="6838187" y="0"/>
                  </a:lnTo>
                  <a:lnTo>
                    <a:pt x="6848855" y="1524"/>
                  </a:lnTo>
                  <a:lnTo>
                    <a:pt x="6856476" y="7620"/>
                  </a:lnTo>
                  <a:lnTo>
                    <a:pt x="6861048" y="15240"/>
                  </a:lnTo>
                  <a:lnTo>
                    <a:pt x="6862571" y="24384"/>
                  </a:lnTo>
                  <a:lnTo>
                    <a:pt x="6862571" y="118872"/>
                  </a:lnTo>
                  <a:lnTo>
                    <a:pt x="6861048" y="128016"/>
                  </a:lnTo>
                  <a:lnTo>
                    <a:pt x="6856476" y="135636"/>
                  </a:lnTo>
                  <a:lnTo>
                    <a:pt x="6848855" y="141732"/>
                  </a:lnTo>
                  <a:lnTo>
                    <a:pt x="6838187" y="143256"/>
                  </a:lnTo>
                  <a:lnTo>
                    <a:pt x="24384" y="143256"/>
                  </a:lnTo>
                  <a:lnTo>
                    <a:pt x="15240" y="141732"/>
                  </a:lnTo>
                  <a:lnTo>
                    <a:pt x="7620" y="135636"/>
                  </a:lnTo>
                  <a:lnTo>
                    <a:pt x="3048" y="128016"/>
                  </a:lnTo>
                  <a:lnTo>
                    <a:pt x="0" y="118872"/>
                  </a:lnTo>
                  <a:lnTo>
                    <a:pt x="0" y="24384"/>
                  </a:lnTo>
                  <a:close/>
                </a:path>
              </a:pathLst>
            </a:custGeom>
            <a:ln w="27432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4" y="3322319"/>
              <a:ext cx="9816083" cy="3688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2920" y="3326892"/>
              <a:ext cx="9805670" cy="360045"/>
            </a:xfrm>
            <a:custGeom>
              <a:avLst/>
              <a:gdLst/>
              <a:ahLst/>
              <a:cxnLst/>
              <a:rect l="l" t="t" r="r" b="b"/>
              <a:pathLst>
                <a:path w="9805670" h="360045">
                  <a:moveTo>
                    <a:pt x="0" y="0"/>
                  </a:moveTo>
                  <a:lnTo>
                    <a:pt x="9805415" y="0"/>
                  </a:lnTo>
                  <a:lnTo>
                    <a:pt x="9805415" y="359664"/>
                  </a:lnTo>
                  <a:lnTo>
                    <a:pt x="0" y="359664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3648" y="3345180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6838187" y="143255"/>
                  </a:moveTo>
                  <a:lnTo>
                    <a:pt x="24383" y="143255"/>
                  </a:lnTo>
                  <a:lnTo>
                    <a:pt x="15239" y="141731"/>
                  </a:lnTo>
                  <a:lnTo>
                    <a:pt x="7619" y="135635"/>
                  </a:lnTo>
                  <a:lnTo>
                    <a:pt x="3048" y="128015"/>
                  </a:lnTo>
                  <a:lnTo>
                    <a:pt x="0" y="118871"/>
                  </a:lnTo>
                  <a:lnTo>
                    <a:pt x="0" y="24383"/>
                  </a:lnTo>
                  <a:lnTo>
                    <a:pt x="3048" y="15239"/>
                  </a:lnTo>
                  <a:lnTo>
                    <a:pt x="7619" y="7619"/>
                  </a:lnTo>
                  <a:lnTo>
                    <a:pt x="15239" y="1523"/>
                  </a:lnTo>
                  <a:lnTo>
                    <a:pt x="24383" y="0"/>
                  </a:lnTo>
                  <a:lnTo>
                    <a:pt x="6838187" y="0"/>
                  </a:lnTo>
                  <a:lnTo>
                    <a:pt x="6848855" y="1523"/>
                  </a:lnTo>
                  <a:lnTo>
                    <a:pt x="6856475" y="7619"/>
                  </a:lnTo>
                  <a:lnTo>
                    <a:pt x="6861047" y="15239"/>
                  </a:lnTo>
                  <a:lnTo>
                    <a:pt x="6862571" y="24383"/>
                  </a:lnTo>
                  <a:lnTo>
                    <a:pt x="6862571" y="118871"/>
                  </a:lnTo>
                  <a:lnTo>
                    <a:pt x="6861047" y="128015"/>
                  </a:lnTo>
                  <a:lnTo>
                    <a:pt x="6856475" y="135635"/>
                  </a:lnTo>
                  <a:lnTo>
                    <a:pt x="6848855" y="141731"/>
                  </a:lnTo>
                  <a:lnTo>
                    <a:pt x="6838187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3648" y="3345180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0" y="24384"/>
                  </a:moveTo>
                  <a:lnTo>
                    <a:pt x="3048" y="15240"/>
                  </a:lnTo>
                  <a:lnTo>
                    <a:pt x="7620" y="7620"/>
                  </a:lnTo>
                  <a:lnTo>
                    <a:pt x="15240" y="1524"/>
                  </a:lnTo>
                  <a:lnTo>
                    <a:pt x="24384" y="0"/>
                  </a:lnTo>
                  <a:lnTo>
                    <a:pt x="6838187" y="0"/>
                  </a:lnTo>
                  <a:lnTo>
                    <a:pt x="6848855" y="1524"/>
                  </a:lnTo>
                  <a:lnTo>
                    <a:pt x="6856476" y="7620"/>
                  </a:lnTo>
                  <a:lnTo>
                    <a:pt x="6861048" y="15240"/>
                  </a:lnTo>
                  <a:lnTo>
                    <a:pt x="6862571" y="24384"/>
                  </a:lnTo>
                  <a:lnTo>
                    <a:pt x="6862571" y="118872"/>
                  </a:lnTo>
                  <a:lnTo>
                    <a:pt x="6861048" y="128016"/>
                  </a:lnTo>
                  <a:lnTo>
                    <a:pt x="6856476" y="135636"/>
                  </a:lnTo>
                  <a:lnTo>
                    <a:pt x="6848855" y="141732"/>
                  </a:lnTo>
                  <a:lnTo>
                    <a:pt x="6838187" y="143256"/>
                  </a:lnTo>
                  <a:lnTo>
                    <a:pt x="24384" y="143256"/>
                  </a:lnTo>
                  <a:lnTo>
                    <a:pt x="15240" y="141732"/>
                  </a:lnTo>
                  <a:lnTo>
                    <a:pt x="7620" y="135636"/>
                  </a:lnTo>
                  <a:lnTo>
                    <a:pt x="3048" y="128016"/>
                  </a:lnTo>
                  <a:lnTo>
                    <a:pt x="0" y="118872"/>
                  </a:lnTo>
                  <a:lnTo>
                    <a:pt x="0" y="24384"/>
                  </a:lnTo>
                  <a:close/>
                </a:path>
              </a:pathLst>
            </a:custGeom>
            <a:ln w="27432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60882" y="3763517"/>
            <a:ext cx="9864090" cy="596265"/>
            <a:chOff x="460882" y="3763517"/>
            <a:chExt cx="9864090" cy="596265"/>
          </a:xfrm>
        </p:grpSpPr>
        <p:sp>
          <p:nvSpPr>
            <p:cNvPr id="30" name="object 30"/>
            <p:cNvSpPr/>
            <p:nvPr/>
          </p:nvSpPr>
          <p:spPr>
            <a:xfrm>
              <a:off x="979931" y="3790187"/>
              <a:ext cx="6864350" cy="154305"/>
            </a:xfrm>
            <a:custGeom>
              <a:avLst/>
              <a:gdLst/>
              <a:ahLst/>
              <a:cxnLst/>
              <a:rect l="l" t="t" r="r" b="b"/>
              <a:pathLst>
                <a:path w="6864350" h="154304">
                  <a:moveTo>
                    <a:pt x="0" y="0"/>
                  </a:moveTo>
                  <a:lnTo>
                    <a:pt x="0" y="153923"/>
                  </a:lnTo>
                </a:path>
                <a:path w="6864350" h="154304">
                  <a:moveTo>
                    <a:pt x="6864096" y="0"/>
                  </a:moveTo>
                  <a:lnTo>
                    <a:pt x="6864096" y="153923"/>
                  </a:lnTo>
                </a:path>
              </a:pathLst>
            </a:custGeom>
            <a:ln w="53339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024" y="3924299"/>
              <a:ext cx="6916420" cy="0"/>
            </a:xfrm>
            <a:custGeom>
              <a:avLst/>
              <a:gdLst/>
              <a:ahLst/>
              <a:cxnLst/>
              <a:rect l="l" t="t" r="r" b="b"/>
              <a:pathLst>
                <a:path w="6916420">
                  <a:moveTo>
                    <a:pt x="0" y="0"/>
                  </a:moveTo>
                  <a:lnTo>
                    <a:pt x="6915911" y="0"/>
                  </a:lnTo>
                </a:path>
              </a:pathLst>
            </a:custGeom>
            <a:ln w="38100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5487" y="3796283"/>
              <a:ext cx="9819640" cy="548640"/>
            </a:xfrm>
            <a:custGeom>
              <a:avLst/>
              <a:gdLst/>
              <a:ahLst/>
              <a:cxnLst/>
              <a:rect l="l" t="t" r="r" b="b"/>
              <a:pathLst>
                <a:path w="9819640" h="548639">
                  <a:moveTo>
                    <a:pt x="13716" y="0"/>
                  </a:moveTo>
                  <a:lnTo>
                    <a:pt x="13716" y="548640"/>
                  </a:lnTo>
                </a:path>
                <a:path w="9819640" h="548639">
                  <a:moveTo>
                    <a:pt x="9819132" y="0"/>
                  </a:moveTo>
                  <a:lnTo>
                    <a:pt x="9819132" y="548640"/>
                  </a:lnTo>
                </a:path>
                <a:path w="9819640" h="548639">
                  <a:moveTo>
                    <a:pt x="0" y="13716"/>
                  </a:moveTo>
                  <a:lnTo>
                    <a:pt x="478536" y="13716"/>
                  </a:lnTo>
                </a:path>
              </a:pathLst>
            </a:custGeom>
            <a:ln w="28956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4024" y="3809999"/>
              <a:ext cx="6916420" cy="0"/>
            </a:xfrm>
            <a:custGeom>
              <a:avLst/>
              <a:gdLst/>
              <a:ahLst/>
              <a:cxnLst/>
              <a:rect l="l" t="t" r="r" b="b"/>
              <a:pathLst>
                <a:path w="6916420">
                  <a:moveTo>
                    <a:pt x="0" y="0"/>
                  </a:moveTo>
                  <a:lnTo>
                    <a:pt x="6915911" y="0"/>
                  </a:lnTo>
                </a:path>
              </a:pathLst>
            </a:custGeom>
            <a:ln w="38100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9936" y="3809999"/>
              <a:ext cx="2440305" cy="0"/>
            </a:xfrm>
            <a:custGeom>
              <a:avLst/>
              <a:gdLst/>
              <a:ahLst/>
              <a:cxnLst/>
              <a:rect l="l" t="t" r="r" b="b"/>
              <a:pathLst>
                <a:path w="2440304">
                  <a:moveTo>
                    <a:pt x="0" y="0"/>
                  </a:moveTo>
                  <a:lnTo>
                    <a:pt x="2439924" y="0"/>
                  </a:lnTo>
                </a:path>
              </a:pathLst>
            </a:custGeom>
            <a:ln w="28956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04316" y="2415866"/>
            <a:ext cx="8486140" cy="15163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640"/>
              </a:spcBef>
            </a:pPr>
            <a:r>
              <a:rPr sz="1300" spc="-10" dirty="0">
                <a:latin typeface="Trebuchet MS"/>
                <a:cs typeface="Trebuchet MS"/>
              </a:rPr>
              <a:t>Forma</a:t>
            </a:r>
            <a:endParaRPr sz="1300">
              <a:latin typeface="Trebuchet MS"/>
              <a:cs typeface="Trebuchet MS"/>
            </a:endParaRPr>
          </a:p>
          <a:p>
            <a:pPr marL="385445" marR="5080" indent="-125730">
              <a:lnSpc>
                <a:spcPts val="1500"/>
              </a:lnSpc>
              <a:spcBef>
                <a:spcPts val="640"/>
              </a:spcBef>
              <a:buChar char="•"/>
              <a:tabLst>
                <a:tab pos="386715" algn="l"/>
              </a:tabLst>
            </a:pP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 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pactar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escrito,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con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indicación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del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tiempo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forma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expresa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 el contrato.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Hay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sentencias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con 	</a:t>
            </a:r>
            <a:r>
              <a:rPr sz="1300" dirty="0">
                <a:latin typeface="Trebuchet MS"/>
                <a:cs typeface="Trebuchet MS"/>
              </a:rPr>
              <a:t>nulidad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cláusula</a:t>
            </a:r>
            <a:r>
              <a:rPr sz="1300" spc="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si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acoge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 la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fórmula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“según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convenio”.</a:t>
            </a:r>
            <a:endParaRPr sz="1300">
              <a:latin typeface="Trebuchet MS"/>
              <a:cs typeface="Trebuchet MS"/>
            </a:endParaRPr>
          </a:p>
          <a:p>
            <a:pPr marL="255904">
              <a:lnSpc>
                <a:spcPts val="1530"/>
              </a:lnSpc>
              <a:spcBef>
                <a:spcPts val="1100"/>
              </a:spcBef>
            </a:pP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hay</a:t>
            </a:r>
            <a:endParaRPr sz="1300">
              <a:latin typeface="Trebuchet MS"/>
              <a:cs typeface="Trebuchet MS"/>
            </a:endParaRPr>
          </a:p>
          <a:p>
            <a:pPr marL="384175" indent="-125730">
              <a:lnSpc>
                <a:spcPts val="1530"/>
              </a:lnSpc>
              <a:buChar char="•"/>
              <a:tabLst>
                <a:tab pos="384175" algn="l"/>
              </a:tabLst>
            </a:pPr>
            <a:r>
              <a:rPr sz="1300" dirty="0">
                <a:latin typeface="Trebuchet MS"/>
                <a:cs typeface="Trebuchet MS"/>
              </a:rPr>
              <a:t>Si ya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 ese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puesto y funciones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 la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empresa.</a:t>
            </a:r>
            <a:endParaRPr sz="1300">
              <a:latin typeface="Trebuchet MS"/>
              <a:cs typeface="Trebuchet MS"/>
            </a:endParaRPr>
          </a:p>
          <a:p>
            <a:pPr marL="241935">
              <a:lnSpc>
                <a:spcPct val="100000"/>
              </a:lnSpc>
              <a:spcBef>
                <a:spcPts val="275"/>
              </a:spcBef>
            </a:pP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4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interrumpe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9700" y="4002900"/>
            <a:ext cx="7931784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300" dirty="0">
                <a:latin typeface="Trebuchet MS"/>
                <a:cs typeface="Trebuchet MS"/>
              </a:rPr>
              <a:t>•</a:t>
            </a:r>
            <a:r>
              <a:rPr sz="1300" spc="-1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Por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baja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laboral,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maternidad,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paternidad,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riesgo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durante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embarazo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</a:t>
            </a:r>
            <a:r>
              <a:rPr sz="1300" spc="3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lactancia.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(salvo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pacto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contrario)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5487" y="3800855"/>
            <a:ext cx="9846945" cy="1819910"/>
            <a:chOff x="475487" y="3800855"/>
            <a:chExt cx="9846945" cy="181991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487" y="3854196"/>
              <a:ext cx="9837419" cy="4983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3648" y="3800855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6838187" y="143255"/>
                  </a:moveTo>
                  <a:lnTo>
                    <a:pt x="24383" y="143255"/>
                  </a:lnTo>
                  <a:lnTo>
                    <a:pt x="15239" y="141731"/>
                  </a:lnTo>
                  <a:lnTo>
                    <a:pt x="7619" y="135635"/>
                  </a:lnTo>
                  <a:lnTo>
                    <a:pt x="3048" y="129539"/>
                  </a:lnTo>
                  <a:lnTo>
                    <a:pt x="0" y="120395"/>
                  </a:lnTo>
                  <a:lnTo>
                    <a:pt x="0" y="24383"/>
                  </a:lnTo>
                  <a:lnTo>
                    <a:pt x="3048" y="15239"/>
                  </a:lnTo>
                  <a:lnTo>
                    <a:pt x="7619" y="7619"/>
                  </a:lnTo>
                  <a:lnTo>
                    <a:pt x="15239" y="1523"/>
                  </a:lnTo>
                  <a:lnTo>
                    <a:pt x="24383" y="0"/>
                  </a:lnTo>
                  <a:lnTo>
                    <a:pt x="6838187" y="0"/>
                  </a:lnTo>
                  <a:lnTo>
                    <a:pt x="6848855" y="1523"/>
                  </a:lnTo>
                  <a:lnTo>
                    <a:pt x="6856475" y="7619"/>
                  </a:lnTo>
                  <a:lnTo>
                    <a:pt x="6861047" y="15239"/>
                  </a:lnTo>
                  <a:lnTo>
                    <a:pt x="6862571" y="24383"/>
                  </a:lnTo>
                  <a:lnTo>
                    <a:pt x="6862571" y="120395"/>
                  </a:lnTo>
                  <a:lnTo>
                    <a:pt x="6861047" y="129539"/>
                  </a:lnTo>
                  <a:lnTo>
                    <a:pt x="6856475" y="135635"/>
                  </a:lnTo>
                  <a:lnTo>
                    <a:pt x="6848855" y="141731"/>
                  </a:lnTo>
                  <a:lnTo>
                    <a:pt x="6838187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824" y="4456176"/>
              <a:ext cx="9816083" cy="11551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2919" y="4462272"/>
              <a:ext cx="9805670" cy="1144905"/>
            </a:xfrm>
            <a:custGeom>
              <a:avLst/>
              <a:gdLst/>
              <a:ahLst/>
              <a:cxnLst/>
              <a:rect l="l" t="t" r="r" b="b"/>
              <a:pathLst>
                <a:path w="9805670" h="1144904">
                  <a:moveTo>
                    <a:pt x="0" y="0"/>
                  </a:moveTo>
                  <a:lnTo>
                    <a:pt x="9805415" y="0"/>
                  </a:lnTo>
                  <a:lnTo>
                    <a:pt x="9805415" y="1144524"/>
                  </a:lnTo>
                  <a:lnTo>
                    <a:pt x="0" y="1144524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50663" y="4573951"/>
            <a:ext cx="7931784" cy="8972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8430" indent="-125730">
              <a:lnSpc>
                <a:spcPct val="100000"/>
              </a:lnSpc>
              <a:spcBef>
                <a:spcPts val="340"/>
              </a:spcBef>
              <a:buChar char="•"/>
              <a:tabLst>
                <a:tab pos="138430" algn="l"/>
              </a:tabLst>
            </a:pPr>
            <a:r>
              <a:rPr sz="1300" dirty="0">
                <a:latin typeface="Trebuchet MS"/>
                <a:cs typeface="Trebuchet MS"/>
              </a:rPr>
              <a:t>Técnicos</a:t>
            </a:r>
            <a:r>
              <a:rPr sz="1300" spc="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titulados: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6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meses</a:t>
            </a:r>
            <a:r>
              <a:rPr sz="1300" spc="3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Otros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trabajadores: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2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meses</a:t>
            </a:r>
            <a:endParaRPr sz="1300">
              <a:latin typeface="Trebuchet MS"/>
              <a:cs typeface="Trebuchet MS"/>
            </a:endParaRPr>
          </a:p>
          <a:p>
            <a:pPr marL="137795" marR="5080" indent="-125730">
              <a:lnSpc>
                <a:spcPts val="1500"/>
              </a:lnSpc>
              <a:spcBef>
                <a:spcPts val="340"/>
              </a:spcBef>
              <a:buChar char="•"/>
              <a:tabLst>
                <a:tab pos="139065" algn="l"/>
              </a:tabLst>
            </a:pPr>
            <a:r>
              <a:rPr sz="1300" dirty="0">
                <a:latin typeface="Trebuchet MS"/>
                <a:cs typeface="Trebuchet MS"/>
              </a:rPr>
              <a:t>Empresas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&lt;25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trabajadores: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3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meses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puede</a:t>
            </a:r>
            <a:r>
              <a:rPr sz="1300" spc="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hacer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al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trabajador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que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ya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haya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trabajado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la 	</a:t>
            </a:r>
            <a:r>
              <a:rPr sz="1300" spc="-10" dirty="0">
                <a:latin typeface="Trebuchet MS"/>
                <a:cs typeface="Trebuchet MS"/>
              </a:rPr>
              <a:t>empresa.</a:t>
            </a:r>
            <a:endParaRPr sz="1300">
              <a:latin typeface="Trebuchet MS"/>
              <a:cs typeface="Trebuchet MS"/>
            </a:endParaRPr>
          </a:p>
          <a:p>
            <a:pPr marL="138430" indent="-125730">
              <a:lnSpc>
                <a:spcPct val="100000"/>
              </a:lnSpc>
              <a:spcBef>
                <a:spcPts val="165"/>
              </a:spcBef>
              <a:buChar char="•"/>
              <a:tabLst>
                <a:tab pos="138430" algn="l"/>
              </a:tabLst>
            </a:pPr>
            <a:r>
              <a:rPr sz="1300" dirty="0">
                <a:latin typeface="Trebuchet MS"/>
                <a:cs typeface="Trebuchet MS"/>
              </a:rPr>
              <a:t>Contrato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en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prácticas: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1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mes grado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medio;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2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meses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grado</a:t>
            </a:r>
            <a:r>
              <a:rPr sz="1300" spc="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superior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79932" y="4376927"/>
            <a:ext cx="6890384" cy="170815"/>
            <a:chOff x="979932" y="4376927"/>
            <a:chExt cx="6890384" cy="170815"/>
          </a:xfrm>
        </p:grpSpPr>
        <p:sp>
          <p:nvSpPr>
            <p:cNvPr id="44" name="object 44"/>
            <p:cNvSpPr/>
            <p:nvPr/>
          </p:nvSpPr>
          <p:spPr>
            <a:xfrm>
              <a:off x="993648" y="4390643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6838187" y="143255"/>
                  </a:moveTo>
                  <a:lnTo>
                    <a:pt x="24383" y="143255"/>
                  </a:lnTo>
                  <a:lnTo>
                    <a:pt x="15239" y="141731"/>
                  </a:lnTo>
                  <a:lnTo>
                    <a:pt x="7619" y="135635"/>
                  </a:lnTo>
                  <a:lnTo>
                    <a:pt x="3048" y="128015"/>
                  </a:lnTo>
                  <a:lnTo>
                    <a:pt x="0" y="118871"/>
                  </a:lnTo>
                  <a:lnTo>
                    <a:pt x="0" y="24383"/>
                  </a:lnTo>
                  <a:lnTo>
                    <a:pt x="3048" y="15239"/>
                  </a:lnTo>
                  <a:lnTo>
                    <a:pt x="7619" y="6095"/>
                  </a:lnTo>
                  <a:lnTo>
                    <a:pt x="15239" y="1523"/>
                  </a:lnTo>
                  <a:lnTo>
                    <a:pt x="24383" y="0"/>
                  </a:lnTo>
                  <a:lnTo>
                    <a:pt x="6838187" y="0"/>
                  </a:lnTo>
                  <a:lnTo>
                    <a:pt x="6848855" y="1523"/>
                  </a:lnTo>
                  <a:lnTo>
                    <a:pt x="6856475" y="6095"/>
                  </a:lnTo>
                  <a:lnTo>
                    <a:pt x="6861047" y="15239"/>
                  </a:lnTo>
                  <a:lnTo>
                    <a:pt x="6862571" y="24383"/>
                  </a:lnTo>
                  <a:lnTo>
                    <a:pt x="6862571" y="118871"/>
                  </a:lnTo>
                  <a:lnTo>
                    <a:pt x="6861047" y="128015"/>
                  </a:lnTo>
                  <a:lnTo>
                    <a:pt x="6856475" y="135635"/>
                  </a:lnTo>
                  <a:lnTo>
                    <a:pt x="6848855" y="141731"/>
                  </a:lnTo>
                  <a:lnTo>
                    <a:pt x="6838187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3648" y="4390643"/>
              <a:ext cx="6863080" cy="143510"/>
            </a:xfrm>
            <a:custGeom>
              <a:avLst/>
              <a:gdLst/>
              <a:ahLst/>
              <a:cxnLst/>
              <a:rect l="l" t="t" r="r" b="b"/>
              <a:pathLst>
                <a:path w="6863080" h="143510">
                  <a:moveTo>
                    <a:pt x="0" y="24383"/>
                  </a:moveTo>
                  <a:lnTo>
                    <a:pt x="3048" y="15239"/>
                  </a:lnTo>
                  <a:lnTo>
                    <a:pt x="7620" y="6095"/>
                  </a:lnTo>
                  <a:lnTo>
                    <a:pt x="15240" y="1523"/>
                  </a:lnTo>
                  <a:lnTo>
                    <a:pt x="24384" y="0"/>
                  </a:lnTo>
                  <a:lnTo>
                    <a:pt x="6838187" y="0"/>
                  </a:lnTo>
                  <a:lnTo>
                    <a:pt x="6848855" y="1523"/>
                  </a:lnTo>
                  <a:lnTo>
                    <a:pt x="6856476" y="6095"/>
                  </a:lnTo>
                  <a:lnTo>
                    <a:pt x="6861048" y="15239"/>
                  </a:lnTo>
                  <a:lnTo>
                    <a:pt x="6862571" y="24383"/>
                  </a:lnTo>
                  <a:lnTo>
                    <a:pt x="6862571" y="118871"/>
                  </a:lnTo>
                  <a:lnTo>
                    <a:pt x="6861048" y="128015"/>
                  </a:lnTo>
                  <a:lnTo>
                    <a:pt x="6856476" y="135635"/>
                  </a:lnTo>
                  <a:lnTo>
                    <a:pt x="6848855" y="141731"/>
                  </a:lnTo>
                  <a:lnTo>
                    <a:pt x="6838187" y="143255"/>
                  </a:lnTo>
                  <a:lnTo>
                    <a:pt x="24384" y="143255"/>
                  </a:lnTo>
                  <a:lnTo>
                    <a:pt x="15240" y="141731"/>
                  </a:lnTo>
                  <a:lnTo>
                    <a:pt x="7620" y="135635"/>
                  </a:lnTo>
                  <a:lnTo>
                    <a:pt x="3048" y="128015"/>
                  </a:lnTo>
                  <a:lnTo>
                    <a:pt x="0" y="118871"/>
                  </a:lnTo>
                  <a:lnTo>
                    <a:pt x="0" y="24383"/>
                  </a:lnTo>
                  <a:close/>
                </a:path>
              </a:pathLst>
            </a:custGeom>
            <a:ln w="27432">
              <a:solidFill>
                <a:srgbClr val="DF8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46082" y="4342849"/>
            <a:ext cx="6788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rebuchet MS"/>
                <a:cs typeface="Trebuchet MS"/>
              </a:rPr>
              <a:t>Duración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51043" y="4231621"/>
            <a:ext cx="673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2299" y="734066"/>
            <a:ext cx="20161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1.3.</a:t>
            </a:r>
            <a:r>
              <a:rPr sz="1300" b="1" spc="-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El</a:t>
            </a:r>
            <a:r>
              <a:rPr sz="1300" b="1" spc="-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periodo</a:t>
            </a:r>
            <a:r>
              <a:rPr sz="1300" b="1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prueba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3743" y="4294631"/>
            <a:ext cx="419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300" spc="-5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299" y="734066"/>
            <a:ext cx="43027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1.4. Síntesis</a:t>
            </a:r>
            <a:r>
              <a:rPr sz="1300" b="1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características</a:t>
            </a:r>
            <a:r>
              <a:rPr sz="1300" b="1" spc="-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básicas contrato</a:t>
            </a:r>
            <a:r>
              <a:rPr sz="1300" b="1" spc="-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BF0000"/>
                </a:solidFill>
                <a:latin typeface="Trebuchet MS"/>
                <a:cs typeface="Trebuchet MS"/>
              </a:rPr>
              <a:t>de</a:t>
            </a:r>
            <a:r>
              <a:rPr sz="1300" b="1" spc="-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BF0000"/>
                </a:solidFill>
                <a:latin typeface="Trebuchet MS"/>
                <a:cs typeface="Trebuchet MS"/>
              </a:rPr>
              <a:t>trabajo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9204" y="1623060"/>
          <a:ext cx="9683750" cy="3331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 marR="151765">
                        <a:lnSpc>
                          <a:spcPct val="100000"/>
                        </a:lnSpc>
                        <a:tabLst>
                          <a:tab pos="775335" algn="l"/>
                        </a:tabLst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los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Escrita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11150" indent="-9652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 MT"/>
                        <a:buChar char="•"/>
                        <a:tabLst>
                          <a:tab pos="311150" algn="l"/>
                        </a:tabLst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lo exija</a:t>
                      </a:r>
                      <a:r>
                        <a:rPr sz="11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una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disposición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legal.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311150" indent="-965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11150" algn="l"/>
                        </a:tabLst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solicite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cualquiera de</a:t>
                      </a:r>
                      <a:r>
                        <a:rPr sz="11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las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partes.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Verbal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11150" indent="-9652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 MT"/>
                        <a:buChar char="•"/>
                        <a:tabLst>
                          <a:tab pos="311150" algn="l"/>
                        </a:tabLst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Indefinido</a:t>
                      </a:r>
                      <a:r>
                        <a:rPr sz="11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ordinario.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311150" indent="-965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11150" algn="l"/>
                        </a:tabLst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Eventual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circunstancias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 la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producción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máxima</a:t>
                      </a:r>
                      <a:r>
                        <a:rPr sz="11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 4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semanas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 marR="299720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Duración 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del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contrato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Indefinido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tiene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fecha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finalización.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Temporal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35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>
                  <a:txBody>
                    <a:bodyPr/>
                    <a:lstStyle/>
                    <a:p>
                      <a:pPr marL="311150" indent="-96520">
                        <a:lnSpc>
                          <a:spcPct val="100000"/>
                        </a:lnSpc>
                        <a:spcBef>
                          <a:spcPts val="950"/>
                        </a:spcBef>
                        <a:buFont typeface="Arial MT"/>
                        <a:buChar char="•"/>
                        <a:tabLst>
                          <a:tab pos="311150" algn="l"/>
                        </a:tabLst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determinada: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tiene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fecha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cierta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finalización.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311150" marR="178435" indent="-965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12420" algn="l"/>
                        </a:tabLst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indeterminada: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tiene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fecha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cierta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finalización,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ya que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esta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producirá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cuando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concluya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la 	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obra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servicio</a:t>
                      </a:r>
                      <a:r>
                        <a:rPr sz="11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reincorpore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1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sustituido.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8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 marR="164465">
                        <a:lnSpc>
                          <a:spcPct val="100899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3360" marR="166370">
                        <a:lnSpc>
                          <a:spcPct val="100899"/>
                        </a:lnSpc>
                        <a:spcBef>
                          <a:spcPts val="555"/>
                        </a:spcBef>
                      </a:pPr>
                      <a:r>
                        <a:rPr sz="1100" b="1" dirty="0">
                          <a:latin typeface="Trebuchet MS"/>
                          <a:cs typeface="Trebuchet MS"/>
                        </a:rPr>
                        <a:t>Solo</a:t>
                      </a:r>
                      <a:r>
                        <a:rPr sz="1100" b="1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existirá</a:t>
                      </a:r>
                      <a:r>
                        <a:rPr sz="11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100" b="1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100" b="1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pacta</a:t>
                      </a:r>
                      <a:r>
                        <a:rPr sz="1100" b="1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por</a:t>
                      </a:r>
                      <a:r>
                        <a:rPr sz="11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escrito</a:t>
                      </a:r>
                      <a:r>
                        <a:rPr sz="1100" b="1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1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1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contrato</a:t>
                      </a:r>
                      <a:r>
                        <a:rPr sz="11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trabajo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b="1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100" b="1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trabajador</a:t>
                      </a:r>
                      <a:r>
                        <a:rPr sz="1100" b="1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100" b="1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1100" b="1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prestado</a:t>
                      </a:r>
                      <a:r>
                        <a:rPr sz="1100" b="1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antes</a:t>
                      </a:r>
                      <a:r>
                        <a:rPr sz="1100" b="1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servicios</a:t>
                      </a:r>
                      <a:r>
                        <a:rPr sz="1100" b="1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100" b="1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sz="11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misma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empresa</a:t>
                      </a: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y en</a:t>
                      </a: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mismo</a:t>
                      </a: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puesto.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3360" marR="137160" algn="just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b="1" dirty="0"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será,</a:t>
                      </a:r>
                      <a:r>
                        <a:rPr sz="11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como</a:t>
                      </a:r>
                      <a:r>
                        <a:rPr sz="11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máximo,</a:t>
                      </a:r>
                      <a:r>
                        <a:rPr sz="11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que</a:t>
                      </a:r>
                      <a:r>
                        <a:rPr sz="11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marque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colectivo</a:t>
                      </a:r>
                      <a:r>
                        <a:rPr sz="11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cada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grupo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profesional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y,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estar</a:t>
                      </a:r>
                      <a:r>
                        <a:rPr sz="11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previsto</a:t>
                      </a:r>
                      <a:r>
                        <a:rPr sz="11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2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convenio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tendrá un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periodo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máximo de: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técnicos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titulados.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meses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demás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trabajadores;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empresa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tiene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menos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25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trabajadores,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será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 3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meses.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mes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contratos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duración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inferior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6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meses.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37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latin typeface="Trebuchet MS"/>
                <a:cs typeface="Trebuchet MS"/>
              </a:rPr>
              <a:t>1.</a:t>
            </a:r>
            <a:r>
              <a:rPr sz="2200" b="0" spc="-2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EL</a:t>
            </a:r>
            <a:r>
              <a:rPr sz="2200" b="0" spc="-135" dirty="0">
                <a:latin typeface="Trebuchet MS"/>
                <a:cs typeface="Trebuchet MS"/>
              </a:rPr>
              <a:t> </a:t>
            </a:r>
            <a:r>
              <a:rPr sz="2200" b="0" spc="-45" dirty="0">
                <a:latin typeface="Trebuchet MS"/>
                <a:cs typeface="Trebuchet MS"/>
              </a:rPr>
              <a:t>CONTRATO</a:t>
            </a:r>
            <a:r>
              <a:rPr sz="2200" b="0" spc="-50" dirty="0">
                <a:latin typeface="Trebuchet MS"/>
                <a:cs typeface="Trebuchet MS"/>
              </a:rPr>
              <a:t> </a:t>
            </a:r>
            <a:r>
              <a:rPr sz="2200" b="0" dirty="0">
                <a:latin typeface="Trebuchet MS"/>
                <a:cs typeface="Trebuchet MS"/>
              </a:rPr>
              <a:t>DE</a:t>
            </a:r>
            <a:r>
              <a:rPr sz="2200" b="0" spc="-75" dirty="0">
                <a:latin typeface="Trebuchet MS"/>
                <a:cs typeface="Trebuchet MS"/>
              </a:rPr>
              <a:t> </a:t>
            </a:r>
            <a:r>
              <a:rPr sz="2200" b="0" spc="-10" dirty="0">
                <a:latin typeface="Trebuchet MS"/>
                <a:cs typeface="Trebuchet MS"/>
              </a:rPr>
              <a:t>TRABAJO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8674</Words>
  <Application>Microsoft Office PowerPoint</Application>
  <PresentationFormat>Personalizado</PresentationFormat>
  <Paragraphs>735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 MT</vt:lpstr>
      <vt:lpstr>Calibri</vt:lpstr>
      <vt:lpstr>Roboto</vt:lpstr>
      <vt:lpstr>Times New Roman</vt:lpstr>
      <vt:lpstr>Trebuchet MS</vt:lpstr>
      <vt:lpstr>Office Theme</vt:lpstr>
      <vt:lpstr>Presentación de PowerPoint</vt:lpstr>
      <vt:lpstr>TEMA: EL CONTRATO DE TRABAJO</vt:lpstr>
      <vt:lpstr>1. EL CONTRATO DE TRABAJO</vt:lpstr>
      <vt:lpstr>1. EL CONTRATO DE TRABAJO</vt:lpstr>
      <vt:lpstr>1. EL CONTRATO DE TRABAJO</vt:lpstr>
      <vt:lpstr>1. EL CONTRATO DE TRABAJO</vt:lpstr>
      <vt:lpstr>1. EL CONTRATO DE TRABAJO</vt:lpstr>
      <vt:lpstr>1. EL CONTRATO DE TRABAJO</vt:lpstr>
      <vt:lpstr>1. EL CONTRATO DE TRABAJO</vt:lpstr>
      <vt:lpstr>1. EL CONTRATO DE TRABAJO</vt:lpstr>
      <vt:lpstr>1. EL CONTRATO DE TRABAJO</vt:lpstr>
      <vt:lpstr>1. EL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2. TIPOS DE CONTRATO DE TRABAJO</vt:lpstr>
      <vt:lpstr>3. RELACIONES LABORALES TRIANGULARES</vt:lpstr>
      <vt:lpstr>3. RELACIONES LABORALES TRIANGULARES</vt:lpstr>
      <vt:lpstr>4.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power point legislacion laborall y contratos</dc:title>
  <dc:creator>María Del Pilar Ruiz Aparicio</dc:creator>
  <cp:lastModifiedBy>Tame</cp:lastModifiedBy>
  <cp:revision>6</cp:revision>
  <dcterms:created xsi:type="dcterms:W3CDTF">2025-01-27T19:36:52Z</dcterms:created>
  <dcterms:modified xsi:type="dcterms:W3CDTF">2025-01-28T10:04:20Z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2023-12-24T00:00:00Z</vt:filetime>
  </property>
  <property fmtid="{D5CDD505-2E9C-101B-9397-08002B2CF9AE}" pid="3" name="LastSaved">
    <vt:filetime>2025-01-27T00:00:00Z</vt:filetime>
  </property>
  <property fmtid="{D5CDD505-2E9C-101B-9397-08002B2CF9AE}" pid="4" name="Producer">
    <vt:lpwstr>Microsoft: Print To PDF</vt:lpwstr>
  </property>
</Properties>
</file>