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2"/>
    <p:sldId id="33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67860" y="6368852"/>
            <a:ext cx="245948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5852160"/>
            <a:ext cx="10070592" cy="4450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7129271"/>
            <a:ext cx="10690860" cy="431800"/>
          </a:xfrm>
          <a:custGeom>
            <a:avLst/>
            <a:gdLst/>
            <a:ahLst/>
            <a:cxnLst/>
            <a:rect l="l" t="t" r="r" b="b"/>
            <a:pathLst>
              <a:path w="10690860" h="431800">
                <a:moveTo>
                  <a:pt x="10690860" y="431292"/>
                </a:moveTo>
                <a:lnTo>
                  <a:pt x="0" y="431292"/>
                </a:lnTo>
                <a:lnTo>
                  <a:pt x="0" y="0"/>
                </a:lnTo>
                <a:lnTo>
                  <a:pt x="10690860" y="0"/>
                </a:lnTo>
                <a:lnTo>
                  <a:pt x="10690860" y="43129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922" y="7129780"/>
            <a:ext cx="10692765" cy="433070"/>
          </a:xfrm>
          <a:custGeom>
            <a:avLst/>
            <a:gdLst/>
            <a:ahLst/>
            <a:cxnLst/>
            <a:rect l="l" t="t" r="r" b="b"/>
            <a:pathLst>
              <a:path w="10692765" h="433070">
                <a:moveTo>
                  <a:pt x="0" y="0"/>
                </a:moveTo>
                <a:lnTo>
                  <a:pt x="10692384" y="0"/>
                </a:lnTo>
                <a:lnTo>
                  <a:pt x="10692384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33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907" y="14684"/>
            <a:ext cx="6617255" cy="478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168" y="1970532"/>
            <a:ext cx="9188450" cy="412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F21701-A5DD-37AC-B865-7651E00475CF}"/>
              </a:ext>
            </a:extLst>
          </p:cNvPr>
          <p:cNvSpPr/>
          <p:nvPr userDrawn="1"/>
        </p:nvSpPr>
        <p:spPr>
          <a:xfrm>
            <a:off x="564967" y="7230871"/>
            <a:ext cx="5638800" cy="228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ITINERARIO PERSONAL PARA LA EMPLEABILIDAD I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2300" y="0"/>
            <a:ext cx="2219960" cy="858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684"/>
            <a:ext cx="10724243" cy="710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2220" y="2409825"/>
            <a:ext cx="5948680" cy="30342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55700" y="1318205"/>
            <a:ext cx="4648200" cy="952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4F6228"/>
                </a:solidFill>
                <a:latin typeface="Calibri"/>
                <a:cs typeface="Calibri"/>
              </a:rPr>
              <a:t>LA</a:t>
            </a:r>
            <a:r>
              <a:rPr sz="2800" b="1" spc="-55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F6228"/>
                </a:solidFill>
                <a:latin typeface="Calibri"/>
                <a:cs typeface="Calibri"/>
              </a:rPr>
              <a:t>JORNADA</a:t>
            </a:r>
            <a:r>
              <a:rPr sz="2800" b="1" spc="-3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F6228"/>
                </a:solidFill>
                <a:latin typeface="Calibri"/>
                <a:cs typeface="Calibri"/>
              </a:rPr>
              <a:t>DE</a:t>
            </a:r>
            <a:r>
              <a:rPr sz="2800" b="1" spc="-2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F6228"/>
                </a:solidFill>
                <a:latin typeface="Calibri"/>
                <a:cs typeface="Calibri"/>
              </a:rPr>
              <a:t>TRABAJO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67" y="20203"/>
            <a:ext cx="2219136" cy="8596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413" y="2168718"/>
            <a:ext cx="8024495" cy="1092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Calibri"/>
                <a:cs typeface="Calibri"/>
              </a:rPr>
              <a:t>1.-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Actividades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individuales.</a:t>
            </a:r>
            <a:r>
              <a:rPr sz="1100" b="1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Responder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ejercicios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interactivos</a:t>
            </a:r>
            <a:r>
              <a:rPr sz="1100" dirty="0">
                <a:latin typeface="Calibri"/>
                <a:cs typeface="Calibri"/>
              </a:rPr>
              <a:t> del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temaç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Calibri"/>
                <a:cs typeface="Calibri"/>
              </a:rPr>
              <a:t>2.-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Abrir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foro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debate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sobre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teletrabajo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puede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suponer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futuro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implementación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cada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día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mayor.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Aquellos/as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que </a:t>
            </a:r>
            <a:r>
              <a:rPr sz="1100" spc="-10" dirty="0">
                <a:latin typeface="Calibri"/>
                <a:cs typeface="Calibri"/>
              </a:rPr>
              <a:t>teletrabajáis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podéis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transmitir vuestra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experiencia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compañeros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compañeras. </a:t>
            </a:r>
            <a:r>
              <a:rPr sz="1100" dirty="0">
                <a:latin typeface="Calibri"/>
                <a:cs typeface="Calibri"/>
              </a:rPr>
              <a:t>Animaosssss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participar.</a:t>
            </a:r>
            <a:endParaRPr sz="1100">
              <a:latin typeface="Calibri"/>
              <a:cs typeface="Calibri"/>
            </a:endParaRPr>
          </a:p>
          <a:p>
            <a:pPr marL="3584575" marR="154940" indent="-3423285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Calibri"/>
                <a:cs typeface="Calibri"/>
              </a:rPr>
              <a:t>Nota: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efectos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examen,</a:t>
            </a:r>
            <a:r>
              <a:rPr sz="1100" b="1" dirty="0">
                <a:latin typeface="Calibri"/>
                <a:cs typeface="Calibri"/>
              </a:rPr>
              <a:t> este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tema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será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evaluado </a:t>
            </a:r>
            <a:r>
              <a:rPr sz="1100" b="1" dirty="0">
                <a:latin typeface="Calibri"/>
                <a:cs typeface="Calibri"/>
              </a:rPr>
              <a:t>con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preguntas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tipo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test,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siendo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su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evaluación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principal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las</a:t>
            </a:r>
            <a:r>
              <a:rPr sz="1100" b="1" spc="3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actividades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realizadas OBLIGATORIAS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2596" y="189999"/>
            <a:ext cx="18751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r>
              <a:rPr sz="10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ESQUEMAS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SOBRE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0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JORNADA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2030" y="723138"/>
            <a:ext cx="4604385" cy="3060700"/>
            <a:chOff x="1002030" y="723138"/>
            <a:chExt cx="4604385" cy="306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4" y="728472"/>
              <a:ext cx="4590287" cy="30449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4316" y="725424"/>
              <a:ext cx="4599940" cy="3055620"/>
            </a:xfrm>
            <a:custGeom>
              <a:avLst/>
              <a:gdLst/>
              <a:ahLst/>
              <a:cxnLst/>
              <a:rect l="l" t="t" r="r" b="b"/>
              <a:pathLst>
                <a:path w="4599940" h="3055620">
                  <a:moveTo>
                    <a:pt x="0" y="0"/>
                  </a:moveTo>
                  <a:lnTo>
                    <a:pt x="4599432" y="0"/>
                  </a:lnTo>
                  <a:lnTo>
                    <a:pt x="4599432" y="3055619"/>
                  </a:lnTo>
                  <a:lnTo>
                    <a:pt x="0" y="3055619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67221" y="723138"/>
            <a:ext cx="4104640" cy="3060700"/>
            <a:chOff x="5967221" y="723138"/>
            <a:chExt cx="4104640" cy="30607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603" y="728472"/>
              <a:ext cx="4090416" cy="30449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69507" y="725424"/>
              <a:ext cx="4099560" cy="3055620"/>
            </a:xfrm>
            <a:custGeom>
              <a:avLst/>
              <a:gdLst/>
              <a:ahLst/>
              <a:cxnLst/>
              <a:rect l="l" t="t" r="r" b="b"/>
              <a:pathLst>
                <a:path w="4099559" h="3055620">
                  <a:moveTo>
                    <a:pt x="0" y="0"/>
                  </a:moveTo>
                  <a:lnTo>
                    <a:pt x="4099560" y="0"/>
                  </a:lnTo>
                  <a:lnTo>
                    <a:pt x="4099560" y="3055619"/>
                  </a:lnTo>
                  <a:lnTo>
                    <a:pt x="0" y="3055619"/>
                  </a:lnTo>
                  <a:lnTo>
                    <a:pt x="0" y="0"/>
                  </a:lnTo>
                  <a:close/>
                </a:path>
              </a:pathLst>
            </a:custGeom>
            <a:ln w="4572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94759" y="4431791"/>
            <a:ext cx="509270" cy="68580"/>
          </a:xfrm>
          <a:custGeom>
            <a:avLst/>
            <a:gdLst/>
            <a:ahLst/>
            <a:cxnLst/>
            <a:rect l="l" t="t" r="r" b="b"/>
            <a:pathLst>
              <a:path w="509270" h="68579">
                <a:moveTo>
                  <a:pt x="0" y="0"/>
                </a:moveTo>
                <a:lnTo>
                  <a:pt x="509016" y="0"/>
                </a:lnTo>
                <a:lnTo>
                  <a:pt x="509016" y="68580"/>
                </a:lnTo>
                <a:lnTo>
                  <a:pt x="0" y="68580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8288" y="4450079"/>
            <a:ext cx="427355" cy="48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0"/>
              </a:lnSpc>
            </a:pPr>
            <a:r>
              <a:rPr sz="350" spc="10" dirty="0">
                <a:latin typeface="Calibri"/>
                <a:cs typeface="Calibri"/>
              </a:rPr>
              <a:t>HORARIO</a:t>
            </a:r>
            <a:r>
              <a:rPr sz="350" spc="70" dirty="0">
                <a:latin typeface="Calibri"/>
                <a:cs typeface="Calibri"/>
              </a:rPr>
              <a:t> </a:t>
            </a:r>
            <a:r>
              <a:rPr sz="350" spc="-10" dirty="0">
                <a:latin typeface="Calibri"/>
                <a:cs typeface="Calibri"/>
              </a:rPr>
              <a:t>NOCTURNO</a:t>
            </a:r>
            <a:endParaRPr sz="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07891" y="4119372"/>
            <a:ext cx="4431030" cy="2532380"/>
            <a:chOff x="3707891" y="4119372"/>
            <a:chExt cx="4431030" cy="253238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891" y="4119372"/>
              <a:ext cx="4418075" cy="24612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90031" y="4154424"/>
              <a:ext cx="2542540" cy="2209800"/>
            </a:xfrm>
            <a:custGeom>
              <a:avLst/>
              <a:gdLst/>
              <a:ahLst/>
              <a:cxnLst/>
              <a:rect l="l" t="t" r="r" b="b"/>
              <a:pathLst>
                <a:path w="2542540" h="2209800">
                  <a:moveTo>
                    <a:pt x="588264" y="0"/>
                  </a:moveTo>
                  <a:lnTo>
                    <a:pt x="2542032" y="957072"/>
                  </a:lnTo>
                  <a:lnTo>
                    <a:pt x="1955291" y="2209799"/>
                  </a:lnTo>
                  <a:lnTo>
                    <a:pt x="0" y="1252727"/>
                  </a:lnTo>
                  <a:lnTo>
                    <a:pt x="588264" y="0"/>
                  </a:lnTo>
                  <a:close/>
                </a:path>
              </a:pathLst>
            </a:custGeom>
            <a:ln w="13716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775" y="6576060"/>
              <a:ext cx="464820" cy="68580"/>
            </a:xfrm>
            <a:custGeom>
              <a:avLst/>
              <a:gdLst/>
              <a:ahLst/>
              <a:cxnLst/>
              <a:rect l="l" t="t" r="r" b="b"/>
              <a:pathLst>
                <a:path w="464820" h="68579">
                  <a:moveTo>
                    <a:pt x="0" y="0"/>
                  </a:moveTo>
                  <a:lnTo>
                    <a:pt x="464820" y="0"/>
                  </a:lnTo>
                  <a:lnTo>
                    <a:pt x="464820" y="68579"/>
                  </a:lnTo>
                  <a:lnTo>
                    <a:pt x="0" y="68579"/>
                  </a:lnTo>
                  <a:lnTo>
                    <a:pt x="0" y="0"/>
                  </a:lnTo>
                  <a:close/>
                </a:path>
              </a:pathLst>
            </a:custGeom>
            <a:ln w="13716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20032" y="6569455"/>
            <a:ext cx="427355" cy="84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10" dirty="0">
                <a:latin typeface="Calibri"/>
                <a:cs typeface="Calibri"/>
              </a:rPr>
              <a:t>HORARIO</a:t>
            </a:r>
            <a:r>
              <a:rPr sz="350" spc="70" dirty="0">
                <a:latin typeface="Calibri"/>
                <a:cs typeface="Calibri"/>
              </a:rPr>
              <a:t> </a:t>
            </a:r>
            <a:r>
              <a:rPr sz="350" spc="10" dirty="0">
                <a:latin typeface="Calibri"/>
                <a:cs typeface="Calibri"/>
              </a:rPr>
              <a:t>A</a:t>
            </a:r>
            <a:r>
              <a:rPr sz="350" spc="25" dirty="0">
                <a:latin typeface="Calibri"/>
                <a:cs typeface="Calibri"/>
              </a:rPr>
              <a:t> </a:t>
            </a:r>
            <a:r>
              <a:rPr sz="350" spc="-10" dirty="0">
                <a:latin typeface="Calibri"/>
                <a:cs typeface="Calibri"/>
              </a:rPr>
              <a:t>TURNOS</a:t>
            </a:r>
            <a:endParaRPr sz="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916" y="865631"/>
            <a:ext cx="2997835" cy="178435"/>
          </a:xfrm>
          <a:prstGeom prst="rect">
            <a:avLst/>
          </a:prstGeom>
          <a:ln w="13716">
            <a:solidFill>
              <a:srgbClr val="4F80B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5"/>
              </a:spcBef>
            </a:pPr>
            <a:r>
              <a:rPr sz="1100" spc="-10" dirty="0">
                <a:latin typeface="Calibri"/>
                <a:cs typeface="Calibri"/>
              </a:rPr>
              <a:t>REDUCCIONES </a:t>
            </a:r>
            <a:r>
              <a:rPr sz="1100" dirty="0">
                <a:latin typeface="Calibri"/>
                <a:cs typeface="Calibri"/>
              </a:rPr>
              <a:t>DE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JORNADA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3405" y="1267967"/>
            <a:ext cx="7663815" cy="3126105"/>
            <a:chOff x="1343405" y="1267967"/>
            <a:chExt cx="7663815" cy="3126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408" y="1267967"/>
              <a:ext cx="7647431" cy="3125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0263" y="1594104"/>
              <a:ext cx="4034154" cy="2693035"/>
            </a:xfrm>
            <a:custGeom>
              <a:avLst/>
              <a:gdLst/>
              <a:ahLst/>
              <a:cxnLst/>
              <a:rect l="l" t="t" r="r" b="b"/>
              <a:pathLst>
                <a:path w="4034154" h="2693035">
                  <a:moveTo>
                    <a:pt x="0" y="419100"/>
                  </a:moveTo>
                  <a:lnTo>
                    <a:pt x="3631691" y="0"/>
                  </a:lnTo>
                  <a:lnTo>
                    <a:pt x="4034028" y="2272284"/>
                  </a:lnTo>
                  <a:lnTo>
                    <a:pt x="403860" y="2692907"/>
                  </a:lnTo>
                  <a:lnTo>
                    <a:pt x="0" y="419100"/>
                  </a:lnTo>
                  <a:close/>
                </a:path>
              </a:pathLst>
            </a:custGeom>
            <a:ln w="13716">
              <a:solidFill>
                <a:srgbClr val="4F80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2992" y="4924044"/>
            <a:ext cx="5791200" cy="19385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916" y="2106167"/>
            <a:ext cx="3630167" cy="3200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79592" y="1132331"/>
            <a:ext cx="3232785" cy="132715"/>
          </a:xfrm>
          <a:prstGeom prst="rect">
            <a:avLst/>
          </a:prstGeom>
          <a:ln w="13715">
            <a:solidFill>
              <a:srgbClr val="4F80B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Calibri"/>
                <a:cs typeface="Calibri"/>
              </a:rPr>
              <a:t>PERIODOS</a:t>
            </a:r>
            <a:r>
              <a:rPr sz="800" dirty="0">
                <a:latin typeface="Calibri"/>
                <a:cs typeface="Calibri"/>
              </a:rPr>
              <a:t> DE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DESCANSO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Y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PERMISOS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LABORALES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5792" y="2272284"/>
            <a:ext cx="3232403" cy="2866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3191" y="1115568"/>
            <a:ext cx="2775585" cy="169545"/>
          </a:xfrm>
          <a:prstGeom prst="rect">
            <a:avLst/>
          </a:prstGeom>
          <a:ln w="13715">
            <a:solidFill>
              <a:srgbClr val="4F80B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Calibri"/>
                <a:cs typeface="Calibri"/>
              </a:rPr>
              <a:t>HORAS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EXTRAORDINARIAS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- </a:t>
            </a:r>
            <a:r>
              <a:rPr sz="1050" spc="-10" dirty="0">
                <a:latin typeface="Calibri"/>
                <a:cs typeface="Calibri"/>
              </a:rPr>
              <a:t>CARACTERÍSTICAS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1992" y="1952244"/>
            <a:ext cx="2971800" cy="24323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0592" y="1952244"/>
            <a:ext cx="2775203" cy="2488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08" y="193016"/>
            <a:ext cx="23044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solidFill>
                  <a:srgbClr val="FFFFFF"/>
                </a:solidFill>
                <a:latin typeface="Trebuchet MS"/>
                <a:cs typeface="Trebuchet MS"/>
              </a:rPr>
              <a:t>TEMA:</a:t>
            </a:r>
            <a:r>
              <a:rPr sz="12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12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FFFF"/>
                </a:solidFill>
                <a:latin typeface="Trebuchet MS"/>
                <a:cs typeface="Trebuchet MS"/>
              </a:rPr>
              <a:t>JORNADA</a:t>
            </a:r>
            <a:r>
              <a:rPr sz="12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2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Trebuchet MS"/>
                <a:cs typeface="Trebuchet MS"/>
              </a:rPr>
              <a:t>TRABAJO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552" y="1647825"/>
            <a:ext cx="27330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F6228"/>
                </a:solidFill>
                <a:latin typeface="Calibri"/>
                <a:cs typeface="Calibri"/>
              </a:rPr>
              <a:t>LA</a:t>
            </a:r>
            <a:r>
              <a:rPr sz="2000" b="1" spc="-55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JORNADA</a:t>
            </a:r>
            <a:r>
              <a:rPr sz="2000" b="1" spc="-3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228"/>
                </a:solidFill>
                <a:latin typeface="Calibri"/>
                <a:cs typeface="Calibri"/>
              </a:rPr>
              <a:t>DE</a:t>
            </a:r>
            <a:r>
              <a:rPr sz="2000" b="1" spc="-20" dirty="0">
                <a:solidFill>
                  <a:srgbClr val="4F622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TRABAJO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000" dirty="0">
              <a:latin typeface="Calibri"/>
              <a:cs typeface="Calibri"/>
            </a:endParaRPr>
          </a:p>
          <a:p>
            <a:pPr marL="253365" indent="-195580">
              <a:lnSpc>
                <a:spcPct val="100000"/>
              </a:lnSpc>
              <a:buSzPct val="95000"/>
              <a:buAutoNum type="arabicPeriod"/>
              <a:tabLst>
                <a:tab pos="253365" algn="l"/>
              </a:tabLst>
            </a:pPr>
            <a:r>
              <a:rPr sz="2000" dirty="0">
                <a:latin typeface="Calibri"/>
                <a:cs typeface="Calibri"/>
              </a:rPr>
              <a:t>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tiempo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trabajo</a:t>
            </a:r>
            <a:endParaRPr sz="2000" dirty="0">
              <a:latin typeface="Calibri"/>
              <a:cs typeface="Calibri"/>
            </a:endParaRPr>
          </a:p>
          <a:p>
            <a:pPr marL="62865" marR="374015" indent="-5080">
              <a:lnSpc>
                <a:spcPct val="100000"/>
              </a:lnSpc>
              <a:buSzPct val="95000"/>
              <a:buAutoNum type="arabicPeriod"/>
              <a:tabLst>
                <a:tab pos="253365" algn="l"/>
              </a:tabLst>
            </a:pPr>
            <a:r>
              <a:rPr sz="2000" dirty="0">
                <a:latin typeface="Calibri"/>
                <a:cs typeface="Calibri"/>
              </a:rPr>
              <a:t>	Tiempo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descanso 3.Flexibilidad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horaria 4.Ejercicios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67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74" y="629540"/>
            <a:ext cx="9477375" cy="341820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contrato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trabajo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tiempo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trabajo </a:t>
            </a:r>
            <a:r>
              <a:rPr sz="1400" dirty="0">
                <a:latin typeface="Calibri"/>
                <a:cs typeface="Calibri"/>
              </a:rPr>
              <a:t>viene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recogido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condiciones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hacen</a:t>
            </a:r>
            <a:r>
              <a:rPr sz="1400" spc="-20" dirty="0">
                <a:latin typeface="Calibri"/>
                <a:cs typeface="Calibri"/>
              </a:rPr>
              <a:t> referencia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latin typeface="Calibri"/>
                <a:cs typeface="Calibri"/>
              </a:rPr>
              <a:t>Jornada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tiempo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diario,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semanal,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mensual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anual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trabajador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dedica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ejecución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actividad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laboral.</a:t>
            </a:r>
            <a:endParaRPr sz="1400">
              <a:latin typeface="Calibri"/>
              <a:cs typeface="Calibri"/>
            </a:endParaRPr>
          </a:p>
          <a:p>
            <a:pPr marL="12700" marR="6985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Horario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distribución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diaria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tiempo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trabajo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establece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horas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entrada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salida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trabajador.</a:t>
            </a:r>
            <a:r>
              <a:rPr sz="1400" dirty="0">
                <a:latin typeface="Calibri"/>
                <a:cs typeface="Calibri"/>
              </a:rPr>
              <a:t> Lo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fija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empresario, </a:t>
            </a:r>
            <a:r>
              <a:rPr sz="1400" dirty="0">
                <a:latin typeface="Calibri"/>
                <a:cs typeface="Calibri"/>
              </a:rPr>
              <a:t>salvo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pacto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individual.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Descansos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tiempos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retribuidos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interrupción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10" dirty="0">
                <a:latin typeface="Calibri"/>
                <a:cs typeface="Calibri"/>
              </a:rPr>
              <a:t> trabajo.</a:t>
            </a:r>
            <a:endParaRPr sz="1400">
              <a:latin typeface="Calibri"/>
              <a:cs typeface="Calibri"/>
            </a:endParaRPr>
          </a:p>
          <a:p>
            <a:pPr marL="167640" indent="-141605">
              <a:lnSpc>
                <a:spcPct val="100000"/>
              </a:lnSpc>
              <a:spcBef>
                <a:spcPts val="1680"/>
              </a:spcBef>
              <a:buSzPct val="92857"/>
              <a:buAutoNum type="arabicPeriod"/>
              <a:tabLst>
                <a:tab pos="167640" algn="l"/>
              </a:tabLst>
            </a:pPr>
            <a:r>
              <a:rPr sz="1400" b="1" spc="-10" dirty="0">
                <a:latin typeface="Calibri"/>
                <a:cs typeface="Calibri"/>
              </a:rPr>
              <a:t>JORNADA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ORDINARIA</a:t>
            </a:r>
            <a:endParaRPr sz="1400">
              <a:latin typeface="Calibri"/>
              <a:cs typeface="Calibri"/>
            </a:endParaRPr>
          </a:p>
          <a:p>
            <a:pPr marL="170815" lvl="1" indent="-144780">
              <a:lnSpc>
                <a:spcPct val="100000"/>
              </a:lnSpc>
              <a:spcBef>
                <a:spcPts val="490"/>
              </a:spcBef>
              <a:buSzPct val="92857"/>
              <a:buFont typeface="Wingdings"/>
              <a:buChar char=""/>
              <a:tabLst>
                <a:tab pos="170815" algn="l"/>
              </a:tabLst>
            </a:pPr>
            <a:r>
              <a:rPr sz="1400" dirty="0">
                <a:latin typeface="Calibri"/>
                <a:cs typeface="Calibri"/>
              </a:rPr>
              <a:t>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pacta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contrato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respetando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siempre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límites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convenio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Estatuto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Trabajadores.</a:t>
            </a:r>
            <a:endParaRPr sz="1400">
              <a:latin typeface="Calibri"/>
              <a:cs typeface="Calibri"/>
            </a:endParaRPr>
          </a:p>
          <a:p>
            <a:pPr marL="170815" lvl="1" indent="-144780">
              <a:lnSpc>
                <a:spcPct val="100000"/>
              </a:lnSpc>
              <a:buSzPct val="92857"/>
              <a:buFont typeface="Wingdings"/>
              <a:buChar char=""/>
              <a:tabLst>
                <a:tab pos="170815" algn="l"/>
              </a:tabLst>
            </a:pPr>
            <a:r>
              <a:rPr sz="1400" dirty="0">
                <a:latin typeface="Calibri"/>
                <a:cs typeface="Calibri"/>
              </a:rPr>
              <a:t>Máximo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40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horas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semanales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promedio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cómputo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anual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(puede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haber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más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40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horas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otras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menos)</a:t>
            </a:r>
            <a:endParaRPr sz="1400">
              <a:latin typeface="Calibri"/>
              <a:cs typeface="Calibri"/>
            </a:endParaRPr>
          </a:p>
          <a:p>
            <a:pPr marL="170815" lvl="1" indent="-144780">
              <a:lnSpc>
                <a:spcPct val="100000"/>
              </a:lnSpc>
              <a:buSzPct val="92857"/>
              <a:buFont typeface="Wingdings"/>
              <a:buChar char=""/>
              <a:tabLst>
                <a:tab pos="170815" algn="l"/>
              </a:tabLst>
            </a:pPr>
            <a:r>
              <a:rPr sz="1400" dirty="0">
                <a:latin typeface="Calibri"/>
                <a:cs typeface="Calibri"/>
              </a:rPr>
              <a:t>Máximo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día.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(8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h/día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menores)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1826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27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min.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Máximo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anual.</a:t>
            </a:r>
            <a:endParaRPr sz="1400">
              <a:latin typeface="Calibri"/>
              <a:cs typeface="Calibri"/>
            </a:endParaRPr>
          </a:p>
          <a:p>
            <a:pPr marL="149225" marR="5080" lvl="1" indent="-123825">
              <a:lnSpc>
                <a:spcPct val="100000"/>
              </a:lnSpc>
              <a:buSzPct val="92857"/>
              <a:buFont typeface="Wingdings"/>
              <a:buChar char=""/>
              <a:tabLst>
                <a:tab pos="149225" algn="l"/>
                <a:tab pos="170180" algn="l"/>
              </a:tabLst>
            </a:pPr>
            <a:r>
              <a:rPr sz="1400" dirty="0">
                <a:latin typeface="Calibri"/>
                <a:cs typeface="Calibri"/>
              </a:rPr>
              <a:t>	Salvo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Convenio</a:t>
            </a:r>
            <a:r>
              <a:rPr sz="1400" dirty="0">
                <a:latin typeface="Calibri"/>
                <a:cs typeface="Calibri"/>
              </a:rPr>
              <a:t> Colectivo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disponga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otra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cosa,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tiempo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trabajo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dedicado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desplazamientos,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cambiode </a:t>
            </a:r>
            <a:r>
              <a:rPr sz="1400" dirty="0">
                <a:latin typeface="Calibri"/>
                <a:cs typeface="Calibri"/>
              </a:rPr>
              <a:t>ropa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descanso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jornada.</a:t>
            </a:r>
            <a:endParaRPr sz="1400">
              <a:latin typeface="Calibri"/>
              <a:cs typeface="Calibri"/>
            </a:endParaRPr>
          </a:p>
          <a:p>
            <a:pPr marL="170815" lvl="1" indent="-144780">
              <a:lnSpc>
                <a:spcPct val="100000"/>
              </a:lnSpc>
              <a:buSzPct val="92857"/>
              <a:buFont typeface="Wingdings"/>
              <a:buChar char=""/>
              <a:tabLst>
                <a:tab pos="170815" algn="l"/>
              </a:tabLst>
            </a:pPr>
            <a:r>
              <a:rPr sz="1400" dirty="0">
                <a:latin typeface="Calibri"/>
                <a:cs typeface="Calibri"/>
              </a:rPr>
              <a:t>Puede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regular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irregular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(jornada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distinta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según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semanas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máx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10%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jornada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anual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siempre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preaviso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mín.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días.)</a:t>
            </a:r>
            <a:endParaRPr sz="14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latin typeface="Calibri"/>
                <a:cs typeface="Calibri"/>
              </a:rPr>
              <a:t>1.2. </a:t>
            </a:r>
            <a:r>
              <a:rPr sz="1400" b="1" spc="-10" dirty="0">
                <a:latin typeface="Calibri"/>
                <a:cs typeface="Calibri"/>
              </a:rPr>
              <a:t>JORNADAS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ESPECIALES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jornadas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circunstancias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concretas</a:t>
            </a:r>
            <a:r>
              <a:rPr sz="1400" spc="-20" dirty="0">
                <a:latin typeface="Calibri"/>
                <a:cs typeface="Calibri"/>
              </a:rPr>
              <a:t>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deben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ampliadas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reducidas.</a:t>
            </a:r>
            <a:endParaRPr sz="14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latin typeface="Calibri"/>
                <a:cs typeface="Calibri"/>
              </a:rPr>
              <a:t>A.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determinadas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actividades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77468" y="4244340"/>
          <a:ext cx="777748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8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Para...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sectores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como...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ejemplo...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L="33020" marR="984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Ampliaciones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distribución diferente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3943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Adaptarla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en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determinadas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actividades.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indent="-52069">
                        <a:lnSpc>
                          <a:spcPct val="100000"/>
                        </a:lnSpc>
                        <a:spcBef>
                          <a:spcPts val="225"/>
                        </a:spcBef>
                        <a:buSzPct val="75000"/>
                        <a:buFont typeface="Arial MT"/>
                        <a:buChar char="•"/>
                        <a:tabLst>
                          <a:tab pos="6731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Comercio.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Hostelería.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Vigilancia.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310" indent="-5206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67310" algn="l"/>
                        </a:tabLst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Transportes.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comercio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hostelería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puede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1750" marR="4851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acumular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medio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periodos</a:t>
                      </a:r>
                      <a:r>
                        <a:rPr sz="1200" spc="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cuatro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semanas.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L="33020" marR="1009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Reducciones</a:t>
                      </a:r>
                      <a:r>
                        <a:rPr sz="12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limitaciones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jornada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5600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Proteger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indent="-52069">
                        <a:lnSpc>
                          <a:spcPct val="100000"/>
                        </a:lnSpc>
                        <a:spcBef>
                          <a:spcPts val="10"/>
                        </a:spcBef>
                        <a:buSzPct val="75000"/>
                        <a:buFont typeface="Arial MT"/>
                        <a:buChar char="•"/>
                        <a:tabLst>
                          <a:tab pos="67310" algn="l"/>
                        </a:tabLst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campo.</a:t>
                      </a:r>
                      <a:r>
                        <a:rPr sz="12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Minas.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9055" marR="727710" indent="-44450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59055" algn="l"/>
                          <a:tab pos="6667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Trabajos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expuestos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riesgos ambientales.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310" indent="-5206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67310" algn="l"/>
                        </a:tabLst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Cámaras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frigoríficas.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marR="4616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trabajadores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expuestos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riesgos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ambientales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reducen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sin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salario.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156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dirty="0"/>
              <a:t>1.El</a:t>
            </a:r>
            <a:r>
              <a:rPr spc="-30" dirty="0"/>
              <a:t> </a:t>
            </a:r>
            <a:r>
              <a:rPr dirty="0"/>
              <a:t>tiempo</a:t>
            </a:r>
            <a:r>
              <a:rPr spc="-5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trabajo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18743" y="1037844"/>
          <a:ext cx="9523730" cy="246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763270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Circunstancia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306955">
                        <a:lnSpc>
                          <a:spcPts val="182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6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permitida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15240" marR="307340">
                        <a:lnSpc>
                          <a:spcPts val="144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Guarda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legal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años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personas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minusvalías.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marR="458470">
                        <a:lnSpc>
                          <a:spcPts val="14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Mínimo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1/8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máximo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jornada,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disminución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proporcional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salario.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13335" marR="62865" indent="-12065">
                        <a:lnSpc>
                          <a:spcPct val="100000"/>
                        </a:lnSpc>
                        <a:spcBef>
                          <a:spcPts val="25"/>
                        </a:spcBef>
                        <a:buSzPct val="66666"/>
                        <a:buFont typeface="Arial MT"/>
                        <a:buChar char="•"/>
                        <a:tabLst>
                          <a:tab pos="13335" algn="l"/>
                          <a:tab pos="4889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Pueden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solicitarlo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padre</a:t>
                      </a:r>
                      <a:r>
                        <a:rPr sz="1200" spc="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madre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ambos</a:t>
                      </a:r>
                      <a:r>
                        <a:rPr sz="12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trabajan.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3335" marR="24765" indent="-12065">
                        <a:lnSpc>
                          <a:spcPct val="100000"/>
                        </a:lnSpc>
                        <a:buSzPct val="66666"/>
                        <a:buFont typeface="Arial MT"/>
                        <a:buChar char="•"/>
                        <a:tabLst>
                          <a:tab pos="13335" algn="l"/>
                          <a:tab pos="4889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La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concreción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horaria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determinación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disfrute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permiso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de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lactancia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corresponden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al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trabajador,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teniendo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cuenta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también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que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establece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20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colectivo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aplicable.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Lactancia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hijo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meses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marR="408305" indent="-8255">
                        <a:lnSpc>
                          <a:spcPts val="1440"/>
                        </a:lnSpc>
                        <a:spcBef>
                          <a:spcPts val="35"/>
                        </a:spcBef>
                        <a:buSzPct val="83333"/>
                        <a:buFont typeface="Arial MT"/>
                        <a:buChar char="•"/>
                        <a:tabLst>
                          <a:tab pos="16510" algn="l"/>
                          <a:tab pos="91566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1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durante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divisible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fracciones,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una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media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hora,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elije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trabajadora.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6510" marR="559435" indent="-8255">
                        <a:lnSpc>
                          <a:spcPts val="1440"/>
                        </a:lnSpc>
                        <a:buSzPct val="83333"/>
                        <a:buFont typeface="Arial MT"/>
                        <a:buChar char="•"/>
                        <a:tabLst>
                          <a:tab pos="16510" algn="l"/>
                          <a:tab pos="91566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Acumulable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completas,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según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negociación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colectiva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común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acuerdo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empresario.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5240" marR="217804">
                        <a:lnSpc>
                          <a:spcPts val="144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Nacimiento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hijos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prematuros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que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deban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hospitalizados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parto.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máximo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horas,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proporcional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salario.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marL="15240" marR="5048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Cuidado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hijo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hospitalizado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cáncer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enfermedades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graves.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marR="961390" indent="-8255">
                        <a:lnSpc>
                          <a:spcPts val="1440"/>
                        </a:lnSpc>
                        <a:spcBef>
                          <a:spcPts val="20"/>
                        </a:spcBef>
                        <a:buSzPct val="75000"/>
                        <a:buFont typeface="Arial MT"/>
                        <a:buChar char="•"/>
                        <a:tabLst>
                          <a:tab pos="16510" algn="l"/>
                          <a:tab pos="91566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Reducción,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menos,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por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hospitalización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tratamiento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continuado.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2069" indent="-52069">
                        <a:lnSpc>
                          <a:spcPts val="1365"/>
                        </a:lnSpc>
                        <a:buSzPct val="75000"/>
                        <a:buFont typeface="Arial MT"/>
                        <a:buChar char="•"/>
                        <a:tabLst>
                          <a:tab pos="52069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mantener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 reducción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cumpla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240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Víctimas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violencia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género.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ts val="134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correspondiente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reducción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salario.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19718" y="4039630"/>
            <a:ext cx="9525635" cy="252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alibri"/>
                <a:cs typeface="Calibri"/>
              </a:rPr>
              <a:t>C.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Conciliación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Derecho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adaptar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duración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distribución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jornada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derecho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conciliación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vida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personal,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familiar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laboral.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Según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convenio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colectivo</a:t>
            </a:r>
            <a:r>
              <a:rPr sz="1600" spc="-10" dirty="0">
                <a:latin typeface="Calibri"/>
                <a:cs typeface="Calibri"/>
              </a:rPr>
              <a:t> aplicable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función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responsabilidades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familiares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necesidades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de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trabajadores,</a:t>
            </a:r>
            <a:r>
              <a:rPr sz="1600" dirty="0">
                <a:latin typeface="Calibri"/>
                <a:cs typeface="Calibri"/>
              </a:rPr>
              <a:t> la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empresa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desarrollará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medidas de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conciliación.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Entre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ellas: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Calibri"/>
                <a:cs typeface="Calibri"/>
              </a:rPr>
              <a:t>Flexibilidad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horarios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entrada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salida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trabajo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pausas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descansos.</a:t>
            </a:r>
            <a:endParaRPr sz="1600">
              <a:latin typeface="Calibri"/>
              <a:cs typeface="Calibri"/>
            </a:endParaRPr>
          </a:p>
          <a:p>
            <a:pPr marL="12700" marR="304165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El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impulso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del</a:t>
            </a:r>
            <a:r>
              <a:rPr sz="1600" b="1" spc="-20" dirty="0">
                <a:latin typeface="Calibri"/>
                <a:cs typeface="Calibri"/>
              </a:rPr>
              <a:t> teletrabajo</a:t>
            </a:r>
            <a:r>
              <a:rPr sz="1600" spc="-20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 eliminando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necesidad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estar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puesto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trabajo,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gracias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nuevas tecnologías.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Formación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interna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reuniones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horario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laboral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parte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este.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Eliminación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horas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extraordinarias.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Ampliación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los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permisos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legales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remunerados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no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retribuidos,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excedencias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reducciones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734" y="6361512"/>
            <a:ext cx="84264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jornada.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792" y="5762244"/>
            <a:ext cx="1751075" cy="911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9743" y="74141"/>
            <a:ext cx="296735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1.El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tiempo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trabajo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B.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circunstancias</a:t>
            </a:r>
            <a:r>
              <a:rPr sz="1800" b="1" spc="-10" dirty="0">
                <a:latin typeface="Calibri"/>
                <a:cs typeface="Calibri"/>
              </a:rPr>
              <a:t> especiales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9331" y="2127492"/>
            <a:ext cx="1600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35" dirty="0"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2668" y="1124712"/>
          <a:ext cx="8228330" cy="225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marL="42545">
                        <a:lnSpc>
                          <a:spcPts val="141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Horario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41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Desde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22:00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06:00.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42545" marR="6070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Trabajador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nocturno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78105" indent="-5206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7810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aquel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realiza: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3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diarias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horario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nocturno.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8105" indent="-5206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7810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1/3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anual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horario nocturno.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máximo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78105" indent="-52069">
                        <a:lnSpc>
                          <a:spcPct val="100000"/>
                        </a:lnSpc>
                        <a:spcBef>
                          <a:spcPts val="10"/>
                        </a:spcBef>
                        <a:buSzPct val="75000"/>
                        <a:buFont typeface="Arial MT"/>
                        <a:buChar char="•"/>
                        <a:tabLst>
                          <a:tab pos="7810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diarias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promedio,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referencia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días.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8105" indent="-52069">
                        <a:lnSpc>
                          <a:spcPts val="1410"/>
                        </a:lnSpc>
                        <a:buSzPct val="75000"/>
                        <a:buFont typeface="Arial MT"/>
                        <a:buChar char="•"/>
                        <a:tabLst>
                          <a:tab pos="7810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Los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trabajadores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nocturnos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extraordinarias.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Retribución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252729" indent="-17145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42545" algn="l"/>
                          <a:tab pos="7747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	Se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fija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colectivo,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salvo: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salario se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establezca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atendiendo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sea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noctur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propia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naturaleza.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8105" indent="-52069">
                        <a:lnSpc>
                          <a:spcPts val="1410"/>
                        </a:lnSpc>
                        <a:buSzPct val="75000"/>
                        <a:buFont typeface="Arial MT"/>
                        <a:buChar char="•"/>
                        <a:tabLst>
                          <a:tab pos="7810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compense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descansos.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Prohibición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952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años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250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95250" algn="l"/>
                        </a:tabLst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Embarazadas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lactancia.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250" indent="-62230">
                        <a:lnSpc>
                          <a:spcPct val="100000"/>
                        </a:lnSpc>
                        <a:buSzPct val="91666"/>
                        <a:buFont typeface="Arial MT"/>
                        <a:buChar char="•"/>
                        <a:tabLst>
                          <a:tab pos="95250" algn="l"/>
                        </a:tabLst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Realizar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horario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nocturno,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salvo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siniestro.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95250" indent="-62230">
                        <a:lnSpc>
                          <a:spcPts val="1410"/>
                        </a:lnSpc>
                        <a:buSzPct val="91666"/>
                        <a:buFont typeface="Arial MT"/>
                        <a:buChar char="•"/>
                        <a:tabLst>
                          <a:tab pos="952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hay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riesgo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perjudicar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salud.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7592" y="780288"/>
            <a:ext cx="797051" cy="7848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2858" y="695943"/>
            <a:ext cx="2426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14141"/>
                </a:solidFill>
                <a:latin typeface="Calibri"/>
                <a:cs typeface="Calibri"/>
              </a:rPr>
              <a:t>HORARIO</a:t>
            </a:r>
            <a:r>
              <a:rPr sz="12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414141"/>
                </a:solidFill>
                <a:latin typeface="Calibri"/>
                <a:cs typeface="Calibri"/>
              </a:rPr>
              <a:t>NOCTURNO.</a:t>
            </a:r>
            <a:r>
              <a:rPr sz="12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4141"/>
                </a:solidFill>
                <a:latin typeface="Calibri"/>
                <a:cs typeface="Calibri"/>
              </a:rPr>
              <a:t>Características: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3792" y="3066288"/>
            <a:ext cx="1077467" cy="1143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2143" y="3492461"/>
            <a:ext cx="7816215" cy="10407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b="1" dirty="0">
                <a:latin typeface="Calibri"/>
                <a:cs typeface="Calibri"/>
              </a:rPr>
              <a:t>1.4.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HORARIO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TURNOS.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Características:</a:t>
            </a:r>
            <a:endParaRPr sz="1200">
              <a:latin typeface="Calibri"/>
              <a:cs typeface="Calibri"/>
            </a:endParaRPr>
          </a:p>
          <a:p>
            <a:pPr marL="146050" indent="-123825">
              <a:lnSpc>
                <a:spcPct val="100000"/>
              </a:lnSpc>
              <a:spcBef>
                <a:spcPts val="300"/>
              </a:spcBef>
              <a:buSzPct val="91666"/>
              <a:buFont typeface="Wingdings"/>
              <a:buChar char=""/>
              <a:tabLst>
                <a:tab pos="146050" algn="l"/>
              </a:tabLst>
            </a:pPr>
            <a:r>
              <a:rPr sz="1200" b="1" spc="-25" dirty="0">
                <a:latin typeface="Calibri"/>
                <a:cs typeface="Calibri"/>
              </a:rPr>
              <a:t>Trabajo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10" dirty="0">
                <a:latin typeface="Calibri"/>
                <a:cs typeface="Calibri"/>
              </a:rPr>
              <a:t>turnos: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distintos</a:t>
            </a:r>
            <a:r>
              <a:rPr sz="1200" spc="-10" dirty="0">
                <a:latin typeface="Calibri"/>
                <a:cs typeface="Calibri"/>
              </a:rPr>
              <a:t> trabajadores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rotando,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sobre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mismo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puesto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trabajo,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 </a:t>
            </a:r>
            <a:r>
              <a:rPr sz="1200" spc="-10" dirty="0">
                <a:latin typeface="Calibri"/>
                <a:cs typeface="Calibri"/>
              </a:rPr>
              <a:t>sucesivos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días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jornadas.</a:t>
            </a:r>
            <a:endParaRPr sz="1200">
              <a:latin typeface="Calibri"/>
              <a:cs typeface="Calibri"/>
            </a:endParaRPr>
          </a:p>
          <a:p>
            <a:pPr marL="146050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46050" algn="l"/>
              </a:tabLst>
            </a:pPr>
            <a:r>
              <a:rPr sz="1200" dirty="0">
                <a:latin typeface="Calibri"/>
                <a:cs typeface="Calibri"/>
              </a:rPr>
              <a:t>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utiliza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empresas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procesos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productivos continuos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durante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24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horas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20" dirty="0">
                <a:latin typeface="Calibri"/>
                <a:cs typeface="Calibri"/>
              </a:rPr>
              <a:t> día.</a:t>
            </a:r>
            <a:endParaRPr sz="1200">
              <a:latin typeface="Calibri"/>
              <a:cs typeface="Calibri"/>
            </a:endParaRPr>
          </a:p>
          <a:p>
            <a:pPr marL="146050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46050" algn="l"/>
              </a:tabLst>
            </a:pPr>
            <a:r>
              <a:rPr sz="1200" b="1" spc="-10" dirty="0">
                <a:latin typeface="Calibri"/>
                <a:cs typeface="Calibri"/>
              </a:rPr>
              <a:t>Ningún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trabajador </a:t>
            </a:r>
            <a:r>
              <a:rPr sz="1200" spc="-10" dirty="0">
                <a:latin typeface="Calibri"/>
                <a:cs typeface="Calibri"/>
              </a:rPr>
              <a:t>estará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turno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noche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más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dos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semanas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consecutivas,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salvo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solicite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forma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voluntaria.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latin typeface="Calibri"/>
                <a:cs typeface="Calibri"/>
              </a:rPr>
              <a:t>1.5.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HORAS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EXTRAORDINARIAS.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Características: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43" y="4682731"/>
            <a:ext cx="781304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indent="-123825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2080" algn="l"/>
              </a:tabLst>
            </a:pPr>
            <a:r>
              <a:rPr sz="1200" b="1" spc="-10" dirty="0">
                <a:latin typeface="Calibri"/>
                <a:cs typeface="Calibri"/>
              </a:rPr>
              <a:t>Sobrepasan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jornada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ordinaria</a:t>
            </a:r>
            <a:endParaRPr sz="1200">
              <a:latin typeface="Calibri"/>
              <a:cs typeface="Calibri"/>
            </a:endParaRPr>
          </a:p>
          <a:p>
            <a:pPr marL="132080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32080" algn="l"/>
              </a:tabLst>
            </a:pPr>
            <a:r>
              <a:rPr sz="1200" dirty="0">
                <a:latin typeface="Calibri"/>
                <a:cs typeface="Calibri"/>
              </a:rPr>
              <a:t>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utiliza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empresas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procesos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productivos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continuos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durante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24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horas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día.</a:t>
            </a:r>
            <a:endParaRPr sz="1200">
              <a:latin typeface="Calibri"/>
              <a:cs typeface="Calibri"/>
            </a:endParaRPr>
          </a:p>
          <a:p>
            <a:pPr marL="132080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32080" algn="l"/>
              </a:tabLst>
            </a:pPr>
            <a:r>
              <a:rPr sz="1200" b="1" dirty="0">
                <a:latin typeface="Calibri"/>
                <a:cs typeface="Calibri"/>
              </a:rPr>
              <a:t>Ningún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trabajador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estará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turno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noche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más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dos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semanas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consecutivas,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salvo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solicite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forma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voluntaria.</a:t>
            </a:r>
            <a:endParaRPr sz="1200">
              <a:latin typeface="Calibri"/>
              <a:cs typeface="Calibri"/>
            </a:endParaRPr>
          </a:p>
          <a:p>
            <a:pPr marL="136525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36525" algn="l"/>
              </a:tabLst>
            </a:pPr>
            <a:r>
              <a:rPr sz="1200" b="1" spc="-20" dirty="0">
                <a:latin typeface="Calibri"/>
                <a:cs typeface="Calibri"/>
              </a:rPr>
              <a:t>Voluntarias,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salvo</a:t>
            </a:r>
            <a:r>
              <a:rPr sz="1200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pacto</a:t>
            </a:r>
            <a:r>
              <a:rPr sz="1200" i="1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 </a:t>
            </a:r>
            <a:r>
              <a:rPr sz="1200" spc="-20" dirty="0">
                <a:latin typeface="Calibri"/>
                <a:cs typeface="Calibri"/>
              </a:rPr>
              <a:t>contrario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reparar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prevenir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siniestros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(fuerza</a:t>
            </a:r>
            <a:r>
              <a:rPr sz="1200" i="1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mayor)</a:t>
            </a:r>
            <a:endParaRPr sz="1200">
              <a:latin typeface="Calibri"/>
              <a:cs typeface="Calibri"/>
            </a:endParaRPr>
          </a:p>
          <a:p>
            <a:pPr marL="136525" indent="-123825">
              <a:lnSpc>
                <a:spcPct val="100000"/>
              </a:lnSpc>
              <a:buSzPct val="91666"/>
              <a:buFont typeface="Wingdings"/>
              <a:buChar char=""/>
              <a:tabLst>
                <a:tab pos="136525" algn="l"/>
              </a:tabLst>
            </a:pPr>
            <a:r>
              <a:rPr sz="1200" b="1" dirty="0">
                <a:latin typeface="Calibri"/>
                <a:cs typeface="Calibri"/>
              </a:rPr>
              <a:t>Máx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80/año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sz="1200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cuentan</a:t>
            </a:r>
            <a:r>
              <a:rPr sz="1200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compensadas</a:t>
            </a:r>
            <a:r>
              <a:rPr sz="1200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</a:t>
            </a:r>
            <a:r>
              <a:rPr sz="1200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descanso</a:t>
            </a:r>
            <a:r>
              <a:rPr sz="1200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1200" i="1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Fuerza Mayor</a:t>
            </a:r>
            <a:r>
              <a:rPr sz="1200" spc="-1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141605" indent="-124460">
              <a:lnSpc>
                <a:spcPct val="100000"/>
              </a:lnSpc>
              <a:buSzPct val="91666"/>
              <a:buFont typeface="Wingdings"/>
              <a:buChar char=""/>
              <a:tabLst>
                <a:tab pos="141605" algn="l"/>
              </a:tabLst>
            </a:pPr>
            <a:r>
              <a:rPr sz="1200" spc="-20" dirty="0">
                <a:latin typeface="Calibri"/>
                <a:cs typeface="Calibri"/>
              </a:rPr>
              <a:t>Convenio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contrato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puede</a:t>
            </a:r>
            <a:r>
              <a:rPr sz="1200" b="1" spc="-10" dirty="0">
                <a:latin typeface="Calibri"/>
                <a:cs typeface="Calibri"/>
              </a:rPr>
              <a:t> pactar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entre:</a:t>
            </a:r>
            <a:endParaRPr sz="1200">
              <a:latin typeface="Calibri"/>
              <a:cs typeface="Calibri"/>
            </a:endParaRPr>
          </a:p>
          <a:p>
            <a:pPr marL="304165" lvl="1" indent="-125730">
              <a:lnSpc>
                <a:spcPct val="100000"/>
              </a:lnSpc>
              <a:buFont typeface="Arial MT"/>
              <a:buChar char="•"/>
              <a:tabLst>
                <a:tab pos="304165" algn="l"/>
              </a:tabLst>
            </a:pPr>
            <a:r>
              <a:rPr sz="1200" b="1" spc="-10" dirty="0">
                <a:latin typeface="Calibri"/>
                <a:cs typeface="Calibri"/>
              </a:rPr>
              <a:t>Descanso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equivalente</a:t>
            </a:r>
            <a:endParaRPr sz="1200">
              <a:latin typeface="Calibri"/>
              <a:cs typeface="Calibri"/>
            </a:endParaRPr>
          </a:p>
          <a:p>
            <a:pPr marL="304165" lvl="1" indent="-1257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04165" algn="l"/>
              </a:tabLst>
            </a:pPr>
            <a:r>
              <a:rPr sz="1200" b="1" spc="-20" dirty="0">
                <a:latin typeface="Calibri"/>
                <a:cs typeface="Calibri"/>
              </a:rPr>
              <a:t>Metálico,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nunca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inferior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hora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ordinaria.</a:t>
            </a:r>
            <a:endParaRPr sz="1200">
              <a:latin typeface="Calibri"/>
              <a:cs typeface="Calibri"/>
            </a:endParaRPr>
          </a:p>
          <a:p>
            <a:pPr marL="136525" indent="-123825">
              <a:lnSpc>
                <a:spcPct val="100000"/>
              </a:lnSpc>
              <a:spcBef>
                <a:spcPts val="95"/>
              </a:spcBef>
              <a:buSzPct val="91666"/>
              <a:buFont typeface="Wingdings"/>
              <a:buChar char=""/>
              <a:tabLst>
                <a:tab pos="136525" algn="l"/>
              </a:tabLst>
            </a:pPr>
            <a:r>
              <a:rPr sz="1200" b="1" dirty="0">
                <a:latin typeface="Calibri"/>
                <a:cs typeface="Calibri"/>
              </a:rPr>
              <a:t>Tiempo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parcial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prohibidas</a:t>
            </a:r>
            <a:r>
              <a:rPr sz="1200" spc="-10" dirty="0">
                <a:latin typeface="Calibri"/>
                <a:cs typeface="Calibri"/>
              </a:rPr>
              <a:t>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lugar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pueden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hacer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complementarias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36525" indent="-123825">
              <a:lnSpc>
                <a:spcPct val="100000"/>
              </a:lnSpc>
              <a:spcBef>
                <a:spcPts val="110"/>
              </a:spcBef>
              <a:buSzPct val="91666"/>
              <a:buFont typeface="Wingdings"/>
              <a:buChar char=""/>
              <a:tabLst>
                <a:tab pos="136525" algn="l"/>
              </a:tabLst>
            </a:pPr>
            <a:r>
              <a:rPr sz="1200" dirty="0">
                <a:latin typeface="Calibri"/>
                <a:cs typeface="Calibri"/>
              </a:rPr>
              <a:t>Los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menores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18 </a:t>
            </a:r>
            <a:r>
              <a:rPr sz="1200" b="1" spc="-10" dirty="0">
                <a:latin typeface="Calibri"/>
                <a:cs typeface="Calibri"/>
              </a:rPr>
              <a:t>años&gt;&gt;prohibido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5944" y="1828800"/>
            <a:ext cx="1650491" cy="7315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89264" y="4495800"/>
            <a:ext cx="1752600" cy="551815"/>
          </a:xfrm>
          <a:prstGeom prst="rect">
            <a:avLst/>
          </a:prstGeom>
          <a:ln w="4571">
            <a:solidFill>
              <a:srgbClr val="00624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65"/>
              </a:spcBef>
            </a:pPr>
            <a:r>
              <a:rPr sz="700" b="1" spc="-10" dirty="0">
                <a:latin typeface="Calibri"/>
                <a:cs typeface="Calibri"/>
              </a:rPr>
              <a:t>EJERCICIO</a:t>
            </a:r>
            <a:endParaRPr sz="700">
              <a:latin typeface="Calibri"/>
              <a:cs typeface="Calibri"/>
            </a:endParaRPr>
          </a:p>
          <a:p>
            <a:pPr marL="69850" marR="49530" indent="-1905" algn="ctr">
              <a:lnSpc>
                <a:spcPct val="100000"/>
              </a:lnSpc>
            </a:pPr>
            <a:r>
              <a:rPr sz="700" b="1" spc="-10" dirty="0">
                <a:latin typeface="Calibri"/>
                <a:cs typeface="Calibri"/>
              </a:rPr>
              <a:t>REFLEXIONA</a:t>
            </a:r>
            <a:r>
              <a:rPr sz="700" b="1" spc="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DE</a:t>
            </a:r>
            <a:r>
              <a:rPr sz="700" b="1" spc="-10" dirty="0">
                <a:latin typeface="Calibri"/>
                <a:cs typeface="Calibri"/>
              </a:rPr>
              <a:t> ACUERDO</a:t>
            </a:r>
            <a:r>
              <a:rPr sz="700" b="1" spc="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CON</a:t>
            </a:r>
            <a:r>
              <a:rPr sz="700" b="1" spc="5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TU</a:t>
            </a:r>
            <a:r>
              <a:rPr sz="700" b="1" spc="-5" dirty="0">
                <a:latin typeface="Calibri"/>
                <a:cs typeface="Calibri"/>
              </a:rPr>
              <a:t> </a:t>
            </a:r>
            <a:r>
              <a:rPr sz="700" b="1" spc="-20" dirty="0">
                <a:latin typeface="Calibri"/>
                <a:cs typeface="Calibri"/>
              </a:rPr>
              <a:t>CICLO</a:t>
            </a:r>
            <a:r>
              <a:rPr sz="700" b="1" spc="500" dirty="0">
                <a:latin typeface="Calibri"/>
                <a:cs typeface="Calibri"/>
              </a:rPr>
              <a:t> </a:t>
            </a:r>
            <a:r>
              <a:rPr sz="700" b="1" spc="-10" dirty="0">
                <a:latin typeface="Calibri"/>
                <a:cs typeface="Calibri"/>
              </a:rPr>
              <a:t>FORMATIVO,</a:t>
            </a:r>
            <a:r>
              <a:rPr sz="700" b="1" spc="2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LOS</a:t>
            </a:r>
            <a:r>
              <a:rPr sz="700" b="1" spc="-25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TIPOS</a:t>
            </a:r>
            <a:r>
              <a:rPr sz="700" b="1" spc="5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DE</a:t>
            </a:r>
            <a:r>
              <a:rPr sz="700" b="1" spc="-3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JORNADA</a:t>
            </a:r>
            <a:r>
              <a:rPr sz="700" b="1" spc="10" dirty="0">
                <a:latin typeface="Calibri"/>
                <a:cs typeface="Calibri"/>
              </a:rPr>
              <a:t> </a:t>
            </a:r>
            <a:r>
              <a:rPr sz="700" b="1" spc="-50" dirty="0">
                <a:latin typeface="Calibri"/>
                <a:cs typeface="Calibri"/>
              </a:rPr>
              <a:t>Y</a:t>
            </a:r>
            <a:r>
              <a:rPr sz="700" b="1" spc="50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HORARIOS</a:t>
            </a:r>
            <a:r>
              <a:rPr sz="700" b="1" spc="-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MÁS</a:t>
            </a:r>
            <a:r>
              <a:rPr sz="700" b="1" spc="-5" dirty="0">
                <a:latin typeface="Calibri"/>
                <a:cs typeface="Calibri"/>
              </a:rPr>
              <a:t> </a:t>
            </a:r>
            <a:r>
              <a:rPr sz="700" b="1" spc="-10" dirty="0">
                <a:latin typeface="Calibri"/>
                <a:cs typeface="Calibri"/>
              </a:rPr>
              <a:t>HABITUALES</a:t>
            </a:r>
            <a:r>
              <a:rPr sz="700" b="1" spc="1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Y</a:t>
            </a:r>
            <a:r>
              <a:rPr sz="700" b="1" spc="-25" dirty="0">
                <a:latin typeface="Calibri"/>
                <a:cs typeface="Calibri"/>
              </a:rPr>
              <a:t> </a:t>
            </a:r>
            <a:r>
              <a:rPr sz="700" b="1" spc="-10" dirty="0">
                <a:latin typeface="Calibri"/>
                <a:cs typeface="Calibri"/>
              </a:rPr>
              <a:t>COMÉNTALO</a:t>
            </a:r>
            <a:r>
              <a:rPr sz="700" b="1" spc="500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CON TU</a:t>
            </a:r>
            <a:r>
              <a:rPr sz="700" b="1" spc="15" dirty="0">
                <a:latin typeface="Calibri"/>
                <a:cs typeface="Calibri"/>
              </a:rPr>
              <a:t> </a:t>
            </a:r>
            <a:r>
              <a:rPr sz="700" b="1" spc="-10" dirty="0">
                <a:latin typeface="Calibri"/>
                <a:cs typeface="Calibri"/>
              </a:rPr>
              <a:t>COMPAÑEROS/AS</a:t>
            </a:r>
            <a:r>
              <a:rPr sz="700" b="1" spc="25" dirty="0">
                <a:latin typeface="Calibri"/>
                <a:cs typeface="Calibri"/>
              </a:rPr>
              <a:t> </a:t>
            </a:r>
            <a:r>
              <a:rPr sz="700" b="1" dirty="0">
                <a:latin typeface="Calibri"/>
                <a:cs typeface="Calibri"/>
              </a:rPr>
              <a:t>DE</a:t>
            </a:r>
            <a:r>
              <a:rPr sz="700" b="1" spc="-15" dirty="0">
                <a:latin typeface="Calibri"/>
                <a:cs typeface="Calibri"/>
              </a:rPr>
              <a:t> </a:t>
            </a:r>
            <a:r>
              <a:rPr sz="700" b="1" spc="-20" dirty="0">
                <a:latin typeface="Calibri"/>
                <a:cs typeface="Calibri"/>
              </a:rPr>
              <a:t>CICLO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156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dirty="0"/>
              <a:t>1.El</a:t>
            </a:r>
            <a:r>
              <a:rPr spc="-30" dirty="0"/>
              <a:t> </a:t>
            </a:r>
            <a:r>
              <a:rPr dirty="0"/>
              <a:t>tiempo</a:t>
            </a:r>
            <a:r>
              <a:rPr spc="-5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trabajo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989" y="619061"/>
            <a:ext cx="9392285" cy="882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2.</a:t>
            </a:r>
            <a:r>
              <a:rPr sz="16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Los</a:t>
            </a:r>
            <a:r>
              <a:rPr sz="16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periodos</a:t>
            </a:r>
            <a:r>
              <a:rPr sz="1600" b="1" spc="-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descanso</a:t>
            </a:r>
            <a:endParaRPr sz="1600">
              <a:latin typeface="Calibri"/>
              <a:cs typeface="Calibri"/>
            </a:endParaRPr>
          </a:p>
          <a:p>
            <a:pPr marL="15240" marR="508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Calibri"/>
                <a:cs typeface="Calibri"/>
              </a:rPr>
              <a:t>Los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periodos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descanso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tiempos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que,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sin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realizar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actividad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laboral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ni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estar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disposición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del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empresario,</a:t>
            </a:r>
            <a:r>
              <a:rPr sz="1200" b="1" dirty="0">
                <a:latin typeface="Calibri"/>
                <a:cs typeface="Calibri"/>
              </a:rPr>
              <a:t> son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retribuidos</a:t>
            </a:r>
            <a:r>
              <a:rPr sz="1200" b="1" spc="3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igual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forma.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Los </a:t>
            </a:r>
            <a:r>
              <a:rPr sz="1200" dirty="0">
                <a:latin typeface="Calibri"/>
                <a:cs typeface="Calibri"/>
              </a:rPr>
              <a:t>tiempos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mínimos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están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establecidos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5" dirty="0">
                <a:latin typeface="Calibri"/>
                <a:cs typeface="Calibri"/>
              </a:rPr>
              <a:t>ET,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siendo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mejorables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convenio </a:t>
            </a:r>
            <a:r>
              <a:rPr sz="1200" dirty="0">
                <a:latin typeface="Calibri"/>
                <a:cs typeface="Calibri"/>
              </a:rPr>
              <a:t>colectivo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contrato.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ellos:</a:t>
            </a:r>
            <a:r>
              <a:rPr sz="1200" spc="3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descanso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diario,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semanal,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vacaciones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y </a:t>
            </a:r>
            <a:r>
              <a:rPr sz="1200" dirty="0">
                <a:latin typeface="Calibri"/>
                <a:cs typeface="Calibri"/>
              </a:rPr>
              <a:t>permisos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retribuidos.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6468" y="1504188"/>
          <a:ext cx="9451975" cy="1837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5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59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780" marR="22479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 la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jornada continuada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jornada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ts val="141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4,5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horas.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menores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18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marR="179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inferior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30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minutos.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7780" marR="2438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Estos</a:t>
                      </a:r>
                      <a:r>
                        <a:rPr sz="12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periodos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(llamados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coloquialmente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«pausa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bocadillo»)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consideran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tiempo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excepto</a:t>
                      </a:r>
                      <a:r>
                        <a:rPr sz="12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así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lo establezca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el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convenio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contrato.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jornada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7780">
                        <a:lnSpc>
                          <a:spcPts val="14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horas.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mayores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marR="181610" indent="-19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inferior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15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minutos.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7780" marR="30988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diario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entre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jornadas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7780" marR="2901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mínimo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final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una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comienzo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siguient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e,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salvo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cambios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turno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será de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los que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la diferencia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disfrutarse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otro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día.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Descanso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semanal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menores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18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seguidos.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R="565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Normalmente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descansa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4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tarde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sábado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domingo,</a:t>
                      </a:r>
                      <a:r>
                        <a:rPr sz="12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el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domingo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mañana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lunes.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685" marR="539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Puede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acumularse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periodos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de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días,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trabajando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descansado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tres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seguidos.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9BF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mayores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1,5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días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95943" y="3407138"/>
            <a:ext cx="9341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2.1.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Permisos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retribuidos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Periodos,</a:t>
            </a:r>
            <a:r>
              <a:rPr sz="12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previo</a:t>
            </a:r>
            <a:r>
              <a:rPr sz="12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aviso</a:t>
            </a:r>
            <a:r>
              <a:rPr sz="12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2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justificación</a:t>
            </a:r>
            <a:r>
              <a:rPr sz="12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414141"/>
                </a:solidFill>
                <a:latin typeface="Calibri"/>
                <a:cs typeface="Calibri"/>
              </a:rPr>
              <a:t>posterior,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 en</a:t>
            </a:r>
            <a:r>
              <a:rPr sz="12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los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que</a:t>
            </a:r>
            <a:r>
              <a:rPr sz="12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200" spc="-20" dirty="0">
                <a:solidFill>
                  <a:srgbClr val="414141"/>
                </a:solidFill>
                <a:latin typeface="Calibri"/>
                <a:cs typeface="Calibri"/>
              </a:rPr>
              <a:t> trabajador</a:t>
            </a:r>
            <a:r>
              <a:rPr sz="12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puede</a:t>
            </a:r>
            <a:r>
              <a:rPr sz="12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no</a:t>
            </a:r>
            <a:r>
              <a:rPr sz="12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ir</a:t>
            </a:r>
            <a:r>
              <a:rPr sz="12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trabajar</a:t>
            </a:r>
            <a:r>
              <a:rPr sz="12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con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derecho</a:t>
            </a:r>
            <a:r>
              <a:rPr sz="12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retribución.</a:t>
            </a:r>
            <a:r>
              <a:rPr sz="12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Los</a:t>
            </a:r>
            <a:r>
              <a:rPr sz="12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convenios</a:t>
            </a:r>
            <a:r>
              <a:rPr sz="1200" spc="3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pueden</a:t>
            </a:r>
            <a:r>
              <a:rPr sz="1200" spc="-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mejorar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2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duración</a:t>
            </a:r>
            <a:r>
              <a:rPr sz="12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los</a:t>
            </a:r>
            <a:r>
              <a:rPr sz="12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permisos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2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art.</a:t>
            </a:r>
            <a:r>
              <a:rPr sz="12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37</a:t>
            </a:r>
            <a:r>
              <a:rPr sz="12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2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80" dirty="0">
                <a:solidFill>
                  <a:srgbClr val="414141"/>
                </a:solidFill>
                <a:latin typeface="Calibri"/>
                <a:cs typeface="Calibri"/>
              </a:rPr>
              <a:t>E.T.</a:t>
            </a:r>
            <a:r>
              <a:rPr sz="12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Son</a:t>
            </a:r>
            <a:r>
              <a:rPr sz="12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14141"/>
                </a:solidFill>
                <a:latin typeface="Calibri"/>
                <a:cs typeface="Calibri"/>
              </a:rPr>
              <a:t>los</a:t>
            </a:r>
            <a:r>
              <a:rPr sz="12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14141"/>
                </a:solidFill>
                <a:latin typeface="Calibri"/>
                <a:cs typeface="Calibri"/>
              </a:rPr>
              <a:t>siguientes: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6468" y="4078223"/>
          <a:ext cx="9451975" cy="2630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646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35" marR="30543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Permisos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promoción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FP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35" marR="73596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Permisos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retribuidos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065" marR="53276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Permisos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permitan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promocionar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empresa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mejorar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formación.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indent="-47625">
                        <a:lnSpc>
                          <a:spcPts val="1415"/>
                        </a:lnSpc>
                        <a:buSzPct val="66666"/>
                        <a:buFont typeface="Arial MT"/>
                        <a:buChar char="•"/>
                        <a:tabLst>
                          <a:tab pos="48895" algn="l"/>
                        </a:tabLst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Adaptación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cursos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exámenes.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4604" marR="81915" indent="-9525">
                        <a:lnSpc>
                          <a:spcPct val="100000"/>
                        </a:lnSpc>
                        <a:buSzPct val="66666"/>
                        <a:buFont typeface="Arial MT"/>
                        <a:buChar char="•"/>
                        <a:tabLst>
                          <a:tab pos="14604" algn="l"/>
                          <a:tab pos="915669" algn="l"/>
                        </a:tabLst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	Antigüedad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=&gt;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 año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anuales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FPE, vinculadas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45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actividad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empresa,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acumulables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hasta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años.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8895" indent="-47625">
                        <a:lnSpc>
                          <a:spcPct val="100000"/>
                        </a:lnSpc>
                        <a:buSzPct val="66666"/>
                        <a:buFont typeface="Arial MT"/>
                        <a:buChar char="•"/>
                        <a:tabLst>
                          <a:tab pos="4889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Preferencia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elegir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turno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estudios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Matrimonio.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naturales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incluido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boda.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Nacimiento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hijo.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8895" indent="-47625">
                        <a:lnSpc>
                          <a:spcPct val="100000"/>
                        </a:lnSpc>
                        <a:buSzPct val="66666"/>
                        <a:buFont typeface="Arial MT"/>
                        <a:buChar char="•"/>
                        <a:tabLst>
                          <a:tab pos="4889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naturales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misma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localidad.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48895" indent="-47625">
                        <a:lnSpc>
                          <a:spcPct val="100000"/>
                        </a:lnSpc>
                        <a:buSzPct val="66666"/>
                        <a:buFont typeface="Arial MT"/>
                        <a:buChar char="•"/>
                        <a:tabLst>
                          <a:tab pos="4889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Cuatro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naturales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precisa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desplazamiento.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381635" algn="just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Enfermedad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grave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Intervención quirúrgica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sin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hospitalización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reposo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familiar(hasta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2.º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grado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consanguinidad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afinidad).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Traslado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domicilio.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día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natural.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R w="6350">
                      <a:solidFill>
                        <a:srgbClr val="333333"/>
                      </a:solidFill>
                      <a:prstDash val="solid"/>
                    </a:lnR>
                    <a:solidFill>
                      <a:srgbClr val="F9BF90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191770">
                        <a:lnSpc>
                          <a:spcPts val="144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Deber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público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inexcusable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(votar,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juicio, etc.).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141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indispensable.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5192" y="5413248"/>
            <a:ext cx="1383791" cy="1399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251" y="1799844"/>
            <a:ext cx="1805939" cy="3967479"/>
          </a:xfrm>
          <a:prstGeom prst="rect">
            <a:avLst/>
          </a:prstGeom>
          <a:solidFill>
            <a:srgbClr val="F9BF90"/>
          </a:solidFill>
        </p:spPr>
        <p:txBody>
          <a:bodyPr vert="horz" wrap="square" lIns="0" tIns="24765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5"/>
              </a:spcBef>
            </a:pPr>
            <a:r>
              <a:rPr sz="1400" b="1" spc="-10" dirty="0">
                <a:latin typeface="Calibri"/>
                <a:cs typeface="Calibri"/>
              </a:rPr>
              <a:t>Duración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mínima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Calibri"/>
              <a:cs typeface="Calibri"/>
            </a:endParaRPr>
          </a:p>
          <a:p>
            <a:pPr marL="889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Periodo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2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disfrute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400">
              <a:latin typeface="Calibri"/>
              <a:cs typeface="Calibri"/>
            </a:endParaRPr>
          </a:p>
          <a:p>
            <a:pPr marL="8890" marR="476884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Retribución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las </a:t>
            </a:r>
            <a:r>
              <a:rPr sz="1400" b="1" spc="-10" dirty="0">
                <a:latin typeface="Calibri"/>
                <a:cs typeface="Calibri"/>
              </a:rPr>
              <a:t>vacaciones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8890" marR="77724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Calendario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de </a:t>
            </a:r>
            <a:r>
              <a:rPr sz="1400" b="1" spc="-10" dirty="0">
                <a:latin typeface="Calibri"/>
                <a:cs typeface="Calibri"/>
              </a:rPr>
              <a:t>vacaciones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400">
              <a:latin typeface="Calibri"/>
              <a:cs typeface="Calibri"/>
            </a:endParaRPr>
          </a:p>
          <a:p>
            <a:pPr marL="8890" marR="165100">
              <a:lnSpc>
                <a:spcPct val="100000"/>
              </a:lnSpc>
            </a:pPr>
            <a:r>
              <a:rPr sz="1400" b="1" spc="-20" dirty="0">
                <a:latin typeface="Calibri"/>
                <a:cs typeface="Calibri"/>
              </a:rPr>
              <a:t>Vacaciones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e </a:t>
            </a:r>
            <a:r>
              <a:rPr sz="1400" b="1" dirty="0">
                <a:latin typeface="Calibri"/>
                <a:cs typeface="Calibri"/>
              </a:rPr>
              <a:t>incapacidad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temporal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95144" y="1796796"/>
          <a:ext cx="8069580" cy="3900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14604" marR="528320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30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naturales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parte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proporcional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trabaja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menos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año.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vacaciones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domingos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festivos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estén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dentro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disfrute.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marL="14604" marR="383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Deben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disfrutarse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dentro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natural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son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acumulables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Algunas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empresas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permiten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disfrutarlas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fuera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natural.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marL="14604" marR="88900" indent="-12065">
                        <a:lnSpc>
                          <a:spcPts val="1680"/>
                        </a:lnSpc>
                        <a:spcBef>
                          <a:spcPts val="25"/>
                        </a:spcBef>
                        <a:buSzPct val="64285"/>
                        <a:buFont typeface="Arial MT"/>
                        <a:buChar char="•"/>
                        <a:tabLst>
                          <a:tab pos="14604" algn="l"/>
                          <a:tab pos="5461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	Son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retribuidas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sustituirse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compensación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económica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excepciones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Cese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4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haber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disfrutado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400" b="1" spc="4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vacaciones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liquidación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compensación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económica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días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vacaciones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generados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disfrutados.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5244" indent="-52069">
                        <a:lnSpc>
                          <a:spcPts val="1605"/>
                        </a:lnSpc>
                        <a:buSzPct val="64285"/>
                        <a:buFont typeface="Arial MT"/>
                        <a:buChar char="•"/>
                        <a:tabLst>
                          <a:tab pos="55244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inferior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1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han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disfrutado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vacaciones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cuando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finaliza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contrato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marL="14604" marR="66040" algn="just">
                        <a:lnSpc>
                          <a:spcPts val="168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fecha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vacaciones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fijará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común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acuerdo entre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empresario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trabajador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conformidad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establecido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convenios</a:t>
                      </a:r>
                      <a:r>
                        <a:rPr sz="14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colectivos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Desacuerdo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jurisdicción</a:t>
                      </a:r>
                      <a:r>
                        <a:rPr sz="1400" b="1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competente</a:t>
                      </a:r>
                      <a:r>
                        <a:rPr sz="1400" b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será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quien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fije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fecha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decisión</a:t>
                      </a:r>
                      <a:r>
                        <a:rPr sz="14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será</a:t>
                      </a:r>
                      <a:r>
                        <a:rPr sz="14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irrecurrible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trabajadores</a:t>
                      </a:r>
                      <a:r>
                        <a:rPr sz="14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tienen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derecho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conocer</a:t>
                      </a:r>
                      <a:r>
                        <a:rPr sz="14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4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4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disfrute</a:t>
                      </a:r>
                      <a:r>
                        <a:rPr sz="14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vacaciones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menos,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antelación.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marL="14604" marR="361315" indent="-12065">
                        <a:lnSpc>
                          <a:spcPts val="1680"/>
                        </a:lnSpc>
                        <a:spcBef>
                          <a:spcPts val="20"/>
                        </a:spcBef>
                        <a:buSzPct val="64285"/>
                        <a:buFont typeface="Arial MT"/>
                        <a:buChar char="•"/>
                        <a:tabLst>
                          <a:tab pos="14604" algn="l"/>
                          <a:tab pos="5461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	Si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coinciden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incapacidad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temporal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derivada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embarazo,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parto,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lactancia,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maternidad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paternidad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pueden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disfrutar</a:t>
                      </a:r>
                      <a:r>
                        <a:rPr sz="140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finalizar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periodo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suspensión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aunque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haya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terminado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natural.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4604" marR="366395" indent="-12065">
                        <a:lnSpc>
                          <a:spcPts val="1680"/>
                        </a:lnSpc>
                        <a:buSzPct val="64285"/>
                        <a:buFont typeface="Arial MT"/>
                        <a:buChar char="•"/>
                        <a:tabLst>
                          <a:tab pos="14604" algn="l"/>
                          <a:tab pos="5461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	Si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coinciden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una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incapacidad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temporal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derivada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accidente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trabajo,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enfermedad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profesional, accidente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laboral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enfermedad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común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podrá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disfrutarlas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finalizar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incapacidad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pasado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más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meses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partir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final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tenido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lugar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enfermedad.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381" y="644032"/>
            <a:ext cx="9418320" cy="8763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solidFill>
                  <a:srgbClr val="000000"/>
                </a:solidFill>
              </a:rPr>
              <a:t>2.2.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Las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vacaciones</a:t>
            </a:r>
          </a:p>
          <a:p>
            <a:pPr marL="15240" marR="5080">
              <a:lnSpc>
                <a:spcPct val="100000"/>
              </a:lnSpc>
              <a:spcBef>
                <a:spcPts val="110"/>
              </a:spcBef>
            </a:pP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Los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trabajadores</a:t>
            </a:r>
            <a:r>
              <a:rPr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tienen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el</a:t>
            </a: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derecho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irrenunciable</a:t>
            </a:r>
            <a:r>
              <a:rPr b="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un</a:t>
            </a:r>
            <a:r>
              <a:rPr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periodo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vacaciones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anuales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retribuidas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no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sustituibles</a:t>
            </a:r>
            <a:r>
              <a:rPr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por</a:t>
            </a:r>
            <a:r>
              <a:rPr b="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compensación</a:t>
            </a:r>
            <a:r>
              <a:rPr b="0"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económica</a:t>
            </a:r>
            <a:r>
              <a:rPr b="0" spc="-10" dirty="0">
                <a:solidFill>
                  <a:srgbClr val="41414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9407" y="145750"/>
            <a:ext cx="2350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Los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periodos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descanso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0268" y="1408176"/>
          <a:ext cx="9832975" cy="260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5690">
                <a:tc gridSpan="2">
                  <a:txBody>
                    <a:bodyPr/>
                    <a:lstStyle/>
                    <a:p>
                      <a:pPr marL="58419" indent="-58419">
                        <a:lnSpc>
                          <a:spcPts val="1660"/>
                        </a:lnSpc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Flexibilidad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empleo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utilización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contratos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temporales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parcial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adaptados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necesidades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empresa.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8419" indent="-5841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Flexibilidad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sistemas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producción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utilización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de: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Subcontratación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u</a:t>
                      </a:r>
                      <a:r>
                        <a:rPr sz="14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0" dirty="0">
                          <a:latin typeface="Calibri"/>
                          <a:cs typeface="Calibri"/>
                        </a:rPr>
                        <a:t>outsourcing.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Teletrabajo.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ts val="167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Empresas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temporal.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pPr marL="58419" indent="-58419">
                        <a:lnSpc>
                          <a:spcPct val="100000"/>
                        </a:lnSpc>
                        <a:spcBef>
                          <a:spcPts val="220"/>
                        </a:spcBef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Flexibilidad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temporal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mediante: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tiempo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parcial.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Horario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flexible.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Trabajo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compartido.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50520" lvl="1" indent="-116205">
                        <a:lnSpc>
                          <a:spcPct val="100000"/>
                        </a:lnSpc>
                        <a:buSzPct val="75000"/>
                        <a:buAutoNum type="arabicPeriod"/>
                        <a:tabLst>
                          <a:tab pos="3505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diaria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flexible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8419" indent="-5841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Cómputo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anual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jornada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intensiva.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8419" indent="-58419">
                        <a:lnSpc>
                          <a:spcPts val="1660"/>
                        </a:lnSpc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extraordinarias.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 marR="1941195" indent="-57150">
                        <a:lnSpc>
                          <a:spcPts val="1680"/>
                        </a:lnSpc>
                        <a:spcBef>
                          <a:spcPts val="35"/>
                        </a:spcBef>
                        <a:buSzPct val="71428"/>
                        <a:buFont typeface="Arial MT"/>
                        <a:buChar char="•"/>
                        <a:tabLst>
                          <a:tab pos="24637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Flexibilidad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organizativa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funcional: 	1.Enriquecimiento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trabajo/rotación.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9730" lvl="1" indent="-141605">
                        <a:lnSpc>
                          <a:spcPts val="1625"/>
                        </a:lnSpc>
                        <a:buSzPct val="92857"/>
                        <a:buAutoNum type="arabicPeriod" startAt="2"/>
                        <a:tabLst>
                          <a:tab pos="37973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Grupo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trabajo/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46379" marR="2181225" lvl="1" indent="-8255">
                        <a:lnSpc>
                          <a:spcPct val="100000"/>
                        </a:lnSpc>
                        <a:buSzPct val="92857"/>
                        <a:buAutoNum type="arabicPeriod" startAt="2"/>
                        <a:tabLst>
                          <a:tab pos="379730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	trabajo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autónomo.</a:t>
                      </a:r>
                      <a:r>
                        <a:rPr sz="1400" b="1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4.Multitareas/ 5.polivalencia.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6.Grupos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proyecto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8419" indent="-58419">
                        <a:lnSpc>
                          <a:spcPct val="100000"/>
                        </a:lnSpc>
                        <a:buSzPct val="75000"/>
                        <a:buFont typeface="Arial MT"/>
                        <a:buChar char="•"/>
                        <a:tabLst>
                          <a:tab pos="58419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Dotar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responsabilidad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autonomía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4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trabajadores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333333"/>
                      </a:solidFill>
                      <a:prstDash val="solid"/>
                    </a:lnL>
                    <a:lnR w="6350">
                      <a:solidFill>
                        <a:srgbClr val="333333"/>
                      </a:solidFill>
                      <a:prstDash val="solid"/>
                    </a:lnR>
                    <a:lnT w="6350">
                      <a:solidFill>
                        <a:srgbClr val="333333"/>
                      </a:solidFill>
                      <a:prstDash val="solid"/>
                    </a:lnT>
                    <a:lnB w="6350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1455" y="1799844"/>
            <a:ext cx="2060447" cy="1371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9718" y="680051"/>
            <a:ext cx="8940165" cy="5899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3.</a:t>
            </a:r>
            <a:r>
              <a:rPr sz="1600" b="1" spc="-4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Flexibilidad horaria.</a:t>
            </a:r>
            <a:r>
              <a:rPr sz="1600" b="1" spc="1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Empresas</a:t>
            </a:r>
            <a:r>
              <a:rPr sz="16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flexibles</a:t>
            </a:r>
            <a:r>
              <a:rPr sz="16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en</a:t>
            </a:r>
            <a:r>
              <a:rPr sz="1600" b="1" spc="-5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tiempos</a:t>
            </a:r>
            <a:r>
              <a:rPr sz="1600" b="1" spc="-2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241"/>
                </a:solidFill>
                <a:latin typeface="Calibri"/>
                <a:cs typeface="Calibri"/>
              </a:rPr>
              <a:t>y</a:t>
            </a:r>
            <a:r>
              <a:rPr sz="1600" b="1" spc="-3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6241"/>
                </a:solidFill>
                <a:latin typeface="Calibri"/>
                <a:cs typeface="Calibri"/>
              </a:rPr>
              <a:t>contratos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latin typeface="Calibri"/>
                <a:cs typeface="Calibri"/>
              </a:rPr>
              <a:t>Cada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vez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flexibilidad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mayor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ello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buscan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aumentos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productividad.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Esta</a:t>
            </a:r>
            <a:r>
              <a:rPr sz="16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flexibilidad</a:t>
            </a:r>
            <a:r>
              <a:rPr sz="1600" spc="-9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puede</a:t>
            </a:r>
            <a:r>
              <a:rPr sz="16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14141"/>
                </a:solidFill>
                <a:latin typeface="Calibri"/>
                <a:cs typeface="Calibri"/>
              </a:rPr>
              <a:t>ser: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737" y="3980807"/>
            <a:ext cx="9638030" cy="2875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47955" indent="-141605">
              <a:lnSpc>
                <a:spcPct val="100000"/>
              </a:lnSpc>
              <a:spcBef>
                <a:spcPts val="400"/>
              </a:spcBef>
              <a:buSzPct val="92857"/>
              <a:buAutoNum type="arabicPeriod"/>
              <a:tabLst>
                <a:tab pos="147955" algn="l"/>
              </a:tabLst>
            </a:pP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Flexibilidad</a:t>
            </a:r>
            <a:r>
              <a:rPr sz="1400" b="1" spc="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horaria.</a:t>
            </a:r>
            <a:r>
              <a:rPr sz="1400" b="1" spc="-2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Flexibilidad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 en</a:t>
            </a:r>
            <a:r>
              <a:rPr sz="1400" b="1" spc="-4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el</a:t>
            </a:r>
            <a:r>
              <a:rPr sz="1400" b="1" spc="-1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tiempo</a:t>
            </a:r>
            <a:r>
              <a:rPr sz="14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trabajo</a:t>
            </a:r>
            <a:endParaRPr sz="1400">
              <a:latin typeface="Calibri"/>
              <a:cs typeface="Calibri"/>
            </a:endParaRPr>
          </a:p>
          <a:p>
            <a:pPr marL="22860" marR="193675" lvl="1" indent="-15240">
              <a:lnSpc>
                <a:spcPct val="100000"/>
              </a:lnSpc>
              <a:spcBef>
                <a:spcPts val="300"/>
              </a:spcBef>
              <a:buSzPct val="75000"/>
              <a:buFont typeface="Arial MT"/>
              <a:buChar char="•"/>
              <a:tabLst>
                <a:tab pos="22860" algn="l"/>
                <a:tab pos="66040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	Horario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flexible.</a:t>
            </a:r>
            <a:r>
              <a:rPr sz="1400" b="1" spc="-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inicio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fin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jornada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dentro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intervalo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horario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previamente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pactado,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 la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elige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trabajador.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Haciendo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total</a:t>
            </a:r>
            <a:r>
              <a:rPr sz="1400" spc="3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su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jornada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laboral.</a:t>
            </a:r>
            <a:endParaRPr sz="1400">
              <a:latin typeface="Calibri"/>
              <a:cs typeface="Calibri"/>
            </a:endParaRPr>
          </a:p>
          <a:p>
            <a:pPr marL="40005" marR="70485" lvl="1" indent="-31750">
              <a:lnSpc>
                <a:spcPct val="100000"/>
              </a:lnSpc>
              <a:buSzPct val="75000"/>
              <a:buFont typeface="Arial MT"/>
              <a:buChar char="•"/>
              <a:tabLst>
                <a:tab pos="40005" algn="l"/>
                <a:tab pos="66675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	Jornada</a:t>
            </a:r>
            <a:r>
              <a:rPr sz="1400" b="1" spc="-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comprimida.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Trabajar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más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unos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días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para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conseguir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cambio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día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medio</a:t>
            </a:r>
            <a:r>
              <a:rPr sz="14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día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libre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(generalmente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viernes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por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la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tarde).</a:t>
            </a:r>
            <a:endParaRPr sz="1400">
              <a:latin typeface="Calibri"/>
              <a:cs typeface="Calibri"/>
            </a:endParaRPr>
          </a:p>
          <a:p>
            <a:pPr marL="22860" marR="287020" lvl="1" indent="-15240">
              <a:lnSpc>
                <a:spcPct val="100000"/>
              </a:lnSpc>
              <a:buSzPct val="75000"/>
              <a:buFont typeface="Arial MT"/>
              <a:buChar char="•"/>
              <a:tabLst>
                <a:tab pos="22860" algn="l"/>
                <a:tab pos="66040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	Jornada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intensiva.</a:t>
            </a:r>
            <a:r>
              <a:rPr sz="14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Durante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periodo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estival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(junio-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septiembre)</a:t>
            </a:r>
            <a:r>
              <a:rPr sz="1400" spc="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trabaja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con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jornada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intensiva, supone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más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tiempo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libre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para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familia,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al</a:t>
            </a:r>
            <a:r>
              <a:rPr sz="1400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ocio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2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desarrollo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personal.</a:t>
            </a:r>
            <a:endParaRPr sz="1400">
              <a:latin typeface="Calibri"/>
              <a:cs typeface="Calibri"/>
            </a:endParaRPr>
          </a:p>
          <a:p>
            <a:pPr marL="22860" marR="5080" lvl="1" indent="-15240">
              <a:lnSpc>
                <a:spcPct val="100000"/>
              </a:lnSpc>
              <a:buSzPct val="75000"/>
              <a:buFont typeface="Arial MT"/>
              <a:buChar char="•"/>
              <a:tabLst>
                <a:tab pos="22860" algn="l"/>
                <a:tab pos="66040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	Trabajo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compartido.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jornada</a:t>
            </a:r>
            <a:r>
              <a:rPr sz="1400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compartida,</a:t>
            </a:r>
            <a:r>
              <a:rPr sz="1400" spc="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o</a:t>
            </a:r>
            <a:r>
              <a:rPr sz="1400" spc="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414141"/>
                </a:solidFill>
                <a:latin typeface="Calibri"/>
                <a:cs typeface="Calibri"/>
              </a:rPr>
              <a:t>job</a:t>
            </a:r>
            <a:r>
              <a:rPr sz="1400" i="1" spc="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414141"/>
                </a:solidFill>
                <a:latin typeface="Calibri"/>
                <a:cs typeface="Calibri"/>
              </a:rPr>
              <a:t>sharing,</a:t>
            </a:r>
            <a:r>
              <a:rPr sz="1400" i="1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consiste</a:t>
            </a:r>
            <a:r>
              <a:rPr sz="1400" spc="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400" spc="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compartir</a:t>
            </a:r>
            <a:r>
              <a:rPr sz="14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</a:t>
            </a:r>
            <a:r>
              <a:rPr sz="14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mismo</a:t>
            </a:r>
            <a:r>
              <a:rPr sz="14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puesto</a:t>
            </a:r>
            <a:r>
              <a:rPr sz="14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</a:t>
            </a:r>
            <a:r>
              <a:rPr sz="1400" spc="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mismo</a:t>
            </a:r>
            <a:r>
              <a:rPr sz="1400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sueldo</a:t>
            </a:r>
            <a:r>
              <a:rPr sz="1400" spc="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entre</a:t>
            </a:r>
            <a:r>
              <a:rPr sz="14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varias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personas</a:t>
            </a:r>
            <a:r>
              <a:rPr sz="1400" spc="2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(normalmente</a:t>
            </a:r>
            <a:r>
              <a:rPr sz="1400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dos).</a:t>
            </a:r>
            <a:endParaRPr sz="1400">
              <a:latin typeface="Calibri"/>
              <a:cs typeface="Calibri"/>
            </a:endParaRPr>
          </a:p>
          <a:p>
            <a:pPr marL="22860" marR="71120" lvl="1" indent="-15240">
              <a:lnSpc>
                <a:spcPct val="100000"/>
              </a:lnSpc>
              <a:buSzPct val="75000"/>
              <a:buFont typeface="Arial MT"/>
              <a:buChar char="•"/>
              <a:tabLst>
                <a:tab pos="22860" algn="l"/>
                <a:tab pos="66040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	Bolsa</a:t>
            </a:r>
            <a:r>
              <a:rPr sz="1400" b="1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horas.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Acumular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horas</a:t>
            </a:r>
            <a:r>
              <a:rPr sz="1400" spc="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favor</a:t>
            </a:r>
            <a:r>
              <a:rPr sz="1400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empresa.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trabajan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menos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horas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cobra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salario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completo.</a:t>
            </a:r>
            <a:r>
              <a:rPr sz="14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empresa</a:t>
            </a:r>
            <a:r>
              <a:rPr sz="1400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hará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uso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horas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que</a:t>
            </a:r>
            <a:r>
              <a:rPr sz="1400" spc="29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“le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debemos”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4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casos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emergencia,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periodos</a:t>
            </a:r>
            <a:r>
              <a:rPr sz="1400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mayor</a:t>
            </a:r>
            <a:r>
              <a:rPr sz="14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producción,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temporadas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altas,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  <a:p>
            <a:pPr marL="66675" lvl="1" indent="-58419">
              <a:lnSpc>
                <a:spcPct val="100000"/>
              </a:lnSpc>
              <a:buSzPct val="75000"/>
              <a:buFont typeface="Arial MT"/>
              <a:buChar char="•"/>
              <a:tabLst>
                <a:tab pos="66675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Política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«luces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apagadas».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Al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fin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jornada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apagan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luces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todos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casa.</a:t>
            </a:r>
            <a:endParaRPr sz="1400">
              <a:latin typeface="Calibri"/>
              <a:cs typeface="Calibri"/>
            </a:endParaRPr>
          </a:p>
          <a:p>
            <a:pPr marL="66675" lvl="1" indent="-58419">
              <a:lnSpc>
                <a:spcPct val="100000"/>
              </a:lnSpc>
              <a:buSzPct val="75000"/>
              <a:buFont typeface="Arial MT"/>
              <a:buChar char="•"/>
              <a:tabLst>
                <a:tab pos="66675" algn="l"/>
              </a:tabLst>
            </a:pP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Teletrabajo.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Trabajar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fuera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centro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trabajo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gracias</a:t>
            </a:r>
            <a:r>
              <a:rPr sz="14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TIC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13" y="591406"/>
            <a:ext cx="8549640" cy="46843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3.3. </a:t>
            </a: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Flexibilidad</a:t>
            </a:r>
            <a:r>
              <a:rPr sz="1400" b="1" spc="1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en</a:t>
            </a:r>
            <a:r>
              <a:rPr sz="1400" b="1" spc="-30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el</a:t>
            </a:r>
            <a:r>
              <a:rPr sz="1400" b="1" spc="-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tiempo</a:t>
            </a:r>
            <a:r>
              <a:rPr sz="1400" b="1" spc="-3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241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0062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006241"/>
                </a:solidFill>
                <a:latin typeface="Calibri"/>
                <a:cs typeface="Calibri"/>
              </a:rPr>
              <a:t>trabajo. </a:t>
            </a:r>
            <a:r>
              <a:rPr sz="1400" b="1" spc="-10" dirty="0">
                <a:solidFill>
                  <a:srgbClr val="006241"/>
                </a:solidFill>
                <a:latin typeface="Calibri"/>
                <a:cs typeface="Calibri"/>
              </a:rPr>
              <a:t>BENEFICIOS.</a:t>
            </a:r>
            <a:endParaRPr sz="1400">
              <a:latin typeface="Calibri"/>
              <a:cs typeface="Calibri"/>
            </a:endParaRPr>
          </a:p>
          <a:p>
            <a:pPr marL="147955" indent="-141605">
              <a:lnSpc>
                <a:spcPct val="100000"/>
              </a:lnSpc>
              <a:spcBef>
                <a:spcPts val="409"/>
              </a:spcBef>
              <a:buSzPct val="92857"/>
              <a:buAutoNum type="arabicPeriod"/>
              <a:tabLst>
                <a:tab pos="147955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Mejora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calidad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vida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personas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al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facilitar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conciliación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vida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personal,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laboral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familiar.</a:t>
            </a:r>
            <a:endParaRPr sz="1400">
              <a:latin typeface="Calibri"/>
              <a:cs typeface="Calibri"/>
            </a:endParaRPr>
          </a:p>
          <a:p>
            <a:pPr marL="147955" indent="-141605">
              <a:lnSpc>
                <a:spcPct val="100000"/>
              </a:lnSpc>
              <a:buSzPct val="92857"/>
              <a:buAutoNum type="arabicPeriod"/>
              <a:tabLst>
                <a:tab pos="147955" algn="l"/>
              </a:tabLst>
            </a:pP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Favorece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igualdad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entre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mujeres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hombres.</a:t>
            </a:r>
            <a:endParaRPr sz="1400">
              <a:latin typeface="Calibri"/>
              <a:cs typeface="Calibri"/>
            </a:endParaRPr>
          </a:p>
          <a:p>
            <a:pPr marL="151130" indent="-141605">
              <a:lnSpc>
                <a:spcPct val="100000"/>
              </a:lnSpc>
              <a:buSzPct val="92857"/>
              <a:buAutoNum type="arabicPeriod"/>
              <a:tabLst>
                <a:tab pos="151130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Reduce</a:t>
            </a:r>
            <a:r>
              <a:rPr sz="1400" b="1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absentismo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laboral.</a:t>
            </a:r>
            <a:endParaRPr sz="1400">
              <a:latin typeface="Calibri"/>
              <a:cs typeface="Calibri"/>
            </a:endParaRPr>
          </a:p>
          <a:p>
            <a:pPr marL="151130" indent="-141605">
              <a:lnSpc>
                <a:spcPct val="100000"/>
              </a:lnSpc>
              <a:buSzPct val="92857"/>
              <a:buAutoNum type="arabicPeriod"/>
              <a:tabLst>
                <a:tab pos="151130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Aumenta</a:t>
            </a:r>
            <a:r>
              <a:rPr sz="1400" b="1" spc="-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productividad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 la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empresa.</a:t>
            </a:r>
            <a:endParaRPr sz="1400">
              <a:latin typeface="Calibri"/>
              <a:cs typeface="Calibri"/>
            </a:endParaRPr>
          </a:p>
          <a:p>
            <a:pPr marL="147955" indent="-141605">
              <a:lnSpc>
                <a:spcPct val="100000"/>
              </a:lnSpc>
              <a:buSzPct val="92857"/>
              <a:buAutoNum type="arabicPeriod"/>
              <a:tabLst>
                <a:tab pos="147955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Mejora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clima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laboral.</a:t>
            </a:r>
            <a:endParaRPr sz="1400">
              <a:latin typeface="Calibri"/>
              <a:cs typeface="Calibri"/>
            </a:endParaRPr>
          </a:p>
          <a:p>
            <a:pPr marL="151130" indent="-141605">
              <a:lnSpc>
                <a:spcPct val="100000"/>
              </a:lnSpc>
              <a:buSzPct val="92857"/>
              <a:buAutoNum type="arabicPeriod"/>
              <a:tabLst>
                <a:tab pos="151130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Retiene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 talento.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  <a:buClr>
                <a:srgbClr val="414141"/>
              </a:buClr>
              <a:buFont typeface="Calibri"/>
              <a:buAutoNum type="arabicPeriod"/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Mención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especial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al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teletrabajo,</a:t>
            </a:r>
            <a:r>
              <a:rPr sz="1400" b="1" spc="-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cual</a:t>
            </a:r>
            <a:r>
              <a:rPr sz="1400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por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su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parte:</a:t>
            </a:r>
            <a:endParaRPr sz="1400">
              <a:latin typeface="Calibri"/>
              <a:cs typeface="Calibri"/>
            </a:endParaRPr>
          </a:p>
          <a:p>
            <a:pPr marL="334645" lvl="1" indent="-160655">
              <a:lnSpc>
                <a:spcPct val="100000"/>
              </a:lnSpc>
              <a:buAutoNum type="alphaLcPeriod"/>
              <a:tabLst>
                <a:tab pos="334645" algn="l"/>
              </a:tabLst>
            </a:pP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Elimina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las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barreras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geográficas.</a:t>
            </a:r>
            <a:endParaRPr sz="1400">
              <a:latin typeface="Calibri"/>
              <a:cs typeface="Calibri"/>
            </a:endParaRPr>
          </a:p>
          <a:p>
            <a:pPr marL="334645" lvl="1" indent="-160655">
              <a:lnSpc>
                <a:spcPct val="100000"/>
              </a:lnSpc>
              <a:buAutoNum type="alphaLcPeriod"/>
              <a:tabLst>
                <a:tab pos="334645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Reduce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estrés.</a:t>
            </a:r>
            <a:endParaRPr sz="1400">
              <a:latin typeface="Calibri"/>
              <a:cs typeface="Calibri"/>
            </a:endParaRPr>
          </a:p>
          <a:p>
            <a:pPr marL="335280" lvl="1" indent="-161290">
              <a:lnSpc>
                <a:spcPct val="100000"/>
              </a:lnSpc>
              <a:buAutoNum type="alphaLcPeriod"/>
              <a:tabLst>
                <a:tab pos="335280" algn="l"/>
              </a:tabLst>
            </a:pP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Consigue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la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incorporación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personas</a:t>
            </a:r>
            <a:r>
              <a:rPr sz="1400" b="1" spc="-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discapacitadas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35280" lvl="1" indent="-161290">
              <a:lnSpc>
                <a:spcPct val="100000"/>
              </a:lnSpc>
              <a:buAutoNum type="alphaLcPeriod"/>
              <a:tabLst>
                <a:tab pos="335280" algn="l"/>
              </a:tabLst>
            </a:pP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Aumenta</a:t>
            </a:r>
            <a:r>
              <a:rPr sz="1400" b="1" spc="-5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productividad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 la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empresa y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motivación</a:t>
            </a:r>
            <a:r>
              <a:rPr sz="1400" b="1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y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satisfacción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los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empleados.</a:t>
            </a:r>
            <a:endParaRPr sz="1400">
              <a:latin typeface="Calibri"/>
              <a:cs typeface="Calibri"/>
            </a:endParaRPr>
          </a:p>
          <a:p>
            <a:pPr marL="329565" marR="508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….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Hasta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el mismo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ha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convertido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una</a:t>
            </a:r>
            <a:r>
              <a:rPr sz="1400" spc="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forma</a:t>
            </a:r>
            <a:r>
              <a:rPr sz="1400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trabajo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habitual,</a:t>
            </a:r>
            <a:r>
              <a:rPr sz="1400" spc="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casi impuesto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ocasiones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generando inconvenientes</a:t>
            </a:r>
            <a:r>
              <a:rPr sz="1400" spc="3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como:</a:t>
            </a:r>
            <a:r>
              <a:rPr sz="1400" spc="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No</a:t>
            </a:r>
            <a:r>
              <a:rPr sz="1400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desconexión,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mayores</a:t>
            </a:r>
            <a:r>
              <a:rPr sz="1400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horas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dedicación,</a:t>
            </a:r>
            <a:r>
              <a:rPr sz="1400" spc="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falta</a:t>
            </a:r>
            <a:r>
              <a:rPr sz="1400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414141"/>
                </a:solidFill>
                <a:latin typeface="Calibri"/>
                <a:cs typeface="Calibri"/>
              </a:rPr>
              <a:t> socialización,...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Llegando</a:t>
            </a:r>
            <a:r>
              <a:rPr sz="1400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generar situaciones</a:t>
            </a:r>
            <a:r>
              <a:rPr sz="1400" dirty="0">
                <a:solidFill>
                  <a:srgbClr val="414141"/>
                </a:solidFill>
                <a:latin typeface="Calibri"/>
                <a:cs typeface="Calibri"/>
              </a:rPr>
              <a:t> de</a:t>
            </a:r>
            <a:r>
              <a:rPr sz="1400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1"/>
                </a:solidFill>
                <a:latin typeface="Calibri"/>
                <a:cs typeface="Calibri"/>
              </a:rPr>
              <a:t>estrés….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400">
              <a:latin typeface="Calibri"/>
              <a:cs typeface="Calibri"/>
            </a:endParaRPr>
          </a:p>
          <a:p>
            <a:pPr marL="1229995" marR="268605" indent="-283845" algn="just">
              <a:lnSpc>
                <a:spcPct val="100000"/>
              </a:lnSpc>
            </a:pP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NOTA: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Ante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el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aumento</a:t>
            </a:r>
            <a:r>
              <a:rPr sz="14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teletrabajo,</a:t>
            </a:r>
            <a:r>
              <a:rPr sz="1400" b="1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derivado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situación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 de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confinamiento</a:t>
            </a:r>
            <a:r>
              <a:rPr sz="1400" b="1" spc="-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que</a:t>
            </a:r>
            <a:r>
              <a:rPr sz="1400" b="1" spc="-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desencadenó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crisis</a:t>
            </a:r>
            <a:r>
              <a:rPr sz="1400" b="1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COVID-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19</a:t>
            </a:r>
            <a:r>
              <a:rPr sz="1400" b="1" spc="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 regulación</a:t>
            </a:r>
            <a:r>
              <a:rPr sz="1400" b="1" spc="3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del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teletrabajo</a:t>
            </a:r>
            <a:r>
              <a:rPr sz="1400" b="1" spc="-1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se</a:t>
            </a:r>
            <a:r>
              <a:rPr sz="1400" b="1" spc="-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convirtió</a:t>
            </a:r>
            <a:r>
              <a:rPr sz="1400" b="1" spc="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en</a:t>
            </a:r>
            <a:r>
              <a:rPr sz="1400" b="1" spc="-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1"/>
                </a:solidFill>
                <a:latin typeface="Calibri"/>
                <a:cs typeface="Calibri"/>
              </a:rPr>
              <a:t>urgente</a:t>
            </a:r>
            <a:r>
              <a:rPr sz="1400" b="1" spc="-5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aprobándose</a:t>
            </a:r>
            <a:r>
              <a:rPr sz="1400" b="1" spc="-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14141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345277"/>
                </a:solidFill>
                <a:latin typeface="Calibri"/>
                <a:cs typeface="Calibri"/>
              </a:rPr>
              <a:t>Ley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10/2021</a:t>
            </a:r>
            <a:r>
              <a:rPr sz="1400" b="1" spc="140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ley</a:t>
            </a:r>
            <a:r>
              <a:rPr sz="1400" b="1" spc="-10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del</a:t>
            </a:r>
            <a:r>
              <a:rPr sz="1400" b="1" spc="-25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345277"/>
                </a:solidFill>
                <a:latin typeface="Calibri"/>
                <a:cs typeface="Calibri"/>
              </a:rPr>
              <a:t>teletrabajo</a:t>
            </a:r>
            <a:r>
              <a:rPr sz="1400" b="1" spc="-25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y</a:t>
            </a:r>
            <a:r>
              <a:rPr sz="1400" b="1" spc="5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el</a:t>
            </a:r>
            <a:r>
              <a:rPr sz="1400" b="1" spc="-25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345277"/>
                </a:solidFill>
                <a:latin typeface="Calibri"/>
                <a:cs typeface="Calibri"/>
              </a:rPr>
              <a:t>trabajo</a:t>
            </a:r>
            <a:r>
              <a:rPr sz="1400" b="1" spc="-40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45277"/>
                </a:solidFill>
                <a:latin typeface="Calibri"/>
                <a:cs typeface="Calibri"/>
              </a:rPr>
              <a:t>a</a:t>
            </a:r>
            <a:r>
              <a:rPr sz="1400" b="1" spc="10" dirty="0">
                <a:solidFill>
                  <a:srgbClr val="345277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345277"/>
                </a:solidFill>
                <a:latin typeface="Calibri"/>
                <a:cs typeface="Calibri"/>
              </a:rPr>
              <a:t>distancia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8" y="5216652"/>
            <a:ext cx="2663951" cy="1388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</TotalTime>
  <Words>1722</Words>
  <Application>Microsoft Office PowerPoint</Application>
  <PresentationFormat>Personalizado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 MT</vt:lpstr>
      <vt:lpstr>Calibri</vt:lpstr>
      <vt:lpstr>Times New Roman</vt:lpstr>
      <vt:lpstr>Trebuchet MS</vt:lpstr>
      <vt:lpstr>Wingdings</vt:lpstr>
      <vt:lpstr>Office Theme</vt:lpstr>
      <vt:lpstr>Presentación de PowerPoint</vt:lpstr>
      <vt:lpstr>Presentación de PowerPoint</vt:lpstr>
      <vt:lpstr>1.El tiempo de trabajo</vt:lpstr>
      <vt:lpstr>Presentación de PowerPoint</vt:lpstr>
      <vt:lpstr>1.El tiempo de trabajo</vt:lpstr>
      <vt:lpstr>Presentación de PowerPoint</vt:lpstr>
      <vt:lpstr>2.2. Las vacaciones Los trabajadores tienen el derecho irrenunciable a un periodo de vacaciones anuales retribuidas y no sustituibles por compensación económica: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power point legislacion laborall y contratos</dc:title>
  <dc:creator>María Del Pilar Ruiz Aparicio</dc:creator>
  <cp:lastModifiedBy>Tame</cp:lastModifiedBy>
  <cp:revision>7</cp:revision>
  <dcterms:created xsi:type="dcterms:W3CDTF">2025-01-27T19:36:52Z</dcterms:created>
  <dcterms:modified xsi:type="dcterms:W3CDTF">2025-01-28T10:05:28Z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2023-12-24T00:00:00Z</vt:filetime>
  </property>
  <property fmtid="{D5CDD505-2E9C-101B-9397-08002B2CF9AE}" pid="3" name="LastSaved">
    <vt:filetime>2025-01-27T00:00:00Z</vt:filetime>
  </property>
  <property fmtid="{D5CDD505-2E9C-101B-9397-08002B2CF9AE}" pid="4" name="Producer">
    <vt:lpwstr>Microsoft: Print To PDF</vt:lpwstr>
  </property>
</Properties>
</file>