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5852160"/>
            <a:ext cx="10070592" cy="4450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7129271"/>
            <a:ext cx="10690860" cy="431800"/>
          </a:xfrm>
          <a:custGeom>
            <a:avLst/>
            <a:gdLst/>
            <a:ahLst/>
            <a:cxnLst/>
            <a:rect l="l" t="t" r="r" b="b"/>
            <a:pathLst>
              <a:path w="10690860" h="431800">
                <a:moveTo>
                  <a:pt x="10690860" y="431292"/>
                </a:moveTo>
                <a:lnTo>
                  <a:pt x="0" y="431292"/>
                </a:lnTo>
                <a:lnTo>
                  <a:pt x="0" y="0"/>
                </a:lnTo>
                <a:lnTo>
                  <a:pt x="10690860" y="0"/>
                </a:lnTo>
                <a:lnTo>
                  <a:pt x="10690860" y="43129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922" y="7129780"/>
            <a:ext cx="10692765" cy="433070"/>
          </a:xfrm>
          <a:custGeom>
            <a:avLst/>
            <a:gdLst/>
            <a:ahLst/>
            <a:cxnLst/>
            <a:rect l="l" t="t" r="r" b="b"/>
            <a:pathLst>
              <a:path w="10692765" h="433070">
                <a:moveTo>
                  <a:pt x="0" y="0"/>
                </a:moveTo>
                <a:lnTo>
                  <a:pt x="10692384" y="0"/>
                </a:lnTo>
                <a:lnTo>
                  <a:pt x="10692384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33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907" y="14684"/>
            <a:ext cx="6617255" cy="478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168" y="1970532"/>
            <a:ext cx="9188450" cy="412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21701-A5DD-37AC-B865-7651E00475CF}"/>
              </a:ext>
            </a:extLst>
          </p:cNvPr>
          <p:cNvSpPr/>
          <p:nvPr userDrawn="1"/>
        </p:nvSpPr>
        <p:spPr>
          <a:xfrm>
            <a:off x="564967" y="7230871"/>
            <a:ext cx="5638800" cy="228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ITINERARIO PERSONAL PARA LA EMPLEABILIDAD I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2300" y="0"/>
            <a:ext cx="2219960" cy="858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10" Type="http://schemas.openxmlformats.org/officeDocument/2006/relationships/image" Target="../media/image41.jp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18" Type="http://schemas.openxmlformats.org/officeDocument/2006/relationships/image" Target="../media/image26.png"/><Relationship Id="rId3" Type="http://schemas.openxmlformats.org/officeDocument/2006/relationships/image" Target="../media/image11.jpg"/><Relationship Id="rId21" Type="http://schemas.openxmlformats.org/officeDocument/2006/relationships/image" Target="../media/image29.png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684"/>
            <a:ext cx="10724243" cy="710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716" y="2486025"/>
            <a:ext cx="8215883" cy="33512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4530" y="1222718"/>
            <a:ext cx="7390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spc="-25" dirty="0" smtClean="0">
                <a:solidFill>
                  <a:srgbClr val="000000"/>
                </a:solidFill>
                <a:latin typeface="Calibri"/>
                <a:cs typeface="Calibri"/>
              </a:rPr>
              <a:t>MODIFICACIÓN,</a:t>
            </a:r>
            <a:r>
              <a:rPr lang="es-ES" sz="2400" b="0" spc="-13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ES" sz="2400" b="0" spc="-10" dirty="0" smtClean="0">
                <a:solidFill>
                  <a:srgbClr val="000000"/>
                </a:solidFill>
                <a:latin typeface="Calibri"/>
                <a:cs typeface="Calibri"/>
              </a:rPr>
              <a:t>SUSPENSIÓN</a:t>
            </a:r>
            <a:r>
              <a:rPr lang="es-ES" sz="2400" b="0" spc="2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ES" sz="2400" b="0" dirty="0" smtClean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s-ES" sz="2400" b="0" spc="2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ES" sz="2400" b="0" spc="-10" dirty="0" smtClean="0">
                <a:solidFill>
                  <a:srgbClr val="000000"/>
                </a:solidFill>
                <a:latin typeface="Calibri"/>
                <a:cs typeface="Calibri"/>
              </a:rPr>
              <a:t>EXTINCIÓN</a:t>
            </a:r>
            <a:r>
              <a:rPr lang="es-ES" sz="2400" b="0" spc="-2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ES" sz="2400" b="0" dirty="0" smtClean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lang="es-ES" sz="2400" b="0" spc="-4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ES" sz="2400" b="0" spc="-50" dirty="0" smtClean="0">
                <a:solidFill>
                  <a:srgbClr val="000000"/>
                </a:solidFill>
                <a:latin typeface="Calibri"/>
                <a:cs typeface="Calibri"/>
              </a:rPr>
              <a:t>CONTRATO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67" y="20203"/>
            <a:ext cx="2219136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488" y="545442"/>
            <a:ext cx="9114790" cy="12566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latin typeface="Calibri"/>
                <a:cs typeface="Calibri"/>
              </a:rPr>
              <a:t>C.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Despido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disciplinario</a:t>
            </a:r>
            <a:endParaRPr sz="1400">
              <a:latin typeface="Calibri"/>
              <a:cs typeface="Calibri"/>
            </a:endParaRPr>
          </a:p>
          <a:p>
            <a:pPr marL="132715" marR="66294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latin typeface="Calibri"/>
                <a:cs typeface="Calibri"/>
              </a:rPr>
              <a:t>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este</a:t>
            </a:r>
            <a:r>
              <a:rPr sz="1200" dirty="0">
                <a:latin typeface="Calibri"/>
                <a:cs typeface="Calibri"/>
              </a:rPr>
              <a:t> caso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empresario,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forma </a:t>
            </a:r>
            <a:r>
              <a:rPr sz="1200" spc="-25" dirty="0">
                <a:latin typeface="Calibri"/>
                <a:cs typeface="Calibri"/>
              </a:rPr>
              <a:t>unilateral,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decide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extinguir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contrato</a:t>
            </a:r>
            <a:r>
              <a:rPr sz="1200" spc="-30" dirty="0">
                <a:latin typeface="Calibri"/>
                <a:cs typeface="Calibri"/>
              </a:rPr>
              <a:t> unilateralmente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incumplimiento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="1" spc="-35" dirty="0">
                <a:latin typeface="Calibri"/>
                <a:cs typeface="Calibri"/>
              </a:rPr>
              <a:t>grave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28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culpable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del </a:t>
            </a:r>
            <a:r>
              <a:rPr sz="1200" spc="-10" dirty="0">
                <a:latin typeface="Calibri"/>
                <a:cs typeface="Calibri"/>
              </a:rPr>
              <a:t>trabajador.</a:t>
            </a:r>
            <a:endParaRPr sz="1200">
              <a:latin typeface="Calibri"/>
              <a:cs typeface="Calibri"/>
            </a:endParaRPr>
          </a:p>
          <a:p>
            <a:pPr marL="132715" marR="508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Calibri"/>
                <a:cs typeface="Calibri"/>
              </a:rPr>
              <a:t>Las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causas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incumplimiento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permiten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realizar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este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tipo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extinción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están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estipuladas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dirty="0">
                <a:latin typeface="Calibri"/>
                <a:cs typeface="Calibri"/>
              </a:rPr>
              <a:t> 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empresario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debe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notificar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trabajador siempre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escrito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necesidad</a:t>
            </a:r>
            <a:r>
              <a:rPr sz="1200" b="1" dirty="0">
                <a:latin typeface="Calibri"/>
                <a:cs typeface="Calibri"/>
              </a:rPr>
              <a:t> de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preaviso</a:t>
            </a:r>
            <a:r>
              <a:rPr sz="1200" spc="-20" dirty="0">
                <a:latin typeface="Calibri"/>
                <a:cs typeface="Calibri"/>
              </a:rPr>
              <a:t>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indicando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los</a:t>
            </a:r>
            <a:r>
              <a:rPr sz="1200" b="1" spc="-10" dirty="0">
                <a:latin typeface="Calibri"/>
                <a:cs typeface="Calibri"/>
              </a:rPr>
              <a:t> motivos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 </a:t>
            </a:r>
            <a:r>
              <a:rPr sz="1200" b="1" spc="-20" dirty="0">
                <a:latin typeface="Calibri"/>
                <a:cs typeface="Calibri"/>
              </a:rPr>
              <a:t>fecha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efecto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268" y="1970532"/>
          <a:ext cx="9105900" cy="412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837565" marR="565150" indent="-704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Conductas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que pueden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implicar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despido disciplinario?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Ejemplos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4254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faltas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repetidas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injustificadas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asistencia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puntualidad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empleado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falta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cinco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día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trabajo,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justificar,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convenio colectivo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considera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falta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muy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grave.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4254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indisciplina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desobediencia</a:t>
                      </a:r>
                      <a:r>
                        <a:rPr sz="1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enfermero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niega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ayudar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pacientes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incorporarse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cama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comer.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ofensas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verbales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 físicas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empresario,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familiares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convivan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ellos.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insulta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compañera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trabajo,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con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intención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todos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enteren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delinsulto.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transgresión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buena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contractual,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así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abuso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confianza</a:t>
                      </a:r>
                      <a:r>
                        <a:rPr sz="1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desempeño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Camarero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queda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dinero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recaudación.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4254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disminución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continuada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voluntaria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rendimiento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del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normal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pactado.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fabrica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componentes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diarios,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para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protestarpor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política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baja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rendimiento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embriaguez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habitual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toxicomanía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repercuten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negativamente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empleado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acude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ebrio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frecuencia.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acoso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razón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origen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racial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étnico,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motivos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 marR="19558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religiosos,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convicciones,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discapacidad,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edad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 orientación</a:t>
                      </a:r>
                      <a:r>
                        <a:rPr sz="12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sexual,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acoso sexual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razón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sexo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empresario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 a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 jefe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equipo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siempre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 peor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unempleado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homosexual.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024371"/>
            <a:ext cx="1533143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55" dirty="0">
                <a:latin typeface="Calibri"/>
                <a:cs typeface="Calibri"/>
              </a:rPr>
              <a:t>contrato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4" y="926692"/>
            <a:ext cx="9084945" cy="6934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b="1" spc="-10" dirty="0">
                <a:latin typeface="Calibri"/>
                <a:cs typeface="Calibri"/>
              </a:rPr>
              <a:t>3.2.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Reclamación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efectos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del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despido</a:t>
            </a:r>
            <a:endParaRPr sz="1400">
              <a:latin typeface="Calibri"/>
              <a:cs typeface="Calibri"/>
            </a:endParaRPr>
          </a:p>
          <a:p>
            <a:pPr marL="22860" marR="5080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trabajador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sido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despedido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una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empresa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cuando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considere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que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hay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motivo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reclamación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existe</a:t>
            </a:r>
            <a:r>
              <a:rPr sz="1400" b="1" spc="18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causa </a:t>
            </a:r>
            <a:r>
              <a:rPr sz="1400" b="1" dirty="0">
                <a:latin typeface="Calibri"/>
                <a:cs typeface="Calibri"/>
              </a:rPr>
              <a:t>que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lo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justifique</a:t>
            </a:r>
            <a:r>
              <a:rPr sz="1400" spc="-10" dirty="0">
                <a:latin typeface="Calibri"/>
                <a:cs typeface="Calibri"/>
              </a:rPr>
              <a:t>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despido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realizado</a:t>
            </a:r>
            <a:r>
              <a:rPr sz="1400" b="1" spc="114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seguir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formalidades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necesarias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puede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254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reclamar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572" y="1593641"/>
            <a:ext cx="22574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contra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decisión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empresarial</a:t>
            </a:r>
            <a:r>
              <a:rPr sz="1400" spc="-10" dirty="0">
                <a:latin typeface="Calibri"/>
                <a:cs typeface="Calibri"/>
              </a:rPr>
              <a:t>.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las</a:t>
            </a:r>
            <a:r>
              <a:rPr sz="1400" b="1" spc="-20" dirty="0">
                <a:latin typeface="Calibri"/>
                <a:cs typeface="Calibri"/>
              </a:rPr>
              <a:t> distintas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calificaciones.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211" y="2575560"/>
            <a:ext cx="5582411" cy="1563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6064" y="2698491"/>
            <a:ext cx="5181600" cy="132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85090" algn="just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90170" algn="l"/>
                <a:tab pos="100330" algn="l"/>
              </a:tabLst>
            </a:pPr>
            <a:r>
              <a:rPr sz="1400" dirty="0">
                <a:latin typeface="Calibri"/>
                <a:cs typeface="Calibri"/>
              </a:rPr>
              <a:t>	El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trabajador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interponer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una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reclamación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ante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Servicio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Mediación,</a:t>
            </a:r>
            <a:r>
              <a:rPr sz="1400" spc="18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Arbitraje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Conciliación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(SMAC),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citará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partes </a:t>
            </a:r>
            <a:r>
              <a:rPr sz="1400" spc="-20" dirty="0">
                <a:latin typeface="Calibri"/>
                <a:cs typeface="Calibri"/>
              </a:rPr>
              <a:t>para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logrado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acuerdo.</a:t>
            </a:r>
            <a:endParaRPr sz="1400">
              <a:latin typeface="Calibri"/>
              <a:cs typeface="Calibri"/>
            </a:endParaRPr>
          </a:p>
          <a:p>
            <a:pPr marL="90170" marR="6985" indent="-85090" algn="just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90170" algn="l"/>
                <a:tab pos="100330" algn="l"/>
              </a:tabLst>
            </a:pPr>
            <a:r>
              <a:rPr sz="1400" dirty="0">
                <a:latin typeface="Calibri"/>
                <a:cs typeface="Calibri"/>
              </a:rPr>
              <a:t>	La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conciliación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finaliza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acuerdo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acuerdo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partes.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último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caso</a:t>
            </a:r>
            <a:r>
              <a:rPr sz="1400" spc="4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abre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vía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judicial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trabajador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pueda </a:t>
            </a:r>
            <a:r>
              <a:rPr sz="1400" spc="-20" dirty="0">
                <a:latin typeface="Calibri"/>
                <a:cs typeface="Calibri"/>
              </a:rPr>
              <a:t>reclamar </a:t>
            </a:r>
            <a:r>
              <a:rPr sz="1400" spc="-10" dirty="0">
                <a:latin typeface="Calibri"/>
                <a:cs typeface="Calibri"/>
              </a:rPr>
              <a:t>judicialmente.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572" y="2759964"/>
            <a:ext cx="1656587" cy="8793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5283" y="2975879"/>
            <a:ext cx="10731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Conciliación </a:t>
            </a:r>
            <a:r>
              <a:rPr sz="1400" b="1" spc="-25" dirty="0">
                <a:latin typeface="Calibri"/>
                <a:cs typeface="Calibri"/>
              </a:rPr>
              <a:t>administrativa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936" y="2253996"/>
            <a:ext cx="643127" cy="34503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80880" y="2792762"/>
            <a:ext cx="203835" cy="2741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20" dirty="0">
                <a:latin typeface="Calibri"/>
                <a:cs typeface="Calibri"/>
              </a:rPr>
              <a:t>PROCESO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65" dirty="0">
                <a:latin typeface="Calibri"/>
                <a:cs typeface="Calibri"/>
              </a:rPr>
              <a:t>PARA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RECURRIR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DESPIDO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5408" y="4085844"/>
            <a:ext cx="5582411" cy="18760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7482" y="4146288"/>
            <a:ext cx="4264025" cy="154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97790" indent="-8509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90170" algn="l"/>
                <a:tab pos="100330" algn="l"/>
              </a:tabLst>
            </a:pPr>
            <a:r>
              <a:rPr sz="1400" dirty="0">
                <a:latin typeface="Calibri"/>
                <a:cs typeface="Calibri"/>
              </a:rPr>
              <a:t>	El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plazo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para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presentar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demanda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días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hábiles, contados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despido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efectivo,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 </a:t>
            </a:r>
            <a:r>
              <a:rPr sz="1400" spc="-10" dirty="0">
                <a:latin typeface="Calibri"/>
                <a:cs typeface="Calibri"/>
              </a:rPr>
              <a:t>suspende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solicitar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conciliación.</a:t>
            </a:r>
            <a:endParaRPr sz="1400">
              <a:latin typeface="Calibri"/>
              <a:cs typeface="Calibri"/>
            </a:endParaRPr>
          </a:p>
          <a:p>
            <a:pPr marL="90170" marR="44450" indent="-85090">
              <a:lnSpc>
                <a:spcPct val="100000"/>
              </a:lnSpc>
              <a:buSzPct val="92857"/>
              <a:buChar char="•"/>
              <a:tabLst>
                <a:tab pos="90170" algn="l"/>
                <a:tab pos="100330" algn="l"/>
              </a:tabLst>
            </a:pPr>
            <a:r>
              <a:rPr sz="1400" dirty="0">
                <a:latin typeface="Calibri"/>
                <a:cs typeface="Calibri"/>
              </a:rPr>
              <a:t>	Una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vez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pasado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plazo,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0" dirty="0">
                <a:latin typeface="Calibri"/>
                <a:cs typeface="Calibri"/>
              </a:rPr>
              <a:t> trabajador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pierde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derecho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reclamar.</a:t>
            </a:r>
            <a:endParaRPr sz="1400">
              <a:latin typeface="Calibri"/>
              <a:cs typeface="Calibri"/>
            </a:endParaRPr>
          </a:p>
          <a:p>
            <a:pPr marL="90170" marR="5080" indent="-85090">
              <a:lnSpc>
                <a:spcPct val="100000"/>
              </a:lnSpc>
              <a:spcBef>
                <a:spcPts val="200"/>
              </a:spcBef>
              <a:buSzPct val="92857"/>
              <a:buChar char="•"/>
              <a:tabLst>
                <a:tab pos="90170" algn="l"/>
                <a:tab pos="100330" algn="l"/>
              </a:tabLst>
            </a:pPr>
            <a:r>
              <a:rPr sz="1400" dirty="0">
                <a:latin typeface="Calibri"/>
                <a:cs typeface="Calibri"/>
              </a:rPr>
              <a:t>	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juez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dictará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sentencia</a:t>
            </a:r>
            <a:r>
              <a:rPr sz="1400" dirty="0">
                <a:latin typeface="Calibri"/>
                <a:cs typeface="Calibri"/>
              </a:rPr>
              <a:t> que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declarará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despido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es </a:t>
            </a:r>
            <a:r>
              <a:rPr sz="1400" spc="-20" dirty="0">
                <a:latin typeface="Calibri"/>
                <a:cs typeface="Calibri"/>
              </a:rPr>
              <a:t>procedente,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improcedente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nulo.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9300" y="4741164"/>
            <a:ext cx="1658111" cy="893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84897" y="4839758"/>
            <a:ext cx="122999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Proceso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ante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el </a:t>
            </a:r>
            <a:r>
              <a:rPr sz="1400" b="1" spc="-10" dirty="0">
                <a:latin typeface="Calibri"/>
                <a:cs typeface="Calibri"/>
              </a:rPr>
              <a:t>Juzgado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lo </a:t>
            </a:r>
            <a:r>
              <a:rPr sz="1400" b="1" spc="-10" dirty="0">
                <a:latin typeface="Calibri"/>
                <a:cs typeface="Calibri"/>
              </a:rPr>
              <a:t>Social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53711" y="1685544"/>
            <a:ext cx="902208" cy="7162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56474" y="1727723"/>
            <a:ext cx="441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Despido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6192" y="1685544"/>
            <a:ext cx="1002791" cy="72085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661094" y="1729206"/>
            <a:ext cx="530860" cy="3162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 marR="5080" indent="-30480">
              <a:lnSpc>
                <a:spcPts val="1090"/>
              </a:lnSpc>
              <a:spcBef>
                <a:spcPts val="220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SMAC</a:t>
            </a:r>
            <a:r>
              <a:rPr sz="1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(sin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acuerdo)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99632" y="1685544"/>
            <a:ext cx="1019555" cy="72085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09990" y="1729206"/>
            <a:ext cx="572135" cy="5969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1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Juzgadode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Social Dicta Sentencia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02852" y="1712976"/>
            <a:ext cx="1213104" cy="89153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35345" y="6359176"/>
            <a:ext cx="1011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Nota: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dado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plazos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cumplir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documentación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presentar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reclamar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despido,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3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cuanto</a:t>
            </a:r>
            <a:r>
              <a:rPr sz="1800" b="1" spc="-20" dirty="0">
                <a:latin typeface="Calibri"/>
                <a:cs typeface="Calibri"/>
              </a:rPr>
              <a:t> seas conocedor/a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mismo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recomendable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buscar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asesoramiento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experto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55" dirty="0">
                <a:latin typeface="Calibri"/>
                <a:cs typeface="Calibri"/>
              </a:rPr>
              <a:t>contrato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986" y="538980"/>
            <a:ext cx="9573260" cy="13620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latin typeface="Calibri"/>
                <a:cs typeface="Calibri"/>
              </a:rPr>
              <a:t>3.2.1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Causas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efectos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calificación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del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despido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Arial MT"/>
                <a:cs typeface="Arial MT"/>
              </a:rPr>
              <a:t>La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calificación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dé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juez 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despido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tendrá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efectos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diferentes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ambas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partes,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así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como </a:t>
            </a:r>
            <a:r>
              <a:rPr sz="1800" dirty="0">
                <a:latin typeface="Arial MT"/>
                <a:cs typeface="Arial MT"/>
              </a:rPr>
              <a:t>las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causas,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los</a:t>
            </a:r>
            <a:r>
              <a:rPr sz="1800" spc="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siguientes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esquemas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detallan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causas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efectos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según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despido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se </a:t>
            </a:r>
            <a:r>
              <a:rPr sz="1800" dirty="0">
                <a:latin typeface="Arial MT"/>
                <a:cs typeface="Arial MT"/>
              </a:rPr>
              <a:t>considere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procedente,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improcedente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nulo.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3316" y="2103120"/>
            <a:ext cx="9316720" cy="4178935"/>
            <a:chOff x="623316" y="2103120"/>
            <a:chExt cx="9316720" cy="4178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5" y="4223004"/>
              <a:ext cx="918972" cy="893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2103120"/>
              <a:ext cx="9316212" cy="41788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42857" y="4272795"/>
            <a:ext cx="331724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extinción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contrato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liquidación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y/o </a:t>
            </a:r>
            <a:r>
              <a:rPr sz="1200" spc="-10" dirty="0">
                <a:latin typeface="Calibri"/>
                <a:cs typeface="Calibri"/>
              </a:rPr>
              <a:t>finiquito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empresa.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opción,</a:t>
            </a:r>
            <a:r>
              <a:rPr sz="1200" spc="29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salvo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tengas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claro,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firmar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recibí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5" dirty="0">
                <a:latin typeface="Calibri"/>
                <a:cs typeface="Calibri"/>
              </a:rPr>
              <a:t> la </a:t>
            </a:r>
            <a:r>
              <a:rPr sz="1200" spc="-10" dirty="0">
                <a:latin typeface="Calibri"/>
                <a:cs typeface="Calibri"/>
              </a:rPr>
              <a:t>conformidad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incluyendo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“pendiente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3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comprobar”</a:t>
            </a:r>
            <a:endParaRPr sz="1200">
              <a:latin typeface="Calibri"/>
              <a:cs typeface="Calibri"/>
            </a:endParaRPr>
          </a:p>
          <a:p>
            <a:pPr marL="32384" marR="22225" indent="1270" algn="ctr">
              <a:lnSpc>
                <a:spcPct val="100000"/>
              </a:lnSpc>
              <a:spcBef>
                <a:spcPts val="1415"/>
              </a:spcBef>
            </a:pPr>
            <a:r>
              <a:rPr sz="1200" dirty="0">
                <a:latin typeface="Calibri"/>
                <a:cs typeface="Calibri"/>
              </a:rPr>
              <a:t>Los </a:t>
            </a:r>
            <a:r>
              <a:rPr sz="1200" spc="-10" dirty="0">
                <a:latin typeface="Calibri"/>
                <a:cs typeface="Calibri"/>
              </a:rPr>
              <a:t>cálculos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correspondientes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10" dirty="0">
                <a:latin typeface="Calibri"/>
                <a:cs typeface="Calibri"/>
              </a:rPr>
              <a:t> veremos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junto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con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nómina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mayor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claridad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tema.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Te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dejo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continuación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tabla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 indemnizaciones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por </a:t>
            </a:r>
            <a:r>
              <a:rPr sz="1200" spc="-10" dirty="0">
                <a:latin typeface="Calibri"/>
                <a:cs typeface="Calibri"/>
              </a:rPr>
              <a:t>extinción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contrato.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55" dirty="0">
                <a:latin typeface="Calibri"/>
                <a:cs typeface="Calibri"/>
              </a:rPr>
              <a:t>contrato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926" y="746242"/>
            <a:ext cx="9341485" cy="4311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3970" marR="5080" indent="-1905">
              <a:lnSpc>
                <a:spcPct val="104000"/>
              </a:lnSpc>
              <a:spcBef>
                <a:spcPts val="35"/>
              </a:spcBef>
            </a:pPr>
            <a:r>
              <a:rPr sz="1400" b="1" dirty="0">
                <a:latin typeface="Calibri"/>
                <a:cs typeface="Calibri"/>
              </a:rPr>
              <a:t>3.2.2</a:t>
            </a:r>
            <a:r>
              <a:rPr sz="1400" b="1" spc="-20" dirty="0">
                <a:latin typeface="Calibri"/>
                <a:cs typeface="Calibri"/>
              </a:rPr>
              <a:t> Indemnizaciones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por</a:t>
            </a:r>
            <a:r>
              <a:rPr sz="1400" b="1" spc="-20" dirty="0">
                <a:latin typeface="Calibri"/>
                <a:cs typeface="Calibri"/>
              </a:rPr>
              <a:t> extinción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35" dirty="0">
                <a:latin typeface="Calibri"/>
                <a:cs typeface="Calibri"/>
              </a:rPr>
              <a:t>contrato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trabajo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14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continuación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presenta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resumen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indemnizaciones</a:t>
            </a:r>
            <a:r>
              <a:rPr sz="1200" spc="30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legales, </a:t>
            </a:r>
            <a:r>
              <a:rPr sz="1200" spc="-20" dirty="0">
                <a:latin typeface="Arial MT"/>
                <a:cs typeface="Arial MT"/>
              </a:rPr>
              <a:t>actualmente,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extinción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contrato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14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trabajo: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SOLO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PARA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TU</a:t>
            </a:r>
            <a:r>
              <a:rPr sz="1050" b="1" spc="-10" dirty="0">
                <a:latin typeface="Arial"/>
                <a:cs typeface="Arial"/>
              </a:rPr>
              <a:t> CONOCIMIENTO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–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NO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APRENDIZAJE</a:t>
            </a:r>
            <a:r>
              <a:rPr sz="1050" b="1" spc="2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MEMORÍSTICO.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2668" y="1417319"/>
          <a:ext cx="9444988" cy="517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Causa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indemnización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año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servicio</a:t>
                      </a:r>
                      <a:r>
                        <a:rPr sz="975" b="1" baseline="17094" dirty="0">
                          <a:latin typeface="Calibri"/>
                          <a:cs typeface="Calibri"/>
                        </a:rPr>
                        <a:t>(1</a:t>
                      </a:r>
                      <a:r>
                        <a:rPr sz="975" b="1" spc="-15" baseline="1709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75" b="1" baseline="17094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75" b="1" spc="-22" baseline="1709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75" b="1" spc="-37" baseline="17094" dirty="0">
                          <a:latin typeface="Calibri"/>
                          <a:cs typeface="Calibri"/>
                        </a:rPr>
                        <a:t>3)</a:t>
                      </a:r>
                      <a:endParaRPr sz="975" baseline="1709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85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Máximo 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de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mensualidades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 gridSpan="4">
                  <a:txBody>
                    <a:bodyPr/>
                    <a:lstStyle/>
                    <a:p>
                      <a:pPr marL="50165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voluntad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conjunta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0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trabajador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Mutuo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laspartes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indemnización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Extinción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contratos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temporales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975" spc="-15" baseline="17094" dirty="0">
                          <a:latin typeface="Calibri"/>
                          <a:cs typeface="Calibri"/>
                        </a:rPr>
                        <a:t>(4)</a:t>
                      </a:r>
                      <a:endParaRPr sz="975" baseline="1709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hay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40">
                <a:tc gridSpan="4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hechos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objetivos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Muerte,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incapacidad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jubilación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empresario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mes</a:t>
                      </a:r>
                      <a:r>
                        <a:rPr sz="975" spc="-15" baseline="17094" dirty="0">
                          <a:latin typeface="Calibri"/>
                          <a:cs typeface="Calibri"/>
                        </a:rPr>
                        <a:t>(2)</a:t>
                      </a:r>
                      <a:endParaRPr sz="975" baseline="17094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hay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Extinción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personalidad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jurídica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laempresa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390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víctima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violencia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género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indemnización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390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Extinción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fuerzamayor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215">
                <a:tc gridSpan="4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voluntad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trabajador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5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Dimisión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abandono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7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indemnización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390">
                <a:tc gridSpan="2">
                  <a:txBody>
                    <a:bodyPr/>
                    <a:lstStyle/>
                    <a:p>
                      <a:pPr marL="50165">
                        <a:lnSpc>
                          <a:spcPts val="11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incumplimiento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grave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(por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ejemplo,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impago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desalario)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040">
                <a:tc gridSpan="4">
                  <a:txBody>
                    <a:bodyPr/>
                    <a:lstStyle/>
                    <a:p>
                      <a:pPr marL="50165">
                        <a:lnSpc>
                          <a:spcPts val="113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voluntad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empresario(despido)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81280" indent="-39370">
                        <a:lnSpc>
                          <a:spcPts val="1145"/>
                        </a:lnSpc>
                        <a:buSzPct val="60000"/>
                        <a:buFont typeface="Arial MT"/>
                        <a:buChar char="•"/>
                        <a:tabLst>
                          <a:tab pos="81280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colectivo: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735965" indent="-685800">
                        <a:lnSpc>
                          <a:spcPct val="100000"/>
                        </a:lnSpc>
                        <a:spcBef>
                          <a:spcPts val="50"/>
                        </a:spcBef>
                        <a:buSzPct val="90000"/>
                        <a:buFont typeface="Arial MT"/>
                        <a:buChar char="•"/>
                        <a:tabLst>
                          <a:tab pos="73596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Improcedente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81280" indent="-39370">
                        <a:lnSpc>
                          <a:spcPts val="1135"/>
                        </a:lnSpc>
                        <a:buSzPct val="60000"/>
                        <a:buFont typeface="Arial MT"/>
                        <a:buChar char="•"/>
                        <a:tabLst>
                          <a:tab pos="81280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Extinción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causas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objetivas:Procedente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12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215">
                <a:tc gridSpan="2">
                  <a:txBody>
                    <a:bodyPr/>
                    <a:lstStyle/>
                    <a:p>
                      <a:pPr marL="81280" indent="-39370">
                        <a:lnSpc>
                          <a:spcPct val="100000"/>
                        </a:lnSpc>
                        <a:spcBef>
                          <a:spcPts val="15"/>
                        </a:spcBef>
                        <a:buSzPct val="60000"/>
                        <a:buFont typeface="Arial MT"/>
                        <a:buChar char="•"/>
                        <a:tabLst>
                          <a:tab pos="81280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Improcedente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5">
                <a:tc gridSpan="2">
                  <a:txBody>
                    <a:bodyPr/>
                    <a:lstStyle/>
                    <a:p>
                      <a:pPr marL="81280" indent="-39370">
                        <a:lnSpc>
                          <a:spcPct val="100000"/>
                        </a:lnSpc>
                        <a:spcBef>
                          <a:spcPts val="15"/>
                        </a:spcBef>
                        <a:buSzPct val="60000"/>
                        <a:buFont typeface="Arial MT"/>
                        <a:buChar char="•"/>
                        <a:tabLst>
                          <a:tab pos="81280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Improcedente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(contrato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el fomento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contrataciónindefinida)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595">
                <a:tc gridSpan="2">
                  <a:txBody>
                    <a:bodyPr/>
                    <a:lstStyle/>
                    <a:p>
                      <a:pPr marL="81280" indent="-39370">
                        <a:lnSpc>
                          <a:spcPts val="1145"/>
                        </a:lnSpc>
                        <a:buSzPct val="60000"/>
                        <a:buFont typeface="Arial MT"/>
                        <a:buChar char="•"/>
                        <a:tabLst>
                          <a:tab pos="8128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disciplinario:</a:t>
                      </a:r>
                      <a:r>
                        <a:rPr sz="1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95"/>
                        </a:lnSpc>
                      </a:pPr>
                      <a:r>
                        <a:rPr sz="1000" spc="-50" dirty="0">
                          <a:latin typeface="Calibri"/>
                          <a:cs typeface="Calibri"/>
                        </a:rPr>
                        <a:t>—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hay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marL="753745" indent="-703580">
                        <a:lnSpc>
                          <a:spcPct val="100000"/>
                        </a:lnSpc>
                        <a:spcBef>
                          <a:spcPts val="55"/>
                        </a:spcBef>
                        <a:buSzPct val="90000"/>
                        <a:buFont typeface="Arial MT"/>
                        <a:buChar char="•"/>
                        <a:tabLst>
                          <a:tab pos="753745" algn="l"/>
                        </a:tabLst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Improcedente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33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69010">
                <a:tc gridSpan="4">
                  <a:txBody>
                    <a:bodyPr/>
                    <a:lstStyle/>
                    <a:p>
                      <a:pPr marL="50165">
                        <a:lnSpc>
                          <a:spcPts val="114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1.Las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indemnizaciones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 los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periodos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inferiores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prorratearán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meses.</a:t>
                      </a:r>
                      <a:r>
                        <a:rPr sz="1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2.Indemnización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mínima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ampliable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colectivo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voluntad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delempresario.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0165" marR="453390" indent="-635">
                        <a:lnSpc>
                          <a:spcPct val="100000"/>
                        </a:lnSpc>
                      </a:pPr>
                      <a:r>
                        <a:rPr sz="700" dirty="0">
                          <a:latin typeface="Calibri"/>
                          <a:cs typeface="Calibri"/>
                        </a:rPr>
                        <a:t>3.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indemnizaciones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supuestos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con jornada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reducida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lactancia</a:t>
                      </a:r>
                      <a:r>
                        <a:rPr sz="1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guarda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legal, y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 tiempo</a:t>
                      </a:r>
                      <a:r>
                        <a:rPr sz="1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parcial</a:t>
                      </a:r>
                      <a:r>
                        <a:rPr sz="1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maternidad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paternidad,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salario</a:t>
                      </a:r>
                      <a:r>
                        <a:rPr sz="1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tener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cuenta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hubiera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correspondido</a:t>
                      </a:r>
                      <a:r>
                        <a:rPr sz="1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dicha</a:t>
                      </a:r>
                      <a:r>
                        <a:rPr sz="1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dejornada.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4.</a:t>
                      </a:r>
                      <a:r>
                        <a:rPr sz="7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 año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proporcional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corresponda,</a:t>
                      </a:r>
                      <a:r>
                        <a:rPr sz="1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caso,</a:t>
                      </a:r>
                      <a:r>
                        <a:rPr sz="1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contratos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celebrados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desde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el 1 de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enero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2015.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Calibri"/>
                <a:cs typeface="Calibri"/>
              </a:rPr>
              <a:t>La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liquidación:</a:t>
            </a:r>
            <a:r>
              <a:rPr sz="2800" b="0" spc="-130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sistema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cálculo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42" y="778268"/>
            <a:ext cx="9741535" cy="450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46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liquidación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tiene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 incluir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conceptos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retributivos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que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deben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la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finalización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contrato </a:t>
            </a:r>
            <a:r>
              <a:rPr sz="1600" dirty="0">
                <a:latin typeface="Calibri"/>
                <a:cs typeface="Calibri"/>
              </a:rPr>
              <a:t>como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consecuencia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relación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mantenida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empresa.</a:t>
            </a:r>
            <a:endParaRPr sz="1600">
              <a:latin typeface="Calibri"/>
              <a:cs typeface="Calibri"/>
            </a:endParaRPr>
          </a:p>
          <a:p>
            <a:pPr marL="12700" marR="90805">
              <a:lnSpc>
                <a:spcPct val="100000"/>
              </a:lnSpc>
              <a:spcBef>
                <a:spcPts val="1920"/>
              </a:spcBef>
            </a:pPr>
            <a:r>
              <a:rPr sz="1600" dirty="0">
                <a:latin typeface="Calibri"/>
                <a:cs typeface="Calibri"/>
              </a:rPr>
              <a:t>Los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cálculos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efectos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económicos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relativos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extinciones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relaciones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veremos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junto </a:t>
            </a:r>
            <a:r>
              <a:rPr sz="1600" dirty="0">
                <a:latin typeface="Calibri"/>
                <a:cs typeface="Calibri"/>
              </a:rPr>
              <a:t>con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salario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seguridad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social.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600">
              <a:latin typeface="Calibri"/>
              <a:cs typeface="Calibri"/>
            </a:endParaRPr>
          </a:p>
          <a:p>
            <a:pPr marL="1097280">
              <a:lnSpc>
                <a:spcPct val="100000"/>
              </a:lnSpc>
            </a:pPr>
            <a:r>
              <a:rPr sz="1850" dirty="0">
                <a:solidFill>
                  <a:srgbClr val="4F6228"/>
                </a:solidFill>
                <a:latin typeface="Calibri"/>
                <a:cs typeface="Calibri"/>
              </a:rPr>
              <a:t>5.</a:t>
            </a:r>
            <a:r>
              <a:rPr sz="1850" spc="-3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4F6228"/>
                </a:solidFill>
                <a:latin typeface="Calibri"/>
                <a:cs typeface="Calibri"/>
              </a:rPr>
              <a:t>EJERCICIOS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200" b="1" spc="-10" dirty="0">
                <a:latin typeface="Calibri"/>
                <a:cs typeface="Calibri"/>
              </a:rPr>
              <a:t>Individuales: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spc="-70" dirty="0">
                <a:latin typeface="Calibri"/>
                <a:cs typeface="Calibri"/>
              </a:rPr>
              <a:t>Test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ejercicios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interactivos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realización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directa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plataforma)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relativos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materia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vista.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marL="12700" marR="32639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Grupal: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Seguro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habéis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visto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10" dirty="0">
                <a:latin typeface="Calibri"/>
                <a:cs typeface="Calibri"/>
              </a:rPr>
              <a:t> alguna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 las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situaciones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estudiadas,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tanto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nivel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personal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algún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conocido.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Cada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miembros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del </a:t>
            </a:r>
            <a:r>
              <a:rPr sz="1200" spc="-10" dirty="0">
                <a:latin typeface="Calibri"/>
                <a:cs typeface="Calibri"/>
              </a:rPr>
              <a:t>grupo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expondrá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3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situación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proceso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siguió,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mayor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número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datos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disponga:</a:t>
            </a:r>
            <a:endParaRPr sz="1200">
              <a:latin typeface="Calibri"/>
              <a:cs typeface="Calibri"/>
            </a:endParaRPr>
          </a:p>
          <a:p>
            <a:pPr marL="673735" indent="-80645">
              <a:lnSpc>
                <a:spcPct val="100000"/>
              </a:lnSpc>
              <a:spcBef>
                <a:spcPts val="110"/>
              </a:spcBef>
              <a:buChar char="-"/>
              <a:tabLst>
                <a:tab pos="673735" algn="l"/>
              </a:tabLst>
            </a:pPr>
            <a:r>
              <a:rPr sz="1200" spc="-10" dirty="0">
                <a:latin typeface="Calibri"/>
                <a:cs typeface="Calibri"/>
              </a:rPr>
              <a:t>Modificación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condiciones</a:t>
            </a:r>
            <a:endParaRPr sz="1200">
              <a:latin typeface="Calibri"/>
              <a:cs typeface="Calibri"/>
            </a:endParaRPr>
          </a:p>
          <a:p>
            <a:pPr marL="673735" indent="-80645">
              <a:lnSpc>
                <a:spcPct val="100000"/>
              </a:lnSpc>
              <a:spcBef>
                <a:spcPts val="95"/>
              </a:spcBef>
              <a:buChar char="-"/>
              <a:tabLst>
                <a:tab pos="673735" algn="l"/>
              </a:tabLst>
            </a:pPr>
            <a:r>
              <a:rPr sz="1200" spc="-10" dirty="0">
                <a:latin typeface="Calibri"/>
                <a:cs typeface="Calibri"/>
              </a:rPr>
              <a:t>Suspensión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contrato</a:t>
            </a:r>
            <a:endParaRPr sz="1200">
              <a:latin typeface="Calibri"/>
              <a:cs typeface="Calibri"/>
            </a:endParaRPr>
          </a:p>
          <a:p>
            <a:pPr marL="673735" indent="-80645">
              <a:lnSpc>
                <a:spcPct val="100000"/>
              </a:lnSpc>
              <a:spcBef>
                <a:spcPts val="110"/>
              </a:spcBef>
              <a:buChar char="-"/>
              <a:tabLst>
                <a:tab pos="673735" algn="l"/>
              </a:tabLst>
            </a:pPr>
            <a:r>
              <a:rPr sz="1200" spc="-10" dirty="0">
                <a:latin typeface="Calibri"/>
                <a:cs typeface="Calibri"/>
              </a:rPr>
              <a:t>Finalización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contrato</a:t>
            </a:r>
            <a:endParaRPr sz="1200">
              <a:latin typeface="Calibri"/>
              <a:cs typeface="Calibri"/>
            </a:endParaRPr>
          </a:p>
          <a:p>
            <a:pPr marL="673735" indent="-80645">
              <a:lnSpc>
                <a:spcPct val="100000"/>
              </a:lnSpc>
              <a:spcBef>
                <a:spcPts val="95"/>
              </a:spcBef>
              <a:buChar char="-"/>
              <a:tabLst>
                <a:tab pos="673735" algn="l"/>
              </a:tabLst>
            </a:pPr>
            <a:r>
              <a:rPr sz="1200" spc="-10" dirty="0">
                <a:latin typeface="Calibri"/>
                <a:cs typeface="Calibri"/>
              </a:rPr>
              <a:t>Despido</a:t>
            </a:r>
            <a:r>
              <a:rPr sz="1200" spc="-20" dirty="0">
                <a:latin typeface="Calibri"/>
                <a:cs typeface="Calibri"/>
              </a:rPr>
              <a:t> (procedente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improcedente)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Con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esto </a:t>
            </a:r>
            <a:r>
              <a:rPr sz="1200" spc="-25" dirty="0">
                <a:latin typeface="Calibri"/>
                <a:cs typeface="Calibri"/>
              </a:rPr>
              <a:t>realizar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0" dirty="0">
                <a:latin typeface="Calibri"/>
                <a:cs typeface="Calibri"/>
              </a:rPr>
              <a:t> documento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expongáis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estas</a:t>
            </a:r>
            <a:r>
              <a:rPr sz="1200" spc="-10" dirty="0">
                <a:latin typeface="Calibri"/>
                <a:cs typeface="Calibri"/>
              </a:rPr>
              <a:t> experiencias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 si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estudio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realizado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hasta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ahora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situaciones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más</a:t>
            </a:r>
            <a:r>
              <a:rPr sz="1200" spc="-10" dirty="0">
                <a:latin typeface="Calibri"/>
                <a:cs typeface="Calibri"/>
              </a:rPr>
              <a:t> comprensibles/entendibles para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vosotros/as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626745" marR="771525" indent="-49720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evaluación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este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25" dirty="0">
                <a:latin typeface="Calibri"/>
                <a:cs typeface="Calibri"/>
              </a:rPr>
              <a:t> realizará</a:t>
            </a:r>
            <a:r>
              <a:rPr sz="1200" b="1" spc="-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una </a:t>
            </a:r>
            <a:r>
              <a:rPr sz="1200" b="1" spc="-20" dirty="0">
                <a:latin typeface="Calibri"/>
                <a:cs typeface="Calibri"/>
              </a:rPr>
              <a:t>pregunta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corta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en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el </a:t>
            </a:r>
            <a:r>
              <a:rPr sz="1200" b="1" spc="-20" dirty="0">
                <a:latin typeface="Calibri"/>
                <a:cs typeface="Calibri"/>
              </a:rPr>
              <a:t>examen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alguna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pregunta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tipo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test.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Resto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será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evaluado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ejercicios obligatorios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28" y="874225"/>
            <a:ext cx="633627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MODIFICACIÓN,</a:t>
            </a:r>
            <a:r>
              <a:rPr sz="2000" b="0" spc="-1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SUSPENSIÓN</a:t>
            </a:r>
            <a:r>
              <a:rPr sz="20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0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EXTINCIÓN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sz="20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50" dirty="0">
                <a:solidFill>
                  <a:srgbClr val="000000"/>
                </a:solidFill>
                <a:latin typeface="Calibri"/>
                <a:cs typeface="Calibri"/>
              </a:rPr>
              <a:t>CONTRATO.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1915" y="3628644"/>
            <a:ext cx="4497323" cy="22524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5081" y="1627179"/>
            <a:ext cx="552132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1.Modificación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contrato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trabajo 2.Suspensión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contrato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trabajo </a:t>
            </a:r>
            <a:r>
              <a:rPr sz="2800" dirty="0">
                <a:latin typeface="Calibri"/>
                <a:cs typeface="Calibri"/>
              </a:rPr>
              <a:t>3.Extinción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contrato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trabajo 4.Ejercicios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3067" y="1203942"/>
            <a:ext cx="271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40" dirty="0">
                <a:latin typeface="Calibri"/>
                <a:cs typeface="Calibri"/>
              </a:rPr>
              <a:t>nera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41" y="686760"/>
            <a:ext cx="8994140" cy="1040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modificaciones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más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significativas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introducen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empresas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contratos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trabajo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son: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movilidad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funcional,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movilidad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geográfica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cambios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sustanciales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condiciones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0" dirty="0">
                <a:latin typeface="Calibri"/>
                <a:cs typeface="Calibri"/>
              </a:rPr>
              <a:t> trabajo.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Calibri"/>
                <a:cs typeface="Calibri"/>
              </a:rPr>
              <a:t>1.Movilidad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funcional.</a:t>
            </a:r>
            <a:r>
              <a:rPr sz="1200" b="1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modificación</a:t>
            </a:r>
            <a:r>
              <a:rPr sz="1200" b="1" spc="1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unilateral,</a:t>
            </a:r>
            <a:r>
              <a:rPr sz="1200" b="1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empresario,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funciones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desempeñadas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trabajador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48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ma </a:t>
            </a:r>
            <a:r>
              <a:rPr sz="1200" dirty="0">
                <a:latin typeface="Calibri"/>
                <a:cs typeface="Calibri"/>
              </a:rPr>
              <a:t>habitual.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Debe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respetar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titulaciones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académicas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profesionales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necesarias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para</a:t>
            </a:r>
            <a:r>
              <a:rPr sz="1200" b="1" spc="-10" dirty="0">
                <a:latin typeface="Calibri"/>
                <a:cs typeface="Calibri"/>
              </a:rPr>
              <a:t> ejercer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trabajo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 dignidad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del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trabajador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Existen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dos </a:t>
            </a:r>
            <a:r>
              <a:rPr sz="1200" b="1" dirty="0">
                <a:latin typeface="Calibri"/>
                <a:cs typeface="Calibri"/>
              </a:rPr>
              <a:t>tipos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fundamentales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movilidad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funcional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9327" y="1755648"/>
          <a:ext cx="8992869" cy="137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7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 marR="24701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Fuera</a:t>
                      </a:r>
                      <a:r>
                        <a:rPr sz="1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grupo profesional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8425" indent="-62230">
                        <a:lnSpc>
                          <a:spcPts val="1370"/>
                        </a:lnSpc>
                        <a:buSzPct val="91666"/>
                        <a:buFont typeface="Arial MT"/>
                        <a:buChar char="•"/>
                        <a:tabLst>
                          <a:tab pos="984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justificar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razones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técnicas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organizativas.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8425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9842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Esta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modificación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mantendrá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imprescindible.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89535" marR="69850" indent="-53975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89535" algn="l"/>
                          <a:tab pos="9779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Los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serán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informados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2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movilidad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yde</a:t>
                      </a:r>
                      <a:r>
                        <a:rPr sz="1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causas.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7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Movilidad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funcional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descendente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-52069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75000"/>
                        <a:buFont typeface="Arial MT"/>
                        <a:buChar char="•"/>
                        <a:tabLst>
                          <a:tab pos="96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encomiendan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funciones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inferiores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grupo.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6520" indent="-5206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96520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Mantiene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origen.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2705" marR="30734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Movilidad funcional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ascendente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-52069">
                        <a:lnSpc>
                          <a:spcPct val="100000"/>
                        </a:lnSpc>
                        <a:spcBef>
                          <a:spcPts val="140"/>
                        </a:spcBef>
                        <a:buSzPct val="75000"/>
                        <a:buFont typeface="Arial MT"/>
                        <a:buChar char="•"/>
                        <a:tabLst>
                          <a:tab pos="96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encomiendan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funciones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superiores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grupo.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1440" marR="207010" indent="-46990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91440" algn="l"/>
                          <a:tab pos="96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tendrá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a: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función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superior mientras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dure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situación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reclamar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cubrir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vacante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dura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036" y="4000500"/>
          <a:ext cx="9029700" cy="62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285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Desplazamiento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temporal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destina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temporalmente</a:t>
                      </a:r>
                      <a:r>
                        <a:rPr sz="12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de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otra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localidad,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indent="-62230">
                        <a:lnSpc>
                          <a:spcPts val="1380"/>
                        </a:lnSpc>
                        <a:buSzPct val="91666"/>
                        <a:buFont typeface="Arial MT"/>
                        <a:buChar char="•"/>
                        <a:tabLst>
                          <a:tab pos="1028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Mismas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funciones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salario.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Cobra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gastos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dietas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viajes.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2870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102870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Podrá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disfrutar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estancia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domicilio</a:t>
                      </a:r>
                      <a:r>
                        <a:rPr sz="12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origen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por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cada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desplazamiento.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9841" y="3320297"/>
            <a:ext cx="882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1.2.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Movilidad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Geográfica.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Consiste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traslado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definitivo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desplazamiento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temporal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trabajador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centro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trabajo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situado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en </a:t>
            </a:r>
            <a:r>
              <a:rPr sz="1200" b="1" spc="-20" dirty="0">
                <a:latin typeface="Calibri"/>
                <a:cs typeface="Calibri"/>
              </a:rPr>
              <a:t>otra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localidad.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cambio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residencia,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deberá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motivos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técnicos,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organizativos,</a:t>
            </a:r>
            <a:r>
              <a:rPr sz="1200" b="1" spc="1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económicos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productivos.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752" y="697991"/>
            <a:ext cx="1124712" cy="70408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1227" y="4867655"/>
          <a:ext cx="9039858" cy="139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8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 marR="11430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Traslado definitivo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4610" indent="-53340">
                        <a:lnSpc>
                          <a:spcPts val="1370"/>
                        </a:lnSpc>
                        <a:buSzPct val="75000"/>
                        <a:buFont typeface="Arial MT"/>
                        <a:buChar char="•"/>
                        <a:tabLst>
                          <a:tab pos="5461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 destinadoa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un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451484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trabajo</a:t>
                      </a:r>
                      <a:r>
                        <a:rPr sz="1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misma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b="1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carácter permanente.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286385" indent="-47625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46990" algn="l"/>
                          <a:tab pos="5397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El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desplazamiento</a:t>
                      </a:r>
                      <a:r>
                        <a:rPr sz="12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excede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12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4610" indent="-54610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5461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colectivo.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Individual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3175" indent="-62230" algn="just">
                        <a:lnSpc>
                          <a:spcPts val="1370"/>
                        </a:lnSpc>
                        <a:buSzPct val="91666"/>
                        <a:buFont typeface="Arial MT"/>
                        <a:buChar char="•"/>
                        <a:tabLst>
                          <a:tab pos="102870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notifica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antelación.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885" indent="-55244" algn="just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95885" algn="l"/>
                          <a:tab pos="1028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optar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entre: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aceptar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(cobra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gastos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traslado),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aceptar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extingue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2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</a:t>
                      </a:r>
                      <a:r>
                        <a:rPr sz="1200" spc="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12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meses.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reclamar</a:t>
                      </a:r>
                      <a:r>
                        <a:rPr sz="1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Juzgado de lo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Social.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Colectivo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3175" indent="-62230">
                        <a:lnSpc>
                          <a:spcPts val="1370"/>
                        </a:lnSpc>
                        <a:buSzPct val="91666"/>
                        <a:buFont typeface="Arial MT"/>
                        <a:buChar char="•"/>
                        <a:tabLst>
                          <a:tab pos="1028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Afecta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grupo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trabajadores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2870" marR="3175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1028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consultas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885" marR="317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notificar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antelación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3916" y="6277355"/>
            <a:ext cx="1159763" cy="75133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latin typeface="Calibri"/>
                <a:cs typeface="Calibri"/>
              </a:rPr>
              <a:t>Modificación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60" dirty="0">
                <a:latin typeface="Calibri"/>
                <a:cs typeface="Calibri"/>
              </a:rPr>
              <a:t>contrato</a:t>
            </a:r>
            <a:r>
              <a:rPr sz="2400" b="0" spc="-10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9" y="730992"/>
            <a:ext cx="9524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consideran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modificaciones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sustanciales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condiciones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trabajo,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afectan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jornada,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el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horario,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distribución</a:t>
            </a:r>
            <a:r>
              <a:rPr sz="1200" b="1" spc="1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del</a:t>
            </a:r>
            <a:r>
              <a:rPr sz="1200" b="1" spc="229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tiempo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trabajo,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el </a:t>
            </a:r>
            <a:r>
              <a:rPr sz="1200" b="1" spc="-10" dirty="0">
                <a:latin typeface="Calibri"/>
                <a:cs typeface="Calibri"/>
              </a:rPr>
              <a:t>régimen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 </a:t>
            </a:r>
            <a:r>
              <a:rPr sz="1200" b="1" spc="-10" dirty="0">
                <a:latin typeface="Calibri"/>
                <a:cs typeface="Calibri"/>
              </a:rPr>
              <a:t>trabajo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 turnos,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el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sistema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remuneración,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 </a:t>
            </a:r>
            <a:r>
              <a:rPr sz="1200" b="1" spc="-10" dirty="0">
                <a:latin typeface="Calibri"/>
                <a:cs typeface="Calibri"/>
              </a:rPr>
              <a:t>cuantía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salarial,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los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sistemas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trabajo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24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rendimiento,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y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funciones,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cuando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cambio </a:t>
            </a:r>
            <a:r>
              <a:rPr sz="1200" spc="-20" dirty="0">
                <a:latin typeface="Calibri"/>
                <a:cs typeface="Calibri"/>
              </a:rPr>
              <a:t>exceda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límites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 movilidad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funcional.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Este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listado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materias </a:t>
            </a:r>
            <a:r>
              <a:rPr sz="1200" b="1" dirty="0">
                <a:latin typeface="Calibri"/>
                <a:cs typeface="Calibri"/>
              </a:rPr>
              <a:t>no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es</a:t>
            </a:r>
            <a:r>
              <a:rPr sz="1200" b="1" spc="1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cerrado.</a:t>
            </a:r>
            <a:r>
              <a:rPr sz="1200" b="1" spc="2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Deben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existir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razones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probadas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carácter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económico,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técnico, </a:t>
            </a:r>
            <a:r>
              <a:rPr sz="1200" spc="-30" dirty="0">
                <a:latin typeface="Calibri"/>
                <a:cs typeface="Calibri"/>
              </a:rPr>
              <a:t>organizativo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productivo </a:t>
            </a:r>
            <a:r>
              <a:rPr sz="1200" spc="-20" dirty="0">
                <a:latin typeface="Calibri"/>
                <a:cs typeface="Calibri"/>
              </a:rPr>
              <a:t>para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pueda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hacer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estos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cambios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sustanciales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contrato.</a:t>
            </a:r>
            <a:r>
              <a:rPr sz="1200" spc="-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modificaciones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pueden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individuales </a:t>
            </a:r>
            <a:r>
              <a:rPr sz="1200" b="1" spc="-50" dirty="0">
                <a:latin typeface="Calibri"/>
                <a:cs typeface="Calibri"/>
              </a:rPr>
              <a:t>y </a:t>
            </a:r>
            <a:r>
              <a:rPr sz="1200" b="1" spc="-10" dirty="0">
                <a:latin typeface="Calibri"/>
                <a:cs typeface="Calibri"/>
              </a:rPr>
              <a:t>colectivas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4068" y="2101596"/>
          <a:ext cx="9530715" cy="322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5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Individuales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120650" indent="-79375">
                        <a:lnSpc>
                          <a:spcPts val="1830"/>
                        </a:lnSpc>
                        <a:buSzPct val="93750"/>
                        <a:buFont typeface="Arial MT"/>
                        <a:buChar char="•"/>
                        <a:tabLst>
                          <a:tab pos="120650" algn="l"/>
                        </a:tabLst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Afectan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uno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varios</a:t>
                      </a:r>
                      <a:r>
                        <a:rPr sz="16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trabajadores,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sin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5885" marR="1841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llegar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colectivas.</a:t>
                      </a:r>
                      <a:r>
                        <a:rPr sz="16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materias</a:t>
                      </a:r>
                      <a:r>
                        <a:rPr sz="16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modificables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son:</a:t>
                      </a:r>
                      <a:r>
                        <a:rPr sz="16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horario,</a:t>
                      </a:r>
                      <a:r>
                        <a:rPr sz="1600" b="1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jornada,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régimen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6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turnos, sistemade</a:t>
                      </a:r>
                      <a:r>
                        <a:rPr sz="1600" b="1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remuneración,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cuantía</a:t>
                      </a:r>
                      <a:r>
                        <a:rPr sz="16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salarial</a:t>
                      </a:r>
                      <a:r>
                        <a:rPr sz="16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funciones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modificación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exceda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límites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movilidad funcional.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3175" indent="-79375" algn="just">
                        <a:lnSpc>
                          <a:spcPts val="1830"/>
                        </a:lnSpc>
                        <a:buSzPct val="93750"/>
                        <a:buFont typeface="Arial MT"/>
                        <a:buChar char="•"/>
                        <a:tabLst>
                          <a:tab pos="121285" algn="l"/>
                        </a:tabLst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6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6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optar</a:t>
                      </a:r>
                      <a:r>
                        <a:rPr sz="16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entre:</a:t>
                      </a:r>
                      <a:r>
                        <a:rPr sz="16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aceptar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5885" algn="just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(cobra</a:t>
                      </a:r>
                      <a:r>
                        <a:rPr sz="1600" spc="8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gastos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traslado),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b="1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aceptar</a:t>
                      </a:r>
                      <a:r>
                        <a:rPr sz="1600" b="1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extingue</a:t>
                      </a:r>
                      <a:r>
                        <a:rPr sz="16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6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6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b="1" spc="37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indemnización</a:t>
                      </a:r>
                      <a:r>
                        <a:rPr sz="16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20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6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6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6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trabajado</a:t>
                      </a:r>
                      <a:r>
                        <a:rPr sz="1600" spc="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máx.</a:t>
                      </a:r>
                      <a:r>
                        <a:rPr sz="16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600" spc="45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meses.</a:t>
                      </a:r>
                      <a:r>
                        <a:rPr sz="1600" spc="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Sin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reclamar</a:t>
                      </a:r>
                      <a:r>
                        <a:rPr sz="16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Juzgado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Social.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R="33020" algn="ctr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Colectivas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9855" indent="-54610">
                        <a:lnSpc>
                          <a:spcPct val="100000"/>
                        </a:lnSpc>
                        <a:spcBef>
                          <a:spcPts val="320"/>
                        </a:spcBef>
                        <a:buSzPct val="93750"/>
                        <a:buFont typeface="Arial MT"/>
                        <a:buChar char="•"/>
                        <a:tabLst>
                          <a:tab pos="95885" algn="l"/>
                          <a:tab pos="120650" algn="l"/>
                        </a:tabLst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	Deben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afectar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grupo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trabajadores.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empresa,</a:t>
                      </a:r>
                      <a:r>
                        <a:rPr sz="16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previamente,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abrir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periodo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consultas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representantes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superior 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quince</a:t>
                      </a:r>
                      <a:r>
                        <a:rPr sz="16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días.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3175" indent="-79375">
                        <a:lnSpc>
                          <a:spcPts val="1830"/>
                        </a:lnSpc>
                        <a:buSzPct val="93750"/>
                        <a:buFont typeface="Arial MT"/>
                        <a:buChar char="•"/>
                        <a:tabLst>
                          <a:tab pos="121285" algn="l"/>
                        </a:tabLst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decide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hace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la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7155" marR="5397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comunicación,</a:t>
                      </a:r>
                      <a:r>
                        <a:rPr sz="16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siendo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efectiva</a:t>
                      </a:r>
                      <a:r>
                        <a:rPr sz="16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decisión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7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21285" marR="3175" indent="-79375">
                        <a:lnSpc>
                          <a:spcPct val="100000"/>
                        </a:lnSpc>
                        <a:buSzPct val="93750"/>
                        <a:buFont typeface="Arial MT"/>
                        <a:buChar char="•"/>
                        <a:tabLst>
                          <a:tab pos="121285" algn="l"/>
                        </a:tabLst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recurrir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decisión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7155" marR="317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en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7155" marR="317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conflicto</a:t>
                      </a:r>
                      <a:r>
                        <a:rPr sz="16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colectivo</a:t>
                      </a:r>
                      <a:r>
                        <a:rPr sz="16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manera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individual.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latin typeface="Calibri"/>
                <a:cs typeface="Calibri"/>
              </a:rPr>
              <a:t>Modificación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60" dirty="0">
                <a:latin typeface="Calibri"/>
                <a:cs typeface="Calibri"/>
              </a:rPr>
              <a:t>contrato</a:t>
            </a:r>
            <a:r>
              <a:rPr sz="2400" b="0" spc="-10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2168" y="958596"/>
          <a:ext cx="9523094" cy="549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Causas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6B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Concepto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6B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Efectos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6B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Mutuo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las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partes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trabajadordeciden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59245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interrumpir temporalmente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prestaciónlaboral.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 pagará el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 no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realizarála</a:t>
                      </a:r>
                      <a:r>
                        <a:rPr sz="1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prestación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1949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laboral.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partes pactarán si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trabajo.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tiempo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Causas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consignadas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en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contrato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Serán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causas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pactadas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sin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renuncia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14859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derechos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las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cuales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pueda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evitar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cumplimiento.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 pagará el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salario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 no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realizarála</a:t>
                      </a:r>
                      <a:r>
                        <a:rPr sz="1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prestación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6292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laboral.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partes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pactarán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este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Incapacidad temporal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enfermedad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común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profesional,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accidentecomún</a:t>
                      </a:r>
                      <a:r>
                        <a:rPr sz="1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Suspende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 prestación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laboral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salarial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hasta el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alta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trabajador,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tiene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reservado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 de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trabajo.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Nacimiento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hijo,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riesgo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11176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embarazo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lactancia, adopción, guarda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con fines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adopción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acogimiento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engloban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todas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situaciones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2914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derivadas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hecho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padreo madre.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Suspende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prestación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laboral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salarial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incorporacióndel</a:t>
                      </a:r>
                      <a:r>
                        <a:rPr sz="1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que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reservado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detrabajo.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 a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efectosde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Privación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libertad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trabajador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Suspende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mientrasno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exista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sentencia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condenatoria.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sentencia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absolutoria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obliga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volver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puesto. Si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condenatoria,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rescindir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contrato.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Trabajadora víctima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72453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violencia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género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Si la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sufre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esta</a:t>
                      </a:r>
                      <a:r>
                        <a:rPr sz="12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condición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450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decidir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ellamisma</a:t>
                      </a:r>
                      <a:r>
                        <a:rPr sz="12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suspensión</a:t>
                      </a:r>
                      <a:r>
                        <a:rPr sz="12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Podrán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suspender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meses,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prorrogarse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por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decisión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judicial,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periodos 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meses,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hastaun</a:t>
                      </a:r>
                      <a:r>
                        <a:rPr sz="12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máximo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meses.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46990">
                        <a:lnSpc>
                          <a:spcPts val="137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Suspensión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empleo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 marR="5073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sueldo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razones disciplinarias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incumple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sus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 marR="501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obligaciones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laborales.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Regulado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colectivo.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duración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suspensión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dependerá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gravedad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falta.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trabajo.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computa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Fuerzamayor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temporal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produce un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hecho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extraordinario,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impide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prestación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laboral.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autoridad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laboral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tramita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expediente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para ello.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computa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efectos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46990">
                        <a:lnSpc>
                          <a:spcPts val="138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Huelga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cierre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patronal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Conflicto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empresa-trabajador.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Mientras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dure,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contrato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suspendido.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38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partes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quedan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liberadas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obligaciones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mientras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dure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huelga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2545" marR="54356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cierre</a:t>
                      </a:r>
                      <a:r>
                        <a:rPr sz="1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patronal,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siempre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sean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legales.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Reserva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antigüedad.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5720">
                        <a:lnSpc>
                          <a:spcPts val="134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Excedencia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causa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suspensión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explicará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mayor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detenimiento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puntoposterior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Suspensión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spc="-60" dirty="0">
                <a:latin typeface="Calibri"/>
                <a:cs typeface="Calibri"/>
              </a:rPr>
              <a:t>contrato</a:t>
            </a:r>
            <a:r>
              <a:rPr sz="2400" b="0" spc="-10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590" y="804140"/>
            <a:ext cx="9545955" cy="121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2.4.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Excedencia.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¿Qué</a:t>
            </a:r>
            <a:r>
              <a:rPr sz="1400" b="1" spc="-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es?</a:t>
            </a:r>
            <a:endParaRPr sz="1400">
              <a:latin typeface="Calibri"/>
              <a:cs typeface="Calibri"/>
            </a:endParaRPr>
          </a:p>
          <a:p>
            <a:pPr marL="12700" marR="504825" algn="just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Calibri"/>
                <a:cs typeface="Calibri"/>
              </a:rPr>
              <a:t>La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excedencia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permite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suspender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contrato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trabajo</a:t>
            </a:r>
            <a:r>
              <a:rPr sz="1200" spc="-25" dirty="0">
                <a:latin typeface="Calibri"/>
                <a:cs typeface="Calibri"/>
              </a:rPr>
              <a:t> durante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plazo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tiempo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determinado </a:t>
            </a:r>
            <a:r>
              <a:rPr sz="1200" spc="-10" dirty="0">
                <a:latin typeface="Calibri"/>
                <a:cs typeface="Calibri"/>
              </a:rPr>
              <a:t>cuando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circunstancias</a:t>
            </a:r>
            <a:r>
              <a:rPr sz="1200" b="1" spc="26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adecuadas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para </a:t>
            </a:r>
            <a:r>
              <a:rPr sz="1200" spc="-10" dirty="0">
                <a:latin typeface="Calibri"/>
                <a:cs typeface="Calibri"/>
              </a:rPr>
              <a:t>solicitarla.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 trabajador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conserva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derecho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volver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puesto</a:t>
            </a:r>
            <a:r>
              <a:rPr sz="1200" dirty="0">
                <a:latin typeface="Calibri"/>
                <a:cs typeface="Calibri"/>
              </a:rPr>
              <a:t> de </a:t>
            </a:r>
            <a:r>
              <a:rPr sz="1200" spc="-10" dirty="0">
                <a:latin typeface="Calibri"/>
                <a:cs typeface="Calibri"/>
              </a:rPr>
              <a:t>trabajo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b="1" dirty="0">
                <a:latin typeface="Calibri"/>
                <a:cs typeface="Calibri"/>
              </a:rPr>
              <a:t>mismas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similares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condiciones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tenía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anteriormente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3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solicitud,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la </a:t>
            </a:r>
            <a:r>
              <a:rPr sz="1200" dirty="0">
                <a:latin typeface="Calibri"/>
                <a:cs typeface="Calibri"/>
              </a:rPr>
              <a:t>excedencia,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cuando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desaparezca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causa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motivó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suspensión.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causas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pueden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diferente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tipo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48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función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mismo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situación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del </a:t>
            </a:r>
            <a:r>
              <a:rPr sz="1200" spc="-20" dirty="0">
                <a:latin typeface="Calibri"/>
                <a:cs typeface="Calibri"/>
              </a:rPr>
              <a:t>trabajador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duración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varían.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3316" y="2104644"/>
            <a:ext cx="8836660" cy="4648200"/>
            <a:chOff x="623316" y="2104644"/>
            <a:chExt cx="8836660" cy="4648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6656" y="3011424"/>
              <a:ext cx="896112" cy="6141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2104644"/>
              <a:ext cx="8836151" cy="4648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Suspensión</a:t>
            </a:r>
            <a:r>
              <a:rPr sz="2400" b="0" spc="-10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55" dirty="0">
                <a:latin typeface="Calibri"/>
                <a:cs typeface="Calibri"/>
              </a:rPr>
              <a:t> </a:t>
            </a:r>
            <a:r>
              <a:rPr sz="2400" b="0" spc="-60" dirty="0">
                <a:latin typeface="Calibri"/>
                <a:cs typeface="Calibri"/>
              </a:rPr>
              <a:t>contrato</a:t>
            </a:r>
            <a:r>
              <a:rPr sz="2400" b="0" spc="-10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3" y="744761"/>
            <a:ext cx="99466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extinción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contrato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pone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fin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relación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laboral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manera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definitiva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desaparecen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 </a:t>
            </a:r>
            <a:r>
              <a:rPr sz="1400" spc="-10" dirty="0">
                <a:latin typeface="Calibri"/>
                <a:cs typeface="Calibri"/>
              </a:rPr>
              <a:t>obligaciones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mantenían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empresa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el </a:t>
            </a:r>
            <a:r>
              <a:rPr sz="1400" spc="-50" dirty="0">
                <a:latin typeface="Calibri"/>
                <a:cs typeface="Calibri"/>
              </a:rPr>
              <a:t>trabajador.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Arial MT"/>
                <a:cs typeface="Arial MT"/>
              </a:rPr>
              <a:t>Las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causas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extinción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contrato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trabajo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puedenser: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27" y="2232660"/>
            <a:ext cx="1629155" cy="4876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27676" y="2308341"/>
            <a:ext cx="1334770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1200"/>
              </a:lnSpc>
              <a:spcBef>
                <a:spcPts val="100"/>
              </a:spcBef>
            </a:pPr>
            <a:r>
              <a:rPr sz="850" spc="-2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8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acuerdo entre</a:t>
            </a:r>
            <a:r>
              <a:rPr sz="8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empresario</a:t>
            </a:r>
            <a:r>
              <a:rPr sz="85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124" y="3729228"/>
            <a:ext cx="1641348" cy="3992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3201" y="3829266"/>
            <a:ext cx="122237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trabajador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5911" y="3019044"/>
            <a:ext cx="1937004" cy="3566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33414" y="3091648"/>
            <a:ext cx="163957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Condiciones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establecidas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en</a:t>
            </a:r>
            <a:r>
              <a:rPr sz="850" spc="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contrato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8103" y="2676143"/>
            <a:ext cx="1940051" cy="3550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73614" y="2748750"/>
            <a:ext cx="14116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Mutuo</a:t>
            </a:r>
            <a:r>
              <a:rPr sz="850" spc="-2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acuerdo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entre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las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partes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8103" y="3346703"/>
            <a:ext cx="1940051" cy="3489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21764" y="3414775"/>
            <a:ext cx="15100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latin typeface="Calibri"/>
                <a:cs typeface="Calibri"/>
              </a:rPr>
              <a:t>Finalización</a:t>
            </a:r>
            <a:r>
              <a:rPr sz="850" spc="1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del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tiempo</a:t>
            </a:r>
            <a:r>
              <a:rPr sz="850" spc="3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convenido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4252" y="3224783"/>
            <a:ext cx="1336548" cy="9814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47742" y="3408680"/>
            <a:ext cx="592455" cy="553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905" algn="ctr">
              <a:lnSpc>
                <a:spcPct val="102000"/>
              </a:lnSpc>
              <a:spcBef>
                <a:spcPts val="90"/>
              </a:spcBef>
            </a:pP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r>
              <a:rPr sz="8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10" dirty="0">
                <a:solidFill>
                  <a:srgbClr val="FFFFFF"/>
                </a:solidFill>
                <a:latin typeface="Calibri"/>
                <a:cs typeface="Calibri"/>
              </a:rPr>
              <a:t>extinción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 del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contrato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85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85872" y="2438399"/>
            <a:ext cx="2513330" cy="2388235"/>
            <a:chOff x="2785872" y="2438399"/>
            <a:chExt cx="2513330" cy="2388235"/>
          </a:xfrm>
        </p:grpSpPr>
        <p:sp>
          <p:nvSpPr>
            <p:cNvPr id="16" name="object 16"/>
            <p:cNvSpPr/>
            <p:nvPr/>
          </p:nvSpPr>
          <p:spPr>
            <a:xfrm>
              <a:off x="2785859" y="2468879"/>
              <a:ext cx="373380" cy="1047115"/>
            </a:xfrm>
            <a:custGeom>
              <a:avLst/>
              <a:gdLst/>
              <a:ahLst/>
              <a:cxnLst/>
              <a:rect l="l" t="t" r="r" b="b"/>
              <a:pathLst>
                <a:path w="373380" h="1047114">
                  <a:moveTo>
                    <a:pt x="373380" y="377952"/>
                  </a:moveTo>
                  <a:lnTo>
                    <a:pt x="365760" y="373380"/>
                  </a:lnTo>
                  <a:lnTo>
                    <a:pt x="7620" y="373380"/>
                  </a:lnTo>
                  <a:lnTo>
                    <a:pt x="7620" y="7620"/>
                  </a:lnTo>
                  <a:lnTo>
                    <a:pt x="155448" y="7620"/>
                  </a:lnTo>
                  <a:lnTo>
                    <a:pt x="155448" y="0"/>
                  </a:lnTo>
                  <a:lnTo>
                    <a:pt x="762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1043940"/>
                  </a:lnTo>
                  <a:lnTo>
                    <a:pt x="1524" y="1046988"/>
                  </a:lnTo>
                  <a:lnTo>
                    <a:pt x="365760" y="1046988"/>
                  </a:lnTo>
                  <a:lnTo>
                    <a:pt x="373380" y="1042416"/>
                  </a:lnTo>
                  <a:lnTo>
                    <a:pt x="365760" y="1037844"/>
                  </a:lnTo>
                  <a:lnTo>
                    <a:pt x="7620" y="1037844"/>
                  </a:lnTo>
                  <a:lnTo>
                    <a:pt x="7620" y="725424"/>
                  </a:lnTo>
                  <a:lnTo>
                    <a:pt x="348996" y="725424"/>
                  </a:lnTo>
                  <a:lnTo>
                    <a:pt x="310896" y="748284"/>
                  </a:lnTo>
                  <a:lnTo>
                    <a:pt x="310896" y="749808"/>
                  </a:lnTo>
                  <a:lnTo>
                    <a:pt x="312420" y="754380"/>
                  </a:lnTo>
                  <a:lnTo>
                    <a:pt x="313944" y="755904"/>
                  </a:lnTo>
                  <a:lnTo>
                    <a:pt x="367284" y="725424"/>
                  </a:lnTo>
                  <a:lnTo>
                    <a:pt x="373380" y="720852"/>
                  </a:lnTo>
                  <a:lnTo>
                    <a:pt x="367284" y="717804"/>
                  </a:lnTo>
                  <a:lnTo>
                    <a:pt x="313944" y="687324"/>
                  </a:lnTo>
                  <a:lnTo>
                    <a:pt x="312420" y="687324"/>
                  </a:lnTo>
                  <a:lnTo>
                    <a:pt x="310896" y="690372"/>
                  </a:lnTo>
                  <a:lnTo>
                    <a:pt x="310896" y="693420"/>
                  </a:lnTo>
                  <a:lnTo>
                    <a:pt x="356616" y="720852"/>
                  </a:lnTo>
                  <a:lnTo>
                    <a:pt x="348996" y="717804"/>
                  </a:lnTo>
                  <a:lnTo>
                    <a:pt x="7620" y="717804"/>
                  </a:lnTo>
                  <a:lnTo>
                    <a:pt x="7620" y="381000"/>
                  </a:lnTo>
                  <a:lnTo>
                    <a:pt x="365760" y="381000"/>
                  </a:lnTo>
                  <a:lnTo>
                    <a:pt x="373380" y="377952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484" y="3476244"/>
              <a:ext cx="65532" cy="701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0484" y="2811779"/>
              <a:ext cx="65532" cy="685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79036" y="2438399"/>
              <a:ext cx="820419" cy="951230"/>
            </a:xfrm>
            <a:custGeom>
              <a:avLst/>
              <a:gdLst/>
              <a:ahLst/>
              <a:cxnLst/>
              <a:rect l="l" t="t" r="r" b="b"/>
              <a:pathLst>
                <a:path w="820420" h="951229">
                  <a:moveTo>
                    <a:pt x="62484" y="68580"/>
                  </a:moveTo>
                  <a:lnTo>
                    <a:pt x="60960" y="68580"/>
                  </a:lnTo>
                  <a:lnTo>
                    <a:pt x="0" y="33528"/>
                  </a:lnTo>
                  <a:lnTo>
                    <a:pt x="60960" y="0"/>
                  </a:lnTo>
                  <a:lnTo>
                    <a:pt x="62484" y="0"/>
                  </a:lnTo>
                  <a:lnTo>
                    <a:pt x="62484" y="1524"/>
                  </a:lnTo>
                  <a:lnTo>
                    <a:pt x="65532" y="3048"/>
                  </a:lnTo>
                  <a:lnTo>
                    <a:pt x="65532" y="7620"/>
                  </a:lnTo>
                  <a:lnTo>
                    <a:pt x="24384" y="30480"/>
                  </a:lnTo>
                  <a:lnTo>
                    <a:pt x="18287" y="33528"/>
                  </a:lnTo>
                  <a:lnTo>
                    <a:pt x="819912" y="33528"/>
                  </a:lnTo>
                  <a:lnTo>
                    <a:pt x="819912" y="35052"/>
                  </a:lnTo>
                  <a:lnTo>
                    <a:pt x="813816" y="35052"/>
                  </a:lnTo>
                  <a:lnTo>
                    <a:pt x="813816" y="38100"/>
                  </a:lnTo>
                  <a:lnTo>
                    <a:pt x="24384" y="38100"/>
                  </a:lnTo>
                  <a:lnTo>
                    <a:pt x="65532" y="60960"/>
                  </a:lnTo>
                  <a:lnTo>
                    <a:pt x="65532" y="64008"/>
                  </a:lnTo>
                  <a:lnTo>
                    <a:pt x="62484" y="68580"/>
                  </a:lnTo>
                  <a:close/>
                </a:path>
                <a:path w="820420" h="951229">
                  <a:moveTo>
                    <a:pt x="819912" y="33528"/>
                  </a:moveTo>
                  <a:lnTo>
                    <a:pt x="18287" y="33528"/>
                  </a:lnTo>
                  <a:lnTo>
                    <a:pt x="24384" y="30480"/>
                  </a:lnTo>
                  <a:lnTo>
                    <a:pt x="816864" y="30480"/>
                  </a:lnTo>
                  <a:lnTo>
                    <a:pt x="819912" y="32004"/>
                  </a:lnTo>
                  <a:lnTo>
                    <a:pt x="819912" y="33528"/>
                  </a:lnTo>
                  <a:close/>
                </a:path>
                <a:path w="820420" h="951229">
                  <a:moveTo>
                    <a:pt x="819912" y="950976"/>
                  </a:moveTo>
                  <a:lnTo>
                    <a:pt x="810768" y="950976"/>
                  </a:lnTo>
                  <a:lnTo>
                    <a:pt x="810768" y="38100"/>
                  </a:lnTo>
                  <a:lnTo>
                    <a:pt x="815340" y="38100"/>
                  </a:lnTo>
                  <a:lnTo>
                    <a:pt x="813816" y="35052"/>
                  </a:lnTo>
                  <a:lnTo>
                    <a:pt x="819912" y="35052"/>
                  </a:lnTo>
                  <a:lnTo>
                    <a:pt x="819912" y="950976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0088" y="4466844"/>
              <a:ext cx="2135124" cy="35966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492456" y="4540979"/>
            <a:ext cx="112077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Abandono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del</a:t>
            </a:r>
            <a:r>
              <a:rPr sz="850" spc="-3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trabajador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83992" y="4168140"/>
            <a:ext cx="2141220" cy="35966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519881" y="4240743"/>
            <a:ext cx="10502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Dimisión</a:t>
            </a:r>
            <a:r>
              <a:rPr sz="85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del</a:t>
            </a:r>
            <a:r>
              <a:rPr sz="850" spc="-3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trabajador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83992" y="4777740"/>
            <a:ext cx="2151888" cy="39319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41957" y="4818345"/>
            <a:ext cx="1771650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2940" marR="5080" indent="-650875">
              <a:lnSpc>
                <a:spcPct val="101200"/>
              </a:lnSpc>
              <a:spcBef>
                <a:spcPts val="100"/>
              </a:spcBef>
            </a:pPr>
            <a:r>
              <a:rPr sz="850" spc="-20" dirty="0">
                <a:latin typeface="Calibri"/>
                <a:cs typeface="Calibri"/>
              </a:rPr>
              <a:t>Incumplimiento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35" dirty="0">
                <a:latin typeface="Calibri"/>
                <a:cs typeface="Calibri"/>
              </a:rPr>
              <a:t>grave</a:t>
            </a:r>
            <a:r>
              <a:rPr sz="850" dirty="0">
                <a:latin typeface="Calibri"/>
                <a:cs typeface="Calibri"/>
              </a:rPr>
              <a:t> del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spc="-30" dirty="0">
                <a:latin typeface="Calibri"/>
                <a:cs typeface="Calibri"/>
              </a:rPr>
              <a:t>contrato</a:t>
            </a:r>
            <a:r>
              <a:rPr sz="850" spc="-10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por</a:t>
            </a:r>
            <a:r>
              <a:rPr sz="850" spc="20" dirty="0">
                <a:latin typeface="Calibri"/>
                <a:cs typeface="Calibri"/>
              </a:rPr>
              <a:t> </a:t>
            </a:r>
            <a:r>
              <a:rPr sz="850" spc="-25" dirty="0">
                <a:latin typeface="Calibri"/>
                <a:cs typeface="Calibri"/>
              </a:rPr>
              <a:t>el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empresario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95015" y="2241804"/>
            <a:ext cx="5763895" cy="2773680"/>
            <a:chOff x="2795015" y="2241804"/>
            <a:chExt cx="5763895" cy="2773680"/>
          </a:xfrm>
        </p:grpSpPr>
        <p:sp>
          <p:nvSpPr>
            <p:cNvPr id="27" name="object 27"/>
            <p:cNvSpPr/>
            <p:nvPr/>
          </p:nvSpPr>
          <p:spPr>
            <a:xfrm>
              <a:off x="2795003" y="3890772"/>
              <a:ext cx="2499995" cy="1125220"/>
            </a:xfrm>
            <a:custGeom>
              <a:avLst/>
              <a:gdLst/>
              <a:ahLst/>
              <a:cxnLst/>
              <a:rect l="l" t="t" r="r" b="b"/>
              <a:pathLst>
                <a:path w="2499995" h="1125220">
                  <a:moveTo>
                    <a:pt x="256044" y="746760"/>
                  </a:moveTo>
                  <a:lnTo>
                    <a:pt x="248412" y="742188"/>
                  </a:lnTo>
                  <a:lnTo>
                    <a:pt x="198120" y="711708"/>
                  </a:lnTo>
                  <a:lnTo>
                    <a:pt x="193548" y="714756"/>
                  </a:lnTo>
                  <a:lnTo>
                    <a:pt x="192024" y="717804"/>
                  </a:lnTo>
                  <a:lnTo>
                    <a:pt x="193548" y="720852"/>
                  </a:lnTo>
                  <a:lnTo>
                    <a:pt x="231648" y="742188"/>
                  </a:lnTo>
                  <a:lnTo>
                    <a:pt x="9144" y="742188"/>
                  </a:lnTo>
                  <a:lnTo>
                    <a:pt x="9144" y="39624"/>
                  </a:lnTo>
                  <a:lnTo>
                    <a:pt x="156972" y="39624"/>
                  </a:lnTo>
                  <a:lnTo>
                    <a:pt x="156972" y="30480"/>
                  </a:lnTo>
                  <a:lnTo>
                    <a:pt x="0" y="30480"/>
                  </a:lnTo>
                  <a:lnTo>
                    <a:pt x="0" y="1094232"/>
                  </a:lnTo>
                  <a:lnTo>
                    <a:pt x="220980" y="1094232"/>
                  </a:lnTo>
                  <a:lnTo>
                    <a:pt x="181356" y="1117092"/>
                  </a:lnTo>
                  <a:lnTo>
                    <a:pt x="181356" y="1118616"/>
                  </a:lnTo>
                  <a:lnTo>
                    <a:pt x="182880" y="1123188"/>
                  </a:lnTo>
                  <a:lnTo>
                    <a:pt x="185928" y="1124712"/>
                  </a:lnTo>
                  <a:lnTo>
                    <a:pt x="237744" y="1094232"/>
                  </a:lnTo>
                  <a:lnTo>
                    <a:pt x="243840" y="1091184"/>
                  </a:lnTo>
                  <a:lnTo>
                    <a:pt x="237744" y="1086612"/>
                  </a:lnTo>
                  <a:lnTo>
                    <a:pt x="185928" y="1056132"/>
                  </a:lnTo>
                  <a:lnTo>
                    <a:pt x="182880" y="1056132"/>
                  </a:lnTo>
                  <a:lnTo>
                    <a:pt x="181356" y="1060704"/>
                  </a:lnTo>
                  <a:lnTo>
                    <a:pt x="181356" y="1062228"/>
                  </a:lnTo>
                  <a:lnTo>
                    <a:pt x="220980" y="1086612"/>
                  </a:lnTo>
                  <a:lnTo>
                    <a:pt x="9144" y="1086612"/>
                  </a:lnTo>
                  <a:lnTo>
                    <a:pt x="9144" y="751332"/>
                  </a:lnTo>
                  <a:lnTo>
                    <a:pt x="231648" y="751332"/>
                  </a:lnTo>
                  <a:lnTo>
                    <a:pt x="193548" y="775716"/>
                  </a:lnTo>
                  <a:lnTo>
                    <a:pt x="192024" y="777240"/>
                  </a:lnTo>
                  <a:lnTo>
                    <a:pt x="193548" y="778764"/>
                  </a:lnTo>
                  <a:lnTo>
                    <a:pt x="193548" y="781812"/>
                  </a:lnTo>
                  <a:lnTo>
                    <a:pt x="198120" y="781812"/>
                  </a:lnTo>
                  <a:lnTo>
                    <a:pt x="248412" y="751332"/>
                  </a:lnTo>
                  <a:lnTo>
                    <a:pt x="256044" y="746760"/>
                  </a:lnTo>
                  <a:close/>
                </a:path>
                <a:path w="2499995" h="1125220">
                  <a:moveTo>
                    <a:pt x="1757184" y="4572"/>
                  </a:moveTo>
                  <a:lnTo>
                    <a:pt x="1752612" y="0"/>
                  </a:lnTo>
                  <a:lnTo>
                    <a:pt x="1694700" y="35052"/>
                  </a:lnTo>
                  <a:lnTo>
                    <a:pt x="1752612" y="70104"/>
                  </a:lnTo>
                  <a:lnTo>
                    <a:pt x="1755660" y="70104"/>
                  </a:lnTo>
                  <a:lnTo>
                    <a:pt x="1757184" y="65532"/>
                  </a:lnTo>
                  <a:lnTo>
                    <a:pt x="1757184" y="64008"/>
                  </a:lnTo>
                  <a:lnTo>
                    <a:pt x="1719084" y="39624"/>
                  </a:lnTo>
                  <a:lnTo>
                    <a:pt x="1716036" y="39624"/>
                  </a:lnTo>
                  <a:lnTo>
                    <a:pt x="1709940" y="35052"/>
                  </a:lnTo>
                  <a:lnTo>
                    <a:pt x="1716036" y="30480"/>
                  </a:lnTo>
                  <a:lnTo>
                    <a:pt x="1719084" y="30480"/>
                  </a:lnTo>
                  <a:lnTo>
                    <a:pt x="1757184" y="9144"/>
                  </a:lnTo>
                  <a:lnTo>
                    <a:pt x="1757184" y="4572"/>
                  </a:lnTo>
                  <a:close/>
                </a:path>
                <a:path w="2499995" h="1125220">
                  <a:moveTo>
                    <a:pt x="2499372" y="30480"/>
                  </a:moveTo>
                  <a:lnTo>
                    <a:pt x="2097036" y="30480"/>
                  </a:lnTo>
                  <a:lnTo>
                    <a:pt x="1719084" y="30480"/>
                  </a:lnTo>
                  <a:lnTo>
                    <a:pt x="1709940" y="35052"/>
                  </a:lnTo>
                  <a:lnTo>
                    <a:pt x="1719084" y="39624"/>
                  </a:lnTo>
                  <a:lnTo>
                    <a:pt x="2098560" y="39624"/>
                  </a:lnTo>
                  <a:lnTo>
                    <a:pt x="2499372" y="39624"/>
                  </a:lnTo>
                  <a:lnTo>
                    <a:pt x="2499372" y="30480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78751" y="2241804"/>
              <a:ext cx="1780032" cy="45110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894007" y="2294625"/>
            <a:ext cx="1506855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marR="5080" indent="-550545">
              <a:lnSpc>
                <a:spcPct val="101200"/>
              </a:lnSpc>
              <a:spcBef>
                <a:spcPts val="100"/>
              </a:spcBef>
            </a:pP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causas</a:t>
            </a:r>
            <a:r>
              <a:rPr sz="8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ajenas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r>
              <a:rPr sz="850" spc="-2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85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8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partes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94703" y="2987040"/>
            <a:ext cx="2304415" cy="391795"/>
            <a:chOff x="6394703" y="2987040"/>
            <a:chExt cx="2304415" cy="39179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4703" y="2987040"/>
              <a:ext cx="2095500" cy="3916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449055" y="3160776"/>
              <a:ext cx="250190" cy="6350"/>
            </a:xfrm>
            <a:custGeom>
              <a:avLst/>
              <a:gdLst/>
              <a:ahLst/>
              <a:cxnLst/>
              <a:rect l="l" t="t" r="r" b="b"/>
              <a:pathLst>
                <a:path w="250190" h="6350">
                  <a:moveTo>
                    <a:pt x="249936" y="6096"/>
                  </a:moveTo>
                  <a:lnTo>
                    <a:pt x="0" y="6096"/>
                  </a:lnTo>
                  <a:lnTo>
                    <a:pt x="0" y="0"/>
                  </a:lnTo>
                  <a:lnTo>
                    <a:pt x="249936" y="0"/>
                  </a:lnTo>
                  <a:lnTo>
                    <a:pt x="249936" y="6096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19688" y="3026122"/>
            <a:ext cx="1618615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 marR="5080" indent="-581025">
              <a:lnSpc>
                <a:spcPct val="101200"/>
              </a:lnSpc>
              <a:spcBef>
                <a:spcPts val="100"/>
              </a:spcBef>
            </a:pPr>
            <a:r>
              <a:rPr sz="850" dirty="0">
                <a:latin typeface="Calibri"/>
                <a:cs typeface="Calibri"/>
              </a:rPr>
              <a:t>Muerte,</a:t>
            </a:r>
            <a:r>
              <a:rPr sz="850" spc="-4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jubilación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o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incapacidad </a:t>
            </a:r>
            <a:r>
              <a:rPr sz="850" spc="-25" dirty="0">
                <a:latin typeface="Calibri"/>
                <a:cs typeface="Calibri"/>
              </a:rPr>
              <a:t>del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trabajador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94703" y="2665476"/>
            <a:ext cx="2095500" cy="35356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134771" y="2731980"/>
            <a:ext cx="59944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Fuerza</a:t>
            </a:r>
            <a:r>
              <a:rPr sz="850" spc="-5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mayor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94703" y="3346703"/>
            <a:ext cx="2304415" cy="388620"/>
            <a:chOff x="6394703" y="3346703"/>
            <a:chExt cx="2304415" cy="38862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94703" y="3346703"/>
              <a:ext cx="2095500" cy="38861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449055" y="3520440"/>
              <a:ext cx="250190" cy="6350"/>
            </a:xfrm>
            <a:custGeom>
              <a:avLst/>
              <a:gdLst/>
              <a:ahLst/>
              <a:cxnLst/>
              <a:rect l="l" t="t" r="r" b="b"/>
              <a:pathLst>
                <a:path w="250190" h="6350">
                  <a:moveTo>
                    <a:pt x="249936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249936" y="0"/>
                  </a:lnTo>
                  <a:lnTo>
                    <a:pt x="249936" y="6095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19688" y="3387350"/>
            <a:ext cx="1618615" cy="28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marR="5080" indent="-561340">
              <a:lnSpc>
                <a:spcPct val="101200"/>
              </a:lnSpc>
              <a:spcBef>
                <a:spcPts val="100"/>
              </a:spcBef>
            </a:pPr>
            <a:r>
              <a:rPr sz="850" dirty="0">
                <a:latin typeface="Calibri"/>
                <a:cs typeface="Calibri"/>
              </a:rPr>
              <a:t>Muerte,</a:t>
            </a:r>
            <a:r>
              <a:rPr sz="850" spc="-4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jubilación</a:t>
            </a:r>
            <a:r>
              <a:rPr sz="850" spc="-5" dirty="0"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o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incapacidad </a:t>
            </a:r>
            <a:r>
              <a:rPr sz="850" spc="-25" dirty="0">
                <a:latin typeface="Calibri"/>
                <a:cs typeface="Calibri"/>
              </a:rPr>
              <a:t>del</a:t>
            </a:r>
            <a:r>
              <a:rPr sz="850" spc="50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empresario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166103" y="2423159"/>
            <a:ext cx="2505710" cy="1798320"/>
            <a:chOff x="6166103" y="2423159"/>
            <a:chExt cx="2505710" cy="1798320"/>
          </a:xfrm>
        </p:grpSpPr>
        <p:sp>
          <p:nvSpPr>
            <p:cNvPr id="41" name="object 41"/>
            <p:cNvSpPr/>
            <p:nvPr/>
          </p:nvSpPr>
          <p:spPr>
            <a:xfrm>
              <a:off x="6166091" y="2423159"/>
              <a:ext cx="661670" cy="966469"/>
            </a:xfrm>
            <a:custGeom>
              <a:avLst/>
              <a:gdLst/>
              <a:ahLst/>
              <a:cxnLst/>
              <a:rect l="l" t="t" r="r" b="b"/>
              <a:pathLst>
                <a:path w="661670" h="966470">
                  <a:moveTo>
                    <a:pt x="661416" y="35052"/>
                  </a:moveTo>
                  <a:lnTo>
                    <a:pt x="655320" y="30480"/>
                  </a:lnTo>
                  <a:lnTo>
                    <a:pt x="601980" y="0"/>
                  </a:lnTo>
                  <a:lnTo>
                    <a:pt x="600456" y="0"/>
                  </a:lnTo>
                  <a:lnTo>
                    <a:pt x="598932" y="4572"/>
                  </a:lnTo>
                  <a:lnTo>
                    <a:pt x="598932" y="9144"/>
                  </a:lnTo>
                  <a:lnTo>
                    <a:pt x="636574" y="30480"/>
                  </a:lnTo>
                  <a:lnTo>
                    <a:pt x="3048" y="30480"/>
                  </a:lnTo>
                  <a:lnTo>
                    <a:pt x="0" y="33528"/>
                  </a:lnTo>
                  <a:lnTo>
                    <a:pt x="0" y="966216"/>
                  </a:lnTo>
                  <a:lnTo>
                    <a:pt x="9144" y="966216"/>
                  </a:lnTo>
                  <a:lnTo>
                    <a:pt x="9144" y="39624"/>
                  </a:lnTo>
                  <a:lnTo>
                    <a:pt x="636574" y="39624"/>
                  </a:lnTo>
                  <a:lnTo>
                    <a:pt x="598932" y="60960"/>
                  </a:lnTo>
                  <a:lnTo>
                    <a:pt x="598932" y="65532"/>
                  </a:lnTo>
                  <a:lnTo>
                    <a:pt x="600456" y="70104"/>
                  </a:lnTo>
                  <a:lnTo>
                    <a:pt x="601980" y="70104"/>
                  </a:lnTo>
                  <a:lnTo>
                    <a:pt x="655320" y="39624"/>
                  </a:lnTo>
                  <a:lnTo>
                    <a:pt x="661416" y="35052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39912" y="3515867"/>
              <a:ext cx="65532" cy="685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39912" y="3156203"/>
              <a:ext cx="65532" cy="685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39912" y="2458211"/>
              <a:ext cx="231775" cy="1091565"/>
            </a:xfrm>
            <a:custGeom>
              <a:avLst/>
              <a:gdLst/>
              <a:ahLst/>
              <a:cxnLst/>
              <a:rect l="l" t="t" r="r" b="b"/>
              <a:pathLst>
                <a:path w="231775" h="1091564">
                  <a:moveTo>
                    <a:pt x="231648" y="367284"/>
                  </a:moveTo>
                  <a:lnTo>
                    <a:pt x="224028" y="367284"/>
                  </a:lnTo>
                  <a:lnTo>
                    <a:pt x="224028" y="0"/>
                  </a:lnTo>
                  <a:lnTo>
                    <a:pt x="231648" y="0"/>
                  </a:lnTo>
                  <a:lnTo>
                    <a:pt x="231648" y="367284"/>
                  </a:lnTo>
                  <a:close/>
                </a:path>
                <a:path w="231775" h="1091564">
                  <a:moveTo>
                    <a:pt x="231648" y="374904"/>
                  </a:moveTo>
                  <a:lnTo>
                    <a:pt x="22860" y="374904"/>
                  </a:lnTo>
                  <a:lnTo>
                    <a:pt x="22860" y="358139"/>
                  </a:lnTo>
                  <a:lnTo>
                    <a:pt x="59436" y="336804"/>
                  </a:lnTo>
                  <a:lnTo>
                    <a:pt x="62484" y="336804"/>
                  </a:lnTo>
                  <a:lnTo>
                    <a:pt x="65531" y="341376"/>
                  </a:lnTo>
                  <a:lnTo>
                    <a:pt x="62484" y="345948"/>
                  </a:lnTo>
                  <a:lnTo>
                    <a:pt x="24384" y="367284"/>
                  </a:lnTo>
                  <a:lnTo>
                    <a:pt x="231648" y="367284"/>
                  </a:lnTo>
                  <a:lnTo>
                    <a:pt x="231648" y="374904"/>
                  </a:lnTo>
                  <a:close/>
                </a:path>
                <a:path w="231775" h="1091564">
                  <a:moveTo>
                    <a:pt x="22860" y="373380"/>
                  </a:moveTo>
                  <a:lnTo>
                    <a:pt x="18288" y="373380"/>
                  </a:lnTo>
                  <a:lnTo>
                    <a:pt x="18288" y="371856"/>
                  </a:lnTo>
                  <a:lnTo>
                    <a:pt x="21336" y="371856"/>
                  </a:lnTo>
                  <a:lnTo>
                    <a:pt x="21336" y="359663"/>
                  </a:lnTo>
                  <a:lnTo>
                    <a:pt x="22860" y="358139"/>
                  </a:lnTo>
                  <a:lnTo>
                    <a:pt x="22860" y="373380"/>
                  </a:lnTo>
                  <a:close/>
                </a:path>
                <a:path w="231775" h="1091564">
                  <a:moveTo>
                    <a:pt x="62484" y="406908"/>
                  </a:moveTo>
                  <a:lnTo>
                    <a:pt x="59436" y="406908"/>
                  </a:lnTo>
                  <a:lnTo>
                    <a:pt x="0" y="371856"/>
                  </a:lnTo>
                  <a:lnTo>
                    <a:pt x="21336" y="359663"/>
                  </a:lnTo>
                  <a:lnTo>
                    <a:pt x="21336" y="368808"/>
                  </a:lnTo>
                  <a:lnTo>
                    <a:pt x="16764" y="371856"/>
                  </a:lnTo>
                  <a:lnTo>
                    <a:pt x="18288" y="373380"/>
                  </a:lnTo>
                  <a:lnTo>
                    <a:pt x="22860" y="373380"/>
                  </a:lnTo>
                  <a:lnTo>
                    <a:pt x="22860" y="374904"/>
                  </a:lnTo>
                  <a:lnTo>
                    <a:pt x="231648" y="374904"/>
                  </a:lnTo>
                  <a:lnTo>
                    <a:pt x="231648" y="376428"/>
                  </a:lnTo>
                  <a:lnTo>
                    <a:pt x="24384" y="376428"/>
                  </a:lnTo>
                  <a:lnTo>
                    <a:pt x="62484" y="397763"/>
                  </a:lnTo>
                  <a:lnTo>
                    <a:pt x="65531" y="402336"/>
                  </a:lnTo>
                  <a:lnTo>
                    <a:pt x="62484" y="406908"/>
                  </a:lnTo>
                  <a:close/>
                </a:path>
                <a:path w="231775" h="1091564">
                  <a:moveTo>
                    <a:pt x="231648" y="1091184"/>
                  </a:moveTo>
                  <a:lnTo>
                    <a:pt x="224028" y="1091184"/>
                  </a:lnTo>
                  <a:lnTo>
                    <a:pt x="224028" y="376428"/>
                  </a:lnTo>
                  <a:lnTo>
                    <a:pt x="231648" y="376428"/>
                  </a:lnTo>
                  <a:lnTo>
                    <a:pt x="231648" y="1091184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23532" y="3823716"/>
              <a:ext cx="1633728" cy="39776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098238" y="3919209"/>
            <a:ext cx="12630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8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Calibri"/>
                <a:cs typeface="Calibri"/>
              </a:rPr>
              <a:t>voluntad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empresario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44055" y="4565903"/>
            <a:ext cx="1937004" cy="35051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125663" y="4632430"/>
            <a:ext cx="75755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Despido</a:t>
            </a:r>
            <a:r>
              <a:rPr sz="850" spc="-30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objetivo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544055" y="4223003"/>
            <a:ext cx="1937004" cy="35966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7038767" y="4294086"/>
            <a:ext cx="925194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Despido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disciplinario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544055" y="4939284"/>
            <a:ext cx="1937004" cy="353567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7107346" y="5008813"/>
            <a:ext cx="7924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latin typeface="Calibri"/>
                <a:cs typeface="Calibri"/>
              </a:rPr>
              <a:t>Despido</a:t>
            </a:r>
            <a:r>
              <a:rPr sz="850" spc="-15" dirty="0"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colectivo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3992" y="4014216"/>
            <a:ext cx="5687695" cy="1461770"/>
            <a:chOff x="2983992" y="4014216"/>
            <a:chExt cx="5687695" cy="1461770"/>
          </a:xfrm>
        </p:grpSpPr>
        <p:sp>
          <p:nvSpPr>
            <p:cNvPr id="54" name="object 54"/>
            <p:cNvSpPr/>
            <p:nvPr/>
          </p:nvSpPr>
          <p:spPr>
            <a:xfrm>
              <a:off x="6153899" y="4014216"/>
              <a:ext cx="2517775" cy="1126490"/>
            </a:xfrm>
            <a:custGeom>
              <a:avLst/>
              <a:gdLst/>
              <a:ahLst/>
              <a:cxnLst/>
              <a:rect l="l" t="t" r="r" b="b"/>
              <a:pathLst>
                <a:path w="2517775" h="1126489">
                  <a:moveTo>
                    <a:pt x="794004" y="85344"/>
                  </a:moveTo>
                  <a:lnTo>
                    <a:pt x="787908" y="82296"/>
                  </a:lnTo>
                  <a:lnTo>
                    <a:pt x="786384" y="82296"/>
                  </a:lnTo>
                  <a:lnTo>
                    <a:pt x="786384" y="80924"/>
                  </a:lnTo>
                  <a:lnTo>
                    <a:pt x="786130" y="80772"/>
                  </a:lnTo>
                  <a:lnTo>
                    <a:pt x="498348" y="80772"/>
                  </a:lnTo>
                  <a:lnTo>
                    <a:pt x="498348" y="82296"/>
                  </a:lnTo>
                  <a:lnTo>
                    <a:pt x="496824" y="85344"/>
                  </a:lnTo>
                  <a:lnTo>
                    <a:pt x="496824" y="82296"/>
                  </a:lnTo>
                  <a:lnTo>
                    <a:pt x="498348" y="82296"/>
                  </a:lnTo>
                  <a:lnTo>
                    <a:pt x="498348" y="80772"/>
                  </a:lnTo>
                  <a:lnTo>
                    <a:pt x="495300" y="80772"/>
                  </a:lnTo>
                  <a:lnTo>
                    <a:pt x="495300" y="82296"/>
                  </a:lnTo>
                  <a:lnTo>
                    <a:pt x="9144" y="82296"/>
                  </a:lnTo>
                  <a:lnTo>
                    <a:pt x="9144" y="25908"/>
                  </a:lnTo>
                  <a:lnTo>
                    <a:pt x="0" y="25908"/>
                  </a:lnTo>
                  <a:lnTo>
                    <a:pt x="0" y="88392"/>
                  </a:lnTo>
                  <a:lnTo>
                    <a:pt x="3048" y="91440"/>
                  </a:lnTo>
                  <a:lnTo>
                    <a:pt x="499872" y="91440"/>
                  </a:lnTo>
                  <a:lnTo>
                    <a:pt x="499872" y="88392"/>
                  </a:lnTo>
                  <a:lnTo>
                    <a:pt x="502920" y="88392"/>
                  </a:lnTo>
                  <a:lnTo>
                    <a:pt x="784860" y="88392"/>
                  </a:lnTo>
                  <a:lnTo>
                    <a:pt x="794004" y="85344"/>
                  </a:lnTo>
                  <a:close/>
                </a:path>
                <a:path w="2517775" h="1126489">
                  <a:moveTo>
                    <a:pt x="809244" y="85344"/>
                  </a:moveTo>
                  <a:lnTo>
                    <a:pt x="803148" y="80772"/>
                  </a:lnTo>
                  <a:lnTo>
                    <a:pt x="751332" y="50292"/>
                  </a:lnTo>
                  <a:lnTo>
                    <a:pt x="746760" y="54864"/>
                  </a:lnTo>
                  <a:lnTo>
                    <a:pt x="746760" y="57912"/>
                  </a:lnTo>
                  <a:lnTo>
                    <a:pt x="786130" y="80772"/>
                  </a:lnTo>
                  <a:lnTo>
                    <a:pt x="786384" y="80772"/>
                  </a:lnTo>
                  <a:lnTo>
                    <a:pt x="786384" y="80924"/>
                  </a:lnTo>
                  <a:lnTo>
                    <a:pt x="794004" y="85344"/>
                  </a:lnTo>
                  <a:lnTo>
                    <a:pt x="746760" y="112776"/>
                  </a:lnTo>
                  <a:lnTo>
                    <a:pt x="746760" y="115824"/>
                  </a:lnTo>
                  <a:lnTo>
                    <a:pt x="748284" y="118872"/>
                  </a:lnTo>
                  <a:lnTo>
                    <a:pt x="751332" y="118872"/>
                  </a:lnTo>
                  <a:lnTo>
                    <a:pt x="803148" y="88392"/>
                  </a:lnTo>
                  <a:lnTo>
                    <a:pt x="809244" y="85344"/>
                  </a:lnTo>
                  <a:close/>
                </a:path>
                <a:path w="2517775" h="1126489">
                  <a:moveTo>
                    <a:pt x="2517660" y="1524"/>
                  </a:moveTo>
                  <a:lnTo>
                    <a:pt x="2516136" y="0"/>
                  </a:lnTo>
                  <a:lnTo>
                    <a:pt x="2360688" y="0"/>
                  </a:lnTo>
                  <a:lnTo>
                    <a:pt x="2360688" y="7620"/>
                  </a:lnTo>
                  <a:lnTo>
                    <a:pt x="2510040" y="7620"/>
                  </a:lnTo>
                  <a:lnTo>
                    <a:pt x="2510040" y="373380"/>
                  </a:lnTo>
                  <a:lnTo>
                    <a:pt x="2302776" y="373380"/>
                  </a:lnTo>
                  <a:lnTo>
                    <a:pt x="2342400" y="348996"/>
                  </a:lnTo>
                  <a:lnTo>
                    <a:pt x="2342400" y="347472"/>
                  </a:lnTo>
                  <a:lnTo>
                    <a:pt x="2340876" y="342900"/>
                  </a:lnTo>
                  <a:lnTo>
                    <a:pt x="2336304" y="342900"/>
                  </a:lnTo>
                  <a:lnTo>
                    <a:pt x="2301252" y="364236"/>
                  </a:lnTo>
                  <a:lnTo>
                    <a:pt x="2301252" y="379476"/>
                  </a:lnTo>
                  <a:lnTo>
                    <a:pt x="2301252" y="381000"/>
                  </a:lnTo>
                  <a:lnTo>
                    <a:pt x="2299728" y="379476"/>
                  </a:lnTo>
                  <a:lnTo>
                    <a:pt x="2301252" y="379476"/>
                  </a:lnTo>
                  <a:lnTo>
                    <a:pt x="2301252" y="364236"/>
                  </a:lnTo>
                  <a:lnTo>
                    <a:pt x="2299728" y="364236"/>
                  </a:lnTo>
                  <a:lnTo>
                    <a:pt x="2299728" y="374904"/>
                  </a:lnTo>
                  <a:lnTo>
                    <a:pt x="2299728" y="376428"/>
                  </a:lnTo>
                  <a:lnTo>
                    <a:pt x="2298204" y="376428"/>
                  </a:lnTo>
                  <a:lnTo>
                    <a:pt x="2298204" y="377952"/>
                  </a:lnTo>
                  <a:lnTo>
                    <a:pt x="2296680" y="377952"/>
                  </a:lnTo>
                  <a:lnTo>
                    <a:pt x="2298204" y="376428"/>
                  </a:lnTo>
                  <a:lnTo>
                    <a:pt x="2299728" y="374904"/>
                  </a:lnTo>
                  <a:lnTo>
                    <a:pt x="2299728" y="364236"/>
                  </a:lnTo>
                  <a:lnTo>
                    <a:pt x="2286012" y="373380"/>
                  </a:lnTo>
                  <a:lnTo>
                    <a:pt x="2276868" y="377952"/>
                  </a:lnTo>
                  <a:lnTo>
                    <a:pt x="2336304" y="411480"/>
                  </a:lnTo>
                  <a:lnTo>
                    <a:pt x="2340876" y="409956"/>
                  </a:lnTo>
                  <a:lnTo>
                    <a:pt x="2340876" y="408432"/>
                  </a:lnTo>
                  <a:lnTo>
                    <a:pt x="2342400" y="405384"/>
                  </a:lnTo>
                  <a:lnTo>
                    <a:pt x="2342400" y="403860"/>
                  </a:lnTo>
                  <a:lnTo>
                    <a:pt x="2302776" y="382524"/>
                  </a:lnTo>
                  <a:lnTo>
                    <a:pt x="2510040" y="382524"/>
                  </a:lnTo>
                  <a:lnTo>
                    <a:pt x="2510040" y="710196"/>
                  </a:lnTo>
                  <a:lnTo>
                    <a:pt x="2302776" y="710196"/>
                  </a:lnTo>
                  <a:lnTo>
                    <a:pt x="2342400" y="688860"/>
                  </a:lnTo>
                  <a:lnTo>
                    <a:pt x="2342400" y="685800"/>
                  </a:lnTo>
                  <a:lnTo>
                    <a:pt x="2340876" y="682752"/>
                  </a:lnTo>
                  <a:lnTo>
                    <a:pt x="2336304" y="679704"/>
                  </a:lnTo>
                  <a:lnTo>
                    <a:pt x="2299728" y="702564"/>
                  </a:lnTo>
                  <a:lnTo>
                    <a:pt x="2299728" y="713232"/>
                  </a:lnTo>
                  <a:lnTo>
                    <a:pt x="2299728" y="714756"/>
                  </a:lnTo>
                  <a:lnTo>
                    <a:pt x="2298204" y="714756"/>
                  </a:lnTo>
                  <a:lnTo>
                    <a:pt x="2298204" y="716280"/>
                  </a:lnTo>
                  <a:lnTo>
                    <a:pt x="2296680" y="714756"/>
                  </a:lnTo>
                  <a:lnTo>
                    <a:pt x="2299728" y="713232"/>
                  </a:lnTo>
                  <a:lnTo>
                    <a:pt x="2299728" y="702564"/>
                  </a:lnTo>
                  <a:lnTo>
                    <a:pt x="2286012" y="710196"/>
                  </a:lnTo>
                  <a:lnTo>
                    <a:pt x="2276868" y="714756"/>
                  </a:lnTo>
                  <a:lnTo>
                    <a:pt x="2336304" y="749808"/>
                  </a:lnTo>
                  <a:lnTo>
                    <a:pt x="2340876" y="749808"/>
                  </a:lnTo>
                  <a:lnTo>
                    <a:pt x="2340876" y="746760"/>
                  </a:lnTo>
                  <a:lnTo>
                    <a:pt x="2342400" y="745248"/>
                  </a:lnTo>
                  <a:lnTo>
                    <a:pt x="2342400" y="743712"/>
                  </a:lnTo>
                  <a:lnTo>
                    <a:pt x="2302776" y="719328"/>
                  </a:lnTo>
                  <a:lnTo>
                    <a:pt x="2510040" y="719328"/>
                  </a:lnTo>
                  <a:lnTo>
                    <a:pt x="2510040" y="1086612"/>
                  </a:lnTo>
                  <a:lnTo>
                    <a:pt x="2302776" y="1086612"/>
                  </a:lnTo>
                  <a:lnTo>
                    <a:pt x="2342400" y="1065276"/>
                  </a:lnTo>
                  <a:lnTo>
                    <a:pt x="2342400" y="1062240"/>
                  </a:lnTo>
                  <a:lnTo>
                    <a:pt x="2340876" y="1059192"/>
                  </a:lnTo>
                  <a:lnTo>
                    <a:pt x="2336304" y="1056144"/>
                  </a:lnTo>
                  <a:lnTo>
                    <a:pt x="2299728" y="1079004"/>
                  </a:lnTo>
                  <a:lnTo>
                    <a:pt x="2299728" y="1089660"/>
                  </a:lnTo>
                  <a:lnTo>
                    <a:pt x="2298204" y="1090434"/>
                  </a:lnTo>
                  <a:lnTo>
                    <a:pt x="2298204" y="1092708"/>
                  </a:lnTo>
                  <a:lnTo>
                    <a:pt x="2296680" y="1091196"/>
                  </a:lnTo>
                  <a:lnTo>
                    <a:pt x="2298204" y="1090434"/>
                  </a:lnTo>
                  <a:lnTo>
                    <a:pt x="2298204" y="1089660"/>
                  </a:lnTo>
                  <a:lnTo>
                    <a:pt x="2299728" y="1089660"/>
                  </a:lnTo>
                  <a:lnTo>
                    <a:pt x="2299728" y="1079004"/>
                  </a:lnTo>
                  <a:lnTo>
                    <a:pt x="2286012" y="1086612"/>
                  </a:lnTo>
                  <a:lnTo>
                    <a:pt x="2276868" y="1091196"/>
                  </a:lnTo>
                  <a:lnTo>
                    <a:pt x="2336304" y="1126248"/>
                  </a:lnTo>
                  <a:lnTo>
                    <a:pt x="2340876" y="1126248"/>
                  </a:lnTo>
                  <a:lnTo>
                    <a:pt x="2342400" y="1121664"/>
                  </a:lnTo>
                  <a:lnTo>
                    <a:pt x="2342400" y="1120152"/>
                  </a:lnTo>
                  <a:lnTo>
                    <a:pt x="2302776" y="1095756"/>
                  </a:lnTo>
                  <a:lnTo>
                    <a:pt x="2517660" y="1095756"/>
                  </a:lnTo>
                  <a:lnTo>
                    <a:pt x="2517660" y="373380"/>
                  </a:lnTo>
                  <a:lnTo>
                    <a:pt x="2517660" y="1524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83992" y="5122164"/>
              <a:ext cx="2141220" cy="353567"/>
            </a:xfrm>
            <a:prstGeom prst="rect">
              <a:avLst/>
            </a:prstGeom>
          </p:spPr>
        </p:pic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2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65" dirty="0">
                <a:latin typeface="Calibri"/>
                <a:cs typeface="Calibri"/>
              </a:rPr>
              <a:t>contrato</a:t>
            </a:r>
            <a:r>
              <a:rPr sz="2400" b="0" spc="-8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2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51020" y="6461759"/>
          <a:ext cx="2375535" cy="516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39">
                <a:tc>
                  <a:txBody>
                    <a:bodyPr/>
                    <a:lstStyle/>
                    <a:p>
                      <a:pPr marL="174625">
                        <a:lnSpc>
                          <a:spcPts val="73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Plantilla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73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Nº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trabajadores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05">
                <a:tc>
                  <a:txBody>
                    <a:bodyPr/>
                    <a:lstStyle/>
                    <a:p>
                      <a:pPr marL="8890">
                        <a:lnSpc>
                          <a:spcPts val="73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100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73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Mínimo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10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 marL="8890">
                        <a:lnSpc>
                          <a:spcPts val="74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300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74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Mínimo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%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marL="8890">
                        <a:lnSpc>
                          <a:spcPts val="74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301 o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más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74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Mínimo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3945" y="574023"/>
            <a:ext cx="9752965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1.</a:t>
            </a:r>
            <a:r>
              <a:rPr sz="1400" b="1" spc="18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Extinción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contrato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por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voluntad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del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empresario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Calibri"/>
                <a:cs typeface="Calibri"/>
              </a:rPr>
              <a:t>El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empresario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puede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finalizada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relación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laboral,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cesarían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obligaciones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 </a:t>
            </a:r>
            <a:r>
              <a:rPr sz="1200" spc="-10" dirty="0">
                <a:latin typeface="Calibri"/>
                <a:cs typeface="Calibri"/>
              </a:rPr>
              <a:t>partes,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hacerlo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ajustándose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causas </a:t>
            </a:r>
            <a:r>
              <a:rPr sz="1200" spc="-25" dirty="0">
                <a:latin typeface="Calibri"/>
                <a:cs typeface="Calibri"/>
              </a:rPr>
              <a:t>que </a:t>
            </a:r>
            <a:r>
              <a:rPr sz="1200" spc="-10" dirty="0">
                <a:latin typeface="Calibri"/>
                <a:cs typeface="Calibri"/>
              </a:rPr>
              <a:t>establece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20" dirty="0">
                <a:latin typeface="Calibri"/>
                <a:cs typeface="Calibri"/>
              </a:rPr>
              <a:t> Estatuto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Trabajadores.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Cuando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empresario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relación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laboral,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habla</a:t>
            </a:r>
            <a:r>
              <a:rPr sz="1200" spc="-20" dirty="0">
                <a:latin typeface="Calibri"/>
                <a:cs typeface="Calibri"/>
              </a:rPr>
              <a:t> técnicamente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Existen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tipos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 </a:t>
            </a:r>
            <a:r>
              <a:rPr sz="1200" dirty="0">
                <a:latin typeface="Calibri"/>
                <a:cs typeface="Calibri"/>
              </a:rPr>
              <a:t>despido: despido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colectivo,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extinción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objetivas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disciplinario.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dirty="0">
                <a:latin typeface="Calibri"/>
                <a:cs typeface="Calibri"/>
              </a:rPr>
              <a:t>A.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Despido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colectivo</a:t>
            </a:r>
            <a:endParaRPr sz="1400">
              <a:latin typeface="Calibri"/>
              <a:cs typeface="Calibri"/>
            </a:endParaRPr>
          </a:p>
          <a:p>
            <a:pPr marL="12700" marR="140017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El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colectivo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supone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extinción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contratos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trabajo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número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determinado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trabajadores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causas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económicas, técnicas,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organizativas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producción,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cuando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estas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dificultan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supervivencia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empresa.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despido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colectivo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afecta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un </a:t>
            </a:r>
            <a:r>
              <a:rPr sz="1200" dirty="0">
                <a:latin typeface="Calibri"/>
                <a:cs typeface="Calibri"/>
              </a:rPr>
              <a:t>número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determinado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trabajadores,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como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 </a:t>
            </a:r>
            <a:r>
              <a:rPr sz="1200" spc="-10" dirty="0">
                <a:latin typeface="Calibri"/>
                <a:cs typeface="Calibri"/>
              </a:rPr>
              <a:t>indica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tabla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anexa.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0" dirty="0">
                <a:latin typeface="Calibri"/>
                <a:cs typeface="Calibri"/>
              </a:rPr>
              <a:t>Causas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del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despido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colectivo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8263" y="2458211"/>
          <a:ext cx="9705975" cy="388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Económicas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9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resultados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desprender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situación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838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económica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negativa,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ejemplo,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existencia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pérdidas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actuales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previstas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disminución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persistente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nivel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ingresos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ventas.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disminución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considera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persistente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trimestres</a:t>
                      </a:r>
                      <a:r>
                        <a:rPr sz="14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consecutivos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nivel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ingresos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ventas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cada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trimestre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inferior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registrado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mismo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trimestre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año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anterior.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disminuido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ventas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8260" marR="1593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trimestres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seguidos.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nivel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ventas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tres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trimestres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inferior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mismos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trimestres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anterior.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consecuencia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ello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4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seguir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manteniendo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contratada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toda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suplantilla.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Técnicas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produzcan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cambios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ámbito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medios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instrumentos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producción.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sustituye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envasado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manual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por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uno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8260" marR="829944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mecanizado,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necesita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menos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trabajadores.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Organizativas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produzcan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cambios,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otros,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ámbito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2317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sistemas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métodos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organizar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producción.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centros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trabajo,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abre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un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centro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moderno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cierra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otros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dos.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Productivas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9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produzcan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cambios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demanda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productos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servicios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pretende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colocar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mercado.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9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fabricación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electrodomésticos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8260" marR="4146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prescindir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su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personalporque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volumen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pedidos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ha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reducido.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65" dirty="0">
                <a:latin typeface="Calibri"/>
                <a:cs typeface="Calibri"/>
              </a:rPr>
              <a:t>contrato</a:t>
            </a:r>
            <a:r>
              <a:rPr sz="2400" b="0" spc="-8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04" y="825466"/>
            <a:ext cx="9126220" cy="101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B.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Extinción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por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causas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objetivas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20"/>
              </a:lnSpc>
              <a:spcBef>
                <a:spcPts val="45"/>
              </a:spcBef>
            </a:pPr>
            <a:r>
              <a:rPr sz="1400" dirty="0">
                <a:latin typeface="Calibri"/>
                <a:cs typeface="Calibri"/>
              </a:rPr>
              <a:t>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dirty="0">
                <a:latin typeface="Arial MT"/>
                <a:cs typeface="Arial MT"/>
              </a:rPr>
              <a:t>uede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alegar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extinción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contrato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cuando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produzcan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determinadas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circunstancias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dañen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empresa,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debidas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20" dirty="0">
                <a:latin typeface="Arial MT"/>
                <a:cs typeface="Arial MT"/>
              </a:rPr>
              <a:t>comportamientos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 los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culpable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eltrabajador.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b="1" spc="-10" dirty="0">
                <a:latin typeface="Calibri"/>
                <a:cs typeface="Calibri"/>
              </a:rPr>
              <a:t>Causas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despido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objetivo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8076" y="2156460"/>
          <a:ext cx="9610724" cy="366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165" marR="7626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Ineptitud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trabajador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Supone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pérdida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capacidad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realizar el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trabajo.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Ha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2863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ocurrir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posterioridad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su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colocación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efectiva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empresa.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conoce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ineptitud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periodo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prueba,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alegar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posterioridad.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marinero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declarado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apto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el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1435" marR="2438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servicio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prevención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desu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65">
                <a:tc>
                  <a:txBody>
                    <a:bodyPr/>
                    <a:lstStyle/>
                    <a:p>
                      <a:pPr marL="50165" marR="2717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Falta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adaptación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trabajador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las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modificaciones técnicas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produce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capaz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utilizar</a:t>
                      </a:r>
                      <a:r>
                        <a:rPr sz="14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los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294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nuevos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equipos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técnicos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puesto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trabajo.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debe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ofrecer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formación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sobrelas modificaciones.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cambia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programa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1435" marR="2520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informático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llevar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almacén,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el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administrativo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encargado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 esta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tareano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capaz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manejar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nuevo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programa.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50165" marR="57912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Insuficiencia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consignación presupuestaria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Contratos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vinculados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recibir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asignaciones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3371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Administración</a:t>
                      </a:r>
                      <a:r>
                        <a:rPr sz="14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Pública.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asignación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suprime,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podrán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extinguir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contratos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celebrados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tiempo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indefinido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concertados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entidades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ánimo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lucro.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just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ONG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fue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1435" algn="just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contratado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asesorardesempleados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1435" marR="46990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subvención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recibió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Diputación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siguiente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4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aprobada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trabajadora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rescindidosu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contrato.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0165" marR="298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Amortizaciones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puestos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69546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causas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económicas,técnicas,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organizativas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0165" marR="70421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producción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quiere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despido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colectivo.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tienda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ropa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tiene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vendedores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por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bajada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significativa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ventas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despide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Calibri"/>
                <a:cs typeface="Calibri"/>
              </a:rPr>
              <a:t>Extinción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del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55" dirty="0">
                <a:latin typeface="Calibri"/>
                <a:cs typeface="Calibri"/>
              </a:rPr>
              <a:t>contrato</a:t>
            </a:r>
            <a:r>
              <a:rPr sz="2400" b="0" spc="-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trabajo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2979</Words>
  <Application>Microsoft Office PowerPoint</Application>
  <PresentationFormat>Personalizado</PresentationFormat>
  <Paragraphs>345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Presentación de PowerPoint</vt:lpstr>
      <vt:lpstr>MODIFICACIÓN, SUSPENSIÓN Y EXTINCIÓN DEL CONTRATO.</vt:lpstr>
      <vt:lpstr>Modificación del contrato de trabajo</vt:lpstr>
      <vt:lpstr>Modificación del contrato de trabajo</vt:lpstr>
      <vt:lpstr>Suspensión del contrato de trabajo</vt:lpstr>
      <vt:lpstr>Suspensión del contrato de trabajo</vt:lpstr>
      <vt:lpstr>Extinción del contrato de trabajo</vt:lpstr>
      <vt:lpstr>Extinción del contrato de trabajo</vt:lpstr>
      <vt:lpstr>Extinción del contrato de trabajo</vt:lpstr>
      <vt:lpstr>Extinción del contrato de trabajo</vt:lpstr>
      <vt:lpstr>Extinción del contrato de trabajo</vt:lpstr>
      <vt:lpstr>Extinción del contrato de trabajo</vt:lpstr>
      <vt:lpstr>Presentación de PowerPoint</vt:lpstr>
      <vt:lpstr>La liquidación: sistema de cálculo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power point legislacion laborall y contratos</dc:title>
  <dc:creator>María Del Pilar Ruiz Aparicio</dc:creator>
  <cp:lastModifiedBy>Tame</cp:lastModifiedBy>
  <cp:revision>6</cp:revision>
  <dcterms:created xsi:type="dcterms:W3CDTF">2025-01-27T19:36:52Z</dcterms:created>
  <dcterms:modified xsi:type="dcterms:W3CDTF">2025-01-28T10:04:49Z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2023-12-24T00:00:00Z</vt:filetime>
  </property>
  <property fmtid="{D5CDD505-2E9C-101B-9397-08002B2CF9AE}" pid="3" name="LastSaved">
    <vt:filetime>2025-01-27T00:00:00Z</vt:filetime>
  </property>
  <property fmtid="{D5CDD505-2E9C-101B-9397-08002B2CF9AE}" pid="4" name="Producer">
    <vt:lpwstr>Microsoft: Print To PDF</vt:lpwstr>
  </property>
</Properties>
</file>