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Oswald Medium"/>
      <p:regular r:id="rId9"/>
      <p:bold r:id="rId10"/>
    </p:embeddedFont>
    <p:embeddedFont>
      <p:font typeface="Montserrat"/>
      <p:regular r:id="rId11"/>
      <p:bold r:id="rId12"/>
      <p:italic r:id="rId13"/>
      <p:boldItalic r:id="rId14"/>
    </p:embeddedFont>
    <p:embeddedFont>
      <p:font typeface="Poppins"/>
      <p:regular r:id="rId15"/>
      <p:bold r:id="rId16"/>
      <p:italic r:id="rId17"/>
      <p:boldItalic r:id="rId18"/>
    </p:embeddedFont>
    <p:embeddedFont>
      <p:font typeface="Oswald Light"/>
      <p:regular r:id="rId19"/>
      <p:bold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16">
          <p15:clr>
            <a:srgbClr val="A4A3A4"/>
          </p15:clr>
        </p15:guide>
        <p15:guide id="2" pos="3933">
          <p15:clr>
            <a:srgbClr val="A4A3A4"/>
          </p15:clr>
        </p15:guide>
        <p15:guide id="3" pos="5666">
          <p15:clr>
            <a:srgbClr val="9AA0A6"/>
          </p15:clr>
        </p15:guide>
        <p15:guide id="4" pos="5402">
          <p15:clr>
            <a:srgbClr val="9AA0A6"/>
          </p15:clr>
        </p15:guide>
        <p15:guide id="5" orient="horz" pos="1620">
          <p15:clr>
            <a:srgbClr val="9AA0A6"/>
          </p15:clr>
        </p15:guide>
      </p15:sldGuideLst>
    </p:ext>
    <p:ext uri="GoogleSlidesCustomDataVersion2">
      <go:slidesCustomData xmlns:go="http://customooxmlschemas.google.com/" r:id="rId23" roundtripDataSignature="AMtx7mhHDedpwHIFIpq16XctyKLXBdP9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16" orient="horz"/>
        <p:guide pos="3933"/>
        <p:guide pos="5666"/>
        <p:guide pos="5402"/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Light-bold.fntdata"/><Relationship Id="rId11" Type="http://schemas.openxmlformats.org/officeDocument/2006/relationships/font" Target="fonts/Montserrat-regular.fntdata"/><Relationship Id="rId22" Type="http://schemas.openxmlformats.org/officeDocument/2006/relationships/font" Target="fonts/Oswald-bold.fntdata"/><Relationship Id="rId10" Type="http://schemas.openxmlformats.org/officeDocument/2006/relationships/font" Target="fonts/OswaldMedium-bold.fntdata"/><Relationship Id="rId21" Type="http://schemas.openxmlformats.org/officeDocument/2006/relationships/font" Target="fonts/Oswald-regular.fntdata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OswaldMedium-regular.fntdata"/><Relationship Id="rId15" Type="http://schemas.openxmlformats.org/officeDocument/2006/relationships/font" Target="fonts/Poppins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Light-regular.fntdata"/><Relationship Id="rId6" Type="http://schemas.openxmlformats.org/officeDocument/2006/relationships/slide" Target="slides/slide1.xml"/><Relationship Id="rId18" Type="http://schemas.openxmlformats.org/officeDocument/2006/relationships/font" Target="fonts/Poppi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fb7478f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fb7478f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007c7484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007c7484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fb7478f21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fb7478f21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hite">
  <p:cSld name="CUSTOM_1_1_1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 2">
  <p:cSld name="TITLE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99000" y="4697675"/>
            <a:ext cx="455075" cy="1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7850" y="868400"/>
            <a:ext cx="780775" cy="61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7581900" y="3657675"/>
            <a:ext cx="780775" cy="61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9000" y="4697675"/>
            <a:ext cx="455075" cy="1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22.png"/><Relationship Id="rId11" Type="http://schemas.openxmlformats.org/officeDocument/2006/relationships/image" Target="../media/image13.png"/><Relationship Id="rId10" Type="http://schemas.openxmlformats.org/officeDocument/2006/relationships/image" Target="../media/image5.png"/><Relationship Id="rId21" Type="http://schemas.openxmlformats.org/officeDocument/2006/relationships/image" Target="../media/image19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5.png"/><Relationship Id="rId15" Type="http://schemas.openxmlformats.org/officeDocument/2006/relationships/image" Target="../media/image20.png"/><Relationship Id="rId14" Type="http://schemas.openxmlformats.org/officeDocument/2006/relationships/image" Target="../media/image7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5" Type="http://schemas.openxmlformats.org/officeDocument/2006/relationships/image" Target="../media/image6.png"/><Relationship Id="rId19" Type="http://schemas.openxmlformats.org/officeDocument/2006/relationships/image" Target="../media/image21.png"/><Relationship Id="rId6" Type="http://schemas.openxmlformats.org/officeDocument/2006/relationships/image" Target="../media/image14.png"/><Relationship Id="rId18" Type="http://schemas.openxmlformats.org/officeDocument/2006/relationships/image" Target="../media/image18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fb7478f21_0_0"/>
          <p:cNvSpPr/>
          <p:nvPr/>
        </p:nvSpPr>
        <p:spPr>
          <a:xfrm rot="10800000">
            <a:off x="2361075" y="0"/>
            <a:ext cx="6783000" cy="5143500"/>
          </a:xfrm>
          <a:prstGeom prst="diagStripe">
            <a:avLst>
              <a:gd fmla="val 19262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2cfb7478f21_0_0"/>
          <p:cNvSpPr txBox="1"/>
          <p:nvPr/>
        </p:nvSpPr>
        <p:spPr>
          <a:xfrm>
            <a:off x="718925" y="725177"/>
            <a:ext cx="48009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Oswald"/>
                <a:ea typeface="Oswald"/>
                <a:cs typeface="Oswald"/>
                <a:sym typeface="Oswald"/>
              </a:rPr>
              <a:t>ResumeWorth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g2cfb7478f21_0_0"/>
          <p:cNvSpPr txBox="1"/>
          <p:nvPr/>
        </p:nvSpPr>
        <p:spPr>
          <a:xfrm>
            <a:off x="718925" y="4050925"/>
            <a:ext cx="29595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Luis Rodrigues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" name="Google Shape;65;g2cfb7478f21_0_0"/>
          <p:cNvSpPr txBox="1"/>
          <p:nvPr/>
        </p:nvSpPr>
        <p:spPr>
          <a:xfrm>
            <a:off x="718925" y="1474728"/>
            <a:ext cx="43410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4"/>
                </a:solidFill>
                <a:latin typeface="Oswald Medium"/>
                <a:ea typeface="Oswald Medium"/>
                <a:cs typeface="Oswald Medium"/>
                <a:sym typeface="Oswald Medium"/>
              </a:rPr>
              <a:t>Discover Your True Market Value and Optimize Your Earnings Potential Through AI, NLP, and LLMs!</a:t>
            </a:r>
            <a:endParaRPr sz="1600">
              <a:solidFill>
                <a:schemeClr val="accent4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66" name="Google Shape;66;g2cfb7478f2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000" y="4400167"/>
            <a:ext cx="178525" cy="1785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2cfb7478f21_0_0"/>
          <p:cNvSpPr txBox="1"/>
          <p:nvPr/>
        </p:nvSpPr>
        <p:spPr>
          <a:xfrm>
            <a:off x="953308" y="4387880"/>
            <a:ext cx="12063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oppins"/>
                <a:ea typeface="Poppins"/>
                <a:cs typeface="Poppins"/>
                <a:sym typeface="Poppins"/>
              </a:rPr>
              <a:t>luis-rodrigues-phd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g2d007c74848_0_170"/>
          <p:cNvCxnSpPr>
            <a:endCxn id="73" idx="0"/>
          </p:cNvCxnSpPr>
          <p:nvPr/>
        </p:nvCxnSpPr>
        <p:spPr>
          <a:xfrm flipH="1">
            <a:off x="7408969" y="1355362"/>
            <a:ext cx="8700" cy="1798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g2d007c74848_0_170"/>
          <p:cNvSpPr/>
          <p:nvPr/>
        </p:nvSpPr>
        <p:spPr>
          <a:xfrm>
            <a:off x="6242869" y="1619106"/>
            <a:ext cx="2332200" cy="2582100"/>
          </a:xfrm>
          <a:prstGeom prst="roundRect">
            <a:avLst>
              <a:gd fmla="val 6109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Retrieval-Augmented Generation</a:t>
            </a:r>
            <a:endParaRPr b="0" i="0" sz="8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" name="Google Shape;75;g2d007c74848_0_170"/>
          <p:cNvSpPr/>
          <p:nvPr/>
        </p:nvSpPr>
        <p:spPr>
          <a:xfrm>
            <a:off x="3306019" y="2294608"/>
            <a:ext cx="2178900" cy="400200"/>
          </a:xfrm>
          <a:prstGeom prst="roundRect">
            <a:avLst>
              <a:gd fmla="val 16667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Embedding Model</a:t>
            </a:r>
            <a:endParaRPr sz="1200"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76" name="Google Shape;76;g2d007c74848_0_170"/>
          <p:cNvSpPr txBox="1"/>
          <p:nvPr/>
        </p:nvSpPr>
        <p:spPr>
          <a:xfrm>
            <a:off x="148500" y="63575"/>
            <a:ext cx="733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RESUMEWORTH</a:t>
            </a:r>
            <a:r>
              <a:rPr b="1" lang="en" sz="22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 ARCHITECTURE</a:t>
            </a:r>
            <a:endParaRPr sz="12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77" name="Google Shape;77;g2d007c74848_0_170"/>
          <p:cNvCxnSpPr/>
          <p:nvPr/>
        </p:nvCxnSpPr>
        <p:spPr>
          <a:xfrm>
            <a:off x="2951244" y="887187"/>
            <a:ext cx="12600" cy="40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8" name="Google Shape;78;g2d007c74848_0_170"/>
          <p:cNvCxnSpPr/>
          <p:nvPr/>
        </p:nvCxnSpPr>
        <p:spPr>
          <a:xfrm>
            <a:off x="5851444" y="887187"/>
            <a:ext cx="12600" cy="40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9" name="Google Shape;79;g2d007c74848_0_170"/>
          <p:cNvSpPr/>
          <p:nvPr/>
        </p:nvSpPr>
        <p:spPr>
          <a:xfrm>
            <a:off x="792673" y="636781"/>
            <a:ext cx="278700" cy="274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g2d007c74848_0_170"/>
          <p:cNvSpPr txBox="1"/>
          <p:nvPr/>
        </p:nvSpPr>
        <p:spPr>
          <a:xfrm>
            <a:off x="1071373" y="573781"/>
            <a:ext cx="19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Data Collection</a:t>
            </a:r>
            <a:endParaRPr b="1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g2d007c74848_0_170"/>
          <p:cNvSpPr txBox="1"/>
          <p:nvPr/>
        </p:nvSpPr>
        <p:spPr>
          <a:xfrm>
            <a:off x="792673" y="573781"/>
            <a:ext cx="2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g2d007c74848_0_170"/>
          <p:cNvSpPr/>
          <p:nvPr/>
        </p:nvSpPr>
        <p:spPr>
          <a:xfrm>
            <a:off x="3714761" y="699781"/>
            <a:ext cx="278700" cy="274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g2d007c74848_0_170"/>
          <p:cNvSpPr txBox="1"/>
          <p:nvPr/>
        </p:nvSpPr>
        <p:spPr>
          <a:xfrm>
            <a:off x="3993461" y="636781"/>
            <a:ext cx="19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Data Indexing</a:t>
            </a:r>
            <a:endParaRPr b="1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g2d007c74848_0_170"/>
          <p:cNvSpPr txBox="1"/>
          <p:nvPr/>
        </p:nvSpPr>
        <p:spPr>
          <a:xfrm>
            <a:off x="3714761" y="636781"/>
            <a:ext cx="2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g2d007c74848_0_170"/>
          <p:cNvSpPr/>
          <p:nvPr/>
        </p:nvSpPr>
        <p:spPr>
          <a:xfrm>
            <a:off x="6308722" y="762781"/>
            <a:ext cx="278700" cy="274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g2d007c74848_0_170"/>
          <p:cNvSpPr txBox="1"/>
          <p:nvPr/>
        </p:nvSpPr>
        <p:spPr>
          <a:xfrm>
            <a:off x="6587436" y="699781"/>
            <a:ext cx="20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Near Real-Time Inference</a:t>
            </a:r>
            <a:endParaRPr b="1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g2d007c74848_0_170"/>
          <p:cNvSpPr txBox="1"/>
          <p:nvPr/>
        </p:nvSpPr>
        <p:spPr>
          <a:xfrm>
            <a:off x="6308722" y="699781"/>
            <a:ext cx="2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" name="Google Shape;88;g2d007c74848_0_170"/>
          <p:cNvSpPr/>
          <p:nvPr/>
        </p:nvSpPr>
        <p:spPr>
          <a:xfrm>
            <a:off x="430169" y="1098181"/>
            <a:ext cx="2178900" cy="1922100"/>
          </a:xfrm>
          <a:prstGeom prst="roundRect">
            <a:avLst>
              <a:gd fmla="val 16667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     Job Sources</a:t>
            </a:r>
            <a:endParaRPr sz="1200"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89" name="Google Shape;89;g2d007c74848_0_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6740" y="4325270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2d007c74848_0_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407281" y="2107274"/>
            <a:ext cx="1083564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2d007c74848_0_1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994606" y="2141564"/>
            <a:ext cx="1014984" cy="274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2d007c74848_0_170"/>
          <p:cNvPicPr preferRelativeResize="0"/>
          <p:nvPr/>
        </p:nvPicPr>
        <p:blipFill rotWithShape="1">
          <a:blip r:embed="rId6">
            <a:alphaModFix/>
          </a:blip>
          <a:srcRect b="0" l="13568" r="13091" t="0"/>
          <a:stretch/>
        </p:blipFill>
        <p:spPr>
          <a:xfrm rot="-5400000">
            <a:off x="1607806" y="2166679"/>
            <a:ext cx="1005899" cy="2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2d007c74848_0_170"/>
          <p:cNvSpPr/>
          <p:nvPr/>
        </p:nvSpPr>
        <p:spPr>
          <a:xfrm>
            <a:off x="430169" y="3491035"/>
            <a:ext cx="2178900" cy="400200"/>
          </a:xfrm>
          <a:prstGeom prst="roundRect">
            <a:avLst>
              <a:gd fmla="val 16667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        ETL</a:t>
            </a:r>
            <a:endParaRPr sz="1200"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94" name="Google Shape;94;g2d007c74848_0_170"/>
          <p:cNvSpPr/>
          <p:nvPr/>
        </p:nvSpPr>
        <p:spPr>
          <a:xfrm>
            <a:off x="412656" y="4695906"/>
            <a:ext cx="2178900" cy="400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Job Database</a:t>
            </a:r>
            <a:endParaRPr sz="1200"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cxnSp>
        <p:nvCxnSpPr>
          <p:cNvPr id="95" name="Google Shape;95;g2d007c74848_0_170"/>
          <p:cNvCxnSpPr/>
          <p:nvPr/>
        </p:nvCxnSpPr>
        <p:spPr>
          <a:xfrm>
            <a:off x="1519619" y="3042835"/>
            <a:ext cx="0" cy="4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g2d007c74848_0_170"/>
          <p:cNvCxnSpPr>
            <a:stCxn id="93" idx="2"/>
            <a:endCxn id="89" idx="0"/>
          </p:cNvCxnSpPr>
          <p:nvPr/>
        </p:nvCxnSpPr>
        <p:spPr>
          <a:xfrm>
            <a:off x="1519619" y="3891235"/>
            <a:ext cx="0" cy="4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g2d007c74848_0_170"/>
          <p:cNvCxnSpPr/>
          <p:nvPr/>
        </p:nvCxnSpPr>
        <p:spPr>
          <a:xfrm>
            <a:off x="912269" y="3042835"/>
            <a:ext cx="0" cy="4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g2d007c74848_0_170"/>
          <p:cNvCxnSpPr/>
          <p:nvPr/>
        </p:nvCxnSpPr>
        <p:spPr>
          <a:xfrm>
            <a:off x="2141894" y="3042835"/>
            <a:ext cx="0" cy="4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g2d007c74848_0_170"/>
          <p:cNvSpPr/>
          <p:nvPr/>
        </p:nvSpPr>
        <p:spPr>
          <a:xfrm>
            <a:off x="3305894" y="4695906"/>
            <a:ext cx="2178900" cy="400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Vector Database</a:t>
            </a:r>
            <a:endParaRPr sz="1200"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100" name="Google Shape;100;g2d007c74848_0_1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83669" y="3599681"/>
            <a:ext cx="182880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2d007c74848_0_17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20449" y="2398535"/>
            <a:ext cx="182880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2d007c74848_0_17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80406" y="1098181"/>
            <a:ext cx="274321" cy="274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2d007c74848_0_17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72869" y="1759334"/>
            <a:ext cx="274321" cy="274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2d007c74848_0_17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258300" y="1759334"/>
            <a:ext cx="274321" cy="274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2d007c74848_0_17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43731" y="1759334"/>
            <a:ext cx="274321" cy="27432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2d007c74848_0_170"/>
          <p:cNvSpPr/>
          <p:nvPr/>
        </p:nvSpPr>
        <p:spPr>
          <a:xfrm>
            <a:off x="3306019" y="1098181"/>
            <a:ext cx="2178900" cy="400200"/>
          </a:xfrm>
          <a:prstGeom prst="roundRect">
            <a:avLst>
              <a:gd fmla="val 16667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       Undixed Job Loader</a:t>
            </a:r>
            <a:endParaRPr sz="1200"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07" name="Google Shape;107;g2d007c74848_0_170"/>
          <p:cNvSpPr/>
          <p:nvPr/>
        </p:nvSpPr>
        <p:spPr>
          <a:xfrm>
            <a:off x="4262823" y="2955669"/>
            <a:ext cx="274200" cy="2745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4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08" name="Google Shape;108;g2d007c74848_0_170"/>
          <p:cNvSpPr/>
          <p:nvPr/>
        </p:nvSpPr>
        <p:spPr>
          <a:xfrm>
            <a:off x="4258219" y="2925191"/>
            <a:ext cx="2745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" sz="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0</a:t>
            </a:r>
            <a:r>
              <a:rPr b="1" i="0" lang="en" sz="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.1 </a:t>
            </a:r>
            <a:endParaRPr b="1" i="0" sz="5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" sz="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r>
              <a:rPr b="1" i="0" lang="en" sz="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b="1" lang="en" sz="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b="1" i="0" sz="5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⁞</a:t>
            </a:r>
            <a:endParaRPr b="1" i="0" sz="5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" name="Google Shape;109;g2d007c74848_0_170"/>
          <p:cNvSpPr/>
          <p:nvPr/>
        </p:nvSpPr>
        <p:spPr>
          <a:xfrm>
            <a:off x="3306019" y="3491035"/>
            <a:ext cx="2178900" cy="400200"/>
          </a:xfrm>
          <a:prstGeom prst="roundRect">
            <a:avLst>
              <a:gd fmla="val 16667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      Vector Loading</a:t>
            </a:r>
            <a:endParaRPr sz="1200"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cxnSp>
        <p:nvCxnSpPr>
          <p:cNvPr id="110" name="Google Shape;110;g2d007c74848_0_170"/>
          <p:cNvCxnSpPr>
            <a:stCxn id="109" idx="2"/>
            <a:endCxn id="111" idx="0"/>
          </p:cNvCxnSpPr>
          <p:nvPr/>
        </p:nvCxnSpPr>
        <p:spPr>
          <a:xfrm>
            <a:off x="4395469" y="3891235"/>
            <a:ext cx="0" cy="4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g2d007c74848_0_170"/>
          <p:cNvSpPr/>
          <p:nvPr/>
        </p:nvSpPr>
        <p:spPr>
          <a:xfrm>
            <a:off x="4843768" y="2955671"/>
            <a:ext cx="274200" cy="2745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4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13" name="Google Shape;113;g2d007c74848_0_170"/>
          <p:cNvSpPr/>
          <p:nvPr/>
        </p:nvSpPr>
        <p:spPr>
          <a:xfrm>
            <a:off x="4843719" y="2955669"/>
            <a:ext cx="2745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" sz="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0</a:t>
            </a:r>
            <a:r>
              <a:rPr b="1" i="0" lang="en" sz="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b="1" lang="en" sz="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8</a:t>
            </a:r>
            <a:endParaRPr b="1" i="0" sz="5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0.</a:t>
            </a:r>
            <a:r>
              <a:rPr b="1" lang="en" sz="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9</a:t>
            </a:r>
            <a:endParaRPr b="1" i="0" sz="5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⁞</a:t>
            </a:r>
            <a:endParaRPr b="1" i="0" sz="5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4" name="Google Shape;114;g2d007c74848_0_170"/>
          <p:cNvSpPr/>
          <p:nvPr/>
        </p:nvSpPr>
        <p:spPr>
          <a:xfrm>
            <a:off x="3672743" y="2955669"/>
            <a:ext cx="274200" cy="2745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4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15" name="Google Shape;115;g2d007c74848_0_170"/>
          <p:cNvSpPr/>
          <p:nvPr/>
        </p:nvSpPr>
        <p:spPr>
          <a:xfrm>
            <a:off x="3672694" y="2955669"/>
            <a:ext cx="2745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1.1 </a:t>
            </a:r>
            <a:endParaRPr b="1" i="0" sz="5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0.5</a:t>
            </a:r>
            <a:endParaRPr b="1" i="0" sz="5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⁞</a:t>
            </a:r>
            <a:endParaRPr b="1" i="0" sz="5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16" name="Google Shape;116;g2d007c74848_0_170"/>
          <p:cNvCxnSpPr/>
          <p:nvPr/>
        </p:nvCxnSpPr>
        <p:spPr>
          <a:xfrm>
            <a:off x="4982194" y="2694808"/>
            <a:ext cx="0" cy="2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g2d007c74848_0_170"/>
          <p:cNvCxnSpPr/>
          <p:nvPr/>
        </p:nvCxnSpPr>
        <p:spPr>
          <a:xfrm>
            <a:off x="3808719" y="2694808"/>
            <a:ext cx="0" cy="2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g2d007c74848_0_170"/>
          <p:cNvCxnSpPr/>
          <p:nvPr/>
        </p:nvCxnSpPr>
        <p:spPr>
          <a:xfrm>
            <a:off x="4403069" y="2694808"/>
            <a:ext cx="0" cy="2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g2d007c74848_0_170"/>
          <p:cNvCxnSpPr/>
          <p:nvPr/>
        </p:nvCxnSpPr>
        <p:spPr>
          <a:xfrm>
            <a:off x="4982194" y="3258688"/>
            <a:ext cx="0" cy="2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g2d007c74848_0_170"/>
          <p:cNvCxnSpPr/>
          <p:nvPr/>
        </p:nvCxnSpPr>
        <p:spPr>
          <a:xfrm>
            <a:off x="3808719" y="3258688"/>
            <a:ext cx="0" cy="2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g2d007c74848_0_170"/>
          <p:cNvCxnSpPr/>
          <p:nvPr/>
        </p:nvCxnSpPr>
        <p:spPr>
          <a:xfrm>
            <a:off x="4403069" y="3258688"/>
            <a:ext cx="0" cy="2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g2d007c74848_0_170"/>
          <p:cNvCxnSpPr/>
          <p:nvPr/>
        </p:nvCxnSpPr>
        <p:spPr>
          <a:xfrm>
            <a:off x="4982194" y="1506088"/>
            <a:ext cx="0" cy="2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g2d007c74848_0_170"/>
          <p:cNvCxnSpPr/>
          <p:nvPr/>
        </p:nvCxnSpPr>
        <p:spPr>
          <a:xfrm>
            <a:off x="3808719" y="1506088"/>
            <a:ext cx="0" cy="2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g2d007c74848_0_170"/>
          <p:cNvCxnSpPr/>
          <p:nvPr/>
        </p:nvCxnSpPr>
        <p:spPr>
          <a:xfrm>
            <a:off x="4403069" y="1506088"/>
            <a:ext cx="0" cy="2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g2d007c74848_0_170"/>
          <p:cNvCxnSpPr/>
          <p:nvPr/>
        </p:nvCxnSpPr>
        <p:spPr>
          <a:xfrm>
            <a:off x="4982194" y="2054728"/>
            <a:ext cx="0" cy="2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g2d007c74848_0_170"/>
          <p:cNvCxnSpPr/>
          <p:nvPr/>
        </p:nvCxnSpPr>
        <p:spPr>
          <a:xfrm>
            <a:off x="3808719" y="2054728"/>
            <a:ext cx="0" cy="2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g2d007c74848_0_170"/>
          <p:cNvCxnSpPr/>
          <p:nvPr/>
        </p:nvCxnSpPr>
        <p:spPr>
          <a:xfrm>
            <a:off x="4403069" y="2054728"/>
            <a:ext cx="0" cy="2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8" name="Google Shape;128;g2d007c74848_0_17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772856" y="3601606"/>
            <a:ext cx="182880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2d007c74848_0_17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696110" y="1211156"/>
            <a:ext cx="182880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2d007c74848_0_17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026569" y="1284978"/>
            <a:ext cx="182875" cy="182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g2d007c74848_0_170"/>
          <p:cNvCxnSpPr/>
          <p:nvPr/>
        </p:nvCxnSpPr>
        <p:spPr>
          <a:xfrm>
            <a:off x="8272931" y="4212697"/>
            <a:ext cx="0" cy="2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g2d007c74848_0_170"/>
          <p:cNvCxnSpPr/>
          <p:nvPr/>
        </p:nvCxnSpPr>
        <p:spPr>
          <a:xfrm>
            <a:off x="6553181" y="4212697"/>
            <a:ext cx="0" cy="2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g2d007c74848_0_170"/>
          <p:cNvCxnSpPr/>
          <p:nvPr/>
        </p:nvCxnSpPr>
        <p:spPr>
          <a:xfrm>
            <a:off x="7423994" y="4212697"/>
            <a:ext cx="0" cy="2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4" name="Google Shape;134;g2d007c74848_0_17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86845" y="4466498"/>
            <a:ext cx="274321" cy="274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d007c74848_0_17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413825" y="4464306"/>
            <a:ext cx="278700" cy="2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2d007c74848_0_17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135775" y="4497406"/>
            <a:ext cx="274321" cy="27432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2d007c74848_0_170"/>
          <p:cNvSpPr/>
          <p:nvPr/>
        </p:nvSpPr>
        <p:spPr>
          <a:xfrm>
            <a:off x="6318619" y="1990291"/>
            <a:ext cx="2178900" cy="400200"/>
          </a:xfrm>
          <a:prstGeom prst="roundRect">
            <a:avLst>
              <a:gd fmla="val 16667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      Information Retrieval</a:t>
            </a:r>
            <a:endParaRPr sz="1200"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73" name="Google Shape;73;g2d007c74848_0_170"/>
          <p:cNvSpPr/>
          <p:nvPr/>
        </p:nvSpPr>
        <p:spPr>
          <a:xfrm>
            <a:off x="6319519" y="3153862"/>
            <a:ext cx="2178900" cy="400200"/>
          </a:xfrm>
          <a:prstGeom prst="roundRect">
            <a:avLst>
              <a:gd fmla="val 16667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        Generative LLM</a:t>
            </a:r>
            <a:endParaRPr sz="1200"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138" name="Google Shape;138;g2d007c74848_0_17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786349" y="3257789"/>
            <a:ext cx="18288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2d007c74848_0_170"/>
          <p:cNvSpPr/>
          <p:nvPr/>
        </p:nvSpPr>
        <p:spPr>
          <a:xfrm>
            <a:off x="6047531" y="4695906"/>
            <a:ext cx="1011300" cy="400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Salary Rage</a:t>
            </a:r>
            <a:endParaRPr sz="1200"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cxnSp>
        <p:nvCxnSpPr>
          <p:cNvPr id="140" name="Google Shape;140;g2d007c74848_0_170"/>
          <p:cNvCxnSpPr>
            <a:stCxn id="75" idx="3"/>
          </p:cNvCxnSpPr>
          <p:nvPr/>
        </p:nvCxnSpPr>
        <p:spPr>
          <a:xfrm>
            <a:off x="5484919" y="2494708"/>
            <a:ext cx="758100" cy="291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g2d007c74848_0_170"/>
          <p:cNvCxnSpPr/>
          <p:nvPr/>
        </p:nvCxnSpPr>
        <p:spPr>
          <a:xfrm>
            <a:off x="7417569" y="1388713"/>
            <a:ext cx="0" cy="2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g2d007c74848_0_170"/>
          <p:cNvCxnSpPr>
            <a:stCxn id="143" idx="3"/>
            <a:endCxn id="74" idx="1"/>
          </p:cNvCxnSpPr>
          <p:nvPr/>
        </p:nvCxnSpPr>
        <p:spPr>
          <a:xfrm flipH="1" rot="10800000">
            <a:off x="4532111" y="2910142"/>
            <a:ext cx="1710900" cy="15600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g2d007c74848_0_170"/>
          <p:cNvSpPr/>
          <p:nvPr/>
        </p:nvSpPr>
        <p:spPr>
          <a:xfrm>
            <a:off x="6905931" y="4695906"/>
            <a:ext cx="967500" cy="400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Job Matches</a:t>
            </a:r>
            <a:endParaRPr sz="1200"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45" name="Google Shape;145;g2d007c74848_0_170"/>
          <p:cNvSpPr/>
          <p:nvPr/>
        </p:nvSpPr>
        <p:spPr>
          <a:xfrm>
            <a:off x="7789187" y="4695906"/>
            <a:ext cx="901500" cy="400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Explanation</a:t>
            </a:r>
            <a:endParaRPr sz="1200"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cxnSp>
        <p:nvCxnSpPr>
          <p:cNvPr id="146" name="Google Shape;146;g2d007c74848_0_170"/>
          <p:cNvCxnSpPr/>
          <p:nvPr/>
        </p:nvCxnSpPr>
        <p:spPr>
          <a:xfrm>
            <a:off x="6983256" y="2393382"/>
            <a:ext cx="0" cy="2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g2d007c74848_0_170"/>
          <p:cNvCxnSpPr/>
          <p:nvPr/>
        </p:nvCxnSpPr>
        <p:spPr>
          <a:xfrm>
            <a:off x="7854069" y="2393382"/>
            <a:ext cx="0" cy="2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8" name="Google Shape;148;g2d007c74848_0_17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16920" y="2647183"/>
            <a:ext cx="274321" cy="274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2d007c74848_0_17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843899" y="2644991"/>
            <a:ext cx="278700" cy="27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g2d007c74848_0_170"/>
          <p:cNvCxnSpPr/>
          <p:nvPr/>
        </p:nvCxnSpPr>
        <p:spPr>
          <a:xfrm>
            <a:off x="7854069" y="2916232"/>
            <a:ext cx="0" cy="2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g2d007c74848_0_170"/>
          <p:cNvCxnSpPr/>
          <p:nvPr/>
        </p:nvCxnSpPr>
        <p:spPr>
          <a:xfrm>
            <a:off x="7478119" y="3552039"/>
            <a:ext cx="0" cy="2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2" name="Google Shape;152;g2d007c74848_0_17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340962" y="3836748"/>
            <a:ext cx="274321" cy="27432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d007c74848_0_170"/>
          <p:cNvSpPr/>
          <p:nvPr/>
        </p:nvSpPr>
        <p:spPr>
          <a:xfrm>
            <a:off x="7529994" y="1092756"/>
            <a:ext cx="644400" cy="274200"/>
          </a:xfrm>
          <a:prstGeom prst="roundRect">
            <a:avLst>
              <a:gd fmla="val 610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User’s </a:t>
            </a:r>
            <a:endParaRPr sz="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Resume</a:t>
            </a:r>
            <a:endParaRPr b="0" i="0" sz="8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4" name="Google Shape;154;g2d007c74848_0_17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616666" y="2098931"/>
            <a:ext cx="182880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d007c74848_0_17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257792" y="4332982"/>
            <a:ext cx="274319" cy="274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2d007c74848_0_17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410100" y="1917575"/>
            <a:ext cx="137160" cy="137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2d007c74848_0_170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174400" y="3474623"/>
            <a:ext cx="370332" cy="137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2d007c74848_0_170"/>
          <p:cNvPicPr preferRelativeResize="0"/>
          <p:nvPr/>
        </p:nvPicPr>
        <p:blipFill rotWithShape="1">
          <a:blip r:embed="rId20">
            <a:alphaModFix/>
          </a:blip>
          <a:srcRect b="0" l="1828" r="71855" t="0"/>
          <a:stretch/>
        </p:blipFill>
        <p:spPr>
          <a:xfrm>
            <a:off x="5322850" y="2560061"/>
            <a:ext cx="210314" cy="210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2d007c74848_0_17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4395350" y="4526438"/>
            <a:ext cx="246888" cy="164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fb7478f21_0_232"/>
          <p:cNvSpPr/>
          <p:nvPr/>
        </p:nvSpPr>
        <p:spPr>
          <a:xfrm flipH="1" rot="10800000">
            <a:off x="-1125" y="0"/>
            <a:ext cx="6783000" cy="5143500"/>
          </a:xfrm>
          <a:prstGeom prst="diagStripe">
            <a:avLst>
              <a:gd fmla="val 19262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cfb7478f21_0_232"/>
          <p:cNvSpPr txBox="1"/>
          <p:nvPr/>
        </p:nvSpPr>
        <p:spPr>
          <a:xfrm>
            <a:off x="5072140" y="1131875"/>
            <a:ext cx="32910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Oswald"/>
                <a:ea typeface="Oswald"/>
                <a:cs typeface="Oswald"/>
                <a:sym typeface="Oswald"/>
              </a:rPr>
              <a:t>THANK YOU</a:t>
            </a:r>
            <a:endParaRPr b="1" sz="5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