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259" r:id="rId3"/>
    <p:sldId id="262" r:id="rId4"/>
    <p:sldId id="307" r:id="rId5"/>
    <p:sldId id="306" r:id="rId6"/>
    <p:sldId id="265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333F50"/>
    <a:srgbClr val="1F4E79"/>
    <a:srgbClr val="F7860E"/>
    <a:srgbClr val="2E6AB1"/>
    <a:srgbClr val="47BEC7"/>
    <a:srgbClr val="E1243F"/>
    <a:srgbClr val="EC8743"/>
    <a:srgbClr val="F6C3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F5022-C095-4643-9F05-4806CF47BF22}" v="27" dt="2021-12-01T04:40:00.418"/>
    <p1510:client id="{CF967FE2-EADE-433A-805C-C59593DB2D81}" v="162" dt="2021-11-30T23:10:44.331"/>
    <p1510:client id="{E5C74D5D-7A90-4140-9CED-26F33703B920}" v="1446" dt="2021-11-30T17:29:5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2468" autoAdjust="0"/>
  </p:normalViewPr>
  <p:slideViewPr>
    <p:cSldViewPr snapToGrid="0" showGuides="1">
      <p:cViewPr varScale="1">
        <p:scale>
          <a:sx n="107" d="100"/>
          <a:sy n="107" d="100"/>
        </p:scale>
        <p:origin x="738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2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6AAD3-F63A-437D-8AAC-07692B6D334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2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97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7336-11B5-4F14-8C5D-76D45DFD0AD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60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6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6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35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93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00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900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900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0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8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049289" name="Rectangle 1"/>
          <p:cNvSpPr/>
          <p:nvPr userDrawn="1"/>
        </p:nvSpPr>
        <p:spPr>
          <a:xfrm>
            <a:off x="754504" y="1568923"/>
            <a:ext cx="2495680" cy="40683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0" name="Rectangle 9"/>
          <p:cNvSpPr/>
          <p:nvPr userDrawn="1"/>
        </p:nvSpPr>
        <p:spPr>
          <a:xfrm>
            <a:off x="3483807" y="1568082"/>
            <a:ext cx="2495680" cy="4068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1" name="Rectangle 10"/>
          <p:cNvSpPr/>
          <p:nvPr userDrawn="1"/>
        </p:nvSpPr>
        <p:spPr>
          <a:xfrm>
            <a:off x="6213109" y="1567241"/>
            <a:ext cx="2495680" cy="4068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2" name="Rectangle 11"/>
          <p:cNvSpPr/>
          <p:nvPr userDrawn="1"/>
        </p:nvSpPr>
        <p:spPr>
          <a:xfrm>
            <a:off x="8942413" y="1566400"/>
            <a:ext cx="2495680" cy="4068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100634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29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288543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29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29937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29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59239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7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7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7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08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08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91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49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949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949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2097209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</p:spPr>
      </p:pic>
      <p:sp>
        <p:nvSpPr>
          <p:cNvPr id="104949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2097223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95734" y="3332990"/>
            <a:ext cx="4800533" cy="2441629"/>
          </a:xfrm>
          <a:prstGeom prst="rect">
            <a:avLst/>
          </a:prstGeom>
          <a:noFill/>
        </p:spPr>
      </p:pic>
      <p:sp>
        <p:nvSpPr>
          <p:cNvPr id="104963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5067" y="3686187"/>
            <a:ext cx="2281876" cy="1666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2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9663" name="Oval 1"/>
          <p:cNvSpPr/>
          <p:nvPr userDrawn="1"/>
        </p:nvSpPr>
        <p:spPr>
          <a:xfrm>
            <a:off x="3599723" y="932723"/>
            <a:ext cx="4992555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966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04966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69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7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70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70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70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6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1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71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7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68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9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109"/>
          <p:cNvSpPr/>
          <p:nvPr/>
        </p:nvSpPr>
        <p:spPr>
          <a:xfrm>
            <a:off x="-984743" y="692675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3" name="TextBox 2"/>
          <p:cNvSpPr txBox="1"/>
          <p:nvPr/>
        </p:nvSpPr>
        <p:spPr>
          <a:xfrm>
            <a:off x="760037" y="678147"/>
            <a:ext cx="249965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"/>
              </a:rPr>
              <a:t>Arquitetura de Software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9E379B91-F343-4B5C-AAA1-9EF7ED77A44C}"/>
              </a:ext>
            </a:extLst>
          </p:cNvPr>
          <p:cNvSpPr txBox="1"/>
          <p:nvPr/>
        </p:nvSpPr>
        <p:spPr>
          <a:xfrm>
            <a:off x="3685133" y="2890404"/>
            <a:ext cx="4831066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cs typeface="Calibri"/>
              </a:rPr>
              <a:t>Arquitetura Limpa</a:t>
            </a:r>
          </a:p>
        </p:txBody>
      </p:sp>
    </p:spTree>
    <p:extLst>
      <p:ext uri="{BB962C8B-B14F-4D97-AF65-F5344CB8AC3E}">
        <p14:creationId xmlns:p14="http://schemas.microsoft.com/office/powerpoint/2010/main" val="933858336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Box 84"/>
          <p:cNvSpPr txBox="1"/>
          <p:nvPr/>
        </p:nvSpPr>
        <p:spPr>
          <a:xfrm>
            <a:off x="7772349" y="249246"/>
            <a:ext cx="2132315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Súmario</a:t>
            </a:r>
            <a:endParaRPr lang="en-US" sz="4400" b="1" dirty="0">
              <a:solidFill>
                <a:schemeClr val="bg1"/>
              </a:solidFill>
              <a:cs typeface="Calibri"/>
            </a:endParaRPr>
          </a:p>
          <a:p>
            <a:endParaRPr lang="en-US" sz="4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48659" name="TextBox 118"/>
          <p:cNvSpPr txBox="1"/>
          <p:nvPr/>
        </p:nvSpPr>
        <p:spPr>
          <a:xfrm>
            <a:off x="2375508" y="2854347"/>
            <a:ext cx="2237256" cy="6278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ea typeface="맑은 고딕"/>
                <a:cs typeface="Arial"/>
              </a:rPr>
              <a:t>João Sena</a:t>
            </a:r>
          </a:p>
          <a:p>
            <a:pPr algn="ctr"/>
            <a:r>
              <a:rPr lang="en-US" altLang="ko-KR" sz="1400" b="1" dirty="0">
                <a:solidFill>
                  <a:srgbClr val="00B0F0"/>
                </a:solidFill>
                <a:ea typeface="맑은 고딕"/>
                <a:cs typeface="Arial"/>
              </a:rPr>
              <a:t>cp3001229</a:t>
            </a:r>
          </a:p>
        </p:txBody>
      </p:sp>
      <p:grpSp>
        <p:nvGrpSpPr>
          <p:cNvPr id="106" name="Group 126"/>
          <p:cNvGrpSpPr/>
          <p:nvPr/>
        </p:nvGrpSpPr>
        <p:grpSpPr>
          <a:xfrm>
            <a:off x="6974429" y="321097"/>
            <a:ext cx="715996" cy="551997"/>
            <a:chOff x="4859338" y="3862388"/>
            <a:chExt cx="568325" cy="438151"/>
          </a:xfrm>
          <a:solidFill>
            <a:schemeClr val="bg1"/>
          </a:solidFill>
        </p:grpSpPr>
        <p:sp>
          <p:nvSpPr>
            <p:cNvPr id="1048660" name="Freeform 127"/>
            <p:cNvSpPr>
              <a:spLocks noEditPoints="1"/>
            </p:cNvSpPr>
            <p:nvPr/>
          </p:nvSpPr>
          <p:spPr bwMode="auto">
            <a:xfrm>
              <a:off x="4859338" y="3862388"/>
              <a:ext cx="568325" cy="249238"/>
            </a:xfrm>
            <a:custGeom>
              <a:avLst/>
              <a:gdLst>
                <a:gd name="T0" fmla="*/ 1791 w 3582"/>
                <a:gd name="T1" fmla="*/ 179 h 1414"/>
                <a:gd name="T2" fmla="*/ 350 w 3582"/>
                <a:gd name="T3" fmla="*/ 675 h 1414"/>
                <a:gd name="T4" fmla="*/ 1791 w 3582"/>
                <a:gd name="T5" fmla="*/ 1233 h 1414"/>
                <a:gd name="T6" fmla="*/ 3232 w 3582"/>
                <a:gd name="T7" fmla="*/ 675 h 1414"/>
                <a:gd name="T8" fmla="*/ 1791 w 3582"/>
                <a:gd name="T9" fmla="*/ 179 h 1414"/>
                <a:gd name="T10" fmla="*/ 1780 w 3582"/>
                <a:gd name="T11" fmla="*/ 0 h 1414"/>
                <a:gd name="T12" fmla="*/ 1802 w 3582"/>
                <a:gd name="T13" fmla="*/ 0 h 1414"/>
                <a:gd name="T14" fmla="*/ 1826 w 3582"/>
                <a:gd name="T15" fmla="*/ 5 h 1414"/>
                <a:gd name="T16" fmla="*/ 3520 w 3582"/>
                <a:gd name="T17" fmla="*/ 589 h 1414"/>
                <a:gd name="T18" fmla="*/ 3541 w 3582"/>
                <a:gd name="T19" fmla="*/ 599 h 1414"/>
                <a:gd name="T20" fmla="*/ 3558 w 3582"/>
                <a:gd name="T21" fmla="*/ 612 h 1414"/>
                <a:gd name="T22" fmla="*/ 3571 w 3582"/>
                <a:gd name="T23" fmla="*/ 629 h 1414"/>
                <a:gd name="T24" fmla="*/ 3579 w 3582"/>
                <a:gd name="T25" fmla="*/ 648 h 1414"/>
                <a:gd name="T26" fmla="*/ 3582 w 3582"/>
                <a:gd name="T27" fmla="*/ 669 h 1414"/>
                <a:gd name="T28" fmla="*/ 3580 w 3582"/>
                <a:gd name="T29" fmla="*/ 689 h 1414"/>
                <a:gd name="T30" fmla="*/ 3572 w 3582"/>
                <a:gd name="T31" fmla="*/ 708 h 1414"/>
                <a:gd name="T32" fmla="*/ 3560 w 3582"/>
                <a:gd name="T33" fmla="*/ 725 h 1414"/>
                <a:gd name="T34" fmla="*/ 3545 w 3582"/>
                <a:gd name="T35" fmla="*/ 739 h 1414"/>
                <a:gd name="T36" fmla="*/ 3525 w 3582"/>
                <a:gd name="T37" fmla="*/ 750 h 1414"/>
                <a:gd name="T38" fmla="*/ 1829 w 3582"/>
                <a:gd name="T39" fmla="*/ 1407 h 1414"/>
                <a:gd name="T40" fmla="*/ 1810 w 3582"/>
                <a:gd name="T41" fmla="*/ 1412 h 1414"/>
                <a:gd name="T42" fmla="*/ 1791 w 3582"/>
                <a:gd name="T43" fmla="*/ 1414 h 1414"/>
                <a:gd name="T44" fmla="*/ 1772 w 3582"/>
                <a:gd name="T45" fmla="*/ 1412 h 1414"/>
                <a:gd name="T46" fmla="*/ 1753 w 3582"/>
                <a:gd name="T47" fmla="*/ 1407 h 1414"/>
                <a:gd name="T48" fmla="*/ 58 w 3582"/>
                <a:gd name="T49" fmla="*/ 750 h 1414"/>
                <a:gd name="T50" fmla="*/ 38 w 3582"/>
                <a:gd name="T51" fmla="*/ 739 h 1414"/>
                <a:gd name="T52" fmla="*/ 22 w 3582"/>
                <a:gd name="T53" fmla="*/ 725 h 1414"/>
                <a:gd name="T54" fmla="*/ 10 w 3582"/>
                <a:gd name="T55" fmla="*/ 708 h 1414"/>
                <a:gd name="T56" fmla="*/ 2 w 3582"/>
                <a:gd name="T57" fmla="*/ 689 h 1414"/>
                <a:gd name="T58" fmla="*/ 0 w 3582"/>
                <a:gd name="T59" fmla="*/ 669 h 1414"/>
                <a:gd name="T60" fmla="*/ 0 w 3582"/>
                <a:gd name="T61" fmla="*/ 669 h 1414"/>
                <a:gd name="T62" fmla="*/ 3 w 3582"/>
                <a:gd name="T63" fmla="*/ 648 h 1414"/>
                <a:gd name="T64" fmla="*/ 11 w 3582"/>
                <a:gd name="T65" fmla="*/ 629 h 1414"/>
                <a:gd name="T66" fmla="*/ 24 w 3582"/>
                <a:gd name="T67" fmla="*/ 612 h 1414"/>
                <a:gd name="T68" fmla="*/ 41 w 3582"/>
                <a:gd name="T69" fmla="*/ 599 h 1414"/>
                <a:gd name="T70" fmla="*/ 61 w 3582"/>
                <a:gd name="T71" fmla="*/ 589 h 1414"/>
                <a:gd name="T72" fmla="*/ 1757 w 3582"/>
                <a:gd name="T73" fmla="*/ 5 h 1414"/>
                <a:gd name="T74" fmla="*/ 1780 w 3582"/>
                <a:gd name="T75" fmla="*/ 0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82" h="1414">
                  <a:moveTo>
                    <a:pt x="1791" y="179"/>
                  </a:moveTo>
                  <a:lnTo>
                    <a:pt x="350" y="675"/>
                  </a:lnTo>
                  <a:lnTo>
                    <a:pt x="1791" y="1233"/>
                  </a:lnTo>
                  <a:lnTo>
                    <a:pt x="3232" y="675"/>
                  </a:lnTo>
                  <a:lnTo>
                    <a:pt x="1791" y="179"/>
                  </a:lnTo>
                  <a:close/>
                  <a:moveTo>
                    <a:pt x="1780" y="0"/>
                  </a:moveTo>
                  <a:lnTo>
                    <a:pt x="1802" y="0"/>
                  </a:lnTo>
                  <a:lnTo>
                    <a:pt x="1826" y="5"/>
                  </a:lnTo>
                  <a:lnTo>
                    <a:pt x="3520" y="589"/>
                  </a:lnTo>
                  <a:lnTo>
                    <a:pt x="3541" y="599"/>
                  </a:lnTo>
                  <a:lnTo>
                    <a:pt x="3558" y="612"/>
                  </a:lnTo>
                  <a:lnTo>
                    <a:pt x="3571" y="629"/>
                  </a:lnTo>
                  <a:lnTo>
                    <a:pt x="3579" y="648"/>
                  </a:lnTo>
                  <a:lnTo>
                    <a:pt x="3582" y="669"/>
                  </a:lnTo>
                  <a:lnTo>
                    <a:pt x="3580" y="689"/>
                  </a:lnTo>
                  <a:lnTo>
                    <a:pt x="3572" y="708"/>
                  </a:lnTo>
                  <a:lnTo>
                    <a:pt x="3560" y="725"/>
                  </a:lnTo>
                  <a:lnTo>
                    <a:pt x="3545" y="739"/>
                  </a:lnTo>
                  <a:lnTo>
                    <a:pt x="3525" y="750"/>
                  </a:lnTo>
                  <a:lnTo>
                    <a:pt x="1829" y="1407"/>
                  </a:lnTo>
                  <a:lnTo>
                    <a:pt x="1810" y="1412"/>
                  </a:lnTo>
                  <a:lnTo>
                    <a:pt x="1791" y="1414"/>
                  </a:lnTo>
                  <a:lnTo>
                    <a:pt x="1772" y="1412"/>
                  </a:lnTo>
                  <a:lnTo>
                    <a:pt x="1753" y="1407"/>
                  </a:lnTo>
                  <a:lnTo>
                    <a:pt x="58" y="750"/>
                  </a:lnTo>
                  <a:lnTo>
                    <a:pt x="38" y="739"/>
                  </a:lnTo>
                  <a:lnTo>
                    <a:pt x="22" y="725"/>
                  </a:lnTo>
                  <a:lnTo>
                    <a:pt x="10" y="708"/>
                  </a:lnTo>
                  <a:lnTo>
                    <a:pt x="2" y="689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3" y="648"/>
                  </a:lnTo>
                  <a:lnTo>
                    <a:pt x="11" y="629"/>
                  </a:lnTo>
                  <a:lnTo>
                    <a:pt x="24" y="612"/>
                  </a:lnTo>
                  <a:lnTo>
                    <a:pt x="41" y="599"/>
                  </a:lnTo>
                  <a:lnTo>
                    <a:pt x="61" y="589"/>
                  </a:lnTo>
                  <a:lnTo>
                    <a:pt x="1757" y="5"/>
                  </a:lnTo>
                  <a:lnTo>
                    <a:pt x="1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661" name="Freeform 128"/>
            <p:cNvSpPr/>
            <p:nvPr/>
          </p:nvSpPr>
          <p:spPr bwMode="auto">
            <a:xfrm>
              <a:off x="4859338" y="4030663"/>
              <a:ext cx="568325" cy="147638"/>
            </a:xfrm>
            <a:custGeom>
              <a:avLst/>
              <a:gdLst>
                <a:gd name="T0" fmla="*/ 91 w 3582"/>
                <a:gd name="T1" fmla="*/ 0 h 837"/>
                <a:gd name="T2" fmla="*/ 112 w 3582"/>
                <a:gd name="T3" fmla="*/ 1 h 837"/>
                <a:gd name="T4" fmla="*/ 133 w 3582"/>
                <a:gd name="T5" fmla="*/ 7 h 837"/>
                <a:gd name="T6" fmla="*/ 1791 w 3582"/>
                <a:gd name="T7" fmla="*/ 648 h 837"/>
                <a:gd name="T8" fmla="*/ 3449 w 3582"/>
                <a:gd name="T9" fmla="*/ 7 h 837"/>
                <a:gd name="T10" fmla="*/ 3470 w 3582"/>
                <a:gd name="T11" fmla="*/ 1 h 837"/>
                <a:gd name="T12" fmla="*/ 3491 w 3582"/>
                <a:gd name="T13" fmla="*/ 0 h 837"/>
                <a:gd name="T14" fmla="*/ 3512 w 3582"/>
                <a:gd name="T15" fmla="*/ 3 h 837"/>
                <a:gd name="T16" fmla="*/ 3532 w 3582"/>
                <a:gd name="T17" fmla="*/ 10 h 837"/>
                <a:gd name="T18" fmla="*/ 3549 w 3582"/>
                <a:gd name="T19" fmla="*/ 21 h 837"/>
                <a:gd name="T20" fmla="*/ 3564 w 3582"/>
                <a:gd name="T21" fmla="*/ 35 h 837"/>
                <a:gd name="T22" fmla="*/ 3575 w 3582"/>
                <a:gd name="T23" fmla="*/ 52 h 837"/>
                <a:gd name="T24" fmla="*/ 3581 w 3582"/>
                <a:gd name="T25" fmla="*/ 71 h 837"/>
                <a:gd name="T26" fmla="*/ 3582 w 3582"/>
                <a:gd name="T27" fmla="*/ 90 h 837"/>
                <a:gd name="T28" fmla="*/ 3579 w 3582"/>
                <a:gd name="T29" fmla="*/ 109 h 837"/>
                <a:gd name="T30" fmla="*/ 3571 w 3582"/>
                <a:gd name="T31" fmla="*/ 126 h 837"/>
                <a:gd name="T32" fmla="*/ 3559 w 3582"/>
                <a:gd name="T33" fmla="*/ 142 h 837"/>
                <a:gd name="T34" fmla="*/ 3544 w 3582"/>
                <a:gd name="T35" fmla="*/ 155 h 837"/>
                <a:gd name="T36" fmla="*/ 3525 w 3582"/>
                <a:gd name="T37" fmla="*/ 165 h 837"/>
                <a:gd name="T38" fmla="*/ 1791 w 3582"/>
                <a:gd name="T39" fmla="*/ 837 h 837"/>
                <a:gd name="T40" fmla="*/ 58 w 3582"/>
                <a:gd name="T41" fmla="*/ 165 h 837"/>
                <a:gd name="T42" fmla="*/ 39 w 3582"/>
                <a:gd name="T43" fmla="*/ 155 h 837"/>
                <a:gd name="T44" fmla="*/ 23 w 3582"/>
                <a:gd name="T45" fmla="*/ 142 h 837"/>
                <a:gd name="T46" fmla="*/ 11 w 3582"/>
                <a:gd name="T47" fmla="*/ 126 h 837"/>
                <a:gd name="T48" fmla="*/ 3 w 3582"/>
                <a:gd name="T49" fmla="*/ 109 h 837"/>
                <a:gd name="T50" fmla="*/ 0 w 3582"/>
                <a:gd name="T51" fmla="*/ 90 h 837"/>
                <a:gd name="T52" fmla="*/ 1 w 3582"/>
                <a:gd name="T53" fmla="*/ 71 h 837"/>
                <a:gd name="T54" fmla="*/ 8 w 3582"/>
                <a:gd name="T55" fmla="*/ 52 h 837"/>
                <a:gd name="T56" fmla="*/ 19 w 3582"/>
                <a:gd name="T57" fmla="*/ 35 h 837"/>
                <a:gd name="T58" fmla="*/ 33 w 3582"/>
                <a:gd name="T59" fmla="*/ 21 h 837"/>
                <a:gd name="T60" fmla="*/ 51 w 3582"/>
                <a:gd name="T61" fmla="*/ 10 h 837"/>
                <a:gd name="T62" fmla="*/ 70 w 3582"/>
                <a:gd name="T63" fmla="*/ 3 h 837"/>
                <a:gd name="T64" fmla="*/ 91 w 3582"/>
                <a:gd name="T65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2" h="837">
                  <a:moveTo>
                    <a:pt x="91" y="0"/>
                  </a:moveTo>
                  <a:lnTo>
                    <a:pt x="112" y="1"/>
                  </a:lnTo>
                  <a:lnTo>
                    <a:pt x="133" y="7"/>
                  </a:lnTo>
                  <a:lnTo>
                    <a:pt x="1791" y="648"/>
                  </a:lnTo>
                  <a:lnTo>
                    <a:pt x="3449" y="7"/>
                  </a:lnTo>
                  <a:lnTo>
                    <a:pt x="3470" y="1"/>
                  </a:lnTo>
                  <a:lnTo>
                    <a:pt x="3491" y="0"/>
                  </a:lnTo>
                  <a:lnTo>
                    <a:pt x="3512" y="3"/>
                  </a:lnTo>
                  <a:lnTo>
                    <a:pt x="3532" y="10"/>
                  </a:lnTo>
                  <a:lnTo>
                    <a:pt x="3549" y="21"/>
                  </a:lnTo>
                  <a:lnTo>
                    <a:pt x="3564" y="35"/>
                  </a:lnTo>
                  <a:lnTo>
                    <a:pt x="3575" y="52"/>
                  </a:lnTo>
                  <a:lnTo>
                    <a:pt x="3581" y="71"/>
                  </a:lnTo>
                  <a:lnTo>
                    <a:pt x="3582" y="90"/>
                  </a:lnTo>
                  <a:lnTo>
                    <a:pt x="3579" y="109"/>
                  </a:lnTo>
                  <a:lnTo>
                    <a:pt x="3571" y="126"/>
                  </a:lnTo>
                  <a:lnTo>
                    <a:pt x="3559" y="142"/>
                  </a:lnTo>
                  <a:lnTo>
                    <a:pt x="3544" y="155"/>
                  </a:lnTo>
                  <a:lnTo>
                    <a:pt x="3525" y="165"/>
                  </a:lnTo>
                  <a:lnTo>
                    <a:pt x="1791" y="837"/>
                  </a:lnTo>
                  <a:lnTo>
                    <a:pt x="58" y="165"/>
                  </a:lnTo>
                  <a:lnTo>
                    <a:pt x="39" y="155"/>
                  </a:lnTo>
                  <a:lnTo>
                    <a:pt x="23" y="142"/>
                  </a:lnTo>
                  <a:lnTo>
                    <a:pt x="11" y="126"/>
                  </a:lnTo>
                  <a:lnTo>
                    <a:pt x="3" y="109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8" y="52"/>
                  </a:lnTo>
                  <a:lnTo>
                    <a:pt x="19" y="35"/>
                  </a:lnTo>
                  <a:lnTo>
                    <a:pt x="33" y="21"/>
                  </a:lnTo>
                  <a:lnTo>
                    <a:pt x="51" y="10"/>
                  </a:lnTo>
                  <a:lnTo>
                    <a:pt x="70" y="3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662" name="Freeform 129"/>
            <p:cNvSpPr/>
            <p:nvPr/>
          </p:nvSpPr>
          <p:spPr bwMode="auto">
            <a:xfrm>
              <a:off x="4859338" y="4092576"/>
              <a:ext cx="568325" cy="147638"/>
            </a:xfrm>
            <a:custGeom>
              <a:avLst/>
              <a:gdLst>
                <a:gd name="T0" fmla="*/ 3491 w 3582"/>
                <a:gd name="T1" fmla="*/ 0 h 837"/>
                <a:gd name="T2" fmla="*/ 3512 w 3582"/>
                <a:gd name="T3" fmla="*/ 3 h 837"/>
                <a:gd name="T4" fmla="*/ 3532 w 3582"/>
                <a:gd name="T5" fmla="*/ 10 h 837"/>
                <a:gd name="T6" fmla="*/ 3549 w 3582"/>
                <a:gd name="T7" fmla="*/ 21 h 837"/>
                <a:gd name="T8" fmla="*/ 3564 w 3582"/>
                <a:gd name="T9" fmla="*/ 35 h 837"/>
                <a:gd name="T10" fmla="*/ 3575 w 3582"/>
                <a:gd name="T11" fmla="*/ 52 h 837"/>
                <a:gd name="T12" fmla="*/ 3581 w 3582"/>
                <a:gd name="T13" fmla="*/ 71 h 837"/>
                <a:gd name="T14" fmla="*/ 3582 w 3582"/>
                <a:gd name="T15" fmla="*/ 92 h 837"/>
                <a:gd name="T16" fmla="*/ 3579 w 3582"/>
                <a:gd name="T17" fmla="*/ 110 h 837"/>
                <a:gd name="T18" fmla="*/ 3571 w 3582"/>
                <a:gd name="T19" fmla="*/ 128 h 837"/>
                <a:gd name="T20" fmla="*/ 3559 w 3582"/>
                <a:gd name="T21" fmla="*/ 143 h 837"/>
                <a:gd name="T22" fmla="*/ 3544 w 3582"/>
                <a:gd name="T23" fmla="*/ 156 h 837"/>
                <a:gd name="T24" fmla="*/ 3525 w 3582"/>
                <a:gd name="T25" fmla="*/ 166 h 837"/>
                <a:gd name="T26" fmla="*/ 1791 w 3582"/>
                <a:gd name="T27" fmla="*/ 837 h 837"/>
                <a:gd name="T28" fmla="*/ 58 w 3582"/>
                <a:gd name="T29" fmla="*/ 166 h 837"/>
                <a:gd name="T30" fmla="*/ 39 w 3582"/>
                <a:gd name="T31" fmla="*/ 156 h 837"/>
                <a:gd name="T32" fmla="*/ 23 w 3582"/>
                <a:gd name="T33" fmla="*/ 143 h 837"/>
                <a:gd name="T34" fmla="*/ 11 w 3582"/>
                <a:gd name="T35" fmla="*/ 128 h 837"/>
                <a:gd name="T36" fmla="*/ 3 w 3582"/>
                <a:gd name="T37" fmla="*/ 110 h 837"/>
                <a:gd name="T38" fmla="*/ 0 w 3582"/>
                <a:gd name="T39" fmla="*/ 92 h 837"/>
                <a:gd name="T40" fmla="*/ 1 w 3582"/>
                <a:gd name="T41" fmla="*/ 71 h 837"/>
                <a:gd name="T42" fmla="*/ 8 w 3582"/>
                <a:gd name="T43" fmla="*/ 52 h 837"/>
                <a:gd name="T44" fmla="*/ 19 w 3582"/>
                <a:gd name="T45" fmla="*/ 35 h 837"/>
                <a:gd name="T46" fmla="*/ 33 w 3582"/>
                <a:gd name="T47" fmla="*/ 21 h 837"/>
                <a:gd name="T48" fmla="*/ 51 w 3582"/>
                <a:gd name="T49" fmla="*/ 10 h 837"/>
                <a:gd name="T50" fmla="*/ 70 w 3582"/>
                <a:gd name="T51" fmla="*/ 3 h 837"/>
                <a:gd name="T52" fmla="*/ 91 w 3582"/>
                <a:gd name="T53" fmla="*/ 0 h 837"/>
                <a:gd name="T54" fmla="*/ 112 w 3582"/>
                <a:gd name="T55" fmla="*/ 1 h 837"/>
                <a:gd name="T56" fmla="*/ 133 w 3582"/>
                <a:gd name="T57" fmla="*/ 7 h 837"/>
                <a:gd name="T58" fmla="*/ 1791 w 3582"/>
                <a:gd name="T59" fmla="*/ 650 h 837"/>
                <a:gd name="T60" fmla="*/ 3449 w 3582"/>
                <a:gd name="T61" fmla="*/ 7 h 837"/>
                <a:gd name="T62" fmla="*/ 3470 w 3582"/>
                <a:gd name="T63" fmla="*/ 1 h 837"/>
                <a:gd name="T64" fmla="*/ 3491 w 3582"/>
                <a:gd name="T65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2" h="837">
                  <a:moveTo>
                    <a:pt x="3491" y="0"/>
                  </a:moveTo>
                  <a:lnTo>
                    <a:pt x="3512" y="3"/>
                  </a:lnTo>
                  <a:lnTo>
                    <a:pt x="3532" y="10"/>
                  </a:lnTo>
                  <a:lnTo>
                    <a:pt x="3549" y="21"/>
                  </a:lnTo>
                  <a:lnTo>
                    <a:pt x="3564" y="35"/>
                  </a:lnTo>
                  <a:lnTo>
                    <a:pt x="3575" y="52"/>
                  </a:lnTo>
                  <a:lnTo>
                    <a:pt x="3581" y="71"/>
                  </a:lnTo>
                  <a:lnTo>
                    <a:pt x="3582" y="92"/>
                  </a:lnTo>
                  <a:lnTo>
                    <a:pt x="3579" y="110"/>
                  </a:lnTo>
                  <a:lnTo>
                    <a:pt x="3571" y="128"/>
                  </a:lnTo>
                  <a:lnTo>
                    <a:pt x="3559" y="143"/>
                  </a:lnTo>
                  <a:lnTo>
                    <a:pt x="3544" y="156"/>
                  </a:lnTo>
                  <a:lnTo>
                    <a:pt x="3525" y="166"/>
                  </a:lnTo>
                  <a:lnTo>
                    <a:pt x="1791" y="837"/>
                  </a:lnTo>
                  <a:lnTo>
                    <a:pt x="58" y="166"/>
                  </a:lnTo>
                  <a:lnTo>
                    <a:pt x="39" y="156"/>
                  </a:lnTo>
                  <a:lnTo>
                    <a:pt x="23" y="143"/>
                  </a:lnTo>
                  <a:lnTo>
                    <a:pt x="11" y="128"/>
                  </a:lnTo>
                  <a:lnTo>
                    <a:pt x="3" y="110"/>
                  </a:lnTo>
                  <a:lnTo>
                    <a:pt x="0" y="92"/>
                  </a:lnTo>
                  <a:lnTo>
                    <a:pt x="1" y="71"/>
                  </a:lnTo>
                  <a:lnTo>
                    <a:pt x="8" y="52"/>
                  </a:lnTo>
                  <a:lnTo>
                    <a:pt x="19" y="35"/>
                  </a:lnTo>
                  <a:lnTo>
                    <a:pt x="33" y="21"/>
                  </a:lnTo>
                  <a:lnTo>
                    <a:pt x="51" y="10"/>
                  </a:lnTo>
                  <a:lnTo>
                    <a:pt x="70" y="3"/>
                  </a:lnTo>
                  <a:lnTo>
                    <a:pt x="91" y="0"/>
                  </a:lnTo>
                  <a:lnTo>
                    <a:pt x="112" y="1"/>
                  </a:lnTo>
                  <a:lnTo>
                    <a:pt x="133" y="7"/>
                  </a:lnTo>
                  <a:lnTo>
                    <a:pt x="1791" y="650"/>
                  </a:lnTo>
                  <a:lnTo>
                    <a:pt x="3449" y="7"/>
                  </a:lnTo>
                  <a:lnTo>
                    <a:pt x="3470" y="1"/>
                  </a:lnTo>
                  <a:lnTo>
                    <a:pt x="34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663" name="Freeform 130"/>
            <p:cNvSpPr/>
            <p:nvPr/>
          </p:nvSpPr>
          <p:spPr bwMode="auto">
            <a:xfrm>
              <a:off x="4859338" y="4152901"/>
              <a:ext cx="568325" cy="147638"/>
            </a:xfrm>
            <a:custGeom>
              <a:avLst/>
              <a:gdLst>
                <a:gd name="T0" fmla="*/ 91 w 3582"/>
                <a:gd name="T1" fmla="*/ 0 h 838"/>
                <a:gd name="T2" fmla="*/ 112 w 3582"/>
                <a:gd name="T3" fmla="*/ 2 h 838"/>
                <a:gd name="T4" fmla="*/ 133 w 3582"/>
                <a:gd name="T5" fmla="*/ 8 h 838"/>
                <a:gd name="T6" fmla="*/ 1791 w 3582"/>
                <a:gd name="T7" fmla="*/ 650 h 838"/>
                <a:gd name="T8" fmla="*/ 3449 w 3582"/>
                <a:gd name="T9" fmla="*/ 8 h 838"/>
                <a:gd name="T10" fmla="*/ 3470 w 3582"/>
                <a:gd name="T11" fmla="*/ 2 h 838"/>
                <a:gd name="T12" fmla="*/ 3491 w 3582"/>
                <a:gd name="T13" fmla="*/ 1 h 838"/>
                <a:gd name="T14" fmla="*/ 3512 w 3582"/>
                <a:gd name="T15" fmla="*/ 5 h 838"/>
                <a:gd name="T16" fmla="*/ 3532 w 3582"/>
                <a:gd name="T17" fmla="*/ 12 h 838"/>
                <a:gd name="T18" fmla="*/ 3549 w 3582"/>
                <a:gd name="T19" fmla="*/ 22 h 838"/>
                <a:gd name="T20" fmla="*/ 3564 w 3582"/>
                <a:gd name="T21" fmla="*/ 36 h 838"/>
                <a:gd name="T22" fmla="*/ 3575 w 3582"/>
                <a:gd name="T23" fmla="*/ 54 h 838"/>
                <a:gd name="T24" fmla="*/ 3581 w 3582"/>
                <a:gd name="T25" fmla="*/ 73 h 838"/>
                <a:gd name="T26" fmla="*/ 3582 w 3582"/>
                <a:gd name="T27" fmla="*/ 92 h 838"/>
                <a:gd name="T28" fmla="*/ 3579 w 3582"/>
                <a:gd name="T29" fmla="*/ 111 h 838"/>
                <a:gd name="T30" fmla="*/ 3571 w 3582"/>
                <a:gd name="T31" fmla="*/ 128 h 838"/>
                <a:gd name="T32" fmla="*/ 3559 w 3582"/>
                <a:gd name="T33" fmla="*/ 144 h 838"/>
                <a:gd name="T34" fmla="*/ 3544 w 3582"/>
                <a:gd name="T35" fmla="*/ 157 h 838"/>
                <a:gd name="T36" fmla="*/ 3525 w 3582"/>
                <a:gd name="T37" fmla="*/ 167 h 838"/>
                <a:gd name="T38" fmla="*/ 1791 w 3582"/>
                <a:gd name="T39" fmla="*/ 838 h 838"/>
                <a:gd name="T40" fmla="*/ 58 w 3582"/>
                <a:gd name="T41" fmla="*/ 167 h 838"/>
                <a:gd name="T42" fmla="*/ 39 w 3582"/>
                <a:gd name="T43" fmla="*/ 157 h 838"/>
                <a:gd name="T44" fmla="*/ 23 w 3582"/>
                <a:gd name="T45" fmla="*/ 144 h 838"/>
                <a:gd name="T46" fmla="*/ 11 w 3582"/>
                <a:gd name="T47" fmla="*/ 128 h 838"/>
                <a:gd name="T48" fmla="*/ 3 w 3582"/>
                <a:gd name="T49" fmla="*/ 111 h 838"/>
                <a:gd name="T50" fmla="*/ 0 w 3582"/>
                <a:gd name="T51" fmla="*/ 92 h 838"/>
                <a:gd name="T52" fmla="*/ 1 w 3582"/>
                <a:gd name="T53" fmla="*/ 73 h 838"/>
                <a:gd name="T54" fmla="*/ 8 w 3582"/>
                <a:gd name="T55" fmla="*/ 54 h 838"/>
                <a:gd name="T56" fmla="*/ 19 w 3582"/>
                <a:gd name="T57" fmla="*/ 36 h 838"/>
                <a:gd name="T58" fmla="*/ 33 w 3582"/>
                <a:gd name="T59" fmla="*/ 22 h 838"/>
                <a:gd name="T60" fmla="*/ 51 w 3582"/>
                <a:gd name="T61" fmla="*/ 12 h 838"/>
                <a:gd name="T62" fmla="*/ 70 w 3582"/>
                <a:gd name="T63" fmla="*/ 4 h 838"/>
                <a:gd name="T64" fmla="*/ 91 w 3582"/>
                <a:gd name="T65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2" h="838">
                  <a:moveTo>
                    <a:pt x="91" y="0"/>
                  </a:moveTo>
                  <a:lnTo>
                    <a:pt x="112" y="2"/>
                  </a:lnTo>
                  <a:lnTo>
                    <a:pt x="133" y="8"/>
                  </a:lnTo>
                  <a:lnTo>
                    <a:pt x="1791" y="650"/>
                  </a:lnTo>
                  <a:lnTo>
                    <a:pt x="3449" y="8"/>
                  </a:lnTo>
                  <a:lnTo>
                    <a:pt x="3470" y="2"/>
                  </a:lnTo>
                  <a:lnTo>
                    <a:pt x="3491" y="1"/>
                  </a:lnTo>
                  <a:lnTo>
                    <a:pt x="3512" y="5"/>
                  </a:lnTo>
                  <a:lnTo>
                    <a:pt x="3532" y="12"/>
                  </a:lnTo>
                  <a:lnTo>
                    <a:pt x="3549" y="22"/>
                  </a:lnTo>
                  <a:lnTo>
                    <a:pt x="3564" y="36"/>
                  </a:lnTo>
                  <a:lnTo>
                    <a:pt x="3575" y="54"/>
                  </a:lnTo>
                  <a:lnTo>
                    <a:pt x="3581" y="73"/>
                  </a:lnTo>
                  <a:lnTo>
                    <a:pt x="3582" y="92"/>
                  </a:lnTo>
                  <a:lnTo>
                    <a:pt x="3579" y="111"/>
                  </a:lnTo>
                  <a:lnTo>
                    <a:pt x="3571" y="128"/>
                  </a:lnTo>
                  <a:lnTo>
                    <a:pt x="3559" y="144"/>
                  </a:lnTo>
                  <a:lnTo>
                    <a:pt x="3544" y="157"/>
                  </a:lnTo>
                  <a:lnTo>
                    <a:pt x="3525" y="167"/>
                  </a:lnTo>
                  <a:lnTo>
                    <a:pt x="1791" y="838"/>
                  </a:lnTo>
                  <a:lnTo>
                    <a:pt x="58" y="167"/>
                  </a:lnTo>
                  <a:lnTo>
                    <a:pt x="39" y="157"/>
                  </a:lnTo>
                  <a:lnTo>
                    <a:pt x="23" y="144"/>
                  </a:lnTo>
                  <a:lnTo>
                    <a:pt x="11" y="128"/>
                  </a:lnTo>
                  <a:lnTo>
                    <a:pt x="3" y="111"/>
                  </a:lnTo>
                  <a:lnTo>
                    <a:pt x="0" y="92"/>
                  </a:lnTo>
                  <a:lnTo>
                    <a:pt x="1" y="73"/>
                  </a:lnTo>
                  <a:lnTo>
                    <a:pt x="8" y="54"/>
                  </a:lnTo>
                  <a:lnTo>
                    <a:pt x="19" y="36"/>
                  </a:lnTo>
                  <a:lnTo>
                    <a:pt x="33" y="22"/>
                  </a:lnTo>
                  <a:lnTo>
                    <a:pt x="51" y="12"/>
                  </a:lnTo>
                  <a:lnTo>
                    <a:pt x="70" y="4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48703" name="Title 2"/>
          <p:cNvSpPr txBox="1"/>
          <p:nvPr/>
        </p:nvSpPr>
        <p:spPr>
          <a:xfrm>
            <a:off x="996940" y="1974142"/>
            <a:ext cx="4859506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cs typeface="Arial"/>
              </a:rPr>
              <a:t>Integrantes</a:t>
            </a:r>
          </a:p>
        </p:txBody>
      </p:sp>
      <p:sp>
        <p:nvSpPr>
          <p:cNvPr id="70" name="TextBox 118">
            <a:extLst>
              <a:ext uri="{FF2B5EF4-FFF2-40B4-BE49-F238E27FC236}">
                <a16:creationId xmlns:a16="http://schemas.microsoft.com/office/drawing/2014/main" id="{11FD06C2-3399-47D5-A1A4-972778DDFF70}"/>
              </a:ext>
            </a:extLst>
          </p:cNvPr>
          <p:cNvSpPr txBox="1"/>
          <p:nvPr/>
        </p:nvSpPr>
        <p:spPr>
          <a:xfrm>
            <a:off x="187833" y="2854343"/>
            <a:ext cx="234786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ea typeface="맑은 고딕"/>
                <a:cs typeface="Arial"/>
              </a:rPr>
              <a:t>Ewerton Soares</a:t>
            </a:r>
          </a:p>
          <a:p>
            <a:pPr algn="ctr"/>
            <a:r>
              <a:rPr lang="en-US" altLang="ko-KR" sz="1400" b="1" dirty="0">
                <a:solidFill>
                  <a:srgbClr val="00B0F0"/>
                </a:solidFill>
                <a:ea typeface="맑은 고딕"/>
                <a:cs typeface="Arial"/>
              </a:rPr>
              <a:t>cp3001393</a:t>
            </a:r>
          </a:p>
        </p:txBody>
      </p:sp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DBC12D1B-C13F-469F-895D-5C709EA7D486}"/>
              </a:ext>
            </a:extLst>
          </p:cNvPr>
          <p:cNvSpPr/>
          <p:nvPr/>
        </p:nvSpPr>
        <p:spPr>
          <a:xfrm>
            <a:off x="7102289" y="1417805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109">
            <a:extLst>
              <a:ext uri="{FF2B5EF4-FFF2-40B4-BE49-F238E27FC236}">
                <a16:creationId xmlns:a16="http://schemas.microsoft.com/office/drawing/2014/main" id="{502332D7-2689-46A5-B809-821E312E19EF}"/>
              </a:ext>
            </a:extLst>
          </p:cNvPr>
          <p:cNvSpPr/>
          <p:nvPr/>
        </p:nvSpPr>
        <p:spPr>
          <a:xfrm>
            <a:off x="7102288" y="2487062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4" name="Rounded Rectangle 109">
            <a:extLst>
              <a:ext uri="{FF2B5EF4-FFF2-40B4-BE49-F238E27FC236}">
                <a16:creationId xmlns:a16="http://schemas.microsoft.com/office/drawing/2014/main" id="{33E211B8-E115-4DCE-B144-461F184761C8}"/>
              </a:ext>
            </a:extLst>
          </p:cNvPr>
          <p:cNvSpPr/>
          <p:nvPr/>
        </p:nvSpPr>
        <p:spPr>
          <a:xfrm>
            <a:off x="7065416" y="3556319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Vantagens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Limitações</a:t>
            </a:r>
            <a:endParaRPr lang="en-US" dirty="0" err="1"/>
          </a:p>
        </p:txBody>
      </p:sp>
      <p:sp>
        <p:nvSpPr>
          <p:cNvPr id="75" name="Rounded Rectangle 109">
            <a:extLst>
              <a:ext uri="{FF2B5EF4-FFF2-40B4-BE49-F238E27FC236}">
                <a16:creationId xmlns:a16="http://schemas.microsoft.com/office/drawing/2014/main" id="{2A3996E6-4547-4DFC-AED9-6CE7C344A788}"/>
              </a:ext>
            </a:extLst>
          </p:cNvPr>
          <p:cNvSpPr/>
          <p:nvPr/>
        </p:nvSpPr>
        <p:spPr>
          <a:xfrm>
            <a:off x="7102287" y="4637868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Arquitetura</a:t>
            </a:r>
            <a:endParaRPr lang="en-US" dirty="0" err="1"/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0AC50635-A8E8-4071-9773-D9B246C78650}"/>
              </a:ext>
            </a:extLst>
          </p:cNvPr>
          <p:cNvSpPr txBox="1"/>
          <p:nvPr/>
        </p:nvSpPr>
        <p:spPr>
          <a:xfrm>
            <a:off x="7280737" y="1502857"/>
            <a:ext cx="4003468" cy="6771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Conceitos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componentes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arquitetura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8" name="TextBox 118">
            <a:extLst>
              <a:ext uri="{FF2B5EF4-FFF2-40B4-BE49-F238E27FC236}">
                <a16:creationId xmlns:a16="http://schemas.microsoft.com/office/drawing/2014/main" id="{45B60147-565C-4BEE-A5D8-E7816BB1BC5C}"/>
              </a:ext>
            </a:extLst>
          </p:cNvPr>
          <p:cNvSpPr txBox="1"/>
          <p:nvPr/>
        </p:nvSpPr>
        <p:spPr>
          <a:xfrm>
            <a:off x="4317381" y="2866634"/>
            <a:ext cx="2900933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ea typeface="맑은 고딕"/>
                <a:cs typeface="Arial"/>
              </a:rPr>
              <a:t>Geazi da Silva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ea typeface="+mn-lt"/>
                <a:cs typeface="+mn-lt"/>
              </a:rPr>
              <a:t>CP3013782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81" name="TextBox 84">
            <a:extLst>
              <a:ext uri="{FF2B5EF4-FFF2-40B4-BE49-F238E27FC236}">
                <a16:creationId xmlns:a16="http://schemas.microsoft.com/office/drawing/2014/main" id="{477E86D1-0E33-4422-A73A-28909F35E5EA}"/>
              </a:ext>
            </a:extLst>
          </p:cNvPr>
          <p:cNvSpPr txBox="1"/>
          <p:nvPr/>
        </p:nvSpPr>
        <p:spPr>
          <a:xfrm>
            <a:off x="8239613" y="2565621"/>
            <a:ext cx="2499082" cy="6771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Diagrama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Arquitetura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2" name="Rounded Rectangle 109">
            <a:extLst>
              <a:ext uri="{FF2B5EF4-FFF2-40B4-BE49-F238E27FC236}">
                <a16:creationId xmlns:a16="http://schemas.microsoft.com/office/drawing/2014/main" id="{922B1C8E-84C6-4D3A-BE08-0DC1F984EBCF}"/>
              </a:ext>
            </a:extLst>
          </p:cNvPr>
          <p:cNvSpPr/>
          <p:nvPr/>
        </p:nvSpPr>
        <p:spPr>
          <a:xfrm>
            <a:off x="7102286" y="5633383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Demonstração</a:t>
            </a: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29"/>
          <p:cNvGrpSpPr/>
          <p:nvPr/>
        </p:nvGrpSpPr>
        <p:grpSpPr>
          <a:xfrm>
            <a:off x="173399" y="2636972"/>
            <a:ext cx="5403499" cy="2873907"/>
            <a:chOff x="2113658" y="4283314"/>
            <a:chExt cx="3989464" cy="1844046"/>
          </a:xfrm>
        </p:grpSpPr>
        <p:sp>
          <p:nvSpPr>
            <p:cNvPr id="1048757" name="TextBox 30"/>
            <p:cNvSpPr txBox="1"/>
            <p:nvPr/>
          </p:nvSpPr>
          <p:spPr>
            <a:xfrm>
              <a:off x="2455663" y="4488233"/>
              <a:ext cx="3647459" cy="16391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Arquitetura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Limpa (Clean Architecture) 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objetivo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promover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implementação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sistemas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que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favorecem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reusabilidade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código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coesão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independência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tecnologia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testabilidade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</a:p>
            <a:p>
              <a:endParaRPr lang="en-US" sz="1600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arquitetura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limpa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tenta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fornecer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uma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metodologia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econômica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que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torne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fácil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desenvolver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código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qualidade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com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melhor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desempenho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seja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fácil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alterar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tenha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menos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dependências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  <a:endParaRPr lang="en-US">
                <a:solidFill>
                  <a:schemeClr val="bg1"/>
                </a:solidFill>
                <a:cs typeface="Calibri"/>
              </a:endParaRPr>
            </a:p>
            <a:p>
              <a:endParaRPr lang="en-US" sz="1600" dirty="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  <p:sp>
          <p:nvSpPr>
            <p:cNvPr id="1048758" name="TextBox 31"/>
            <p:cNvSpPr txBox="1"/>
            <p:nvPr/>
          </p:nvSpPr>
          <p:spPr>
            <a:xfrm>
              <a:off x="2113658" y="4283314"/>
              <a:ext cx="3647459" cy="21723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ea typeface="맑은 고딕"/>
                  <a:cs typeface="Arial"/>
                </a:rPr>
                <a:t>Conceito</a:t>
              </a:r>
              <a:endParaRPr lang="en-US" altLang="ko-KR" sz="1600" b="1" dirty="0" err="1">
                <a:solidFill>
                  <a:schemeClr val="bg1"/>
                </a:solidFill>
                <a:ea typeface="맑은 고딕"/>
                <a:cs typeface="Arial" pitchFamily="34" charset="0"/>
              </a:endParaRPr>
            </a:p>
          </p:txBody>
        </p:sp>
      </p:grpSp>
      <p:grpSp>
        <p:nvGrpSpPr>
          <p:cNvPr id="145" name="Group 39"/>
          <p:cNvGrpSpPr/>
          <p:nvPr/>
        </p:nvGrpSpPr>
        <p:grpSpPr>
          <a:xfrm>
            <a:off x="2240178" y="1533005"/>
            <a:ext cx="1382391" cy="999126"/>
            <a:chOff x="406101" y="4128087"/>
            <a:chExt cx="1382391" cy="999126"/>
          </a:xfrm>
        </p:grpSpPr>
        <p:sp>
          <p:nvSpPr>
            <p:cNvPr id="1048764" name="Oval 21"/>
            <p:cNvSpPr>
              <a:spLocks noChangeAspect="1"/>
            </p:cNvSpPr>
            <p:nvPr/>
          </p:nvSpPr>
          <p:spPr>
            <a:xfrm>
              <a:off x="406101" y="4201957"/>
              <a:ext cx="917591" cy="92525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48765" name="Oval 21"/>
            <p:cNvSpPr>
              <a:spLocks noChangeAspect="1"/>
            </p:cNvSpPr>
            <p:nvPr/>
          </p:nvSpPr>
          <p:spPr>
            <a:xfrm rot="20634920">
              <a:off x="1280970" y="4128087"/>
              <a:ext cx="507522" cy="51176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6" name="Group 42"/>
          <p:cNvGrpSpPr/>
          <p:nvPr/>
        </p:nvGrpSpPr>
        <p:grpSpPr>
          <a:xfrm>
            <a:off x="8409898" y="1690018"/>
            <a:ext cx="974179" cy="842531"/>
            <a:chOff x="811213" y="3028951"/>
            <a:chExt cx="704851" cy="609600"/>
          </a:xfrm>
          <a:solidFill>
            <a:schemeClr val="accent3"/>
          </a:solidFill>
        </p:grpSpPr>
        <p:sp>
          <p:nvSpPr>
            <p:cNvPr id="1048766" name="Freeform 6"/>
            <p:cNvSpPr>
              <a:spLocks noEditPoints="1"/>
            </p:cNvSpPr>
            <p:nvPr/>
          </p:nvSpPr>
          <p:spPr bwMode="auto">
            <a:xfrm>
              <a:off x="811213" y="3028951"/>
              <a:ext cx="704851" cy="609600"/>
            </a:xfrm>
            <a:custGeom>
              <a:avLst/>
              <a:gdLst>
                <a:gd name="T0" fmla="*/ 258 w 3554"/>
                <a:gd name="T1" fmla="*/ 2100 h 3067"/>
                <a:gd name="T2" fmla="*/ 3296 w 3554"/>
                <a:gd name="T3" fmla="*/ 258 h 3067"/>
                <a:gd name="T4" fmla="*/ 173 w 3554"/>
                <a:gd name="T5" fmla="*/ 0 h 3067"/>
                <a:gd name="T6" fmla="*/ 3412 w 3554"/>
                <a:gd name="T7" fmla="*/ 2 h 3067"/>
                <a:gd name="T8" fmla="*/ 3468 w 3554"/>
                <a:gd name="T9" fmla="*/ 23 h 3067"/>
                <a:gd name="T10" fmla="*/ 3513 w 3554"/>
                <a:gd name="T11" fmla="*/ 60 h 3067"/>
                <a:gd name="T12" fmla="*/ 3543 w 3554"/>
                <a:gd name="T13" fmla="*/ 112 h 3067"/>
                <a:gd name="T14" fmla="*/ 3554 w 3554"/>
                <a:gd name="T15" fmla="*/ 171 h 3067"/>
                <a:gd name="T16" fmla="*/ 3550 w 3554"/>
                <a:gd name="T17" fmla="*/ 2217 h 3067"/>
                <a:gd name="T18" fmla="*/ 3530 w 3554"/>
                <a:gd name="T19" fmla="*/ 2273 h 3067"/>
                <a:gd name="T20" fmla="*/ 3492 w 3554"/>
                <a:gd name="T21" fmla="*/ 2318 h 3067"/>
                <a:gd name="T22" fmla="*/ 3441 w 3554"/>
                <a:gd name="T23" fmla="*/ 2347 h 3067"/>
                <a:gd name="T24" fmla="*/ 3381 w 3554"/>
                <a:gd name="T25" fmla="*/ 2358 h 3067"/>
                <a:gd name="T26" fmla="*/ 2181 w 3554"/>
                <a:gd name="T27" fmla="*/ 2749 h 3067"/>
                <a:gd name="T28" fmla="*/ 2681 w 3554"/>
                <a:gd name="T29" fmla="*/ 2752 h 3067"/>
                <a:gd name="T30" fmla="*/ 2737 w 3554"/>
                <a:gd name="T31" fmla="*/ 2776 h 3067"/>
                <a:gd name="T32" fmla="*/ 2780 w 3554"/>
                <a:gd name="T33" fmla="*/ 2819 h 3067"/>
                <a:gd name="T34" fmla="*/ 2804 w 3554"/>
                <a:gd name="T35" fmla="*/ 2875 h 3067"/>
                <a:gd name="T36" fmla="*/ 2804 w 3554"/>
                <a:gd name="T37" fmla="*/ 2940 h 3067"/>
                <a:gd name="T38" fmla="*/ 2780 w 3554"/>
                <a:gd name="T39" fmla="*/ 2997 h 3067"/>
                <a:gd name="T40" fmla="*/ 2737 w 3554"/>
                <a:gd name="T41" fmla="*/ 3039 h 3067"/>
                <a:gd name="T42" fmla="*/ 2681 w 3554"/>
                <a:gd name="T43" fmla="*/ 3064 h 3067"/>
                <a:gd name="T44" fmla="*/ 905 w 3554"/>
                <a:gd name="T45" fmla="*/ 3067 h 3067"/>
                <a:gd name="T46" fmla="*/ 844 w 3554"/>
                <a:gd name="T47" fmla="*/ 3054 h 3067"/>
                <a:gd name="T48" fmla="*/ 793 w 3554"/>
                <a:gd name="T49" fmla="*/ 3020 h 3067"/>
                <a:gd name="T50" fmla="*/ 758 w 3554"/>
                <a:gd name="T51" fmla="*/ 2970 h 3067"/>
                <a:gd name="T52" fmla="*/ 747 w 3554"/>
                <a:gd name="T53" fmla="*/ 2907 h 3067"/>
                <a:gd name="T54" fmla="*/ 758 w 3554"/>
                <a:gd name="T55" fmla="*/ 2846 h 3067"/>
                <a:gd name="T56" fmla="*/ 793 w 3554"/>
                <a:gd name="T57" fmla="*/ 2795 h 3067"/>
                <a:gd name="T58" fmla="*/ 844 w 3554"/>
                <a:gd name="T59" fmla="*/ 2761 h 3067"/>
                <a:gd name="T60" fmla="*/ 905 w 3554"/>
                <a:gd name="T61" fmla="*/ 2749 h 3067"/>
                <a:gd name="T62" fmla="*/ 1372 w 3554"/>
                <a:gd name="T63" fmla="*/ 2358 h 3067"/>
                <a:gd name="T64" fmla="*/ 141 w 3554"/>
                <a:gd name="T65" fmla="*/ 2356 h 3067"/>
                <a:gd name="T66" fmla="*/ 85 w 3554"/>
                <a:gd name="T67" fmla="*/ 2334 h 3067"/>
                <a:gd name="T68" fmla="*/ 41 w 3554"/>
                <a:gd name="T69" fmla="*/ 2297 h 3067"/>
                <a:gd name="T70" fmla="*/ 11 w 3554"/>
                <a:gd name="T71" fmla="*/ 2246 h 3067"/>
                <a:gd name="T72" fmla="*/ 0 w 3554"/>
                <a:gd name="T73" fmla="*/ 2186 h 3067"/>
                <a:gd name="T74" fmla="*/ 3 w 3554"/>
                <a:gd name="T75" fmla="*/ 141 h 3067"/>
                <a:gd name="T76" fmla="*/ 24 w 3554"/>
                <a:gd name="T77" fmla="*/ 85 h 3067"/>
                <a:gd name="T78" fmla="*/ 61 w 3554"/>
                <a:gd name="T79" fmla="*/ 40 h 3067"/>
                <a:gd name="T80" fmla="*/ 112 w 3554"/>
                <a:gd name="T81" fmla="*/ 11 h 3067"/>
                <a:gd name="T82" fmla="*/ 173 w 3554"/>
                <a:gd name="T83" fmla="*/ 0 h 3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54" h="3067">
                  <a:moveTo>
                    <a:pt x="258" y="258"/>
                  </a:moveTo>
                  <a:lnTo>
                    <a:pt x="258" y="2100"/>
                  </a:lnTo>
                  <a:lnTo>
                    <a:pt x="3296" y="2100"/>
                  </a:lnTo>
                  <a:lnTo>
                    <a:pt x="3296" y="258"/>
                  </a:lnTo>
                  <a:lnTo>
                    <a:pt x="258" y="258"/>
                  </a:lnTo>
                  <a:close/>
                  <a:moveTo>
                    <a:pt x="173" y="0"/>
                  </a:moveTo>
                  <a:lnTo>
                    <a:pt x="3381" y="0"/>
                  </a:lnTo>
                  <a:lnTo>
                    <a:pt x="3412" y="2"/>
                  </a:lnTo>
                  <a:lnTo>
                    <a:pt x="3441" y="11"/>
                  </a:lnTo>
                  <a:lnTo>
                    <a:pt x="3468" y="23"/>
                  </a:lnTo>
                  <a:lnTo>
                    <a:pt x="3492" y="40"/>
                  </a:lnTo>
                  <a:lnTo>
                    <a:pt x="3513" y="60"/>
                  </a:lnTo>
                  <a:lnTo>
                    <a:pt x="3530" y="85"/>
                  </a:lnTo>
                  <a:lnTo>
                    <a:pt x="3543" y="112"/>
                  </a:lnTo>
                  <a:lnTo>
                    <a:pt x="3550" y="141"/>
                  </a:lnTo>
                  <a:lnTo>
                    <a:pt x="3554" y="171"/>
                  </a:lnTo>
                  <a:lnTo>
                    <a:pt x="3554" y="2186"/>
                  </a:lnTo>
                  <a:lnTo>
                    <a:pt x="3550" y="2217"/>
                  </a:lnTo>
                  <a:lnTo>
                    <a:pt x="3543" y="2246"/>
                  </a:lnTo>
                  <a:lnTo>
                    <a:pt x="3530" y="2273"/>
                  </a:lnTo>
                  <a:lnTo>
                    <a:pt x="3513" y="2297"/>
                  </a:lnTo>
                  <a:lnTo>
                    <a:pt x="3492" y="2318"/>
                  </a:lnTo>
                  <a:lnTo>
                    <a:pt x="3468" y="2334"/>
                  </a:lnTo>
                  <a:lnTo>
                    <a:pt x="3441" y="2347"/>
                  </a:lnTo>
                  <a:lnTo>
                    <a:pt x="3412" y="2356"/>
                  </a:lnTo>
                  <a:lnTo>
                    <a:pt x="3381" y="2358"/>
                  </a:lnTo>
                  <a:lnTo>
                    <a:pt x="2181" y="2358"/>
                  </a:lnTo>
                  <a:lnTo>
                    <a:pt x="2181" y="2749"/>
                  </a:lnTo>
                  <a:lnTo>
                    <a:pt x="2648" y="2749"/>
                  </a:lnTo>
                  <a:lnTo>
                    <a:pt x="2681" y="2752"/>
                  </a:lnTo>
                  <a:lnTo>
                    <a:pt x="2710" y="2761"/>
                  </a:lnTo>
                  <a:lnTo>
                    <a:pt x="2737" y="2776"/>
                  </a:lnTo>
                  <a:lnTo>
                    <a:pt x="2761" y="2795"/>
                  </a:lnTo>
                  <a:lnTo>
                    <a:pt x="2780" y="2819"/>
                  </a:lnTo>
                  <a:lnTo>
                    <a:pt x="2795" y="2846"/>
                  </a:lnTo>
                  <a:lnTo>
                    <a:pt x="2804" y="2875"/>
                  </a:lnTo>
                  <a:lnTo>
                    <a:pt x="2807" y="2907"/>
                  </a:lnTo>
                  <a:lnTo>
                    <a:pt x="2804" y="2940"/>
                  </a:lnTo>
                  <a:lnTo>
                    <a:pt x="2795" y="2970"/>
                  </a:lnTo>
                  <a:lnTo>
                    <a:pt x="2780" y="2997"/>
                  </a:lnTo>
                  <a:lnTo>
                    <a:pt x="2761" y="3020"/>
                  </a:lnTo>
                  <a:lnTo>
                    <a:pt x="2737" y="3039"/>
                  </a:lnTo>
                  <a:lnTo>
                    <a:pt x="2710" y="3054"/>
                  </a:lnTo>
                  <a:lnTo>
                    <a:pt x="2681" y="3064"/>
                  </a:lnTo>
                  <a:lnTo>
                    <a:pt x="2648" y="3067"/>
                  </a:lnTo>
                  <a:lnTo>
                    <a:pt x="905" y="3067"/>
                  </a:lnTo>
                  <a:lnTo>
                    <a:pt x="873" y="3064"/>
                  </a:lnTo>
                  <a:lnTo>
                    <a:pt x="844" y="3054"/>
                  </a:lnTo>
                  <a:lnTo>
                    <a:pt x="817" y="3039"/>
                  </a:lnTo>
                  <a:lnTo>
                    <a:pt x="793" y="3020"/>
                  </a:lnTo>
                  <a:lnTo>
                    <a:pt x="773" y="2997"/>
                  </a:lnTo>
                  <a:lnTo>
                    <a:pt x="758" y="2970"/>
                  </a:lnTo>
                  <a:lnTo>
                    <a:pt x="750" y="2940"/>
                  </a:lnTo>
                  <a:lnTo>
                    <a:pt x="747" y="2907"/>
                  </a:lnTo>
                  <a:lnTo>
                    <a:pt x="750" y="2875"/>
                  </a:lnTo>
                  <a:lnTo>
                    <a:pt x="758" y="2846"/>
                  </a:lnTo>
                  <a:lnTo>
                    <a:pt x="773" y="2819"/>
                  </a:lnTo>
                  <a:lnTo>
                    <a:pt x="793" y="2795"/>
                  </a:lnTo>
                  <a:lnTo>
                    <a:pt x="817" y="2776"/>
                  </a:lnTo>
                  <a:lnTo>
                    <a:pt x="844" y="2761"/>
                  </a:lnTo>
                  <a:lnTo>
                    <a:pt x="873" y="2752"/>
                  </a:lnTo>
                  <a:lnTo>
                    <a:pt x="905" y="2749"/>
                  </a:lnTo>
                  <a:lnTo>
                    <a:pt x="1372" y="2749"/>
                  </a:lnTo>
                  <a:lnTo>
                    <a:pt x="1372" y="2358"/>
                  </a:lnTo>
                  <a:lnTo>
                    <a:pt x="173" y="2358"/>
                  </a:lnTo>
                  <a:lnTo>
                    <a:pt x="141" y="2356"/>
                  </a:lnTo>
                  <a:lnTo>
                    <a:pt x="112" y="2347"/>
                  </a:lnTo>
                  <a:lnTo>
                    <a:pt x="85" y="2334"/>
                  </a:lnTo>
                  <a:lnTo>
                    <a:pt x="61" y="2318"/>
                  </a:lnTo>
                  <a:lnTo>
                    <a:pt x="41" y="2297"/>
                  </a:lnTo>
                  <a:lnTo>
                    <a:pt x="24" y="2273"/>
                  </a:lnTo>
                  <a:lnTo>
                    <a:pt x="11" y="2246"/>
                  </a:lnTo>
                  <a:lnTo>
                    <a:pt x="3" y="2217"/>
                  </a:lnTo>
                  <a:lnTo>
                    <a:pt x="0" y="2186"/>
                  </a:lnTo>
                  <a:lnTo>
                    <a:pt x="0" y="171"/>
                  </a:lnTo>
                  <a:lnTo>
                    <a:pt x="3" y="141"/>
                  </a:lnTo>
                  <a:lnTo>
                    <a:pt x="11" y="112"/>
                  </a:lnTo>
                  <a:lnTo>
                    <a:pt x="24" y="85"/>
                  </a:lnTo>
                  <a:lnTo>
                    <a:pt x="41" y="60"/>
                  </a:lnTo>
                  <a:lnTo>
                    <a:pt x="61" y="40"/>
                  </a:lnTo>
                  <a:lnTo>
                    <a:pt x="85" y="23"/>
                  </a:lnTo>
                  <a:lnTo>
                    <a:pt x="112" y="11"/>
                  </a:lnTo>
                  <a:lnTo>
                    <a:pt x="141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767" name="Freeform 7"/>
            <p:cNvSpPr/>
            <p:nvPr/>
          </p:nvSpPr>
          <p:spPr bwMode="auto">
            <a:xfrm>
              <a:off x="960440" y="3190878"/>
              <a:ext cx="149225" cy="144463"/>
            </a:xfrm>
            <a:custGeom>
              <a:avLst/>
              <a:gdLst>
                <a:gd name="T0" fmla="*/ 648 w 754"/>
                <a:gd name="T1" fmla="*/ 0 h 724"/>
                <a:gd name="T2" fmla="*/ 668 w 754"/>
                <a:gd name="T3" fmla="*/ 2 h 724"/>
                <a:gd name="T4" fmla="*/ 687 w 754"/>
                <a:gd name="T5" fmla="*/ 7 h 724"/>
                <a:gd name="T6" fmla="*/ 704 w 754"/>
                <a:gd name="T7" fmla="*/ 17 h 724"/>
                <a:gd name="T8" fmla="*/ 722 w 754"/>
                <a:gd name="T9" fmla="*/ 30 h 724"/>
                <a:gd name="T10" fmla="*/ 736 w 754"/>
                <a:gd name="T11" fmla="*/ 46 h 724"/>
                <a:gd name="T12" fmla="*/ 745 w 754"/>
                <a:gd name="T13" fmla="*/ 64 h 724"/>
                <a:gd name="T14" fmla="*/ 752 w 754"/>
                <a:gd name="T15" fmla="*/ 84 h 724"/>
                <a:gd name="T16" fmla="*/ 754 w 754"/>
                <a:gd name="T17" fmla="*/ 105 h 724"/>
                <a:gd name="T18" fmla="*/ 754 w 754"/>
                <a:gd name="T19" fmla="*/ 108 h 724"/>
                <a:gd name="T20" fmla="*/ 751 w 754"/>
                <a:gd name="T21" fmla="*/ 132 h 724"/>
                <a:gd name="T22" fmla="*/ 743 w 754"/>
                <a:gd name="T23" fmla="*/ 154 h 724"/>
                <a:gd name="T24" fmla="*/ 730 w 754"/>
                <a:gd name="T25" fmla="*/ 174 h 724"/>
                <a:gd name="T26" fmla="*/ 713 w 754"/>
                <a:gd name="T27" fmla="*/ 191 h 724"/>
                <a:gd name="T28" fmla="*/ 693 w 754"/>
                <a:gd name="T29" fmla="*/ 204 h 724"/>
                <a:gd name="T30" fmla="*/ 353 w 754"/>
                <a:gd name="T31" fmla="*/ 361 h 724"/>
                <a:gd name="T32" fmla="*/ 693 w 754"/>
                <a:gd name="T33" fmla="*/ 520 h 724"/>
                <a:gd name="T34" fmla="*/ 713 w 754"/>
                <a:gd name="T35" fmla="*/ 532 h 724"/>
                <a:gd name="T36" fmla="*/ 730 w 754"/>
                <a:gd name="T37" fmla="*/ 549 h 724"/>
                <a:gd name="T38" fmla="*/ 743 w 754"/>
                <a:gd name="T39" fmla="*/ 568 h 724"/>
                <a:gd name="T40" fmla="*/ 751 w 754"/>
                <a:gd name="T41" fmla="*/ 591 h 724"/>
                <a:gd name="T42" fmla="*/ 754 w 754"/>
                <a:gd name="T43" fmla="*/ 615 h 724"/>
                <a:gd name="T44" fmla="*/ 754 w 754"/>
                <a:gd name="T45" fmla="*/ 618 h 724"/>
                <a:gd name="T46" fmla="*/ 752 w 754"/>
                <a:gd name="T47" fmla="*/ 640 h 724"/>
                <a:gd name="T48" fmla="*/ 745 w 754"/>
                <a:gd name="T49" fmla="*/ 659 h 724"/>
                <a:gd name="T50" fmla="*/ 736 w 754"/>
                <a:gd name="T51" fmla="*/ 677 h 724"/>
                <a:gd name="T52" fmla="*/ 722 w 754"/>
                <a:gd name="T53" fmla="*/ 694 h 724"/>
                <a:gd name="T54" fmla="*/ 704 w 754"/>
                <a:gd name="T55" fmla="*/ 707 h 724"/>
                <a:gd name="T56" fmla="*/ 687 w 754"/>
                <a:gd name="T57" fmla="*/ 716 h 724"/>
                <a:gd name="T58" fmla="*/ 668 w 754"/>
                <a:gd name="T59" fmla="*/ 722 h 724"/>
                <a:gd name="T60" fmla="*/ 648 w 754"/>
                <a:gd name="T61" fmla="*/ 724 h 724"/>
                <a:gd name="T62" fmla="*/ 626 w 754"/>
                <a:gd name="T63" fmla="*/ 721 h 724"/>
                <a:gd name="T64" fmla="*/ 604 w 754"/>
                <a:gd name="T65" fmla="*/ 714 h 724"/>
                <a:gd name="T66" fmla="*/ 60 w 754"/>
                <a:gd name="T67" fmla="*/ 462 h 724"/>
                <a:gd name="T68" fmla="*/ 40 w 754"/>
                <a:gd name="T69" fmla="*/ 449 h 724"/>
                <a:gd name="T70" fmla="*/ 24 w 754"/>
                <a:gd name="T71" fmla="*/ 431 h 724"/>
                <a:gd name="T72" fmla="*/ 11 w 754"/>
                <a:gd name="T73" fmla="*/ 412 h 724"/>
                <a:gd name="T74" fmla="*/ 2 w 754"/>
                <a:gd name="T75" fmla="*/ 389 h 724"/>
                <a:gd name="T76" fmla="*/ 0 w 754"/>
                <a:gd name="T77" fmla="*/ 366 h 724"/>
                <a:gd name="T78" fmla="*/ 0 w 754"/>
                <a:gd name="T79" fmla="*/ 358 h 724"/>
                <a:gd name="T80" fmla="*/ 2 w 754"/>
                <a:gd name="T81" fmla="*/ 334 h 724"/>
                <a:gd name="T82" fmla="*/ 11 w 754"/>
                <a:gd name="T83" fmla="*/ 312 h 724"/>
                <a:gd name="T84" fmla="*/ 24 w 754"/>
                <a:gd name="T85" fmla="*/ 291 h 724"/>
                <a:gd name="T86" fmla="*/ 40 w 754"/>
                <a:gd name="T87" fmla="*/ 275 h 724"/>
                <a:gd name="T88" fmla="*/ 60 w 754"/>
                <a:gd name="T89" fmla="*/ 262 h 724"/>
                <a:gd name="T90" fmla="*/ 604 w 754"/>
                <a:gd name="T91" fmla="*/ 9 h 724"/>
                <a:gd name="T92" fmla="*/ 626 w 754"/>
                <a:gd name="T93" fmla="*/ 3 h 724"/>
                <a:gd name="T94" fmla="*/ 648 w 754"/>
                <a:gd name="T95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4" h="724">
                  <a:moveTo>
                    <a:pt x="648" y="0"/>
                  </a:moveTo>
                  <a:lnTo>
                    <a:pt x="668" y="2"/>
                  </a:lnTo>
                  <a:lnTo>
                    <a:pt x="687" y="7"/>
                  </a:lnTo>
                  <a:lnTo>
                    <a:pt x="704" y="17"/>
                  </a:lnTo>
                  <a:lnTo>
                    <a:pt x="722" y="30"/>
                  </a:lnTo>
                  <a:lnTo>
                    <a:pt x="736" y="46"/>
                  </a:lnTo>
                  <a:lnTo>
                    <a:pt x="745" y="64"/>
                  </a:lnTo>
                  <a:lnTo>
                    <a:pt x="752" y="84"/>
                  </a:lnTo>
                  <a:lnTo>
                    <a:pt x="754" y="105"/>
                  </a:lnTo>
                  <a:lnTo>
                    <a:pt x="754" y="108"/>
                  </a:lnTo>
                  <a:lnTo>
                    <a:pt x="751" y="132"/>
                  </a:lnTo>
                  <a:lnTo>
                    <a:pt x="743" y="154"/>
                  </a:lnTo>
                  <a:lnTo>
                    <a:pt x="730" y="174"/>
                  </a:lnTo>
                  <a:lnTo>
                    <a:pt x="713" y="191"/>
                  </a:lnTo>
                  <a:lnTo>
                    <a:pt x="693" y="204"/>
                  </a:lnTo>
                  <a:lnTo>
                    <a:pt x="353" y="361"/>
                  </a:lnTo>
                  <a:lnTo>
                    <a:pt x="693" y="520"/>
                  </a:lnTo>
                  <a:lnTo>
                    <a:pt x="713" y="532"/>
                  </a:lnTo>
                  <a:lnTo>
                    <a:pt x="730" y="549"/>
                  </a:lnTo>
                  <a:lnTo>
                    <a:pt x="743" y="568"/>
                  </a:lnTo>
                  <a:lnTo>
                    <a:pt x="751" y="591"/>
                  </a:lnTo>
                  <a:lnTo>
                    <a:pt x="754" y="615"/>
                  </a:lnTo>
                  <a:lnTo>
                    <a:pt x="754" y="618"/>
                  </a:lnTo>
                  <a:lnTo>
                    <a:pt x="752" y="640"/>
                  </a:lnTo>
                  <a:lnTo>
                    <a:pt x="745" y="659"/>
                  </a:lnTo>
                  <a:lnTo>
                    <a:pt x="736" y="677"/>
                  </a:lnTo>
                  <a:lnTo>
                    <a:pt x="722" y="694"/>
                  </a:lnTo>
                  <a:lnTo>
                    <a:pt x="704" y="707"/>
                  </a:lnTo>
                  <a:lnTo>
                    <a:pt x="687" y="716"/>
                  </a:lnTo>
                  <a:lnTo>
                    <a:pt x="668" y="722"/>
                  </a:lnTo>
                  <a:lnTo>
                    <a:pt x="648" y="724"/>
                  </a:lnTo>
                  <a:lnTo>
                    <a:pt x="626" y="721"/>
                  </a:lnTo>
                  <a:lnTo>
                    <a:pt x="604" y="714"/>
                  </a:lnTo>
                  <a:lnTo>
                    <a:pt x="60" y="462"/>
                  </a:lnTo>
                  <a:lnTo>
                    <a:pt x="40" y="449"/>
                  </a:lnTo>
                  <a:lnTo>
                    <a:pt x="24" y="431"/>
                  </a:lnTo>
                  <a:lnTo>
                    <a:pt x="11" y="412"/>
                  </a:lnTo>
                  <a:lnTo>
                    <a:pt x="2" y="389"/>
                  </a:lnTo>
                  <a:lnTo>
                    <a:pt x="0" y="366"/>
                  </a:lnTo>
                  <a:lnTo>
                    <a:pt x="0" y="358"/>
                  </a:lnTo>
                  <a:lnTo>
                    <a:pt x="2" y="334"/>
                  </a:lnTo>
                  <a:lnTo>
                    <a:pt x="11" y="312"/>
                  </a:lnTo>
                  <a:lnTo>
                    <a:pt x="24" y="291"/>
                  </a:lnTo>
                  <a:lnTo>
                    <a:pt x="40" y="275"/>
                  </a:lnTo>
                  <a:lnTo>
                    <a:pt x="60" y="262"/>
                  </a:lnTo>
                  <a:lnTo>
                    <a:pt x="604" y="9"/>
                  </a:lnTo>
                  <a:lnTo>
                    <a:pt x="626" y="3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768" name="Freeform 8"/>
            <p:cNvSpPr/>
            <p:nvPr/>
          </p:nvSpPr>
          <p:spPr bwMode="auto">
            <a:xfrm>
              <a:off x="1106489" y="3132138"/>
              <a:ext cx="114300" cy="260351"/>
            </a:xfrm>
            <a:custGeom>
              <a:avLst/>
              <a:gdLst>
                <a:gd name="T0" fmla="*/ 462 w 570"/>
                <a:gd name="T1" fmla="*/ 0 h 1319"/>
                <a:gd name="T2" fmla="*/ 465 w 570"/>
                <a:gd name="T3" fmla="*/ 0 h 1319"/>
                <a:gd name="T4" fmla="*/ 490 w 570"/>
                <a:gd name="T5" fmla="*/ 2 h 1319"/>
                <a:gd name="T6" fmla="*/ 512 w 570"/>
                <a:gd name="T7" fmla="*/ 10 h 1319"/>
                <a:gd name="T8" fmla="*/ 533 w 570"/>
                <a:gd name="T9" fmla="*/ 24 h 1319"/>
                <a:gd name="T10" fmla="*/ 550 w 570"/>
                <a:gd name="T11" fmla="*/ 43 h 1319"/>
                <a:gd name="T12" fmla="*/ 562 w 570"/>
                <a:gd name="T13" fmla="*/ 64 h 1319"/>
                <a:gd name="T14" fmla="*/ 568 w 570"/>
                <a:gd name="T15" fmla="*/ 88 h 1319"/>
                <a:gd name="T16" fmla="*/ 570 w 570"/>
                <a:gd name="T17" fmla="*/ 113 h 1319"/>
                <a:gd name="T18" fmla="*/ 565 w 570"/>
                <a:gd name="T19" fmla="*/ 137 h 1319"/>
                <a:gd name="T20" fmla="*/ 208 w 570"/>
                <a:gd name="T21" fmla="*/ 1245 h 1319"/>
                <a:gd name="T22" fmla="*/ 198 w 570"/>
                <a:gd name="T23" fmla="*/ 1266 h 1319"/>
                <a:gd name="T24" fmla="*/ 186 w 570"/>
                <a:gd name="T25" fmla="*/ 1284 h 1319"/>
                <a:gd name="T26" fmla="*/ 169 w 570"/>
                <a:gd name="T27" fmla="*/ 1299 h 1319"/>
                <a:gd name="T28" fmla="*/ 151 w 570"/>
                <a:gd name="T29" fmla="*/ 1310 h 1319"/>
                <a:gd name="T30" fmla="*/ 129 w 570"/>
                <a:gd name="T31" fmla="*/ 1316 h 1319"/>
                <a:gd name="T32" fmla="*/ 108 w 570"/>
                <a:gd name="T33" fmla="*/ 1319 h 1319"/>
                <a:gd name="T34" fmla="*/ 105 w 570"/>
                <a:gd name="T35" fmla="*/ 1319 h 1319"/>
                <a:gd name="T36" fmla="*/ 80 w 570"/>
                <a:gd name="T37" fmla="*/ 1316 h 1319"/>
                <a:gd name="T38" fmla="*/ 57 w 570"/>
                <a:gd name="T39" fmla="*/ 1308 h 1319"/>
                <a:gd name="T40" fmla="*/ 37 w 570"/>
                <a:gd name="T41" fmla="*/ 1294 h 1319"/>
                <a:gd name="T42" fmla="*/ 19 w 570"/>
                <a:gd name="T43" fmla="*/ 1275 h 1319"/>
                <a:gd name="T44" fmla="*/ 8 w 570"/>
                <a:gd name="T45" fmla="*/ 1254 h 1319"/>
                <a:gd name="T46" fmla="*/ 1 w 570"/>
                <a:gd name="T47" fmla="*/ 1230 h 1319"/>
                <a:gd name="T48" fmla="*/ 0 w 570"/>
                <a:gd name="T49" fmla="*/ 1205 h 1319"/>
                <a:gd name="T50" fmla="*/ 4 w 570"/>
                <a:gd name="T51" fmla="*/ 1181 h 1319"/>
                <a:gd name="T52" fmla="*/ 361 w 570"/>
                <a:gd name="T53" fmla="*/ 73 h 1319"/>
                <a:gd name="T54" fmla="*/ 371 w 570"/>
                <a:gd name="T55" fmla="*/ 51 h 1319"/>
                <a:gd name="T56" fmla="*/ 384 w 570"/>
                <a:gd name="T57" fmla="*/ 34 h 1319"/>
                <a:gd name="T58" fmla="*/ 400 w 570"/>
                <a:gd name="T59" fmla="*/ 19 h 1319"/>
                <a:gd name="T60" fmla="*/ 419 w 570"/>
                <a:gd name="T61" fmla="*/ 8 h 1319"/>
                <a:gd name="T62" fmla="*/ 440 w 570"/>
                <a:gd name="T63" fmla="*/ 2 h 1319"/>
                <a:gd name="T64" fmla="*/ 462 w 570"/>
                <a:gd name="T65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0" h="1319">
                  <a:moveTo>
                    <a:pt x="462" y="0"/>
                  </a:moveTo>
                  <a:lnTo>
                    <a:pt x="465" y="0"/>
                  </a:lnTo>
                  <a:lnTo>
                    <a:pt x="490" y="2"/>
                  </a:lnTo>
                  <a:lnTo>
                    <a:pt x="512" y="10"/>
                  </a:lnTo>
                  <a:lnTo>
                    <a:pt x="533" y="24"/>
                  </a:lnTo>
                  <a:lnTo>
                    <a:pt x="550" y="43"/>
                  </a:lnTo>
                  <a:lnTo>
                    <a:pt x="562" y="64"/>
                  </a:lnTo>
                  <a:lnTo>
                    <a:pt x="568" y="88"/>
                  </a:lnTo>
                  <a:lnTo>
                    <a:pt x="570" y="113"/>
                  </a:lnTo>
                  <a:lnTo>
                    <a:pt x="565" y="137"/>
                  </a:lnTo>
                  <a:lnTo>
                    <a:pt x="208" y="1245"/>
                  </a:lnTo>
                  <a:lnTo>
                    <a:pt x="198" y="1266"/>
                  </a:lnTo>
                  <a:lnTo>
                    <a:pt x="186" y="1284"/>
                  </a:lnTo>
                  <a:lnTo>
                    <a:pt x="169" y="1299"/>
                  </a:lnTo>
                  <a:lnTo>
                    <a:pt x="151" y="1310"/>
                  </a:lnTo>
                  <a:lnTo>
                    <a:pt x="129" y="1316"/>
                  </a:lnTo>
                  <a:lnTo>
                    <a:pt x="108" y="1319"/>
                  </a:lnTo>
                  <a:lnTo>
                    <a:pt x="105" y="1319"/>
                  </a:lnTo>
                  <a:lnTo>
                    <a:pt x="80" y="1316"/>
                  </a:lnTo>
                  <a:lnTo>
                    <a:pt x="57" y="1308"/>
                  </a:lnTo>
                  <a:lnTo>
                    <a:pt x="37" y="1294"/>
                  </a:lnTo>
                  <a:lnTo>
                    <a:pt x="19" y="1275"/>
                  </a:lnTo>
                  <a:lnTo>
                    <a:pt x="8" y="1254"/>
                  </a:lnTo>
                  <a:lnTo>
                    <a:pt x="1" y="1230"/>
                  </a:lnTo>
                  <a:lnTo>
                    <a:pt x="0" y="1205"/>
                  </a:lnTo>
                  <a:lnTo>
                    <a:pt x="4" y="1181"/>
                  </a:lnTo>
                  <a:lnTo>
                    <a:pt x="361" y="73"/>
                  </a:lnTo>
                  <a:lnTo>
                    <a:pt x="371" y="51"/>
                  </a:lnTo>
                  <a:lnTo>
                    <a:pt x="384" y="34"/>
                  </a:lnTo>
                  <a:lnTo>
                    <a:pt x="400" y="19"/>
                  </a:lnTo>
                  <a:lnTo>
                    <a:pt x="419" y="8"/>
                  </a:lnTo>
                  <a:lnTo>
                    <a:pt x="440" y="2"/>
                  </a:lnTo>
                  <a:lnTo>
                    <a:pt x="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769" name="Freeform 9"/>
            <p:cNvSpPr/>
            <p:nvPr/>
          </p:nvSpPr>
          <p:spPr bwMode="auto">
            <a:xfrm>
              <a:off x="1217614" y="3190878"/>
              <a:ext cx="149225" cy="144463"/>
            </a:xfrm>
            <a:custGeom>
              <a:avLst/>
              <a:gdLst>
                <a:gd name="T0" fmla="*/ 106 w 755"/>
                <a:gd name="T1" fmla="*/ 0 h 724"/>
                <a:gd name="T2" fmla="*/ 129 w 755"/>
                <a:gd name="T3" fmla="*/ 3 h 724"/>
                <a:gd name="T4" fmla="*/ 150 w 755"/>
                <a:gd name="T5" fmla="*/ 9 h 724"/>
                <a:gd name="T6" fmla="*/ 694 w 755"/>
                <a:gd name="T7" fmla="*/ 262 h 724"/>
                <a:gd name="T8" fmla="*/ 715 w 755"/>
                <a:gd name="T9" fmla="*/ 275 h 724"/>
                <a:gd name="T10" fmla="*/ 731 w 755"/>
                <a:gd name="T11" fmla="*/ 291 h 724"/>
                <a:gd name="T12" fmla="*/ 744 w 755"/>
                <a:gd name="T13" fmla="*/ 312 h 724"/>
                <a:gd name="T14" fmla="*/ 752 w 755"/>
                <a:gd name="T15" fmla="*/ 334 h 724"/>
                <a:gd name="T16" fmla="*/ 755 w 755"/>
                <a:gd name="T17" fmla="*/ 358 h 724"/>
                <a:gd name="T18" fmla="*/ 755 w 755"/>
                <a:gd name="T19" fmla="*/ 366 h 724"/>
                <a:gd name="T20" fmla="*/ 752 w 755"/>
                <a:gd name="T21" fmla="*/ 389 h 724"/>
                <a:gd name="T22" fmla="*/ 744 w 755"/>
                <a:gd name="T23" fmla="*/ 412 h 724"/>
                <a:gd name="T24" fmla="*/ 731 w 755"/>
                <a:gd name="T25" fmla="*/ 431 h 724"/>
                <a:gd name="T26" fmla="*/ 715 w 755"/>
                <a:gd name="T27" fmla="*/ 449 h 724"/>
                <a:gd name="T28" fmla="*/ 694 w 755"/>
                <a:gd name="T29" fmla="*/ 462 h 724"/>
                <a:gd name="T30" fmla="*/ 150 w 755"/>
                <a:gd name="T31" fmla="*/ 714 h 724"/>
                <a:gd name="T32" fmla="*/ 129 w 755"/>
                <a:gd name="T33" fmla="*/ 721 h 724"/>
                <a:gd name="T34" fmla="*/ 106 w 755"/>
                <a:gd name="T35" fmla="*/ 724 h 724"/>
                <a:gd name="T36" fmla="*/ 87 w 755"/>
                <a:gd name="T37" fmla="*/ 722 h 724"/>
                <a:gd name="T38" fmla="*/ 67 w 755"/>
                <a:gd name="T39" fmla="*/ 716 h 724"/>
                <a:gd name="T40" fmla="*/ 50 w 755"/>
                <a:gd name="T41" fmla="*/ 707 h 724"/>
                <a:gd name="T42" fmla="*/ 33 w 755"/>
                <a:gd name="T43" fmla="*/ 694 h 724"/>
                <a:gd name="T44" fmla="*/ 19 w 755"/>
                <a:gd name="T45" fmla="*/ 677 h 724"/>
                <a:gd name="T46" fmla="*/ 9 w 755"/>
                <a:gd name="T47" fmla="*/ 659 h 724"/>
                <a:gd name="T48" fmla="*/ 3 w 755"/>
                <a:gd name="T49" fmla="*/ 640 h 724"/>
                <a:gd name="T50" fmla="*/ 0 w 755"/>
                <a:gd name="T51" fmla="*/ 618 h 724"/>
                <a:gd name="T52" fmla="*/ 0 w 755"/>
                <a:gd name="T53" fmla="*/ 615 h 724"/>
                <a:gd name="T54" fmla="*/ 4 w 755"/>
                <a:gd name="T55" fmla="*/ 591 h 724"/>
                <a:gd name="T56" fmla="*/ 11 w 755"/>
                <a:gd name="T57" fmla="*/ 568 h 724"/>
                <a:gd name="T58" fmla="*/ 24 w 755"/>
                <a:gd name="T59" fmla="*/ 549 h 724"/>
                <a:gd name="T60" fmla="*/ 41 w 755"/>
                <a:gd name="T61" fmla="*/ 532 h 724"/>
                <a:gd name="T62" fmla="*/ 62 w 755"/>
                <a:gd name="T63" fmla="*/ 520 h 724"/>
                <a:gd name="T64" fmla="*/ 402 w 755"/>
                <a:gd name="T65" fmla="*/ 361 h 724"/>
                <a:gd name="T66" fmla="*/ 62 w 755"/>
                <a:gd name="T67" fmla="*/ 204 h 724"/>
                <a:gd name="T68" fmla="*/ 41 w 755"/>
                <a:gd name="T69" fmla="*/ 191 h 724"/>
                <a:gd name="T70" fmla="*/ 24 w 755"/>
                <a:gd name="T71" fmla="*/ 174 h 724"/>
                <a:gd name="T72" fmla="*/ 11 w 755"/>
                <a:gd name="T73" fmla="*/ 154 h 724"/>
                <a:gd name="T74" fmla="*/ 4 w 755"/>
                <a:gd name="T75" fmla="*/ 132 h 724"/>
                <a:gd name="T76" fmla="*/ 0 w 755"/>
                <a:gd name="T77" fmla="*/ 108 h 724"/>
                <a:gd name="T78" fmla="*/ 0 w 755"/>
                <a:gd name="T79" fmla="*/ 105 h 724"/>
                <a:gd name="T80" fmla="*/ 3 w 755"/>
                <a:gd name="T81" fmla="*/ 84 h 724"/>
                <a:gd name="T82" fmla="*/ 9 w 755"/>
                <a:gd name="T83" fmla="*/ 64 h 724"/>
                <a:gd name="T84" fmla="*/ 19 w 755"/>
                <a:gd name="T85" fmla="*/ 46 h 724"/>
                <a:gd name="T86" fmla="*/ 33 w 755"/>
                <a:gd name="T87" fmla="*/ 30 h 724"/>
                <a:gd name="T88" fmla="*/ 50 w 755"/>
                <a:gd name="T89" fmla="*/ 16 h 724"/>
                <a:gd name="T90" fmla="*/ 67 w 755"/>
                <a:gd name="T91" fmla="*/ 7 h 724"/>
                <a:gd name="T92" fmla="*/ 87 w 755"/>
                <a:gd name="T93" fmla="*/ 2 h 724"/>
                <a:gd name="T94" fmla="*/ 106 w 755"/>
                <a:gd name="T95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5" h="724">
                  <a:moveTo>
                    <a:pt x="106" y="0"/>
                  </a:moveTo>
                  <a:lnTo>
                    <a:pt x="129" y="3"/>
                  </a:lnTo>
                  <a:lnTo>
                    <a:pt x="150" y="9"/>
                  </a:lnTo>
                  <a:lnTo>
                    <a:pt x="694" y="262"/>
                  </a:lnTo>
                  <a:lnTo>
                    <a:pt x="715" y="275"/>
                  </a:lnTo>
                  <a:lnTo>
                    <a:pt x="731" y="291"/>
                  </a:lnTo>
                  <a:lnTo>
                    <a:pt x="744" y="312"/>
                  </a:lnTo>
                  <a:lnTo>
                    <a:pt x="752" y="334"/>
                  </a:lnTo>
                  <a:lnTo>
                    <a:pt x="755" y="358"/>
                  </a:lnTo>
                  <a:lnTo>
                    <a:pt x="755" y="366"/>
                  </a:lnTo>
                  <a:lnTo>
                    <a:pt x="752" y="389"/>
                  </a:lnTo>
                  <a:lnTo>
                    <a:pt x="744" y="412"/>
                  </a:lnTo>
                  <a:lnTo>
                    <a:pt x="731" y="431"/>
                  </a:lnTo>
                  <a:lnTo>
                    <a:pt x="715" y="449"/>
                  </a:lnTo>
                  <a:lnTo>
                    <a:pt x="694" y="462"/>
                  </a:lnTo>
                  <a:lnTo>
                    <a:pt x="150" y="714"/>
                  </a:lnTo>
                  <a:lnTo>
                    <a:pt x="129" y="721"/>
                  </a:lnTo>
                  <a:lnTo>
                    <a:pt x="106" y="724"/>
                  </a:lnTo>
                  <a:lnTo>
                    <a:pt x="87" y="722"/>
                  </a:lnTo>
                  <a:lnTo>
                    <a:pt x="67" y="716"/>
                  </a:lnTo>
                  <a:lnTo>
                    <a:pt x="50" y="707"/>
                  </a:lnTo>
                  <a:lnTo>
                    <a:pt x="33" y="694"/>
                  </a:lnTo>
                  <a:lnTo>
                    <a:pt x="19" y="677"/>
                  </a:lnTo>
                  <a:lnTo>
                    <a:pt x="9" y="659"/>
                  </a:lnTo>
                  <a:lnTo>
                    <a:pt x="3" y="640"/>
                  </a:lnTo>
                  <a:lnTo>
                    <a:pt x="0" y="618"/>
                  </a:lnTo>
                  <a:lnTo>
                    <a:pt x="0" y="615"/>
                  </a:lnTo>
                  <a:lnTo>
                    <a:pt x="4" y="591"/>
                  </a:lnTo>
                  <a:lnTo>
                    <a:pt x="11" y="568"/>
                  </a:lnTo>
                  <a:lnTo>
                    <a:pt x="24" y="549"/>
                  </a:lnTo>
                  <a:lnTo>
                    <a:pt x="41" y="532"/>
                  </a:lnTo>
                  <a:lnTo>
                    <a:pt x="62" y="520"/>
                  </a:lnTo>
                  <a:lnTo>
                    <a:pt x="402" y="361"/>
                  </a:lnTo>
                  <a:lnTo>
                    <a:pt x="62" y="204"/>
                  </a:lnTo>
                  <a:lnTo>
                    <a:pt x="41" y="191"/>
                  </a:lnTo>
                  <a:lnTo>
                    <a:pt x="24" y="174"/>
                  </a:lnTo>
                  <a:lnTo>
                    <a:pt x="11" y="154"/>
                  </a:lnTo>
                  <a:lnTo>
                    <a:pt x="4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3" y="84"/>
                  </a:lnTo>
                  <a:lnTo>
                    <a:pt x="9" y="64"/>
                  </a:lnTo>
                  <a:lnTo>
                    <a:pt x="19" y="46"/>
                  </a:lnTo>
                  <a:lnTo>
                    <a:pt x="33" y="30"/>
                  </a:lnTo>
                  <a:lnTo>
                    <a:pt x="50" y="16"/>
                  </a:lnTo>
                  <a:lnTo>
                    <a:pt x="67" y="7"/>
                  </a:lnTo>
                  <a:lnTo>
                    <a:pt x="87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6F52E037-0F23-41EE-846B-E3B17B997591}"/>
              </a:ext>
            </a:extLst>
          </p:cNvPr>
          <p:cNvSpPr/>
          <p:nvPr/>
        </p:nvSpPr>
        <p:spPr>
          <a:xfrm>
            <a:off x="-702065" y="496030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2E68D-F111-4CA0-BF17-6640D27FD6D1}"/>
              </a:ext>
            </a:extLst>
          </p:cNvPr>
          <p:cNvSpPr txBox="1"/>
          <p:nvPr/>
        </p:nvSpPr>
        <p:spPr>
          <a:xfrm>
            <a:off x="108650" y="530664"/>
            <a:ext cx="404340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CONCEITOS E COMPONENTES  DA ARQUITETURA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957D322A-1554-4A5F-BD47-DC96DBC7B179}"/>
              </a:ext>
            </a:extLst>
          </p:cNvPr>
          <p:cNvGrpSpPr/>
          <p:nvPr/>
        </p:nvGrpSpPr>
        <p:grpSpPr>
          <a:xfrm>
            <a:off x="6470682" y="2636973"/>
            <a:ext cx="5403499" cy="1642801"/>
            <a:chOff x="2113658" y="4283314"/>
            <a:chExt cx="3989464" cy="1054105"/>
          </a:xfrm>
        </p:grpSpPr>
        <p:sp>
          <p:nvSpPr>
            <p:cNvPr id="47" name="TextBox 30">
              <a:extLst>
                <a:ext uri="{FF2B5EF4-FFF2-40B4-BE49-F238E27FC236}">
                  <a16:creationId xmlns:a16="http://schemas.microsoft.com/office/drawing/2014/main" id="{351BC0EE-0E66-4FA6-A434-A919C6E2E246}"/>
                </a:ext>
              </a:extLst>
            </p:cNvPr>
            <p:cNvSpPr txBox="1"/>
            <p:nvPr/>
          </p:nvSpPr>
          <p:spPr>
            <a:xfrm>
              <a:off x="2455663" y="4488233"/>
              <a:ext cx="3647459" cy="8491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  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Entidades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(Entities)</a:t>
              </a:r>
              <a:endParaRPr lang="pt-BR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   Casos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Uso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(Use Cases)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  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Adaptadores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Interface (Interface Adapters)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   Frameworks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endParaRPr lang="en-US" sz="1600" dirty="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  <p:sp>
          <p:nvSpPr>
            <p:cNvPr id="48" name="TextBox 31">
              <a:extLst>
                <a:ext uri="{FF2B5EF4-FFF2-40B4-BE49-F238E27FC236}">
                  <a16:creationId xmlns:a16="http://schemas.microsoft.com/office/drawing/2014/main" id="{52EE6685-B26B-4F69-B16D-34E23F55A82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1723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a typeface="맑은 고딕"/>
                  <a:cs typeface="Arial"/>
                </a:rPr>
                <a:t>Componentes</a:t>
              </a:r>
              <a:endParaRPr lang="en-US" altLang="ko-KR" sz="1600" b="1" dirty="0" err="1">
                <a:solidFill>
                  <a:schemeClr val="bg1"/>
                </a:solidFill>
                <a:ea typeface="맑은 고딕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4">
            <a:extLst>
              <a:ext uri="{FF2B5EF4-FFF2-40B4-BE49-F238E27FC236}">
                <a16:creationId xmlns:a16="http://schemas.microsoft.com/office/drawing/2014/main" id="{234993CE-5F75-41C9-9FBF-1FC9F12F6583}"/>
              </a:ext>
            </a:extLst>
          </p:cNvPr>
          <p:cNvGrpSpPr/>
          <p:nvPr/>
        </p:nvGrpSpPr>
        <p:grpSpPr>
          <a:xfrm>
            <a:off x="43132" y="-70620"/>
            <a:ext cx="12192003" cy="7049903"/>
            <a:chOff x="-14515" y="-83047"/>
            <a:chExt cx="12192003" cy="7049903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7FF9D58E-971F-49E6-AFD3-74F4920F369C}"/>
                </a:ext>
              </a:extLst>
            </p:cNvPr>
            <p:cNvGrpSpPr/>
            <p:nvPr/>
          </p:nvGrpSpPr>
          <p:grpSpPr>
            <a:xfrm>
              <a:off x="-14515" y="-83047"/>
              <a:ext cx="5305246" cy="7049903"/>
              <a:chOff x="-14480" y="-83047"/>
              <a:chExt cx="5292616" cy="7049903"/>
            </a:xfrm>
          </p:grpSpPr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A785D406-00B1-485B-90C0-4E03AE9D7F64}"/>
                  </a:ext>
                </a:extLst>
              </p:cNvPr>
              <p:cNvSpPr/>
              <p:nvPr/>
            </p:nvSpPr>
            <p:spPr>
              <a:xfrm flipH="1">
                <a:off x="-14480" y="-1"/>
                <a:ext cx="2040756" cy="696685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F910EA8-008F-4FAA-98B2-B5E9163328F5}"/>
                  </a:ext>
                </a:extLst>
              </p:cNvPr>
              <p:cNvSpPr/>
              <p:nvPr/>
            </p:nvSpPr>
            <p:spPr>
              <a:xfrm flipH="1">
                <a:off x="3251860" y="-83047"/>
                <a:ext cx="2026276" cy="69668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835F39CA-6B43-4746-9C3C-2FBF99B746AA}"/>
                </a:ext>
              </a:extLst>
            </p:cNvPr>
            <p:cNvGrpSpPr/>
            <p:nvPr/>
          </p:nvGrpSpPr>
          <p:grpSpPr>
            <a:xfrm>
              <a:off x="6761127" y="-76201"/>
              <a:ext cx="5416361" cy="6966857"/>
              <a:chOff x="663541" y="-39915"/>
              <a:chExt cx="5403465" cy="6966857"/>
            </a:xfrm>
          </p:grpSpPr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FC8598D9-8619-45C6-9866-AE52C0DEA265}"/>
                  </a:ext>
                </a:extLst>
              </p:cNvPr>
              <p:cNvSpPr/>
              <p:nvPr/>
            </p:nvSpPr>
            <p:spPr>
              <a:xfrm flipH="1">
                <a:off x="663541" y="28754"/>
                <a:ext cx="2241424" cy="68518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13">
                <a:extLst>
                  <a:ext uri="{FF2B5EF4-FFF2-40B4-BE49-F238E27FC236}">
                    <a16:creationId xmlns:a16="http://schemas.microsoft.com/office/drawing/2014/main" id="{C2F96724-8F36-427C-B48F-54D3B4ED72C5}"/>
                  </a:ext>
                </a:extLst>
              </p:cNvPr>
              <p:cNvSpPr/>
              <p:nvPr/>
            </p:nvSpPr>
            <p:spPr>
              <a:xfrm flipH="1">
                <a:off x="4026250" y="-39915"/>
                <a:ext cx="2040756" cy="696685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Rectangle 77">
            <a:extLst>
              <a:ext uri="{FF2B5EF4-FFF2-40B4-BE49-F238E27FC236}">
                <a16:creationId xmlns:a16="http://schemas.microsoft.com/office/drawing/2014/main" id="{7FA7501B-55FC-4844-B089-4CEA05FD2CD2}"/>
              </a:ext>
            </a:extLst>
          </p:cNvPr>
          <p:cNvSpPr/>
          <p:nvPr/>
        </p:nvSpPr>
        <p:spPr>
          <a:xfrm>
            <a:off x="-243840" y="-243841"/>
            <a:ext cx="12664440" cy="16115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76">
            <a:extLst>
              <a:ext uri="{FF2B5EF4-FFF2-40B4-BE49-F238E27FC236}">
                <a16:creationId xmlns:a16="http://schemas.microsoft.com/office/drawing/2014/main" id="{60CE72C9-4ABD-4FE9-BF3E-D4C03EA5E264}"/>
              </a:ext>
            </a:extLst>
          </p:cNvPr>
          <p:cNvSpPr txBox="1"/>
          <p:nvPr/>
        </p:nvSpPr>
        <p:spPr>
          <a:xfrm>
            <a:off x="2589613" y="174518"/>
            <a:ext cx="698261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Componentes da Arquitetura</a:t>
            </a:r>
            <a:endParaRPr lang="en-US" sz="4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Rectangle 78">
            <a:extLst>
              <a:ext uri="{FF2B5EF4-FFF2-40B4-BE49-F238E27FC236}">
                <a16:creationId xmlns:a16="http://schemas.microsoft.com/office/drawing/2014/main" id="{688DD3ED-8FA2-495D-B144-93CD5F083C1C}"/>
              </a:ext>
            </a:extLst>
          </p:cNvPr>
          <p:cNvSpPr/>
          <p:nvPr/>
        </p:nvSpPr>
        <p:spPr>
          <a:xfrm>
            <a:off x="-82071" y="6473769"/>
            <a:ext cx="12664440" cy="5023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5A9454C-6662-43F9-B4B4-69D9E986F7C3}"/>
              </a:ext>
            </a:extLst>
          </p:cNvPr>
          <p:cNvSpPr/>
          <p:nvPr/>
        </p:nvSpPr>
        <p:spPr>
          <a:xfrm flipH="1">
            <a:off x="2021456" y="1358147"/>
            <a:ext cx="1298004" cy="5124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5">
            <a:extLst>
              <a:ext uri="{FF2B5EF4-FFF2-40B4-BE49-F238E27FC236}">
                <a16:creationId xmlns:a16="http://schemas.microsoft.com/office/drawing/2014/main" id="{FA2BE831-BF43-4AC5-9DAF-B18D1075AD50}"/>
              </a:ext>
            </a:extLst>
          </p:cNvPr>
          <p:cNvGrpSpPr/>
          <p:nvPr/>
        </p:nvGrpSpPr>
        <p:grpSpPr>
          <a:xfrm>
            <a:off x="342689" y="2800448"/>
            <a:ext cx="2611404" cy="2457800"/>
            <a:chOff x="1297753" y="4291856"/>
            <a:chExt cx="6107049" cy="623398"/>
          </a:xfrm>
        </p:grpSpPr>
        <p:sp>
          <p:nvSpPr>
            <p:cNvPr id="37" name="TextBox 56">
              <a:extLst>
                <a:ext uri="{FF2B5EF4-FFF2-40B4-BE49-F238E27FC236}">
                  <a16:creationId xmlns:a16="http://schemas.microsoft.com/office/drawing/2014/main" id="{4A90CC6B-02A5-4E1A-87FC-DAF79808E6A6}"/>
                </a:ext>
              </a:extLst>
            </p:cNvPr>
            <p:cNvSpPr txBox="1"/>
            <p:nvPr/>
          </p:nvSpPr>
          <p:spPr>
            <a:xfrm>
              <a:off x="1297753" y="4375778"/>
              <a:ext cx="6107049" cy="5394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conceito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principal é de que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esta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deve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conter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tudo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que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seja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pertinente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sistema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relação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à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lógica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negócios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de modo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genérico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possível</a:t>
              </a:r>
              <a:r>
                <a:rPr lang="en-US" altLang="ko-KR" sz="1600" dirty="0">
                  <a:solidFill>
                    <a:schemeClr val="bg1"/>
                  </a:solidFill>
                  <a:ea typeface="맑은 고딕"/>
                  <a:cs typeface="Arial"/>
                </a:rPr>
                <a:t>  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57">
              <a:extLst>
                <a:ext uri="{FF2B5EF4-FFF2-40B4-BE49-F238E27FC236}">
                  <a16:creationId xmlns:a16="http://schemas.microsoft.com/office/drawing/2014/main" id="{583E0C81-2580-4319-B37E-773258DF6022}"/>
                </a:ext>
              </a:extLst>
            </p:cNvPr>
            <p:cNvSpPr txBox="1"/>
            <p:nvPr/>
          </p:nvSpPr>
          <p:spPr>
            <a:xfrm>
              <a:off x="1722256" y="4291856"/>
              <a:ext cx="4786078" cy="1005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ea typeface="+mn-lt"/>
                  <a:cs typeface="+mn-lt"/>
                </a:rPr>
                <a:t>Entidades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endParaRPr lang="pt-BR" altLang="ko-KR" b="1" dirty="0">
                <a:solidFill>
                  <a:schemeClr val="bg1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40" name="Rectangle 4">
            <a:extLst>
              <a:ext uri="{FF2B5EF4-FFF2-40B4-BE49-F238E27FC236}">
                <a16:creationId xmlns:a16="http://schemas.microsoft.com/office/drawing/2014/main" id="{A2A1AE69-590B-4BC4-A109-4D41E16406E8}"/>
              </a:ext>
            </a:extLst>
          </p:cNvPr>
          <p:cNvSpPr/>
          <p:nvPr/>
        </p:nvSpPr>
        <p:spPr>
          <a:xfrm flipH="1">
            <a:off x="5223703" y="1361365"/>
            <a:ext cx="1671678" cy="5112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DB9810AF-DEC6-4163-90A7-4E0CAD979F1D}"/>
              </a:ext>
            </a:extLst>
          </p:cNvPr>
          <p:cNvSpPr/>
          <p:nvPr/>
        </p:nvSpPr>
        <p:spPr>
          <a:xfrm flipH="1">
            <a:off x="8897739" y="1364992"/>
            <a:ext cx="1283491" cy="5112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FC1BC00D-D6FC-4258-8760-70E5528D7322}"/>
              </a:ext>
            </a:extLst>
          </p:cNvPr>
          <p:cNvSpPr/>
          <p:nvPr/>
        </p:nvSpPr>
        <p:spPr>
          <a:xfrm flipH="1">
            <a:off x="2952082" y="1375742"/>
            <a:ext cx="2031111" cy="5097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61">
            <a:extLst>
              <a:ext uri="{FF2B5EF4-FFF2-40B4-BE49-F238E27FC236}">
                <a16:creationId xmlns:a16="http://schemas.microsoft.com/office/drawing/2014/main" id="{6A1C894F-B31D-4662-8F2B-4B0A7A34828A}"/>
              </a:ext>
            </a:extLst>
          </p:cNvPr>
          <p:cNvGrpSpPr/>
          <p:nvPr/>
        </p:nvGrpSpPr>
        <p:grpSpPr>
          <a:xfrm>
            <a:off x="3247700" y="2795894"/>
            <a:ext cx="3069688" cy="3022125"/>
            <a:chOff x="1046198" y="4283314"/>
            <a:chExt cx="6458435" cy="778238"/>
          </a:xfrm>
        </p:grpSpPr>
        <p:sp>
          <p:nvSpPr>
            <p:cNvPr id="73" name="TextBox 62">
              <a:extLst>
                <a:ext uri="{FF2B5EF4-FFF2-40B4-BE49-F238E27FC236}">
                  <a16:creationId xmlns:a16="http://schemas.microsoft.com/office/drawing/2014/main" id="{77AE5ED5-4F12-455D-A753-8F3A235BB29B}"/>
                </a:ext>
              </a:extLst>
            </p:cNvPr>
            <p:cNvSpPr txBox="1"/>
            <p:nvPr/>
          </p:nvSpPr>
          <p:spPr>
            <a:xfrm>
              <a:off x="1297753" y="4375778"/>
              <a:ext cx="5466574" cy="6857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Se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encontram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nesta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as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regras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negócios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específicas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sistema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ainda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é 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lugar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onde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será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verificado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como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apresentação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receberá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os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dados.</a:t>
              </a:r>
              <a:r>
                <a:rPr lang="en-US" altLang="ko-KR" sz="1600" dirty="0">
                  <a:solidFill>
                    <a:schemeClr val="bg1"/>
                  </a:solidFill>
                  <a:ea typeface="맑은 고딕"/>
                  <a:cs typeface="Arial"/>
                </a:rPr>
                <a:t> 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63">
              <a:extLst>
                <a:ext uri="{FF2B5EF4-FFF2-40B4-BE49-F238E27FC236}">
                  <a16:creationId xmlns:a16="http://schemas.microsoft.com/office/drawing/2014/main" id="{94E5AF1C-03C4-4CF8-A310-9B8AC6CA50FC}"/>
                </a:ext>
              </a:extLst>
            </p:cNvPr>
            <p:cNvSpPr txBox="1"/>
            <p:nvPr/>
          </p:nvSpPr>
          <p:spPr>
            <a:xfrm>
              <a:off x="1046198" y="4283314"/>
              <a:ext cx="6458435" cy="1005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Casos de </a:t>
              </a:r>
              <a:r>
                <a:rPr lang="en-US" sz="1600" b="1" err="1">
                  <a:solidFill>
                    <a:schemeClr val="bg1"/>
                  </a:solidFill>
                  <a:ea typeface="+mn-lt"/>
                  <a:cs typeface="+mn-lt"/>
                </a:rPr>
                <a:t>Uso</a:t>
              </a:r>
              <a:endParaRPr lang="pt-BR" altLang="ko-KR" b="1" err="1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12">
            <a:extLst>
              <a:ext uri="{FF2B5EF4-FFF2-40B4-BE49-F238E27FC236}">
                <a16:creationId xmlns:a16="http://schemas.microsoft.com/office/drawing/2014/main" id="{0C3AB429-FF35-4446-896E-D49165B02B17}"/>
              </a:ext>
            </a:extLst>
          </p:cNvPr>
          <p:cNvSpPr/>
          <p:nvPr/>
        </p:nvSpPr>
        <p:spPr>
          <a:xfrm flipH="1">
            <a:off x="6094155" y="1364992"/>
            <a:ext cx="2074245" cy="5112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67">
            <a:extLst>
              <a:ext uri="{FF2B5EF4-FFF2-40B4-BE49-F238E27FC236}">
                <a16:creationId xmlns:a16="http://schemas.microsoft.com/office/drawing/2014/main" id="{57B2CFE5-25FB-48B6-A182-50D790886B48}"/>
              </a:ext>
            </a:extLst>
          </p:cNvPr>
          <p:cNvGrpSpPr/>
          <p:nvPr/>
        </p:nvGrpSpPr>
        <p:grpSpPr>
          <a:xfrm>
            <a:off x="6080906" y="2803208"/>
            <a:ext cx="3170329" cy="3617230"/>
            <a:chOff x="2113658" y="4283314"/>
            <a:chExt cx="6494016" cy="955036"/>
          </a:xfrm>
        </p:grpSpPr>
        <p:sp>
          <p:nvSpPr>
            <p:cNvPr id="78" name="TextBox 68">
              <a:extLst>
                <a:ext uri="{FF2B5EF4-FFF2-40B4-BE49-F238E27FC236}">
                  <a16:creationId xmlns:a16="http://schemas.microsoft.com/office/drawing/2014/main" id="{FF4E521D-70D6-48F8-B62C-158A4F1A5430}"/>
                </a:ext>
              </a:extLst>
            </p:cNvPr>
            <p:cNvSpPr txBox="1"/>
            <p:nvPr/>
          </p:nvSpPr>
          <p:spPr>
            <a:xfrm>
              <a:off x="2685448" y="4397134"/>
              <a:ext cx="5466574" cy="8412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Esta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como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responsabilidade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realizar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conversão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dos dados, de modo que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seja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acessível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conveniente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para as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Entidades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Casos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Uso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  <a:endParaRPr lang="pt-BR">
                <a:solidFill>
                  <a:schemeClr val="bg1"/>
                </a:solidFill>
                <a:cs typeface="Calibri"/>
              </a:endParaRPr>
            </a:p>
            <a:p>
              <a:pPr algn="ctr"/>
              <a:endParaRPr lang="en-US"/>
            </a:p>
            <a:p>
              <a:pPr algn="ctr"/>
              <a:endParaRPr lang="en-US" altLang="ko-KR" sz="1600" dirty="0">
                <a:solidFill>
                  <a:schemeClr val="bg1"/>
                </a:solidFill>
                <a:ea typeface="맑은 고딕"/>
                <a:cs typeface="Arial"/>
              </a:endParaRPr>
            </a:p>
          </p:txBody>
        </p:sp>
        <p:sp>
          <p:nvSpPr>
            <p:cNvPr id="79" name="TextBox 69">
              <a:extLst>
                <a:ext uri="{FF2B5EF4-FFF2-40B4-BE49-F238E27FC236}">
                  <a16:creationId xmlns:a16="http://schemas.microsoft.com/office/drawing/2014/main" id="{893F9665-9B0A-4921-B1D5-FD819A29E97D}"/>
                </a:ext>
              </a:extLst>
            </p:cNvPr>
            <p:cNvSpPr txBox="1"/>
            <p:nvPr/>
          </p:nvSpPr>
          <p:spPr>
            <a:xfrm>
              <a:off x="2113658" y="4283314"/>
              <a:ext cx="6494016" cy="1005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   </a:t>
              </a:r>
              <a:r>
                <a:rPr lang="en-US" sz="1600" b="1" dirty="0" err="1">
                  <a:solidFill>
                    <a:schemeClr val="bg1"/>
                  </a:solidFill>
                  <a:ea typeface="+mn-lt"/>
                  <a:cs typeface="+mn-lt"/>
                </a:rPr>
                <a:t>Adaptadores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 de Interface </a:t>
              </a:r>
              <a:endParaRPr lang="pt-BR" altLang="ko-KR" b="1">
                <a:solidFill>
                  <a:schemeClr val="bg1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81" name="Rectangle 13">
            <a:extLst>
              <a:ext uri="{FF2B5EF4-FFF2-40B4-BE49-F238E27FC236}">
                <a16:creationId xmlns:a16="http://schemas.microsoft.com/office/drawing/2014/main" id="{87633D68-8C1B-4003-84E7-0BA52FD6F98F}"/>
              </a:ext>
            </a:extLst>
          </p:cNvPr>
          <p:cNvSpPr/>
          <p:nvPr/>
        </p:nvSpPr>
        <p:spPr>
          <a:xfrm flipH="1">
            <a:off x="9364248" y="1353833"/>
            <a:ext cx="2103136" cy="5112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67">
            <a:extLst>
              <a:ext uri="{FF2B5EF4-FFF2-40B4-BE49-F238E27FC236}">
                <a16:creationId xmlns:a16="http://schemas.microsoft.com/office/drawing/2014/main" id="{2C001A4A-4671-4D33-9E3D-23658F6A8C92}"/>
              </a:ext>
            </a:extLst>
          </p:cNvPr>
          <p:cNvGrpSpPr/>
          <p:nvPr/>
        </p:nvGrpSpPr>
        <p:grpSpPr>
          <a:xfrm>
            <a:off x="9169950" y="2802978"/>
            <a:ext cx="3170329" cy="2523978"/>
            <a:chOff x="2113658" y="4283314"/>
            <a:chExt cx="6494016" cy="666391"/>
          </a:xfrm>
        </p:grpSpPr>
        <p:sp>
          <p:nvSpPr>
            <p:cNvPr id="83" name="TextBox 68">
              <a:extLst>
                <a:ext uri="{FF2B5EF4-FFF2-40B4-BE49-F238E27FC236}">
                  <a16:creationId xmlns:a16="http://schemas.microsoft.com/office/drawing/2014/main" id="{B5BEEBB8-D891-4C30-B1D0-7396352CD100}"/>
                </a:ext>
              </a:extLst>
            </p:cNvPr>
            <p:cNvSpPr txBox="1"/>
            <p:nvPr/>
          </p:nvSpPr>
          <p:spPr>
            <a:xfrm>
              <a:off x="2685449" y="4397134"/>
              <a:ext cx="5466575" cy="55257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Nesta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deve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possuir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mínimo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código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necessário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modo 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interligar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as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interferir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mínimo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  <a:endParaRPr lang="pt-BR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en-US" sz="1600" dirty="0">
                <a:solidFill>
                  <a:schemeClr val="bg1"/>
                </a:solidFill>
                <a:cs typeface="Calibri"/>
              </a:endParaRPr>
            </a:p>
            <a:p>
              <a:pPr algn="ctr"/>
              <a:endParaRPr lang="en-US"/>
            </a:p>
            <a:p>
              <a:pPr algn="ctr"/>
              <a:endParaRPr lang="en-US" altLang="ko-KR" sz="1600" dirty="0">
                <a:solidFill>
                  <a:schemeClr val="bg1"/>
                </a:solidFill>
                <a:ea typeface="맑은 고딕"/>
                <a:cs typeface="Arial"/>
              </a:endParaRPr>
            </a:p>
          </p:txBody>
        </p:sp>
        <p:sp>
          <p:nvSpPr>
            <p:cNvPr id="84" name="TextBox 69">
              <a:extLst>
                <a:ext uri="{FF2B5EF4-FFF2-40B4-BE49-F238E27FC236}">
                  <a16:creationId xmlns:a16="http://schemas.microsoft.com/office/drawing/2014/main" id="{708A63CD-9719-4BD6-865A-92B682E7DCB9}"/>
                </a:ext>
              </a:extLst>
            </p:cNvPr>
            <p:cNvSpPr txBox="1"/>
            <p:nvPr/>
          </p:nvSpPr>
          <p:spPr>
            <a:xfrm>
              <a:off x="2113658" y="4283314"/>
              <a:ext cx="6494016" cy="893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ea typeface="+mn-lt"/>
                  <a:cs typeface="+mn-lt"/>
                </a:rPr>
                <a:t>   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 Drivers</a:t>
              </a:r>
              <a:r>
                <a:rPr lang="en-US" sz="1600" dirty="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Frameworks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0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C2CC36A6-2E6F-4B8C-A277-03F21D2F5626}"/>
              </a:ext>
            </a:extLst>
          </p:cNvPr>
          <p:cNvSpPr/>
          <p:nvPr/>
        </p:nvSpPr>
        <p:spPr>
          <a:xfrm>
            <a:off x="-984743" y="433883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350A0-6E88-4238-869B-C31D2547A70E}"/>
              </a:ext>
            </a:extLst>
          </p:cNvPr>
          <p:cNvSpPr txBox="1"/>
          <p:nvPr/>
        </p:nvSpPr>
        <p:spPr>
          <a:xfrm>
            <a:off x="745659" y="419354"/>
            <a:ext cx="25509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Diagrama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Arquitetura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2A2E5F9-5622-4ECD-90BE-F0D80009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91" y="1712397"/>
            <a:ext cx="4846235" cy="36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72951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A735BA2C-9CB2-446B-AD47-AE7FF08162A2}"/>
              </a:ext>
            </a:extLst>
          </p:cNvPr>
          <p:cNvSpPr/>
          <p:nvPr/>
        </p:nvSpPr>
        <p:spPr>
          <a:xfrm>
            <a:off x="-984743" y="433883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A87FD-9259-4C0A-A654-994E850ED590}"/>
              </a:ext>
            </a:extLst>
          </p:cNvPr>
          <p:cNvSpPr txBox="1"/>
          <p:nvPr/>
        </p:nvSpPr>
        <p:spPr>
          <a:xfrm>
            <a:off x="745659" y="419354"/>
            <a:ext cx="236577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Vantagens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e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limitações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BECE49-B3B1-4084-85F2-E4F681AC12E2}"/>
              </a:ext>
            </a:extLst>
          </p:cNvPr>
          <p:cNvSpPr txBox="1"/>
          <p:nvPr/>
        </p:nvSpPr>
        <p:spPr>
          <a:xfrm>
            <a:off x="439948" y="2136476"/>
            <a:ext cx="481353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  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Testabilidade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   Independência da interface do usuário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   Independência do banco de dados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   Independência de qualquer agente externo</a:t>
            </a:r>
            <a:endParaRPr lang="pt-BR" dirty="0">
              <a:solidFill>
                <a:schemeClr val="bg1"/>
              </a:solidFill>
              <a:cs typeface="Calibri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023E5E9-ED6C-4403-84C4-C78D5DC87AD1}"/>
              </a:ext>
            </a:extLst>
          </p:cNvPr>
          <p:cNvSpPr txBox="1"/>
          <p:nvPr/>
        </p:nvSpPr>
        <p:spPr>
          <a:xfrm>
            <a:off x="435850" y="1395158"/>
            <a:ext cx="21668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cs typeface="Calibri"/>
              </a:rPr>
              <a:t>Vantagens</a:t>
            </a:r>
            <a:endParaRPr lang="en-US" sz="36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14C3101-8878-418F-AA77-25F5B117E77A}"/>
              </a:ext>
            </a:extLst>
          </p:cNvPr>
          <p:cNvSpPr txBox="1"/>
          <p:nvPr/>
        </p:nvSpPr>
        <p:spPr>
          <a:xfrm>
            <a:off x="6147759" y="2136475"/>
            <a:ext cx="48135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 A dificuldade em absorver e aplicar os conceitos da Arquitetura Limpa é uma das maiores limitações do padrão arquitetural</a:t>
            </a:r>
            <a:endParaRPr lang="pt-BR" b="1" dirty="0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   É a necessidade de o padrão exigir o acréscimo de muitas classes adicionais, circunstância que impede a utilização do modelo para projetos de baixa complexidade.</a:t>
            </a: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endParaRPr lang="pt-BR" b="1" dirty="0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B213CE12-D8FE-473F-A33C-4723681B4EEF}"/>
              </a:ext>
            </a:extLst>
          </p:cNvPr>
          <p:cNvSpPr txBox="1"/>
          <p:nvPr/>
        </p:nvSpPr>
        <p:spPr>
          <a:xfrm>
            <a:off x="6100529" y="1396781"/>
            <a:ext cx="28333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cs typeface="Calibri"/>
              </a:rPr>
              <a:t>Desvantagens</a:t>
            </a: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8" name="TextBox 5"/>
          <p:cNvSpPr txBox="1"/>
          <p:nvPr/>
        </p:nvSpPr>
        <p:spPr>
          <a:xfrm>
            <a:off x="2760392" y="3105628"/>
            <a:ext cx="62103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3"/>
                </a:solidFill>
                <a:latin typeface="Calibri"/>
                <a:ea typeface="Roboto Th" pitchFamily="2" charset="0"/>
                <a:cs typeface="Calibri"/>
              </a:rPr>
              <a:t>Demonstrando</a:t>
            </a:r>
            <a:r>
              <a:rPr lang="en-US" sz="3600" b="1" dirty="0">
                <a:solidFill>
                  <a:schemeClr val="accent3"/>
                </a:solidFill>
                <a:latin typeface="Calibri"/>
                <a:ea typeface="Roboto Th" pitchFamily="2" charset="0"/>
                <a:cs typeface="Calibri"/>
              </a:rPr>
              <a:t> </a:t>
            </a:r>
            <a:r>
              <a:rPr lang="en-US" sz="3600" b="1" dirty="0" err="1">
                <a:solidFill>
                  <a:schemeClr val="accent3"/>
                </a:solidFill>
                <a:latin typeface="Calibri"/>
                <a:ea typeface="Roboto Th" pitchFamily="2" charset="0"/>
                <a:cs typeface="Calibri"/>
              </a:rPr>
              <a:t>aplicação</a:t>
            </a:r>
            <a:endParaRPr lang="en-US" sz="3600" b="1" dirty="0" err="1">
              <a:solidFill>
                <a:schemeClr val="accent3"/>
              </a:solidFill>
              <a:latin typeface="Calibri" pitchFamily="34" charset="0"/>
              <a:ea typeface="Roboto Th" pitchFamily="2" charset="0"/>
              <a:cs typeface="Calibri"/>
            </a:endParaRPr>
          </a:p>
        </p:txBody>
      </p:sp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CE5442CC-8D6E-4983-AE24-0F42184C940B}"/>
              </a:ext>
            </a:extLst>
          </p:cNvPr>
          <p:cNvSpPr/>
          <p:nvPr/>
        </p:nvSpPr>
        <p:spPr>
          <a:xfrm>
            <a:off x="-984743" y="433883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FB8ACE-D78E-4FE8-88B9-83F8059DFBA1}"/>
              </a:ext>
            </a:extLst>
          </p:cNvPr>
          <p:cNvSpPr txBox="1"/>
          <p:nvPr/>
        </p:nvSpPr>
        <p:spPr>
          <a:xfrm>
            <a:off x="745659" y="419354"/>
            <a:ext cx="15719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Demonstração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28" grpId="0"/>
    </p:bldLst>
  </p:timing>
</p:sld>
</file>

<file path=ppt/theme/theme1.xml><?xml version="1.0" encoding="utf-8"?>
<a:theme xmlns:a="http://schemas.openxmlformats.org/drawingml/2006/main" name="Office Theme">
  <a:themeElements>
    <a:clrScheme name="Custom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69AAB"/>
      </a:accent1>
      <a:accent2>
        <a:srgbClr val="8AB5C8"/>
      </a:accent2>
      <a:accent3>
        <a:srgbClr val="9FD1E8"/>
      </a:accent3>
      <a:accent4>
        <a:srgbClr val="EF619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1555</Words>
  <Application>Microsoft Office PowerPoint</Application>
  <PresentationFormat>Widescreen</PresentationFormat>
  <Paragraphs>175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NAASIR</dc:creator>
  <cp:lastModifiedBy>linderman</cp:lastModifiedBy>
  <cp:revision>541</cp:revision>
  <dcterms:created xsi:type="dcterms:W3CDTF">2018-10-11T11:25:46Z</dcterms:created>
  <dcterms:modified xsi:type="dcterms:W3CDTF">2021-12-01T11:56:34Z</dcterms:modified>
</cp:coreProperties>
</file>