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5" r:id="rId5"/>
    <p:sldId id="274" r:id="rId6"/>
    <p:sldId id="267" r:id="rId7"/>
    <p:sldId id="275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90" r:id="rId22"/>
  </p:sldIdLst>
  <p:sldSz cx="24384000" cy="13716000"/>
  <p:notesSz cx="6858000" cy="9144000"/>
  <p:custDataLst>
    <p:tags r:id="rId2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39" autoAdjust="0"/>
  </p:normalViewPr>
  <p:slideViewPr>
    <p:cSldViewPr snapToGrid="0">
      <p:cViewPr varScale="1">
        <p:scale>
          <a:sx n="40" d="100"/>
          <a:sy n="40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Catalogue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Catalogue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Catalogue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80">
              <a:spcBef>
                <a:spcPts val="0"/>
              </a:spcBef>
              <a:buClrTx/>
              <a:buSzTx/>
              <a:buNone/>
              <a:defRPr sz="336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粉色背景下的两只水母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深蓝色背景下两只触碰的水母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蓝色背景下的两只水母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深蓝色背景下两只触碰的水母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4D90-6C0F-4672-91C0-CA5732E37C8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7642" y="13106961"/>
            <a:ext cx="436017" cy="441146"/>
          </a:xfrm>
        </p:spPr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深蓝色背景下两只触碰的水母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80">
              <a:spcBef>
                <a:spcPts val="0"/>
              </a:spcBef>
              <a:buClrTx/>
              <a:buSzTx/>
              <a:buNone/>
              <a:defRPr sz="336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蓝色背景下的两只水母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粉色背景下的两只水母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1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幻灯片标题</a:t>
            </a:r>
          </a:p>
        </p:txBody>
      </p:sp>
      <p:sp>
        <p:nvSpPr>
          <p:cNvPr id="6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2.jpeg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Relationship Id="rId3" Type="http://schemas.openxmlformats.org/officeDocument/2006/relationships/image" Target="../media/image43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3.jpeg"/><Relationship Id="rId7" Type="http://schemas.openxmlformats.org/officeDocument/2006/relationships/image" Target="../media/image52.jpeg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6.xml"/><Relationship Id="rId14" Type="http://schemas.openxmlformats.org/officeDocument/2006/relationships/image" Target="../media/image33.jpeg"/><Relationship Id="rId13" Type="http://schemas.openxmlformats.org/officeDocument/2006/relationships/image" Target="../media/image32.jpeg"/><Relationship Id="rId12" Type="http://schemas.openxmlformats.org/officeDocument/2006/relationships/image" Target="../media/image31.jpeg"/><Relationship Id="rId11" Type="http://schemas.openxmlformats.org/officeDocument/2006/relationships/image" Target="../media/image30.jpeg"/><Relationship Id="rId10" Type="http://schemas.openxmlformats.org/officeDocument/2006/relationships/image" Target="../media/image29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55338" y="4313584"/>
            <a:ext cx="17070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68B1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Masked Unmasked Face Recognition</a:t>
            </a:r>
            <a:endParaRPr lang="zh-CN" altLang="en-US" sz="9600" b="1" dirty="0">
              <a:solidFill>
                <a:srgbClr val="F68B1F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16995" y="6717489"/>
            <a:ext cx="9906000" cy="217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Group 4</a:t>
            </a:r>
            <a:endParaRPr lang="en-US" altLang="zh-CN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Reporter: Cai Rui</a:t>
            </a:r>
            <a:endParaRPr lang="zh-CN" alt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3397618" y="278915"/>
            <a:ext cx="1249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solidFill>
                  <a:srgbClr val="F68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level</a:t>
            </a:r>
            <a:endParaRPr lang="zh-CN" altLang="en-US" sz="6400" b="1" dirty="0">
              <a:solidFill>
                <a:srgbClr val="F68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516835" y="1666294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43"/>
          <p:cNvGrpSpPr/>
          <p:nvPr/>
        </p:nvGrpSpPr>
        <p:grpSpPr bwMode="auto">
          <a:xfrm>
            <a:off x="4419600" y="2289560"/>
            <a:ext cx="14135100" cy="7077073"/>
            <a:chOff x="368" y="2480"/>
            <a:chExt cx="12176" cy="6094"/>
          </a:xfrm>
        </p:grpSpPr>
        <p:sp>
          <p:nvSpPr>
            <p:cNvPr id="33" name="圆角矩形 1"/>
            <p:cNvSpPr/>
            <p:nvPr/>
          </p:nvSpPr>
          <p:spPr>
            <a:xfrm>
              <a:off x="395" y="4634"/>
              <a:ext cx="2768" cy="1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800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"/>
            <p:cNvSpPr txBox="1">
              <a:spLocks noChangeArrowheads="1"/>
            </p:cNvSpPr>
            <p:nvPr/>
          </p:nvSpPr>
          <p:spPr bwMode="auto">
            <a:xfrm>
              <a:off x="368" y="4846"/>
              <a:ext cx="282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圆角矩形 4"/>
            <p:cNvSpPr/>
            <p:nvPr/>
          </p:nvSpPr>
          <p:spPr>
            <a:xfrm>
              <a:off x="3694" y="4596"/>
              <a:ext cx="2494" cy="10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800" noProof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6"/>
            <p:cNvSpPr txBox="1">
              <a:spLocks noChangeArrowheads="1"/>
            </p:cNvSpPr>
            <p:nvPr/>
          </p:nvSpPr>
          <p:spPr bwMode="auto">
            <a:xfrm>
              <a:off x="3806" y="4674"/>
              <a:ext cx="226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face&amp;mask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detection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肘形连接符 10"/>
            <p:cNvCxnSpPr>
              <a:stCxn id="36" idx="0"/>
            </p:cNvCxnSpPr>
            <p:nvPr/>
          </p:nvCxnSpPr>
          <p:spPr>
            <a:xfrm rot="16200000">
              <a:off x="4996" y="3642"/>
              <a:ext cx="897" cy="101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13"/>
            <p:cNvCxnSpPr>
              <a:stCxn id="36" idx="2"/>
            </p:cNvCxnSpPr>
            <p:nvPr/>
          </p:nvCxnSpPr>
          <p:spPr>
            <a:xfrm rot="5400000" flipV="1">
              <a:off x="5018" y="5599"/>
              <a:ext cx="858" cy="101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4399" y="3119"/>
              <a:ext cx="214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unmasked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16"/>
            <p:cNvSpPr txBox="1">
              <a:spLocks noChangeArrowheads="1"/>
            </p:cNvSpPr>
            <p:nvPr/>
          </p:nvSpPr>
          <p:spPr bwMode="auto">
            <a:xfrm>
              <a:off x="4425" y="6534"/>
              <a:ext cx="2094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18"/>
            <p:cNvSpPr/>
            <p:nvPr/>
          </p:nvSpPr>
          <p:spPr>
            <a:xfrm>
              <a:off x="6407" y="3019"/>
              <a:ext cx="3378" cy="11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800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20"/>
            <p:cNvSpPr txBox="1">
              <a:spLocks noChangeArrowheads="1"/>
            </p:cNvSpPr>
            <p:nvPr/>
          </p:nvSpPr>
          <p:spPr bwMode="auto">
            <a:xfrm>
              <a:off x="6508" y="3077"/>
              <a:ext cx="317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Face_recognition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classifier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23"/>
            <p:cNvSpPr/>
            <p:nvPr/>
          </p:nvSpPr>
          <p:spPr>
            <a:xfrm>
              <a:off x="6407" y="5979"/>
              <a:ext cx="3378" cy="113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800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24"/>
            <p:cNvSpPr txBox="1">
              <a:spLocks noChangeArrowheads="1"/>
            </p:cNvSpPr>
            <p:nvPr/>
          </p:nvSpPr>
          <p:spPr bwMode="auto">
            <a:xfrm>
              <a:off x="6508" y="6099"/>
              <a:ext cx="317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Face_recognition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classifier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肘形连接符 27"/>
            <p:cNvCxnSpPr>
              <a:stCxn id="43" idx="3"/>
              <a:endCxn id="36" idx="1"/>
            </p:cNvCxnSpPr>
            <p:nvPr/>
          </p:nvCxnSpPr>
          <p:spPr>
            <a:xfrm flipV="1">
              <a:off x="9784" y="2792"/>
              <a:ext cx="818" cy="793"/>
            </a:xfrm>
            <a:prstGeom prst="bentConnector3">
              <a:avLst>
                <a:gd name="adj1" fmla="val 5273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28"/>
            <p:cNvCxnSpPr>
              <a:stCxn id="43" idx="3"/>
              <a:endCxn id="36" idx="1"/>
            </p:cNvCxnSpPr>
            <p:nvPr/>
          </p:nvCxnSpPr>
          <p:spPr>
            <a:xfrm>
              <a:off x="9809" y="3585"/>
              <a:ext cx="793" cy="681"/>
            </a:xfrm>
            <a:prstGeom prst="bentConnector3">
              <a:avLst>
                <a:gd name="adj1" fmla="val 5012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29"/>
            <p:cNvSpPr txBox="1">
              <a:spLocks noChangeArrowheads="1"/>
            </p:cNvSpPr>
            <p:nvPr/>
          </p:nvSpPr>
          <p:spPr bwMode="auto">
            <a:xfrm>
              <a:off x="10613" y="2480"/>
              <a:ext cx="1910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30"/>
            <p:cNvSpPr txBox="1">
              <a:spLocks noChangeArrowheads="1"/>
            </p:cNvSpPr>
            <p:nvPr/>
          </p:nvSpPr>
          <p:spPr bwMode="auto">
            <a:xfrm>
              <a:off x="10613" y="3977"/>
              <a:ext cx="193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圆角矩形 31"/>
            <p:cNvSpPr/>
            <p:nvPr/>
          </p:nvSpPr>
          <p:spPr>
            <a:xfrm>
              <a:off x="6407" y="7893"/>
              <a:ext cx="3375" cy="681"/>
            </a:xfrm>
            <a:prstGeom prst="roundRect">
              <a:avLst/>
            </a:prstGeom>
            <a:ln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800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45" idx="3"/>
              <a:endCxn id="36" idx="1"/>
            </p:cNvCxnSpPr>
            <p:nvPr/>
          </p:nvCxnSpPr>
          <p:spPr>
            <a:xfrm flipV="1">
              <a:off x="9784" y="6534"/>
              <a:ext cx="818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34"/>
            <p:cNvSpPr txBox="1">
              <a:spLocks noChangeArrowheads="1"/>
            </p:cNvSpPr>
            <p:nvPr/>
          </p:nvSpPr>
          <p:spPr bwMode="auto">
            <a:xfrm>
              <a:off x="10602" y="6251"/>
              <a:ext cx="1910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/>
            <p:cNvCxnSpPr>
              <a:stCxn id="45" idx="3"/>
              <a:endCxn id="33" idx="0"/>
            </p:cNvCxnSpPr>
            <p:nvPr/>
          </p:nvCxnSpPr>
          <p:spPr>
            <a:xfrm>
              <a:off x="1779" y="3355"/>
              <a:ext cx="0" cy="12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37"/>
            <p:cNvSpPr txBox="1">
              <a:spLocks noChangeArrowheads="1"/>
            </p:cNvSpPr>
            <p:nvPr/>
          </p:nvSpPr>
          <p:spPr bwMode="auto">
            <a:xfrm>
              <a:off x="519" y="2791"/>
              <a:ext cx="2520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picture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/>
            <p:cNvCxnSpPr>
              <a:stCxn id="45" idx="2"/>
              <a:endCxn id="51" idx="0"/>
            </p:cNvCxnSpPr>
            <p:nvPr/>
          </p:nvCxnSpPr>
          <p:spPr>
            <a:xfrm>
              <a:off x="8094" y="7114"/>
              <a:ext cx="0" cy="7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39"/>
            <p:cNvSpPr txBox="1">
              <a:spLocks noChangeArrowheads="1"/>
            </p:cNvSpPr>
            <p:nvPr/>
          </p:nvSpPr>
          <p:spPr bwMode="auto">
            <a:xfrm>
              <a:off x="6508" y="7943"/>
              <a:ext cx="3055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the face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42"/>
            <p:cNvSpPr txBox="1">
              <a:spLocks noChangeArrowheads="1"/>
            </p:cNvSpPr>
            <p:nvPr/>
          </p:nvSpPr>
          <p:spPr bwMode="auto">
            <a:xfrm>
              <a:off x="8218" y="7184"/>
              <a:ext cx="1463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圆角矩形 44"/>
          <p:cNvSpPr/>
          <p:nvPr/>
        </p:nvSpPr>
        <p:spPr>
          <a:xfrm>
            <a:off x="11426826" y="10230235"/>
            <a:ext cx="3924300" cy="1441450"/>
          </a:xfrm>
          <a:prstGeom prst="round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4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stCxn id="51" idx="2"/>
            <a:endCxn id="59" idx="0"/>
          </p:cNvCxnSpPr>
          <p:nvPr/>
        </p:nvCxnSpPr>
        <p:spPr>
          <a:xfrm>
            <a:off x="13388976" y="9363461"/>
            <a:ext cx="0" cy="86677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47"/>
          <p:cNvSpPr txBox="1">
            <a:spLocks noChangeArrowheads="1"/>
          </p:cNvSpPr>
          <p:nvPr/>
        </p:nvSpPr>
        <p:spPr bwMode="auto">
          <a:xfrm>
            <a:off x="11560176" y="10430261"/>
            <a:ext cx="3683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50"/>
          <p:cNvCxnSpPr>
            <a:stCxn id="59" idx="3"/>
            <a:endCxn id="59" idx="0"/>
          </p:cNvCxnSpPr>
          <p:nvPr/>
        </p:nvCxnSpPr>
        <p:spPr>
          <a:xfrm flipV="1">
            <a:off x="15351126" y="10087360"/>
            <a:ext cx="949324" cy="863600"/>
          </a:xfrm>
          <a:prstGeom prst="bentConnector3">
            <a:avLst>
              <a:gd name="adj1" fmla="val 5143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53"/>
          <p:cNvSpPr txBox="1">
            <a:spLocks noChangeArrowheads="1"/>
          </p:cNvSpPr>
          <p:nvPr/>
        </p:nvSpPr>
        <p:spPr bwMode="auto">
          <a:xfrm>
            <a:off x="16300235" y="9846606"/>
            <a:ext cx="2216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54"/>
          <p:cNvSpPr txBox="1">
            <a:spLocks noChangeArrowheads="1"/>
          </p:cNvSpPr>
          <p:nvPr/>
        </p:nvSpPr>
        <p:spPr bwMode="auto">
          <a:xfrm>
            <a:off x="16300235" y="11351609"/>
            <a:ext cx="2216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/>
          <p:cNvCxnSpPr>
            <a:stCxn id="59" idx="3"/>
          </p:cNvCxnSpPr>
          <p:nvPr/>
        </p:nvCxnSpPr>
        <p:spPr>
          <a:xfrm>
            <a:off x="15351126" y="10950960"/>
            <a:ext cx="961879" cy="720725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>
            <a:off x="7664311" y="5347634"/>
            <a:ext cx="64828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9" grpId="0" animBg="1"/>
      <p:bldP spid="61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sing HOG+SVM for classification"/>
          <p:cNvSpPr txBox="1">
            <a:spLocks noGrp="1"/>
          </p:cNvSpPr>
          <p:nvPr>
            <p:ph type="subTitle" sz="quarter" idx="1"/>
          </p:nvPr>
        </p:nvSpPr>
        <p:spPr>
          <a:xfrm>
            <a:off x="2991678" y="5629452"/>
            <a:ext cx="21844000" cy="2512352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r>
              <a:rPr dirty="0"/>
              <a:t>Using HOG+SVM for classification</a:t>
            </a:r>
            <a:endParaRPr dirty="0"/>
          </a:p>
        </p:txBody>
      </p:sp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400" y="-15875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0" y="68580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The Bonus Level : MUFM"/>
          <p:cNvSpPr txBox="1">
            <a:spLocks noGrp="1"/>
          </p:cNvSpPr>
          <p:nvPr>
            <p:ph type="ctrTitle"/>
          </p:nvPr>
        </p:nvSpPr>
        <p:spPr>
          <a:xfrm>
            <a:off x="1697355" y="1933322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3. </a:t>
            </a:r>
            <a:r>
              <a:rPr dirty="0"/>
              <a:t>The Bonus Level : MUFM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e Bonus Level : MUFM"/>
          <p:cNvSpPr txBox="1">
            <a:spLocks noGrp="1"/>
          </p:cNvSpPr>
          <p:nvPr>
            <p:ph type="ctrTitle"/>
          </p:nvPr>
        </p:nvSpPr>
        <p:spPr>
          <a:xfrm>
            <a:off x="-2565400" y="-1638300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The Bonus Level : MUFM</a:t>
            </a:r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438400"/>
            <a:ext cx="12753252" cy="9867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Eye Locations"/>
          <p:cNvSpPr/>
          <p:nvPr/>
        </p:nvSpPr>
        <p:spPr>
          <a:xfrm>
            <a:off x="16040100" y="2921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Eye Locations</a:t>
            </a:r>
          </a:p>
        </p:txBody>
      </p:sp>
      <p:sp>
        <p:nvSpPr>
          <p:cNvPr id="161" name="CascadeClassifier"/>
          <p:cNvSpPr/>
          <p:nvPr/>
        </p:nvSpPr>
        <p:spPr>
          <a:xfrm>
            <a:off x="18122900" y="45085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CascadeClassifier</a:t>
            </a:r>
          </a:p>
        </p:txBody>
      </p:sp>
      <p:sp>
        <p:nvSpPr>
          <p:cNvPr id="162" name="Haar-like Features"/>
          <p:cNvSpPr/>
          <p:nvPr/>
        </p:nvSpPr>
        <p:spPr>
          <a:xfrm>
            <a:off x="18580100" y="68326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Haar-like Features</a:t>
            </a:r>
          </a:p>
        </p:txBody>
      </p:sp>
      <p:sp>
        <p:nvSpPr>
          <p:cNvPr id="163" name="Adaboost Classifier"/>
          <p:cNvSpPr/>
          <p:nvPr/>
        </p:nvSpPr>
        <p:spPr>
          <a:xfrm>
            <a:off x="16040100" y="104775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Adaboost Classifier</a:t>
            </a:r>
          </a:p>
        </p:txBody>
      </p:sp>
      <p:sp>
        <p:nvSpPr>
          <p:cNvPr id="164" name="PCA"/>
          <p:cNvSpPr/>
          <p:nvPr/>
        </p:nvSpPr>
        <p:spPr>
          <a:xfrm>
            <a:off x="18122900" y="8890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PCA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5" y="5252720"/>
            <a:ext cx="3209925" cy="3209925"/>
          </a:xfrm>
          <a:prstGeom prst="rect">
            <a:avLst/>
          </a:prstGeom>
        </p:spPr>
      </p:pic>
      <p:sp>
        <p:nvSpPr>
          <p:cNvPr id="166" name="The Bonus Level : MUFM"/>
          <p:cNvSpPr txBox="1">
            <a:spLocks noGrp="1"/>
          </p:cNvSpPr>
          <p:nvPr>
            <p:ph type="ctrTitle"/>
          </p:nvPr>
        </p:nvSpPr>
        <p:spPr>
          <a:xfrm>
            <a:off x="-2565400" y="-1638300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The Bonus Level : MUFM</a:t>
            </a:r>
          </a:p>
        </p:txBody>
      </p:sp>
      <p:pic>
        <p:nvPicPr>
          <p:cNvPr id="167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" name="Eye Locations"/>
          <p:cNvSpPr/>
          <p:nvPr/>
        </p:nvSpPr>
        <p:spPr>
          <a:xfrm>
            <a:off x="927100" y="2032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Eye Locations</a:t>
            </a:r>
          </a:p>
        </p:txBody>
      </p:sp>
      <p:sp>
        <p:nvSpPr>
          <p:cNvPr id="169" name="CascadeClassifier"/>
          <p:cNvSpPr/>
          <p:nvPr/>
        </p:nvSpPr>
        <p:spPr>
          <a:xfrm>
            <a:off x="4610100" y="2032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CascadeClassifier</a:t>
            </a:r>
          </a:p>
        </p:txBody>
      </p:sp>
      <p:pic>
        <p:nvPicPr>
          <p:cNvPr id="170" name="c6f9ba1a3696c3e6a383aa4ebdf5575.png" descr="c6f9ba1a3696c3e6a383aa4ebdf557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3619500"/>
            <a:ext cx="8305800" cy="6229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Extract Features"/>
          <p:cNvSpPr/>
          <p:nvPr/>
        </p:nvSpPr>
        <p:spPr>
          <a:xfrm>
            <a:off x="9969500" y="34544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Extract Features</a:t>
            </a:r>
          </a:p>
        </p:txBody>
      </p:sp>
      <p:sp>
        <p:nvSpPr>
          <p:cNvPr id="172" name="Haar-like Features"/>
          <p:cNvSpPr/>
          <p:nvPr/>
        </p:nvSpPr>
        <p:spPr>
          <a:xfrm>
            <a:off x="14859000" y="50292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Haar-like Features</a:t>
            </a:r>
          </a:p>
        </p:txBody>
      </p:sp>
      <p:sp>
        <p:nvSpPr>
          <p:cNvPr id="173" name="Gaussion Blur"/>
          <p:cNvSpPr/>
          <p:nvPr/>
        </p:nvSpPr>
        <p:spPr>
          <a:xfrm>
            <a:off x="14859000" y="20193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Gaussion Blur</a:t>
            </a:r>
          </a:p>
        </p:txBody>
      </p:sp>
      <p:sp>
        <p:nvSpPr>
          <p:cNvPr id="174" name="EqualizeHist"/>
          <p:cNvSpPr/>
          <p:nvPr/>
        </p:nvSpPr>
        <p:spPr>
          <a:xfrm>
            <a:off x="14859000" y="34544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EqualizeHist</a:t>
            </a:r>
          </a:p>
        </p:txBody>
      </p:sp>
      <p:sp>
        <p:nvSpPr>
          <p:cNvPr id="182" name="连接线"/>
          <p:cNvSpPr/>
          <p:nvPr/>
        </p:nvSpPr>
        <p:spPr>
          <a:xfrm>
            <a:off x="19481800" y="2247900"/>
            <a:ext cx="833435" cy="16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0" y="0"/>
                </a:moveTo>
                <a:cubicBezTo>
                  <a:pt x="21271" y="6760"/>
                  <a:pt x="21600" y="13960"/>
                  <a:pt x="98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/>
        </p:txBody>
      </p:sp>
      <p:sp>
        <p:nvSpPr>
          <p:cNvPr id="183" name="连接线"/>
          <p:cNvSpPr/>
          <p:nvPr/>
        </p:nvSpPr>
        <p:spPr>
          <a:xfrm>
            <a:off x="19481800" y="3911600"/>
            <a:ext cx="833435" cy="16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0" y="0"/>
                </a:moveTo>
                <a:cubicBezTo>
                  <a:pt x="21271" y="6760"/>
                  <a:pt x="21600" y="13960"/>
                  <a:pt x="98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/>
        </p:txBody>
      </p:sp>
      <p:sp>
        <p:nvSpPr>
          <p:cNvPr id="177" name="Adaboost Classifier"/>
          <p:cNvSpPr/>
          <p:nvPr/>
        </p:nvSpPr>
        <p:spPr>
          <a:xfrm>
            <a:off x="14859000" y="86487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Adaboost Classifier</a:t>
            </a:r>
          </a:p>
        </p:txBody>
      </p:sp>
      <p:sp>
        <p:nvSpPr>
          <p:cNvPr id="178" name="直线"/>
          <p:cNvSpPr/>
          <p:nvPr/>
        </p:nvSpPr>
        <p:spPr>
          <a:xfrm>
            <a:off x="9386138" y="2362199"/>
            <a:ext cx="2239902" cy="10860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/>
        </p:txBody>
      </p:sp>
      <p:sp>
        <p:nvSpPr>
          <p:cNvPr id="179" name="直线"/>
          <p:cNvSpPr/>
          <p:nvPr/>
        </p:nvSpPr>
        <p:spPr>
          <a:xfrm>
            <a:off x="17387138" y="5930899"/>
            <a:ext cx="23594" cy="26922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/>
        </p:txBody>
      </p:sp>
      <p:sp>
        <p:nvSpPr>
          <p:cNvPr id="180" name="PCA"/>
          <p:cNvSpPr/>
          <p:nvPr/>
        </p:nvSpPr>
        <p:spPr>
          <a:xfrm>
            <a:off x="17830800" y="6908800"/>
            <a:ext cx="1447800" cy="736600"/>
          </a:xfrm>
          <a:prstGeom prst="roundRect">
            <a:avLst>
              <a:gd name="adj" fmla="val 2586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 PCA</a:t>
            </a:r>
          </a:p>
        </p:txBody>
      </p:sp>
      <p:pic>
        <p:nvPicPr>
          <p:cNvPr id="181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3600" y="3517900"/>
            <a:ext cx="812800" cy="75259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  <p:bldP spid="170" grpId="2" animBg="1" advAuto="0"/>
      <p:bldP spid="171" grpId="4" animBg="1" advAuto="0"/>
      <p:bldP spid="172" grpId="10" animBg="1" advAuto="0"/>
      <p:bldP spid="173" grpId="5" animBg="1" advAuto="0"/>
      <p:bldP spid="174" grpId="7" animBg="1" advAuto="0"/>
      <p:bldP spid="182" grpId="6" animBg="1" advAuto="0"/>
      <p:bldP spid="183" grpId="9" animBg="1" advAuto="0"/>
      <p:bldP spid="177" grpId="13" animBg="1" advAuto="0"/>
      <p:bldP spid="178" grpId="3" animBg="1" advAuto="0"/>
      <p:bldP spid="179" grpId="11" animBg="1" advAuto="0"/>
      <p:bldP spid="180" grpId="12" animBg="1" advAuto="0"/>
      <p:bldP spid="181" grpId="8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ye Features: Results"/>
          <p:cNvSpPr txBox="1">
            <a:spLocks noGrp="1"/>
          </p:cNvSpPr>
          <p:nvPr>
            <p:ph type="ctrTitle"/>
          </p:nvPr>
        </p:nvSpPr>
        <p:spPr>
          <a:xfrm>
            <a:off x="-2822575" y="-1034415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Eye Features: Results</a:t>
            </a:r>
          </a:p>
        </p:txBody>
      </p:sp>
      <p:pic>
        <p:nvPicPr>
          <p:cNvPr id="186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d794de96fa049b6b5efbf0c70fa8056.png" descr="d794de96fa049b6b5efbf0c70fa80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844800"/>
            <a:ext cx="11074400" cy="8305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Accuracy : 49.1%"/>
          <p:cNvSpPr/>
          <p:nvPr/>
        </p:nvSpPr>
        <p:spPr>
          <a:xfrm>
            <a:off x="14300200" y="5486400"/>
            <a:ext cx="5410200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Accuracy : 49.1%</a:t>
            </a:r>
          </a:p>
        </p:txBody>
      </p:sp>
      <p:sp>
        <p:nvSpPr>
          <p:cNvPr id="226" name="Georgia Tech Face Database"/>
          <p:cNvSpPr txBox="1"/>
          <p:nvPr/>
        </p:nvSpPr>
        <p:spPr>
          <a:xfrm>
            <a:off x="11863705" y="4030345"/>
            <a:ext cx="10283190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p>
            <a:r>
              <a:rPr lang="en-US"/>
              <a:t>TraingSet Unmasked:  12*50 TestingSet Masked:  3*50</a:t>
            </a:r>
            <a:endParaRPr lang="en-US" b="1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200" y="8516620"/>
            <a:ext cx="1143000" cy="11430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1810" y="8516620"/>
            <a:ext cx="1143000" cy="1143000"/>
          </a:xfrm>
          <a:prstGeom prst="rect">
            <a:avLst/>
          </a:prstGeom>
        </p:spPr>
      </p:pic>
      <p:pic>
        <p:nvPicPr>
          <p:cNvPr id="5" name="图片 4" descr="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3420" y="8516620"/>
            <a:ext cx="1143000" cy="1143000"/>
          </a:xfrm>
          <a:prstGeom prst="rect">
            <a:avLst/>
          </a:prstGeom>
        </p:spPr>
      </p:pic>
      <p:pic>
        <p:nvPicPr>
          <p:cNvPr id="6" name="图片 5" descr="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30" y="851662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438400"/>
            <a:ext cx="12753252" cy="9867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2" name="Eye Locations"/>
          <p:cNvSpPr/>
          <p:nvPr/>
        </p:nvSpPr>
        <p:spPr>
          <a:xfrm>
            <a:off x="16040100" y="2921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Eye Locations</a:t>
            </a:r>
          </a:p>
        </p:txBody>
      </p:sp>
      <p:sp>
        <p:nvSpPr>
          <p:cNvPr id="193" name="CascadeClassifier"/>
          <p:cNvSpPr/>
          <p:nvPr/>
        </p:nvSpPr>
        <p:spPr>
          <a:xfrm>
            <a:off x="18122900" y="45085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CascadeClassifier</a:t>
            </a:r>
          </a:p>
        </p:txBody>
      </p:sp>
      <p:sp>
        <p:nvSpPr>
          <p:cNvPr id="194" name="Haar-like Features"/>
          <p:cNvSpPr/>
          <p:nvPr/>
        </p:nvSpPr>
        <p:spPr>
          <a:xfrm>
            <a:off x="18580100" y="68326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Haar-like Features</a:t>
            </a:r>
          </a:p>
        </p:txBody>
      </p:sp>
      <p:sp>
        <p:nvSpPr>
          <p:cNvPr id="195" name="Adaboost Classifier"/>
          <p:cNvSpPr/>
          <p:nvPr/>
        </p:nvSpPr>
        <p:spPr>
          <a:xfrm>
            <a:off x="16040100" y="104775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Adaboost Classifier</a:t>
            </a:r>
          </a:p>
        </p:txBody>
      </p:sp>
      <p:sp>
        <p:nvSpPr>
          <p:cNvPr id="196" name="PCA"/>
          <p:cNvSpPr/>
          <p:nvPr/>
        </p:nvSpPr>
        <p:spPr>
          <a:xfrm>
            <a:off x="18122900" y="88900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PCA</a:t>
            </a:r>
          </a:p>
        </p:txBody>
      </p:sp>
      <p:sp>
        <p:nvSpPr>
          <p:cNvPr id="197" name="The Upper Part of the Face"/>
          <p:cNvSpPr txBox="1">
            <a:spLocks noGrp="1"/>
          </p:cNvSpPr>
          <p:nvPr>
            <p:ph type="ctrTitle"/>
          </p:nvPr>
        </p:nvSpPr>
        <p:spPr>
          <a:xfrm>
            <a:off x="-509270" y="-1440815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The Upper Part of the Face</a:t>
            </a:r>
          </a:p>
        </p:txBody>
      </p:sp>
      <p:sp>
        <p:nvSpPr>
          <p:cNvPr id="198" name="The Upper Part"/>
          <p:cNvSpPr/>
          <p:nvPr/>
        </p:nvSpPr>
        <p:spPr>
          <a:xfrm>
            <a:off x="3746500" y="39116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The Upper Part </a:t>
            </a:r>
          </a:p>
        </p:txBody>
      </p:sp>
      <p:sp>
        <p:nvSpPr>
          <p:cNvPr id="199" name="Tilt the Face"/>
          <p:cNvSpPr/>
          <p:nvPr/>
        </p:nvSpPr>
        <p:spPr>
          <a:xfrm>
            <a:off x="2273300" y="54229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Tilt the Face</a:t>
            </a:r>
          </a:p>
        </p:txBody>
      </p:sp>
      <p:sp>
        <p:nvSpPr>
          <p:cNvPr id="200" name="HOG Features+PCA"/>
          <p:cNvSpPr/>
          <p:nvPr/>
        </p:nvSpPr>
        <p:spPr>
          <a:xfrm>
            <a:off x="1841500" y="73787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HOG Features+PCA</a:t>
            </a:r>
          </a:p>
        </p:txBody>
      </p:sp>
      <p:sp>
        <p:nvSpPr>
          <p:cNvPr id="201" name="SVM"/>
          <p:cNvSpPr/>
          <p:nvPr/>
        </p:nvSpPr>
        <p:spPr>
          <a:xfrm>
            <a:off x="2273300" y="93345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SVM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4" name="Extract Features"/>
          <p:cNvSpPr/>
          <p:nvPr/>
        </p:nvSpPr>
        <p:spPr>
          <a:xfrm>
            <a:off x="9969500" y="34544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Extract Features</a:t>
            </a:r>
          </a:p>
        </p:txBody>
      </p:sp>
      <p:sp>
        <p:nvSpPr>
          <p:cNvPr id="205" name="HOG Features"/>
          <p:cNvSpPr/>
          <p:nvPr/>
        </p:nvSpPr>
        <p:spPr>
          <a:xfrm>
            <a:off x="14859000" y="49911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HOG Features</a:t>
            </a:r>
          </a:p>
        </p:txBody>
      </p:sp>
      <p:sp>
        <p:nvSpPr>
          <p:cNvPr id="206" name="Gaussion Blur"/>
          <p:cNvSpPr/>
          <p:nvPr/>
        </p:nvSpPr>
        <p:spPr>
          <a:xfrm>
            <a:off x="14859000" y="19177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Gaussion Blur</a:t>
            </a:r>
          </a:p>
        </p:txBody>
      </p:sp>
      <p:sp>
        <p:nvSpPr>
          <p:cNvPr id="207" name="EqualizeHist"/>
          <p:cNvSpPr/>
          <p:nvPr/>
        </p:nvSpPr>
        <p:spPr>
          <a:xfrm>
            <a:off x="14859000" y="34544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EqualizeHist</a:t>
            </a:r>
          </a:p>
        </p:txBody>
      </p:sp>
      <p:sp>
        <p:nvSpPr>
          <p:cNvPr id="220" name="连接线"/>
          <p:cNvSpPr/>
          <p:nvPr/>
        </p:nvSpPr>
        <p:spPr>
          <a:xfrm>
            <a:off x="19481800" y="2247900"/>
            <a:ext cx="833435" cy="16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0" y="0"/>
                </a:moveTo>
                <a:cubicBezTo>
                  <a:pt x="21271" y="6760"/>
                  <a:pt x="21600" y="13960"/>
                  <a:pt x="98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/>
        </p:txBody>
      </p:sp>
      <p:sp>
        <p:nvSpPr>
          <p:cNvPr id="221" name="连接线"/>
          <p:cNvSpPr/>
          <p:nvPr/>
        </p:nvSpPr>
        <p:spPr>
          <a:xfrm>
            <a:off x="19481800" y="3911600"/>
            <a:ext cx="833435" cy="16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extrusionOk="0">
                <a:moveTo>
                  <a:pt x="0" y="0"/>
                </a:moveTo>
                <a:cubicBezTo>
                  <a:pt x="21271" y="6760"/>
                  <a:pt x="21600" y="13960"/>
                  <a:pt x="98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/>
        </p:txBody>
      </p:sp>
      <p:sp>
        <p:nvSpPr>
          <p:cNvPr id="210" name="SVM"/>
          <p:cNvSpPr/>
          <p:nvPr/>
        </p:nvSpPr>
        <p:spPr>
          <a:xfrm>
            <a:off x="14859000" y="86487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SVM</a:t>
            </a:r>
          </a:p>
        </p:txBody>
      </p:sp>
      <p:sp>
        <p:nvSpPr>
          <p:cNvPr id="211" name="直线"/>
          <p:cNvSpPr/>
          <p:nvPr/>
        </p:nvSpPr>
        <p:spPr>
          <a:xfrm>
            <a:off x="9386138" y="2362199"/>
            <a:ext cx="2239902" cy="10860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/>
        </p:txBody>
      </p:sp>
      <p:sp>
        <p:nvSpPr>
          <p:cNvPr id="212" name="直线"/>
          <p:cNvSpPr/>
          <p:nvPr/>
        </p:nvSpPr>
        <p:spPr>
          <a:xfrm>
            <a:off x="17387138" y="5930899"/>
            <a:ext cx="23594" cy="26922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/>
        </p:txBody>
      </p:sp>
      <p:sp>
        <p:nvSpPr>
          <p:cNvPr id="213" name="PCA"/>
          <p:cNvSpPr/>
          <p:nvPr/>
        </p:nvSpPr>
        <p:spPr>
          <a:xfrm>
            <a:off x="17830800" y="6858000"/>
            <a:ext cx="1447800" cy="736600"/>
          </a:xfrm>
          <a:prstGeom prst="roundRect">
            <a:avLst>
              <a:gd name="adj" fmla="val 2586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 PCA</a:t>
            </a:r>
          </a:p>
        </p:txBody>
      </p:sp>
      <p:sp>
        <p:nvSpPr>
          <p:cNvPr id="214" name="The Upper Part of the Face"/>
          <p:cNvSpPr txBox="1">
            <a:spLocks noGrp="1"/>
          </p:cNvSpPr>
          <p:nvPr>
            <p:ph type="ctrTitle"/>
          </p:nvPr>
        </p:nvSpPr>
        <p:spPr>
          <a:xfrm>
            <a:off x="-836930" y="-1523365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The Upper Part of the Face</a:t>
            </a:r>
          </a:p>
        </p:txBody>
      </p:sp>
      <p:sp>
        <p:nvSpPr>
          <p:cNvPr id="215" name="The Upper Part"/>
          <p:cNvSpPr/>
          <p:nvPr/>
        </p:nvSpPr>
        <p:spPr>
          <a:xfrm>
            <a:off x="749300" y="20193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The Upper Part </a:t>
            </a:r>
          </a:p>
        </p:txBody>
      </p:sp>
      <p:sp>
        <p:nvSpPr>
          <p:cNvPr id="216" name="Adjust the Face"/>
          <p:cNvSpPr/>
          <p:nvPr/>
        </p:nvSpPr>
        <p:spPr>
          <a:xfrm>
            <a:off x="4762500" y="2019300"/>
            <a:ext cx="4622800" cy="889000"/>
          </a:xfrm>
          <a:prstGeom prst="roundRect">
            <a:avLst>
              <a:gd name="adj" fmla="val 2142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Adjust the Face</a:t>
            </a:r>
          </a:p>
        </p:txBody>
      </p:sp>
      <p:pic>
        <p:nvPicPr>
          <p:cNvPr id="217" name="1.jpg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721100"/>
            <a:ext cx="3048000" cy="304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8" name="2.jpeg" descr="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3721100"/>
            <a:ext cx="3048000" cy="304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9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4195" y="3009900"/>
            <a:ext cx="1981200" cy="1981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5" animBg="1" advAuto="0"/>
      <p:bldP spid="205" grpId="11" animBg="1" advAuto="0"/>
      <p:bldP spid="206" grpId="6" animBg="1" advAuto="0"/>
      <p:bldP spid="207" grpId="8" animBg="1" advAuto="0"/>
      <p:bldP spid="220" grpId="7" animBg="1" advAuto="0"/>
      <p:bldP spid="221" grpId="10" animBg="1" advAuto="0"/>
      <p:bldP spid="210" grpId="14" animBg="1" advAuto="0"/>
      <p:bldP spid="211" grpId="4" animBg="1" advAuto="0"/>
      <p:bldP spid="212" grpId="12" animBg="1" advAuto="0"/>
      <p:bldP spid="213" grpId="13" animBg="1" advAuto="0"/>
      <p:bldP spid="216" grpId="2" animBg="1" advAuto="0"/>
      <p:bldP spid="217" grpId="3" animBg="1" advAuto="0"/>
      <p:bldP spid="218" grpId="1" animBg="1" advAuto="0"/>
      <p:bldP spid="219" grpId="9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.png" descr="image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4" name="9b225a0f26611c9a31ea08182e4e370.png" descr="9b225a0f26611c9a31ea08182e4e370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4780" y="3227070"/>
            <a:ext cx="10244667" cy="768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The Upper Part of the Face:Results"/>
          <p:cNvSpPr txBox="1"/>
          <p:nvPr/>
        </p:nvSpPr>
        <p:spPr>
          <a:xfrm>
            <a:off x="-88900" y="-1943100"/>
            <a:ext cx="21844000" cy="387945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 defTabSz="2438400">
              <a:lnSpc>
                <a:spcPct val="90000"/>
              </a:lnSpc>
              <a:defRPr sz="11600" i="1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The Upper Part of the Face:Results</a:t>
            </a:r>
          </a:p>
        </p:txBody>
      </p:sp>
      <p:sp>
        <p:nvSpPr>
          <p:cNvPr id="226" name="Georgia Tech Face Database"/>
          <p:cNvSpPr txBox="1"/>
          <p:nvPr/>
        </p:nvSpPr>
        <p:spPr>
          <a:xfrm>
            <a:off x="2217267" y="2355850"/>
            <a:ext cx="432846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 </a:t>
            </a:r>
            <a:r>
              <a:rPr b="1"/>
              <a:t>Georgia Tech Face Database</a:t>
            </a:r>
            <a:endParaRPr b="1"/>
          </a:p>
        </p:txBody>
      </p:sp>
      <p:sp>
        <p:nvSpPr>
          <p:cNvPr id="227" name="Accuracy : 79.9%"/>
          <p:cNvSpPr/>
          <p:nvPr/>
        </p:nvSpPr>
        <p:spPr>
          <a:xfrm>
            <a:off x="7035800" y="1981200"/>
            <a:ext cx="5410200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Accuracy : 79.9%</a:t>
            </a:r>
          </a:p>
        </p:txBody>
      </p:sp>
      <p:sp>
        <p:nvSpPr>
          <p:cNvPr id="228" name="CeleBA Datebase"/>
          <p:cNvSpPr txBox="1"/>
          <p:nvPr/>
        </p:nvSpPr>
        <p:spPr>
          <a:xfrm>
            <a:off x="14048130" y="2355850"/>
            <a:ext cx="256154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CeleBA Datebase</a:t>
            </a:r>
          </a:p>
        </p:txBody>
      </p:sp>
      <p:sp>
        <p:nvSpPr>
          <p:cNvPr id="229" name="Accuracy : 63.2%"/>
          <p:cNvSpPr/>
          <p:nvPr/>
        </p:nvSpPr>
        <p:spPr>
          <a:xfrm>
            <a:off x="17424400" y="1981200"/>
            <a:ext cx="5410200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Accuracy : </a:t>
            </a:r>
            <a:r>
              <a:rPr lang="en-US"/>
              <a:t>60</a:t>
            </a:r>
            <a:r>
              <a:t>.</a:t>
            </a:r>
            <a:r>
              <a:rPr lang="en-US"/>
              <a:t>3</a:t>
            </a:r>
            <a:r>
              <a:t>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720" y="3418840"/>
            <a:ext cx="9836785" cy="7378065"/>
          </a:xfrm>
          <a:prstGeom prst="rect">
            <a:avLst/>
          </a:prstGeom>
        </p:spPr>
      </p:pic>
      <p:sp>
        <p:nvSpPr>
          <p:cNvPr id="4" name="Georgia Tech Face Database"/>
          <p:cNvSpPr txBox="1"/>
          <p:nvPr/>
        </p:nvSpPr>
        <p:spPr>
          <a:xfrm>
            <a:off x="6858000" y="1343025"/>
            <a:ext cx="10283190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p>
            <a:r>
              <a:rPr lang="en-US"/>
              <a:t>TraingSet Unmasked:  12*50 TestingSet Masked:  3*50</a:t>
            </a:r>
            <a:endParaRPr lang="en-US" b="1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2" name="The Upper Part of the Face:Results"/>
          <p:cNvSpPr txBox="1"/>
          <p:nvPr/>
        </p:nvSpPr>
        <p:spPr>
          <a:xfrm>
            <a:off x="-88900" y="-1943100"/>
            <a:ext cx="21844000" cy="387945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 defTabSz="2438400">
              <a:lnSpc>
                <a:spcPct val="90000"/>
              </a:lnSpc>
              <a:defRPr sz="11600" i="1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The Upper Part of the Face:Results</a:t>
            </a:r>
          </a:p>
        </p:txBody>
      </p:sp>
      <p:sp>
        <p:nvSpPr>
          <p:cNvPr id="233" name="Pictures of Bad Classifications"/>
          <p:cNvSpPr txBox="1"/>
          <p:nvPr/>
        </p:nvSpPr>
        <p:spPr>
          <a:xfrm>
            <a:off x="2145983" y="2602866"/>
            <a:ext cx="756221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/>
            </a:lvl1pPr>
          </a:lstStyle>
          <a:p>
            <a:r>
              <a:t>Pictures of </a:t>
            </a:r>
            <a:r>
              <a:rPr lang="en-US"/>
              <a:t>Wrong </a:t>
            </a:r>
            <a:r>
              <a:t>Classifications</a:t>
            </a:r>
          </a:p>
        </p:txBody>
      </p:sp>
      <p:pic>
        <p:nvPicPr>
          <p:cNvPr id="234" name="0.jpeg" descr="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3924300"/>
            <a:ext cx="2260600" cy="276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5" name="4.jpeg" descr="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00" y="3924300"/>
            <a:ext cx="2260600" cy="276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6" name="5.jpeg" descr="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0" y="3924300"/>
            <a:ext cx="2260600" cy="276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9" name="12.jpeg" descr="12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8051800"/>
            <a:ext cx="2463800" cy="2463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300" y="8051800"/>
            <a:ext cx="2465705" cy="2465705"/>
          </a:xfrm>
          <a:prstGeom prst="rect">
            <a:avLst/>
          </a:prstGeom>
        </p:spPr>
      </p:pic>
      <p:pic>
        <p:nvPicPr>
          <p:cNvPr id="4" name="图片 3" descr="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100" y="8051800"/>
            <a:ext cx="2465705" cy="2465705"/>
          </a:xfrm>
          <a:prstGeom prst="rect">
            <a:avLst/>
          </a:prstGeom>
        </p:spPr>
      </p:pic>
      <p:sp>
        <p:nvSpPr>
          <p:cNvPr id="226" name="Georgia Tech Face Database"/>
          <p:cNvSpPr txBox="1"/>
          <p:nvPr/>
        </p:nvSpPr>
        <p:spPr>
          <a:xfrm>
            <a:off x="10385108" y="4861561"/>
            <a:ext cx="858202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p>
            <a:r>
              <a:rPr lang="en-US" sz="3600" b="1"/>
              <a:t>+ The Side Faces Cannot be detected</a:t>
            </a:r>
            <a:endParaRPr lang="en-US" sz="3600" b="1"/>
          </a:p>
        </p:txBody>
      </p:sp>
      <p:sp>
        <p:nvSpPr>
          <p:cNvPr id="5" name="Georgia Tech Face Database"/>
          <p:cNvSpPr txBox="1"/>
          <p:nvPr/>
        </p:nvSpPr>
        <p:spPr>
          <a:xfrm>
            <a:off x="10385108" y="8441691"/>
            <a:ext cx="1407985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p>
            <a:r>
              <a:rPr lang="en-US" sz="3600" b="1"/>
              <a:t>+ Some Classifiers  have high similarity in upper part of face</a:t>
            </a:r>
            <a:endParaRPr lang="en-US" sz="3600" b="1"/>
          </a:p>
        </p:txBody>
      </p:sp>
      <p:sp>
        <p:nvSpPr>
          <p:cNvPr id="6" name="Georgia Tech Face Database"/>
          <p:cNvSpPr txBox="1"/>
          <p:nvPr/>
        </p:nvSpPr>
        <p:spPr>
          <a:xfrm>
            <a:off x="10380663" y="9426576"/>
            <a:ext cx="283781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p>
            <a:r>
              <a:rPr lang="en-US" sz="3600" b="1"/>
              <a:t>+ Eyeglasses</a:t>
            </a:r>
            <a:endParaRPr lang="en-US" sz="3600" b="1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400" y="-15875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0" y="68580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The Bonus Level : MUFM"/>
          <p:cNvSpPr txBox="1">
            <a:spLocks noGrp="1"/>
          </p:cNvSpPr>
          <p:nvPr>
            <p:ph type="ctrTitle"/>
          </p:nvPr>
        </p:nvSpPr>
        <p:spPr>
          <a:xfrm>
            <a:off x="1667566" y="3384946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Thank you for your attention!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4" name="圆角矩形 54"/>
          <p:cNvSpPr/>
          <p:nvPr/>
        </p:nvSpPr>
        <p:spPr>
          <a:xfrm>
            <a:off x="3957250" y="3018770"/>
            <a:ext cx="8486300" cy="768063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/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/>
          </a:p>
        </p:txBody>
      </p:sp>
      <p:sp>
        <p:nvSpPr>
          <p:cNvPr id="5" name="矩形 4"/>
          <p:cNvSpPr/>
          <p:nvPr/>
        </p:nvSpPr>
        <p:spPr>
          <a:xfrm>
            <a:off x="3945454" y="4419601"/>
            <a:ext cx="8373280" cy="4264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lnSpc>
                <a:spcPct val="200000"/>
              </a:lnSpc>
              <a:spcBef>
                <a:spcPts val="2600"/>
              </a:spcBef>
              <a:buFont typeface="Wingdings" panose="05000000000000000000" pitchFamily="2" charset="2"/>
              <a:buChar char="l"/>
            </a:pPr>
            <a:r>
              <a:rPr lang="en-US" altLang="zh-CN" sz="4000" b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of group members</a:t>
            </a:r>
            <a:endParaRPr lang="en-US" altLang="zh-CN" sz="4000" b="1" kern="1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indent="-685800">
              <a:lnSpc>
                <a:spcPct val="200000"/>
              </a:lnSpc>
              <a:spcBef>
                <a:spcPts val="2600"/>
              </a:spcBef>
              <a:buFont typeface="Wingdings" panose="05000000000000000000" pitchFamily="2" charset="2"/>
              <a:buChar char="l"/>
            </a:pPr>
            <a:r>
              <a:rPr lang="en-US" altLang="zh-CN" sz="4000" b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Beginner Level and Expert Level</a:t>
            </a:r>
            <a:endParaRPr lang="zh-CN" altLang="zh-CN" sz="4000" b="1" kern="1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indent="-685800">
              <a:lnSpc>
                <a:spcPct val="200000"/>
              </a:lnSpc>
              <a:spcBef>
                <a:spcPts val="2600"/>
              </a:spcBef>
              <a:buFont typeface="Wingdings" panose="05000000000000000000" pitchFamily="2" charset="2"/>
              <a:buChar char="l"/>
            </a:pPr>
            <a:r>
              <a:rPr lang="en-US" altLang="zh-CN" sz="4000" b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Bonus</a:t>
            </a:r>
            <a:r>
              <a:rPr lang="zh-CN" altLang="en-US" sz="4000" b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Level——MUFM</a:t>
            </a:r>
            <a:endParaRPr lang="zh-CN" altLang="zh-CN" sz="4000" b="1" kern="1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1600" y="470951"/>
            <a:ext cx="681802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600"/>
              </a:spcBef>
            </a:pPr>
            <a:r>
              <a:rPr lang="en-US" altLang="zh-CN" sz="8000" b="1" dirty="0">
                <a:solidFill>
                  <a:srgbClr val="F68B1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Catalogue</a:t>
            </a:r>
            <a:endParaRPr lang="zh-CN" altLang="zh-CN" sz="8000" b="1" dirty="0">
              <a:solidFill>
                <a:srgbClr val="F68B1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KSO_Shape"/>
          <p:cNvSpPr/>
          <p:nvPr/>
        </p:nvSpPr>
        <p:spPr bwMode="auto">
          <a:xfrm>
            <a:off x="14935201" y="5638801"/>
            <a:ext cx="4126506" cy="3511750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>
              <a:solidFill>
                <a:srgbClr val="007BA4"/>
              </a:solidFill>
            </a:endParaRPr>
          </a:p>
        </p:txBody>
      </p:sp>
      <p:sp>
        <p:nvSpPr>
          <p:cNvPr id="8" name="弦形 7"/>
          <p:cNvSpPr/>
          <p:nvPr/>
        </p:nvSpPr>
        <p:spPr>
          <a:xfrm rot="3240000" flipH="1">
            <a:off x="20270486" y="1523080"/>
            <a:ext cx="1008000" cy="1008000"/>
          </a:xfrm>
          <a:prstGeom prst="chord">
            <a:avLst>
              <a:gd name="adj1" fmla="val 2700000"/>
              <a:gd name="adj2" fmla="val 14572415"/>
            </a:avLst>
          </a:prstGeom>
          <a:solidFill>
            <a:srgbClr val="59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/>
          </a:p>
        </p:txBody>
      </p:sp>
      <p:sp>
        <p:nvSpPr>
          <p:cNvPr id="9" name="任意多边形 9"/>
          <p:cNvSpPr/>
          <p:nvPr/>
        </p:nvSpPr>
        <p:spPr>
          <a:xfrm>
            <a:off x="20316955" y="1955002"/>
            <a:ext cx="941242" cy="352688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0781701" y="2513524"/>
            <a:ext cx="2" cy="742884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3" idx="3"/>
            <a:endCxn id="16" idx="0"/>
          </p:cNvCxnSpPr>
          <p:nvPr/>
        </p:nvCxnSpPr>
        <p:spPr>
          <a:xfrm flipH="1">
            <a:off x="20375416" y="3370418"/>
            <a:ext cx="326104" cy="260264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20988524">
            <a:off x="16860762" y="3698675"/>
            <a:ext cx="4005324" cy="3537118"/>
            <a:chOff x="6412134" y="1575514"/>
            <a:chExt cx="1928537" cy="2063121"/>
          </a:xfrm>
        </p:grpSpPr>
        <p:sp>
          <p:nvSpPr>
            <p:cNvPr id="14" name="梯形 13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sp>
          <p:nvSpPr>
            <p:cNvPr id="15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-1" fmla="*/ 0 w 210262"/>
                <a:gd name="connsiteY0-2" fmla="*/ 0 h 195812"/>
                <a:gd name="connsiteX1-3" fmla="*/ 105131 w 210262"/>
                <a:gd name="connsiteY1-4" fmla="*/ 0 h 195812"/>
                <a:gd name="connsiteX2-5" fmla="*/ 210262 w 210262"/>
                <a:gd name="connsiteY2-6" fmla="*/ 97906 h 195812"/>
                <a:gd name="connsiteX3-7" fmla="*/ 105131 w 210262"/>
                <a:gd name="connsiteY3-8" fmla="*/ 195812 h 195812"/>
                <a:gd name="connsiteX4-9" fmla="*/ 0 w 210262"/>
                <a:gd name="connsiteY4-10" fmla="*/ 195812 h 195812"/>
                <a:gd name="connsiteX5-11" fmla="*/ 0 w 210262"/>
                <a:gd name="connsiteY5-12" fmla="*/ 0 h 195812"/>
                <a:gd name="connsiteX0-13" fmla="*/ 0 w 210262"/>
                <a:gd name="connsiteY0-14" fmla="*/ 0 h 195812"/>
                <a:gd name="connsiteX1-15" fmla="*/ 105131 w 210262"/>
                <a:gd name="connsiteY1-16" fmla="*/ 0 h 195812"/>
                <a:gd name="connsiteX2-17" fmla="*/ 210262 w 210262"/>
                <a:gd name="connsiteY2-18" fmla="*/ 97906 h 195812"/>
                <a:gd name="connsiteX3-19" fmla="*/ 105131 w 210262"/>
                <a:gd name="connsiteY3-20" fmla="*/ 195812 h 195812"/>
                <a:gd name="connsiteX4-21" fmla="*/ 0 w 210262"/>
                <a:gd name="connsiteY4-22" fmla="*/ 195812 h 195812"/>
                <a:gd name="connsiteX5-23" fmla="*/ 0 w 210262"/>
                <a:gd name="connsiteY5-24" fmla="*/ 0 h 195812"/>
                <a:gd name="connsiteX0-25" fmla="*/ 0 w 210262"/>
                <a:gd name="connsiteY0-26" fmla="*/ 0 h 195812"/>
                <a:gd name="connsiteX1-27" fmla="*/ 105131 w 210262"/>
                <a:gd name="connsiteY1-28" fmla="*/ 0 h 195812"/>
                <a:gd name="connsiteX2-29" fmla="*/ 210262 w 210262"/>
                <a:gd name="connsiteY2-30" fmla="*/ 97906 h 195812"/>
                <a:gd name="connsiteX3-31" fmla="*/ 105131 w 210262"/>
                <a:gd name="connsiteY3-32" fmla="*/ 195812 h 195812"/>
                <a:gd name="connsiteX4-33" fmla="*/ 0 w 210262"/>
                <a:gd name="connsiteY4-34" fmla="*/ 195812 h 195812"/>
                <a:gd name="connsiteX5-35" fmla="*/ 0 w 210262"/>
                <a:gd name="connsiteY5-36" fmla="*/ 0 h 195812"/>
                <a:gd name="connsiteX0-37" fmla="*/ 0 w 211310"/>
                <a:gd name="connsiteY0-38" fmla="*/ 35110 h 195812"/>
                <a:gd name="connsiteX1-39" fmla="*/ 106179 w 211310"/>
                <a:gd name="connsiteY1-40" fmla="*/ 0 h 195812"/>
                <a:gd name="connsiteX2-41" fmla="*/ 211310 w 211310"/>
                <a:gd name="connsiteY2-42" fmla="*/ 97906 h 195812"/>
                <a:gd name="connsiteX3-43" fmla="*/ 106179 w 211310"/>
                <a:gd name="connsiteY3-44" fmla="*/ 195812 h 195812"/>
                <a:gd name="connsiteX4-45" fmla="*/ 1048 w 211310"/>
                <a:gd name="connsiteY4-46" fmla="*/ 195812 h 195812"/>
                <a:gd name="connsiteX5-47" fmla="*/ 0 w 211310"/>
                <a:gd name="connsiteY5-48" fmla="*/ 35110 h 195812"/>
                <a:gd name="connsiteX0-49" fmla="*/ 3559 w 214869"/>
                <a:gd name="connsiteY0-50" fmla="*/ 35110 h 195812"/>
                <a:gd name="connsiteX1-51" fmla="*/ 109738 w 214869"/>
                <a:gd name="connsiteY1-52" fmla="*/ 0 h 195812"/>
                <a:gd name="connsiteX2-53" fmla="*/ 214869 w 214869"/>
                <a:gd name="connsiteY2-54" fmla="*/ 97906 h 195812"/>
                <a:gd name="connsiteX3-55" fmla="*/ 109738 w 214869"/>
                <a:gd name="connsiteY3-56" fmla="*/ 195812 h 195812"/>
                <a:gd name="connsiteX4-57" fmla="*/ 20 w 214869"/>
                <a:gd name="connsiteY4-58" fmla="*/ 155572 h 195812"/>
                <a:gd name="connsiteX5-59" fmla="*/ 3559 w 214869"/>
                <a:gd name="connsiteY5-60" fmla="*/ 35110 h 195812"/>
                <a:gd name="connsiteX0-61" fmla="*/ 3559 w 216111"/>
                <a:gd name="connsiteY0-62" fmla="*/ 35110 h 183278"/>
                <a:gd name="connsiteX1-63" fmla="*/ 109738 w 216111"/>
                <a:gd name="connsiteY1-64" fmla="*/ 0 h 183278"/>
                <a:gd name="connsiteX2-65" fmla="*/ 214869 w 216111"/>
                <a:gd name="connsiteY2-66" fmla="*/ 97906 h 183278"/>
                <a:gd name="connsiteX3-67" fmla="*/ 146908 w 216111"/>
                <a:gd name="connsiteY3-68" fmla="*/ 183278 h 183278"/>
                <a:gd name="connsiteX4-69" fmla="*/ 20 w 216111"/>
                <a:gd name="connsiteY4-70" fmla="*/ 155572 h 183278"/>
                <a:gd name="connsiteX5-71" fmla="*/ 3559 w 216111"/>
                <a:gd name="connsiteY5-72" fmla="*/ 35110 h 183278"/>
                <a:gd name="connsiteX0-73" fmla="*/ 3559 w 215939"/>
                <a:gd name="connsiteY0-74" fmla="*/ 35110 h 183278"/>
                <a:gd name="connsiteX1-75" fmla="*/ 109738 w 215939"/>
                <a:gd name="connsiteY1-76" fmla="*/ 0 h 183278"/>
                <a:gd name="connsiteX2-77" fmla="*/ 214869 w 215939"/>
                <a:gd name="connsiteY2-78" fmla="*/ 97906 h 183278"/>
                <a:gd name="connsiteX3-79" fmla="*/ 146908 w 215939"/>
                <a:gd name="connsiteY3-80" fmla="*/ 183278 h 183278"/>
                <a:gd name="connsiteX4-81" fmla="*/ 20 w 215939"/>
                <a:gd name="connsiteY4-82" fmla="*/ 155572 h 183278"/>
                <a:gd name="connsiteX5-83" fmla="*/ 3559 w 215939"/>
                <a:gd name="connsiteY5-84" fmla="*/ 35110 h 183278"/>
                <a:gd name="connsiteX0-85" fmla="*/ 3559 w 215554"/>
                <a:gd name="connsiteY0-86" fmla="*/ 5091 h 153259"/>
                <a:gd name="connsiteX1-87" fmla="*/ 159695 w 215554"/>
                <a:gd name="connsiteY1-88" fmla="*/ 0 h 153259"/>
                <a:gd name="connsiteX2-89" fmla="*/ 214869 w 215554"/>
                <a:gd name="connsiteY2-90" fmla="*/ 67887 h 153259"/>
                <a:gd name="connsiteX3-91" fmla="*/ 146908 w 215554"/>
                <a:gd name="connsiteY3-92" fmla="*/ 153259 h 153259"/>
                <a:gd name="connsiteX4-93" fmla="*/ 20 w 215554"/>
                <a:gd name="connsiteY4-94" fmla="*/ 125553 h 153259"/>
                <a:gd name="connsiteX5-95" fmla="*/ 3559 w 215554"/>
                <a:gd name="connsiteY5-96" fmla="*/ 5091 h 153259"/>
                <a:gd name="connsiteX0-97" fmla="*/ 3559 w 215164"/>
                <a:gd name="connsiteY0-98" fmla="*/ 5091 h 153259"/>
                <a:gd name="connsiteX1-99" fmla="*/ 159695 w 215164"/>
                <a:gd name="connsiteY1-100" fmla="*/ 0 h 153259"/>
                <a:gd name="connsiteX2-101" fmla="*/ 214869 w 215164"/>
                <a:gd name="connsiteY2-102" fmla="*/ 67887 h 153259"/>
                <a:gd name="connsiteX3-103" fmla="*/ 146908 w 215164"/>
                <a:gd name="connsiteY3-104" fmla="*/ 153259 h 153259"/>
                <a:gd name="connsiteX4-105" fmla="*/ 20 w 215164"/>
                <a:gd name="connsiteY4-106" fmla="*/ 125553 h 153259"/>
                <a:gd name="connsiteX5-107" fmla="*/ 3559 w 215164"/>
                <a:gd name="connsiteY5-108" fmla="*/ 5091 h 153259"/>
                <a:gd name="connsiteX0-109" fmla="*/ 3559 w 214871"/>
                <a:gd name="connsiteY0-110" fmla="*/ 15350 h 163518"/>
                <a:gd name="connsiteX1-111" fmla="*/ 148425 w 214871"/>
                <a:gd name="connsiteY1-112" fmla="*/ 0 h 163518"/>
                <a:gd name="connsiteX2-113" fmla="*/ 214869 w 214871"/>
                <a:gd name="connsiteY2-114" fmla="*/ 78146 h 163518"/>
                <a:gd name="connsiteX3-115" fmla="*/ 146908 w 214871"/>
                <a:gd name="connsiteY3-116" fmla="*/ 163518 h 163518"/>
                <a:gd name="connsiteX4-117" fmla="*/ 20 w 214871"/>
                <a:gd name="connsiteY4-118" fmla="*/ 135812 h 163518"/>
                <a:gd name="connsiteX5-119" fmla="*/ 3559 w 214871"/>
                <a:gd name="connsiteY5-120" fmla="*/ 15350 h 163518"/>
                <a:gd name="connsiteX0-121" fmla="*/ 3559 w 214871"/>
                <a:gd name="connsiteY0-122" fmla="*/ 15350 h 163518"/>
                <a:gd name="connsiteX1-123" fmla="*/ 148425 w 214871"/>
                <a:gd name="connsiteY1-124" fmla="*/ 0 h 163518"/>
                <a:gd name="connsiteX2-125" fmla="*/ 214869 w 214871"/>
                <a:gd name="connsiteY2-126" fmla="*/ 78146 h 163518"/>
                <a:gd name="connsiteX3-127" fmla="*/ 146908 w 214871"/>
                <a:gd name="connsiteY3-128" fmla="*/ 163518 h 163518"/>
                <a:gd name="connsiteX4-129" fmla="*/ 20 w 214871"/>
                <a:gd name="connsiteY4-130" fmla="*/ 135812 h 163518"/>
                <a:gd name="connsiteX5-131" fmla="*/ 3559 w 214871"/>
                <a:gd name="connsiteY5-132" fmla="*/ 15350 h 163518"/>
                <a:gd name="connsiteX0-133" fmla="*/ 3559 w 214871"/>
                <a:gd name="connsiteY0-134" fmla="*/ 15350 h 163518"/>
                <a:gd name="connsiteX1-135" fmla="*/ 148425 w 214871"/>
                <a:gd name="connsiteY1-136" fmla="*/ 0 h 163518"/>
                <a:gd name="connsiteX2-137" fmla="*/ 214869 w 214871"/>
                <a:gd name="connsiteY2-138" fmla="*/ 78146 h 163518"/>
                <a:gd name="connsiteX3-139" fmla="*/ 146908 w 214871"/>
                <a:gd name="connsiteY3-140" fmla="*/ 163518 h 163518"/>
                <a:gd name="connsiteX4-141" fmla="*/ 20 w 214871"/>
                <a:gd name="connsiteY4-142" fmla="*/ 135812 h 163518"/>
                <a:gd name="connsiteX5-143" fmla="*/ 3559 w 214871"/>
                <a:gd name="connsiteY5-144" fmla="*/ 15350 h 163518"/>
                <a:gd name="connsiteX0-145" fmla="*/ 3559 w 214871"/>
                <a:gd name="connsiteY0-146" fmla="*/ 15350 h 163518"/>
                <a:gd name="connsiteX1-147" fmla="*/ 148425 w 214871"/>
                <a:gd name="connsiteY1-148" fmla="*/ 0 h 163518"/>
                <a:gd name="connsiteX2-149" fmla="*/ 214869 w 214871"/>
                <a:gd name="connsiteY2-150" fmla="*/ 78146 h 163518"/>
                <a:gd name="connsiteX3-151" fmla="*/ 146908 w 214871"/>
                <a:gd name="connsiteY3-152" fmla="*/ 163518 h 163518"/>
                <a:gd name="connsiteX4-153" fmla="*/ 20 w 214871"/>
                <a:gd name="connsiteY4-154" fmla="*/ 135812 h 163518"/>
                <a:gd name="connsiteX5-155" fmla="*/ 3559 w 214871"/>
                <a:gd name="connsiteY5-156" fmla="*/ 15350 h 163518"/>
                <a:gd name="connsiteX0-157" fmla="*/ 3559 w 214871"/>
                <a:gd name="connsiteY0-158" fmla="*/ 15350 h 163518"/>
                <a:gd name="connsiteX1-159" fmla="*/ 148425 w 214871"/>
                <a:gd name="connsiteY1-160" fmla="*/ 0 h 163518"/>
                <a:gd name="connsiteX2-161" fmla="*/ 214869 w 214871"/>
                <a:gd name="connsiteY2-162" fmla="*/ 78146 h 163518"/>
                <a:gd name="connsiteX3-163" fmla="*/ 146908 w 214871"/>
                <a:gd name="connsiteY3-164" fmla="*/ 163518 h 163518"/>
                <a:gd name="connsiteX4-165" fmla="*/ 20 w 214871"/>
                <a:gd name="connsiteY4-166" fmla="*/ 135812 h 163518"/>
                <a:gd name="connsiteX5-167" fmla="*/ 3559 w 214871"/>
                <a:gd name="connsiteY5-168" fmla="*/ 15350 h 163518"/>
                <a:gd name="connsiteX0-169" fmla="*/ 0 w 211312"/>
                <a:gd name="connsiteY0-170" fmla="*/ 15350 h 163518"/>
                <a:gd name="connsiteX1-171" fmla="*/ 144866 w 211312"/>
                <a:gd name="connsiteY1-172" fmla="*/ 0 h 163518"/>
                <a:gd name="connsiteX2-173" fmla="*/ 211310 w 211312"/>
                <a:gd name="connsiteY2-174" fmla="*/ 78146 h 163518"/>
                <a:gd name="connsiteX3-175" fmla="*/ 143349 w 211312"/>
                <a:gd name="connsiteY3-176" fmla="*/ 163518 h 163518"/>
                <a:gd name="connsiteX4-177" fmla="*/ 19796 w 211312"/>
                <a:gd name="connsiteY4-178" fmla="*/ 115837 h 163518"/>
                <a:gd name="connsiteX5-179" fmla="*/ 0 w 211312"/>
                <a:gd name="connsiteY5-180" fmla="*/ 15350 h 163518"/>
                <a:gd name="connsiteX0-181" fmla="*/ 0 w 199536"/>
                <a:gd name="connsiteY0-182" fmla="*/ 36373 h 163518"/>
                <a:gd name="connsiteX1-183" fmla="*/ 133090 w 199536"/>
                <a:gd name="connsiteY1-184" fmla="*/ 0 h 163518"/>
                <a:gd name="connsiteX2-185" fmla="*/ 199534 w 199536"/>
                <a:gd name="connsiteY2-186" fmla="*/ 78146 h 163518"/>
                <a:gd name="connsiteX3-187" fmla="*/ 131573 w 199536"/>
                <a:gd name="connsiteY3-188" fmla="*/ 163518 h 163518"/>
                <a:gd name="connsiteX4-189" fmla="*/ 8020 w 199536"/>
                <a:gd name="connsiteY4-190" fmla="*/ 115837 h 163518"/>
                <a:gd name="connsiteX5-191" fmla="*/ 0 w 199536"/>
                <a:gd name="connsiteY5-192" fmla="*/ 36373 h 163518"/>
                <a:gd name="connsiteX0-193" fmla="*/ 0 w 204160"/>
                <a:gd name="connsiteY0-194" fmla="*/ 52773 h 163518"/>
                <a:gd name="connsiteX1-195" fmla="*/ 137714 w 204160"/>
                <a:gd name="connsiteY1-196" fmla="*/ 0 h 163518"/>
                <a:gd name="connsiteX2-197" fmla="*/ 204158 w 204160"/>
                <a:gd name="connsiteY2-198" fmla="*/ 78146 h 163518"/>
                <a:gd name="connsiteX3-199" fmla="*/ 136197 w 204160"/>
                <a:gd name="connsiteY3-200" fmla="*/ 163518 h 163518"/>
                <a:gd name="connsiteX4-201" fmla="*/ 12644 w 204160"/>
                <a:gd name="connsiteY4-202" fmla="*/ 115837 h 163518"/>
                <a:gd name="connsiteX5-203" fmla="*/ 0 w 204160"/>
                <a:gd name="connsiteY5-204" fmla="*/ 52773 h 163518"/>
                <a:gd name="connsiteX0-205" fmla="*/ 3774 w 207934"/>
                <a:gd name="connsiteY0-206" fmla="*/ 52773 h 163518"/>
                <a:gd name="connsiteX1-207" fmla="*/ 141488 w 207934"/>
                <a:gd name="connsiteY1-208" fmla="*/ 0 h 163518"/>
                <a:gd name="connsiteX2-209" fmla="*/ 207932 w 207934"/>
                <a:gd name="connsiteY2-210" fmla="*/ 78146 h 163518"/>
                <a:gd name="connsiteX3-211" fmla="*/ 139971 w 207934"/>
                <a:gd name="connsiteY3-212" fmla="*/ 163518 h 163518"/>
                <a:gd name="connsiteX4-213" fmla="*/ 19 w 207934"/>
                <a:gd name="connsiteY4-214" fmla="*/ 111213 h 163518"/>
                <a:gd name="connsiteX5-215" fmla="*/ 3774 w 207934"/>
                <a:gd name="connsiteY5-216" fmla="*/ 52773 h 1635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sp>
          <p:nvSpPr>
            <p:cNvPr id="16" name="梯形 15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</p:grpSp>
      <p:sp>
        <p:nvSpPr>
          <p:cNvPr id="13" name="椭圆 12"/>
          <p:cNvSpPr/>
          <p:nvPr/>
        </p:nvSpPr>
        <p:spPr>
          <a:xfrm>
            <a:off x="20656884" y="3122061"/>
            <a:ext cx="304800" cy="2909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400" y="-15875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0" y="68580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The Bonus Level : MUFM"/>
          <p:cNvSpPr txBox="1">
            <a:spLocks noGrp="1"/>
          </p:cNvSpPr>
          <p:nvPr>
            <p:ph type="ctrTitle"/>
          </p:nvPr>
        </p:nvSpPr>
        <p:spPr>
          <a:xfrm>
            <a:off x="1667566" y="3384946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dirty="0"/>
              <a:t>1. Introduction of group members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95600" y="457200"/>
            <a:ext cx="118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68B1F"/>
                </a:solidFill>
                <a:latin typeface="PingFang SC"/>
              </a:rPr>
              <a:t>Introduction of Group Members</a:t>
            </a:r>
            <a:endParaRPr lang="zh-CN" altLang="en-US" sz="4800" b="1" dirty="0">
              <a:solidFill>
                <a:srgbClr val="F68B1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8400" y="2056711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Cai Rui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School: Xi’an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Artificial Intelligence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9200" y="4531033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Guo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Runfan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School: Xi’an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Artificial Intelligence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7304" y="6888233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Huang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Rizhuo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School: Xi’an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Artificial Intelligence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0" y="9315773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Long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School: Xi’an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</a:t>
            </a:r>
            <a:r>
              <a:rPr lang="en-US" altLang="zh-CN" sz="4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science and engineering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0" y="8801100"/>
            <a:ext cx="2875280" cy="2875280"/>
          </a:xfrm>
          <a:prstGeom prst="rect">
            <a:avLst/>
          </a:prstGeom>
        </p:spPr>
      </p:pic>
      <p:pic>
        <p:nvPicPr>
          <p:cNvPr id="9" name="图片 8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91" y="1543051"/>
            <a:ext cx="2874010" cy="2874010"/>
          </a:xfrm>
          <a:prstGeom prst="rect">
            <a:avLst/>
          </a:prstGeom>
        </p:spPr>
      </p:pic>
      <p:pic>
        <p:nvPicPr>
          <p:cNvPr id="10" name="图片 9" descr="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6235" y="4027678"/>
            <a:ext cx="2874010" cy="2874010"/>
          </a:xfrm>
          <a:prstGeom prst="rect">
            <a:avLst/>
          </a:prstGeom>
        </p:spPr>
      </p:pic>
      <p:pic>
        <p:nvPicPr>
          <p:cNvPr id="12" name="图片 11" descr="pic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403600" y="6470973"/>
            <a:ext cx="2844800" cy="2844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765"/>
            <a:ext cx="24384000" cy="14067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400" y="-15875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0" y="6858000"/>
            <a:ext cx="8128000" cy="8178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The Bonus Level : MUFM"/>
          <p:cNvSpPr txBox="1">
            <a:spLocks noGrp="1"/>
          </p:cNvSpPr>
          <p:nvPr>
            <p:ph type="ctrTitle"/>
          </p:nvPr>
        </p:nvSpPr>
        <p:spPr>
          <a:xfrm>
            <a:off x="2540304" y="3181746"/>
            <a:ext cx="21844000" cy="3879454"/>
          </a:xfrm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altLang="zh-CN" dirty="0"/>
              <a:t>2. Beginner Level and Expert Level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3218828" y="283423"/>
            <a:ext cx="1249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solidFill>
                  <a:srgbClr val="F68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Beginner level</a:t>
            </a:r>
            <a:endParaRPr lang="zh-CN" altLang="en-US" sz="6400" b="1" dirty="0">
              <a:solidFill>
                <a:srgbClr val="F68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36" y="1685117"/>
            <a:ext cx="3811864" cy="32813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89" y="1685116"/>
            <a:ext cx="4308170" cy="3496484"/>
          </a:xfrm>
          <a:prstGeom prst="rect">
            <a:avLst/>
          </a:prstGeom>
        </p:spPr>
      </p:pic>
      <p:sp>
        <p:nvSpPr>
          <p:cNvPr id="12" name="加号 11"/>
          <p:cNvSpPr/>
          <p:nvPr/>
        </p:nvSpPr>
        <p:spPr>
          <a:xfrm>
            <a:off x="6981216" y="2848581"/>
            <a:ext cx="1219200" cy="11695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13" name="箭头: 右 12"/>
          <p:cNvSpPr/>
          <p:nvPr/>
        </p:nvSpPr>
        <p:spPr>
          <a:xfrm>
            <a:off x="13565658" y="3138977"/>
            <a:ext cx="1981200" cy="58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14" name="文本框 13"/>
          <p:cNvSpPr txBox="1"/>
          <p:nvPr/>
        </p:nvSpPr>
        <p:spPr>
          <a:xfrm>
            <a:off x="6696632" y="1900697"/>
            <a:ext cx="178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zh-CN" alt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1" y="1626751"/>
            <a:ext cx="4416798" cy="33125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37058" y="2055993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endParaRPr lang="zh-CN" alt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2702426" y="7073342"/>
            <a:ext cx="2438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20" name="文本框 19"/>
          <p:cNvSpPr txBox="1"/>
          <p:nvPr/>
        </p:nvSpPr>
        <p:spPr>
          <a:xfrm>
            <a:off x="2702426" y="6215254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endParaRPr lang="zh-CN" alt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43" y="5497249"/>
            <a:ext cx="3146290" cy="3146290"/>
          </a:xfrm>
          <a:prstGeom prst="rect">
            <a:avLst/>
          </a:prstGeom>
        </p:spPr>
      </p:pic>
      <p:sp>
        <p:nvSpPr>
          <p:cNvPr id="24" name="箭头: 右 23"/>
          <p:cNvSpPr/>
          <p:nvPr/>
        </p:nvSpPr>
        <p:spPr>
          <a:xfrm>
            <a:off x="9277972" y="7013862"/>
            <a:ext cx="2438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25" name="文本框 24"/>
          <p:cNvSpPr txBox="1"/>
          <p:nvPr/>
        </p:nvSpPr>
        <p:spPr>
          <a:xfrm>
            <a:off x="7160073" y="6368188"/>
            <a:ext cx="667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other colors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32" y="5557498"/>
            <a:ext cx="3175968" cy="31759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710" y="5624854"/>
            <a:ext cx="3108612" cy="310861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164" y="5624854"/>
            <a:ext cx="3108612" cy="3108612"/>
          </a:xfrm>
          <a:prstGeom prst="rect">
            <a:avLst/>
          </a:prstGeom>
        </p:spPr>
      </p:pic>
      <p:sp>
        <p:nvSpPr>
          <p:cNvPr id="32" name="箭头: 右 31"/>
          <p:cNvSpPr/>
          <p:nvPr/>
        </p:nvSpPr>
        <p:spPr>
          <a:xfrm>
            <a:off x="2741336" y="10736896"/>
            <a:ext cx="409720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33" name="文本框 32"/>
          <p:cNvSpPr txBox="1"/>
          <p:nvPr/>
        </p:nvSpPr>
        <p:spPr>
          <a:xfrm>
            <a:off x="2741337" y="9605309"/>
            <a:ext cx="369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PCA, Gaussian Blur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24"/>
          <p:cNvSpPr txBox="1"/>
          <p:nvPr/>
        </p:nvSpPr>
        <p:spPr>
          <a:xfrm>
            <a:off x="7411209" y="9999365"/>
            <a:ext cx="12786414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totally white masks, the accuracy that we get is 100%.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masks of different colors, the accuracy is 95%.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 animBg="1"/>
      <p:bldP spid="20" grpId="0"/>
      <p:bldP spid="24" grpId="0" animBg="1"/>
      <p:bldP spid="25" grpId="0"/>
      <p:bldP spid="32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3352802" y="495619"/>
            <a:ext cx="1249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solidFill>
                  <a:srgbClr val="F68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level</a:t>
            </a:r>
            <a:endParaRPr lang="zh-CN" altLang="en-US" sz="6400" b="1" dirty="0">
              <a:solidFill>
                <a:srgbClr val="F68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7547" y="1584909"/>
            <a:ext cx="134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Face recognition for faces WITHOUT masks 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84492" y="2530678"/>
            <a:ext cx="150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we get an accuracy as 93%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95599" y="3596520"/>
            <a:ext cx="11585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Face recognition for faces WITH masks 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037" y="4440553"/>
            <a:ext cx="1546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human eyes features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68" y="7425836"/>
            <a:ext cx="3255992" cy="325599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7443204"/>
            <a:ext cx="3255992" cy="3255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33054" y="6203218"/>
            <a:ext cx="1816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2.1.1 For some pictures which can not be extracted, we use eye-detection and PCA to revolve the pictures.</a:t>
            </a:r>
            <a:endParaRPr lang="zh-CN" altLang="en-US" sz="3200" dirty="0"/>
          </a:p>
        </p:txBody>
      </p:sp>
      <p:sp>
        <p:nvSpPr>
          <p:cNvPr id="36" name="箭头: 右 35"/>
          <p:cNvSpPr/>
          <p:nvPr/>
        </p:nvSpPr>
        <p:spPr>
          <a:xfrm>
            <a:off x="10773366" y="8907103"/>
            <a:ext cx="2479928" cy="51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/>
          </a:p>
        </p:txBody>
      </p:sp>
      <p:sp>
        <p:nvSpPr>
          <p:cNvPr id="40" name="文本框 39"/>
          <p:cNvSpPr txBox="1"/>
          <p:nvPr/>
        </p:nvSpPr>
        <p:spPr>
          <a:xfrm>
            <a:off x="1803468" y="5299521"/>
            <a:ext cx="8969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2.1 pre-processing</a:t>
            </a:r>
            <a:endParaRPr lang="zh-CN" altLang="en-US" sz="48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457198" y="11337039"/>
            <a:ext cx="173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2.1.2 We add random flips for the masked faces dataset</a:t>
            </a:r>
            <a:endParaRPr lang="zh-CN" alt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  <p:bldP spid="28" grpId="0"/>
      <p:bldP spid="11" grpId="0"/>
      <p:bldP spid="36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83088"/>
            <a:ext cx="19812000" cy="11329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3313889" y="750632"/>
            <a:ext cx="1249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solidFill>
                  <a:srgbClr val="F68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level</a:t>
            </a:r>
            <a:endParaRPr lang="zh-CN" altLang="en-US" sz="6400" b="1" dirty="0">
              <a:solidFill>
                <a:srgbClr val="F68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899" y="3996705"/>
            <a:ext cx="3718314" cy="3718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36" y="3924700"/>
            <a:ext cx="3718316" cy="3718316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10165613" y="5673140"/>
            <a:ext cx="2256738" cy="659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19288" y="4697951"/>
            <a:ext cx="354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eyes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7315201" y="10072314"/>
            <a:ext cx="5858978" cy="50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4046" y="8626839"/>
            <a:ext cx="6260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encode the faces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479899" y="9853365"/>
            <a:ext cx="548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75%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4790" y="2109880"/>
            <a:ext cx="1091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Eye detecting and features encoding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135" y="8176260"/>
            <a:ext cx="2910205" cy="14103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2" y="12601194"/>
            <a:ext cx="19812000" cy="11329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3266661" y="457798"/>
            <a:ext cx="1249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solidFill>
                  <a:srgbClr val="F68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level</a:t>
            </a:r>
            <a:endParaRPr lang="zh-CN" altLang="en-US" sz="6400" b="1" dirty="0">
              <a:solidFill>
                <a:srgbClr val="F68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55392" y="1746019"/>
            <a:ext cx="20913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Train a detector by ourselves to detect the face with mask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891" y="3308864"/>
            <a:ext cx="2473214" cy="2395524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10962056" y="5753614"/>
            <a:ext cx="3412994" cy="55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11992" y="4921991"/>
            <a:ext cx="542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masked face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2284492" y="10805916"/>
            <a:ext cx="9246321" cy="657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6485" y="9257686"/>
            <a:ext cx="9246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face recognition to encode the face and compare with known faces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98578" y="10673102"/>
            <a:ext cx="515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70%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436" y="3267612"/>
            <a:ext cx="2371400" cy="24235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092" y="3283147"/>
            <a:ext cx="2487292" cy="244695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0319" y="6254041"/>
            <a:ext cx="2476786" cy="242352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438" y="6268070"/>
            <a:ext cx="2371400" cy="240949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68830" y="6254041"/>
            <a:ext cx="2354612" cy="23803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" y="3315489"/>
            <a:ext cx="3185198" cy="2388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5" y="3313271"/>
            <a:ext cx="3185199" cy="238889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4" y="6262192"/>
            <a:ext cx="3185198" cy="238889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35" y="6240351"/>
            <a:ext cx="3185199" cy="23888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67" y="6235269"/>
            <a:ext cx="3185199" cy="238889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10" y="3285595"/>
            <a:ext cx="3262610" cy="24469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/>
      <p:bldP spid="15" grpId="0" animBg="1"/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215.3858267716537,&quot;width&quot;:38400}"/>
</p:tagLst>
</file>

<file path=ppt/tags/tag2.xml><?xml version="1.0" encoding="utf-8"?>
<p:tagLst xmlns:p="http://schemas.openxmlformats.org/presentationml/2006/main">
  <p:tag name="KSO_WM_UNIT_PLACING_PICTURE_USER_VIEWPORT" val="{&quot;height&quot;:12100,&quot;width&quot;:16133.333858267717}"/>
</p:tagLst>
</file>

<file path=ppt/tags/tag3.xml><?xml version="1.0" encoding="utf-8"?>
<p:tagLst xmlns:p="http://schemas.openxmlformats.org/presentationml/2006/main">
  <p:tag name="COMMONDATA" val="eyJoZGlkIjoiMjYzZWYwNGRjOTMyMDRmZDVlY2Q4MWY1MTM4ODQwOTEifQ=="/>
</p:tagLst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自定义</PresentationFormat>
  <Paragraphs>221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Avenir Next Regular</vt:lpstr>
      <vt:lpstr>Segoe Print</vt:lpstr>
      <vt:lpstr>Avenir Next Medium</vt:lpstr>
      <vt:lpstr>Avenir Next Demi Bold</vt:lpstr>
      <vt:lpstr>Helvetica Neue</vt:lpstr>
      <vt:lpstr>Adobe Devanagari</vt:lpstr>
      <vt:lpstr>DejaVu Math TeX Gyre</vt:lpstr>
      <vt:lpstr>Times New Roman</vt:lpstr>
      <vt:lpstr>微软雅黑</vt:lpstr>
      <vt:lpstr>隶书</vt:lpstr>
      <vt:lpstr>PingFang SC</vt:lpstr>
      <vt:lpstr>Arial Unicode MS</vt:lpstr>
      <vt:lpstr>31_ColorGradientLight</vt:lpstr>
      <vt:lpstr>PowerPoint 演示文稿</vt:lpstr>
      <vt:lpstr>PowerPoint 演示文稿</vt:lpstr>
      <vt:lpstr>1. Introduction of group members</vt:lpstr>
      <vt:lpstr>PowerPoint 演示文稿</vt:lpstr>
      <vt:lpstr>2. Beginner Level and Expert 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The Bonus Level : MUFM</vt:lpstr>
      <vt:lpstr>The Bonus Level : MUFM</vt:lpstr>
      <vt:lpstr>The Bonus Level : MUFM</vt:lpstr>
      <vt:lpstr>Eye Features: Results</vt:lpstr>
      <vt:lpstr>The Upper Part of the Face</vt:lpstr>
      <vt:lpstr>The Upper Part of the Face</vt:lpstr>
      <vt:lpstr>PowerPoint 演示文稿</vt:lpstr>
      <vt:lpstr>PowerPoint 演示文稿</vt:lpstr>
      <vt:lpstr>1. Introduction of group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RiZhuo Huang</dc:creator>
  <cp:lastModifiedBy>凌波微步，罗袜生尘</cp:lastModifiedBy>
  <cp:revision>30</cp:revision>
  <dcterms:created xsi:type="dcterms:W3CDTF">2022-07-28T00:09:00Z</dcterms:created>
  <dcterms:modified xsi:type="dcterms:W3CDTF">2022-07-28T03:48:54Z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506F54A0C2924004A7241AAE05A50B32</vt:lpwstr>
  </property>
  <property fmtid="{D5CDD505-2E9C-101B-9397-08002B2CF9AE}" pid="3" name="KSOProductBuildVer">
    <vt:lpwstr>2052-11.1.0.12012</vt:lpwstr>
  </property>
</Properties>
</file>