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2"/>
    <p:restoredTop sz="86127"/>
  </p:normalViewPr>
  <p:slideViewPr>
    <p:cSldViewPr snapToGrid="0">
      <p:cViewPr varScale="1">
        <p:scale>
          <a:sx n="101" d="100"/>
          <a:sy n="101"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9" name="Shape 369"/>
          <p:cNvSpPr>
            <a:spLocks noGrp="1" noRot="1" noChangeAspect="1"/>
          </p:cNvSpPr>
          <p:nvPr>
            <p:ph type="sldImg"/>
          </p:nvPr>
        </p:nvSpPr>
        <p:spPr>
          <a:xfrm>
            <a:off x="1143000" y="685800"/>
            <a:ext cx="4572000" cy="3429000"/>
          </a:xfrm>
          <a:prstGeom prst="rect">
            <a:avLst/>
          </a:prstGeom>
        </p:spPr>
        <p:txBody>
          <a:bodyPr/>
          <a:lstStyle/>
          <a:p>
            <a:endParaRPr/>
          </a:p>
        </p:txBody>
      </p:sp>
      <p:sp>
        <p:nvSpPr>
          <p:cNvPr id="370" name="Shape 3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Shape 12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28" name="Shape 1228"/>
          <p:cNvSpPr>
            <a:spLocks noGrp="1"/>
          </p:cNvSpPr>
          <p:nvPr>
            <p:ph type="body" sz="quarter" idx="1"/>
          </p:nvPr>
        </p:nvSpPr>
        <p:spPr>
          <a:prstGeom prst="rect">
            <a:avLst/>
          </a:prstGeom>
        </p:spPr>
        <p:txBody>
          <a:bodyPr/>
          <a:lstStyle/>
          <a:p>
            <a:r>
              <a:t>The order in the lecture is a little different from the book, because Justin Johnson’s lectures follow a different order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a:t>
            </a:r>
            <a:r>
              <a:rPr lang="en-CN" dirty="0"/>
              <a:t>t X b -&gt; a bt</a:t>
            </a:r>
          </a:p>
          <a:p>
            <a:r>
              <a:rPr lang="en-US" dirty="0"/>
              <a:t>X</a:t>
            </a:r>
            <a:r>
              <a:rPr lang="en-CN" dirty="0"/>
              <a:t>t xt b -&gt; b at</a:t>
            </a:r>
          </a:p>
        </p:txBody>
      </p:sp>
    </p:spTree>
    <p:extLst>
      <p:ext uri="{BB962C8B-B14F-4D97-AF65-F5344CB8AC3E}">
        <p14:creationId xmlns:p14="http://schemas.microsoft.com/office/powerpoint/2010/main" val="88461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u="none">
                <a:solidFill>
                  <a:srgbClr val="000000"/>
                </a:solidFill>
              </a:defRPr>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lvl1pPr>
              <a:defRPr u="none">
                <a:solidFill>
                  <a:srgbClr val="000000"/>
                </a:solidFill>
              </a:defRPr>
            </a:lvl1p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lvl1pPr>
              <a:defRPr u="none">
                <a:solidFill>
                  <a:srgbClr val="000000"/>
                </a:solidFill>
              </a:defRPr>
            </a:lvl1p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0"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111"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112"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113" name="标题文本"/>
          <p:cNvSpPr txBox="1">
            <a:spLocks noGrp="1"/>
          </p:cNvSpPr>
          <p:nvPr>
            <p:ph type="title"/>
          </p:nvPr>
        </p:nvSpPr>
        <p:spPr>
          <a:xfrm>
            <a:off x="1524000" y="1122362"/>
            <a:ext cx="9144000" cy="2387601"/>
          </a:xfrm>
          <a:prstGeom prst="rect">
            <a:avLst/>
          </a:prstGeom>
        </p:spPr>
        <p:txBody>
          <a:bodyPr anchor="b"/>
          <a:lstStyle>
            <a:lvl1pPr algn="ctr">
              <a:defRPr sz="6000" u="none">
                <a:solidFill>
                  <a:srgbClr val="000000"/>
                </a:solidFill>
              </a:defRPr>
            </a:lvl1pPr>
          </a:lstStyle>
          <a:p>
            <a:r>
              <a:t>标题文本</a:t>
            </a:r>
          </a:p>
        </p:txBody>
      </p:sp>
      <p:sp>
        <p:nvSpPr>
          <p:cNvPr id="114"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pic>
        <p:nvPicPr>
          <p:cNvPr id="115" name="image1.png" descr="image1.png"/>
          <p:cNvPicPr>
            <a:picLocks noChangeAspect="1"/>
          </p:cNvPicPr>
          <p:nvPr/>
        </p:nvPicPr>
        <p:blipFill>
          <a:blip r:embed="rId2"/>
          <a:stretch>
            <a:fillRect/>
          </a:stretch>
        </p:blipFill>
        <p:spPr>
          <a:xfrm>
            <a:off x="0" y="0"/>
            <a:ext cx="12216349" cy="1266738"/>
          </a:xfrm>
          <a:prstGeom prst="rect">
            <a:avLst/>
          </a:prstGeom>
          <a:ln w="12700">
            <a:miter lim="400000"/>
          </a:ln>
        </p:spPr>
      </p:pic>
      <p:sp>
        <p:nvSpPr>
          <p:cNvPr id="116"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33" name="Fall 2020"/>
          <p:cNvSpPr txBox="1"/>
          <p:nvPr/>
        </p:nvSpPr>
        <p:spPr>
          <a:xfrm>
            <a:off x="9724445" y="6463029"/>
            <a:ext cx="2419526"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600">
                <a:solidFill>
                  <a:srgbClr val="FFCB05"/>
                </a:solidFill>
              </a:defRPr>
            </a:lvl1pPr>
          </a:lstStyle>
          <a:p>
            <a:r>
              <a:t>Fall 2020</a:t>
            </a:r>
          </a:p>
        </p:txBody>
      </p:sp>
      <p:sp>
        <p:nvSpPr>
          <p:cNvPr id="134" name="标题文本"/>
          <p:cNvSpPr txBox="1">
            <a:spLocks noGrp="1"/>
          </p:cNvSpPr>
          <p:nvPr>
            <p:ph type="title"/>
          </p:nvPr>
        </p:nvSpPr>
        <p:spPr>
          <a:xfrm>
            <a:off x="831850" y="1709738"/>
            <a:ext cx="10515600" cy="2852737"/>
          </a:xfrm>
          <a:prstGeom prst="rect">
            <a:avLst/>
          </a:prstGeom>
        </p:spPr>
        <p:txBody>
          <a:bodyPr anchor="b"/>
          <a:lstStyle>
            <a:lvl1pPr>
              <a:defRPr sz="6000" u="none">
                <a:solidFill>
                  <a:srgbClr val="000000"/>
                </a:solidFill>
              </a:defRPr>
            </a:lvl1pPr>
          </a:lstStyle>
          <a:p>
            <a:r>
              <a:t>标题文本</a:t>
            </a:r>
          </a:p>
        </p:txBody>
      </p:sp>
      <p:sp>
        <p:nvSpPr>
          <p:cNvPr id="135"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6" name="幻灯片编号"/>
          <p:cNvSpPr txBox="1">
            <a:spLocks noGrp="1"/>
          </p:cNvSpPr>
          <p:nvPr>
            <p:ph type="sldNum" sz="quarter" idx="2"/>
          </p:nvPr>
        </p:nvSpPr>
        <p:spPr>
          <a:xfrm>
            <a:off x="5937369" y="6463030"/>
            <a:ext cx="317262" cy="332741"/>
          </a:xfrm>
          <a:prstGeom prst="rect">
            <a:avLst/>
          </a:prstGeom>
        </p:spPr>
        <p:txBody>
          <a:bodyPr/>
          <a:lstStyle>
            <a:lvl1pPr algn="ctr">
              <a:defRPr>
                <a:solidFill>
                  <a:srgbClr val="FFCB05"/>
                </a:solidFill>
              </a:defRPr>
            </a:lvl1pPr>
          </a:lstStyle>
          <a:p>
            <a:fld id="{86CB4B4D-7CA3-9044-876B-883B54F8677D}" type="slidenum">
              <a:t>‹#›</a:t>
            </a:fld>
            <a:endParaRPr/>
          </a:p>
        </p:txBody>
      </p:sp>
      <p:sp>
        <p:nvSpPr>
          <p:cNvPr id="137" name="Slides from Justin Johnson, University of Michigan"/>
          <p:cNvSpPr txBox="1"/>
          <p:nvPr/>
        </p:nvSpPr>
        <p:spPr>
          <a:xfrm>
            <a:off x="3483342" y="962"/>
            <a:ext cx="522531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FFCB05"/>
                </a:solidFill>
              </a:defRPr>
            </a:lvl1pPr>
          </a:lstStyle>
          <a:p>
            <a:r>
              <a:t>Slides from Justin Johnson, University of Michigan</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44"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145"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146"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147"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148"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9"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6"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157"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158"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159" name="标题文本"/>
          <p:cNvSpPr txBox="1">
            <a:spLocks noGrp="1"/>
          </p:cNvSpPr>
          <p:nvPr>
            <p:ph type="title"/>
          </p:nvPr>
        </p:nvSpPr>
        <p:spPr>
          <a:xfrm>
            <a:off x="839787" y="365125"/>
            <a:ext cx="10515601" cy="1325563"/>
          </a:xfrm>
          <a:prstGeom prst="rect">
            <a:avLst/>
          </a:prstGeom>
        </p:spPr>
        <p:txBody>
          <a:bodyPr/>
          <a:lstStyle>
            <a:lvl1pPr>
              <a:defRPr u="none">
                <a:solidFill>
                  <a:srgbClr val="000000"/>
                </a:solidFill>
              </a:defRPr>
            </a:lvl1pPr>
          </a:lstStyle>
          <a:p>
            <a:r>
              <a:t>标题文本</a:t>
            </a:r>
          </a:p>
        </p:txBody>
      </p:sp>
      <p:sp>
        <p:nvSpPr>
          <p:cNvPr id="160"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61" name="矩形"/>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62"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9" name="Fall 2020"/>
          <p:cNvSpPr txBox="1"/>
          <p:nvPr/>
        </p:nvSpPr>
        <p:spPr>
          <a:xfrm>
            <a:off x="9749845" y="6543645"/>
            <a:ext cx="2419526" cy="29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400">
                <a:solidFill>
                  <a:srgbClr val="FFCB05"/>
                </a:solidFill>
              </a:defRPr>
            </a:lvl1pPr>
          </a:lstStyle>
          <a:p>
            <a:r>
              <a:t>Fall 2020</a:t>
            </a:r>
          </a:p>
        </p:txBody>
      </p:sp>
      <p:sp>
        <p:nvSpPr>
          <p:cNvPr id="170"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171" name="幻灯片编号"/>
          <p:cNvSpPr txBox="1">
            <a:spLocks noGrp="1"/>
          </p:cNvSpPr>
          <p:nvPr>
            <p:ph type="sldNum" sz="quarter" idx="2"/>
          </p:nvPr>
        </p:nvSpPr>
        <p:spPr>
          <a:xfrm>
            <a:off x="5930709" y="6435695"/>
            <a:ext cx="330582" cy="345441"/>
          </a:xfrm>
          <a:prstGeom prst="rect">
            <a:avLst/>
          </a:prstGeom>
        </p:spPr>
        <p:txBody>
          <a:bodyPr/>
          <a:lstStyle>
            <a:lvl1pPr algn="ctr">
              <a:defRPr sz="17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78" name="Fall 2020"/>
          <p:cNvSpPr txBox="1"/>
          <p:nvPr/>
        </p:nvSpPr>
        <p:spPr>
          <a:xfrm>
            <a:off x="9742944" y="6577330"/>
            <a:ext cx="2419526" cy="29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400">
                <a:solidFill>
                  <a:srgbClr val="FFCB05"/>
                </a:solidFill>
              </a:defRPr>
            </a:lvl1pPr>
          </a:lstStyle>
          <a:p>
            <a:r>
              <a:t>Fall 2020</a:t>
            </a:r>
          </a:p>
        </p:txBody>
      </p:sp>
      <p:sp>
        <p:nvSpPr>
          <p:cNvPr id="179" name="幻灯片编号"/>
          <p:cNvSpPr txBox="1">
            <a:spLocks noGrp="1"/>
          </p:cNvSpPr>
          <p:nvPr>
            <p:ph type="sldNum" sz="quarter" idx="2"/>
          </p:nvPr>
        </p:nvSpPr>
        <p:spPr>
          <a:xfrm>
            <a:off x="5937369" y="6526530"/>
            <a:ext cx="317262" cy="332741"/>
          </a:xfrm>
          <a:prstGeom prst="rect">
            <a:avLst/>
          </a:prstGeom>
        </p:spPr>
        <p:txBody>
          <a:bodyPr/>
          <a:lstStyle>
            <a:lvl1pPr algn="ctr">
              <a:defRPr>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86"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187"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188"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189" name="标题文本"/>
          <p:cNvSpPr txBox="1">
            <a:spLocks noGrp="1"/>
          </p:cNvSpPr>
          <p:nvPr>
            <p:ph type="title"/>
          </p:nvPr>
        </p:nvSpPr>
        <p:spPr>
          <a:xfrm>
            <a:off x="839787" y="457200"/>
            <a:ext cx="3932239" cy="1600200"/>
          </a:xfrm>
          <a:prstGeom prst="rect">
            <a:avLst/>
          </a:prstGeom>
        </p:spPr>
        <p:txBody>
          <a:bodyPr anchor="b"/>
          <a:lstStyle>
            <a:lvl1pPr>
              <a:defRPr sz="3200" u="none">
                <a:solidFill>
                  <a:srgbClr val="000000"/>
                </a:solidFill>
              </a:defRPr>
            </a:lvl1pPr>
          </a:lstStyle>
          <a:p>
            <a:r>
              <a:t>标题文本</a:t>
            </a:r>
          </a:p>
        </p:txBody>
      </p:sp>
      <p:sp>
        <p:nvSpPr>
          <p:cNvPr id="190"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191" name="矩形"/>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92"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99"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00"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01"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02" name="标题文本"/>
          <p:cNvSpPr txBox="1">
            <a:spLocks noGrp="1"/>
          </p:cNvSpPr>
          <p:nvPr>
            <p:ph type="title"/>
          </p:nvPr>
        </p:nvSpPr>
        <p:spPr>
          <a:xfrm>
            <a:off x="839787" y="457200"/>
            <a:ext cx="3932239" cy="1600200"/>
          </a:xfrm>
          <a:prstGeom prst="rect">
            <a:avLst/>
          </a:prstGeom>
        </p:spPr>
        <p:txBody>
          <a:bodyPr anchor="b"/>
          <a:lstStyle>
            <a:lvl1pPr>
              <a:defRPr sz="3200" u="none">
                <a:solidFill>
                  <a:srgbClr val="000000"/>
                </a:solidFill>
              </a:defRPr>
            </a:lvl1pPr>
          </a:lstStyle>
          <a:p>
            <a:r>
              <a:t>标题文本</a:t>
            </a:r>
          </a:p>
        </p:txBody>
      </p:sp>
      <p:sp>
        <p:nvSpPr>
          <p:cNvPr id="203" name="图像"/>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20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205"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13"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14"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15"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216" name="正文级别 1…"/>
          <p:cNvSpPr txBox="1">
            <a:spLocks noGrp="1"/>
          </p:cNvSpPr>
          <p:nvPr>
            <p:ph type="body" idx="1"/>
          </p:nvPr>
        </p:nvSpPr>
        <p:spPr>
          <a:xfrm>
            <a:off x="838200" y="1183935"/>
            <a:ext cx="10515600" cy="51206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7"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4"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25"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26"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27" name="标题文本"/>
          <p:cNvSpPr txBox="1">
            <a:spLocks noGrp="1"/>
          </p:cNvSpPr>
          <p:nvPr>
            <p:ph type="title"/>
          </p:nvPr>
        </p:nvSpPr>
        <p:spPr>
          <a:xfrm>
            <a:off x="8724900" y="365125"/>
            <a:ext cx="2628900" cy="5811838"/>
          </a:xfrm>
          <a:prstGeom prst="rect">
            <a:avLst/>
          </a:prstGeom>
        </p:spPr>
        <p:txBody>
          <a:bodyPr/>
          <a:lstStyle>
            <a:lvl1pPr>
              <a:defRPr u="none">
                <a:solidFill>
                  <a:srgbClr val="000000"/>
                </a:solidFill>
              </a:defRPr>
            </a:lvl1pPr>
          </a:lstStyle>
          <a:p>
            <a:r>
              <a:t>标题文本</a:t>
            </a:r>
          </a:p>
        </p:txBody>
      </p:sp>
      <p:sp>
        <p:nvSpPr>
          <p:cNvPr id="228"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9"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6"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37"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38"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39" name="标题文本"/>
          <p:cNvSpPr txBox="1">
            <a:spLocks noGrp="1"/>
          </p:cNvSpPr>
          <p:nvPr>
            <p:ph type="title"/>
          </p:nvPr>
        </p:nvSpPr>
        <p:spPr>
          <a:xfrm>
            <a:off x="1524000" y="1122362"/>
            <a:ext cx="9144000" cy="2387601"/>
          </a:xfrm>
          <a:prstGeom prst="rect">
            <a:avLst/>
          </a:prstGeom>
        </p:spPr>
        <p:txBody>
          <a:bodyPr anchor="b"/>
          <a:lstStyle>
            <a:lvl1pPr algn="ctr">
              <a:defRPr sz="6000" u="none">
                <a:solidFill>
                  <a:srgbClr val="000000"/>
                </a:solidFill>
              </a:defRPr>
            </a:lvl1pPr>
          </a:lstStyle>
          <a:p>
            <a:r>
              <a:t>标题文本</a:t>
            </a:r>
          </a:p>
        </p:txBody>
      </p:sp>
      <p:sp>
        <p:nvSpPr>
          <p:cNvPr id="240"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pic>
        <p:nvPicPr>
          <p:cNvPr id="241" name="image1.png" descr="image1.png"/>
          <p:cNvPicPr>
            <a:picLocks noChangeAspect="1"/>
          </p:cNvPicPr>
          <p:nvPr/>
        </p:nvPicPr>
        <p:blipFill>
          <a:blip r:embed="rId2"/>
          <a:stretch>
            <a:fillRect/>
          </a:stretch>
        </p:blipFill>
        <p:spPr>
          <a:xfrm>
            <a:off x="0" y="0"/>
            <a:ext cx="12216349" cy="1266738"/>
          </a:xfrm>
          <a:prstGeom prst="rect">
            <a:avLst/>
          </a:prstGeom>
          <a:ln w="12700">
            <a:miter lim="400000"/>
          </a:ln>
        </p:spPr>
      </p:pic>
      <p:sp>
        <p:nvSpPr>
          <p:cNvPr id="242"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9"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50"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51"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52"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253" name="正文级别 1…"/>
          <p:cNvSpPr txBox="1">
            <a:spLocks noGrp="1"/>
          </p:cNvSpPr>
          <p:nvPr>
            <p:ph type="body" idx="1"/>
          </p:nvPr>
        </p:nvSpPr>
        <p:spPr>
          <a:xfrm>
            <a:off x="838200" y="1183935"/>
            <a:ext cx="10515600" cy="51206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4"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61"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62"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63"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64" name="标题文本"/>
          <p:cNvSpPr txBox="1">
            <a:spLocks noGrp="1"/>
          </p:cNvSpPr>
          <p:nvPr>
            <p:ph type="title"/>
          </p:nvPr>
        </p:nvSpPr>
        <p:spPr>
          <a:xfrm>
            <a:off x="831850" y="1709738"/>
            <a:ext cx="10515600" cy="2852737"/>
          </a:xfrm>
          <a:prstGeom prst="rect">
            <a:avLst/>
          </a:prstGeom>
        </p:spPr>
        <p:txBody>
          <a:bodyPr anchor="b"/>
          <a:lstStyle>
            <a:lvl1pPr>
              <a:defRPr sz="6000" u="none">
                <a:solidFill>
                  <a:srgbClr val="000000"/>
                </a:solidFill>
              </a:defRPr>
            </a:lvl1pPr>
          </a:lstStyle>
          <a:p>
            <a:r>
              <a:t>标题文本</a:t>
            </a:r>
          </a:p>
        </p:txBody>
      </p:sp>
      <p:sp>
        <p:nvSpPr>
          <p:cNvPr id="265"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pic>
        <p:nvPicPr>
          <p:cNvPr id="266" name="image1.png" descr="image1.png"/>
          <p:cNvPicPr>
            <a:picLocks noChangeAspect="1"/>
          </p:cNvPicPr>
          <p:nvPr/>
        </p:nvPicPr>
        <p:blipFill>
          <a:blip r:embed="rId2"/>
          <a:stretch>
            <a:fillRect/>
          </a:stretch>
        </p:blipFill>
        <p:spPr>
          <a:xfrm>
            <a:off x="0" y="0"/>
            <a:ext cx="12216349" cy="1266738"/>
          </a:xfrm>
          <a:prstGeom prst="rect">
            <a:avLst/>
          </a:prstGeom>
          <a:ln w="12700">
            <a:miter lim="400000"/>
          </a:ln>
        </p:spPr>
      </p:pic>
      <p:sp>
        <p:nvSpPr>
          <p:cNvPr id="267"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74"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75"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76"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77"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278"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79"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86"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287"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288"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289" name="标题文本"/>
          <p:cNvSpPr txBox="1">
            <a:spLocks noGrp="1"/>
          </p:cNvSpPr>
          <p:nvPr>
            <p:ph type="title"/>
          </p:nvPr>
        </p:nvSpPr>
        <p:spPr>
          <a:xfrm>
            <a:off x="839787" y="365125"/>
            <a:ext cx="10515601" cy="1325563"/>
          </a:xfrm>
          <a:prstGeom prst="rect">
            <a:avLst/>
          </a:prstGeom>
        </p:spPr>
        <p:txBody>
          <a:bodyPr/>
          <a:lstStyle>
            <a:lvl1pPr>
              <a:defRPr u="none">
                <a:solidFill>
                  <a:srgbClr val="000000"/>
                </a:solidFill>
              </a:defRPr>
            </a:lvl1pPr>
          </a:lstStyle>
          <a:p>
            <a:r>
              <a:t>标题文本</a:t>
            </a:r>
          </a:p>
        </p:txBody>
      </p:sp>
      <p:sp>
        <p:nvSpPr>
          <p:cNvPr id="290"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291" name="矩形"/>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292"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99"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300"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301"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302"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303"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10"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311"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312"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313"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20"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321"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322"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323" name="标题文本"/>
          <p:cNvSpPr txBox="1">
            <a:spLocks noGrp="1"/>
          </p:cNvSpPr>
          <p:nvPr>
            <p:ph type="title"/>
          </p:nvPr>
        </p:nvSpPr>
        <p:spPr>
          <a:xfrm>
            <a:off x="839787" y="457200"/>
            <a:ext cx="3932239" cy="1600200"/>
          </a:xfrm>
          <a:prstGeom prst="rect">
            <a:avLst/>
          </a:prstGeom>
        </p:spPr>
        <p:txBody>
          <a:bodyPr anchor="b"/>
          <a:lstStyle>
            <a:lvl1pPr>
              <a:defRPr sz="3200" u="none">
                <a:solidFill>
                  <a:srgbClr val="000000"/>
                </a:solidFill>
              </a:defRPr>
            </a:lvl1pPr>
          </a:lstStyle>
          <a:p>
            <a:r>
              <a:t>标题文本</a:t>
            </a:r>
          </a:p>
        </p:txBody>
      </p:sp>
      <p:sp>
        <p:nvSpPr>
          <p:cNvPr id="324"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325" name="矩形"/>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326"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u="none"/>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33"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334"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335"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336" name="标题文本"/>
          <p:cNvSpPr txBox="1">
            <a:spLocks noGrp="1"/>
          </p:cNvSpPr>
          <p:nvPr>
            <p:ph type="title"/>
          </p:nvPr>
        </p:nvSpPr>
        <p:spPr>
          <a:xfrm>
            <a:off x="839787" y="457200"/>
            <a:ext cx="3932239" cy="1600200"/>
          </a:xfrm>
          <a:prstGeom prst="rect">
            <a:avLst/>
          </a:prstGeom>
        </p:spPr>
        <p:txBody>
          <a:bodyPr anchor="b"/>
          <a:lstStyle>
            <a:lvl1pPr>
              <a:defRPr sz="3200" u="none">
                <a:solidFill>
                  <a:srgbClr val="000000"/>
                </a:solidFill>
              </a:defRPr>
            </a:lvl1pPr>
          </a:lstStyle>
          <a:p>
            <a:r>
              <a:t>标题文本</a:t>
            </a:r>
          </a:p>
        </p:txBody>
      </p:sp>
      <p:sp>
        <p:nvSpPr>
          <p:cNvPr id="337" name="图像"/>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338"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339"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46"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347"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348"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349" name="标题文本"/>
          <p:cNvSpPr txBox="1">
            <a:spLocks noGrp="1"/>
          </p:cNvSpPr>
          <p:nvPr>
            <p:ph type="title"/>
          </p:nvPr>
        </p:nvSpPr>
        <p:spPr>
          <a:xfrm>
            <a:off x="838200" y="365125"/>
            <a:ext cx="10515600" cy="684358"/>
          </a:xfrm>
          <a:prstGeom prst="rect">
            <a:avLst/>
          </a:prstGeom>
        </p:spPr>
        <p:txBody>
          <a:bodyPr/>
          <a:lstStyle>
            <a:lvl1pPr>
              <a:defRPr u="none">
                <a:solidFill>
                  <a:srgbClr val="000000"/>
                </a:solidFill>
              </a:defRPr>
            </a:lvl1pPr>
          </a:lstStyle>
          <a:p>
            <a:r>
              <a:t>标题文本</a:t>
            </a:r>
          </a:p>
        </p:txBody>
      </p:sp>
      <p:sp>
        <p:nvSpPr>
          <p:cNvPr id="350" name="正文级别 1…"/>
          <p:cNvSpPr txBox="1">
            <a:spLocks noGrp="1"/>
          </p:cNvSpPr>
          <p:nvPr>
            <p:ph type="body" idx="1"/>
          </p:nvPr>
        </p:nvSpPr>
        <p:spPr>
          <a:xfrm>
            <a:off x="838200" y="1183935"/>
            <a:ext cx="10515600" cy="51206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51"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58" name="矩形"/>
          <p:cNvSpPr/>
          <p:nvPr/>
        </p:nvSpPr>
        <p:spPr>
          <a:xfrm>
            <a:off x="0" y="6400800"/>
            <a:ext cx="12192000" cy="457200"/>
          </a:xfrm>
          <a:prstGeom prst="rect">
            <a:avLst/>
          </a:prstGeom>
          <a:solidFill>
            <a:srgbClr val="00274C"/>
          </a:solidFill>
          <a:ln w="12700">
            <a:solidFill>
              <a:srgbClr val="32538F"/>
            </a:solidFill>
            <a:miter/>
          </a:ln>
        </p:spPr>
        <p:txBody>
          <a:bodyPr lIns="45719" rIns="45719" anchor="ctr"/>
          <a:lstStyle/>
          <a:p>
            <a:pPr algn="ctr">
              <a:defRPr>
                <a:solidFill>
                  <a:srgbClr val="FFFFFF"/>
                </a:solidFill>
              </a:defRPr>
            </a:pPr>
            <a:endParaRPr/>
          </a:p>
        </p:txBody>
      </p:sp>
      <p:sp>
        <p:nvSpPr>
          <p:cNvPr id="359" name="Justin Johnson"/>
          <p:cNvSpPr txBox="1"/>
          <p:nvPr/>
        </p:nvSpPr>
        <p:spPr>
          <a:xfrm>
            <a:off x="838200" y="6429345"/>
            <a:ext cx="1751797" cy="67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solidFill>
                  <a:srgbClr val="FFCB05"/>
                </a:solidFill>
              </a:defRPr>
            </a:lvl1pPr>
          </a:lstStyle>
          <a:p>
            <a:r>
              <a:t>Justin Johnson</a:t>
            </a:r>
          </a:p>
        </p:txBody>
      </p:sp>
      <p:sp>
        <p:nvSpPr>
          <p:cNvPr id="360" name="Fall 2019"/>
          <p:cNvSpPr txBox="1"/>
          <p:nvPr/>
        </p:nvSpPr>
        <p:spPr>
          <a:xfrm>
            <a:off x="8934274" y="6429345"/>
            <a:ext cx="2419526"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a:solidFill>
                  <a:srgbClr val="FFCB05"/>
                </a:solidFill>
              </a:defRPr>
            </a:lvl1pPr>
          </a:lstStyle>
          <a:p>
            <a:r>
              <a:t>Fall 2019</a:t>
            </a:r>
          </a:p>
        </p:txBody>
      </p:sp>
      <p:sp>
        <p:nvSpPr>
          <p:cNvPr id="361" name="标题文本"/>
          <p:cNvSpPr txBox="1">
            <a:spLocks noGrp="1"/>
          </p:cNvSpPr>
          <p:nvPr>
            <p:ph type="title"/>
          </p:nvPr>
        </p:nvSpPr>
        <p:spPr>
          <a:xfrm>
            <a:off x="8724900" y="365125"/>
            <a:ext cx="2628900" cy="5811838"/>
          </a:xfrm>
          <a:prstGeom prst="rect">
            <a:avLst/>
          </a:prstGeom>
        </p:spPr>
        <p:txBody>
          <a:bodyPr/>
          <a:lstStyle>
            <a:lvl1pPr>
              <a:defRPr u="none">
                <a:solidFill>
                  <a:srgbClr val="000000"/>
                </a:solidFill>
              </a:defRPr>
            </a:lvl1pPr>
          </a:lstStyle>
          <a:p>
            <a:r>
              <a:t>标题文本</a:t>
            </a:r>
          </a:p>
        </p:txBody>
      </p:sp>
      <p:sp>
        <p:nvSpPr>
          <p:cNvPr id="36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63" name="幻灯片编号"/>
          <p:cNvSpPr txBox="1">
            <a:spLocks noGrp="1"/>
          </p:cNvSpPr>
          <p:nvPr>
            <p:ph type="sldNum" sz="quarter" idx="2"/>
          </p:nvPr>
        </p:nvSpPr>
        <p:spPr>
          <a:xfrm>
            <a:off x="5910728" y="6437630"/>
            <a:ext cx="370544" cy="383541"/>
          </a:xfrm>
          <a:prstGeom prst="rect">
            <a:avLst/>
          </a:prstGeom>
        </p:spPr>
        <p:txBody>
          <a:bodyPr/>
          <a:lstStyle>
            <a:lvl1pPr algn="ctr">
              <a:defRPr sz="2000">
                <a:solidFill>
                  <a:srgbClr val="FFCB05"/>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矩形"/>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u="none">
                <a:solidFill>
                  <a:srgbClr val="000000"/>
                </a:solidFill>
              </a:defRPr>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矩形"/>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u="none">
                <a:solidFill>
                  <a:srgbClr val="000000"/>
                </a:solidFill>
              </a:defRPr>
            </a:lvl1pPr>
          </a:lstStyle>
          <a:p>
            <a:r>
              <a:t>标题文本</a:t>
            </a:r>
          </a:p>
        </p:txBody>
      </p:sp>
      <p:sp>
        <p:nvSpPr>
          <p:cNvPr id="83" name="图像"/>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36538" y="6372542"/>
            <a:ext cx="317262" cy="332741"/>
          </a:xfrm>
          <a:prstGeom prst="rect">
            <a:avLst/>
          </a:prstGeom>
          <a:ln w="12700">
            <a:miter lim="400000"/>
          </a:ln>
        </p:spPr>
        <p:txBody>
          <a:bodyPr wrap="none" lIns="45719" rIns="45719" anchor="ctr">
            <a:spAutoFit/>
          </a:bodyPr>
          <a:lstStyle>
            <a:lvl1pPr algn="r">
              <a:defRPr sz="16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sng" strike="noStrike" cap="none" spc="0" baseline="0">
          <a:solidFill>
            <a:srgbClr val="2F5597"/>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0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image" Target="../media/image79.gif"/><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7.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7.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0.gif"/><Relationship Id="rId7" Type="http://schemas.openxmlformats.org/officeDocument/2006/relationships/image" Target="../media/image19.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0.gif"/><Relationship Id="rId7" Type="http://schemas.openxmlformats.org/officeDocument/2006/relationships/image" Target="../media/image19.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17.xml"/><Relationship Id="rId5" Type="http://schemas.openxmlformats.org/officeDocument/2006/relationships/image" Target="../media/image24.gif"/><Relationship Id="rId4" Type="http://schemas.openxmlformats.org/officeDocument/2006/relationships/image" Target="../media/image23.gif"/></Relationships>
</file>

<file path=ppt/slides/_rels/slide24.xml.rels><?xml version="1.0" encoding="UTF-8" standalone="yes"?>
<Relationships xmlns="http://schemas.openxmlformats.org/package/2006/relationships"><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image" Target="../media/image21.gif"/><Relationship Id="rId1" Type="http://schemas.openxmlformats.org/officeDocument/2006/relationships/slideLayout" Target="../slideLayouts/slideLayout17.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25.xml.rels><?xml version="1.0" encoding="UTF-8" standalone="yes"?>
<Relationships xmlns="http://schemas.openxmlformats.org/package/2006/relationships"><Relationship Id="rId3" Type="http://schemas.openxmlformats.org/officeDocument/2006/relationships/image" Target="../media/image22.gif"/><Relationship Id="rId7" Type="http://schemas.openxmlformats.org/officeDocument/2006/relationships/image" Target="../media/image26.gif"/><Relationship Id="rId2" Type="http://schemas.openxmlformats.org/officeDocument/2006/relationships/image" Target="../media/image21.gif"/><Relationship Id="rId1" Type="http://schemas.openxmlformats.org/officeDocument/2006/relationships/slideLayout" Target="../slideLayouts/slideLayout17.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8.gif"/></Relationships>
</file>

<file path=ppt/slides/_rels/slide3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27.png"/><Relationship Id="rId1" Type="http://schemas.openxmlformats.org/officeDocument/2006/relationships/slideLayout" Target="../slideLayouts/slideLayout16.xml"/><Relationship Id="rId5" Type="http://schemas.openxmlformats.org/officeDocument/2006/relationships/image" Target="../media/image28.gif"/><Relationship Id="rId4" Type="http://schemas.openxmlformats.org/officeDocument/2006/relationships/image" Target="../media/image36.gif"/></Relationships>
</file>

<file path=ppt/slides/_rels/slide3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27.png"/><Relationship Id="rId1" Type="http://schemas.openxmlformats.org/officeDocument/2006/relationships/slideLayout" Target="../slideLayouts/slideLayout16.xml"/><Relationship Id="rId6" Type="http://schemas.openxmlformats.org/officeDocument/2006/relationships/image" Target="../media/image28.gif"/><Relationship Id="rId5" Type="http://schemas.openxmlformats.org/officeDocument/2006/relationships/image" Target="../media/image36.gif"/><Relationship Id="rId4" Type="http://schemas.openxmlformats.org/officeDocument/2006/relationships/image" Target="../media/image37.gif"/></Relationships>
</file>

<file path=ppt/slides/_rels/slide3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27.png"/><Relationship Id="rId1" Type="http://schemas.openxmlformats.org/officeDocument/2006/relationships/slideLayout" Target="../slideLayouts/slideLayout16.xml"/><Relationship Id="rId6" Type="http://schemas.openxmlformats.org/officeDocument/2006/relationships/image" Target="../media/image28.gif"/><Relationship Id="rId5" Type="http://schemas.openxmlformats.org/officeDocument/2006/relationships/image" Target="../media/image36.gif"/><Relationship Id="rId4" Type="http://schemas.openxmlformats.org/officeDocument/2006/relationships/image" Target="../media/image37.gi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hyperlink" Target="https://towardsdatascience.com/activation-functions-neural-networks-1cbd9f8d91d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4" Type="http://schemas.openxmlformats.org/officeDocument/2006/relationships/image" Target="../media/image35.gif"/></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16.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pytorch/pytorch/blob/517c7c98610402e2746586c78987c64c28e024aa/aten/src/THNN/generic/Sigmoid.c" TargetMode="External"/><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pytorch/pytorch/blob/517c7c98610402e2746586c78987c64c28e024aa/aten/src/THNN/generic/Sigmoid.c" TargetMode="External"/><Relationship Id="rId2" Type="http://schemas.openxmlformats.org/officeDocument/2006/relationships/image" Target="../media/image57.png"/><Relationship Id="rId1" Type="http://schemas.openxmlformats.org/officeDocument/2006/relationships/slideLayout" Target="../slideLayouts/slideLayout17.xml"/><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pytorch/pytorch/blob/517c7c98610402e2746586c78987c64c28e024aa/aten/src/THNN/generic/Sigmoid.c" TargetMode="External"/><Relationship Id="rId2" Type="http://schemas.openxmlformats.org/officeDocument/2006/relationships/image" Target="../media/image57.png"/><Relationship Id="rId1" Type="http://schemas.openxmlformats.org/officeDocument/2006/relationships/slideLayout" Target="../slideLayouts/slideLayout17.xml"/><Relationship Id="rId5" Type="http://schemas.openxmlformats.org/officeDocument/2006/relationships/image" Target="../media/image58.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pytorch/pytorch/blob/517c7c98610402e2746586c78987c64c28e024aa/aten/src/THNN/generic/Sigmoid.c" TargetMode="External"/><Relationship Id="rId2" Type="http://schemas.openxmlformats.org/officeDocument/2006/relationships/image" Target="../media/image57.png"/><Relationship Id="rId1" Type="http://schemas.openxmlformats.org/officeDocument/2006/relationships/slideLayout" Target="../slideLayouts/slideLayout17.xml"/><Relationship Id="rId5" Type="http://schemas.openxmlformats.org/officeDocument/2006/relationships/image" Target="../media/image59.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4" Type="http://schemas.openxmlformats.org/officeDocument/2006/relationships/image" Target="../media/image70.png"/></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5" Type="http://schemas.openxmlformats.org/officeDocument/2006/relationships/image" Target="../media/image71.png"/><Relationship Id="rId4" Type="http://schemas.openxmlformats.org/officeDocument/2006/relationships/image" Target="../media/image70.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1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74.png"/><Relationship Id="rId1" Type="http://schemas.openxmlformats.org/officeDocument/2006/relationships/slideLayout" Target="../slideLayouts/slideLayout16.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12.gif"/><Relationship Id="rId4" Type="http://schemas.openxmlformats.org/officeDocument/2006/relationships/image" Target="../media/image11.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4" Type="http://schemas.openxmlformats.org/officeDocument/2006/relationships/image" Target="../media/image70.png"/></Relationships>
</file>

<file path=ppt/slides/_rels/slide7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4" Type="http://schemas.openxmlformats.org/officeDocument/2006/relationships/image" Target="../media/image70.png"/></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6.xml"/><Relationship Id="rId5" Type="http://schemas.openxmlformats.org/officeDocument/2006/relationships/image" Target="../media/image71.png"/><Relationship Id="rId4" Type="http://schemas.openxmlformats.org/officeDocument/2006/relationships/image" Target="../media/image70.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1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gif"/><Relationship Id="rId5" Type="http://schemas.openxmlformats.org/officeDocument/2006/relationships/image" Target="../media/image10.gif"/><Relationship Id="rId4" Type="http://schemas.openxmlformats.org/officeDocument/2006/relationships/image" Target="../media/image12.gif"/></Relationships>
</file>

<file path=ppt/slides/_rels/slide8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4.png"/><Relationship Id="rId7" Type="http://schemas.openxmlformats.org/officeDocument/2006/relationships/image" Target="../media/image71.png"/><Relationship Id="rId2" Type="http://schemas.openxmlformats.org/officeDocument/2006/relationships/image" Target="../media/image77.png"/><Relationship Id="rId1" Type="http://schemas.openxmlformats.org/officeDocument/2006/relationships/slideLayout" Target="../slideLayouts/slideLayout1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3.png"/></Relationships>
</file>

<file path=ppt/slides/_rels/slide8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3.gif"/><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4.gif"/><Relationship Id="rId5" Type="http://schemas.openxmlformats.org/officeDocument/2006/relationships/image" Target="../media/image12.gif"/><Relationship Id="rId4" Type="http://schemas.openxmlformats.org/officeDocument/2006/relationships/image" Target="../media/image11.gif"/></Relationships>
</file>

<file path=ppt/slides/_rels/slide9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Back Propagation"/>
          <p:cNvSpPr txBox="1">
            <a:spLocks noGrp="1"/>
          </p:cNvSpPr>
          <p:nvPr>
            <p:ph type="title"/>
          </p:nvPr>
        </p:nvSpPr>
        <p:spPr>
          <a:xfrm>
            <a:off x="3124058" y="2933399"/>
            <a:ext cx="5943884" cy="955334"/>
          </a:xfrm>
          <a:prstGeom prst="rect">
            <a:avLst/>
          </a:prstGeom>
        </p:spPr>
        <p:txBody>
          <a:bodyPr/>
          <a:lstStyle>
            <a:lvl1pPr defTabSz="822959">
              <a:defRPr sz="5400" b="1"/>
            </a:lvl1pPr>
          </a:lstStyle>
          <a:p>
            <a:r>
              <a:t>Back Propagation</a:t>
            </a:r>
          </a:p>
        </p:txBody>
      </p:sp>
      <p:sp>
        <p:nvSpPr>
          <p:cNvPr id="373" name="幻灯片编号"/>
          <p:cNvSpPr txBox="1">
            <a:spLocks noGrp="1"/>
          </p:cNvSpPr>
          <p:nvPr>
            <p:ph type="sldNum" sz="quarter" idx="2"/>
          </p:nvPr>
        </p:nvSpPr>
        <p:spPr>
          <a:xfrm>
            <a:off x="5990649" y="6463029"/>
            <a:ext cx="210702"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74" name="Deep Learning for Computer Vision"/>
          <p:cNvSpPr txBox="1"/>
          <p:nvPr/>
        </p:nvSpPr>
        <p:spPr>
          <a:xfrm>
            <a:off x="4056374" y="944485"/>
            <a:ext cx="3677914"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Deep Learning for Computer Vision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505"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506"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507"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508"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509"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510" name="矩形"/>
          <p:cNvSpPr/>
          <p:nvPr/>
        </p:nvSpPr>
        <p:spPr>
          <a:xfrm>
            <a:off x="5792637" y="3087129"/>
            <a:ext cx="499871" cy="210746"/>
          </a:xfrm>
          <a:prstGeom prst="rect">
            <a:avLst/>
          </a:prstGeom>
          <a:solidFill>
            <a:srgbClr val="FFFFFF"/>
          </a:solidFill>
          <a:ln w="12700">
            <a:miter lim="400000"/>
          </a:ln>
        </p:spPr>
        <p:txBody>
          <a:bodyPr lIns="45719" rIns="45719" anchor="ctr"/>
          <a:lstStyle/>
          <a:p>
            <a:pPr>
              <a:defRPr sz="2400"/>
            </a:pPr>
            <a:endParaRPr/>
          </a:p>
        </p:txBody>
      </p:sp>
      <p:sp>
        <p:nvSpPr>
          <p:cNvPr id="511"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514"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515" name="线条"/>
          <p:cNvSpPr/>
          <p:nvPr/>
        </p:nvSpPr>
        <p:spPr>
          <a:xfrm flipV="1">
            <a:off x="11030838" y="2664070"/>
            <a:ext cx="3509" cy="951190"/>
          </a:xfrm>
          <a:prstGeom prst="line">
            <a:avLst/>
          </a:prstGeom>
          <a:ln w="38100">
            <a:solidFill>
              <a:schemeClr val="accent2"/>
            </a:solidFill>
            <a:tailEnd type="triangle"/>
          </a:ln>
        </p:spPr>
        <p:txBody>
          <a:bodyPr lIns="45719" rIns="45719"/>
          <a:lstStyle/>
          <a:p>
            <a:endParaRPr/>
          </a:p>
        </p:txBody>
      </p:sp>
      <p:pic>
        <p:nvPicPr>
          <p:cNvPr id="516" name="image107.gif" descr="image107.gif"/>
          <p:cNvPicPr>
            <a:picLocks noChangeAspect="1"/>
          </p:cNvPicPr>
          <p:nvPr/>
        </p:nvPicPr>
        <p:blipFill>
          <a:blip r:embed="rId3"/>
          <a:stretch>
            <a:fillRect/>
          </a:stretch>
        </p:blipFill>
        <p:spPr>
          <a:xfrm>
            <a:off x="10774540" y="3702703"/>
            <a:ext cx="511444" cy="1005841"/>
          </a:xfrm>
          <a:prstGeom prst="rect">
            <a:avLst/>
          </a:prstGeom>
          <a:ln w="12700">
            <a:miter lim="400000"/>
          </a:ln>
        </p:spPr>
      </p:pic>
      <p:sp>
        <p:nvSpPr>
          <p:cNvPr id="517" name="矩形"/>
          <p:cNvSpPr/>
          <p:nvPr/>
        </p:nvSpPr>
        <p:spPr>
          <a:xfrm>
            <a:off x="10630210" y="3615259"/>
            <a:ext cx="800102" cy="1170469"/>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18"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519"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520"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521"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20"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1"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7"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588"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100</a:t>
            </a:fld>
            <a:endParaRPr/>
          </a:p>
        </p:txBody>
      </p:sp>
      <p:sp>
        <p:nvSpPr>
          <p:cNvPr id="2589"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590"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595" name="成组"/>
          <p:cNvGrpSpPr/>
          <p:nvPr/>
        </p:nvGrpSpPr>
        <p:grpSpPr>
          <a:xfrm>
            <a:off x="4467611" y="1235516"/>
            <a:ext cx="3669930" cy="1749149"/>
            <a:chOff x="0" y="-2"/>
            <a:chExt cx="3669929" cy="1749148"/>
          </a:xfrm>
        </p:grpSpPr>
        <p:grpSp>
          <p:nvGrpSpPr>
            <p:cNvPr id="2593" name="成组"/>
            <p:cNvGrpSpPr/>
            <p:nvPr/>
          </p:nvGrpSpPr>
          <p:grpSpPr>
            <a:xfrm>
              <a:off x="0" y="-2"/>
              <a:ext cx="3669929" cy="1749148"/>
              <a:chOff x="0" y="-1"/>
              <a:chExt cx="3669928" cy="1749146"/>
            </a:xfrm>
          </p:grpSpPr>
          <p:sp>
            <p:nvSpPr>
              <p:cNvPr id="2591"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592"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594"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596"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597"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598"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599"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600"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601"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602"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sp>
        <p:nvSpPr>
          <p:cNvPr id="2603" name="dL/dxi,j…"/>
          <p:cNvSpPr txBox="1"/>
          <p:nvPr/>
        </p:nvSpPr>
        <p:spPr>
          <a:xfrm>
            <a:off x="206688" y="4478895"/>
            <a:ext cx="3380823" cy="15133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i,j</a:t>
            </a:r>
            <a:r>
              <a:rPr>
                <a:solidFill>
                  <a:srgbClr val="000000"/>
                </a:solidFill>
              </a:rPr>
              <a:t> </a:t>
            </a:r>
          </a:p>
          <a:p>
            <a:pPr>
              <a:defRPr sz="2800"/>
            </a:pPr>
            <a:r>
              <a:t>= </a:t>
            </a:r>
            <a:r>
              <a:rPr>
                <a:solidFill>
                  <a:schemeClr val="accent2"/>
                </a:solidFill>
              </a:rPr>
              <a:t>(dy/dx</a:t>
            </a:r>
            <a:r>
              <a:rPr baseline="-25000">
                <a:solidFill>
                  <a:schemeClr val="accent2"/>
                </a:solidFill>
              </a:rPr>
              <a:t>i,j</a:t>
            </a:r>
            <a:r>
              <a:rPr>
                <a:solidFill>
                  <a:schemeClr val="accent2"/>
                </a:solidFill>
              </a:rPr>
              <a:t>) </a:t>
            </a:r>
            <a:r>
              <a:t>· </a:t>
            </a:r>
            <a:r>
              <a:rPr>
                <a:solidFill>
                  <a:srgbClr val="C00000"/>
                </a:solidFill>
              </a:rPr>
              <a:t>(dL/dy)</a:t>
            </a:r>
          </a:p>
          <a:p>
            <a:pPr>
              <a:defRPr sz="2800"/>
            </a:pPr>
            <a:r>
              <a:t>= </a:t>
            </a:r>
            <a:r>
              <a:rPr>
                <a:solidFill>
                  <a:srgbClr val="7030A0"/>
                </a:solidFill>
              </a:rPr>
              <a:t>(w</a:t>
            </a:r>
            <a:r>
              <a:rPr baseline="-25000">
                <a:solidFill>
                  <a:srgbClr val="7030A0"/>
                </a:solidFill>
              </a:rPr>
              <a:t>j,:</a:t>
            </a:r>
            <a:r>
              <a:rPr>
                <a:solidFill>
                  <a:srgbClr val="7030A0"/>
                </a:solidFill>
              </a:rPr>
              <a:t>) </a:t>
            </a:r>
            <a:r>
              <a:t>· </a:t>
            </a:r>
            <a:r>
              <a:rPr>
                <a:solidFill>
                  <a:srgbClr val="FF0000"/>
                </a:solidFill>
              </a:rPr>
              <a:t>(dL/dy</a:t>
            </a:r>
            <a:r>
              <a:rPr baseline="-25000">
                <a:solidFill>
                  <a:srgbClr val="FF0000"/>
                </a:solidFill>
              </a:rPr>
              <a:t>i,:</a:t>
            </a:r>
            <a:r>
              <a:rPr>
                <a:solidFill>
                  <a:srgbClr val="FF0000"/>
                </a:solidFill>
              </a:rPr>
              <a:t>)</a:t>
            </a:r>
          </a:p>
        </p:txBody>
      </p:sp>
      <p:sp>
        <p:nvSpPr>
          <p:cNvPr id="2604" name="dL/dx = (dL/dy) wT…"/>
          <p:cNvSpPr txBox="1"/>
          <p:nvPr/>
        </p:nvSpPr>
        <p:spPr>
          <a:xfrm>
            <a:off x="4467611" y="3603428"/>
            <a:ext cx="4082019"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dL/dx = (dL/dy) w</a:t>
            </a:r>
            <a:r>
              <a:rPr baseline="30000"/>
              <a:t>T</a:t>
            </a:r>
          </a:p>
          <a:p>
            <a:pPr>
              <a:defRPr sz="2400"/>
            </a:pPr>
            <a:r>
              <a:t> [N x D]        [N x M]  [M x D] </a:t>
            </a:r>
          </a:p>
        </p:txBody>
      </p:sp>
      <p:sp>
        <p:nvSpPr>
          <p:cNvPr id="2605" name="Easy way to remember:…"/>
          <p:cNvSpPr txBox="1"/>
          <p:nvPr/>
        </p:nvSpPr>
        <p:spPr>
          <a:xfrm>
            <a:off x="8729911" y="4193163"/>
            <a:ext cx="3240372" cy="800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300"/>
            </a:pPr>
            <a:r>
              <a:rPr lang="zh-CN" altLang="en-US" dirty="0"/>
              <a:t>简单的记忆方法：这是形状的唯一方法！</a:t>
            </a:r>
            <a:endParaRPr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608"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101</a:t>
            </a:fld>
            <a:endParaRPr/>
          </a:p>
        </p:txBody>
      </p:sp>
      <p:sp>
        <p:nvSpPr>
          <p:cNvPr id="2609" name="x: [N×D]…"/>
          <p:cNvSpPr txBox="1"/>
          <p:nvPr/>
        </p:nvSpPr>
        <p:spPr>
          <a:xfrm>
            <a:off x="141113" y="1176690"/>
            <a:ext cx="1765856"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x: [N×D]</a:t>
            </a:r>
          </a:p>
          <a:p>
            <a:pPr algn="ctr">
              <a:defRPr sz="2300">
                <a:solidFill>
                  <a:srgbClr val="6AA84F"/>
                </a:solidFill>
              </a:defRPr>
            </a:pPr>
            <a:r>
              <a:t>[  2   1  -3 ]</a:t>
            </a:r>
          </a:p>
          <a:p>
            <a:pPr algn="ctr">
              <a:defRPr sz="2300">
                <a:solidFill>
                  <a:srgbClr val="6AA84F"/>
                </a:solidFill>
              </a:defRPr>
            </a:pPr>
            <a:r>
              <a:t>[ -3   4   2 ]</a:t>
            </a:r>
          </a:p>
        </p:txBody>
      </p:sp>
      <p:sp>
        <p:nvSpPr>
          <p:cNvPr id="2610"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615" name="成组"/>
          <p:cNvGrpSpPr/>
          <p:nvPr/>
        </p:nvGrpSpPr>
        <p:grpSpPr>
          <a:xfrm>
            <a:off x="4467611" y="1235516"/>
            <a:ext cx="3669930" cy="1749149"/>
            <a:chOff x="0" y="-2"/>
            <a:chExt cx="3669929" cy="1749148"/>
          </a:xfrm>
        </p:grpSpPr>
        <p:grpSp>
          <p:nvGrpSpPr>
            <p:cNvPr id="2613" name="成组"/>
            <p:cNvGrpSpPr/>
            <p:nvPr/>
          </p:nvGrpSpPr>
          <p:grpSpPr>
            <a:xfrm>
              <a:off x="0" y="-2"/>
              <a:ext cx="3669929" cy="1749148"/>
              <a:chOff x="0" y="-1"/>
              <a:chExt cx="3669928" cy="1749146"/>
            </a:xfrm>
          </p:grpSpPr>
          <p:sp>
            <p:nvSpPr>
              <p:cNvPr id="2611"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612"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614" name="image165.png" descr="image165.png"/>
            <p:cNvPicPr>
              <a:picLocks noChangeAspect="1"/>
            </p:cNvPicPr>
            <p:nvPr/>
          </p:nvPicPr>
          <p:blipFill>
            <a:blip r:embed="rId3"/>
            <a:stretch>
              <a:fillRect/>
            </a:stretch>
          </p:blipFill>
          <p:spPr>
            <a:xfrm>
              <a:off x="258040" y="655646"/>
              <a:ext cx="3185138" cy="943122"/>
            </a:xfrm>
            <a:prstGeom prst="rect">
              <a:avLst/>
            </a:prstGeom>
            <a:ln w="12700" cap="flat">
              <a:noFill/>
              <a:miter lim="400000"/>
            </a:ln>
            <a:effectLst/>
          </p:spPr>
        </p:pic>
      </p:grpSp>
      <p:sp>
        <p:nvSpPr>
          <p:cNvPr id="2616"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617"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618"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619"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620"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621"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622"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sp>
        <p:nvSpPr>
          <p:cNvPr id="2623" name="Easy way to remember:…"/>
          <p:cNvSpPr txBox="1"/>
          <p:nvPr/>
        </p:nvSpPr>
        <p:spPr>
          <a:xfrm>
            <a:off x="8729911" y="4193163"/>
            <a:ext cx="3240372" cy="800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300"/>
            </a:pPr>
            <a:r>
              <a:rPr lang="zh-CN" altLang="en-US" dirty="0"/>
              <a:t>简单的记忆方法：</a:t>
            </a:r>
            <a:endParaRPr lang="en-US" altLang="zh-CN" dirty="0"/>
          </a:p>
          <a:p>
            <a:pPr>
              <a:defRPr sz="2300"/>
            </a:pPr>
            <a:r>
              <a:rPr lang="zh-CN" altLang="en-US" dirty="0"/>
              <a:t>这是形状的唯一方法！</a:t>
            </a:r>
            <a:endParaRPr dirty="0"/>
          </a:p>
        </p:txBody>
      </p:sp>
      <p:sp>
        <p:nvSpPr>
          <p:cNvPr id="2624" name="dL/dw = xT (dL/dy)…"/>
          <p:cNvSpPr txBox="1"/>
          <p:nvPr/>
        </p:nvSpPr>
        <p:spPr>
          <a:xfrm>
            <a:off x="4467611" y="5030777"/>
            <a:ext cx="3590224"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dL/dw = x</a:t>
            </a:r>
            <a:r>
              <a:rPr baseline="30000"/>
              <a:t>T</a:t>
            </a:r>
            <a:r>
              <a:t> (dL/dy)</a:t>
            </a:r>
            <a:endParaRPr baseline="30000"/>
          </a:p>
          <a:p>
            <a:pPr>
              <a:defRPr sz="2400"/>
            </a:pPr>
            <a:r>
              <a:t> [D x M]   [D x N] [N x M]</a:t>
            </a:r>
          </a:p>
        </p:txBody>
      </p:sp>
      <p:sp>
        <p:nvSpPr>
          <p:cNvPr id="2625" name="dL/dx = (dL/dy) wT…"/>
          <p:cNvSpPr txBox="1"/>
          <p:nvPr/>
        </p:nvSpPr>
        <p:spPr>
          <a:xfrm>
            <a:off x="4467611" y="3603428"/>
            <a:ext cx="4082019" cy="916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dL/dx = (dL/dy) w</a:t>
            </a:r>
            <a:r>
              <a:rPr baseline="30000"/>
              <a:t>T</a:t>
            </a:r>
          </a:p>
          <a:p>
            <a:pPr>
              <a:defRPr sz="2400"/>
            </a:pPr>
            <a:r>
              <a:t> [N x D]        [N x M]  [M x D]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7" name="Backpropagation: Another View"/>
          <p:cNvSpPr txBox="1">
            <a:spLocks noGrp="1"/>
          </p:cNvSpPr>
          <p:nvPr>
            <p:ph type="title"/>
          </p:nvPr>
        </p:nvSpPr>
        <p:spPr>
          <a:prstGeom prst="rect">
            <a:avLst/>
          </a:prstGeom>
        </p:spPr>
        <p:txBody>
          <a:bodyPr/>
          <a:lstStyle>
            <a:lvl1pPr>
              <a:defRPr sz="3900"/>
            </a:lvl1pPr>
          </a:lstStyle>
          <a:p>
            <a:r>
              <a:rPr lang="zh-CN" altLang="en-US" dirty="0"/>
              <a:t>反向传播：另一种观点</a:t>
            </a:r>
            <a:endParaRPr dirty="0"/>
          </a:p>
        </p:txBody>
      </p:sp>
      <p:sp>
        <p:nvSpPr>
          <p:cNvPr id="2628"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102</a:t>
            </a:fld>
            <a:endParaRPr/>
          </a:p>
        </p:txBody>
      </p:sp>
      <p:sp>
        <p:nvSpPr>
          <p:cNvPr id="2629" name="x0…"/>
          <p:cNvSpPr txBox="1"/>
          <p:nvPr/>
        </p:nvSpPr>
        <p:spPr>
          <a:xfrm>
            <a:off x="967483" y="1258955"/>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0</a:t>
            </a:r>
          </a:p>
          <a:p>
            <a:pPr algn="ctr">
              <a:defRPr sz="3200"/>
            </a:pPr>
            <a:r>
              <a:t>D</a:t>
            </a:r>
            <a:r>
              <a:rPr baseline="-25000"/>
              <a:t>0</a:t>
            </a:r>
          </a:p>
        </p:txBody>
      </p:sp>
      <p:sp>
        <p:nvSpPr>
          <p:cNvPr id="2630" name="x1…"/>
          <p:cNvSpPr txBox="1"/>
          <p:nvPr/>
        </p:nvSpPr>
        <p:spPr>
          <a:xfrm>
            <a:off x="3376078" y="1258954"/>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1</a:t>
            </a:r>
          </a:p>
          <a:p>
            <a:pPr algn="ctr">
              <a:defRPr sz="3200"/>
            </a:pPr>
            <a:r>
              <a:t>D</a:t>
            </a:r>
            <a:r>
              <a:rPr baseline="-25000"/>
              <a:t>1</a:t>
            </a:r>
          </a:p>
        </p:txBody>
      </p:sp>
      <p:sp>
        <p:nvSpPr>
          <p:cNvPr id="2631" name="L…"/>
          <p:cNvSpPr txBox="1"/>
          <p:nvPr/>
        </p:nvSpPr>
        <p:spPr>
          <a:xfrm>
            <a:off x="10317122" y="1355471"/>
            <a:ext cx="1174711" cy="127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L</a:t>
            </a:r>
          </a:p>
          <a:p>
            <a:pPr algn="ctr">
              <a:defRPr sz="3200"/>
            </a:pPr>
            <a:r>
              <a:t>scalar</a:t>
            </a:r>
          </a:p>
        </p:txBody>
      </p:sp>
      <p:sp>
        <p:nvSpPr>
          <p:cNvPr id="2632" name="x2…"/>
          <p:cNvSpPr txBox="1"/>
          <p:nvPr/>
        </p:nvSpPr>
        <p:spPr>
          <a:xfrm>
            <a:off x="5784671" y="1258952"/>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2</a:t>
            </a:r>
          </a:p>
          <a:p>
            <a:pPr algn="ctr">
              <a:defRPr sz="3200"/>
            </a:pPr>
            <a:r>
              <a:t>D</a:t>
            </a:r>
            <a:r>
              <a:rPr baseline="-25000"/>
              <a:t>2</a:t>
            </a:r>
          </a:p>
        </p:txBody>
      </p:sp>
      <p:sp>
        <p:nvSpPr>
          <p:cNvPr id="2633" name="x3…"/>
          <p:cNvSpPr txBox="1"/>
          <p:nvPr/>
        </p:nvSpPr>
        <p:spPr>
          <a:xfrm>
            <a:off x="8260590" y="1258951"/>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3</a:t>
            </a:r>
          </a:p>
          <a:p>
            <a:pPr algn="ctr">
              <a:defRPr sz="3200"/>
            </a:pPr>
            <a:r>
              <a:t>D</a:t>
            </a:r>
            <a:r>
              <a:rPr baseline="-25000"/>
              <a:t>3</a:t>
            </a:r>
          </a:p>
        </p:txBody>
      </p:sp>
      <p:cxnSp>
        <p:nvCxnSpPr>
          <p:cNvPr id="2634" name="连接线"/>
          <p:cNvCxnSpPr>
            <a:stCxn id="2629" idx="0"/>
            <a:endCxn id="2630" idx="0"/>
          </p:cNvCxnSpPr>
          <p:nvPr/>
        </p:nvCxnSpPr>
        <p:spPr>
          <a:xfrm flipV="1">
            <a:off x="1278812" y="1991744"/>
            <a:ext cx="2408595" cy="2"/>
          </a:xfrm>
          <a:prstGeom prst="straightConnector1">
            <a:avLst/>
          </a:prstGeom>
          <a:ln w="50800">
            <a:solidFill>
              <a:srgbClr val="000000"/>
            </a:solidFill>
            <a:miter/>
            <a:tailEnd type="triangle"/>
          </a:ln>
        </p:spPr>
      </p:cxnSp>
      <p:cxnSp>
        <p:nvCxnSpPr>
          <p:cNvPr id="2635" name="连接线"/>
          <p:cNvCxnSpPr>
            <a:stCxn id="2630" idx="0"/>
            <a:endCxn id="2632" idx="0"/>
          </p:cNvCxnSpPr>
          <p:nvPr/>
        </p:nvCxnSpPr>
        <p:spPr>
          <a:xfrm flipV="1">
            <a:off x="3687406" y="1991742"/>
            <a:ext cx="2408595" cy="3"/>
          </a:xfrm>
          <a:prstGeom prst="straightConnector1">
            <a:avLst/>
          </a:prstGeom>
          <a:ln w="50800">
            <a:solidFill>
              <a:srgbClr val="000000"/>
            </a:solidFill>
            <a:miter/>
            <a:tailEnd type="triangle"/>
          </a:ln>
        </p:spPr>
      </p:cxnSp>
      <p:cxnSp>
        <p:nvCxnSpPr>
          <p:cNvPr id="2636" name="连接线"/>
          <p:cNvCxnSpPr>
            <a:stCxn id="2632" idx="0"/>
            <a:endCxn id="2633" idx="0"/>
          </p:cNvCxnSpPr>
          <p:nvPr/>
        </p:nvCxnSpPr>
        <p:spPr>
          <a:xfrm flipV="1">
            <a:off x="6096000" y="1991741"/>
            <a:ext cx="2475920" cy="2"/>
          </a:xfrm>
          <a:prstGeom prst="straightConnector1">
            <a:avLst/>
          </a:prstGeom>
          <a:ln w="50800">
            <a:solidFill>
              <a:srgbClr val="000000"/>
            </a:solidFill>
            <a:miter/>
            <a:tailEnd type="triangle"/>
          </a:ln>
        </p:spPr>
      </p:cxnSp>
      <p:cxnSp>
        <p:nvCxnSpPr>
          <p:cNvPr id="2637" name="连接线"/>
          <p:cNvCxnSpPr>
            <a:stCxn id="2633" idx="0"/>
            <a:endCxn id="2631" idx="0"/>
          </p:cNvCxnSpPr>
          <p:nvPr/>
        </p:nvCxnSpPr>
        <p:spPr>
          <a:xfrm>
            <a:off x="8571919" y="1991741"/>
            <a:ext cx="2332559" cy="1"/>
          </a:xfrm>
          <a:prstGeom prst="straightConnector1">
            <a:avLst/>
          </a:prstGeom>
          <a:ln w="50800">
            <a:solidFill>
              <a:srgbClr val="000000"/>
            </a:solidFill>
            <a:miter/>
            <a:tailEnd type="triangle"/>
          </a:ln>
        </p:spPr>
      </p:cxnSp>
      <p:sp>
        <p:nvSpPr>
          <p:cNvPr id="2638" name="f1"/>
          <p:cNvSpPr txBox="1"/>
          <p:nvPr/>
        </p:nvSpPr>
        <p:spPr>
          <a:xfrm>
            <a:off x="2242498" y="1245321"/>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1</a:t>
            </a:r>
          </a:p>
        </p:txBody>
      </p:sp>
      <p:sp>
        <p:nvSpPr>
          <p:cNvPr id="2639" name="f2"/>
          <p:cNvSpPr txBox="1"/>
          <p:nvPr/>
        </p:nvSpPr>
        <p:spPr>
          <a:xfrm>
            <a:off x="4651092"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2</a:t>
            </a:r>
          </a:p>
        </p:txBody>
      </p:sp>
      <p:sp>
        <p:nvSpPr>
          <p:cNvPr id="2640" name="f3"/>
          <p:cNvSpPr txBox="1"/>
          <p:nvPr/>
        </p:nvSpPr>
        <p:spPr>
          <a:xfrm>
            <a:off x="7093349"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3</a:t>
            </a:r>
          </a:p>
        </p:txBody>
      </p:sp>
      <p:sp>
        <p:nvSpPr>
          <p:cNvPr id="2641" name="f4"/>
          <p:cNvSpPr txBox="1"/>
          <p:nvPr/>
        </p:nvSpPr>
        <p:spPr>
          <a:xfrm>
            <a:off x="9328656" y="1246265"/>
            <a:ext cx="432977"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4</a:t>
            </a:r>
          </a:p>
        </p:txBody>
      </p:sp>
      <p:pic>
        <p:nvPicPr>
          <p:cNvPr id="2642" name="image166.gif" descr="image166.gif"/>
          <p:cNvPicPr>
            <a:picLocks noChangeAspect="1"/>
          </p:cNvPicPr>
          <p:nvPr/>
        </p:nvPicPr>
        <p:blipFill>
          <a:blip r:embed="rId2"/>
          <a:stretch>
            <a:fillRect/>
          </a:stretch>
        </p:blipFill>
        <p:spPr>
          <a:xfrm>
            <a:off x="2294022" y="4196510"/>
            <a:ext cx="7603954" cy="1142021"/>
          </a:xfrm>
          <a:prstGeom prst="rect">
            <a:avLst/>
          </a:prstGeom>
          <a:ln w="12700">
            <a:miter lim="400000"/>
          </a:ln>
        </p:spPr>
      </p:pic>
      <p:sp>
        <p:nvSpPr>
          <p:cNvPr id="2643" name="Chain rule"/>
          <p:cNvSpPr txBox="1"/>
          <p:nvPr/>
        </p:nvSpPr>
        <p:spPr>
          <a:xfrm>
            <a:off x="1112001" y="4362387"/>
            <a:ext cx="9927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lvl1pPr>
          </a:lstStyle>
          <a:p>
            <a:r>
              <a:rPr lang="zh-CN" altLang="en-US" dirty="0"/>
              <a:t>链式法则</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5" name="Backpropagation: Another View"/>
          <p:cNvSpPr txBox="1">
            <a:spLocks noGrp="1"/>
          </p:cNvSpPr>
          <p:nvPr>
            <p:ph type="title"/>
          </p:nvPr>
        </p:nvSpPr>
        <p:spPr>
          <a:prstGeom prst="rect">
            <a:avLst/>
          </a:prstGeom>
        </p:spPr>
        <p:txBody>
          <a:bodyPr/>
          <a:lstStyle>
            <a:lvl1pPr>
              <a:defRPr sz="3900"/>
            </a:lvl1pPr>
          </a:lstStyle>
          <a:p>
            <a:r>
              <a:rPr lang="zh-CN" altLang="en-US" dirty="0"/>
              <a:t>反向传播：另一种观点</a:t>
            </a:r>
            <a:endParaRPr dirty="0"/>
          </a:p>
        </p:txBody>
      </p:sp>
      <p:sp>
        <p:nvSpPr>
          <p:cNvPr id="2646"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103</a:t>
            </a:fld>
            <a:endParaRPr/>
          </a:p>
        </p:txBody>
      </p:sp>
      <p:sp>
        <p:nvSpPr>
          <p:cNvPr id="2647" name="x0…"/>
          <p:cNvSpPr txBox="1"/>
          <p:nvPr/>
        </p:nvSpPr>
        <p:spPr>
          <a:xfrm>
            <a:off x="967483" y="1258955"/>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0</a:t>
            </a:r>
          </a:p>
          <a:p>
            <a:pPr algn="ctr">
              <a:defRPr sz="3200"/>
            </a:pPr>
            <a:r>
              <a:t>D</a:t>
            </a:r>
            <a:r>
              <a:rPr baseline="-25000"/>
              <a:t>0</a:t>
            </a:r>
          </a:p>
        </p:txBody>
      </p:sp>
      <p:sp>
        <p:nvSpPr>
          <p:cNvPr id="2648" name="x1…"/>
          <p:cNvSpPr txBox="1"/>
          <p:nvPr/>
        </p:nvSpPr>
        <p:spPr>
          <a:xfrm>
            <a:off x="3376078" y="1258954"/>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1</a:t>
            </a:r>
          </a:p>
          <a:p>
            <a:pPr algn="ctr">
              <a:defRPr sz="3200"/>
            </a:pPr>
            <a:r>
              <a:t>D</a:t>
            </a:r>
            <a:r>
              <a:rPr baseline="-25000"/>
              <a:t>1</a:t>
            </a:r>
          </a:p>
        </p:txBody>
      </p:sp>
      <p:sp>
        <p:nvSpPr>
          <p:cNvPr id="2649" name="L…"/>
          <p:cNvSpPr txBox="1"/>
          <p:nvPr/>
        </p:nvSpPr>
        <p:spPr>
          <a:xfrm>
            <a:off x="10317122" y="1355471"/>
            <a:ext cx="1174711" cy="127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L</a:t>
            </a:r>
          </a:p>
          <a:p>
            <a:pPr algn="ctr">
              <a:defRPr sz="3200"/>
            </a:pPr>
            <a:r>
              <a:t>scalar</a:t>
            </a:r>
          </a:p>
        </p:txBody>
      </p:sp>
      <p:sp>
        <p:nvSpPr>
          <p:cNvPr id="2650" name="x2…"/>
          <p:cNvSpPr txBox="1"/>
          <p:nvPr/>
        </p:nvSpPr>
        <p:spPr>
          <a:xfrm>
            <a:off x="5784671" y="1258952"/>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2</a:t>
            </a:r>
          </a:p>
          <a:p>
            <a:pPr algn="ctr">
              <a:defRPr sz="3200"/>
            </a:pPr>
            <a:r>
              <a:t>D</a:t>
            </a:r>
            <a:r>
              <a:rPr baseline="-25000"/>
              <a:t>2</a:t>
            </a:r>
          </a:p>
        </p:txBody>
      </p:sp>
      <p:sp>
        <p:nvSpPr>
          <p:cNvPr id="2651" name="x3…"/>
          <p:cNvSpPr txBox="1"/>
          <p:nvPr/>
        </p:nvSpPr>
        <p:spPr>
          <a:xfrm>
            <a:off x="8260590" y="1258951"/>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3</a:t>
            </a:r>
          </a:p>
          <a:p>
            <a:pPr algn="ctr">
              <a:defRPr sz="3200"/>
            </a:pPr>
            <a:r>
              <a:t>D</a:t>
            </a:r>
            <a:r>
              <a:rPr baseline="-25000"/>
              <a:t>3</a:t>
            </a:r>
          </a:p>
        </p:txBody>
      </p:sp>
      <p:cxnSp>
        <p:nvCxnSpPr>
          <p:cNvPr id="2652" name="连接线"/>
          <p:cNvCxnSpPr>
            <a:stCxn id="2647" idx="0"/>
            <a:endCxn id="2648" idx="0"/>
          </p:cNvCxnSpPr>
          <p:nvPr/>
        </p:nvCxnSpPr>
        <p:spPr>
          <a:xfrm flipV="1">
            <a:off x="1278812" y="1991744"/>
            <a:ext cx="2408595" cy="2"/>
          </a:xfrm>
          <a:prstGeom prst="straightConnector1">
            <a:avLst/>
          </a:prstGeom>
          <a:ln w="50800">
            <a:solidFill>
              <a:srgbClr val="000000"/>
            </a:solidFill>
            <a:miter/>
            <a:tailEnd type="triangle"/>
          </a:ln>
        </p:spPr>
      </p:cxnSp>
      <p:cxnSp>
        <p:nvCxnSpPr>
          <p:cNvPr id="2653" name="连接线"/>
          <p:cNvCxnSpPr>
            <a:stCxn id="2648" idx="0"/>
            <a:endCxn id="2650" idx="0"/>
          </p:cNvCxnSpPr>
          <p:nvPr/>
        </p:nvCxnSpPr>
        <p:spPr>
          <a:xfrm flipV="1">
            <a:off x="3687406" y="1991742"/>
            <a:ext cx="2408595" cy="3"/>
          </a:xfrm>
          <a:prstGeom prst="straightConnector1">
            <a:avLst/>
          </a:prstGeom>
          <a:ln w="50800">
            <a:solidFill>
              <a:srgbClr val="000000"/>
            </a:solidFill>
            <a:miter/>
            <a:tailEnd type="triangle"/>
          </a:ln>
        </p:spPr>
      </p:cxnSp>
      <p:cxnSp>
        <p:nvCxnSpPr>
          <p:cNvPr id="2654" name="连接线"/>
          <p:cNvCxnSpPr>
            <a:stCxn id="2650" idx="0"/>
            <a:endCxn id="2651" idx="0"/>
          </p:cNvCxnSpPr>
          <p:nvPr/>
        </p:nvCxnSpPr>
        <p:spPr>
          <a:xfrm flipV="1">
            <a:off x="6096000" y="1991741"/>
            <a:ext cx="2475920" cy="2"/>
          </a:xfrm>
          <a:prstGeom prst="straightConnector1">
            <a:avLst/>
          </a:prstGeom>
          <a:ln w="50800">
            <a:solidFill>
              <a:srgbClr val="000000"/>
            </a:solidFill>
            <a:miter/>
            <a:tailEnd type="triangle"/>
          </a:ln>
        </p:spPr>
      </p:cxnSp>
      <p:cxnSp>
        <p:nvCxnSpPr>
          <p:cNvPr id="2655" name="连接线"/>
          <p:cNvCxnSpPr>
            <a:stCxn id="2651" idx="0"/>
            <a:endCxn id="2649" idx="0"/>
          </p:cNvCxnSpPr>
          <p:nvPr/>
        </p:nvCxnSpPr>
        <p:spPr>
          <a:xfrm>
            <a:off x="8571919" y="1991741"/>
            <a:ext cx="2332559" cy="1"/>
          </a:xfrm>
          <a:prstGeom prst="straightConnector1">
            <a:avLst/>
          </a:prstGeom>
          <a:ln w="50800">
            <a:solidFill>
              <a:srgbClr val="000000"/>
            </a:solidFill>
            <a:miter/>
            <a:tailEnd type="triangle"/>
          </a:ln>
        </p:spPr>
      </p:cxnSp>
      <p:sp>
        <p:nvSpPr>
          <p:cNvPr id="2656" name="f1"/>
          <p:cNvSpPr txBox="1"/>
          <p:nvPr/>
        </p:nvSpPr>
        <p:spPr>
          <a:xfrm>
            <a:off x="2242498" y="1245321"/>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1</a:t>
            </a:r>
          </a:p>
        </p:txBody>
      </p:sp>
      <p:sp>
        <p:nvSpPr>
          <p:cNvPr id="2657" name="f2"/>
          <p:cNvSpPr txBox="1"/>
          <p:nvPr/>
        </p:nvSpPr>
        <p:spPr>
          <a:xfrm>
            <a:off x="4651092"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2</a:t>
            </a:r>
          </a:p>
        </p:txBody>
      </p:sp>
      <p:sp>
        <p:nvSpPr>
          <p:cNvPr id="2658" name="f3"/>
          <p:cNvSpPr txBox="1"/>
          <p:nvPr/>
        </p:nvSpPr>
        <p:spPr>
          <a:xfrm>
            <a:off x="7093349"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3</a:t>
            </a:r>
          </a:p>
        </p:txBody>
      </p:sp>
      <p:sp>
        <p:nvSpPr>
          <p:cNvPr id="2659" name="f4"/>
          <p:cNvSpPr txBox="1"/>
          <p:nvPr/>
        </p:nvSpPr>
        <p:spPr>
          <a:xfrm>
            <a:off x="9328656" y="1246265"/>
            <a:ext cx="432977"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4</a:t>
            </a:r>
          </a:p>
        </p:txBody>
      </p:sp>
      <p:pic>
        <p:nvPicPr>
          <p:cNvPr id="2660" name="image166.gif" descr="image166.gif"/>
          <p:cNvPicPr>
            <a:picLocks noChangeAspect="1"/>
          </p:cNvPicPr>
          <p:nvPr/>
        </p:nvPicPr>
        <p:blipFill>
          <a:blip r:embed="rId2"/>
          <a:stretch>
            <a:fillRect/>
          </a:stretch>
        </p:blipFill>
        <p:spPr>
          <a:xfrm>
            <a:off x="2294022" y="4196510"/>
            <a:ext cx="7603954" cy="1142021"/>
          </a:xfrm>
          <a:prstGeom prst="rect">
            <a:avLst/>
          </a:prstGeom>
          <a:ln w="12700">
            <a:miter lim="400000"/>
          </a:ln>
        </p:spPr>
      </p:pic>
      <p:sp>
        <p:nvSpPr>
          <p:cNvPr id="2661" name="D3"/>
          <p:cNvSpPr txBox="1"/>
          <p:nvPr/>
        </p:nvSpPr>
        <p:spPr>
          <a:xfrm>
            <a:off x="8991865" y="5434152"/>
            <a:ext cx="495460"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3</a:t>
            </a:r>
          </a:p>
        </p:txBody>
      </p:sp>
      <p:sp>
        <p:nvSpPr>
          <p:cNvPr id="2662" name="D2 x D3"/>
          <p:cNvSpPr txBox="1"/>
          <p:nvPr/>
        </p:nvSpPr>
        <p:spPr>
          <a:xfrm>
            <a:off x="7014971" y="5434152"/>
            <a:ext cx="1335248"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2</a:t>
            </a:r>
            <a:r>
              <a:t> x D</a:t>
            </a:r>
            <a:r>
              <a:rPr baseline="-25000"/>
              <a:t>3</a:t>
            </a:r>
          </a:p>
        </p:txBody>
      </p:sp>
      <p:sp>
        <p:nvSpPr>
          <p:cNvPr id="2663" name="D1 x D2"/>
          <p:cNvSpPr txBox="1"/>
          <p:nvPr/>
        </p:nvSpPr>
        <p:spPr>
          <a:xfrm>
            <a:off x="5428989" y="5434150"/>
            <a:ext cx="1335247"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1</a:t>
            </a:r>
            <a:r>
              <a:t> x D</a:t>
            </a:r>
            <a:r>
              <a:rPr baseline="-25000"/>
              <a:t>2</a:t>
            </a:r>
          </a:p>
        </p:txBody>
      </p:sp>
      <p:sp>
        <p:nvSpPr>
          <p:cNvPr id="2664" name="D0 x D1"/>
          <p:cNvSpPr txBox="1"/>
          <p:nvPr/>
        </p:nvSpPr>
        <p:spPr>
          <a:xfrm>
            <a:off x="3824240" y="5432562"/>
            <a:ext cx="1335248"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0</a:t>
            </a:r>
            <a:r>
              <a:t> x D</a:t>
            </a:r>
            <a:r>
              <a:rPr baseline="-25000"/>
              <a:t>1</a:t>
            </a:r>
          </a:p>
        </p:txBody>
      </p:sp>
      <p:sp>
        <p:nvSpPr>
          <p:cNvPr id="2665" name="Matrix multiplication is associative: we can compute products in any order"/>
          <p:cNvSpPr txBox="1"/>
          <p:nvPr/>
        </p:nvSpPr>
        <p:spPr>
          <a:xfrm>
            <a:off x="2496886" y="2969317"/>
            <a:ext cx="6863415"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a:pPr>
            <a:r>
              <a:rPr lang="zh-CN" altLang="en-US" dirty="0"/>
              <a:t>矩阵乘法是</a:t>
            </a:r>
            <a:r>
              <a:rPr lang="zh-CN" altLang="en-US" b="1" dirty="0"/>
              <a:t>关联</a:t>
            </a:r>
            <a:r>
              <a:rPr lang="zh-CN" altLang="en-US" dirty="0"/>
              <a:t>的：我们可以按任何顺序计算乘积</a:t>
            </a:r>
            <a:endParaRPr dirty="0"/>
          </a:p>
        </p:txBody>
      </p:sp>
      <p:sp>
        <p:nvSpPr>
          <p:cNvPr id="2666" name="Chain rule"/>
          <p:cNvSpPr txBox="1"/>
          <p:nvPr/>
        </p:nvSpPr>
        <p:spPr>
          <a:xfrm>
            <a:off x="1112001" y="4362387"/>
            <a:ext cx="9927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lvl1pPr>
          </a:lstStyle>
          <a:p>
            <a:r>
              <a:rPr lang="zh-CN" altLang="en-US" dirty="0"/>
              <a:t>链式法则</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104</a:t>
            </a:fld>
            <a:endParaRPr/>
          </a:p>
        </p:txBody>
      </p:sp>
      <p:sp>
        <p:nvSpPr>
          <p:cNvPr id="2669" name="x0…"/>
          <p:cNvSpPr txBox="1"/>
          <p:nvPr/>
        </p:nvSpPr>
        <p:spPr>
          <a:xfrm>
            <a:off x="967483" y="1258955"/>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0</a:t>
            </a:r>
          </a:p>
          <a:p>
            <a:pPr algn="ctr">
              <a:defRPr sz="3200"/>
            </a:pPr>
            <a:r>
              <a:t>D</a:t>
            </a:r>
            <a:r>
              <a:rPr baseline="-25000"/>
              <a:t>0</a:t>
            </a:r>
          </a:p>
        </p:txBody>
      </p:sp>
      <p:sp>
        <p:nvSpPr>
          <p:cNvPr id="2670" name="x1…"/>
          <p:cNvSpPr txBox="1"/>
          <p:nvPr/>
        </p:nvSpPr>
        <p:spPr>
          <a:xfrm>
            <a:off x="3376078" y="1258954"/>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1</a:t>
            </a:r>
          </a:p>
          <a:p>
            <a:pPr algn="ctr">
              <a:defRPr sz="3200"/>
            </a:pPr>
            <a:r>
              <a:t>D</a:t>
            </a:r>
            <a:r>
              <a:rPr baseline="-25000"/>
              <a:t>1</a:t>
            </a:r>
          </a:p>
        </p:txBody>
      </p:sp>
      <p:sp>
        <p:nvSpPr>
          <p:cNvPr id="2671" name="L…"/>
          <p:cNvSpPr txBox="1"/>
          <p:nvPr/>
        </p:nvSpPr>
        <p:spPr>
          <a:xfrm>
            <a:off x="10317122" y="1355471"/>
            <a:ext cx="1174711" cy="127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L</a:t>
            </a:r>
          </a:p>
          <a:p>
            <a:pPr algn="ctr">
              <a:defRPr sz="3200"/>
            </a:pPr>
            <a:r>
              <a:t>scalar</a:t>
            </a:r>
          </a:p>
        </p:txBody>
      </p:sp>
      <p:sp>
        <p:nvSpPr>
          <p:cNvPr id="2672" name="x2…"/>
          <p:cNvSpPr txBox="1"/>
          <p:nvPr/>
        </p:nvSpPr>
        <p:spPr>
          <a:xfrm>
            <a:off x="5784671" y="1258952"/>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2</a:t>
            </a:r>
          </a:p>
          <a:p>
            <a:pPr algn="ctr">
              <a:defRPr sz="3200"/>
            </a:pPr>
            <a:r>
              <a:t>D</a:t>
            </a:r>
            <a:r>
              <a:rPr baseline="-25000"/>
              <a:t>2</a:t>
            </a:r>
          </a:p>
        </p:txBody>
      </p:sp>
      <p:sp>
        <p:nvSpPr>
          <p:cNvPr id="2673" name="x3…"/>
          <p:cNvSpPr txBox="1"/>
          <p:nvPr/>
        </p:nvSpPr>
        <p:spPr>
          <a:xfrm>
            <a:off x="8260590" y="1258951"/>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3</a:t>
            </a:r>
          </a:p>
          <a:p>
            <a:pPr algn="ctr">
              <a:defRPr sz="3200"/>
            </a:pPr>
            <a:r>
              <a:t>D</a:t>
            </a:r>
            <a:r>
              <a:rPr baseline="-25000"/>
              <a:t>3</a:t>
            </a:r>
          </a:p>
        </p:txBody>
      </p:sp>
      <p:cxnSp>
        <p:nvCxnSpPr>
          <p:cNvPr id="2674" name="连接线"/>
          <p:cNvCxnSpPr>
            <a:stCxn id="2669" idx="0"/>
            <a:endCxn id="2670" idx="0"/>
          </p:cNvCxnSpPr>
          <p:nvPr/>
        </p:nvCxnSpPr>
        <p:spPr>
          <a:xfrm flipV="1">
            <a:off x="1278812" y="1991744"/>
            <a:ext cx="2408595" cy="2"/>
          </a:xfrm>
          <a:prstGeom prst="straightConnector1">
            <a:avLst/>
          </a:prstGeom>
          <a:ln w="50800">
            <a:solidFill>
              <a:srgbClr val="000000"/>
            </a:solidFill>
            <a:miter/>
            <a:tailEnd type="triangle"/>
          </a:ln>
        </p:spPr>
      </p:cxnSp>
      <p:cxnSp>
        <p:nvCxnSpPr>
          <p:cNvPr id="2675" name="连接线"/>
          <p:cNvCxnSpPr>
            <a:stCxn id="2670" idx="0"/>
            <a:endCxn id="2672" idx="0"/>
          </p:cNvCxnSpPr>
          <p:nvPr/>
        </p:nvCxnSpPr>
        <p:spPr>
          <a:xfrm flipV="1">
            <a:off x="3687406" y="1991742"/>
            <a:ext cx="2408595" cy="3"/>
          </a:xfrm>
          <a:prstGeom prst="straightConnector1">
            <a:avLst/>
          </a:prstGeom>
          <a:ln w="50800">
            <a:solidFill>
              <a:srgbClr val="000000"/>
            </a:solidFill>
            <a:miter/>
            <a:tailEnd type="triangle"/>
          </a:ln>
        </p:spPr>
      </p:cxnSp>
      <p:cxnSp>
        <p:nvCxnSpPr>
          <p:cNvPr id="2676" name="连接线"/>
          <p:cNvCxnSpPr>
            <a:stCxn id="2672" idx="0"/>
            <a:endCxn id="2673" idx="0"/>
          </p:cNvCxnSpPr>
          <p:nvPr/>
        </p:nvCxnSpPr>
        <p:spPr>
          <a:xfrm flipV="1">
            <a:off x="6096000" y="1991741"/>
            <a:ext cx="2475920" cy="2"/>
          </a:xfrm>
          <a:prstGeom prst="straightConnector1">
            <a:avLst/>
          </a:prstGeom>
          <a:ln w="50800">
            <a:solidFill>
              <a:srgbClr val="000000"/>
            </a:solidFill>
            <a:miter/>
            <a:tailEnd type="triangle"/>
          </a:ln>
        </p:spPr>
      </p:cxnSp>
      <p:cxnSp>
        <p:nvCxnSpPr>
          <p:cNvPr id="2677" name="连接线"/>
          <p:cNvCxnSpPr>
            <a:stCxn id="2673" idx="0"/>
            <a:endCxn id="2671" idx="0"/>
          </p:cNvCxnSpPr>
          <p:nvPr/>
        </p:nvCxnSpPr>
        <p:spPr>
          <a:xfrm>
            <a:off x="8571919" y="1991741"/>
            <a:ext cx="2332559" cy="1"/>
          </a:xfrm>
          <a:prstGeom prst="straightConnector1">
            <a:avLst/>
          </a:prstGeom>
          <a:ln w="50800">
            <a:solidFill>
              <a:srgbClr val="000000"/>
            </a:solidFill>
            <a:miter/>
            <a:tailEnd type="triangle"/>
          </a:ln>
        </p:spPr>
      </p:cxnSp>
      <p:sp>
        <p:nvSpPr>
          <p:cNvPr id="2678" name="f1"/>
          <p:cNvSpPr txBox="1"/>
          <p:nvPr/>
        </p:nvSpPr>
        <p:spPr>
          <a:xfrm>
            <a:off x="2242498" y="1245321"/>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1</a:t>
            </a:r>
          </a:p>
        </p:txBody>
      </p:sp>
      <p:sp>
        <p:nvSpPr>
          <p:cNvPr id="2679" name="f2"/>
          <p:cNvSpPr txBox="1"/>
          <p:nvPr/>
        </p:nvSpPr>
        <p:spPr>
          <a:xfrm>
            <a:off x="4651092"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2</a:t>
            </a:r>
          </a:p>
        </p:txBody>
      </p:sp>
      <p:sp>
        <p:nvSpPr>
          <p:cNvPr id="2680" name="f3"/>
          <p:cNvSpPr txBox="1"/>
          <p:nvPr/>
        </p:nvSpPr>
        <p:spPr>
          <a:xfrm>
            <a:off x="7093349"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3</a:t>
            </a:r>
          </a:p>
        </p:txBody>
      </p:sp>
      <p:sp>
        <p:nvSpPr>
          <p:cNvPr id="2681" name="f4"/>
          <p:cNvSpPr txBox="1"/>
          <p:nvPr/>
        </p:nvSpPr>
        <p:spPr>
          <a:xfrm>
            <a:off x="9328656" y="1246265"/>
            <a:ext cx="432977"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4</a:t>
            </a:r>
          </a:p>
        </p:txBody>
      </p:sp>
      <p:pic>
        <p:nvPicPr>
          <p:cNvPr id="2682" name="image166.gif" descr="image166.gif"/>
          <p:cNvPicPr>
            <a:picLocks noChangeAspect="1"/>
          </p:cNvPicPr>
          <p:nvPr/>
        </p:nvPicPr>
        <p:blipFill>
          <a:blip r:embed="rId2"/>
          <a:stretch>
            <a:fillRect/>
          </a:stretch>
        </p:blipFill>
        <p:spPr>
          <a:xfrm>
            <a:off x="2294022" y="4196510"/>
            <a:ext cx="7603954" cy="1142021"/>
          </a:xfrm>
          <a:prstGeom prst="rect">
            <a:avLst/>
          </a:prstGeom>
          <a:ln w="12700">
            <a:miter lim="400000"/>
          </a:ln>
        </p:spPr>
      </p:pic>
      <p:sp>
        <p:nvSpPr>
          <p:cNvPr id="2683" name="D3"/>
          <p:cNvSpPr txBox="1"/>
          <p:nvPr/>
        </p:nvSpPr>
        <p:spPr>
          <a:xfrm>
            <a:off x="8991865" y="5434152"/>
            <a:ext cx="495460"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3</a:t>
            </a:r>
          </a:p>
        </p:txBody>
      </p:sp>
      <p:sp>
        <p:nvSpPr>
          <p:cNvPr id="2684" name="D2 x D3"/>
          <p:cNvSpPr txBox="1"/>
          <p:nvPr/>
        </p:nvSpPr>
        <p:spPr>
          <a:xfrm>
            <a:off x="7014971" y="5434152"/>
            <a:ext cx="1335248"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2</a:t>
            </a:r>
            <a:r>
              <a:t> x D</a:t>
            </a:r>
            <a:r>
              <a:rPr baseline="-25000"/>
              <a:t>3</a:t>
            </a:r>
          </a:p>
        </p:txBody>
      </p:sp>
      <p:sp>
        <p:nvSpPr>
          <p:cNvPr id="2685" name="D1 x D2"/>
          <p:cNvSpPr txBox="1"/>
          <p:nvPr/>
        </p:nvSpPr>
        <p:spPr>
          <a:xfrm>
            <a:off x="5428989" y="5434150"/>
            <a:ext cx="1335247"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1</a:t>
            </a:r>
            <a:r>
              <a:t> x D</a:t>
            </a:r>
            <a:r>
              <a:rPr baseline="-25000"/>
              <a:t>2</a:t>
            </a:r>
          </a:p>
        </p:txBody>
      </p:sp>
      <p:sp>
        <p:nvSpPr>
          <p:cNvPr id="2686" name="D0 x D1"/>
          <p:cNvSpPr txBox="1"/>
          <p:nvPr/>
        </p:nvSpPr>
        <p:spPr>
          <a:xfrm>
            <a:off x="3824240" y="5432562"/>
            <a:ext cx="1335248"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0</a:t>
            </a:r>
            <a:r>
              <a:t> x D</a:t>
            </a:r>
            <a:r>
              <a:rPr baseline="-25000"/>
              <a:t>1</a:t>
            </a:r>
          </a:p>
        </p:txBody>
      </p:sp>
      <p:sp>
        <p:nvSpPr>
          <p:cNvPr id="2687" name="线条"/>
          <p:cNvSpPr/>
          <p:nvPr/>
        </p:nvSpPr>
        <p:spPr>
          <a:xfrm flipH="1" flipV="1">
            <a:off x="3505884" y="3972945"/>
            <a:ext cx="6392093" cy="1"/>
          </a:xfrm>
          <a:prstGeom prst="line">
            <a:avLst/>
          </a:prstGeom>
          <a:ln w="50800">
            <a:solidFill>
              <a:srgbClr val="000000"/>
            </a:solidFill>
            <a:miter/>
            <a:tailEnd type="triangle"/>
          </a:ln>
        </p:spPr>
        <p:txBody>
          <a:bodyPr lIns="45719" rIns="45719"/>
          <a:lstStyle/>
          <a:p>
            <a:endParaRPr/>
          </a:p>
        </p:txBody>
      </p:sp>
      <p:sp>
        <p:nvSpPr>
          <p:cNvPr id="2688" name="Matrix multiplication is associative: we can compute products in any order…"/>
          <p:cNvSpPr txBox="1"/>
          <p:nvPr/>
        </p:nvSpPr>
        <p:spPr>
          <a:xfrm>
            <a:off x="1491803" y="2855017"/>
            <a:ext cx="887358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a:pPr>
            <a:r>
              <a:rPr lang="zh-CN" altLang="en-US" dirty="0"/>
              <a:t>矩阵乘法是</a:t>
            </a:r>
            <a:r>
              <a:rPr lang="zh-CN" altLang="en-US" b="1" dirty="0"/>
              <a:t>关联</a:t>
            </a:r>
            <a:r>
              <a:rPr lang="zh-CN" altLang="en-US" dirty="0"/>
              <a:t>的：我们可以按任何顺序计算乘积</a:t>
            </a:r>
          </a:p>
          <a:p>
            <a:pPr algn="ctr">
              <a:defRPr sz="2400"/>
            </a:pPr>
            <a:r>
              <a:rPr lang="zh-CN" altLang="en-US" dirty="0"/>
              <a:t>从右到左计算乘积避免了矩阵</a:t>
            </a:r>
            <a:r>
              <a:rPr lang="en-US" altLang="zh-CN" dirty="0"/>
              <a:t>-</a:t>
            </a:r>
            <a:r>
              <a:rPr lang="zh-CN" altLang="en-US" dirty="0"/>
              <a:t>矩阵乘积； 只需要矩阵向量相乘。</a:t>
            </a:r>
            <a:endParaRPr dirty="0"/>
          </a:p>
        </p:txBody>
      </p:sp>
      <p:sp>
        <p:nvSpPr>
          <p:cNvPr id="2689" name="Chain rule"/>
          <p:cNvSpPr txBox="1"/>
          <p:nvPr/>
        </p:nvSpPr>
        <p:spPr>
          <a:xfrm>
            <a:off x="1112001" y="4362387"/>
            <a:ext cx="9927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lvl1pPr>
          </a:lstStyle>
          <a:p>
            <a:r>
              <a:rPr lang="zh-CN" altLang="en-US" dirty="0"/>
              <a:t>链式法则</a:t>
            </a:r>
            <a:endParaRPr dirty="0"/>
          </a:p>
        </p:txBody>
      </p:sp>
      <p:sp>
        <p:nvSpPr>
          <p:cNvPr id="2690" name="Reverse-Mode Automatic Differentiation"/>
          <p:cNvSpPr txBox="1">
            <a:spLocks noGrp="1"/>
          </p:cNvSpPr>
          <p:nvPr>
            <p:ph type="title"/>
          </p:nvPr>
        </p:nvSpPr>
        <p:spPr>
          <a:prstGeom prst="rect">
            <a:avLst/>
          </a:prstGeom>
        </p:spPr>
        <p:txBody>
          <a:bodyPr/>
          <a:lstStyle>
            <a:lvl1pPr>
              <a:defRPr sz="3900"/>
            </a:lvl1pPr>
          </a:lstStyle>
          <a:p>
            <a:r>
              <a:rPr lang="zh-CN" altLang="en-US" dirty="0"/>
              <a:t>反向模式自动微分</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2" name="Reverse-Mode Automatic Differentiation"/>
          <p:cNvSpPr txBox="1">
            <a:spLocks noGrp="1"/>
          </p:cNvSpPr>
          <p:nvPr>
            <p:ph type="title"/>
          </p:nvPr>
        </p:nvSpPr>
        <p:spPr>
          <a:prstGeom prst="rect">
            <a:avLst/>
          </a:prstGeom>
        </p:spPr>
        <p:txBody>
          <a:bodyPr/>
          <a:lstStyle>
            <a:lvl1pPr>
              <a:defRPr sz="3900"/>
            </a:lvl1pPr>
          </a:lstStyle>
          <a:p>
            <a:r>
              <a:rPr lang="zh-CN" altLang="en-US" dirty="0"/>
              <a:t>反向模式自动微分</a:t>
            </a:r>
            <a:endParaRPr dirty="0"/>
          </a:p>
        </p:txBody>
      </p:sp>
      <p:sp>
        <p:nvSpPr>
          <p:cNvPr id="2693"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105</a:t>
            </a:fld>
            <a:endParaRPr/>
          </a:p>
        </p:txBody>
      </p:sp>
      <p:sp>
        <p:nvSpPr>
          <p:cNvPr id="2694" name="x0…"/>
          <p:cNvSpPr txBox="1"/>
          <p:nvPr/>
        </p:nvSpPr>
        <p:spPr>
          <a:xfrm>
            <a:off x="967483" y="1258955"/>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0</a:t>
            </a:r>
          </a:p>
          <a:p>
            <a:pPr algn="ctr">
              <a:defRPr sz="3200"/>
            </a:pPr>
            <a:r>
              <a:t>D</a:t>
            </a:r>
            <a:r>
              <a:rPr baseline="-25000"/>
              <a:t>0</a:t>
            </a:r>
          </a:p>
        </p:txBody>
      </p:sp>
      <p:sp>
        <p:nvSpPr>
          <p:cNvPr id="2695" name="x1…"/>
          <p:cNvSpPr txBox="1"/>
          <p:nvPr/>
        </p:nvSpPr>
        <p:spPr>
          <a:xfrm>
            <a:off x="3376078" y="1258954"/>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1</a:t>
            </a:r>
          </a:p>
          <a:p>
            <a:pPr algn="ctr">
              <a:defRPr sz="3200"/>
            </a:pPr>
            <a:r>
              <a:t>D</a:t>
            </a:r>
            <a:r>
              <a:rPr baseline="-25000"/>
              <a:t>1</a:t>
            </a:r>
          </a:p>
        </p:txBody>
      </p:sp>
      <p:sp>
        <p:nvSpPr>
          <p:cNvPr id="2696" name="L…"/>
          <p:cNvSpPr txBox="1"/>
          <p:nvPr/>
        </p:nvSpPr>
        <p:spPr>
          <a:xfrm>
            <a:off x="10317122" y="1355471"/>
            <a:ext cx="1174711" cy="1272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L</a:t>
            </a:r>
          </a:p>
          <a:p>
            <a:pPr algn="ctr">
              <a:defRPr sz="3200"/>
            </a:pPr>
            <a:r>
              <a:t>scalar</a:t>
            </a:r>
          </a:p>
        </p:txBody>
      </p:sp>
      <p:sp>
        <p:nvSpPr>
          <p:cNvPr id="2697" name="x2…"/>
          <p:cNvSpPr txBox="1"/>
          <p:nvPr/>
        </p:nvSpPr>
        <p:spPr>
          <a:xfrm>
            <a:off x="5784671" y="1258952"/>
            <a:ext cx="622658"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2</a:t>
            </a:r>
          </a:p>
          <a:p>
            <a:pPr algn="ctr">
              <a:defRPr sz="3200"/>
            </a:pPr>
            <a:r>
              <a:t>D</a:t>
            </a:r>
            <a:r>
              <a:rPr baseline="-25000"/>
              <a:t>2</a:t>
            </a:r>
          </a:p>
        </p:txBody>
      </p:sp>
      <p:sp>
        <p:nvSpPr>
          <p:cNvPr id="2698" name="x3…"/>
          <p:cNvSpPr txBox="1"/>
          <p:nvPr/>
        </p:nvSpPr>
        <p:spPr>
          <a:xfrm>
            <a:off x="8260590" y="1258951"/>
            <a:ext cx="622659" cy="146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pPr algn="ctr">
              <a:defRPr sz="4800"/>
            </a:pPr>
            <a:r>
              <a:t>x</a:t>
            </a:r>
            <a:r>
              <a:rPr baseline="-25000"/>
              <a:t>3</a:t>
            </a:r>
          </a:p>
          <a:p>
            <a:pPr algn="ctr">
              <a:defRPr sz="3200"/>
            </a:pPr>
            <a:r>
              <a:t>D</a:t>
            </a:r>
            <a:r>
              <a:rPr baseline="-25000"/>
              <a:t>3</a:t>
            </a:r>
          </a:p>
        </p:txBody>
      </p:sp>
      <p:cxnSp>
        <p:nvCxnSpPr>
          <p:cNvPr id="2699" name="连接线"/>
          <p:cNvCxnSpPr>
            <a:stCxn id="2694" idx="0"/>
            <a:endCxn id="2695" idx="0"/>
          </p:cNvCxnSpPr>
          <p:nvPr/>
        </p:nvCxnSpPr>
        <p:spPr>
          <a:xfrm flipV="1">
            <a:off x="1278812" y="1991744"/>
            <a:ext cx="2408595" cy="2"/>
          </a:xfrm>
          <a:prstGeom prst="straightConnector1">
            <a:avLst/>
          </a:prstGeom>
          <a:ln w="50800">
            <a:solidFill>
              <a:srgbClr val="000000"/>
            </a:solidFill>
            <a:miter/>
            <a:tailEnd type="triangle"/>
          </a:ln>
        </p:spPr>
      </p:cxnSp>
      <p:cxnSp>
        <p:nvCxnSpPr>
          <p:cNvPr id="2700" name="连接线"/>
          <p:cNvCxnSpPr>
            <a:stCxn id="2695" idx="0"/>
            <a:endCxn id="2697" idx="0"/>
          </p:cNvCxnSpPr>
          <p:nvPr/>
        </p:nvCxnSpPr>
        <p:spPr>
          <a:xfrm flipV="1">
            <a:off x="3687406" y="1991742"/>
            <a:ext cx="2408595" cy="3"/>
          </a:xfrm>
          <a:prstGeom prst="straightConnector1">
            <a:avLst/>
          </a:prstGeom>
          <a:ln w="50800">
            <a:solidFill>
              <a:srgbClr val="000000"/>
            </a:solidFill>
            <a:miter/>
            <a:tailEnd type="triangle"/>
          </a:ln>
        </p:spPr>
      </p:cxnSp>
      <p:cxnSp>
        <p:nvCxnSpPr>
          <p:cNvPr id="2701" name="连接线"/>
          <p:cNvCxnSpPr>
            <a:stCxn id="2697" idx="0"/>
            <a:endCxn id="2698" idx="0"/>
          </p:cNvCxnSpPr>
          <p:nvPr/>
        </p:nvCxnSpPr>
        <p:spPr>
          <a:xfrm flipV="1">
            <a:off x="6096000" y="1991741"/>
            <a:ext cx="2475920" cy="2"/>
          </a:xfrm>
          <a:prstGeom prst="straightConnector1">
            <a:avLst/>
          </a:prstGeom>
          <a:ln w="50800">
            <a:solidFill>
              <a:srgbClr val="000000"/>
            </a:solidFill>
            <a:miter/>
            <a:tailEnd type="triangle"/>
          </a:ln>
        </p:spPr>
      </p:cxnSp>
      <p:cxnSp>
        <p:nvCxnSpPr>
          <p:cNvPr id="2702" name="连接线"/>
          <p:cNvCxnSpPr>
            <a:stCxn id="2698" idx="0"/>
            <a:endCxn id="2696" idx="0"/>
          </p:cNvCxnSpPr>
          <p:nvPr/>
        </p:nvCxnSpPr>
        <p:spPr>
          <a:xfrm>
            <a:off x="8571919" y="1991741"/>
            <a:ext cx="2332559" cy="1"/>
          </a:xfrm>
          <a:prstGeom prst="straightConnector1">
            <a:avLst/>
          </a:prstGeom>
          <a:ln w="50800">
            <a:solidFill>
              <a:srgbClr val="000000"/>
            </a:solidFill>
            <a:miter/>
            <a:tailEnd type="triangle"/>
          </a:ln>
        </p:spPr>
      </p:cxnSp>
      <p:sp>
        <p:nvSpPr>
          <p:cNvPr id="2703" name="f1"/>
          <p:cNvSpPr txBox="1"/>
          <p:nvPr/>
        </p:nvSpPr>
        <p:spPr>
          <a:xfrm>
            <a:off x="2242498" y="1245321"/>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1</a:t>
            </a:r>
          </a:p>
        </p:txBody>
      </p:sp>
      <p:sp>
        <p:nvSpPr>
          <p:cNvPr id="2704" name="f2"/>
          <p:cNvSpPr txBox="1"/>
          <p:nvPr/>
        </p:nvSpPr>
        <p:spPr>
          <a:xfrm>
            <a:off x="4651092"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2</a:t>
            </a:r>
          </a:p>
        </p:txBody>
      </p:sp>
      <p:sp>
        <p:nvSpPr>
          <p:cNvPr id="2705" name="f3"/>
          <p:cNvSpPr txBox="1"/>
          <p:nvPr/>
        </p:nvSpPr>
        <p:spPr>
          <a:xfrm>
            <a:off x="7093349" y="1245320"/>
            <a:ext cx="432976"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3</a:t>
            </a:r>
          </a:p>
        </p:txBody>
      </p:sp>
      <p:sp>
        <p:nvSpPr>
          <p:cNvPr id="2706" name="f4"/>
          <p:cNvSpPr txBox="1"/>
          <p:nvPr/>
        </p:nvSpPr>
        <p:spPr>
          <a:xfrm>
            <a:off x="9328656" y="1246265"/>
            <a:ext cx="432977" cy="711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600"/>
            </a:pPr>
            <a:r>
              <a:t>f</a:t>
            </a:r>
            <a:r>
              <a:rPr baseline="-25000"/>
              <a:t>4</a:t>
            </a:r>
          </a:p>
        </p:txBody>
      </p:sp>
      <p:pic>
        <p:nvPicPr>
          <p:cNvPr id="2707" name="image166.gif" descr="image166.gif"/>
          <p:cNvPicPr>
            <a:picLocks noChangeAspect="1"/>
          </p:cNvPicPr>
          <p:nvPr/>
        </p:nvPicPr>
        <p:blipFill>
          <a:blip r:embed="rId2"/>
          <a:stretch>
            <a:fillRect/>
          </a:stretch>
        </p:blipFill>
        <p:spPr>
          <a:xfrm>
            <a:off x="2294022" y="4196510"/>
            <a:ext cx="7603954" cy="1142021"/>
          </a:xfrm>
          <a:prstGeom prst="rect">
            <a:avLst/>
          </a:prstGeom>
          <a:ln w="12700">
            <a:miter lim="400000"/>
          </a:ln>
        </p:spPr>
      </p:pic>
      <p:sp>
        <p:nvSpPr>
          <p:cNvPr id="2708" name="D3"/>
          <p:cNvSpPr txBox="1"/>
          <p:nvPr/>
        </p:nvSpPr>
        <p:spPr>
          <a:xfrm>
            <a:off x="8991865" y="5434152"/>
            <a:ext cx="495460"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3</a:t>
            </a:r>
          </a:p>
        </p:txBody>
      </p:sp>
      <p:sp>
        <p:nvSpPr>
          <p:cNvPr id="2709" name="D2 x D3"/>
          <p:cNvSpPr txBox="1"/>
          <p:nvPr/>
        </p:nvSpPr>
        <p:spPr>
          <a:xfrm>
            <a:off x="7014971" y="5434152"/>
            <a:ext cx="1335248"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2</a:t>
            </a:r>
            <a:r>
              <a:t> x D</a:t>
            </a:r>
            <a:r>
              <a:rPr baseline="-25000"/>
              <a:t>3</a:t>
            </a:r>
          </a:p>
        </p:txBody>
      </p:sp>
      <p:sp>
        <p:nvSpPr>
          <p:cNvPr id="2710" name="D1 x D2"/>
          <p:cNvSpPr txBox="1"/>
          <p:nvPr/>
        </p:nvSpPr>
        <p:spPr>
          <a:xfrm>
            <a:off x="5428989" y="5434150"/>
            <a:ext cx="1335247"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1</a:t>
            </a:r>
            <a:r>
              <a:t> x D</a:t>
            </a:r>
            <a:r>
              <a:rPr baseline="-25000"/>
              <a:t>2</a:t>
            </a:r>
          </a:p>
        </p:txBody>
      </p:sp>
      <p:sp>
        <p:nvSpPr>
          <p:cNvPr id="2711" name="D0 x D1"/>
          <p:cNvSpPr txBox="1"/>
          <p:nvPr/>
        </p:nvSpPr>
        <p:spPr>
          <a:xfrm>
            <a:off x="3824240" y="5432562"/>
            <a:ext cx="1335248" cy="6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3200"/>
            </a:pPr>
            <a:r>
              <a:t>D</a:t>
            </a:r>
            <a:r>
              <a:rPr baseline="-25000"/>
              <a:t>0</a:t>
            </a:r>
            <a:r>
              <a:t> x D</a:t>
            </a:r>
            <a:r>
              <a:rPr baseline="-25000"/>
              <a:t>1</a:t>
            </a:r>
          </a:p>
        </p:txBody>
      </p:sp>
      <p:sp>
        <p:nvSpPr>
          <p:cNvPr id="2712" name="线条"/>
          <p:cNvSpPr/>
          <p:nvPr/>
        </p:nvSpPr>
        <p:spPr>
          <a:xfrm flipH="1" flipV="1">
            <a:off x="3505884" y="3972945"/>
            <a:ext cx="6392093" cy="1"/>
          </a:xfrm>
          <a:prstGeom prst="line">
            <a:avLst/>
          </a:prstGeom>
          <a:ln w="50800">
            <a:solidFill>
              <a:srgbClr val="000000"/>
            </a:solidFill>
            <a:miter/>
            <a:tailEnd type="triangle"/>
          </a:ln>
        </p:spPr>
        <p:txBody>
          <a:bodyPr lIns="45719" rIns="45719"/>
          <a:lstStyle/>
          <a:p>
            <a:endParaRPr/>
          </a:p>
        </p:txBody>
      </p:sp>
      <p:sp>
        <p:nvSpPr>
          <p:cNvPr id="2713" name="Matrix multiplication is associative: we can compute products in any order…"/>
          <p:cNvSpPr txBox="1"/>
          <p:nvPr/>
        </p:nvSpPr>
        <p:spPr>
          <a:xfrm>
            <a:off x="1491804" y="2855017"/>
            <a:ext cx="887358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a:pPr>
            <a:r>
              <a:rPr lang="zh-CN" altLang="en-US" dirty="0"/>
              <a:t>矩阵乘法是</a:t>
            </a:r>
            <a:r>
              <a:rPr lang="zh-CN" altLang="en-US" b="1" dirty="0"/>
              <a:t>关联</a:t>
            </a:r>
            <a:r>
              <a:rPr lang="zh-CN" altLang="en-US" dirty="0"/>
              <a:t>的：我们可以按任何顺序计算乘积</a:t>
            </a:r>
          </a:p>
          <a:p>
            <a:pPr algn="ctr">
              <a:defRPr sz="2400"/>
            </a:pPr>
            <a:r>
              <a:rPr lang="zh-CN" altLang="en-US" dirty="0"/>
              <a:t>从右到左计算乘积避免了矩阵</a:t>
            </a:r>
            <a:r>
              <a:rPr lang="en-US" altLang="zh-CN" dirty="0"/>
              <a:t>-</a:t>
            </a:r>
            <a:r>
              <a:rPr lang="zh-CN" altLang="en-US" dirty="0"/>
              <a:t>矩阵乘积； 只需要矩阵向量相乘。</a:t>
            </a:r>
          </a:p>
        </p:txBody>
      </p:sp>
      <p:sp>
        <p:nvSpPr>
          <p:cNvPr id="2714" name="Chain rule"/>
          <p:cNvSpPr txBox="1"/>
          <p:nvPr/>
        </p:nvSpPr>
        <p:spPr>
          <a:xfrm>
            <a:off x="1112001" y="4362387"/>
            <a:ext cx="9927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lvl1pPr>
          </a:lstStyle>
          <a:p>
            <a:r>
              <a:rPr lang="zh-CN" altLang="en-US" dirty="0"/>
              <a:t>链式法则</a:t>
            </a:r>
            <a:endParaRPr dirty="0"/>
          </a:p>
        </p:txBody>
      </p:sp>
      <p:sp>
        <p:nvSpPr>
          <p:cNvPr id="2715" name="Compute grad of scalar output w/respect to all vector inputs"/>
          <p:cNvSpPr txBox="1"/>
          <p:nvPr/>
        </p:nvSpPr>
        <p:spPr>
          <a:xfrm>
            <a:off x="47055" y="5432562"/>
            <a:ext cx="3706340"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200">
                <a:solidFill>
                  <a:schemeClr val="accent6"/>
                </a:solidFill>
              </a:defRPr>
            </a:pPr>
            <a:r>
              <a:rPr lang="zh-CN" altLang="en-US" dirty="0"/>
              <a:t>计算标量输出的梯度</a:t>
            </a:r>
            <a:endParaRPr lang="en-US" altLang="zh-CN" dirty="0"/>
          </a:p>
          <a:p>
            <a:pPr>
              <a:defRPr sz="2200">
                <a:solidFill>
                  <a:schemeClr val="accent6"/>
                </a:solidFill>
              </a:defRPr>
            </a:pPr>
            <a:r>
              <a:rPr lang="zh-CN" altLang="en-US" dirty="0"/>
              <a:t>关于所有向量输入</a:t>
            </a:r>
            <a:endParaRPr u="sng"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 name="Summary"/>
          <p:cNvSpPr txBox="1">
            <a:spLocks noGrp="1"/>
          </p:cNvSpPr>
          <p:nvPr>
            <p:ph type="title"/>
          </p:nvPr>
        </p:nvSpPr>
        <p:spPr>
          <a:xfrm>
            <a:off x="674365" y="37456"/>
            <a:ext cx="10515601" cy="684358"/>
          </a:xfrm>
          <a:prstGeom prst="rect">
            <a:avLst/>
          </a:prstGeom>
        </p:spPr>
        <p:txBody>
          <a:bodyPr/>
          <a:lstStyle>
            <a:lvl1pPr>
              <a:defRPr sz="3900"/>
            </a:lvl1pPr>
          </a:lstStyle>
          <a:p>
            <a:r>
              <a:rPr lang="zh-CN" altLang="en-US" dirty="0"/>
              <a:t>总结</a:t>
            </a:r>
            <a:endParaRPr dirty="0"/>
          </a:p>
        </p:txBody>
      </p:sp>
      <p:sp>
        <p:nvSpPr>
          <p:cNvPr id="2718"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106</a:t>
            </a:fld>
            <a:endParaRPr/>
          </a:p>
        </p:txBody>
      </p:sp>
      <p:pic>
        <p:nvPicPr>
          <p:cNvPr id="2719" name="image170.tif" descr="image170.tif"/>
          <p:cNvPicPr>
            <a:picLocks noChangeAspect="1"/>
          </p:cNvPicPr>
          <p:nvPr/>
        </p:nvPicPr>
        <p:blipFill>
          <a:blip r:embed="rId2"/>
          <a:stretch>
            <a:fillRect/>
          </a:stretch>
        </p:blipFill>
        <p:spPr>
          <a:xfrm>
            <a:off x="254124" y="2241737"/>
            <a:ext cx="5570329" cy="1901734"/>
          </a:xfrm>
          <a:prstGeom prst="rect">
            <a:avLst/>
          </a:prstGeom>
          <a:ln w="12700">
            <a:miter lim="400000"/>
          </a:ln>
        </p:spPr>
      </p:pic>
      <p:sp>
        <p:nvSpPr>
          <p:cNvPr id="2720" name="Represent complex expressions as computational graphs"/>
          <p:cNvSpPr txBox="1"/>
          <p:nvPr/>
        </p:nvSpPr>
        <p:spPr>
          <a:xfrm>
            <a:off x="765748" y="1217694"/>
            <a:ext cx="4848483"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rPr lang="zh-CN" altLang="en-US" dirty="0"/>
              <a:t>将复杂表达式表示为计算图</a:t>
            </a:r>
            <a:endParaRPr b="1" dirty="0"/>
          </a:p>
        </p:txBody>
      </p:sp>
      <p:sp>
        <p:nvSpPr>
          <p:cNvPr id="2721" name="Forward pass computes outputs…"/>
          <p:cNvSpPr txBox="1"/>
          <p:nvPr/>
        </p:nvSpPr>
        <p:spPr>
          <a:xfrm>
            <a:off x="765747" y="4470039"/>
            <a:ext cx="2554543"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pPr>
            <a:r>
              <a:rPr lang="zh-CN" altLang="en-US" dirty="0"/>
              <a:t>前向传播计算输出</a:t>
            </a:r>
            <a:endParaRPr lang="en-US" altLang="zh-CN" dirty="0"/>
          </a:p>
          <a:p>
            <a:pPr>
              <a:defRPr sz="2400"/>
            </a:pPr>
            <a:endParaRPr dirty="0"/>
          </a:p>
          <a:p>
            <a:pPr>
              <a:defRPr sz="2400"/>
            </a:pPr>
            <a:r>
              <a:rPr lang="zh-CN" altLang="en-US" dirty="0"/>
              <a:t>反向传播计算梯度</a:t>
            </a:r>
            <a:endParaRPr dirty="0"/>
          </a:p>
        </p:txBody>
      </p:sp>
      <p:sp>
        <p:nvSpPr>
          <p:cNvPr id="2722" name="线条"/>
          <p:cNvSpPr/>
          <p:nvPr/>
        </p:nvSpPr>
        <p:spPr>
          <a:xfrm>
            <a:off x="700818" y="4400370"/>
            <a:ext cx="4306611" cy="1"/>
          </a:xfrm>
          <a:prstGeom prst="line">
            <a:avLst/>
          </a:prstGeom>
          <a:ln w="19050">
            <a:solidFill>
              <a:srgbClr val="548235"/>
            </a:solidFill>
            <a:tailEnd type="triangle"/>
          </a:ln>
        </p:spPr>
        <p:txBody>
          <a:bodyPr lIns="45719" rIns="45719"/>
          <a:lstStyle/>
          <a:p>
            <a:endParaRPr/>
          </a:p>
        </p:txBody>
      </p:sp>
      <p:sp>
        <p:nvSpPr>
          <p:cNvPr id="2723" name="线条"/>
          <p:cNvSpPr/>
          <p:nvPr/>
        </p:nvSpPr>
        <p:spPr>
          <a:xfrm flipH="1" flipV="1">
            <a:off x="787826" y="5230433"/>
            <a:ext cx="4558874" cy="1"/>
          </a:xfrm>
          <a:prstGeom prst="line">
            <a:avLst/>
          </a:prstGeom>
          <a:ln w="19050">
            <a:solidFill>
              <a:srgbClr val="FF0000"/>
            </a:solidFill>
            <a:tailEnd type="triangle"/>
          </a:ln>
        </p:spPr>
        <p:txBody>
          <a:bodyPr lIns="45719" rIns="45719"/>
          <a:lstStyle/>
          <a:p>
            <a:endParaRPr/>
          </a:p>
        </p:txBody>
      </p:sp>
      <p:pic>
        <p:nvPicPr>
          <p:cNvPr id="2724" name="image171.tif" descr="image171.tif"/>
          <p:cNvPicPr>
            <a:picLocks noChangeAspect="1"/>
          </p:cNvPicPr>
          <p:nvPr/>
        </p:nvPicPr>
        <p:blipFill>
          <a:blip r:embed="rId3"/>
          <a:stretch>
            <a:fillRect/>
          </a:stretch>
        </p:blipFill>
        <p:spPr>
          <a:xfrm>
            <a:off x="6080214" y="2591650"/>
            <a:ext cx="5693775" cy="3078718"/>
          </a:xfrm>
          <a:prstGeom prst="rect">
            <a:avLst/>
          </a:prstGeom>
          <a:ln w="12700">
            <a:miter lim="400000"/>
          </a:ln>
        </p:spPr>
      </p:pic>
      <p:sp>
        <p:nvSpPr>
          <p:cNvPr id="2725" name="During the backward pass, each node in the graph receives upstream gradients and multiplies them by local gradients to compute downstream gradients"/>
          <p:cNvSpPr txBox="1"/>
          <p:nvPr/>
        </p:nvSpPr>
        <p:spPr>
          <a:xfrm>
            <a:off x="6442156" y="577656"/>
            <a:ext cx="5416733"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rPr lang="zh-CN" altLang="en-US" dirty="0"/>
              <a:t>在反向传播期间，图中的每个节点接收上游梯度并将它们乘以局部梯度以计算下游梯度</a:t>
            </a:r>
            <a:endParaRPr b="1"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 name="Summary"/>
          <p:cNvSpPr txBox="1">
            <a:spLocks noGrp="1"/>
          </p:cNvSpPr>
          <p:nvPr>
            <p:ph type="title"/>
          </p:nvPr>
        </p:nvSpPr>
        <p:spPr>
          <a:prstGeom prst="rect">
            <a:avLst/>
          </a:prstGeom>
        </p:spPr>
        <p:txBody>
          <a:bodyPr/>
          <a:lstStyle>
            <a:lvl1pPr>
              <a:defRPr sz="3900"/>
            </a:lvl1pPr>
          </a:lstStyle>
          <a:p>
            <a:r>
              <a:rPr lang="zh-CN" altLang="en-US" dirty="0"/>
              <a:t>总结</a:t>
            </a:r>
            <a:endParaRPr dirty="0"/>
          </a:p>
        </p:txBody>
      </p:sp>
      <p:sp>
        <p:nvSpPr>
          <p:cNvPr id="2728"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107</a:t>
            </a:fld>
            <a:endParaRPr/>
          </a:p>
        </p:txBody>
      </p:sp>
      <p:pic>
        <p:nvPicPr>
          <p:cNvPr id="2729" name="image134.png" descr="image134.png"/>
          <p:cNvPicPr>
            <a:picLocks noChangeAspect="1"/>
          </p:cNvPicPr>
          <p:nvPr/>
        </p:nvPicPr>
        <p:blipFill>
          <a:blip r:embed="rId2"/>
          <a:stretch>
            <a:fillRect/>
          </a:stretch>
        </p:blipFill>
        <p:spPr>
          <a:xfrm>
            <a:off x="1620047" y="2035019"/>
            <a:ext cx="2977828" cy="4088675"/>
          </a:xfrm>
          <a:prstGeom prst="rect">
            <a:avLst/>
          </a:prstGeom>
          <a:ln w="12700">
            <a:miter lim="400000"/>
          </a:ln>
        </p:spPr>
      </p:pic>
      <p:sp>
        <p:nvSpPr>
          <p:cNvPr id="2730" name="Backprop can be implemented with “flat” code where the backward pass looks like forward pass reversed (Use this for A2!)"/>
          <p:cNvSpPr txBox="1"/>
          <p:nvPr/>
        </p:nvSpPr>
        <p:spPr>
          <a:xfrm>
            <a:off x="653143" y="1096480"/>
            <a:ext cx="4911635"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lang="zh-CN" altLang="en-US" dirty="0"/>
              <a:t>反向传播可以使用“扁平”代码实现，其中向后传递看起来像反向传递。</a:t>
            </a:r>
            <a:endParaRPr dirty="0"/>
          </a:p>
        </p:txBody>
      </p:sp>
      <p:pic>
        <p:nvPicPr>
          <p:cNvPr id="2731" name="image141.png" descr="image141.png"/>
          <p:cNvPicPr>
            <a:picLocks noChangeAspect="1"/>
          </p:cNvPicPr>
          <p:nvPr/>
        </p:nvPicPr>
        <p:blipFill>
          <a:blip r:embed="rId3"/>
          <a:stretch>
            <a:fillRect/>
          </a:stretch>
        </p:blipFill>
        <p:spPr>
          <a:xfrm>
            <a:off x="6658264" y="2304025"/>
            <a:ext cx="4479438" cy="3550663"/>
          </a:xfrm>
          <a:prstGeom prst="rect">
            <a:avLst/>
          </a:prstGeom>
          <a:ln w="19050">
            <a:solidFill>
              <a:srgbClr val="44546A"/>
            </a:solidFill>
          </a:ln>
        </p:spPr>
      </p:pic>
      <p:sp>
        <p:nvSpPr>
          <p:cNvPr id="2732" name="Backprop can be implemented with a modular API, as a set of paired forward/backward functions…"/>
          <p:cNvSpPr txBox="1"/>
          <p:nvPr/>
        </p:nvSpPr>
        <p:spPr>
          <a:xfrm>
            <a:off x="6442166" y="1111689"/>
            <a:ext cx="4911634"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lang="zh-CN" altLang="en-US" dirty="0"/>
              <a:t>反向传播可以使用模块化 </a:t>
            </a:r>
            <a:r>
              <a:rPr lang="en-US" altLang="zh-CN" dirty="0"/>
              <a:t>API </a:t>
            </a:r>
            <a:r>
              <a:rPr lang="zh-CN" altLang="en-US" dirty="0"/>
              <a:t>实现，作为一组成对的前向</a:t>
            </a:r>
            <a:r>
              <a:rPr lang="en-US" altLang="zh-CN" dirty="0"/>
              <a:t>/</a:t>
            </a:r>
            <a:r>
              <a:rPr lang="zh-CN" altLang="en-US" dirty="0"/>
              <a:t>后向函数。</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524"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525"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526"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527"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528"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529"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532"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533" name="线条"/>
          <p:cNvSpPr/>
          <p:nvPr/>
        </p:nvSpPr>
        <p:spPr>
          <a:xfrm flipH="1" flipV="1">
            <a:off x="6039013" y="3368083"/>
            <a:ext cx="358588" cy="977647"/>
          </a:xfrm>
          <a:prstGeom prst="line">
            <a:avLst/>
          </a:prstGeom>
          <a:ln w="38100">
            <a:solidFill>
              <a:schemeClr val="accent2"/>
            </a:solidFill>
            <a:tailEnd type="triangle"/>
          </a:ln>
        </p:spPr>
        <p:txBody>
          <a:bodyPr lIns="45719" rIns="45719"/>
          <a:lstStyle/>
          <a:p>
            <a:endParaRPr/>
          </a:p>
        </p:txBody>
      </p:sp>
      <p:sp>
        <p:nvSpPr>
          <p:cNvPr id="534" name="矩形"/>
          <p:cNvSpPr/>
          <p:nvPr/>
        </p:nvSpPr>
        <p:spPr>
          <a:xfrm>
            <a:off x="6389315" y="4346559"/>
            <a:ext cx="811585" cy="1210178"/>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35" name="image108.gif" descr="image108.gif"/>
          <p:cNvPicPr>
            <a:picLocks noChangeAspect="1"/>
          </p:cNvPicPr>
          <p:nvPr/>
        </p:nvPicPr>
        <p:blipFill>
          <a:blip r:embed="rId3"/>
          <a:srcRect r="53157"/>
          <a:stretch>
            <a:fillRect/>
          </a:stretch>
        </p:blipFill>
        <p:spPr>
          <a:xfrm>
            <a:off x="6502077" y="4439968"/>
            <a:ext cx="654861" cy="1005841"/>
          </a:xfrm>
          <a:prstGeom prst="rect">
            <a:avLst/>
          </a:prstGeom>
          <a:ln w="12700">
            <a:miter lim="400000"/>
          </a:ln>
        </p:spPr>
      </p:pic>
      <p:pic>
        <p:nvPicPr>
          <p:cNvPr id="536"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537"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538"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sp>
        <p:nvSpPr>
          <p:cNvPr id="539" name="矩形"/>
          <p:cNvSpPr/>
          <p:nvPr/>
        </p:nvSpPr>
        <p:spPr>
          <a:xfrm>
            <a:off x="3355523" y="3621418"/>
            <a:ext cx="1755038" cy="876866"/>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40"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20"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1"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543"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pic>
        <p:nvPicPr>
          <p:cNvPr id="544"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545"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546"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547"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548"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551"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552" name="线条"/>
          <p:cNvSpPr/>
          <p:nvPr/>
        </p:nvSpPr>
        <p:spPr>
          <a:xfrm flipH="1" flipV="1">
            <a:off x="6039013" y="3368083"/>
            <a:ext cx="358588" cy="977647"/>
          </a:xfrm>
          <a:prstGeom prst="line">
            <a:avLst/>
          </a:prstGeom>
          <a:ln w="38100">
            <a:solidFill>
              <a:schemeClr val="accent2"/>
            </a:solidFill>
            <a:tailEnd type="triangle"/>
          </a:ln>
        </p:spPr>
        <p:txBody>
          <a:bodyPr lIns="45719" rIns="45719"/>
          <a:lstStyle/>
          <a:p>
            <a:endParaRPr/>
          </a:p>
        </p:txBody>
      </p:sp>
      <p:sp>
        <p:nvSpPr>
          <p:cNvPr id="553" name="矩形"/>
          <p:cNvSpPr/>
          <p:nvPr/>
        </p:nvSpPr>
        <p:spPr>
          <a:xfrm>
            <a:off x="6389315" y="4346559"/>
            <a:ext cx="1608851" cy="1210178"/>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54" name="image108.gif" descr="image108.gif"/>
          <p:cNvPicPr>
            <a:picLocks noChangeAspect="1"/>
          </p:cNvPicPr>
          <p:nvPr/>
        </p:nvPicPr>
        <p:blipFill>
          <a:blip r:embed="rId3"/>
          <a:stretch>
            <a:fillRect/>
          </a:stretch>
        </p:blipFill>
        <p:spPr>
          <a:xfrm>
            <a:off x="6502077" y="4439968"/>
            <a:ext cx="1398027" cy="1005841"/>
          </a:xfrm>
          <a:prstGeom prst="rect">
            <a:avLst/>
          </a:prstGeom>
          <a:ln w="12700">
            <a:miter lim="400000"/>
          </a:ln>
        </p:spPr>
      </p:pic>
      <p:pic>
        <p:nvPicPr>
          <p:cNvPr id="555"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556"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557"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sp>
        <p:nvSpPr>
          <p:cNvPr id="558" name="矩形"/>
          <p:cNvSpPr/>
          <p:nvPr/>
        </p:nvSpPr>
        <p:spPr>
          <a:xfrm>
            <a:off x="3355523" y="3621418"/>
            <a:ext cx="1755038" cy="876866"/>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59"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20"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1"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562"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pic>
        <p:nvPicPr>
          <p:cNvPr id="563"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564"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565"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566"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569"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570" name="线条"/>
          <p:cNvSpPr/>
          <p:nvPr/>
        </p:nvSpPr>
        <p:spPr>
          <a:xfrm flipV="1">
            <a:off x="8562758" y="1834740"/>
            <a:ext cx="1" cy="1848146"/>
          </a:xfrm>
          <a:prstGeom prst="line">
            <a:avLst/>
          </a:prstGeom>
          <a:ln w="38100">
            <a:solidFill>
              <a:schemeClr val="accent2"/>
            </a:solidFill>
            <a:tailEnd type="triangle"/>
          </a:ln>
        </p:spPr>
        <p:txBody>
          <a:bodyPr lIns="45719" rIns="45719"/>
          <a:lstStyle/>
          <a:p>
            <a:endParaRPr/>
          </a:p>
        </p:txBody>
      </p:sp>
      <p:sp>
        <p:nvSpPr>
          <p:cNvPr id="571" name="矩形"/>
          <p:cNvSpPr/>
          <p:nvPr/>
        </p:nvSpPr>
        <p:spPr>
          <a:xfrm>
            <a:off x="8224231" y="3682886"/>
            <a:ext cx="770301" cy="1170469"/>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72" name="image109.gif" descr="image109.gif"/>
          <p:cNvPicPr>
            <a:picLocks noChangeAspect="1"/>
          </p:cNvPicPr>
          <p:nvPr/>
        </p:nvPicPr>
        <p:blipFill>
          <a:blip r:embed="rId3"/>
          <a:srcRect r="54189"/>
          <a:stretch>
            <a:fillRect/>
          </a:stretch>
        </p:blipFill>
        <p:spPr>
          <a:xfrm>
            <a:off x="8346279" y="3768981"/>
            <a:ext cx="595498" cy="1005841"/>
          </a:xfrm>
          <a:prstGeom prst="rect">
            <a:avLst/>
          </a:prstGeom>
          <a:ln w="12700">
            <a:miter lim="400000"/>
          </a:ln>
        </p:spPr>
      </p:pic>
      <p:pic>
        <p:nvPicPr>
          <p:cNvPr id="573"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574"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575"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576"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18"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19"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57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pic>
        <p:nvPicPr>
          <p:cNvPr id="580"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581"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582"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583"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586"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587" name="线条"/>
          <p:cNvSpPr/>
          <p:nvPr/>
        </p:nvSpPr>
        <p:spPr>
          <a:xfrm flipV="1">
            <a:off x="8562758" y="1834740"/>
            <a:ext cx="1" cy="1848146"/>
          </a:xfrm>
          <a:prstGeom prst="line">
            <a:avLst/>
          </a:prstGeom>
          <a:ln w="38100">
            <a:solidFill>
              <a:schemeClr val="accent2"/>
            </a:solidFill>
            <a:tailEnd type="triangle"/>
          </a:ln>
        </p:spPr>
        <p:txBody>
          <a:bodyPr lIns="45719" rIns="45719"/>
          <a:lstStyle/>
          <a:p>
            <a:endParaRPr/>
          </a:p>
        </p:txBody>
      </p:sp>
      <p:sp>
        <p:nvSpPr>
          <p:cNvPr id="588" name="矩形"/>
          <p:cNvSpPr/>
          <p:nvPr/>
        </p:nvSpPr>
        <p:spPr>
          <a:xfrm>
            <a:off x="8224231" y="3682886"/>
            <a:ext cx="1561609" cy="1170469"/>
          </a:xfrm>
          <a:prstGeom prst="rect">
            <a:avLst/>
          </a:prstGeom>
          <a:ln w="38100">
            <a:solidFill>
              <a:schemeClr val="accent2"/>
            </a:solidFill>
            <a:miter/>
          </a:ln>
        </p:spPr>
        <p:txBody>
          <a:bodyPr lIns="45719" rIns="45719" anchor="ctr"/>
          <a:lstStyle/>
          <a:p>
            <a:pPr algn="ctr">
              <a:defRPr>
                <a:solidFill>
                  <a:srgbClr val="FFFFFF"/>
                </a:solidFill>
              </a:defRPr>
            </a:pPr>
            <a:endParaRPr/>
          </a:p>
        </p:txBody>
      </p:sp>
      <p:sp>
        <p:nvSpPr>
          <p:cNvPr id="589" name="矩形"/>
          <p:cNvSpPr/>
          <p:nvPr/>
        </p:nvSpPr>
        <p:spPr>
          <a:xfrm>
            <a:off x="3355523" y="3621418"/>
            <a:ext cx="1755038" cy="876866"/>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90" name="image109.gif" descr="image109.gif"/>
          <p:cNvPicPr>
            <a:picLocks noChangeAspect="1"/>
          </p:cNvPicPr>
          <p:nvPr/>
        </p:nvPicPr>
        <p:blipFill>
          <a:blip r:embed="rId3"/>
          <a:stretch>
            <a:fillRect/>
          </a:stretch>
        </p:blipFill>
        <p:spPr>
          <a:xfrm>
            <a:off x="8346279" y="3768981"/>
            <a:ext cx="1299921" cy="1005841"/>
          </a:xfrm>
          <a:prstGeom prst="rect">
            <a:avLst/>
          </a:prstGeom>
          <a:ln w="12700">
            <a:miter lim="400000"/>
          </a:ln>
        </p:spPr>
      </p:pic>
      <p:pic>
        <p:nvPicPr>
          <p:cNvPr id="591"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592"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593"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594"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19"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0"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597"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pic>
        <p:nvPicPr>
          <p:cNvPr id="598"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599"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600"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601"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604"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605" name="矩形"/>
          <p:cNvSpPr/>
          <p:nvPr/>
        </p:nvSpPr>
        <p:spPr>
          <a:xfrm>
            <a:off x="7016260" y="3824652"/>
            <a:ext cx="764932" cy="1195756"/>
          </a:xfrm>
          <a:prstGeom prst="rect">
            <a:avLst/>
          </a:prstGeom>
          <a:ln w="25400">
            <a:solidFill>
              <a:schemeClr val="accent2"/>
            </a:solidFill>
            <a:miter/>
          </a:ln>
        </p:spPr>
        <p:txBody>
          <a:bodyPr lIns="45719" rIns="45719" anchor="ctr"/>
          <a:lstStyle/>
          <a:p>
            <a:pPr algn="ctr">
              <a:defRPr>
                <a:solidFill>
                  <a:srgbClr val="FFFFFF"/>
                </a:solidFill>
              </a:defRPr>
            </a:pPr>
            <a:endParaRPr/>
          </a:p>
        </p:txBody>
      </p:sp>
      <p:pic>
        <p:nvPicPr>
          <p:cNvPr id="606" name="image110.gif" descr="image110.gif"/>
          <p:cNvPicPr>
            <a:picLocks noChangeAspect="1"/>
          </p:cNvPicPr>
          <p:nvPr/>
        </p:nvPicPr>
        <p:blipFill>
          <a:blip r:embed="rId3"/>
          <a:srcRect r="74931"/>
          <a:stretch>
            <a:fillRect/>
          </a:stretch>
        </p:blipFill>
        <p:spPr>
          <a:xfrm>
            <a:off x="7180005" y="3937596"/>
            <a:ext cx="566019" cy="1005841"/>
          </a:xfrm>
          <a:prstGeom prst="rect">
            <a:avLst/>
          </a:prstGeom>
          <a:ln w="12700">
            <a:miter lim="400000"/>
          </a:ln>
        </p:spPr>
      </p:pic>
      <p:sp>
        <p:nvSpPr>
          <p:cNvPr id="607" name="线条"/>
          <p:cNvSpPr/>
          <p:nvPr/>
        </p:nvSpPr>
        <p:spPr>
          <a:xfrm flipH="1" flipV="1">
            <a:off x="6056967" y="2268364"/>
            <a:ext cx="959519" cy="1561798"/>
          </a:xfrm>
          <a:prstGeom prst="line">
            <a:avLst/>
          </a:prstGeom>
          <a:ln w="38100">
            <a:solidFill>
              <a:schemeClr val="accent2"/>
            </a:solidFill>
            <a:tailEnd type="triangle"/>
          </a:ln>
        </p:spPr>
        <p:txBody>
          <a:bodyPr lIns="45719" rIns="45719"/>
          <a:lstStyle/>
          <a:p>
            <a:endParaRPr/>
          </a:p>
        </p:txBody>
      </p:sp>
      <p:pic>
        <p:nvPicPr>
          <p:cNvPr id="608"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609"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610"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611"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18"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19"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614"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pic>
        <p:nvPicPr>
          <p:cNvPr id="615"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616"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617"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618"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621"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622" name="线条"/>
          <p:cNvSpPr/>
          <p:nvPr/>
        </p:nvSpPr>
        <p:spPr>
          <a:xfrm flipH="1" flipV="1">
            <a:off x="6056967" y="2268364"/>
            <a:ext cx="959519" cy="1561798"/>
          </a:xfrm>
          <a:prstGeom prst="line">
            <a:avLst/>
          </a:prstGeom>
          <a:ln w="38100">
            <a:solidFill>
              <a:schemeClr val="accent2"/>
            </a:solidFill>
            <a:tailEnd type="triangle"/>
          </a:ln>
        </p:spPr>
        <p:txBody>
          <a:bodyPr lIns="45719" rIns="45719"/>
          <a:lstStyle/>
          <a:p>
            <a:endParaRPr/>
          </a:p>
        </p:txBody>
      </p:sp>
      <p:sp>
        <p:nvSpPr>
          <p:cNvPr id="623" name="Chain Rule"/>
          <p:cNvSpPr txBox="1"/>
          <p:nvPr/>
        </p:nvSpPr>
        <p:spPr>
          <a:xfrm>
            <a:off x="7657180" y="339896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b="1"/>
            </a:lvl1pPr>
          </a:lstStyle>
          <a:p>
            <a:r>
              <a:rPr lang="zh-CN" altLang="en-US" dirty="0"/>
              <a:t>链式法则</a:t>
            </a:r>
            <a:endParaRPr dirty="0"/>
          </a:p>
        </p:txBody>
      </p:sp>
      <p:sp>
        <p:nvSpPr>
          <p:cNvPr id="624" name="矩形"/>
          <p:cNvSpPr/>
          <p:nvPr/>
        </p:nvSpPr>
        <p:spPr>
          <a:xfrm>
            <a:off x="7016260" y="3824652"/>
            <a:ext cx="2567355" cy="1195756"/>
          </a:xfrm>
          <a:prstGeom prst="rect">
            <a:avLst/>
          </a:prstGeom>
          <a:ln w="25400">
            <a:solidFill>
              <a:schemeClr val="accent2"/>
            </a:solidFill>
            <a:miter/>
          </a:ln>
        </p:spPr>
        <p:txBody>
          <a:bodyPr lIns="45719" rIns="45719" anchor="ctr"/>
          <a:lstStyle/>
          <a:p>
            <a:pPr algn="ctr">
              <a:defRPr>
                <a:solidFill>
                  <a:srgbClr val="FFFFFF"/>
                </a:solidFill>
              </a:defRPr>
            </a:pPr>
            <a:endParaRPr/>
          </a:p>
        </p:txBody>
      </p:sp>
      <p:pic>
        <p:nvPicPr>
          <p:cNvPr id="625" name="image110.gif" descr="image110.gif"/>
          <p:cNvPicPr>
            <a:picLocks noChangeAspect="1"/>
          </p:cNvPicPr>
          <p:nvPr/>
        </p:nvPicPr>
        <p:blipFill>
          <a:blip r:embed="rId3"/>
          <a:stretch>
            <a:fillRect/>
          </a:stretch>
        </p:blipFill>
        <p:spPr>
          <a:xfrm>
            <a:off x="7180005" y="3937596"/>
            <a:ext cx="2257836" cy="1005841"/>
          </a:xfrm>
          <a:prstGeom prst="rect">
            <a:avLst/>
          </a:prstGeom>
          <a:ln w="12700">
            <a:miter lim="400000"/>
          </a:ln>
        </p:spPr>
      </p:pic>
      <p:pic>
        <p:nvPicPr>
          <p:cNvPr id="626"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627"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628"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629"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19"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0"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632"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pic>
        <p:nvPicPr>
          <p:cNvPr id="633"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634"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635"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636"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639"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640" name="线条"/>
          <p:cNvSpPr/>
          <p:nvPr/>
        </p:nvSpPr>
        <p:spPr>
          <a:xfrm flipH="1" flipV="1">
            <a:off x="6056967" y="2268364"/>
            <a:ext cx="959519" cy="1561798"/>
          </a:xfrm>
          <a:prstGeom prst="line">
            <a:avLst/>
          </a:prstGeom>
          <a:ln w="38100">
            <a:solidFill>
              <a:schemeClr val="accent2"/>
            </a:solidFill>
            <a:tailEnd type="triangle"/>
          </a:ln>
        </p:spPr>
        <p:txBody>
          <a:bodyPr lIns="45719" rIns="45719"/>
          <a:lstStyle/>
          <a:p>
            <a:endParaRPr/>
          </a:p>
        </p:txBody>
      </p:sp>
      <p:sp>
        <p:nvSpPr>
          <p:cNvPr id="641" name="Chain Rule"/>
          <p:cNvSpPr txBox="1"/>
          <p:nvPr/>
        </p:nvSpPr>
        <p:spPr>
          <a:xfrm>
            <a:off x="7657180" y="339896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b="1"/>
            </a:lvl1pPr>
          </a:lstStyle>
          <a:p>
            <a:r>
              <a:rPr lang="zh-CN" altLang="en-US" dirty="0"/>
              <a:t>链式法则</a:t>
            </a:r>
            <a:endParaRPr dirty="0"/>
          </a:p>
        </p:txBody>
      </p:sp>
      <p:sp>
        <p:nvSpPr>
          <p:cNvPr id="645" name="线条"/>
          <p:cNvSpPr/>
          <p:nvPr/>
        </p:nvSpPr>
        <p:spPr>
          <a:xfrm flipV="1">
            <a:off x="7162878" y="5120640"/>
            <a:ext cx="231454" cy="365761"/>
          </a:xfrm>
          <a:prstGeom prst="line">
            <a:avLst/>
          </a:prstGeom>
          <a:ln w="25400">
            <a:solidFill>
              <a:srgbClr val="000000"/>
            </a:solidFill>
            <a:tailEnd type="triangle"/>
          </a:ln>
        </p:spPr>
        <p:txBody>
          <a:bodyPr lIns="45719" rIns="45719"/>
          <a:lstStyle/>
          <a:p>
            <a:endParaRPr/>
          </a:p>
        </p:txBody>
      </p:sp>
      <p:sp>
        <p:nvSpPr>
          <p:cNvPr id="646" name="线条"/>
          <p:cNvSpPr/>
          <p:nvPr/>
        </p:nvSpPr>
        <p:spPr>
          <a:xfrm flipV="1">
            <a:off x="8502849" y="5120640"/>
            <a:ext cx="1" cy="365761"/>
          </a:xfrm>
          <a:prstGeom prst="line">
            <a:avLst/>
          </a:prstGeom>
          <a:ln w="25400">
            <a:solidFill>
              <a:srgbClr val="000000"/>
            </a:solidFill>
            <a:tailEnd type="triangle"/>
          </a:ln>
        </p:spPr>
        <p:txBody>
          <a:bodyPr lIns="45719" rIns="45719"/>
          <a:lstStyle/>
          <a:p>
            <a:endParaRPr/>
          </a:p>
        </p:txBody>
      </p:sp>
      <p:sp>
        <p:nvSpPr>
          <p:cNvPr id="647" name="线条"/>
          <p:cNvSpPr/>
          <p:nvPr/>
        </p:nvSpPr>
        <p:spPr>
          <a:xfrm flipH="1" flipV="1">
            <a:off x="9373848" y="5120640"/>
            <a:ext cx="209768" cy="365761"/>
          </a:xfrm>
          <a:prstGeom prst="line">
            <a:avLst/>
          </a:prstGeom>
          <a:ln w="25400">
            <a:solidFill>
              <a:srgbClr val="000000"/>
            </a:solidFill>
            <a:tailEnd type="triangle"/>
          </a:ln>
        </p:spPr>
        <p:txBody>
          <a:bodyPr lIns="45719" rIns="45719"/>
          <a:lstStyle/>
          <a:p>
            <a:endParaRPr/>
          </a:p>
        </p:txBody>
      </p:sp>
      <p:sp>
        <p:nvSpPr>
          <p:cNvPr id="648" name="矩形"/>
          <p:cNvSpPr/>
          <p:nvPr/>
        </p:nvSpPr>
        <p:spPr>
          <a:xfrm>
            <a:off x="7016260" y="3824652"/>
            <a:ext cx="2567355" cy="1195756"/>
          </a:xfrm>
          <a:prstGeom prst="rect">
            <a:avLst/>
          </a:prstGeom>
          <a:ln w="25400">
            <a:solidFill>
              <a:schemeClr val="accent2"/>
            </a:solidFill>
            <a:miter/>
          </a:ln>
        </p:spPr>
        <p:txBody>
          <a:bodyPr lIns="45719" rIns="45719" anchor="ctr"/>
          <a:lstStyle/>
          <a:p>
            <a:pPr algn="ctr">
              <a:defRPr>
                <a:solidFill>
                  <a:srgbClr val="FFFFFF"/>
                </a:solidFill>
              </a:defRPr>
            </a:pPr>
            <a:endParaRPr/>
          </a:p>
        </p:txBody>
      </p:sp>
      <p:pic>
        <p:nvPicPr>
          <p:cNvPr id="649" name="image110.gif" descr="image110.gif"/>
          <p:cNvPicPr>
            <a:picLocks noChangeAspect="1"/>
          </p:cNvPicPr>
          <p:nvPr/>
        </p:nvPicPr>
        <p:blipFill>
          <a:blip r:embed="rId3"/>
          <a:stretch>
            <a:fillRect/>
          </a:stretch>
        </p:blipFill>
        <p:spPr>
          <a:xfrm>
            <a:off x="7180005" y="3937596"/>
            <a:ext cx="2257836" cy="1005841"/>
          </a:xfrm>
          <a:prstGeom prst="rect">
            <a:avLst/>
          </a:prstGeom>
          <a:ln w="12700">
            <a:miter lim="400000"/>
          </a:ln>
        </p:spPr>
      </p:pic>
      <p:pic>
        <p:nvPicPr>
          <p:cNvPr id="650"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651"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652"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653"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pic>
        <p:nvPicPr>
          <p:cNvPr id="654" name="image111.gif" descr="image111.gif"/>
          <p:cNvPicPr>
            <a:picLocks noChangeAspect="1"/>
          </p:cNvPicPr>
          <p:nvPr/>
        </p:nvPicPr>
        <p:blipFill>
          <a:blip r:embed="rId8"/>
          <a:stretch>
            <a:fillRect/>
          </a:stretch>
        </p:blipFill>
        <p:spPr>
          <a:xfrm>
            <a:off x="10358642" y="3937596"/>
            <a:ext cx="1226532" cy="1005841"/>
          </a:xfrm>
          <a:prstGeom prst="rect">
            <a:avLst/>
          </a:prstGeom>
          <a:ln w="12700">
            <a:miter lim="400000"/>
          </a:ln>
        </p:spPr>
      </p:pic>
      <p:sp>
        <p:nvSpPr>
          <p:cNvPr id="655" name="矩形"/>
          <p:cNvSpPr/>
          <p:nvPr/>
        </p:nvSpPr>
        <p:spPr>
          <a:xfrm>
            <a:off x="10192726" y="3824652"/>
            <a:ext cx="1575820" cy="1195756"/>
          </a:xfrm>
          <a:prstGeom prst="rect">
            <a:avLst/>
          </a:prstGeom>
          <a:ln w="25400">
            <a:solidFill>
              <a:schemeClr val="accent6"/>
            </a:solidFill>
            <a:miter/>
          </a:ln>
        </p:spPr>
        <p:txBody>
          <a:bodyPr lIns="45719" rIns="45719" anchor="ctr"/>
          <a:lstStyle/>
          <a:p>
            <a:pPr algn="ctr">
              <a:defRPr>
                <a:solidFill>
                  <a:srgbClr val="FFFFFF"/>
                </a:solidFill>
              </a:defRPr>
            </a:pPr>
            <a:endParaRPr/>
          </a:p>
        </p:txBody>
      </p:sp>
      <p:sp>
        <p:nvSpPr>
          <p:cNvPr id="656" name="矩形"/>
          <p:cNvSpPr/>
          <p:nvPr/>
        </p:nvSpPr>
        <p:spPr>
          <a:xfrm>
            <a:off x="101837" y="3613637"/>
            <a:ext cx="2770360" cy="872938"/>
          </a:xfrm>
          <a:prstGeom prst="rect">
            <a:avLst/>
          </a:prstGeom>
          <a:ln w="25400">
            <a:solidFill>
              <a:schemeClr val="accent6"/>
            </a:solidFill>
            <a:miter/>
          </a:ln>
        </p:spPr>
        <p:txBody>
          <a:bodyPr lIns="45719" rIns="45719" anchor="ctr"/>
          <a:lstStyle/>
          <a:p>
            <a:pPr algn="ctr">
              <a:defRPr>
                <a:solidFill>
                  <a:srgbClr val="FFFFFF"/>
                </a:solidFill>
              </a:defRPr>
            </a:pPr>
            <a:endParaRPr/>
          </a:p>
        </p:txBody>
      </p:sp>
      <p:sp>
        <p:nvSpPr>
          <p:cNvPr id="28"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9"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
        <p:nvSpPr>
          <p:cNvPr id="30" name="Local…"/>
          <p:cNvSpPr txBox="1"/>
          <p:nvPr/>
        </p:nvSpPr>
        <p:spPr>
          <a:xfrm>
            <a:off x="7638220"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局部梯度</a:t>
            </a:r>
            <a:endParaRPr dirty="0"/>
          </a:p>
        </p:txBody>
      </p:sp>
      <p:sp>
        <p:nvSpPr>
          <p:cNvPr id="31" name="Upstream…"/>
          <p:cNvSpPr txBox="1"/>
          <p:nvPr/>
        </p:nvSpPr>
        <p:spPr>
          <a:xfrm>
            <a:off x="9397111"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上游梯度</a:t>
            </a:r>
            <a:endParaRPr dirty="0"/>
          </a:p>
        </p:txBody>
      </p:sp>
      <p:sp>
        <p:nvSpPr>
          <p:cNvPr id="32" name="Downstream…"/>
          <p:cNvSpPr txBox="1"/>
          <p:nvPr/>
        </p:nvSpPr>
        <p:spPr>
          <a:xfrm>
            <a:off x="5904381" y="544854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下游梯度</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65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pic>
        <p:nvPicPr>
          <p:cNvPr id="660"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661"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662"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665"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666" name="线条"/>
          <p:cNvSpPr/>
          <p:nvPr/>
        </p:nvSpPr>
        <p:spPr>
          <a:xfrm flipH="1" flipV="1">
            <a:off x="6056967" y="2268364"/>
            <a:ext cx="959519" cy="1561798"/>
          </a:xfrm>
          <a:prstGeom prst="line">
            <a:avLst/>
          </a:prstGeom>
          <a:ln w="38100">
            <a:solidFill>
              <a:schemeClr val="accent2"/>
            </a:solidFill>
            <a:tailEnd type="triangle"/>
          </a:ln>
        </p:spPr>
        <p:txBody>
          <a:bodyPr lIns="45719" rIns="45719"/>
          <a:lstStyle/>
          <a:p>
            <a:endParaRPr/>
          </a:p>
        </p:txBody>
      </p:sp>
      <p:sp>
        <p:nvSpPr>
          <p:cNvPr id="667" name="Chain Rule"/>
          <p:cNvSpPr txBox="1"/>
          <p:nvPr/>
        </p:nvSpPr>
        <p:spPr>
          <a:xfrm>
            <a:off x="7657180" y="339896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b="1"/>
            </a:lvl1pPr>
          </a:lstStyle>
          <a:p>
            <a:r>
              <a:rPr lang="zh-CN" altLang="en-US" dirty="0"/>
              <a:t>链式法则</a:t>
            </a:r>
            <a:endParaRPr dirty="0"/>
          </a:p>
        </p:txBody>
      </p:sp>
      <p:sp>
        <p:nvSpPr>
          <p:cNvPr id="671" name="线条"/>
          <p:cNvSpPr/>
          <p:nvPr/>
        </p:nvSpPr>
        <p:spPr>
          <a:xfrm flipV="1">
            <a:off x="7162878" y="5120640"/>
            <a:ext cx="231454" cy="365761"/>
          </a:xfrm>
          <a:prstGeom prst="line">
            <a:avLst/>
          </a:prstGeom>
          <a:ln w="25400">
            <a:solidFill>
              <a:srgbClr val="000000"/>
            </a:solidFill>
            <a:tailEnd type="triangle"/>
          </a:ln>
        </p:spPr>
        <p:txBody>
          <a:bodyPr lIns="45719" rIns="45719"/>
          <a:lstStyle/>
          <a:p>
            <a:endParaRPr/>
          </a:p>
        </p:txBody>
      </p:sp>
      <p:sp>
        <p:nvSpPr>
          <p:cNvPr id="672" name="线条"/>
          <p:cNvSpPr/>
          <p:nvPr/>
        </p:nvSpPr>
        <p:spPr>
          <a:xfrm flipV="1">
            <a:off x="8502849" y="5120640"/>
            <a:ext cx="1" cy="365761"/>
          </a:xfrm>
          <a:prstGeom prst="line">
            <a:avLst/>
          </a:prstGeom>
          <a:ln w="25400">
            <a:solidFill>
              <a:srgbClr val="000000"/>
            </a:solidFill>
            <a:tailEnd type="triangle"/>
          </a:ln>
        </p:spPr>
        <p:txBody>
          <a:bodyPr lIns="45719" rIns="45719"/>
          <a:lstStyle/>
          <a:p>
            <a:endParaRPr/>
          </a:p>
        </p:txBody>
      </p:sp>
      <p:sp>
        <p:nvSpPr>
          <p:cNvPr id="673" name="线条"/>
          <p:cNvSpPr/>
          <p:nvPr/>
        </p:nvSpPr>
        <p:spPr>
          <a:xfrm flipH="1" flipV="1">
            <a:off x="9373848" y="5120640"/>
            <a:ext cx="209768" cy="365761"/>
          </a:xfrm>
          <a:prstGeom prst="line">
            <a:avLst/>
          </a:prstGeom>
          <a:ln w="25400">
            <a:solidFill>
              <a:srgbClr val="000000"/>
            </a:solidFill>
            <a:tailEnd type="triangle"/>
          </a:ln>
        </p:spPr>
        <p:txBody>
          <a:bodyPr lIns="45719" rIns="45719"/>
          <a:lstStyle/>
          <a:p>
            <a:endParaRPr/>
          </a:p>
        </p:txBody>
      </p:sp>
      <p:sp>
        <p:nvSpPr>
          <p:cNvPr id="674" name="矩形"/>
          <p:cNvSpPr/>
          <p:nvPr/>
        </p:nvSpPr>
        <p:spPr>
          <a:xfrm>
            <a:off x="7016260" y="3824652"/>
            <a:ext cx="2567355" cy="1195756"/>
          </a:xfrm>
          <a:prstGeom prst="rect">
            <a:avLst/>
          </a:prstGeom>
          <a:ln w="25400">
            <a:solidFill>
              <a:schemeClr val="accent2"/>
            </a:solidFill>
            <a:miter/>
          </a:ln>
        </p:spPr>
        <p:txBody>
          <a:bodyPr lIns="45719" rIns="45719" anchor="ctr"/>
          <a:lstStyle/>
          <a:p>
            <a:pPr algn="ctr">
              <a:defRPr>
                <a:solidFill>
                  <a:srgbClr val="FFFFFF"/>
                </a:solidFill>
              </a:defRPr>
            </a:pPr>
            <a:endParaRPr/>
          </a:p>
        </p:txBody>
      </p:sp>
      <p:pic>
        <p:nvPicPr>
          <p:cNvPr id="675" name="image110.gif" descr="image110.gif"/>
          <p:cNvPicPr>
            <a:picLocks noChangeAspect="1"/>
          </p:cNvPicPr>
          <p:nvPr/>
        </p:nvPicPr>
        <p:blipFill>
          <a:blip r:embed="rId3"/>
          <a:stretch>
            <a:fillRect/>
          </a:stretch>
        </p:blipFill>
        <p:spPr>
          <a:xfrm>
            <a:off x="7180005" y="3937596"/>
            <a:ext cx="2257836" cy="1005841"/>
          </a:xfrm>
          <a:prstGeom prst="rect">
            <a:avLst/>
          </a:prstGeom>
          <a:ln w="12700">
            <a:miter lim="400000"/>
          </a:ln>
        </p:spPr>
      </p:pic>
      <p:pic>
        <p:nvPicPr>
          <p:cNvPr id="676" name="image103.gif" descr="image103.gif"/>
          <p:cNvPicPr>
            <a:picLocks noChangeAspect="1"/>
          </p:cNvPicPr>
          <p:nvPr/>
        </p:nvPicPr>
        <p:blipFill>
          <a:blip r:embed="rId4"/>
          <a:stretch>
            <a:fillRect/>
          </a:stretch>
        </p:blipFill>
        <p:spPr>
          <a:xfrm>
            <a:off x="349649" y="1681650"/>
            <a:ext cx="4562525" cy="547925"/>
          </a:xfrm>
          <a:prstGeom prst="rect">
            <a:avLst/>
          </a:prstGeom>
          <a:ln w="12700">
            <a:miter lim="400000"/>
          </a:ln>
        </p:spPr>
      </p:pic>
      <p:pic>
        <p:nvPicPr>
          <p:cNvPr id="677" name="image104.gif" descr="image104.gif"/>
          <p:cNvPicPr>
            <a:picLocks noChangeAspect="1"/>
          </p:cNvPicPr>
          <p:nvPr/>
        </p:nvPicPr>
        <p:blipFill>
          <a:blip r:embed="rId5"/>
          <a:stretch>
            <a:fillRect/>
          </a:stretch>
        </p:blipFill>
        <p:spPr>
          <a:xfrm>
            <a:off x="238110" y="3810060"/>
            <a:ext cx="2508392" cy="502921"/>
          </a:xfrm>
          <a:prstGeom prst="rect">
            <a:avLst/>
          </a:prstGeom>
          <a:ln w="12700">
            <a:miter lim="400000"/>
          </a:ln>
        </p:spPr>
      </p:pic>
      <p:pic>
        <p:nvPicPr>
          <p:cNvPr id="678" name="image105.gif" descr="image105.gif"/>
          <p:cNvPicPr>
            <a:picLocks noChangeAspect="1"/>
          </p:cNvPicPr>
          <p:nvPr/>
        </p:nvPicPr>
        <p:blipFill>
          <a:blip r:embed="rId6"/>
          <a:stretch>
            <a:fillRect/>
          </a:stretch>
        </p:blipFill>
        <p:spPr>
          <a:xfrm>
            <a:off x="3481308" y="3808391"/>
            <a:ext cx="1503467" cy="502921"/>
          </a:xfrm>
          <a:prstGeom prst="rect">
            <a:avLst/>
          </a:prstGeom>
          <a:ln w="12700">
            <a:miter lim="400000"/>
          </a:ln>
        </p:spPr>
      </p:pic>
      <p:pic>
        <p:nvPicPr>
          <p:cNvPr id="679"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pic>
        <p:nvPicPr>
          <p:cNvPr id="680" name="image111.gif" descr="image111.gif"/>
          <p:cNvPicPr>
            <a:picLocks noChangeAspect="1"/>
          </p:cNvPicPr>
          <p:nvPr/>
        </p:nvPicPr>
        <p:blipFill>
          <a:blip r:embed="rId8"/>
          <a:stretch>
            <a:fillRect/>
          </a:stretch>
        </p:blipFill>
        <p:spPr>
          <a:xfrm>
            <a:off x="10358642" y="3937596"/>
            <a:ext cx="1226532" cy="1005841"/>
          </a:xfrm>
          <a:prstGeom prst="rect">
            <a:avLst/>
          </a:prstGeom>
          <a:ln w="12700">
            <a:miter lim="400000"/>
          </a:ln>
        </p:spPr>
      </p:pic>
      <p:sp>
        <p:nvSpPr>
          <p:cNvPr id="681" name="矩形"/>
          <p:cNvSpPr/>
          <p:nvPr/>
        </p:nvSpPr>
        <p:spPr>
          <a:xfrm>
            <a:off x="10192726" y="3824652"/>
            <a:ext cx="1575820" cy="1195756"/>
          </a:xfrm>
          <a:prstGeom prst="rect">
            <a:avLst/>
          </a:prstGeom>
          <a:ln w="25400">
            <a:solidFill>
              <a:schemeClr val="accent6"/>
            </a:solidFill>
            <a:miter/>
          </a:ln>
        </p:spPr>
        <p:txBody>
          <a:bodyPr lIns="45719" rIns="45719" anchor="ctr"/>
          <a:lstStyle/>
          <a:p>
            <a:pPr algn="ctr">
              <a:defRPr>
                <a:solidFill>
                  <a:srgbClr val="FFFFFF"/>
                </a:solidFill>
              </a:defRPr>
            </a:pPr>
            <a:endParaRPr/>
          </a:p>
        </p:txBody>
      </p:sp>
      <p:sp>
        <p:nvSpPr>
          <p:cNvPr id="682" name="矩形"/>
          <p:cNvSpPr/>
          <p:nvPr/>
        </p:nvSpPr>
        <p:spPr>
          <a:xfrm>
            <a:off x="101837" y="3613637"/>
            <a:ext cx="2770360" cy="872938"/>
          </a:xfrm>
          <a:prstGeom prst="rect">
            <a:avLst/>
          </a:prstGeom>
          <a:ln w="25400">
            <a:solidFill>
              <a:schemeClr val="accent6"/>
            </a:solidFill>
            <a:miter/>
          </a:ln>
        </p:spPr>
        <p:txBody>
          <a:bodyPr lIns="45719" rIns="45719" anchor="ctr"/>
          <a:lstStyle/>
          <a:p>
            <a:pPr algn="ctr">
              <a:defRPr>
                <a:solidFill>
                  <a:srgbClr val="FFFFFF"/>
                </a:solidFill>
              </a:defRPr>
            </a:pPr>
            <a:endParaRPr/>
          </a:p>
        </p:txBody>
      </p:sp>
      <p:sp>
        <p:nvSpPr>
          <p:cNvPr id="27"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8"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
        <p:nvSpPr>
          <p:cNvPr id="29" name="Local…"/>
          <p:cNvSpPr txBox="1"/>
          <p:nvPr/>
        </p:nvSpPr>
        <p:spPr>
          <a:xfrm>
            <a:off x="7638220"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局部梯度</a:t>
            </a:r>
            <a:endParaRPr dirty="0"/>
          </a:p>
        </p:txBody>
      </p:sp>
      <p:sp>
        <p:nvSpPr>
          <p:cNvPr id="30" name="Upstream…"/>
          <p:cNvSpPr txBox="1"/>
          <p:nvPr/>
        </p:nvSpPr>
        <p:spPr>
          <a:xfrm>
            <a:off x="9397111"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上游梯度</a:t>
            </a:r>
            <a:endParaRPr dirty="0"/>
          </a:p>
        </p:txBody>
      </p:sp>
      <p:sp>
        <p:nvSpPr>
          <p:cNvPr id="31" name="Downstream…"/>
          <p:cNvSpPr txBox="1"/>
          <p:nvPr/>
        </p:nvSpPr>
        <p:spPr>
          <a:xfrm>
            <a:off x="5904381" y="544854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下游梯度</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685"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pic>
        <p:nvPicPr>
          <p:cNvPr id="686"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687"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688"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691"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692" name="线条"/>
          <p:cNvSpPr/>
          <p:nvPr/>
        </p:nvSpPr>
        <p:spPr>
          <a:xfrm flipH="1" flipV="1">
            <a:off x="6189784" y="1336431"/>
            <a:ext cx="826703" cy="2493732"/>
          </a:xfrm>
          <a:prstGeom prst="line">
            <a:avLst/>
          </a:prstGeom>
          <a:ln w="38100">
            <a:solidFill>
              <a:schemeClr val="accent2"/>
            </a:solidFill>
            <a:tailEnd type="triangle"/>
          </a:ln>
        </p:spPr>
        <p:txBody>
          <a:bodyPr lIns="45719" rIns="45719"/>
          <a:lstStyle/>
          <a:p>
            <a:endParaRPr/>
          </a:p>
        </p:txBody>
      </p:sp>
      <p:sp>
        <p:nvSpPr>
          <p:cNvPr id="693" name="Chain Rule"/>
          <p:cNvSpPr txBox="1"/>
          <p:nvPr/>
        </p:nvSpPr>
        <p:spPr>
          <a:xfrm>
            <a:off x="7657180" y="339896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b="1"/>
            </a:lvl1pPr>
          </a:lstStyle>
          <a:p>
            <a:r>
              <a:rPr lang="zh-CN" altLang="en-US" dirty="0"/>
              <a:t>链式法则</a:t>
            </a:r>
            <a:endParaRPr dirty="0"/>
          </a:p>
        </p:txBody>
      </p:sp>
      <p:sp>
        <p:nvSpPr>
          <p:cNvPr id="697" name="线条"/>
          <p:cNvSpPr/>
          <p:nvPr/>
        </p:nvSpPr>
        <p:spPr>
          <a:xfrm flipV="1">
            <a:off x="7162878" y="5120640"/>
            <a:ext cx="231454" cy="365761"/>
          </a:xfrm>
          <a:prstGeom prst="line">
            <a:avLst/>
          </a:prstGeom>
          <a:ln w="25400">
            <a:solidFill>
              <a:srgbClr val="000000"/>
            </a:solidFill>
            <a:tailEnd type="triangle"/>
          </a:ln>
        </p:spPr>
        <p:txBody>
          <a:bodyPr lIns="45719" rIns="45719"/>
          <a:lstStyle/>
          <a:p>
            <a:endParaRPr/>
          </a:p>
        </p:txBody>
      </p:sp>
      <p:sp>
        <p:nvSpPr>
          <p:cNvPr id="698" name="线条"/>
          <p:cNvSpPr/>
          <p:nvPr/>
        </p:nvSpPr>
        <p:spPr>
          <a:xfrm flipV="1">
            <a:off x="8502849" y="5120640"/>
            <a:ext cx="1" cy="365761"/>
          </a:xfrm>
          <a:prstGeom prst="line">
            <a:avLst/>
          </a:prstGeom>
          <a:ln w="25400">
            <a:solidFill>
              <a:srgbClr val="000000"/>
            </a:solidFill>
            <a:tailEnd type="triangle"/>
          </a:ln>
        </p:spPr>
        <p:txBody>
          <a:bodyPr lIns="45719" rIns="45719"/>
          <a:lstStyle/>
          <a:p>
            <a:endParaRPr/>
          </a:p>
        </p:txBody>
      </p:sp>
      <p:sp>
        <p:nvSpPr>
          <p:cNvPr id="699" name="线条"/>
          <p:cNvSpPr/>
          <p:nvPr/>
        </p:nvSpPr>
        <p:spPr>
          <a:xfrm flipH="1" flipV="1">
            <a:off x="9373848" y="5120640"/>
            <a:ext cx="209768" cy="365761"/>
          </a:xfrm>
          <a:prstGeom prst="line">
            <a:avLst/>
          </a:prstGeom>
          <a:ln w="25400">
            <a:solidFill>
              <a:srgbClr val="000000"/>
            </a:solidFill>
            <a:tailEnd type="triangle"/>
          </a:ln>
        </p:spPr>
        <p:txBody>
          <a:bodyPr lIns="45719" rIns="45719"/>
          <a:lstStyle/>
          <a:p>
            <a:endParaRPr/>
          </a:p>
        </p:txBody>
      </p:sp>
      <p:sp>
        <p:nvSpPr>
          <p:cNvPr id="700" name="矩形"/>
          <p:cNvSpPr/>
          <p:nvPr/>
        </p:nvSpPr>
        <p:spPr>
          <a:xfrm>
            <a:off x="7016260" y="3824652"/>
            <a:ext cx="2567355" cy="1195756"/>
          </a:xfrm>
          <a:prstGeom prst="rect">
            <a:avLst/>
          </a:prstGeom>
          <a:ln w="25400">
            <a:solidFill>
              <a:schemeClr val="accent2"/>
            </a:solidFill>
            <a:miter/>
          </a:ln>
        </p:spPr>
        <p:txBody>
          <a:bodyPr lIns="45719" rIns="45719" anchor="ctr"/>
          <a:lstStyle/>
          <a:p>
            <a:pPr algn="ctr">
              <a:defRPr>
                <a:solidFill>
                  <a:srgbClr val="FFFFFF"/>
                </a:solidFill>
              </a:defRPr>
            </a:pPr>
            <a:endParaRPr/>
          </a:p>
        </p:txBody>
      </p:sp>
      <p:pic>
        <p:nvPicPr>
          <p:cNvPr id="701" name="image103.gif" descr="image103.gif"/>
          <p:cNvPicPr>
            <a:picLocks noChangeAspect="1"/>
          </p:cNvPicPr>
          <p:nvPr/>
        </p:nvPicPr>
        <p:blipFill>
          <a:blip r:embed="rId3"/>
          <a:stretch>
            <a:fillRect/>
          </a:stretch>
        </p:blipFill>
        <p:spPr>
          <a:xfrm>
            <a:off x="349649" y="1681650"/>
            <a:ext cx="4562525" cy="547925"/>
          </a:xfrm>
          <a:prstGeom prst="rect">
            <a:avLst/>
          </a:prstGeom>
          <a:ln w="12700">
            <a:miter lim="400000"/>
          </a:ln>
        </p:spPr>
      </p:pic>
      <p:pic>
        <p:nvPicPr>
          <p:cNvPr id="702" name="image104.gif" descr="image104.gif"/>
          <p:cNvPicPr>
            <a:picLocks noChangeAspect="1"/>
          </p:cNvPicPr>
          <p:nvPr/>
        </p:nvPicPr>
        <p:blipFill>
          <a:blip r:embed="rId4"/>
          <a:stretch>
            <a:fillRect/>
          </a:stretch>
        </p:blipFill>
        <p:spPr>
          <a:xfrm>
            <a:off x="238110" y="3810060"/>
            <a:ext cx="2508392" cy="502921"/>
          </a:xfrm>
          <a:prstGeom prst="rect">
            <a:avLst/>
          </a:prstGeom>
          <a:ln w="12700">
            <a:miter lim="400000"/>
          </a:ln>
        </p:spPr>
      </p:pic>
      <p:pic>
        <p:nvPicPr>
          <p:cNvPr id="703" name="image105.gif" descr="image105.gif"/>
          <p:cNvPicPr>
            <a:picLocks noChangeAspect="1"/>
          </p:cNvPicPr>
          <p:nvPr/>
        </p:nvPicPr>
        <p:blipFill>
          <a:blip r:embed="rId5"/>
          <a:stretch>
            <a:fillRect/>
          </a:stretch>
        </p:blipFill>
        <p:spPr>
          <a:xfrm>
            <a:off x="3481308" y="3808391"/>
            <a:ext cx="1503467" cy="502921"/>
          </a:xfrm>
          <a:prstGeom prst="rect">
            <a:avLst/>
          </a:prstGeom>
          <a:ln w="12700">
            <a:miter lim="400000"/>
          </a:ln>
        </p:spPr>
      </p:pic>
      <p:pic>
        <p:nvPicPr>
          <p:cNvPr id="704" name="image106.gif" descr="image106.gif"/>
          <p:cNvPicPr>
            <a:picLocks noChangeAspect="1"/>
          </p:cNvPicPr>
          <p:nvPr/>
        </p:nvPicPr>
        <p:blipFill>
          <a:blip r:embed="rId6"/>
          <a:stretch>
            <a:fillRect/>
          </a:stretch>
        </p:blipFill>
        <p:spPr>
          <a:xfrm>
            <a:off x="2276966" y="5155822"/>
            <a:ext cx="2240860" cy="1005841"/>
          </a:xfrm>
          <a:prstGeom prst="rect">
            <a:avLst/>
          </a:prstGeom>
          <a:ln w="12700">
            <a:miter lim="400000"/>
          </a:ln>
        </p:spPr>
      </p:pic>
      <p:sp>
        <p:nvSpPr>
          <p:cNvPr id="705" name="矩形"/>
          <p:cNvSpPr/>
          <p:nvPr/>
        </p:nvSpPr>
        <p:spPr>
          <a:xfrm>
            <a:off x="10192726" y="3824652"/>
            <a:ext cx="1575820" cy="1195756"/>
          </a:xfrm>
          <a:prstGeom prst="rect">
            <a:avLst/>
          </a:prstGeom>
          <a:ln w="25400">
            <a:solidFill>
              <a:schemeClr val="accent6"/>
            </a:solidFill>
            <a:miter/>
          </a:ln>
        </p:spPr>
        <p:txBody>
          <a:bodyPr lIns="45719" rIns="45719" anchor="ctr"/>
          <a:lstStyle/>
          <a:p>
            <a:pPr algn="ctr">
              <a:defRPr>
                <a:solidFill>
                  <a:srgbClr val="FFFFFF"/>
                </a:solidFill>
              </a:defRPr>
            </a:pPr>
            <a:endParaRPr/>
          </a:p>
        </p:txBody>
      </p:sp>
      <p:sp>
        <p:nvSpPr>
          <p:cNvPr id="706" name="矩形"/>
          <p:cNvSpPr/>
          <p:nvPr/>
        </p:nvSpPr>
        <p:spPr>
          <a:xfrm>
            <a:off x="101837" y="3613637"/>
            <a:ext cx="2770360" cy="872938"/>
          </a:xfrm>
          <a:prstGeom prst="rect">
            <a:avLst/>
          </a:prstGeom>
          <a:ln w="25400">
            <a:solidFill>
              <a:schemeClr val="accent6"/>
            </a:solidFill>
            <a:miter/>
          </a:ln>
        </p:spPr>
        <p:txBody>
          <a:bodyPr lIns="45719" rIns="45719" anchor="ctr"/>
          <a:lstStyle/>
          <a:p>
            <a:pPr algn="ctr">
              <a:defRPr>
                <a:solidFill>
                  <a:srgbClr val="FFFFFF"/>
                </a:solidFill>
              </a:defRPr>
            </a:pPr>
            <a:endParaRPr/>
          </a:p>
        </p:txBody>
      </p:sp>
      <p:pic>
        <p:nvPicPr>
          <p:cNvPr id="707" name="image112.gif" descr="image112.gif"/>
          <p:cNvPicPr>
            <a:picLocks noChangeAspect="1"/>
          </p:cNvPicPr>
          <p:nvPr/>
        </p:nvPicPr>
        <p:blipFill>
          <a:blip r:embed="rId7"/>
          <a:stretch>
            <a:fillRect/>
          </a:stretch>
        </p:blipFill>
        <p:spPr>
          <a:xfrm>
            <a:off x="7151085" y="3949977"/>
            <a:ext cx="2288714" cy="1005841"/>
          </a:xfrm>
          <a:prstGeom prst="rect">
            <a:avLst/>
          </a:prstGeom>
          <a:ln w="12700">
            <a:miter lim="400000"/>
          </a:ln>
        </p:spPr>
      </p:pic>
      <p:pic>
        <p:nvPicPr>
          <p:cNvPr id="708" name="image113.gif" descr="image113.gif"/>
          <p:cNvPicPr>
            <a:picLocks noChangeAspect="1"/>
          </p:cNvPicPr>
          <p:nvPr/>
        </p:nvPicPr>
        <p:blipFill>
          <a:blip r:embed="rId8"/>
          <a:stretch>
            <a:fillRect/>
          </a:stretch>
        </p:blipFill>
        <p:spPr>
          <a:xfrm>
            <a:off x="10304692" y="3919609"/>
            <a:ext cx="1351887" cy="1005841"/>
          </a:xfrm>
          <a:prstGeom prst="rect">
            <a:avLst/>
          </a:prstGeom>
          <a:ln w="12700">
            <a:miter lim="400000"/>
          </a:ln>
        </p:spPr>
      </p:pic>
      <p:sp>
        <p:nvSpPr>
          <p:cNvPr id="27"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8"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
        <p:nvSpPr>
          <p:cNvPr id="29" name="Local…"/>
          <p:cNvSpPr txBox="1"/>
          <p:nvPr/>
        </p:nvSpPr>
        <p:spPr>
          <a:xfrm>
            <a:off x="7638220"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局部梯度</a:t>
            </a:r>
            <a:endParaRPr dirty="0"/>
          </a:p>
        </p:txBody>
      </p:sp>
      <p:sp>
        <p:nvSpPr>
          <p:cNvPr id="30" name="Upstream…"/>
          <p:cNvSpPr txBox="1"/>
          <p:nvPr/>
        </p:nvSpPr>
        <p:spPr>
          <a:xfrm>
            <a:off x="9397111"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上游梯度</a:t>
            </a:r>
            <a:endParaRPr dirty="0"/>
          </a:p>
        </p:txBody>
      </p:sp>
      <p:sp>
        <p:nvSpPr>
          <p:cNvPr id="31" name="Downstream…"/>
          <p:cNvSpPr txBox="1"/>
          <p:nvPr/>
        </p:nvSpPr>
        <p:spPr>
          <a:xfrm>
            <a:off x="5904381" y="544854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下游梯度</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roblem: How to compute gradients?"/>
          <p:cNvSpPr txBox="1">
            <a:spLocks noGrp="1"/>
          </p:cNvSpPr>
          <p:nvPr>
            <p:ph type="title"/>
          </p:nvPr>
        </p:nvSpPr>
        <p:spPr>
          <a:xfrm>
            <a:off x="838200" y="13938"/>
            <a:ext cx="10515600" cy="684358"/>
          </a:xfrm>
          <a:prstGeom prst="rect">
            <a:avLst/>
          </a:prstGeom>
        </p:spPr>
        <p:txBody>
          <a:bodyPr/>
          <a:lstStyle>
            <a:lvl1pPr algn="ctr">
              <a:defRPr sz="3900"/>
            </a:lvl1pPr>
          </a:lstStyle>
          <a:p>
            <a:r>
              <a:rPr lang="zh-CN" altLang="en-US" dirty="0"/>
              <a:t>问题：如何计算梯度？</a:t>
            </a:r>
            <a:endParaRPr dirty="0"/>
          </a:p>
        </p:txBody>
      </p:sp>
      <p:sp>
        <p:nvSpPr>
          <p:cNvPr id="377"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pic>
        <p:nvPicPr>
          <p:cNvPr id="378" name="image96.png" descr="image96.png"/>
          <p:cNvPicPr>
            <a:picLocks noChangeAspect="1"/>
          </p:cNvPicPr>
          <p:nvPr/>
        </p:nvPicPr>
        <p:blipFill>
          <a:blip r:embed="rId2"/>
          <a:stretch>
            <a:fillRect/>
          </a:stretch>
        </p:blipFill>
        <p:spPr>
          <a:xfrm>
            <a:off x="231439" y="1401908"/>
            <a:ext cx="6390039" cy="3652233"/>
          </a:xfrm>
          <a:prstGeom prst="rect">
            <a:avLst/>
          </a:prstGeom>
          <a:ln w="12700">
            <a:miter lim="400000"/>
          </a:ln>
        </p:spPr>
      </p:pic>
      <p:sp>
        <p:nvSpPr>
          <p:cNvPr id="379" name="If we can compute                         then we can learn W1 and W2"/>
          <p:cNvSpPr txBox="1"/>
          <p:nvPr/>
        </p:nvSpPr>
        <p:spPr>
          <a:xfrm>
            <a:off x="844860" y="5111529"/>
            <a:ext cx="10515602" cy="646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pPr>
            <a:r>
              <a:rPr lang="zh-CN" altLang="en-US" dirty="0"/>
              <a:t>如果可以计算                         ，就可以学习到</a:t>
            </a:r>
            <a:r>
              <a:rPr dirty="0"/>
              <a:t>W</a:t>
            </a:r>
            <a:r>
              <a:rPr baseline="-25000" dirty="0"/>
              <a:t>1</a:t>
            </a:r>
            <a:r>
              <a:rPr dirty="0"/>
              <a:t> </a:t>
            </a:r>
            <a:r>
              <a:rPr lang="zh-CN" altLang="en-US" dirty="0"/>
              <a:t>和</a:t>
            </a:r>
            <a:r>
              <a:rPr dirty="0"/>
              <a:t> W</a:t>
            </a:r>
            <a:r>
              <a:rPr baseline="-25000" dirty="0"/>
              <a:t>2</a:t>
            </a:r>
            <a:r>
              <a:rPr dirty="0"/>
              <a:t> </a:t>
            </a:r>
          </a:p>
        </p:txBody>
      </p:sp>
      <p:sp>
        <p:nvSpPr>
          <p:cNvPr id="380" name="Nonlinear score function"/>
          <p:cNvSpPr txBox="1"/>
          <p:nvPr/>
        </p:nvSpPr>
        <p:spPr>
          <a:xfrm>
            <a:off x="6732313" y="1355553"/>
            <a:ext cx="3740627"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0000FF"/>
                </a:solidFill>
              </a:defRPr>
            </a:lvl1pPr>
          </a:lstStyle>
          <a:p>
            <a:r>
              <a:rPr lang="zh-CN" altLang="en-US" dirty="0"/>
              <a:t>非线性度函数</a:t>
            </a:r>
            <a:endParaRPr dirty="0"/>
          </a:p>
        </p:txBody>
      </p:sp>
      <p:sp>
        <p:nvSpPr>
          <p:cNvPr id="381" name="SVM Loss on predictions"/>
          <p:cNvSpPr txBox="1"/>
          <p:nvPr/>
        </p:nvSpPr>
        <p:spPr>
          <a:xfrm>
            <a:off x="5703148" y="1964062"/>
            <a:ext cx="3740626"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0000FF"/>
                </a:solidFill>
              </a:defRPr>
            </a:lvl1pPr>
          </a:lstStyle>
          <a:p>
            <a:r>
              <a:rPr lang="zh-CN" altLang="en-US" dirty="0"/>
              <a:t>预测的 </a:t>
            </a:r>
            <a:r>
              <a:rPr lang="en-US" dirty="0"/>
              <a:t>SVM </a:t>
            </a:r>
            <a:r>
              <a:rPr lang="zh-CN" altLang="en-US" dirty="0"/>
              <a:t>损失</a:t>
            </a:r>
            <a:endParaRPr dirty="0"/>
          </a:p>
        </p:txBody>
      </p:sp>
      <p:sp>
        <p:nvSpPr>
          <p:cNvPr id="382" name="Regularization"/>
          <p:cNvSpPr txBox="1"/>
          <p:nvPr/>
        </p:nvSpPr>
        <p:spPr>
          <a:xfrm>
            <a:off x="3016148" y="2930043"/>
            <a:ext cx="2265011"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0000FF"/>
                </a:solidFill>
              </a:defRPr>
            </a:lvl1pPr>
          </a:lstStyle>
          <a:p>
            <a:r>
              <a:rPr lang="zh-CN" altLang="en-US" dirty="0"/>
              <a:t>正则化</a:t>
            </a:r>
            <a:endParaRPr dirty="0"/>
          </a:p>
        </p:txBody>
      </p:sp>
      <p:sp>
        <p:nvSpPr>
          <p:cNvPr id="383" name="Total loss: data loss + regularization"/>
          <p:cNvSpPr txBox="1"/>
          <p:nvPr/>
        </p:nvSpPr>
        <p:spPr>
          <a:xfrm>
            <a:off x="6440956" y="4110202"/>
            <a:ext cx="524423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0000FF"/>
                </a:solidFill>
              </a:defRPr>
            </a:lvl1pPr>
          </a:lstStyle>
          <a:p>
            <a:r>
              <a:rPr lang="zh-CN" altLang="en-US" dirty="0"/>
              <a:t>总体损失</a:t>
            </a:r>
            <a:r>
              <a:rPr dirty="0"/>
              <a:t>: </a:t>
            </a:r>
            <a:r>
              <a:rPr lang="zh-CN" altLang="en-US" dirty="0"/>
              <a:t>数据损失</a:t>
            </a:r>
            <a:r>
              <a:rPr dirty="0"/>
              <a:t> + </a:t>
            </a:r>
            <a:r>
              <a:rPr lang="zh-CN" altLang="en-US" dirty="0"/>
              <a:t>正则化</a:t>
            </a:r>
            <a:endParaRPr dirty="0"/>
          </a:p>
        </p:txBody>
      </p:sp>
      <p:pic>
        <p:nvPicPr>
          <p:cNvPr id="384" name="image97.png" descr="image97.png"/>
          <p:cNvPicPr>
            <a:picLocks noChangeAspect="1"/>
          </p:cNvPicPr>
          <p:nvPr/>
        </p:nvPicPr>
        <p:blipFill>
          <a:blip r:embed="rId3"/>
          <a:stretch>
            <a:fillRect/>
          </a:stretch>
        </p:blipFill>
        <p:spPr>
          <a:xfrm>
            <a:off x="3016148" y="5025611"/>
            <a:ext cx="1652404" cy="880505"/>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1" animBg="1" advAuto="0"/>
      <p:bldP spid="384"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711"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pic>
        <p:nvPicPr>
          <p:cNvPr id="712"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713"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716"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717" name="线条"/>
          <p:cNvSpPr/>
          <p:nvPr/>
        </p:nvSpPr>
        <p:spPr>
          <a:xfrm flipH="1" flipV="1">
            <a:off x="6189784" y="1336431"/>
            <a:ext cx="826703" cy="2493732"/>
          </a:xfrm>
          <a:prstGeom prst="line">
            <a:avLst/>
          </a:prstGeom>
          <a:ln w="38100">
            <a:solidFill>
              <a:schemeClr val="accent2"/>
            </a:solidFill>
            <a:tailEnd type="triangle"/>
          </a:ln>
        </p:spPr>
        <p:txBody>
          <a:bodyPr lIns="45719" rIns="45719"/>
          <a:lstStyle/>
          <a:p>
            <a:endParaRPr/>
          </a:p>
        </p:txBody>
      </p:sp>
      <p:sp>
        <p:nvSpPr>
          <p:cNvPr id="718" name="Chain Rule"/>
          <p:cNvSpPr txBox="1"/>
          <p:nvPr/>
        </p:nvSpPr>
        <p:spPr>
          <a:xfrm>
            <a:off x="7657180" y="339896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b="1"/>
            </a:lvl1pPr>
          </a:lstStyle>
          <a:p>
            <a:r>
              <a:rPr lang="zh-CN" altLang="en-US" dirty="0"/>
              <a:t>链式法则</a:t>
            </a:r>
            <a:endParaRPr dirty="0"/>
          </a:p>
        </p:txBody>
      </p:sp>
      <p:sp>
        <p:nvSpPr>
          <p:cNvPr id="719" name="Local…"/>
          <p:cNvSpPr txBox="1"/>
          <p:nvPr/>
        </p:nvSpPr>
        <p:spPr>
          <a:xfrm>
            <a:off x="7638220"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局部梯度</a:t>
            </a:r>
            <a:endParaRPr dirty="0"/>
          </a:p>
        </p:txBody>
      </p:sp>
      <p:sp>
        <p:nvSpPr>
          <p:cNvPr id="720" name="Upstream…"/>
          <p:cNvSpPr txBox="1"/>
          <p:nvPr/>
        </p:nvSpPr>
        <p:spPr>
          <a:xfrm>
            <a:off x="9397111" y="5445852"/>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上游梯度</a:t>
            </a:r>
            <a:endParaRPr dirty="0"/>
          </a:p>
        </p:txBody>
      </p:sp>
      <p:sp>
        <p:nvSpPr>
          <p:cNvPr id="721" name="Downstream…"/>
          <p:cNvSpPr txBox="1"/>
          <p:nvPr/>
        </p:nvSpPr>
        <p:spPr>
          <a:xfrm>
            <a:off x="5904381" y="5448541"/>
            <a:ext cx="132343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400" b="1"/>
            </a:pPr>
            <a:r>
              <a:rPr lang="zh-CN" altLang="en-US" dirty="0"/>
              <a:t>下游梯度</a:t>
            </a:r>
            <a:endParaRPr dirty="0"/>
          </a:p>
        </p:txBody>
      </p:sp>
      <p:sp>
        <p:nvSpPr>
          <p:cNvPr id="722" name="线条"/>
          <p:cNvSpPr/>
          <p:nvPr/>
        </p:nvSpPr>
        <p:spPr>
          <a:xfrm flipV="1">
            <a:off x="7162878" y="5120640"/>
            <a:ext cx="231454" cy="365761"/>
          </a:xfrm>
          <a:prstGeom prst="line">
            <a:avLst/>
          </a:prstGeom>
          <a:ln w="25400">
            <a:solidFill>
              <a:srgbClr val="000000"/>
            </a:solidFill>
            <a:tailEnd type="triangle"/>
          </a:ln>
        </p:spPr>
        <p:txBody>
          <a:bodyPr lIns="45719" rIns="45719"/>
          <a:lstStyle/>
          <a:p>
            <a:endParaRPr/>
          </a:p>
        </p:txBody>
      </p:sp>
      <p:sp>
        <p:nvSpPr>
          <p:cNvPr id="723" name="线条"/>
          <p:cNvSpPr/>
          <p:nvPr/>
        </p:nvSpPr>
        <p:spPr>
          <a:xfrm flipV="1">
            <a:off x="8502849" y="5120640"/>
            <a:ext cx="1" cy="365761"/>
          </a:xfrm>
          <a:prstGeom prst="line">
            <a:avLst/>
          </a:prstGeom>
          <a:ln w="25400">
            <a:solidFill>
              <a:srgbClr val="000000"/>
            </a:solidFill>
            <a:tailEnd type="triangle"/>
          </a:ln>
        </p:spPr>
        <p:txBody>
          <a:bodyPr lIns="45719" rIns="45719"/>
          <a:lstStyle/>
          <a:p>
            <a:endParaRPr/>
          </a:p>
        </p:txBody>
      </p:sp>
      <p:sp>
        <p:nvSpPr>
          <p:cNvPr id="724" name="线条"/>
          <p:cNvSpPr/>
          <p:nvPr/>
        </p:nvSpPr>
        <p:spPr>
          <a:xfrm flipH="1" flipV="1">
            <a:off x="9373848" y="5120640"/>
            <a:ext cx="209768" cy="365761"/>
          </a:xfrm>
          <a:prstGeom prst="line">
            <a:avLst/>
          </a:prstGeom>
          <a:ln w="25400">
            <a:solidFill>
              <a:srgbClr val="000000"/>
            </a:solidFill>
            <a:tailEnd type="triangle"/>
          </a:ln>
        </p:spPr>
        <p:txBody>
          <a:bodyPr lIns="45719" rIns="45719"/>
          <a:lstStyle/>
          <a:p>
            <a:endParaRPr/>
          </a:p>
        </p:txBody>
      </p:sp>
      <p:sp>
        <p:nvSpPr>
          <p:cNvPr id="725" name="矩形"/>
          <p:cNvSpPr/>
          <p:nvPr/>
        </p:nvSpPr>
        <p:spPr>
          <a:xfrm>
            <a:off x="7016260" y="3824652"/>
            <a:ext cx="2567355" cy="1195756"/>
          </a:xfrm>
          <a:prstGeom prst="rect">
            <a:avLst/>
          </a:prstGeom>
          <a:ln w="25400">
            <a:solidFill>
              <a:schemeClr val="accent2"/>
            </a:solidFill>
            <a:miter/>
          </a:ln>
        </p:spPr>
        <p:txBody>
          <a:bodyPr lIns="45719" rIns="45719" anchor="ctr"/>
          <a:lstStyle/>
          <a:p>
            <a:pPr algn="ctr">
              <a:defRPr>
                <a:solidFill>
                  <a:srgbClr val="FFFFFF"/>
                </a:solidFill>
              </a:defRPr>
            </a:pPr>
            <a:endParaRPr/>
          </a:p>
        </p:txBody>
      </p:sp>
      <p:pic>
        <p:nvPicPr>
          <p:cNvPr id="726" name="image103.gif" descr="image103.gif"/>
          <p:cNvPicPr>
            <a:picLocks noChangeAspect="1"/>
          </p:cNvPicPr>
          <p:nvPr/>
        </p:nvPicPr>
        <p:blipFill>
          <a:blip r:embed="rId3"/>
          <a:stretch>
            <a:fillRect/>
          </a:stretch>
        </p:blipFill>
        <p:spPr>
          <a:xfrm>
            <a:off x="349649" y="1681650"/>
            <a:ext cx="4562525" cy="547925"/>
          </a:xfrm>
          <a:prstGeom prst="rect">
            <a:avLst/>
          </a:prstGeom>
          <a:ln w="12700">
            <a:miter lim="400000"/>
          </a:ln>
        </p:spPr>
      </p:pic>
      <p:pic>
        <p:nvPicPr>
          <p:cNvPr id="727" name="image104.gif" descr="image104.gif"/>
          <p:cNvPicPr>
            <a:picLocks noChangeAspect="1"/>
          </p:cNvPicPr>
          <p:nvPr/>
        </p:nvPicPr>
        <p:blipFill>
          <a:blip r:embed="rId4"/>
          <a:stretch>
            <a:fillRect/>
          </a:stretch>
        </p:blipFill>
        <p:spPr>
          <a:xfrm>
            <a:off x="238110" y="3810060"/>
            <a:ext cx="2508392" cy="502921"/>
          </a:xfrm>
          <a:prstGeom prst="rect">
            <a:avLst/>
          </a:prstGeom>
          <a:ln w="12700">
            <a:miter lim="400000"/>
          </a:ln>
        </p:spPr>
      </p:pic>
      <p:pic>
        <p:nvPicPr>
          <p:cNvPr id="728" name="image105.gif" descr="image105.gif"/>
          <p:cNvPicPr>
            <a:picLocks noChangeAspect="1"/>
          </p:cNvPicPr>
          <p:nvPr/>
        </p:nvPicPr>
        <p:blipFill>
          <a:blip r:embed="rId5"/>
          <a:stretch>
            <a:fillRect/>
          </a:stretch>
        </p:blipFill>
        <p:spPr>
          <a:xfrm>
            <a:off x="3481308" y="3808391"/>
            <a:ext cx="1503467" cy="502921"/>
          </a:xfrm>
          <a:prstGeom prst="rect">
            <a:avLst/>
          </a:prstGeom>
          <a:ln w="12700">
            <a:miter lim="400000"/>
          </a:ln>
        </p:spPr>
      </p:pic>
      <p:pic>
        <p:nvPicPr>
          <p:cNvPr id="729" name="image106.gif" descr="image106.gif"/>
          <p:cNvPicPr>
            <a:picLocks noChangeAspect="1"/>
          </p:cNvPicPr>
          <p:nvPr/>
        </p:nvPicPr>
        <p:blipFill>
          <a:blip r:embed="rId6"/>
          <a:stretch>
            <a:fillRect/>
          </a:stretch>
        </p:blipFill>
        <p:spPr>
          <a:xfrm>
            <a:off x="2276966" y="5155822"/>
            <a:ext cx="2240860" cy="1005841"/>
          </a:xfrm>
          <a:prstGeom prst="rect">
            <a:avLst/>
          </a:prstGeom>
          <a:ln w="12700">
            <a:miter lim="400000"/>
          </a:ln>
        </p:spPr>
      </p:pic>
      <p:sp>
        <p:nvSpPr>
          <p:cNvPr id="730" name="矩形"/>
          <p:cNvSpPr/>
          <p:nvPr/>
        </p:nvSpPr>
        <p:spPr>
          <a:xfrm>
            <a:off x="10192726" y="3824652"/>
            <a:ext cx="1575820" cy="1195756"/>
          </a:xfrm>
          <a:prstGeom prst="rect">
            <a:avLst/>
          </a:prstGeom>
          <a:ln w="25400">
            <a:solidFill>
              <a:schemeClr val="accent6"/>
            </a:solidFill>
            <a:miter/>
          </a:ln>
        </p:spPr>
        <p:txBody>
          <a:bodyPr lIns="45719" rIns="45719" anchor="ctr"/>
          <a:lstStyle/>
          <a:p>
            <a:pPr algn="ctr">
              <a:defRPr>
                <a:solidFill>
                  <a:srgbClr val="FFFFFF"/>
                </a:solidFill>
              </a:defRPr>
            </a:pPr>
            <a:endParaRPr/>
          </a:p>
        </p:txBody>
      </p:sp>
      <p:sp>
        <p:nvSpPr>
          <p:cNvPr id="731" name="矩形"/>
          <p:cNvSpPr/>
          <p:nvPr/>
        </p:nvSpPr>
        <p:spPr>
          <a:xfrm>
            <a:off x="101837" y="3613637"/>
            <a:ext cx="2770360" cy="872938"/>
          </a:xfrm>
          <a:prstGeom prst="rect">
            <a:avLst/>
          </a:prstGeom>
          <a:ln w="25400">
            <a:solidFill>
              <a:schemeClr val="accent6"/>
            </a:solidFill>
            <a:miter/>
          </a:ln>
        </p:spPr>
        <p:txBody>
          <a:bodyPr lIns="45719" rIns="45719" anchor="ctr"/>
          <a:lstStyle/>
          <a:p>
            <a:pPr algn="ctr">
              <a:defRPr>
                <a:solidFill>
                  <a:srgbClr val="FFFFFF"/>
                </a:solidFill>
              </a:defRPr>
            </a:pPr>
            <a:endParaRPr/>
          </a:p>
        </p:txBody>
      </p:sp>
      <p:pic>
        <p:nvPicPr>
          <p:cNvPr id="732" name="image112.gif" descr="image112.gif"/>
          <p:cNvPicPr>
            <a:picLocks noChangeAspect="1"/>
          </p:cNvPicPr>
          <p:nvPr/>
        </p:nvPicPr>
        <p:blipFill>
          <a:blip r:embed="rId7"/>
          <a:stretch>
            <a:fillRect/>
          </a:stretch>
        </p:blipFill>
        <p:spPr>
          <a:xfrm>
            <a:off x="7151085" y="3949977"/>
            <a:ext cx="2288714" cy="1005841"/>
          </a:xfrm>
          <a:prstGeom prst="rect">
            <a:avLst/>
          </a:prstGeom>
          <a:ln w="12700">
            <a:miter lim="400000"/>
          </a:ln>
        </p:spPr>
      </p:pic>
      <p:pic>
        <p:nvPicPr>
          <p:cNvPr id="733" name="image113.gif" descr="image113.gif"/>
          <p:cNvPicPr>
            <a:picLocks noChangeAspect="1"/>
          </p:cNvPicPr>
          <p:nvPr/>
        </p:nvPicPr>
        <p:blipFill>
          <a:blip r:embed="rId8"/>
          <a:stretch>
            <a:fillRect/>
          </a:stretch>
        </p:blipFill>
        <p:spPr>
          <a:xfrm>
            <a:off x="10304692" y="3919609"/>
            <a:ext cx="1351887" cy="1005841"/>
          </a:xfrm>
          <a:prstGeom prst="rect">
            <a:avLst/>
          </a:prstGeom>
          <a:ln w="12700">
            <a:miter lim="400000"/>
          </a:ln>
        </p:spPr>
      </p:pic>
      <p:sp>
        <p:nvSpPr>
          <p:cNvPr id="26"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7"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幻灯片编号"/>
          <p:cNvSpPr txBox="1">
            <a:spLocks noGrp="1"/>
          </p:cNvSpPr>
          <p:nvPr>
            <p:ph type="sldNum" sz="quarter" idx="2"/>
          </p:nvPr>
        </p:nvSpPr>
        <p:spPr>
          <a:xfrm>
            <a:off x="5937369" y="6526529"/>
            <a:ext cx="317262"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grpSp>
        <p:nvGrpSpPr>
          <p:cNvPr id="738" name="成组"/>
          <p:cNvGrpSpPr/>
          <p:nvPr/>
        </p:nvGrpSpPr>
        <p:grpSpPr>
          <a:xfrm>
            <a:off x="3967232" y="660387"/>
            <a:ext cx="4658390" cy="4658390"/>
            <a:chOff x="0" y="0"/>
            <a:chExt cx="4658388" cy="4658388"/>
          </a:xfrm>
        </p:grpSpPr>
        <p:sp>
          <p:nvSpPr>
            <p:cNvPr id="736" name="圆形"/>
            <p:cNvSpPr/>
            <p:nvPr/>
          </p:nvSpPr>
          <p:spPr>
            <a:xfrm>
              <a:off x="-1" y="-1"/>
              <a:ext cx="4658390" cy="4658390"/>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737" name="f"/>
            <p:cNvSpPr txBox="1"/>
            <p:nvPr/>
          </p:nvSpPr>
          <p:spPr>
            <a:xfrm>
              <a:off x="682204" y="1743775"/>
              <a:ext cx="3293979"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739" name="线条"/>
          <p:cNvSpPr/>
          <p:nvPr/>
        </p:nvSpPr>
        <p:spPr>
          <a:xfrm flipV="1">
            <a:off x="935989" y="3968092"/>
            <a:ext cx="3212364" cy="1084918"/>
          </a:xfrm>
          <a:prstGeom prst="line">
            <a:avLst/>
          </a:prstGeom>
          <a:ln w="19050">
            <a:solidFill>
              <a:srgbClr val="548235"/>
            </a:solidFill>
            <a:tailEnd type="triangle"/>
          </a:ln>
        </p:spPr>
        <p:txBody>
          <a:bodyPr lIns="45719" rIns="45719"/>
          <a:lstStyle/>
          <a:p>
            <a:endParaRPr/>
          </a:p>
        </p:txBody>
      </p:sp>
      <p:sp>
        <p:nvSpPr>
          <p:cNvPr id="740" name="线条"/>
          <p:cNvSpPr/>
          <p:nvPr/>
        </p:nvSpPr>
        <p:spPr>
          <a:xfrm>
            <a:off x="1318888" y="628429"/>
            <a:ext cx="2924840" cy="1244476"/>
          </a:xfrm>
          <a:prstGeom prst="line">
            <a:avLst/>
          </a:prstGeom>
          <a:ln w="19050">
            <a:solidFill>
              <a:srgbClr val="548235"/>
            </a:solidFill>
            <a:tailEnd type="triangle"/>
          </a:ln>
        </p:spPr>
        <p:txBody>
          <a:bodyPr lIns="45719" rIns="45719"/>
          <a:lstStyle/>
          <a:p>
            <a:endParaRPr/>
          </a:p>
        </p:txBody>
      </p:sp>
      <p:sp>
        <p:nvSpPr>
          <p:cNvPr id="741" name="线条"/>
          <p:cNvSpPr/>
          <p:nvPr/>
        </p:nvSpPr>
        <p:spPr>
          <a:xfrm>
            <a:off x="8625619" y="2989581"/>
            <a:ext cx="3031611" cy="1"/>
          </a:xfrm>
          <a:prstGeom prst="line">
            <a:avLst/>
          </a:prstGeom>
          <a:ln w="19050">
            <a:solidFill>
              <a:srgbClr val="548235"/>
            </a:solidFill>
            <a:tailEnd type="triangle"/>
          </a:ln>
        </p:spPr>
        <p:txBody>
          <a:bodyPr lIns="45719" rIns="45719"/>
          <a:lstStyle/>
          <a:p>
            <a:endParaRPr/>
          </a:p>
        </p:txBody>
      </p:sp>
      <p:pic>
        <p:nvPicPr>
          <p:cNvPr id="742" name="image114.gif" descr="image114.gif"/>
          <p:cNvPicPr>
            <a:picLocks noChangeAspect="1"/>
          </p:cNvPicPr>
          <p:nvPr/>
        </p:nvPicPr>
        <p:blipFill>
          <a:blip r:embed="rId2"/>
          <a:srcRect r="73826" b="25783"/>
          <a:stretch>
            <a:fillRect/>
          </a:stretch>
        </p:blipFill>
        <p:spPr>
          <a:xfrm rot="1357009">
            <a:off x="1619519" y="262156"/>
            <a:ext cx="507445" cy="457201"/>
          </a:xfrm>
          <a:prstGeom prst="rect">
            <a:avLst/>
          </a:prstGeom>
          <a:ln w="12700">
            <a:miter lim="400000"/>
          </a:ln>
        </p:spPr>
      </p:pic>
      <p:pic>
        <p:nvPicPr>
          <p:cNvPr id="743" name="image114.gif" descr="image114.gif"/>
          <p:cNvPicPr>
            <a:picLocks noChangeAspect="1"/>
          </p:cNvPicPr>
          <p:nvPr/>
        </p:nvPicPr>
        <p:blipFill>
          <a:blip r:embed="rId2"/>
          <a:srcRect l="36986" r="34391"/>
          <a:stretch>
            <a:fillRect/>
          </a:stretch>
        </p:blipFill>
        <p:spPr>
          <a:xfrm rot="20428583">
            <a:off x="1634306" y="4068895"/>
            <a:ext cx="471162" cy="523048"/>
          </a:xfrm>
          <a:prstGeom prst="rect">
            <a:avLst/>
          </a:prstGeom>
          <a:ln w="12700">
            <a:miter lim="400000"/>
          </a:ln>
        </p:spPr>
      </p:pic>
      <p:pic>
        <p:nvPicPr>
          <p:cNvPr id="744" name="image114.gif" descr="image114.gif"/>
          <p:cNvPicPr>
            <a:picLocks noChangeAspect="1"/>
          </p:cNvPicPr>
          <p:nvPr/>
        </p:nvPicPr>
        <p:blipFill>
          <a:blip r:embed="rId2"/>
          <a:srcRect l="78270"/>
          <a:stretch>
            <a:fillRect/>
          </a:stretch>
        </p:blipFill>
        <p:spPr>
          <a:xfrm>
            <a:off x="9602450" y="2318804"/>
            <a:ext cx="357694" cy="523054"/>
          </a:xfrm>
          <a:prstGeom prst="rect">
            <a:avLst/>
          </a:prstGeom>
          <a:ln w="12700">
            <a:miter lim="400000"/>
          </a:ln>
        </p:spPr>
      </p:pic>
      <p:sp>
        <p:nvSpPr>
          <p:cNvPr id="745" name="矩形"/>
          <p:cNvSpPr/>
          <p:nvPr/>
        </p:nvSpPr>
        <p:spPr>
          <a:xfrm>
            <a:off x="9401010" y="2132967"/>
            <a:ext cx="786911" cy="728966"/>
          </a:xfrm>
          <a:prstGeom prst="rect">
            <a:avLst/>
          </a:prstGeom>
          <a:ln w="19050">
            <a:solidFill>
              <a:srgbClr val="548235"/>
            </a:solidFill>
          </a:ln>
        </p:spPr>
        <p:txBody>
          <a:bodyPr lIns="45719" rIns="45719" anchor="ctr"/>
          <a:lstStyle/>
          <a:p>
            <a:pPr>
              <a:defRPr sz="2400"/>
            </a:pPr>
            <a:endParaRPr/>
          </a:p>
        </p:txBody>
      </p:sp>
      <p:sp>
        <p:nvSpPr>
          <p:cNvPr id="746" name="矩形"/>
          <p:cNvSpPr/>
          <p:nvPr/>
        </p:nvSpPr>
        <p:spPr>
          <a:xfrm rot="1351013">
            <a:off x="1549662" y="182329"/>
            <a:ext cx="701821" cy="601748"/>
          </a:xfrm>
          <a:prstGeom prst="rect">
            <a:avLst/>
          </a:prstGeom>
          <a:ln w="19050">
            <a:solidFill>
              <a:srgbClr val="548235"/>
            </a:solidFill>
          </a:ln>
        </p:spPr>
        <p:txBody>
          <a:bodyPr lIns="45719" rIns="45719" anchor="ctr"/>
          <a:lstStyle/>
          <a:p>
            <a:pPr>
              <a:defRPr sz="2400"/>
            </a:pPr>
            <a:endParaRPr/>
          </a:p>
        </p:txBody>
      </p:sp>
      <p:sp>
        <p:nvSpPr>
          <p:cNvPr id="747" name="正方形"/>
          <p:cNvSpPr/>
          <p:nvPr/>
        </p:nvSpPr>
        <p:spPr>
          <a:xfrm rot="20460419">
            <a:off x="1559078" y="4023755"/>
            <a:ext cx="594724" cy="601747"/>
          </a:xfrm>
          <a:prstGeom prst="rect">
            <a:avLst/>
          </a:prstGeom>
          <a:ln w="19050">
            <a:solidFill>
              <a:srgbClr val="548235"/>
            </a:solidFill>
          </a:ln>
        </p:spPr>
        <p:txBody>
          <a:bodyPr lIns="45719" rIns="45719" anchor="ctr"/>
          <a:lstStyle/>
          <a:p>
            <a:pPr>
              <a:defRPr sz="2400"/>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幻灯片编号"/>
          <p:cNvSpPr txBox="1">
            <a:spLocks noGrp="1"/>
          </p:cNvSpPr>
          <p:nvPr>
            <p:ph type="sldNum" sz="quarter" idx="2"/>
          </p:nvPr>
        </p:nvSpPr>
        <p:spPr>
          <a:xfrm>
            <a:off x="5937369" y="6526529"/>
            <a:ext cx="317262"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grpSp>
        <p:nvGrpSpPr>
          <p:cNvPr id="752" name="成组"/>
          <p:cNvGrpSpPr/>
          <p:nvPr/>
        </p:nvGrpSpPr>
        <p:grpSpPr>
          <a:xfrm>
            <a:off x="3967232" y="660387"/>
            <a:ext cx="4658390" cy="4658390"/>
            <a:chOff x="0" y="0"/>
            <a:chExt cx="4658388" cy="4658388"/>
          </a:xfrm>
        </p:grpSpPr>
        <p:sp>
          <p:nvSpPr>
            <p:cNvPr id="750" name="圆形"/>
            <p:cNvSpPr/>
            <p:nvPr/>
          </p:nvSpPr>
          <p:spPr>
            <a:xfrm>
              <a:off x="-1" y="-1"/>
              <a:ext cx="4658390" cy="4658390"/>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751" name="f"/>
            <p:cNvSpPr txBox="1"/>
            <p:nvPr/>
          </p:nvSpPr>
          <p:spPr>
            <a:xfrm>
              <a:off x="682204" y="1743775"/>
              <a:ext cx="3293979"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753" name="线条"/>
          <p:cNvSpPr/>
          <p:nvPr/>
        </p:nvSpPr>
        <p:spPr>
          <a:xfrm flipV="1">
            <a:off x="935989" y="3968092"/>
            <a:ext cx="3212364" cy="1084918"/>
          </a:xfrm>
          <a:prstGeom prst="line">
            <a:avLst/>
          </a:prstGeom>
          <a:ln w="19050">
            <a:solidFill>
              <a:srgbClr val="548235"/>
            </a:solidFill>
            <a:tailEnd type="triangle"/>
          </a:ln>
        </p:spPr>
        <p:txBody>
          <a:bodyPr lIns="45719" rIns="45719"/>
          <a:lstStyle/>
          <a:p>
            <a:endParaRPr/>
          </a:p>
        </p:txBody>
      </p:sp>
      <p:sp>
        <p:nvSpPr>
          <p:cNvPr id="754" name="线条"/>
          <p:cNvSpPr/>
          <p:nvPr/>
        </p:nvSpPr>
        <p:spPr>
          <a:xfrm>
            <a:off x="1318888" y="628429"/>
            <a:ext cx="2924840" cy="1244476"/>
          </a:xfrm>
          <a:prstGeom prst="line">
            <a:avLst/>
          </a:prstGeom>
          <a:ln w="19050">
            <a:solidFill>
              <a:srgbClr val="548235"/>
            </a:solidFill>
            <a:tailEnd type="triangle"/>
          </a:ln>
        </p:spPr>
        <p:txBody>
          <a:bodyPr lIns="45719" rIns="45719"/>
          <a:lstStyle/>
          <a:p>
            <a:endParaRPr/>
          </a:p>
        </p:txBody>
      </p:sp>
      <p:sp>
        <p:nvSpPr>
          <p:cNvPr id="755" name="线条"/>
          <p:cNvSpPr/>
          <p:nvPr/>
        </p:nvSpPr>
        <p:spPr>
          <a:xfrm>
            <a:off x="8625619" y="2989581"/>
            <a:ext cx="3031611" cy="1"/>
          </a:xfrm>
          <a:prstGeom prst="line">
            <a:avLst/>
          </a:prstGeom>
          <a:ln w="19050">
            <a:solidFill>
              <a:srgbClr val="548235"/>
            </a:solidFill>
            <a:tailEnd type="triangle"/>
          </a:ln>
        </p:spPr>
        <p:txBody>
          <a:bodyPr lIns="45719" rIns="45719"/>
          <a:lstStyle/>
          <a:p>
            <a:endParaRPr/>
          </a:p>
        </p:txBody>
      </p:sp>
      <p:sp>
        <p:nvSpPr>
          <p:cNvPr id="756" name="线条"/>
          <p:cNvSpPr/>
          <p:nvPr/>
        </p:nvSpPr>
        <p:spPr>
          <a:xfrm flipH="1" flipV="1">
            <a:off x="8625902" y="3246151"/>
            <a:ext cx="2967228" cy="1"/>
          </a:xfrm>
          <a:prstGeom prst="line">
            <a:avLst/>
          </a:prstGeom>
          <a:ln w="19050">
            <a:solidFill>
              <a:srgbClr val="FF0000"/>
            </a:solidFill>
            <a:tailEnd type="triangle"/>
          </a:ln>
        </p:spPr>
        <p:txBody>
          <a:bodyPr lIns="45719" rIns="45719"/>
          <a:lstStyle/>
          <a:p>
            <a:endParaRPr/>
          </a:p>
        </p:txBody>
      </p:sp>
      <p:sp>
        <p:nvSpPr>
          <p:cNvPr id="757" name="Upstream gradient"/>
          <p:cNvSpPr txBox="1"/>
          <p:nvPr/>
        </p:nvSpPr>
        <p:spPr>
          <a:xfrm>
            <a:off x="8561986" y="4639850"/>
            <a:ext cx="2464959" cy="7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200">
                <a:solidFill>
                  <a:srgbClr val="FF0000"/>
                </a:solidFill>
              </a:defRPr>
            </a:lvl1pPr>
          </a:lstStyle>
          <a:p>
            <a:r>
              <a:rPr lang="zh-CN" altLang="en-US" dirty="0"/>
              <a:t>上游梯度</a:t>
            </a:r>
            <a:endParaRPr dirty="0"/>
          </a:p>
        </p:txBody>
      </p:sp>
      <p:pic>
        <p:nvPicPr>
          <p:cNvPr id="758" name="image114.gif" descr="image114.gif"/>
          <p:cNvPicPr>
            <a:picLocks noChangeAspect="1"/>
          </p:cNvPicPr>
          <p:nvPr/>
        </p:nvPicPr>
        <p:blipFill>
          <a:blip r:embed="rId2"/>
          <a:srcRect r="73826" b="25783"/>
          <a:stretch>
            <a:fillRect/>
          </a:stretch>
        </p:blipFill>
        <p:spPr>
          <a:xfrm rot="1357009">
            <a:off x="1619519" y="262156"/>
            <a:ext cx="507445" cy="457201"/>
          </a:xfrm>
          <a:prstGeom prst="rect">
            <a:avLst/>
          </a:prstGeom>
          <a:ln w="12700">
            <a:miter lim="400000"/>
          </a:ln>
        </p:spPr>
      </p:pic>
      <p:pic>
        <p:nvPicPr>
          <p:cNvPr id="759" name="image114.gif" descr="image114.gif"/>
          <p:cNvPicPr>
            <a:picLocks noChangeAspect="1"/>
          </p:cNvPicPr>
          <p:nvPr/>
        </p:nvPicPr>
        <p:blipFill>
          <a:blip r:embed="rId2"/>
          <a:srcRect l="36986" r="34391"/>
          <a:stretch>
            <a:fillRect/>
          </a:stretch>
        </p:blipFill>
        <p:spPr>
          <a:xfrm rot="20428583">
            <a:off x="1634306" y="4068895"/>
            <a:ext cx="471162" cy="523048"/>
          </a:xfrm>
          <a:prstGeom prst="rect">
            <a:avLst/>
          </a:prstGeom>
          <a:ln w="12700">
            <a:miter lim="400000"/>
          </a:ln>
        </p:spPr>
      </p:pic>
      <p:pic>
        <p:nvPicPr>
          <p:cNvPr id="760" name="image114.gif" descr="image114.gif"/>
          <p:cNvPicPr>
            <a:picLocks noChangeAspect="1"/>
          </p:cNvPicPr>
          <p:nvPr/>
        </p:nvPicPr>
        <p:blipFill>
          <a:blip r:embed="rId2"/>
          <a:srcRect l="78270"/>
          <a:stretch>
            <a:fillRect/>
          </a:stretch>
        </p:blipFill>
        <p:spPr>
          <a:xfrm>
            <a:off x="9602450" y="2318804"/>
            <a:ext cx="357694" cy="523054"/>
          </a:xfrm>
          <a:prstGeom prst="rect">
            <a:avLst/>
          </a:prstGeom>
          <a:ln w="12700">
            <a:miter lim="400000"/>
          </a:ln>
        </p:spPr>
      </p:pic>
      <p:pic>
        <p:nvPicPr>
          <p:cNvPr id="761" name="image115.gif" descr="image115.gif"/>
          <p:cNvPicPr>
            <a:picLocks noChangeAspect="1"/>
          </p:cNvPicPr>
          <p:nvPr/>
        </p:nvPicPr>
        <p:blipFill>
          <a:blip r:embed="rId3"/>
          <a:stretch>
            <a:fillRect/>
          </a:stretch>
        </p:blipFill>
        <p:spPr>
          <a:xfrm>
            <a:off x="9474440" y="3418701"/>
            <a:ext cx="644275" cy="1097281"/>
          </a:xfrm>
          <a:prstGeom prst="rect">
            <a:avLst/>
          </a:prstGeom>
          <a:ln w="12700">
            <a:miter lim="400000"/>
          </a:ln>
        </p:spPr>
      </p:pic>
      <p:sp>
        <p:nvSpPr>
          <p:cNvPr id="762" name="矩形"/>
          <p:cNvSpPr/>
          <p:nvPr/>
        </p:nvSpPr>
        <p:spPr>
          <a:xfrm>
            <a:off x="9401010" y="3344671"/>
            <a:ext cx="786911" cy="1258354"/>
          </a:xfrm>
          <a:prstGeom prst="rect">
            <a:avLst/>
          </a:prstGeom>
          <a:ln w="19050">
            <a:solidFill>
              <a:srgbClr val="FF0000"/>
            </a:solidFill>
          </a:ln>
        </p:spPr>
        <p:txBody>
          <a:bodyPr lIns="45719" rIns="45719" anchor="ctr"/>
          <a:lstStyle/>
          <a:p>
            <a:pPr>
              <a:defRPr sz="2400"/>
            </a:pPr>
            <a:endParaRPr/>
          </a:p>
        </p:txBody>
      </p:sp>
      <p:sp>
        <p:nvSpPr>
          <p:cNvPr id="763" name="矩形"/>
          <p:cNvSpPr/>
          <p:nvPr/>
        </p:nvSpPr>
        <p:spPr>
          <a:xfrm>
            <a:off x="9401010" y="2132967"/>
            <a:ext cx="786911" cy="728966"/>
          </a:xfrm>
          <a:prstGeom prst="rect">
            <a:avLst/>
          </a:prstGeom>
          <a:ln w="19050">
            <a:solidFill>
              <a:srgbClr val="548235"/>
            </a:solidFill>
          </a:ln>
        </p:spPr>
        <p:txBody>
          <a:bodyPr lIns="45719" rIns="45719" anchor="ctr"/>
          <a:lstStyle/>
          <a:p>
            <a:pPr>
              <a:defRPr sz="2400"/>
            </a:pPr>
            <a:endParaRPr/>
          </a:p>
        </p:txBody>
      </p:sp>
      <p:sp>
        <p:nvSpPr>
          <p:cNvPr id="764" name="矩形"/>
          <p:cNvSpPr/>
          <p:nvPr/>
        </p:nvSpPr>
        <p:spPr>
          <a:xfrm rot="1351013">
            <a:off x="1549662" y="182329"/>
            <a:ext cx="701821" cy="601748"/>
          </a:xfrm>
          <a:prstGeom prst="rect">
            <a:avLst/>
          </a:prstGeom>
          <a:ln w="19050">
            <a:solidFill>
              <a:srgbClr val="548235"/>
            </a:solidFill>
          </a:ln>
        </p:spPr>
        <p:txBody>
          <a:bodyPr lIns="45719" rIns="45719" anchor="ctr"/>
          <a:lstStyle/>
          <a:p>
            <a:pPr>
              <a:defRPr sz="2400"/>
            </a:pPr>
            <a:endParaRPr/>
          </a:p>
        </p:txBody>
      </p:sp>
      <p:sp>
        <p:nvSpPr>
          <p:cNvPr id="765" name="正方形"/>
          <p:cNvSpPr/>
          <p:nvPr/>
        </p:nvSpPr>
        <p:spPr>
          <a:xfrm rot="20460419">
            <a:off x="1559078" y="4023755"/>
            <a:ext cx="594724" cy="601747"/>
          </a:xfrm>
          <a:prstGeom prst="rect">
            <a:avLst/>
          </a:prstGeom>
          <a:ln w="19050">
            <a:solidFill>
              <a:srgbClr val="548235"/>
            </a:solidFill>
          </a:ln>
        </p:spPr>
        <p:txBody>
          <a:bodyPr lIns="45719" rIns="45719" anchor="ctr"/>
          <a:lstStyle/>
          <a:p>
            <a:pPr>
              <a:defRPr sz="2400"/>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幻灯片编号"/>
          <p:cNvSpPr txBox="1">
            <a:spLocks noGrp="1"/>
          </p:cNvSpPr>
          <p:nvPr>
            <p:ph type="sldNum" sz="quarter" idx="2"/>
          </p:nvPr>
        </p:nvSpPr>
        <p:spPr>
          <a:xfrm>
            <a:off x="5937369" y="6526529"/>
            <a:ext cx="317262"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grpSp>
        <p:nvGrpSpPr>
          <p:cNvPr id="770" name="成组"/>
          <p:cNvGrpSpPr/>
          <p:nvPr/>
        </p:nvGrpSpPr>
        <p:grpSpPr>
          <a:xfrm>
            <a:off x="3967232" y="660387"/>
            <a:ext cx="4658390" cy="4658390"/>
            <a:chOff x="0" y="0"/>
            <a:chExt cx="4658388" cy="4658388"/>
          </a:xfrm>
        </p:grpSpPr>
        <p:sp>
          <p:nvSpPr>
            <p:cNvPr id="768" name="圆形"/>
            <p:cNvSpPr/>
            <p:nvPr/>
          </p:nvSpPr>
          <p:spPr>
            <a:xfrm>
              <a:off x="-1" y="-1"/>
              <a:ext cx="4658390" cy="4658390"/>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769" name="f"/>
            <p:cNvSpPr txBox="1"/>
            <p:nvPr/>
          </p:nvSpPr>
          <p:spPr>
            <a:xfrm>
              <a:off x="682204" y="1743775"/>
              <a:ext cx="3293979"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771" name="线条"/>
          <p:cNvSpPr/>
          <p:nvPr/>
        </p:nvSpPr>
        <p:spPr>
          <a:xfrm flipV="1">
            <a:off x="935989" y="3968092"/>
            <a:ext cx="3212364" cy="1084918"/>
          </a:xfrm>
          <a:prstGeom prst="line">
            <a:avLst/>
          </a:prstGeom>
          <a:ln w="19050">
            <a:solidFill>
              <a:srgbClr val="548235"/>
            </a:solidFill>
            <a:tailEnd type="triangle"/>
          </a:ln>
        </p:spPr>
        <p:txBody>
          <a:bodyPr lIns="45719" rIns="45719"/>
          <a:lstStyle/>
          <a:p>
            <a:endParaRPr/>
          </a:p>
        </p:txBody>
      </p:sp>
      <p:sp>
        <p:nvSpPr>
          <p:cNvPr id="772" name="线条"/>
          <p:cNvSpPr/>
          <p:nvPr/>
        </p:nvSpPr>
        <p:spPr>
          <a:xfrm>
            <a:off x="1318888" y="628429"/>
            <a:ext cx="2924840" cy="1244476"/>
          </a:xfrm>
          <a:prstGeom prst="line">
            <a:avLst/>
          </a:prstGeom>
          <a:ln w="19050">
            <a:solidFill>
              <a:srgbClr val="548235"/>
            </a:solidFill>
            <a:tailEnd type="triangle"/>
          </a:ln>
        </p:spPr>
        <p:txBody>
          <a:bodyPr lIns="45719" rIns="45719"/>
          <a:lstStyle/>
          <a:p>
            <a:endParaRPr/>
          </a:p>
        </p:txBody>
      </p:sp>
      <p:sp>
        <p:nvSpPr>
          <p:cNvPr id="773" name="线条"/>
          <p:cNvSpPr/>
          <p:nvPr/>
        </p:nvSpPr>
        <p:spPr>
          <a:xfrm>
            <a:off x="8625619" y="2989581"/>
            <a:ext cx="3031611" cy="1"/>
          </a:xfrm>
          <a:prstGeom prst="line">
            <a:avLst/>
          </a:prstGeom>
          <a:ln w="19050">
            <a:solidFill>
              <a:srgbClr val="548235"/>
            </a:solidFill>
            <a:tailEnd type="triangle"/>
          </a:ln>
        </p:spPr>
        <p:txBody>
          <a:bodyPr lIns="45719" rIns="45719"/>
          <a:lstStyle/>
          <a:p>
            <a:endParaRPr/>
          </a:p>
        </p:txBody>
      </p:sp>
      <p:sp>
        <p:nvSpPr>
          <p:cNvPr id="774" name="线条"/>
          <p:cNvSpPr/>
          <p:nvPr/>
        </p:nvSpPr>
        <p:spPr>
          <a:xfrm flipH="1" flipV="1">
            <a:off x="8625902" y="3246151"/>
            <a:ext cx="2967228" cy="1"/>
          </a:xfrm>
          <a:prstGeom prst="line">
            <a:avLst/>
          </a:prstGeom>
          <a:ln w="19050">
            <a:solidFill>
              <a:srgbClr val="FF0000"/>
            </a:solidFill>
            <a:tailEnd type="triangle"/>
          </a:ln>
        </p:spPr>
        <p:txBody>
          <a:bodyPr lIns="45719" rIns="45719"/>
          <a:lstStyle/>
          <a:p>
            <a:endParaRPr/>
          </a:p>
        </p:txBody>
      </p:sp>
      <p:sp>
        <p:nvSpPr>
          <p:cNvPr id="775" name="Local gradients"/>
          <p:cNvSpPr txBox="1"/>
          <p:nvPr/>
        </p:nvSpPr>
        <p:spPr>
          <a:xfrm>
            <a:off x="5347005" y="3344671"/>
            <a:ext cx="1909571"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100">
                <a:solidFill>
                  <a:srgbClr val="FF0000"/>
                </a:solidFill>
              </a:defRPr>
            </a:lvl1pPr>
          </a:lstStyle>
          <a:p>
            <a:r>
              <a:rPr lang="zh-CN" altLang="en-US" dirty="0"/>
              <a:t>局部梯度</a:t>
            </a:r>
            <a:endParaRPr dirty="0"/>
          </a:p>
        </p:txBody>
      </p:sp>
      <p:sp>
        <p:nvSpPr>
          <p:cNvPr id="776" name="Upstream gradient"/>
          <p:cNvSpPr txBox="1"/>
          <p:nvPr/>
        </p:nvSpPr>
        <p:spPr>
          <a:xfrm>
            <a:off x="8561986" y="4639850"/>
            <a:ext cx="2464959" cy="7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200">
                <a:solidFill>
                  <a:srgbClr val="FF0000"/>
                </a:solidFill>
              </a:defRPr>
            </a:lvl1pPr>
          </a:lstStyle>
          <a:p>
            <a:r>
              <a:rPr lang="zh-CN" altLang="en-US" dirty="0"/>
              <a:t>上游梯度</a:t>
            </a:r>
            <a:endParaRPr dirty="0"/>
          </a:p>
        </p:txBody>
      </p:sp>
      <p:pic>
        <p:nvPicPr>
          <p:cNvPr id="777" name="image114.gif" descr="image114.gif"/>
          <p:cNvPicPr>
            <a:picLocks noChangeAspect="1"/>
          </p:cNvPicPr>
          <p:nvPr/>
        </p:nvPicPr>
        <p:blipFill>
          <a:blip r:embed="rId2"/>
          <a:srcRect r="73826" b="25783"/>
          <a:stretch>
            <a:fillRect/>
          </a:stretch>
        </p:blipFill>
        <p:spPr>
          <a:xfrm rot="1357009">
            <a:off x="1619519" y="262156"/>
            <a:ext cx="507445" cy="457201"/>
          </a:xfrm>
          <a:prstGeom prst="rect">
            <a:avLst/>
          </a:prstGeom>
          <a:ln w="12700">
            <a:miter lim="400000"/>
          </a:ln>
        </p:spPr>
      </p:pic>
      <p:pic>
        <p:nvPicPr>
          <p:cNvPr id="778" name="image114.gif" descr="image114.gif"/>
          <p:cNvPicPr>
            <a:picLocks noChangeAspect="1"/>
          </p:cNvPicPr>
          <p:nvPr/>
        </p:nvPicPr>
        <p:blipFill>
          <a:blip r:embed="rId2"/>
          <a:srcRect l="36986" r="34391"/>
          <a:stretch>
            <a:fillRect/>
          </a:stretch>
        </p:blipFill>
        <p:spPr>
          <a:xfrm rot="20428583">
            <a:off x="1634306" y="4068895"/>
            <a:ext cx="471162" cy="523048"/>
          </a:xfrm>
          <a:prstGeom prst="rect">
            <a:avLst/>
          </a:prstGeom>
          <a:ln w="12700">
            <a:miter lim="400000"/>
          </a:ln>
        </p:spPr>
      </p:pic>
      <p:pic>
        <p:nvPicPr>
          <p:cNvPr id="779" name="image114.gif" descr="image114.gif"/>
          <p:cNvPicPr>
            <a:picLocks noChangeAspect="1"/>
          </p:cNvPicPr>
          <p:nvPr/>
        </p:nvPicPr>
        <p:blipFill>
          <a:blip r:embed="rId2"/>
          <a:srcRect l="78270"/>
          <a:stretch>
            <a:fillRect/>
          </a:stretch>
        </p:blipFill>
        <p:spPr>
          <a:xfrm>
            <a:off x="9602450" y="2318804"/>
            <a:ext cx="357694" cy="523054"/>
          </a:xfrm>
          <a:prstGeom prst="rect">
            <a:avLst/>
          </a:prstGeom>
          <a:ln w="12700">
            <a:miter lim="400000"/>
          </a:ln>
        </p:spPr>
      </p:pic>
      <p:pic>
        <p:nvPicPr>
          <p:cNvPr id="780" name="image115.gif" descr="image115.gif"/>
          <p:cNvPicPr>
            <a:picLocks noChangeAspect="1"/>
          </p:cNvPicPr>
          <p:nvPr/>
        </p:nvPicPr>
        <p:blipFill>
          <a:blip r:embed="rId3"/>
          <a:stretch>
            <a:fillRect/>
          </a:stretch>
        </p:blipFill>
        <p:spPr>
          <a:xfrm>
            <a:off x="9474440" y="3418701"/>
            <a:ext cx="644275" cy="1097281"/>
          </a:xfrm>
          <a:prstGeom prst="rect">
            <a:avLst/>
          </a:prstGeom>
          <a:ln w="12700">
            <a:miter lim="400000"/>
          </a:ln>
        </p:spPr>
      </p:pic>
      <p:pic>
        <p:nvPicPr>
          <p:cNvPr id="781" name="image116.gif" descr="image116.gif"/>
          <p:cNvPicPr>
            <a:picLocks noChangeAspect="1"/>
          </p:cNvPicPr>
          <p:nvPr/>
        </p:nvPicPr>
        <p:blipFill>
          <a:blip r:embed="rId4"/>
          <a:stretch>
            <a:fillRect/>
          </a:stretch>
        </p:blipFill>
        <p:spPr>
          <a:xfrm>
            <a:off x="4590243" y="1704725"/>
            <a:ext cx="588908" cy="1097282"/>
          </a:xfrm>
          <a:prstGeom prst="rect">
            <a:avLst/>
          </a:prstGeom>
          <a:ln w="12700">
            <a:miter lim="400000"/>
          </a:ln>
        </p:spPr>
      </p:pic>
      <p:pic>
        <p:nvPicPr>
          <p:cNvPr id="782" name="image117.gif" descr="image117.gif"/>
          <p:cNvPicPr>
            <a:picLocks noChangeAspect="1"/>
          </p:cNvPicPr>
          <p:nvPr/>
        </p:nvPicPr>
        <p:blipFill>
          <a:blip r:embed="rId5"/>
          <a:stretch>
            <a:fillRect/>
          </a:stretch>
        </p:blipFill>
        <p:spPr>
          <a:xfrm>
            <a:off x="4589559" y="3228035"/>
            <a:ext cx="523177" cy="1097281"/>
          </a:xfrm>
          <a:prstGeom prst="rect">
            <a:avLst/>
          </a:prstGeom>
          <a:ln w="12700">
            <a:miter lim="400000"/>
          </a:ln>
        </p:spPr>
      </p:pic>
      <p:sp>
        <p:nvSpPr>
          <p:cNvPr id="783" name="矩形"/>
          <p:cNvSpPr/>
          <p:nvPr/>
        </p:nvSpPr>
        <p:spPr>
          <a:xfrm>
            <a:off x="4500033" y="1635063"/>
            <a:ext cx="786911" cy="1258354"/>
          </a:xfrm>
          <a:prstGeom prst="rect">
            <a:avLst/>
          </a:prstGeom>
          <a:ln w="19050">
            <a:solidFill>
              <a:srgbClr val="FF0000"/>
            </a:solidFill>
          </a:ln>
        </p:spPr>
        <p:txBody>
          <a:bodyPr lIns="45719" rIns="45719" anchor="ctr"/>
          <a:lstStyle/>
          <a:p>
            <a:pPr>
              <a:defRPr sz="2400"/>
            </a:pPr>
            <a:endParaRPr/>
          </a:p>
        </p:txBody>
      </p:sp>
      <p:sp>
        <p:nvSpPr>
          <p:cNvPr id="784" name="矩形"/>
          <p:cNvSpPr/>
          <p:nvPr/>
        </p:nvSpPr>
        <p:spPr>
          <a:xfrm>
            <a:off x="4500764" y="3130725"/>
            <a:ext cx="786911" cy="1258354"/>
          </a:xfrm>
          <a:prstGeom prst="rect">
            <a:avLst/>
          </a:prstGeom>
          <a:ln w="19050">
            <a:solidFill>
              <a:srgbClr val="FF0000"/>
            </a:solidFill>
          </a:ln>
        </p:spPr>
        <p:txBody>
          <a:bodyPr lIns="45719" rIns="45719" anchor="ctr"/>
          <a:lstStyle/>
          <a:p>
            <a:pPr>
              <a:defRPr sz="2400"/>
            </a:pPr>
            <a:endParaRPr/>
          </a:p>
        </p:txBody>
      </p:sp>
      <p:sp>
        <p:nvSpPr>
          <p:cNvPr id="785" name="矩形"/>
          <p:cNvSpPr/>
          <p:nvPr/>
        </p:nvSpPr>
        <p:spPr>
          <a:xfrm>
            <a:off x="9401010" y="3344671"/>
            <a:ext cx="786911" cy="1258354"/>
          </a:xfrm>
          <a:prstGeom prst="rect">
            <a:avLst/>
          </a:prstGeom>
          <a:ln w="19050">
            <a:solidFill>
              <a:srgbClr val="FF0000"/>
            </a:solidFill>
          </a:ln>
        </p:spPr>
        <p:txBody>
          <a:bodyPr lIns="45719" rIns="45719" anchor="ctr"/>
          <a:lstStyle/>
          <a:p>
            <a:pPr>
              <a:defRPr sz="2400"/>
            </a:pPr>
            <a:endParaRPr/>
          </a:p>
        </p:txBody>
      </p:sp>
      <p:sp>
        <p:nvSpPr>
          <p:cNvPr id="786" name="矩形"/>
          <p:cNvSpPr/>
          <p:nvPr/>
        </p:nvSpPr>
        <p:spPr>
          <a:xfrm>
            <a:off x="9401010" y="2132967"/>
            <a:ext cx="786911" cy="728966"/>
          </a:xfrm>
          <a:prstGeom prst="rect">
            <a:avLst/>
          </a:prstGeom>
          <a:ln w="19050">
            <a:solidFill>
              <a:srgbClr val="548235"/>
            </a:solidFill>
          </a:ln>
        </p:spPr>
        <p:txBody>
          <a:bodyPr lIns="45719" rIns="45719" anchor="ctr"/>
          <a:lstStyle/>
          <a:p>
            <a:pPr>
              <a:defRPr sz="2400"/>
            </a:pPr>
            <a:endParaRPr/>
          </a:p>
        </p:txBody>
      </p:sp>
      <p:sp>
        <p:nvSpPr>
          <p:cNvPr id="787" name="矩形"/>
          <p:cNvSpPr/>
          <p:nvPr/>
        </p:nvSpPr>
        <p:spPr>
          <a:xfrm rot="1351013">
            <a:off x="1549662" y="182329"/>
            <a:ext cx="701821" cy="601748"/>
          </a:xfrm>
          <a:prstGeom prst="rect">
            <a:avLst/>
          </a:prstGeom>
          <a:ln w="19050">
            <a:solidFill>
              <a:srgbClr val="548235"/>
            </a:solidFill>
          </a:ln>
        </p:spPr>
        <p:txBody>
          <a:bodyPr lIns="45719" rIns="45719" anchor="ctr"/>
          <a:lstStyle/>
          <a:p>
            <a:pPr>
              <a:defRPr sz="2400"/>
            </a:pPr>
            <a:endParaRPr/>
          </a:p>
        </p:txBody>
      </p:sp>
      <p:sp>
        <p:nvSpPr>
          <p:cNvPr id="788" name="正方形"/>
          <p:cNvSpPr/>
          <p:nvPr/>
        </p:nvSpPr>
        <p:spPr>
          <a:xfrm rot="20460419">
            <a:off x="1559078" y="4023755"/>
            <a:ext cx="594724" cy="601747"/>
          </a:xfrm>
          <a:prstGeom prst="rect">
            <a:avLst/>
          </a:prstGeom>
          <a:ln w="19050">
            <a:solidFill>
              <a:srgbClr val="548235"/>
            </a:solidFill>
          </a:ln>
        </p:spPr>
        <p:txBody>
          <a:bodyPr lIns="45719" rIns="45719" anchor="ctr"/>
          <a:lstStyle/>
          <a:p>
            <a:pPr>
              <a:defRPr sz="2400"/>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幻灯片编号"/>
          <p:cNvSpPr txBox="1">
            <a:spLocks noGrp="1"/>
          </p:cNvSpPr>
          <p:nvPr>
            <p:ph type="sldNum" sz="quarter" idx="2"/>
          </p:nvPr>
        </p:nvSpPr>
        <p:spPr>
          <a:xfrm>
            <a:off x="5937369" y="6526529"/>
            <a:ext cx="317262"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pSp>
        <p:nvGrpSpPr>
          <p:cNvPr id="793" name="成组"/>
          <p:cNvGrpSpPr/>
          <p:nvPr/>
        </p:nvGrpSpPr>
        <p:grpSpPr>
          <a:xfrm>
            <a:off x="3967232" y="660387"/>
            <a:ext cx="4658390" cy="4658390"/>
            <a:chOff x="0" y="0"/>
            <a:chExt cx="4658388" cy="4658388"/>
          </a:xfrm>
        </p:grpSpPr>
        <p:sp>
          <p:nvSpPr>
            <p:cNvPr id="791" name="圆形"/>
            <p:cNvSpPr/>
            <p:nvPr/>
          </p:nvSpPr>
          <p:spPr>
            <a:xfrm>
              <a:off x="-1" y="-1"/>
              <a:ext cx="4658390" cy="4658390"/>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792" name="f"/>
            <p:cNvSpPr txBox="1"/>
            <p:nvPr/>
          </p:nvSpPr>
          <p:spPr>
            <a:xfrm>
              <a:off x="682204" y="1743775"/>
              <a:ext cx="3293979"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794" name="线条"/>
          <p:cNvSpPr/>
          <p:nvPr/>
        </p:nvSpPr>
        <p:spPr>
          <a:xfrm flipV="1">
            <a:off x="935989" y="3968092"/>
            <a:ext cx="3212364" cy="1084918"/>
          </a:xfrm>
          <a:prstGeom prst="line">
            <a:avLst/>
          </a:prstGeom>
          <a:ln w="19050">
            <a:solidFill>
              <a:srgbClr val="548235"/>
            </a:solidFill>
            <a:tailEnd type="triangle"/>
          </a:ln>
        </p:spPr>
        <p:txBody>
          <a:bodyPr lIns="45719" rIns="45719"/>
          <a:lstStyle/>
          <a:p>
            <a:endParaRPr/>
          </a:p>
        </p:txBody>
      </p:sp>
      <p:sp>
        <p:nvSpPr>
          <p:cNvPr id="795" name="线条"/>
          <p:cNvSpPr/>
          <p:nvPr/>
        </p:nvSpPr>
        <p:spPr>
          <a:xfrm>
            <a:off x="1318888" y="628429"/>
            <a:ext cx="2924840" cy="1244476"/>
          </a:xfrm>
          <a:prstGeom prst="line">
            <a:avLst/>
          </a:prstGeom>
          <a:ln w="19050">
            <a:solidFill>
              <a:srgbClr val="548235"/>
            </a:solidFill>
            <a:tailEnd type="triangle"/>
          </a:ln>
        </p:spPr>
        <p:txBody>
          <a:bodyPr lIns="45719" rIns="45719"/>
          <a:lstStyle/>
          <a:p>
            <a:endParaRPr/>
          </a:p>
        </p:txBody>
      </p:sp>
      <p:sp>
        <p:nvSpPr>
          <p:cNvPr id="796" name="线条"/>
          <p:cNvSpPr/>
          <p:nvPr/>
        </p:nvSpPr>
        <p:spPr>
          <a:xfrm>
            <a:off x="8625619" y="2989581"/>
            <a:ext cx="3031611" cy="1"/>
          </a:xfrm>
          <a:prstGeom prst="line">
            <a:avLst/>
          </a:prstGeom>
          <a:ln w="19050">
            <a:solidFill>
              <a:srgbClr val="548235"/>
            </a:solidFill>
            <a:tailEnd type="triangle"/>
          </a:ln>
        </p:spPr>
        <p:txBody>
          <a:bodyPr lIns="45719" rIns="45719"/>
          <a:lstStyle/>
          <a:p>
            <a:endParaRPr/>
          </a:p>
        </p:txBody>
      </p:sp>
      <p:sp>
        <p:nvSpPr>
          <p:cNvPr id="797" name="线条"/>
          <p:cNvSpPr/>
          <p:nvPr/>
        </p:nvSpPr>
        <p:spPr>
          <a:xfrm flipH="1" flipV="1">
            <a:off x="8625902" y="3246151"/>
            <a:ext cx="2967228" cy="1"/>
          </a:xfrm>
          <a:prstGeom prst="line">
            <a:avLst/>
          </a:prstGeom>
          <a:ln w="19050">
            <a:solidFill>
              <a:srgbClr val="FF0000"/>
            </a:solidFill>
            <a:tailEnd type="triangle"/>
          </a:ln>
        </p:spPr>
        <p:txBody>
          <a:bodyPr lIns="45719" rIns="45719"/>
          <a:lstStyle/>
          <a:p>
            <a:endParaRPr/>
          </a:p>
        </p:txBody>
      </p:sp>
      <p:sp>
        <p:nvSpPr>
          <p:cNvPr id="798" name="Local gradients"/>
          <p:cNvSpPr txBox="1"/>
          <p:nvPr/>
        </p:nvSpPr>
        <p:spPr>
          <a:xfrm>
            <a:off x="5347005" y="3344671"/>
            <a:ext cx="1909571" cy="707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000">
                <a:solidFill>
                  <a:srgbClr val="FF0000"/>
                </a:solidFill>
              </a:defRPr>
            </a:lvl1pPr>
          </a:lstStyle>
          <a:p>
            <a:r>
              <a:rPr lang="zh-CN" altLang="en-US" dirty="0"/>
              <a:t>局部梯度</a:t>
            </a:r>
            <a:endParaRPr dirty="0"/>
          </a:p>
        </p:txBody>
      </p:sp>
      <p:sp>
        <p:nvSpPr>
          <p:cNvPr id="799" name="矩形"/>
          <p:cNvSpPr/>
          <p:nvPr/>
        </p:nvSpPr>
        <p:spPr>
          <a:xfrm rot="20453566">
            <a:off x="1701933" y="5010475"/>
            <a:ext cx="786752" cy="1260872"/>
          </a:xfrm>
          <a:prstGeom prst="rect">
            <a:avLst/>
          </a:prstGeom>
          <a:ln w="19050">
            <a:solidFill>
              <a:srgbClr val="FF0000"/>
            </a:solidFill>
          </a:ln>
        </p:spPr>
        <p:txBody>
          <a:bodyPr lIns="45719" rIns="45719" anchor="ctr"/>
          <a:lstStyle/>
          <a:p>
            <a:pPr>
              <a:defRPr sz="2400"/>
            </a:pPr>
            <a:endParaRPr/>
          </a:p>
        </p:txBody>
      </p:sp>
      <p:sp>
        <p:nvSpPr>
          <p:cNvPr id="800" name="线条"/>
          <p:cNvSpPr/>
          <p:nvPr/>
        </p:nvSpPr>
        <p:spPr>
          <a:xfrm flipH="1" flipV="1">
            <a:off x="1264869" y="811948"/>
            <a:ext cx="2872453" cy="1242078"/>
          </a:xfrm>
          <a:prstGeom prst="line">
            <a:avLst/>
          </a:prstGeom>
          <a:ln w="19050">
            <a:solidFill>
              <a:srgbClr val="FF0000"/>
            </a:solidFill>
            <a:tailEnd type="triangle"/>
          </a:ln>
        </p:spPr>
        <p:txBody>
          <a:bodyPr lIns="45719" rIns="45719"/>
          <a:lstStyle/>
          <a:p>
            <a:endParaRPr/>
          </a:p>
        </p:txBody>
      </p:sp>
      <p:sp>
        <p:nvSpPr>
          <p:cNvPr id="801" name="线条"/>
          <p:cNvSpPr/>
          <p:nvPr/>
        </p:nvSpPr>
        <p:spPr>
          <a:xfrm flipH="1">
            <a:off x="989574" y="4139948"/>
            <a:ext cx="3222762" cy="1110512"/>
          </a:xfrm>
          <a:prstGeom prst="line">
            <a:avLst/>
          </a:prstGeom>
          <a:ln w="19050">
            <a:solidFill>
              <a:srgbClr val="FF0000"/>
            </a:solidFill>
            <a:tailEnd type="triangle"/>
          </a:ln>
        </p:spPr>
        <p:txBody>
          <a:bodyPr lIns="45719" rIns="45719"/>
          <a:lstStyle/>
          <a:p>
            <a:endParaRPr/>
          </a:p>
        </p:txBody>
      </p:sp>
      <p:sp>
        <p:nvSpPr>
          <p:cNvPr id="802" name="Upstream gradient"/>
          <p:cNvSpPr txBox="1"/>
          <p:nvPr/>
        </p:nvSpPr>
        <p:spPr>
          <a:xfrm>
            <a:off x="8561986" y="4639850"/>
            <a:ext cx="2464959" cy="7385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200">
                <a:solidFill>
                  <a:srgbClr val="FF0000"/>
                </a:solidFill>
              </a:defRPr>
            </a:lvl1pPr>
          </a:lstStyle>
          <a:p>
            <a:r>
              <a:rPr lang="zh-CN" altLang="en-US" dirty="0"/>
              <a:t>上游梯度</a:t>
            </a:r>
            <a:endParaRPr dirty="0"/>
          </a:p>
        </p:txBody>
      </p:sp>
      <p:sp>
        <p:nvSpPr>
          <p:cNvPr id="803" name="Downstream…"/>
          <p:cNvSpPr txBox="1"/>
          <p:nvPr/>
        </p:nvSpPr>
        <p:spPr>
          <a:xfrm>
            <a:off x="31904" y="2590445"/>
            <a:ext cx="2671704" cy="707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3000">
                <a:solidFill>
                  <a:srgbClr val="FF0000"/>
                </a:solidFill>
              </a:defRPr>
            </a:pPr>
            <a:r>
              <a:rPr lang="zh-CN" altLang="en-US" dirty="0"/>
              <a:t>下游梯度</a:t>
            </a:r>
            <a:endParaRPr dirty="0"/>
          </a:p>
        </p:txBody>
      </p:sp>
      <p:pic>
        <p:nvPicPr>
          <p:cNvPr id="804" name="image114.gif" descr="image114.gif"/>
          <p:cNvPicPr>
            <a:picLocks noChangeAspect="1"/>
          </p:cNvPicPr>
          <p:nvPr/>
        </p:nvPicPr>
        <p:blipFill>
          <a:blip r:embed="rId2"/>
          <a:srcRect r="73826" b="25783"/>
          <a:stretch>
            <a:fillRect/>
          </a:stretch>
        </p:blipFill>
        <p:spPr>
          <a:xfrm rot="1357009">
            <a:off x="1619519" y="262156"/>
            <a:ext cx="507445" cy="457201"/>
          </a:xfrm>
          <a:prstGeom prst="rect">
            <a:avLst/>
          </a:prstGeom>
          <a:ln w="12700">
            <a:miter lim="400000"/>
          </a:ln>
        </p:spPr>
      </p:pic>
      <p:pic>
        <p:nvPicPr>
          <p:cNvPr id="805" name="image114.gif" descr="image114.gif"/>
          <p:cNvPicPr>
            <a:picLocks noChangeAspect="1"/>
          </p:cNvPicPr>
          <p:nvPr/>
        </p:nvPicPr>
        <p:blipFill>
          <a:blip r:embed="rId2"/>
          <a:srcRect l="36986" r="34391"/>
          <a:stretch>
            <a:fillRect/>
          </a:stretch>
        </p:blipFill>
        <p:spPr>
          <a:xfrm rot="20428583">
            <a:off x="1634306" y="4068895"/>
            <a:ext cx="471162" cy="523048"/>
          </a:xfrm>
          <a:prstGeom prst="rect">
            <a:avLst/>
          </a:prstGeom>
          <a:ln w="12700">
            <a:miter lim="400000"/>
          </a:ln>
        </p:spPr>
      </p:pic>
      <p:pic>
        <p:nvPicPr>
          <p:cNvPr id="806" name="image114.gif" descr="image114.gif"/>
          <p:cNvPicPr>
            <a:picLocks noChangeAspect="1"/>
          </p:cNvPicPr>
          <p:nvPr/>
        </p:nvPicPr>
        <p:blipFill>
          <a:blip r:embed="rId2"/>
          <a:srcRect l="78270"/>
          <a:stretch>
            <a:fillRect/>
          </a:stretch>
        </p:blipFill>
        <p:spPr>
          <a:xfrm>
            <a:off x="9602450" y="2318804"/>
            <a:ext cx="357694" cy="523054"/>
          </a:xfrm>
          <a:prstGeom prst="rect">
            <a:avLst/>
          </a:prstGeom>
          <a:ln w="12700">
            <a:miter lim="400000"/>
          </a:ln>
        </p:spPr>
      </p:pic>
      <p:pic>
        <p:nvPicPr>
          <p:cNvPr id="807" name="image115.gif" descr="image115.gif"/>
          <p:cNvPicPr>
            <a:picLocks noChangeAspect="1"/>
          </p:cNvPicPr>
          <p:nvPr/>
        </p:nvPicPr>
        <p:blipFill>
          <a:blip r:embed="rId3"/>
          <a:stretch>
            <a:fillRect/>
          </a:stretch>
        </p:blipFill>
        <p:spPr>
          <a:xfrm>
            <a:off x="9474440" y="3418701"/>
            <a:ext cx="644275" cy="1097281"/>
          </a:xfrm>
          <a:prstGeom prst="rect">
            <a:avLst/>
          </a:prstGeom>
          <a:ln w="12700">
            <a:miter lim="400000"/>
          </a:ln>
        </p:spPr>
      </p:pic>
      <p:pic>
        <p:nvPicPr>
          <p:cNvPr id="808" name="image116.gif" descr="image116.gif"/>
          <p:cNvPicPr>
            <a:picLocks noChangeAspect="1"/>
          </p:cNvPicPr>
          <p:nvPr/>
        </p:nvPicPr>
        <p:blipFill>
          <a:blip r:embed="rId4"/>
          <a:stretch>
            <a:fillRect/>
          </a:stretch>
        </p:blipFill>
        <p:spPr>
          <a:xfrm>
            <a:off x="4590243" y="1704725"/>
            <a:ext cx="588908" cy="1097282"/>
          </a:xfrm>
          <a:prstGeom prst="rect">
            <a:avLst/>
          </a:prstGeom>
          <a:ln w="12700">
            <a:miter lim="400000"/>
          </a:ln>
        </p:spPr>
      </p:pic>
      <p:pic>
        <p:nvPicPr>
          <p:cNvPr id="809" name="image117.gif" descr="image117.gif"/>
          <p:cNvPicPr>
            <a:picLocks noChangeAspect="1"/>
          </p:cNvPicPr>
          <p:nvPr/>
        </p:nvPicPr>
        <p:blipFill>
          <a:blip r:embed="rId5"/>
          <a:stretch>
            <a:fillRect/>
          </a:stretch>
        </p:blipFill>
        <p:spPr>
          <a:xfrm>
            <a:off x="4589559" y="3228035"/>
            <a:ext cx="523177" cy="1097281"/>
          </a:xfrm>
          <a:prstGeom prst="rect">
            <a:avLst/>
          </a:prstGeom>
          <a:ln w="12700">
            <a:miter lim="400000"/>
          </a:ln>
        </p:spPr>
      </p:pic>
      <p:pic>
        <p:nvPicPr>
          <p:cNvPr id="810" name="image118.gif" descr="image118.gif"/>
          <p:cNvPicPr>
            <a:picLocks noChangeAspect="1"/>
          </p:cNvPicPr>
          <p:nvPr/>
        </p:nvPicPr>
        <p:blipFill>
          <a:blip r:embed="rId6"/>
          <a:stretch>
            <a:fillRect/>
          </a:stretch>
        </p:blipFill>
        <p:spPr>
          <a:xfrm rot="20450299">
            <a:off x="1742606" y="4755195"/>
            <a:ext cx="2618535" cy="1132469"/>
          </a:xfrm>
          <a:prstGeom prst="rect">
            <a:avLst/>
          </a:prstGeom>
          <a:ln w="12700">
            <a:miter lim="400000"/>
          </a:ln>
        </p:spPr>
      </p:pic>
      <p:pic>
        <p:nvPicPr>
          <p:cNvPr id="811" name="image119.gif" descr="image119.gif"/>
          <p:cNvPicPr>
            <a:picLocks noChangeAspect="1"/>
          </p:cNvPicPr>
          <p:nvPr/>
        </p:nvPicPr>
        <p:blipFill>
          <a:blip r:embed="rId7"/>
          <a:stretch>
            <a:fillRect/>
          </a:stretch>
        </p:blipFill>
        <p:spPr>
          <a:xfrm rot="1434161">
            <a:off x="972417" y="1513853"/>
            <a:ext cx="2785894" cy="1098238"/>
          </a:xfrm>
          <a:prstGeom prst="rect">
            <a:avLst/>
          </a:prstGeom>
          <a:ln w="12700">
            <a:miter lim="400000"/>
          </a:ln>
        </p:spPr>
      </p:pic>
      <p:sp>
        <p:nvSpPr>
          <p:cNvPr id="812" name="矩形"/>
          <p:cNvSpPr/>
          <p:nvPr/>
        </p:nvSpPr>
        <p:spPr>
          <a:xfrm rot="1454930">
            <a:off x="974300" y="1002252"/>
            <a:ext cx="786912" cy="1258354"/>
          </a:xfrm>
          <a:prstGeom prst="rect">
            <a:avLst/>
          </a:prstGeom>
          <a:ln w="19050">
            <a:solidFill>
              <a:srgbClr val="FF0000"/>
            </a:solidFill>
          </a:ln>
        </p:spPr>
        <p:txBody>
          <a:bodyPr lIns="45719" rIns="45719" anchor="ctr"/>
          <a:lstStyle/>
          <a:p>
            <a:pPr>
              <a:defRPr sz="2400"/>
            </a:pPr>
            <a:endParaRPr/>
          </a:p>
        </p:txBody>
      </p:sp>
      <p:sp>
        <p:nvSpPr>
          <p:cNvPr id="813" name="矩形"/>
          <p:cNvSpPr/>
          <p:nvPr/>
        </p:nvSpPr>
        <p:spPr>
          <a:xfrm>
            <a:off x="4500033" y="1635063"/>
            <a:ext cx="786911" cy="1258354"/>
          </a:xfrm>
          <a:prstGeom prst="rect">
            <a:avLst/>
          </a:prstGeom>
          <a:ln w="19050">
            <a:solidFill>
              <a:srgbClr val="FF0000"/>
            </a:solidFill>
          </a:ln>
        </p:spPr>
        <p:txBody>
          <a:bodyPr lIns="45719" rIns="45719" anchor="ctr"/>
          <a:lstStyle/>
          <a:p>
            <a:pPr>
              <a:defRPr sz="2400"/>
            </a:pPr>
            <a:endParaRPr/>
          </a:p>
        </p:txBody>
      </p:sp>
      <p:sp>
        <p:nvSpPr>
          <p:cNvPr id="814" name="矩形"/>
          <p:cNvSpPr/>
          <p:nvPr/>
        </p:nvSpPr>
        <p:spPr>
          <a:xfrm>
            <a:off x="4500764" y="3130725"/>
            <a:ext cx="786911" cy="1258354"/>
          </a:xfrm>
          <a:prstGeom prst="rect">
            <a:avLst/>
          </a:prstGeom>
          <a:ln w="19050">
            <a:solidFill>
              <a:srgbClr val="FF0000"/>
            </a:solidFill>
          </a:ln>
        </p:spPr>
        <p:txBody>
          <a:bodyPr lIns="45719" rIns="45719" anchor="ctr"/>
          <a:lstStyle/>
          <a:p>
            <a:pPr>
              <a:defRPr sz="2400"/>
            </a:pPr>
            <a:endParaRPr/>
          </a:p>
        </p:txBody>
      </p:sp>
      <p:sp>
        <p:nvSpPr>
          <p:cNvPr id="815" name="矩形"/>
          <p:cNvSpPr/>
          <p:nvPr/>
        </p:nvSpPr>
        <p:spPr>
          <a:xfrm>
            <a:off x="9401010" y="3344671"/>
            <a:ext cx="786911" cy="1258354"/>
          </a:xfrm>
          <a:prstGeom prst="rect">
            <a:avLst/>
          </a:prstGeom>
          <a:ln w="19050">
            <a:solidFill>
              <a:srgbClr val="FF0000"/>
            </a:solidFill>
          </a:ln>
        </p:spPr>
        <p:txBody>
          <a:bodyPr lIns="45719" rIns="45719" anchor="ctr"/>
          <a:lstStyle/>
          <a:p>
            <a:pPr>
              <a:defRPr sz="2400"/>
            </a:pPr>
            <a:endParaRPr/>
          </a:p>
        </p:txBody>
      </p:sp>
      <p:sp>
        <p:nvSpPr>
          <p:cNvPr id="816" name="矩形"/>
          <p:cNvSpPr/>
          <p:nvPr/>
        </p:nvSpPr>
        <p:spPr>
          <a:xfrm>
            <a:off x="9401010" y="2132967"/>
            <a:ext cx="786911" cy="728966"/>
          </a:xfrm>
          <a:prstGeom prst="rect">
            <a:avLst/>
          </a:prstGeom>
          <a:ln w="19050">
            <a:solidFill>
              <a:srgbClr val="548235"/>
            </a:solidFill>
          </a:ln>
        </p:spPr>
        <p:txBody>
          <a:bodyPr lIns="45719" rIns="45719" anchor="ctr"/>
          <a:lstStyle/>
          <a:p>
            <a:pPr>
              <a:defRPr sz="2400"/>
            </a:pPr>
            <a:endParaRPr/>
          </a:p>
        </p:txBody>
      </p:sp>
      <p:sp>
        <p:nvSpPr>
          <p:cNvPr id="817" name="矩形"/>
          <p:cNvSpPr/>
          <p:nvPr/>
        </p:nvSpPr>
        <p:spPr>
          <a:xfrm rot="1351013">
            <a:off x="1549662" y="182329"/>
            <a:ext cx="701821" cy="601748"/>
          </a:xfrm>
          <a:prstGeom prst="rect">
            <a:avLst/>
          </a:prstGeom>
          <a:ln w="19050">
            <a:solidFill>
              <a:srgbClr val="548235"/>
            </a:solidFill>
          </a:ln>
        </p:spPr>
        <p:txBody>
          <a:bodyPr lIns="45719" rIns="45719" anchor="ctr"/>
          <a:lstStyle/>
          <a:p>
            <a:pPr>
              <a:defRPr sz="2400"/>
            </a:pPr>
            <a:endParaRPr/>
          </a:p>
        </p:txBody>
      </p:sp>
      <p:sp>
        <p:nvSpPr>
          <p:cNvPr id="818" name="正方形"/>
          <p:cNvSpPr/>
          <p:nvPr/>
        </p:nvSpPr>
        <p:spPr>
          <a:xfrm rot="20460419">
            <a:off x="1559078" y="4023755"/>
            <a:ext cx="594724" cy="601747"/>
          </a:xfrm>
          <a:prstGeom prst="rect">
            <a:avLst/>
          </a:prstGeom>
          <a:ln w="19050">
            <a:solidFill>
              <a:srgbClr val="548235"/>
            </a:solidFill>
          </a:ln>
        </p:spPr>
        <p:txBody>
          <a:bodyPr lIns="45719" rIns="45719" anchor="ctr"/>
          <a:lstStyle/>
          <a:p>
            <a:pPr>
              <a:defRPr sz="2400"/>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幻灯片编号"/>
          <p:cNvSpPr txBox="1">
            <a:spLocks noGrp="1"/>
          </p:cNvSpPr>
          <p:nvPr>
            <p:ph type="sldNum" sz="quarter" idx="2"/>
          </p:nvPr>
        </p:nvSpPr>
        <p:spPr>
          <a:xfrm>
            <a:off x="5937369" y="6526529"/>
            <a:ext cx="317262"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grpSp>
        <p:nvGrpSpPr>
          <p:cNvPr id="823" name="成组"/>
          <p:cNvGrpSpPr/>
          <p:nvPr/>
        </p:nvGrpSpPr>
        <p:grpSpPr>
          <a:xfrm>
            <a:off x="3967232" y="660387"/>
            <a:ext cx="4658390" cy="4658390"/>
            <a:chOff x="0" y="0"/>
            <a:chExt cx="4658388" cy="4658388"/>
          </a:xfrm>
        </p:grpSpPr>
        <p:sp>
          <p:nvSpPr>
            <p:cNvPr id="821" name="圆形"/>
            <p:cNvSpPr/>
            <p:nvPr/>
          </p:nvSpPr>
          <p:spPr>
            <a:xfrm>
              <a:off x="-1" y="-1"/>
              <a:ext cx="4658390" cy="4658390"/>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822" name="f"/>
            <p:cNvSpPr txBox="1"/>
            <p:nvPr/>
          </p:nvSpPr>
          <p:spPr>
            <a:xfrm>
              <a:off x="682204" y="1743775"/>
              <a:ext cx="3293979"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824" name="线条"/>
          <p:cNvSpPr/>
          <p:nvPr/>
        </p:nvSpPr>
        <p:spPr>
          <a:xfrm flipV="1">
            <a:off x="935989" y="3968092"/>
            <a:ext cx="3212364" cy="1084918"/>
          </a:xfrm>
          <a:prstGeom prst="line">
            <a:avLst/>
          </a:prstGeom>
          <a:ln w="19050">
            <a:solidFill>
              <a:srgbClr val="548235"/>
            </a:solidFill>
            <a:tailEnd type="triangle"/>
          </a:ln>
        </p:spPr>
        <p:txBody>
          <a:bodyPr lIns="45719" rIns="45719"/>
          <a:lstStyle/>
          <a:p>
            <a:endParaRPr/>
          </a:p>
        </p:txBody>
      </p:sp>
      <p:sp>
        <p:nvSpPr>
          <p:cNvPr id="825" name="线条"/>
          <p:cNvSpPr/>
          <p:nvPr/>
        </p:nvSpPr>
        <p:spPr>
          <a:xfrm>
            <a:off x="1318888" y="628429"/>
            <a:ext cx="2924840" cy="1244476"/>
          </a:xfrm>
          <a:prstGeom prst="line">
            <a:avLst/>
          </a:prstGeom>
          <a:ln w="19050">
            <a:solidFill>
              <a:srgbClr val="548235"/>
            </a:solidFill>
            <a:tailEnd type="triangle"/>
          </a:ln>
        </p:spPr>
        <p:txBody>
          <a:bodyPr lIns="45719" rIns="45719"/>
          <a:lstStyle/>
          <a:p>
            <a:endParaRPr/>
          </a:p>
        </p:txBody>
      </p:sp>
      <p:sp>
        <p:nvSpPr>
          <p:cNvPr id="826" name="线条"/>
          <p:cNvSpPr/>
          <p:nvPr/>
        </p:nvSpPr>
        <p:spPr>
          <a:xfrm>
            <a:off x="8625619" y="2989581"/>
            <a:ext cx="3031611" cy="1"/>
          </a:xfrm>
          <a:prstGeom prst="line">
            <a:avLst/>
          </a:prstGeom>
          <a:ln w="19050">
            <a:solidFill>
              <a:srgbClr val="548235"/>
            </a:solidFill>
            <a:tailEnd type="triangle"/>
          </a:ln>
        </p:spPr>
        <p:txBody>
          <a:bodyPr lIns="45719" rIns="45719"/>
          <a:lstStyle/>
          <a:p>
            <a:endParaRPr/>
          </a:p>
        </p:txBody>
      </p:sp>
      <p:sp>
        <p:nvSpPr>
          <p:cNvPr id="827" name="线条"/>
          <p:cNvSpPr/>
          <p:nvPr/>
        </p:nvSpPr>
        <p:spPr>
          <a:xfrm flipH="1" flipV="1">
            <a:off x="8625902" y="3246151"/>
            <a:ext cx="2967228" cy="1"/>
          </a:xfrm>
          <a:prstGeom prst="line">
            <a:avLst/>
          </a:prstGeom>
          <a:ln w="19050">
            <a:solidFill>
              <a:srgbClr val="FF0000"/>
            </a:solidFill>
            <a:tailEnd type="triangle"/>
          </a:ln>
        </p:spPr>
        <p:txBody>
          <a:bodyPr lIns="45719" rIns="45719"/>
          <a:lstStyle/>
          <a:p>
            <a:endParaRPr/>
          </a:p>
        </p:txBody>
      </p:sp>
      <p:sp>
        <p:nvSpPr>
          <p:cNvPr id="828" name="Local gradients"/>
          <p:cNvSpPr txBox="1"/>
          <p:nvPr/>
        </p:nvSpPr>
        <p:spPr>
          <a:xfrm>
            <a:off x="5347005" y="3344671"/>
            <a:ext cx="1909571" cy="67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800">
                <a:solidFill>
                  <a:srgbClr val="FF0000"/>
                </a:solidFill>
              </a:defRPr>
            </a:lvl1pPr>
          </a:lstStyle>
          <a:p>
            <a:r>
              <a:rPr lang="zh-CN" altLang="en-US" dirty="0"/>
              <a:t>局部梯度</a:t>
            </a:r>
            <a:endParaRPr dirty="0"/>
          </a:p>
        </p:txBody>
      </p:sp>
      <p:sp>
        <p:nvSpPr>
          <p:cNvPr id="829" name="矩形"/>
          <p:cNvSpPr/>
          <p:nvPr/>
        </p:nvSpPr>
        <p:spPr>
          <a:xfrm rot="20453566">
            <a:off x="1701933" y="5010475"/>
            <a:ext cx="786752" cy="1260872"/>
          </a:xfrm>
          <a:prstGeom prst="rect">
            <a:avLst/>
          </a:prstGeom>
          <a:ln w="19050">
            <a:solidFill>
              <a:srgbClr val="FF0000"/>
            </a:solidFill>
          </a:ln>
        </p:spPr>
        <p:txBody>
          <a:bodyPr lIns="45719" rIns="45719" anchor="ctr"/>
          <a:lstStyle/>
          <a:p>
            <a:pPr>
              <a:defRPr sz="2400"/>
            </a:pPr>
            <a:endParaRPr/>
          </a:p>
        </p:txBody>
      </p:sp>
      <p:sp>
        <p:nvSpPr>
          <p:cNvPr id="830" name="圆形"/>
          <p:cNvSpPr/>
          <p:nvPr/>
        </p:nvSpPr>
        <p:spPr>
          <a:xfrm>
            <a:off x="-3055472" y="-3041582"/>
            <a:ext cx="4658390" cy="4658390"/>
          </a:xfrm>
          <a:prstGeom prst="ellipse">
            <a:avLst/>
          </a:prstGeom>
          <a:solidFill>
            <a:srgbClr val="F3F3F3"/>
          </a:solidFill>
          <a:ln w="19050">
            <a:solidFill>
              <a:srgbClr val="44546A"/>
            </a:solidFill>
          </a:ln>
        </p:spPr>
        <p:txBody>
          <a:bodyPr lIns="45719" rIns="45719" anchor="ctr"/>
          <a:lstStyle/>
          <a:p>
            <a:pPr algn="ctr">
              <a:defRPr sz="6300"/>
            </a:pPr>
            <a:endParaRPr/>
          </a:p>
        </p:txBody>
      </p:sp>
      <p:sp>
        <p:nvSpPr>
          <p:cNvPr id="831" name="圆形"/>
          <p:cNvSpPr/>
          <p:nvPr/>
        </p:nvSpPr>
        <p:spPr>
          <a:xfrm>
            <a:off x="-3722398" y="3501714"/>
            <a:ext cx="4658389" cy="4658389"/>
          </a:xfrm>
          <a:prstGeom prst="ellipse">
            <a:avLst/>
          </a:prstGeom>
          <a:solidFill>
            <a:srgbClr val="F3F3F3"/>
          </a:solidFill>
          <a:ln w="19050">
            <a:solidFill>
              <a:srgbClr val="44546A"/>
            </a:solidFill>
          </a:ln>
        </p:spPr>
        <p:txBody>
          <a:bodyPr lIns="45719" rIns="45719" anchor="ctr"/>
          <a:lstStyle/>
          <a:p>
            <a:pPr algn="ctr">
              <a:defRPr sz="6300"/>
            </a:pPr>
            <a:endParaRPr/>
          </a:p>
        </p:txBody>
      </p:sp>
      <p:sp>
        <p:nvSpPr>
          <p:cNvPr id="832" name="线条"/>
          <p:cNvSpPr/>
          <p:nvPr/>
        </p:nvSpPr>
        <p:spPr>
          <a:xfrm flipH="1" flipV="1">
            <a:off x="1264869" y="811948"/>
            <a:ext cx="2872453" cy="1242078"/>
          </a:xfrm>
          <a:prstGeom prst="line">
            <a:avLst/>
          </a:prstGeom>
          <a:ln w="19050">
            <a:solidFill>
              <a:srgbClr val="FF0000"/>
            </a:solidFill>
            <a:tailEnd type="triangle"/>
          </a:ln>
        </p:spPr>
        <p:txBody>
          <a:bodyPr lIns="45719" rIns="45719"/>
          <a:lstStyle/>
          <a:p>
            <a:endParaRPr/>
          </a:p>
        </p:txBody>
      </p:sp>
      <p:sp>
        <p:nvSpPr>
          <p:cNvPr id="833" name="线条"/>
          <p:cNvSpPr/>
          <p:nvPr/>
        </p:nvSpPr>
        <p:spPr>
          <a:xfrm flipH="1">
            <a:off x="989574" y="4139948"/>
            <a:ext cx="3222762" cy="1110512"/>
          </a:xfrm>
          <a:prstGeom prst="line">
            <a:avLst/>
          </a:prstGeom>
          <a:ln w="19050">
            <a:solidFill>
              <a:srgbClr val="FF0000"/>
            </a:solidFill>
            <a:tailEnd type="triangle"/>
          </a:ln>
        </p:spPr>
        <p:txBody>
          <a:bodyPr lIns="45719" rIns="45719"/>
          <a:lstStyle/>
          <a:p>
            <a:endParaRPr/>
          </a:p>
        </p:txBody>
      </p:sp>
      <p:sp>
        <p:nvSpPr>
          <p:cNvPr id="834" name="Upstream gradient"/>
          <p:cNvSpPr txBox="1"/>
          <p:nvPr/>
        </p:nvSpPr>
        <p:spPr>
          <a:xfrm>
            <a:off x="8561986" y="4639850"/>
            <a:ext cx="2464959" cy="67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800">
                <a:solidFill>
                  <a:srgbClr val="FF0000"/>
                </a:solidFill>
              </a:defRPr>
            </a:lvl1pPr>
          </a:lstStyle>
          <a:p>
            <a:r>
              <a:rPr lang="zh-CN" altLang="en-US" dirty="0"/>
              <a:t>上游梯度</a:t>
            </a:r>
            <a:endParaRPr dirty="0"/>
          </a:p>
        </p:txBody>
      </p:sp>
      <p:sp>
        <p:nvSpPr>
          <p:cNvPr id="835" name="Downstream…"/>
          <p:cNvSpPr txBox="1"/>
          <p:nvPr/>
        </p:nvSpPr>
        <p:spPr>
          <a:xfrm>
            <a:off x="31904" y="2590445"/>
            <a:ext cx="2671704" cy="67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800">
                <a:solidFill>
                  <a:srgbClr val="FF0000"/>
                </a:solidFill>
              </a:defRPr>
            </a:pPr>
            <a:r>
              <a:rPr lang="zh-CN" altLang="en-US" dirty="0"/>
              <a:t>下游梯度</a:t>
            </a:r>
            <a:endParaRPr dirty="0"/>
          </a:p>
        </p:txBody>
      </p:sp>
      <p:pic>
        <p:nvPicPr>
          <p:cNvPr id="836" name="image114.gif" descr="image114.gif"/>
          <p:cNvPicPr>
            <a:picLocks noChangeAspect="1"/>
          </p:cNvPicPr>
          <p:nvPr/>
        </p:nvPicPr>
        <p:blipFill>
          <a:blip r:embed="rId2"/>
          <a:srcRect r="73826" b="25783"/>
          <a:stretch>
            <a:fillRect/>
          </a:stretch>
        </p:blipFill>
        <p:spPr>
          <a:xfrm rot="1357009">
            <a:off x="1619519" y="262156"/>
            <a:ext cx="507445" cy="457201"/>
          </a:xfrm>
          <a:prstGeom prst="rect">
            <a:avLst/>
          </a:prstGeom>
          <a:ln w="12700">
            <a:miter lim="400000"/>
          </a:ln>
        </p:spPr>
      </p:pic>
      <p:pic>
        <p:nvPicPr>
          <p:cNvPr id="837" name="image114.gif" descr="image114.gif"/>
          <p:cNvPicPr>
            <a:picLocks noChangeAspect="1"/>
          </p:cNvPicPr>
          <p:nvPr/>
        </p:nvPicPr>
        <p:blipFill>
          <a:blip r:embed="rId2"/>
          <a:srcRect l="36986" r="34391"/>
          <a:stretch>
            <a:fillRect/>
          </a:stretch>
        </p:blipFill>
        <p:spPr>
          <a:xfrm rot="20428583">
            <a:off x="1634306" y="4068895"/>
            <a:ext cx="471162" cy="523048"/>
          </a:xfrm>
          <a:prstGeom prst="rect">
            <a:avLst/>
          </a:prstGeom>
          <a:ln w="12700">
            <a:miter lim="400000"/>
          </a:ln>
        </p:spPr>
      </p:pic>
      <p:pic>
        <p:nvPicPr>
          <p:cNvPr id="838" name="image114.gif" descr="image114.gif"/>
          <p:cNvPicPr>
            <a:picLocks noChangeAspect="1"/>
          </p:cNvPicPr>
          <p:nvPr/>
        </p:nvPicPr>
        <p:blipFill>
          <a:blip r:embed="rId2"/>
          <a:srcRect l="78270"/>
          <a:stretch>
            <a:fillRect/>
          </a:stretch>
        </p:blipFill>
        <p:spPr>
          <a:xfrm>
            <a:off x="9602450" y="2318804"/>
            <a:ext cx="357694" cy="523054"/>
          </a:xfrm>
          <a:prstGeom prst="rect">
            <a:avLst/>
          </a:prstGeom>
          <a:ln w="12700">
            <a:miter lim="400000"/>
          </a:ln>
        </p:spPr>
      </p:pic>
      <p:pic>
        <p:nvPicPr>
          <p:cNvPr id="839" name="image115.gif" descr="image115.gif"/>
          <p:cNvPicPr>
            <a:picLocks noChangeAspect="1"/>
          </p:cNvPicPr>
          <p:nvPr/>
        </p:nvPicPr>
        <p:blipFill>
          <a:blip r:embed="rId3"/>
          <a:stretch>
            <a:fillRect/>
          </a:stretch>
        </p:blipFill>
        <p:spPr>
          <a:xfrm>
            <a:off x="9474440" y="3418701"/>
            <a:ext cx="644275" cy="1097281"/>
          </a:xfrm>
          <a:prstGeom prst="rect">
            <a:avLst/>
          </a:prstGeom>
          <a:ln w="12700">
            <a:miter lim="400000"/>
          </a:ln>
        </p:spPr>
      </p:pic>
      <p:pic>
        <p:nvPicPr>
          <p:cNvPr id="840" name="image116.gif" descr="image116.gif"/>
          <p:cNvPicPr>
            <a:picLocks noChangeAspect="1"/>
          </p:cNvPicPr>
          <p:nvPr/>
        </p:nvPicPr>
        <p:blipFill>
          <a:blip r:embed="rId4"/>
          <a:stretch>
            <a:fillRect/>
          </a:stretch>
        </p:blipFill>
        <p:spPr>
          <a:xfrm>
            <a:off x="4590243" y="1704725"/>
            <a:ext cx="588908" cy="1097282"/>
          </a:xfrm>
          <a:prstGeom prst="rect">
            <a:avLst/>
          </a:prstGeom>
          <a:ln w="12700">
            <a:miter lim="400000"/>
          </a:ln>
        </p:spPr>
      </p:pic>
      <p:pic>
        <p:nvPicPr>
          <p:cNvPr id="841" name="image117.gif" descr="image117.gif"/>
          <p:cNvPicPr>
            <a:picLocks noChangeAspect="1"/>
          </p:cNvPicPr>
          <p:nvPr/>
        </p:nvPicPr>
        <p:blipFill>
          <a:blip r:embed="rId5"/>
          <a:stretch>
            <a:fillRect/>
          </a:stretch>
        </p:blipFill>
        <p:spPr>
          <a:xfrm>
            <a:off x="4589559" y="3228035"/>
            <a:ext cx="523177" cy="1097281"/>
          </a:xfrm>
          <a:prstGeom prst="rect">
            <a:avLst/>
          </a:prstGeom>
          <a:ln w="12700">
            <a:miter lim="400000"/>
          </a:ln>
        </p:spPr>
      </p:pic>
      <p:pic>
        <p:nvPicPr>
          <p:cNvPr id="842" name="image118.gif" descr="image118.gif"/>
          <p:cNvPicPr>
            <a:picLocks noChangeAspect="1"/>
          </p:cNvPicPr>
          <p:nvPr/>
        </p:nvPicPr>
        <p:blipFill>
          <a:blip r:embed="rId6"/>
          <a:stretch>
            <a:fillRect/>
          </a:stretch>
        </p:blipFill>
        <p:spPr>
          <a:xfrm rot="20450299">
            <a:off x="1742606" y="4755195"/>
            <a:ext cx="2618535" cy="1132469"/>
          </a:xfrm>
          <a:prstGeom prst="rect">
            <a:avLst/>
          </a:prstGeom>
          <a:ln w="12700">
            <a:miter lim="400000"/>
          </a:ln>
        </p:spPr>
      </p:pic>
      <p:pic>
        <p:nvPicPr>
          <p:cNvPr id="843" name="image119.gif" descr="image119.gif"/>
          <p:cNvPicPr>
            <a:picLocks noChangeAspect="1"/>
          </p:cNvPicPr>
          <p:nvPr/>
        </p:nvPicPr>
        <p:blipFill>
          <a:blip r:embed="rId7"/>
          <a:stretch>
            <a:fillRect/>
          </a:stretch>
        </p:blipFill>
        <p:spPr>
          <a:xfrm rot="1434161">
            <a:off x="972417" y="1513853"/>
            <a:ext cx="2785894" cy="1098238"/>
          </a:xfrm>
          <a:prstGeom prst="rect">
            <a:avLst/>
          </a:prstGeom>
          <a:ln w="12700">
            <a:miter lim="400000"/>
          </a:ln>
        </p:spPr>
      </p:pic>
      <p:sp>
        <p:nvSpPr>
          <p:cNvPr id="844" name="矩形"/>
          <p:cNvSpPr/>
          <p:nvPr/>
        </p:nvSpPr>
        <p:spPr>
          <a:xfrm rot="1454930">
            <a:off x="974300" y="1002252"/>
            <a:ext cx="786912" cy="1258354"/>
          </a:xfrm>
          <a:prstGeom prst="rect">
            <a:avLst/>
          </a:prstGeom>
          <a:ln w="19050">
            <a:solidFill>
              <a:srgbClr val="FF0000"/>
            </a:solidFill>
          </a:ln>
        </p:spPr>
        <p:txBody>
          <a:bodyPr lIns="45719" rIns="45719" anchor="ctr"/>
          <a:lstStyle/>
          <a:p>
            <a:pPr>
              <a:defRPr sz="2400"/>
            </a:pPr>
            <a:endParaRPr/>
          </a:p>
        </p:txBody>
      </p:sp>
      <p:sp>
        <p:nvSpPr>
          <p:cNvPr id="845" name="矩形"/>
          <p:cNvSpPr/>
          <p:nvPr/>
        </p:nvSpPr>
        <p:spPr>
          <a:xfrm>
            <a:off x="4500033" y="1635063"/>
            <a:ext cx="786911" cy="1258354"/>
          </a:xfrm>
          <a:prstGeom prst="rect">
            <a:avLst/>
          </a:prstGeom>
          <a:ln w="19050">
            <a:solidFill>
              <a:srgbClr val="FF0000"/>
            </a:solidFill>
          </a:ln>
        </p:spPr>
        <p:txBody>
          <a:bodyPr lIns="45719" rIns="45719" anchor="ctr"/>
          <a:lstStyle/>
          <a:p>
            <a:pPr>
              <a:defRPr sz="2400"/>
            </a:pPr>
            <a:endParaRPr/>
          </a:p>
        </p:txBody>
      </p:sp>
      <p:sp>
        <p:nvSpPr>
          <p:cNvPr id="846" name="矩形"/>
          <p:cNvSpPr/>
          <p:nvPr/>
        </p:nvSpPr>
        <p:spPr>
          <a:xfrm>
            <a:off x="4500764" y="3130725"/>
            <a:ext cx="786911" cy="1258354"/>
          </a:xfrm>
          <a:prstGeom prst="rect">
            <a:avLst/>
          </a:prstGeom>
          <a:ln w="19050">
            <a:solidFill>
              <a:srgbClr val="FF0000"/>
            </a:solidFill>
          </a:ln>
        </p:spPr>
        <p:txBody>
          <a:bodyPr lIns="45719" rIns="45719" anchor="ctr"/>
          <a:lstStyle/>
          <a:p>
            <a:pPr>
              <a:defRPr sz="2400"/>
            </a:pPr>
            <a:endParaRPr/>
          </a:p>
        </p:txBody>
      </p:sp>
      <p:sp>
        <p:nvSpPr>
          <p:cNvPr id="847" name="矩形"/>
          <p:cNvSpPr/>
          <p:nvPr/>
        </p:nvSpPr>
        <p:spPr>
          <a:xfrm>
            <a:off x="9401010" y="3344671"/>
            <a:ext cx="786911" cy="1258354"/>
          </a:xfrm>
          <a:prstGeom prst="rect">
            <a:avLst/>
          </a:prstGeom>
          <a:ln w="19050">
            <a:solidFill>
              <a:srgbClr val="FF0000"/>
            </a:solidFill>
          </a:ln>
        </p:spPr>
        <p:txBody>
          <a:bodyPr lIns="45719" rIns="45719" anchor="ctr"/>
          <a:lstStyle/>
          <a:p>
            <a:pPr>
              <a:defRPr sz="2400"/>
            </a:pPr>
            <a:endParaRPr/>
          </a:p>
        </p:txBody>
      </p:sp>
      <p:sp>
        <p:nvSpPr>
          <p:cNvPr id="848" name="矩形"/>
          <p:cNvSpPr/>
          <p:nvPr/>
        </p:nvSpPr>
        <p:spPr>
          <a:xfrm>
            <a:off x="9401010" y="2132967"/>
            <a:ext cx="786911" cy="728966"/>
          </a:xfrm>
          <a:prstGeom prst="rect">
            <a:avLst/>
          </a:prstGeom>
          <a:ln w="19050">
            <a:solidFill>
              <a:srgbClr val="548235"/>
            </a:solidFill>
          </a:ln>
        </p:spPr>
        <p:txBody>
          <a:bodyPr lIns="45719" rIns="45719" anchor="ctr"/>
          <a:lstStyle/>
          <a:p>
            <a:pPr>
              <a:defRPr sz="2400"/>
            </a:pPr>
            <a:endParaRPr/>
          </a:p>
        </p:txBody>
      </p:sp>
      <p:sp>
        <p:nvSpPr>
          <p:cNvPr id="849" name="矩形"/>
          <p:cNvSpPr/>
          <p:nvPr/>
        </p:nvSpPr>
        <p:spPr>
          <a:xfrm rot="1351013">
            <a:off x="1549662" y="182329"/>
            <a:ext cx="701821" cy="601748"/>
          </a:xfrm>
          <a:prstGeom prst="rect">
            <a:avLst/>
          </a:prstGeom>
          <a:ln w="19050">
            <a:solidFill>
              <a:srgbClr val="548235"/>
            </a:solidFill>
          </a:ln>
        </p:spPr>
        <p:txBody>
          <a:bodyPr lIns="45719" rIns="45719" anchor="ctr"/>
          <a:lstStyle/>
          <a:p>
            <a:pPr>
              <a:defRPr sz="2400"/>
            </a:pPr>
            <a:endParaRPr/>
          </a:p>
        </p:txBody>
      </p:sp>
      <p:sp>
        <p:nvSpPr>
          <p:cNvPr id="850" name="正方形"/>
          <p:cNvSpPr/>
          <p:nvPr/>
        </p:nvSpPr>
        <p:spPr>
          <a:xfrm rot="20460419">
            <a:off x="1559078" y="4023755"/>
            <a:ext cx="594724" cy="601747"/>
          </a:xfrm>
          <a:prstGeom prst="rect">
            <a:avLst/>
          </a:prstGeom>
          <a:ln w="19050">
            <a:solidFill>
              <a:srgbClr val="548235"/>
            </a:solidFill>
          </a:ln>
        </p:spPr>
        <p:txBody>
          <a:bodyPr lIns="45719" rIns="45719" anchor="ctr"/>
          <a:lstStyle/>
          <a:p>
            <a:pPr>
              <a:defRPr sz="2400"/>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sp>
        <p:nvSpPr>
          <p:cNvPr id="853"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grpSp>
        <p:nvGrpSpPr>
          <p:cNvPr id="881" name="成组"/>
          <p:cNvGrpSpPr/>
          <p:nvPr/>
        </p:nvGrpSpPr>
        <p:grpSpPr>
          <a:xfrm>
            <a:off x="629998" y="1221529"/>
            <a:ext cx="10932004" cy="4089026"/>
            <a:chOff x="0" y="0"/>
            <a:chExt cx="10932003" cy="4089025"/>
          </a:xfrm>
        </p:grpSpPr>
        <p:pic>
          <p:nvPicPr>
            <p:cNvPr id="854" name="image120.png" descr="image120.png"/>
            <p:cNvPicPr>
              <a:picLocks noChangeAspect="1"/>
            </p:cNvPicPr>
            <p:nvPr/>
          </p:nvPicPr>
          <p:blipFill>
            <a:blip r:embed="rId2"/>
            <a:stretch>
              <a:fillRect/>
            </a:stretch>
          </p:blipFill>
          <p:spPr>
            <a:xfrm>
              <a:off x="0" y="131139"/>
              <a:ext cx="10932004" cy="3932209"/>
            </a:xfrm>
            <a:prstGeom prst="rect">
              <a:avLst/>
            </a:prstGeom>
            <a:ln w="12700" cap="flat">
              <a:noFill/>
              <a:miter lim="400000"/>
            </a:ln>
            <a:effectLst/>
          </p:spPr>
        </p:pic>
        <p:sp>
          <p:nvSpPr>
            <p:cNvPr id="855" name="矩形"/>
            <p:cNvSpPr/>
            <p:nvPr/>
          </p:nvSpPr>
          <p:spPr>
            <a:xfrm>
              <a:off x="415071" y="496883"/>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56" name="矩形"/>
            <p:cNvSpPr/>
            <p:nvPr/>
          </p:nvSpPr>
          <p:spPr>
            <a:xfrm>
              <a:off x="392627" y="1317733"/>
              <a:ext cx="530696"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57" name="矩形"/>
            <p:cNvSpPr/>
            <p:nvPr/>
          </p:nvSpPr>
          <p:spPr>
            <a:xfrm>
              <a:off x="415113" y="2161069"/>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58" name="矩形"/>
            <p:cNvSpPr/>
            <p:nvPr/>
          </p:nvSpPr>
          <p:spPr>
            <a:xfrm>
              <a:off x="447970" y="2984126"/>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59" name="矩形"/>
            <p:cNvSpPr/>
            <p:nvPr/>
          </p:nvSpPr>
          <p:spPr>
            <a:xfrm>
              <a:off x="447970" y="3829652"/>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0" name="矩形"/>
            <p:cNvSpPr/>
            <p:nvPr/>
          </p:nvSpPr>
          <p:spPr>
            <a:xfrm>
              <a:off x="1818060" y="2551581"/>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1" name="矩形"/>
            <p:cNvSpPr/>
            <p:nvPr/>
          </p:nvSpPr>
          <p:spPr>
            <a:xfrm>
              <a:off x="1818060" y="936240"/>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2" name="矩形"/>
            <p:cNvSpPr/>
            <p:nvPr/>
          </p:nvSpPr>
          <p:spPr>
            <a:xfrm>
              <a:off x="3237517" y="1760974"/>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3" name="矩形"/>
            <p:cNvSpPr/>
            <p:nvPr/>
          </p:nvSpPr>
          <p:spPr>
            <a:xfrm>
              <a:off x="4725053" y="2786261"/>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4" name="矩形"/>
            <p:cNvSpPr/>
            <p:nvPr/>
          </p:nvSpPr>
          <p:spPr>
            <a:xfrm>
              <a:off x="6163264" y="2786269"/>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5" name="矩形"/>
            <p:cNvSpPr/>
            <p:nvPr/>
          </p:nvSpPr>
          <p:spPr>
            <a:xfrm>
              <a:off x="7601473" y="2786269"/>
              <a:ext cx="530696"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6" name="矩形"/>
            <p:cNvSpPr/>
            <p:nvPr/>
          </p:nvSpPr>
          <p:spPr>
            <a:xfrm>
              <a:off x="9039683" y="2786269"/>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7" name="矩形"/>
            <p:cNvSpPr/>
            <p:nvPr/>
          </p:nvSpPr>
          <p:spPr>
            <a:xfrm>
              <a:off x="10401309" y="2786269"/>
              <a:ext cx="530695" cy="25937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8" name="矩形"/>
            <p:cNvSpPr/>
            <p:nvPr/>
          </p:nvSpPr>
          <p:spPr>
            <a:xfrm>
              <a:off x="447970" y="-1"/>
              <a:ext cx="622297"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69" name="矩形"/>
            <p:cNvSpPr/>
            <p:nvPr/>
          </p:nvSpPr>
          <p:spPr>
            <a:xfrm>
              <a:off x="425485" y="81844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0" name="矩形"/>
            <p:cNvSpPr/>
            <p:nvPr/>
          </p:nvSpPr>
          <p:spPr>
            <a:xfrm>
              <a:off x="447970" y="1639293"/>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1" name="矩形"/>
            <p:cNvSpPr/>
            <p:nvPr/>
          </p:nvSpPr>
          <p:spPr>
            <a:xfrm>
              <a:off x="410425" y="2484828"/>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2" name="矩形"/>
            <p:cNvSpPr/>
            <p:nvPr/>
          </p:nvSpPr>
          <p:spPr>
            <a:xfrm>
              <a:off x="447970" y="3318023"/>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3" name="矩形"/>
            <p:cNvSpPr/>
            <p:nvPr/>
          </p:nvSpPr>
          <p:spPr>
            <a:xfrm>
              <a:off x="1818060" y="207220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4" name="矩形"/>
            <p:cNvSpPr/>
            <p:nvPr/>
          </p:nvSpPr>
          <p:spPr>
            <a:xfrm>
              <a:off x="1892320" y="408018"/>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5" name="矩形"/>
            <p:cNvSpPr/>
            <p:nvPr/>
          </p:nvSpPr>
          <p:spPr>
            <a:xfrm>
              <a:off x="3237517" y="1228869"/>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6" name="矩形"/>
            <p:cNvSpPr/>
            <p:nvPr/>
          </p:nvSpPr>
          <p:spPr>
            <a:xfrm>
              <a:off x="4725053" y="226279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7" name="矩形"/>
            <p:cNvSpPr/>
            <p:nvPr/>
          </p:nvSpPr>
          <p:spPr>
            <a:xfrm>
              <a:off x="6163264" y="226279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8" name="矩形"/>
            <p:cNvSpPr/>
            <p:nvPr/>
          </p:nvSpPr>
          <p:spPr>
            <a:xfrm>
              <a:off x="7487551" y="226279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79" name="矩形"/>
            <p:cNvSpPr/>
            <p:nvPr/>
          </p:nvSpPr>
          <p:spPr>
            <a:xfrm>
              <a:off x="8928790" y="226279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880" name="矩形"/>
            <p:cNvSpPr/>
            <p:nvPr/>
          </p:nvSpPr>
          <p:spPr>
            <a:xfrm>
              <a:off x="10370028" y="2262794"/>
              <a:ext cx="530695" cy="43710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pic>
        <p:nvPicPr>
          <p:cNvPr id="882" name="image121.gif" descr="image121.gif"/>
          <p:cNvPicPr>
            <a:picLocks noChangeAspect="1"/>
          </p:cNvPicPr>
          <p:nvPr/>
        </p:nvPicPr>
        <p:blipFill>
          <a:blip r:embed="rId3"/>
          <a:stretch>
            <a:fillRect/>
          </a:stretch>
        </p:blipFill>
        <p:spPr>
          <a:xfrm>
            <a:off x="5186376" y="168452"/>
            <a:ext cx="4840449" cy="819754"/>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pic>
        <p:nvPicPr>
          <p:cNvPr id="885"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886"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887"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888"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889"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890" name="矩形"/>
          <p:cNvSpPr/>
          <p:nvPr/>
        </p:nvSpPr>
        <p:spPr>
          <a:xfrm>
            <a:off x="1077968" y="5051181"/>
            <a:ext cx="530696" cy="259374"/>
          </a:xfrm>
          <a:prstGeom prst="rect">
            <a:avLst/>
          </a:prstGeom>
          <a:solidFill>
            <a:srgbClr val="FFFFFF"/>
          </a:solidFill>
          <a:ln w="12700">
            <a:miter lim="400000"/>
          </a:ln>
        </p:spPr>
        <p:txBody>
          <a:bodyPr lIns="45719" rIns="45719" anchor="ctr"/>
          <a:lstStyle/>
          <a:p>
            <a:pPr>
              <a:defRPr sz="2400"/>
            </a:pPr>
            <a:endParaRPr/>
          </a:p>
        </p:txBody>
      </p:sp>
      <p:sp>
        <p:nvSpPr>
          <p:cNvPr id="891"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892"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sp>
        <p:nvSpPr>
          <p:cNvPr id="893" name="矩形"/>
          <p:cNvSpPr/>
          <p:nvPr/>
        </p:nvSpPr>
        <p:spPr>
          <a:xfrm>
            <a:off x="3867515" y="2982503"/>
            <a:ext cx="530695" cy="259374"/>
          </a:xfrm>
          <a:prstGeom prst="rect">
            <a:avLst/>
          </a:prstGeom>
          <a:solidFill>
            <a:srgbClr val="FFFFFF"/>
          </a:solidFill>
          <a:ln w="12700">
            <a:miter lim="400000"/>
          </a:ln>
        </p:spPr>
        <p:txBody>
          <a:bodyPr lIns="45719" rIns="45719" anchor="ctr"/>
          <a:lstStyle/>
          <a:p>
            <a:pPr>
              <a:defRPr sz="2400"/>
            </a:pPr>
            <a:endParaRPr/>
          </a:p>
        </p:txBody>
      </p:sp>
      <p:sp>
        <p:nvSpPr>
          <p:cNvPr id="894" name="矩形"/>
          <p:cNvSpPr/>
          <p:nvPr/>
        </p:nvSpPr>
        <p:spPr>
          <a:xfrm>
            <a:off x="5355051" y="4007791"/>
            <a:ext cx="530695" cy="259374"/>
          </a:xfrm>
          <a:prstGeom prst="rect">
            <a:avLst/>
          </a:prstGeom>
          <a:solidFill>
            <a:srgbClr val="FFFFFF"/>
          </a:solidFill>
          <a:ln w="12700">
            <a:miter lim="400000"/>
          </a:ln>
        </p:spPr>
        <p:txBody>
          <a:bodyPr lIns="45719" rIns="45719" anchor="ctr"/>
          <a:lstStyle/>
          <a:p>
            <a:pPr>
              <a:defRPr sz="2400"/>
            </a:pPr>
            <a:endParaRPr/>
          </a:p>
        </p:txBody>
      </p:sp>
      <p:sp>
        <p:nvSpPr>
          <p:cNvPr id="895" name="矩形"/>
          <p:cNvSpPr/>
          <p:nvPr/>
        </p:nvSpPr>
        <p:spPr>
          <a:xfrm>
            <a:off x="6793262"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896" name="矩形"/>
          <p:cNvSpPr/>
          <p:nvPr/>
        </p:nvSpPr>
        <p:spPr>
          <a:xfrm>
            <a:off x="8231471"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897" name="矩形"/>
          <p:cNvSpPr/>
          <p:nvPr/>
        </p:nvSpPr>
        <p:spPr>
          <a:xfrm>
            <a:off x="9669681"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898" name="矩形"/>
          <p:cNvSpPr/>
          <p:nvPr/>
        </p:nvSpPr>
        <p:spPr>
          <a:xfrm>
            <a:off x="11031307"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899" name="Forward pass: Compute outputs"/>
          <p:cNvSpPr txBox="1"/>
          <p:nvPr/>
        </p:nvSpPr>
        <p:spPr>
          <a:xfrm>
            <a:off x="5780895" y="1029301"/>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前向传播</a:t>
            </a:r>
            <a:r>
              <a:rPr b="0" dirty="0"/>
              <a:t>: </a:t>
            </a:r>
            <a:r>
              <a:rPr lang="zh-CN" altLang="en-US" b="0" dirty="0"/>
              <a:t>计算输出</a:t>
            </a:r>
            <a:endParaRPr b="0" dirty="0"/>
          </a:p>
        </p:txBody>
      </p:sp>
      <p:sp>
        <p:nvSpPr>
          <p:cNvPr id="900" name="线条"/>
          <p:cNvSpPr/>
          <p:nvPr/>
        </p:nvSpPr>
        <p:spPr>
          <a:xfrm>
            <a:off x="5673966" y="1575002"/>
            <a:ext cx="5115010" cy="1"/>
          </a:xfrm>
          <a:prstGeom prst="line">
            <a:avLst/>
          </a:prstGeom>
          <a:ln w="38100">
            <a:solidFill>
              <a:srgbClr val="000000"/>
            </a:solidFill>
            <a:miter/>
            <a:tailEnd type="triangle"/>
          </a:ln>
        </p:spPr>
        <p:txBody>
          <a:bodyPr lIns="45719" rIns="45719"/>
          <a:lstStyle/>
          <a:p>
            <a:endParaRPr/>
          </a:p>
        </p:txBody>
      </p:sp>
      <p:sp>
        <p:nvSpPr>
          <p:cNvPr id="901"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902" name="image121.gif" descr="image121.gif"/>
          <p:cNvPicPr>
            <a:picLocks noChangeAspect="1"/>
          </p:cNvPicPr>
          <p:nvPr/>
        </p:nvPicPr>
        <p:blipFill>
          <a:blip r:embed="rId3"/>
          <a:stretch>
            <a:fillRect/>
          </a:stretch>
        </p:blipFill>
        <p:spPr>
          <a:xfrm>
            <a:off x="5186376" y="168452"/>
            <a:ext cx="4840449" cy="819754"/>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pic>
        <p:nvPicPr>
          <p:cNvPr id="905"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906"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907"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908"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09"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910" name="矩形"/>
          <p:cNvSpPr/>
          <p:nvPr/>
        </p:nvSpPr>
        <p:spPr>
          <a:xfrm>
            <a:off x="1077968" y="5051181"/>
            <a:ext cx="530696" cy="259374"/>
          </a:xfrm>
          <a:prstGeom prst="rect">
            <a:avLst/>
          </a:prstGeom>
          <a:solidFill>
            <a:srgbClr val="FFFFFF"/>
          </a:solidFill>
          <a:ln w="12700">
            <a:miter lim="400000"/>
          </a:ln>
        </p:spPr>
        <p:txBody>
          <a:bodyPr lIns="45719" rIns="45719" anchor="ctr"/>
          <a:lstStyle/>
          <a:p>
            <a:pPr>
              <a:defRPr sz="2400"/>
            </a:pPr>
            <a:endParaRPr/>
          </a:p>
        </p:txBody>
      </p:sp>
      <p:sp>
        <p:nvSpPr>
          <p:cNvPr id="911"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912"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sp>
        <p:nvSpPr>
          <p:cNvPr id="913" name="矩形"/>
          <p:cNvSpPr/>
          <p:nvPr/>
        </p:nvSpPr>
        <p:spPr>
          <a:xfrm>
            <a:off x="3867515" y="2982503"/>
            <a:ext cx="530695" cy="259374"/>
          </a:xfrm>
          <a:prstGeom prst="rect">
            <a:avLst/>
          </a:prstGeom>
          <a:solidFill>
            <a:srgbClr val="FFFFFF"/>
          </a:solidFill>
          <a:ln w="12700">
            <a:miter lim="400000"/>
          </a:ln>
        </p:spPr>
        <p:txBody>
          <a:bodyPr lIns="45719" rIns="45719" anchor="ctr"/>
          <a:lstStyle/>
          <a:p>
            <a:pPr>
              <a:defRPr sz="2400"/>
            </a:pPr>
            <a:endParaRPr/>
          </a:p>
        </p:txBody>
      </p:sp>
      <p:sp>
        <p:nvSpPr>
          <p:cNvPr id="914" name="矩形"/>
          <p:cNvSpPr/>
          <p:nvPr/>
        </p:nvSpPr>
        <p:spPr>
          <a:xfrm>
            <a:off x="5355051" y="4007791"/>
            <a:ext cx="530695" cy="259374"/>
          </a:xfrm>
          <a:prstGeom prst="rect">
            <a:avLst/>
          </a:prstGeom>
          <a:solidFill>
            <a:srgbClr val="FFFFFF"/>
          </a:solidFill>
          <a:ln w="12700">
            <a:miter lim="400000"/>
          </a:ln>
        </p:spPr>
        <p:txBody>
          <a:bodyPr lIns="45719" rIns="45719" anchor="ctr"/>
          <a:lstStyle/>
          <a:p>
            <a:pPr>
              <a:defRPr sz="2400"/>
            </a:pPr>
            <a:endParaRPr/>
          </a:p>
        </p:txBody>
      </p:sp>
      <p:sp>
        <p:nvSpPr>
          <p:cNvPr id="915" name="矩形"/>
          <p:cNvSpPr/>
          <p:nvPr/>
        </p:nvSpPr>
        <p:spPr>
          <a:xfrm>
            <a:off x="6793262"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16" name="矩形"/>
          <p:cNvSpPr/>
          <p:nvPr/>
        </p:nvSpPr>
        <p:spPr>
          <a:xfrm>
            <a:off x="8231471"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17" name="矩形"/>
          <p:cNvSpPr/>
          <p:nvPr/>
        </p:nvSpPr>
        <p:spPr>
          <a:xfrm>
            <a:off x="9669681"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18" name="线条"/>
          <p:cNvSpPr/>
          <p:nvPr/>
        </p:nvSpPr>
        <p:spPr>
          <a:xfrm flipV="1">
            <a:off x="11288135" y="4355173"/>
            <a:ext cx="3509" cy="951190"/>
          </a:xfrm>
          <a:prstGeom prst="line">
            <a:avLst/>
          </a:prstGeom>
          <a:ln w="38100">
            <a:solidFill>
              <a:schemeClr val="accent2"/>
            </a:solidFill>
            <a:tailEnd type="triangle"/>
          </a:ln>
        </p:spPr>
        <p:txBody>
          <a:bodyPr lIns="45719" rIns="45719"/>
          <a:lstStyle/>
          <a:p>
            <a:endParaRPr/>
          </a:p>
        </p:txBody>
      </p:sp>
      <p:grpSp>
        <p:nvGrpSpPr>
          <p:cNvPr id="921" name="成组"/>
          <p:cNvGrpSpPr/>
          <p:nvPr/>
        </p:nvGrpSpPr>
        <p:grpSpPr>
          <a:xfrm>
            <a:off x="10704207" y="5284877"/>
            <a:ext cx="1128983" cy="472658"/>
            <a:chOff x="0" y="0"/>
            <a:chExt cx="1128981" cy="472656"/>
          </a:xfrm>
        </p:grpSpPr>
        <p:sp>
          <p:nvSpPr>
            <p:cNvPr id="919" name="矩形"/>
            <p:cNvSpPr/>
            <p:nvPr/>
          </p:nvSpPr>
          <p:spPr>
            <a:xfrm>
              <a:off x="0" y="0"/>
              <a:ext cx="1128981" cy="47265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20" name="Base Case"/>
            <p:cNvSpPr txBox="1"/>
            <p:nvPr/>
          </p:nvSpPr>
          <p:spPr>
            <a:xfrm>
              <a:off x="0" y="51663"/>
              <a:ext cx="1128981" cy="369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基本情况</a:t>
              </a:r>
              <a:endParaRPr dirty="0"/>
            </a:p>
          </p:txBody>
        </p:sp>
      </p:grpSp>
      <p:sp>
        <p:nvSpPr>
          <p:cNvPr id="922"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
        <p:nvSpPr>
          <p:cNvPr id="923"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924"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925" name="image121.gif" descr="image121.gif"/>
          <p:cNvPicPr>
            <a:picLocks noChangeAspect="1"/>
          </p:cNvPicPr>
          <p:nvPr/>
        </p:nvPicPr>
        <p:blipFill>
          <a:blip r:embed="rId3"/>
          <a:stretch>
            <a:fillRect/>
          </a:stretch>
        </p:blipFill>
        <p:spPr>
          <a:xfrm>
            <a:off x="5186376" y="168452"/>
            <a:ext cx="4840449" cy="819754"/>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幻灯片编号"/>
          <p:cNvSpPr txBox="1">
            <a:spLocks noGrp="1"/>
          </p:cNvSpPr>
          <p:nvPr>
            <p:ph type="sldNum" sz="quarter" idx="2"/>
          </p:nvPr>
        </p:nvSpPr>
        <p:spPr>
          <a:xfrm>
            <a:off x="5930709" y="64991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pic>
        <p:nvPicPr>
          <p:cNvPr id="928"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929"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930"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931"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32"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933" name="矩形"/>
          <p:cNvSpPr/>
          <p:nvPr/>
        </p:nvSpPr>
        <p:spPr>
          <a:xfrm>
            <a:off x="1077968" y="5051181"/>
            <a:ext cx="530696" cy="259374"/>
          </a:xfrm>
          <a:prstGeom prst="rect">
            <a:avLst/>
          </a:prstGeom>
          <a:solidFill>
            <a:srgbClr val="FFFFFF"/>
          </a:solidFill>
          <a:ln w="12700">
            <a:miter lim="400000"/>
          </a:ln>
        </p:spPr>
        <p:txBody>
          <a:bodyPr lIns="45719" rIns="45719" anchor="ctr"/>
          <a:lstStyle/>
          <a:p>
            <a:pPr>
              <a:defRPr sz="2400"/>
            </a:pPr>
            <a:endParaRPr/>
          </a:p>
        </p:txBody>
      </p:sp>
      <p:sp>
        <p:nvSpPr>
          <p:cNvPr id="934"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935"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sp>
        <p:nvSpPr>
          <p:cNvPr id="936" name="矩形"/>
          <p:cNvSpPr/>
          <p:nvPr/>
        </p:nvSpPr>
        <p:spPr>
          <a:xfrm>
            <a:off x="3867515" y="2982503"/>
            <a:ext cx="530695" cy="259374"/>
          </a:xfrm>
          <a:prstGeom prst="rect">
            <a:avLst/>
          </a:prstGeom>
          <a:solidFill>
            <a:srgbClr val="FFFFFF"/>
          </a:solidFill>
          <a:ln w="12700">
            <a:miter lim="400000"/>
          </a:ln>
        </p:spPr>
        <p:txBody>
          <a:bodyPr lIns="45719" rIns="45719" anchor="ctr"/>
          <a:lstStyle/>
          <a:p>
            <a:pPr>
              <a:defRPr sz="2400"/>
            </a:pPr>
            <a:endParaRPr/>
          </a:p>
        </p:txBody>
      </p:sp>
      <p:sp>
        <p:nvSpPr>
          <p:cNvPr id="937" name="矩形"/>
          <p:cNvSpPr/>
          <p:nvPr/>
        </p:nvSpPr>
        <p:spPr>
          <a:xfrm>
            <a:off x="5355051" y="4007791"/>
            <a:ext cx="530695" cy="259374"/>
          </a:xfrm>
          <a:prstGeom prst="rect">
            <a:avLst/>
          </a:prstGeom>
          <a:solidFill>
            <a:srgbClr val="FFFFFF"/>
          </a:solidFill>
          <a:ln w="12700">
            <a:miter lim="400000"/>
          </a:ln>
        </p:spPr>
        <p:txBody>
          <a:bodyPr lIns="45719" rIns="45719" anchor="ctr"/>
          <a:lstStyle/>
          <a:p>
            <a:pPr>
              <a:defRPr sz="2400"/>
            </a:pPr>
            <a:endParaRPr/>
          </a:p>
        </p:txBody>
      </p:sp>
      <p:sp>
        <p:nvSpPr>
          <p:cNvPr id="938" name="矩形"/>
          <p:cNvSpPr/>
          <p:nvPr/>
        </p:nvSpPr>
        <p:spPr>
          <a:xfrm>
            <a:off x="6793262"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39" name="矩形"/>
          <p:cNvSpPr/>
          <p:nvPr/>
        </p:nvSpPr>
        <p:spPr>
          <a:xfrm>
            <a:off x="8231471"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41" name="线条"/>
          <p:cNvSpPr/>
          <p:nvPr/>
        </p:nvSpPr>
        <p:spPr>
          <a:xfrm flipV="1">
            <a:off x="11300437" y="4399134"/>
            <a:ext cx="1" cy="431002"/>
          </a:xfrm>
          <a:prstGeom prst="line">
            <a:avLst/>
          </a:prstGeom>
          <a:ln w="38100">
            <a:solidFill>
              <a:schemeClr val="accent2"/>
            </a:solidFill>
            <a:tailEnd type="triangle"/>
          </a:ln>
        </p:spPr>
        <p:txBody>
          <a:bodyPr lIns="45719" rIns="45719"/>
          <a:lstStyle/>
          <a:p>
            <a:endParaRPr/>
          </a:p>
        </p:txBody>
      </p:sp>
      <p:grpSp>
        <p:nvGrpSpPr>
          <p:cNvPr id="944" name="成组"/>
          <p:cNvGrpSpPr/>
          <p:nvPr/>
        </p:nvGrpSpPr>
        <p:grpSpPr>
          <a:xfrm>
            <a:off x="10997510" y="4839710"/>
            <a:ext cx="1128983" cy="591867"/>
            <a:chOff x="0" y="16487"/>
            <a:chExt cx="1128981" cy="591866"/>
          </a:xfrm>
        </p:grpSpPr>
        <p:sp>
          <p:nvSpPr>
            <p:cNvPr id="942"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43"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sp>
        <p:nvSpPr>
          <p:cNvPr id="945" name="矩形"/>
          <p:cNvSpPr/>
          <p:nvPr/>
        </p:nvSpPr>
        <p:spPr>
          <a:xfrm>
            <a:off x="9434687" y="3523231"/>
            <a:ext cx="2162367" cy="866330"/>
          </a:xfrm>
          <a:prstGeom prst="rect">
            <a:avLst/>
          </a:prstGeom>
          <a:ln w="38100">
            <a:solidFill>
              <a:schemeClr val="accent2"/>
            </a:solidFill>
            <a:miter/>
          </a:ln>
        </p:spPr>
        <p:txBody>
          <a:bodyPr lIns="45719" rIns="45719" anchor="ctr"/>
          <a:lstStyle/>
          <a:p>
            <a:pPr algn="ctr"/>
            <a:endParaRPr/>
          </a:p>
        </p:txBody>
      </p:sp>
      <p:pic>
        <p:nvPicPr>
          <p:cNvPr id="946" name="image122.gif" descr="image122.gif"/>
          <p:cNvPicPr>
            <a:picLocks noChangeAspect="1"/>
          </p:cNvPicPr>
          <p:nvPr/>
        </p:nvPicPr>
        <p:blipFill>
          <a:blip r:embed="rId3"/>
          <a:stretch>
            <a:fillRect/>
          </a:stretch>
        </p:blipFill>
        <p:spPr>
          <a:xfrm>
            <a:off x="9465782" y="2318468"/>
            <a:ext cx="2119970" cy="811904"/>
          </a:xfrm>
          <a:prstGeom prst="rect">
            <a:avLst/>
          </a:prstGeom>
          <a:ln w="12700">
            <a:miter lim="400000"/>
          </a:ln>
        </p:spPr>
      </p:pic>
      <p:grpSp>
        <p:nvGrpSpPr>
          <p:cNvPr id="949" name="成组"/>
          <p:cNvGrpSpPr/>
          <p:nvPr/>
        </p:nvGrpSpPr>
        <p:grpSpPr>
          <a:xfrm>
            <a:off x="9319921" y="1755605"/>
            <a:ext cx="2450056" cy="1458724"/>
            <a:chOff x="0" y="-1"/>
            <a:chExt cx="2450054" cy="1458722"/>
          </a:xfrm>
        </p:grpSpPr>
        <p:sp>
          <p:nvSpPr>
            <p:cNvPr id="947" name="矩形"/>
            <p:cNvSpPr/>
            <p:nvPr/>
          </p:nvSpPr>
          <p:spPr>
            <a:xfrm>
              <a:off x="0" y="-1"/>
              <a:ext cx="2411692"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948" name="Local Gradient"/>
            <p:cNvSpPr txBox="1"/>
            <p:nvPr/>
          </p:nvSpPr>
          <p:spPr>
            <a:xfrm>
              <a:off x="38362" y="140475"/>
              <a:ext cx="2411692"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950" name="线条"/>
          <p:cNvSpPr/>
          <p:nvPr/>
        </p:nvSpPr>
        <p:spPr>
          <a:xfrm flipV="1">
            <a:off x="9808674" y="4384480"/>
            <a:ext cx="1" cy="431002"/>
          </a:xfrm>
          <a:prstGeom prst="line">
            <a:avLst/>
          </a:prstGeom>
          <a:ln w="38100">
            <a:solidFill>
              <a:schemeClr val="accent2"/>
            </a:solidFill>
            <a:tailEnd type="triangle"/>
          </a:ln>
        </p:spPr>
        <p:txBody>
          <a:bodyPr lIns="45719" rIns="45719"/>
          <a:lstStyle/>
          <a:p>
            <a:endParaRPr/>
          </a:p>
        </p:txBody>
      </p:sp>
      <p:sp>
        <p:nvSpPr>
          <p:cNvPr id="951" name="线条"/>
          <p:cNvSpPr/>
          <p:nvPr/>
        </p:nvSpPr>
        <p:spPr>
          <a:xfrm>
            <a:off x="10568317" y="3244362"/>
            <a:ext cx="1" cy="279611"/>
          </a:xfrm>
          <a:prstGeom prst="line">
            <a:avLst/>
          </a:prstGeom>
          <a:ln w="38100">
            <a:solidFill>
              <a:schemeClr val="accent2"/>
            </a:solidFill>
            <a:tailEnd type="triangle"/>
          </a:ln>
        </p:spPr>
        <p:txBody>
          <a:bodyPr lIns="45719" rIns="45719"/>
          <a:lstStyle/>
          <a:p>
            <a:endParaRPr/>
          </a:p>
        </p:txBody>
      </p:sp>
      <p:grpSp>
        <p:nvGrpSpPr>
          <p:cNvPr id="954" name="成组"/>
          <p:cNvGrpSpPr/>
          <p:nvPr/>
        </p:nvGrpSpPr>
        <p:grpSpPr>
          <a:xfrm>
            <a:off x="9105190" y="4839710"/>
            <a:ext cx="1486002" cy="591867"/>
            <a:chOff x="0" y="16487"/>
            <a:chExt cx="1486000" cy="591866"/>
          </a:xfrm>
        </p:grpSpPr>
        <p:sp>
          <p:nvSpPr>
            <p:cNvPr id="952" name="矩形"/>
            <p:cNvSpPr/>
            <p:nvPr/>
          </p:nvSpPr>
          <p:spPr>
            <a:xfrm>
              <a:off x="0" y="16487"/>
              <a:ext cx="1486000"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53" name="Downstream…"/>
            <p:cNvSpPr txBox="1"/>
            <p:nvPr/>
          </p:nvSpPr>
          <p:spPr>
            <a:xfrm>
              <a:off x="0" y="127755"/>
              <a:ext cx="14860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下游梯度</a:t>
              </a:r>
              <a:endParaRPr dirty="0"/>
            </a:p>
          </p:txBody>
        </p:sp>
      </p:grpSp>
      <p:sp>
        <p:nvSpPr>
          <p:cNvPr id="955"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956"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a:t>
            </a:r>
            <a:r>
              <a:rPr lang="zh-CN" altLang="en-US"/>
              <a:t>一个例子：</a:t>
            </a:r>
            <a:endParaRPr dirty="0"/>
          </a:p>
        </p:txBody>
      </p:sp>
      <p:pic>
        <p:nvPicPr>
          <p:cNvPr id="957"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34"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Bad) Idea: Derive              on paper"/>
          <p:cNvSpPr txBox="1">
            <a:spLocks noGrp="1"/>
          </p:cNvSpPr>
          <p:nvPr>
            <p:ph type="title"/>
          </p:nvPr>
        </p:nvSpPr>
        <p:spPr>
          <a:xfrm>
            <a:off x="1716167" y="72469"/>
            <a:ext cx="8132742" cy="684358"/>
          </a:xfrm>
          <a:prstGeom prst="rect">
            <a:avLst/>
          </a:prstGeom>
        </p:spPr>
        <p:txBody>
          <a:bodyPr>
            <a:normAutofit/>
          </a:bodyPr>
          <a:lstStyle>
            <a:lvl1pPr>
              <a:defRPr sz="3900"/>
            </a:lvl1pPr>
          </a:lstStyle>
          <a:p>
            <a:r>
              <a:rPr lang="zh-CN" altLang="en-US" dirty="0"/>
              <a:t>错误的想法</a:t>
            </a:r>
            <a:r>
              <a:rPr dirty="0"/>
              <a:t>: </a:t>
            </a:r>
            <a:r>
              <a:rPr lang="zh-CN" altLang="en-US" dirty="0"/>
              <a:t>推导</a:t>
            </a:r>
            <a:r>
              <a:rPr dirty="0"/>
              <a:t> </a:t>
            </a:r>
            <a:r>
              <a:rPr lang="en-US" dirty="0"/>
              <a:t>              </a:t>
            </a:r>
            <a:r>
              <a:rPr lang="zh-CN" altLang="en-US" dirty="0"/>
              <a:t>进行计算</a:t>
            </a:r>
            <a:r>
              <a:rPr dirty="0"/>
              <a:t> </a:t>
            </a:r>
          </a:p>
        </p:txBody>
      </p:sp>
      <p:sp>
        <p:nvSpPr>
          <p:cNvPr id="387"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pic>
        <p:nvPicPr>
          <p:cNvPr id="388" name="image98.png" descr="image98.png"/>
          <p:cNvPicPr>
            <a:picLocks noChangeAspect="1"/>
          </p:cNvPicPr>
          <p:nvPr/>
        </p:nvPicPr>
        <p:blipFill>
          <a:blip r:embed="rId2"/>
          <a:stretch>
            <a:fillRect/>
          </a:stretch>
        </p:blipFill>
        <p:spPr>
          <a:xfrm>
            <a:off x="212651" y="1213063"/>
            <a:ext cx="7194240" cy="4424952"/>
          </a:xfrm>
          <a:prstGeom prst="rect">
            <a:avLst/>
          </a:prstGeom>
          <a:ln w="12700">
            <a:miter lim="400000"/>
          </a:ln>
        </p:spPr>
      </p:pic>
      <p:pic>
        <p:nvPicPr>
          <p:cNvPr id="389" name="image99.png" descr="image99.png"/>
          <p:cNvPicPr>
            <a:picLocks noChangeAspect="1"/>
          </p:cNvPicPr>
          <p:nvPr/>
        </p:nvPicPr>
        <p:blipFill>
          <a:blip r:embed="rId3"/>
          <a:stretch>
            <a:fillRect/>
          </a:stretch>
        </p:blipFill>
        <p:spPr>
          <a:xfrm>
            <a:off x="5589143" y="130600"/>
            <a:ext cx="1495811" cy="683623"/>
          </a:xfrm>
          <a:prstGeom prst="rect">
            <a:avLst/>
          </a:prstGeom>
          <a:ln w="12700">
            <a:miter lim="400000"/>
          </a:ln>
        </p:spPr>
      </p:pic>
      <p:sp>
        <p:nvSpPr>
          <p:cNvPr id="390" name="Problem: What if we want to change loss? E.g. use softmax instead of SVM? Need to re-derive from scratch. Not modular!"/>
          <p:cNvSpPr txBox="1"/>
          <p:nvPr/>
        </p:nvSpPr>
        <p:spPr>
          <a:xfrm>
            <a:off x="7084954" y="1764046"/>
            <a:ext cx="4789953" cy="1307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solidFill>
                  <a:srgbClr val="FF0000"/>
                </a:solidFill>
              </a:defRPr>
            </a:pPr>
            <a:r>
              <a:rPr lang="zh-CN" altLang="en-US" b="1" dirty="0"/>
              <a:t>问题</a:t>
            </a:r>
            <a:r>
              <a:rPr lang="en-US" altLang="zh-CN" b="1" dirty="0"/>
              <a:t>2</a:t>
            </a:r>
            <a:r>
              <a:rPr b="0" dirty="0"/>
              <a:t>: </a:t>
            </a:r>
            <a:r>
              <a:rPr lang="zh-CN" altLang="en-US" b="0" dirty="0"/>
              <a:t>非模块化。我们想改变损失时，例如使用</a:t>
            </a:r>
            <a:r>
              <a:rPr lang="en-US" altLang="zh-CN" b="0" dirty="0" err="1"/>
              <a:t>softmax</a:t>
            </a:r>
            <a:r>
              <a:rPr lang="zh-CN" altLang="en-US" b="0" dirty="0"/>
              <a:t>代替</a:t>
            </a:r>
            <a:r>
              <a:rPr lang="en-US" altLang="zh-CN" b="0" dirty="0"/>
              <a:t>SVM</a:t>
            </a:r>
            <a:r>
              <a:rPr lang="zh-CN" altLang="en-US" b="0" dirty="0"/>
              <a:t>，需要从头进行计算。</a:t>
            </a:r>
            <a:endParaRPr b="0" dirty="0"/>
          </a:p>
        </p:txBody>
      </p:sp>
      <p:sp>
        <p:nvSpPr>
          <p:cNvPr id="391" name="Problem: Very tedious: Lots of matrix calculus, need lots of paper"/>
          <p:cNvSpPr txBox="1"/>
          <p:nvPr/>
        </p:nvSpPr>
        <p:spPr>
          <a:xfrm>
            <a:off x="7084954" y="871733"/>
            <a:ext cx="501189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solidFill>
                  <a:srgbClr val="FF0000"/>
                </a:solidFill>
              </a:defRPr>
            </a:pPr>
            <a:r>
              <a:rPr lang="zh-CN" altLang="en-US" dirty="0"/>
              <a:t>问题</a:t>
            </a:r>
            <a:r>
              <a:rPr lang="en-US" altLang="zh-CN" dirty="0"/>
              <a:t>1</a:t>
            </a:r>
            <a:r>
              <a:rPr lang="zh-CN" altLang="en-US" dirty="0"/>
              <a:t>：</a:t>
            </a:r>
            <a:r>
              <a:rPr lang="zh-CN" altLang="en-US" b="0" dirty="0"/>
              <a:t>非常繁琐。需要进很很多的矩阵运算。</a:t>
            </a:r>
            <a:endParaRPr b="0" dirty="0"/>
          </a:p>
        </p:txBody>
      </p:sp>
      <p:sp>
        <p:nvSpPr>
          <p:cNvPr id="392" name="Problem: Not feasible for very complex models!"/>
          <p:cNvSpPr txBox="1"/>
          <p:nvPr/>
        </p:nvSpPr>
        <p:spPr>
          <a:xfrm>
            <a:off x="7084954" y="3317695"/>
            <a:ext cx="501189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solidFill>
                  <a:srgbClr val="FF0000"/>
                </a:solidFill>
              </a:defRPr>
            </a:pPr>
            <a:r>
              <a:rPr lang="zh-CN" altLang="en-US" dirty="0"/>
              <a:t>问题</a:t>
            </a:r>
            <a:r>
              <a:rPr lang="en-US" altLang="zh-CN" dirty="0"/>
              <a:t>3</a:t>
            </a:r>
            <a:r>
              <a:rPr b="0" dirty="0"/>
              <a:t>: </a:t>
            </a:r>
            <a:r>
              <a:rPr lang="zh-CN" altLang="en-US" b="0" dirty="0"/>
              <a:t>对于非常复杂的模型不可用。</a:t>
            </a:r>
            <a:endParaRPr b="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pic>
        <p:nvPicPr>
          <p:cNvPr id="960"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961"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962"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963"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64"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965" name="矩形"/>
          <p:cNvSpPr/>
          <p:nvPr/>
        </p:nvSpPr>
        <p:spPr>
          <a:xfrm>
            <a:off x="1077968" y="5051181"/>
            <a:ext cx="530696" cy="259374"/>
          </a:xfrm>
          <a:prstGeom prst="rect">
            <a:avLst/>
          </a:prstGeom>
          <a:solidFill>
            <a:srgbClr val="FFFFFF"/>
          </a:solidFill>
          <a:ln w="12700">
            <a:miter lim="400000"/>
          </a:ln>
        </p:spPr>
        <p:txBody>
          <a:bodyPr lIns="45719" rIns="45719" anchor="ctr"/>
          <a:lstStyle/>
          <a:p>
            <a:pPr>
              <a:defRPr sz="2400"/>
            </a:pPr>
            <a:endParaRPr/>
          </a:p>
        </p:txBody>
      </p:sp>
      <p:sp>
        <p:nvSpPr>
          <p:cNvPr id="966"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967"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sp>
        <p:nvSpPr>
          <p:cNvPr id="968" name="矩形"/>
          <p:cNvSpPr/>
          <p:nvPr/>
        </p:nvSpPr>
        <p:spPr>
          <a:xfrm>
            <a:off x="3867515" y="2982503"/>
            <a:ext cx="530695" cy="259374"/>
          </a:xfrm>
          <a:prstGeom prst="rect">
            <a:avLst/>
          </a:prstGeom>
          <a:solidFill>
            <a:srgbClr val="FFFFFF"/>
          </a:solidFill>
          <a:ln w="12700">
            <a:miter lim="400000"/>
          </a:ln>
        </p:spPr>
        <p:txBody>
          <a:bodyPr lIns="45719" rIns="45719" anchor="ctr"/>
          <a:lstStyle/>
          <a:p>
            <a:pPr>
              <a:defRPr sz="2400"/>
            </a:pPr>
            <a:endParaRPr/>
          </a:p>
        </p:txBody>
      </p:sp>
      <p:sp>
        <p:nvSpPr>
          <p:cNvPr id="969" name="矩形"/>
          <p:cNvSpPr/>
          <p:nvPr/>
        </p:nvSpPr>
        <p:spPr>
          <a:xfrm>
            <a:off x="5355051" y="4007791"/>
            <a:ext cx="530695" cy="259374"/>
          </a:xfrm>
          <a:prstGeom prst="rect">
            <a:avLst/>
          </a:prstGeom>
          <a:solidFill>
            <a:srgbClr val="FFFFFF"/>
          </a:solidFill>
          <a:ln w="12700">
            <a:miter lim="400000"/>
          </a:ln>
        </p:spPr>
        <p:txBody>
          <a:bodyPr lIns="45719" rIns="45719" anchor="ctr"/>
          <a:lstStyle/>
          <a:p>
            <a:pPr>
              <a:defRPr sz="2400"/>
            </a:pPr>
            <a:endParaRPr/>
          </a:p>
        </p:txBody>
      </p:sp>
      <p:sp>
        <p:nvSpPr>
          <p:cNvPr id="970" name="矩形"/>
          <p:cNvSpPr/>
          <p:nvPr/>
        </p:nvSpPr>
        <p:spPr>
          <a:xfrm>
            <a:off x="6793262" y="40077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72" name="线条"/>
          <p:cNvSpPr/>
          <p:nvPr/>
        </p:nvSpPr>
        <p:spPr>
          <a:xfrm flipV="1">
            <a:off x="9928837" y="4399134"/>
            <a:ext cx="1" cy="431002"/>
          </a:xfrm>
          <a:prstGeom prst="line">
            <a:avLst/>
          </a:prstGeom>
          <a:ln w="38100">
            <a:solidFill>
              <a:schemeClr val="accent2"/>
            </a:solidFill>
            <a:tailEnd type="triangle"/>
          </a:ln>
        </p:spPr>
        <p:txBody>
          <a:bodyPr lIns="45719" rIns="45719"/>
          <a:lstStyle/>
          <a:p>
            <a:endParaRPr/>
          </a:p>
        </p:txBody>
      </p:sp>
      <p:grpSp>
        <p:nvGrpSpPr>
          <p:cNvPr id="975" name="成组"/>
          <p:cNvGrpSpPr/>
          <p:nvPr/>
        </p:nvGrpSpPr>
        <p:grpSpPr>
          <a:xfrm>
            <a:off x="9625910" y="4839710"/>
            <a:ext cx="1128983" cy="591867"/>
            <a:chOff x="0" y="16487"/>
            <a:chExt cx="1128981" cy="591866"/>
          </a:xfrm>
        </p:grpSpPr>
        <p:sp>
          <p:nvSpPr>
            <p:cNvPr id="973"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74"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sp>
        <p:nvSpPr>
          <p:cNvPr id="976" name="矩形"/>
          <p:cNvSpPr/>
          <p:nvPr/>
        </p:nvSpPr>
        <p:spPr>
          <a:xfrm>
            <a:off x="8063087" y="3523231"/>
            <a:ext cx="2162367" cy="866330"/>
          </a:xfrm>
          <a:prstGeom prst="rect">
            <a:avLst/>
          </a:prstGeom>
          <a:ln w="38100">
            <a:solidFill>
              <a:schemeClr val="accent2"/>
            </a:solidFill>
            <a:miter/>
          </a:ln>
        </p:spPr>
        <p:txBody>
          <a:bodyPr lIns="45719" rIns="45719" anchor="ctr"/>
          <a:lstStyle/>
          <a:p>
            <a:pPr algn="ctr"/>
            <a:endParaRPr/>
          </a:p>
        </p:txBody>
      </p:sp>
      <p:grpSp>
        <p:nvGrpSpPr>
          <p:cNvPr id="979" name="成组"/>
          <p:cNvGrpSpPr/>
          <p:nvPr/>
        </p:nvGrpSpPr>
        <p:grpSpPr>
          <a:xfrm>
            <a:off x="7842735" y="1755605"/>
            <a:ext cx="2695705" cy="1458724"/>
            <a:chOff x="-1" y="-1"/>
            <a:chExt cx="2695704" cy="1458722"/>
          </a:xfrm>
        </p:grpSpPr>
        <p:sp>
          <p:nvSpPr>
            <p:cNvPr id="977" name="矩形"/>
            <p:cNvSpPr/>
            <p:nvPr/>
          </p:nvSpPr>
          <p:spPr>
            <a:xfrm>
              <a:off x="-1" y="-1"/>
              <a:ext cx="2637695"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978" name="Local Gradient"/>
            <p:cNvSpPr txBox="1"/>
            <p:nvPr/>
          </p:nvSpPr>
          <p:spPr>
            <a:xfrm>
              <a:off x="58008" y="115593"/>
              <a:ext cx="2637695"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980" name="线条"/>
          <p:cNvSpPr/>
          <p:nvPr/>
        </p:nvSpPr>
        <p:spPr>
          <a:xfrm flipV="1">
            <a:off x="8437074" y="4384480"/>
            <a:ext cx="1" cy="431002"/>
          </a:xfrm>
          <a:prstGeom prst="line">
            <a:avLst/>
          </a:prstGeom>
          <a:ln w="38100">
            <a:solidFill>
              <a:schemeClr val="accent2"/>
            </a:solidFill>
            <a:tailEnd type="triangle"/>
          </a:ln>
        </p:spPr>
        <p:txBody>
          <a:bodyPr lIns="45719" rIns="45719"/>
          <a:lstStyle/>
          <a:p>
            <a:endParaRPr/>
          </a:p>
        </p:txBody>
      </p:sp>
      <p:sp>
        <p:nvSpPr>
          <p:cNvPr id="981" name="线条"/>
          <p:cNvSpPr/>
          <p:nvPr/>
        </p:nvSpPr>
        <p:spPr>
          <a:xfrm>
            <a:off x="9196717" y="3244362"/>
            <a:ext cx="1" cy="279611"/>
          </a:xfrm>
          <a:prstGeom prst="line">
            <a:avLst/>
          </a:prstGeom>
          <a:ln w="38100">
            <a:solidFill>
              <a:schemeClr val="accent2"/>
            </a:solidFill>
            <a:tailEnd type="triangle"/>
          </a:ln>
        </p:spPr>
        <p:txBody>
          <a:bodyPr lIns="45719" rIns="45719"/>
          <a:lstStyle/>
          <a:p>
            <a:endParaRPr/>
          </a:p>
        </p:txBody>
      </p:sp>
      <p:grpSp>
        <p:nvGrpSpPr>
          <p:cNvPr id="984" name="成组"/>
          <p:cNvGrpSpPr/>
          <p:nvPr/>
        </p:nvGrpSpPr>
        <p:grpSpPr>
          <a:xfrm>
            <a:off x="7733590" y="4839710"/>
            <a:ext cx="1486002" cy="591867"/>
            <a:chOff x="0" y="16487"/>
            <a:chExt cx="1486000" cy="591866"/>
          </a:xfrm>
        </p:grpSpPr>
        <p:sp>
          <p:nvSpPr>
            <p:cNvPr id="982" name="矩形"/>
            <p:cNvSpPr/>
            <p:nvPr/>
          </p:nvSpPr>
          <p:spPr>
            <a:xfrm>
              <a:off x="0" y="16487"/>
              <a:ext cx="1486000"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83" name="Downstream…"/>
            <p:cNvSpPr txBox="1"/>
            <p:nvPr/>
          </p:nvSpPr>
          <p:spPr>
            <a:xfrm>
              <a:off x="0" y="127755"/>
              <a:ext cx="14860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下游梯度</a:t>
              </a:r>
              <a:endParaRPr dirty="0"/>
            </a:p>
          </p:txBody>
        </p:sp>
      </p:grpSp>
      <p:sp>
        <p:nvSpPr>
          <p:cNvPr id="985"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pic>
        <p:nvPicPr>
          <p:cNvPr id="986" name="image123.gif" descr="image123.gif"/>
          <p:cNvPicPr>
            <a:picLocks noChangeAspect="1"/>
          </p:cNvPicPr>
          <p:nvPr/>
        </p:nvPicPr>
        <p:blipFill>
          <a:blip r:embed="rId3"/>
          <a:stretch>
            <a:fillRect/>
          </a:stretch>
        </p:blipFill>
        <p:spPr>
          <a:xfrm>
            <a:off x="7995456" y="2245431"/>
            <a:ext cx="2397034" cy="822961"/>
          </a:xfrm>
          <a:prstGeom prst="rect">
            <a:avLst/>
          </a:prstGeom>
          <a:ln w="12700">
            <a:miter lim="400000"/>
          </a:ln>
        </p:spPr>
      </p:pic>
      <p:sp>
        <p:nvSpPr>
          <p:cNvPr id="987"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988"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32"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pic>
        <p:nvPicPr>
          <p:cNvPr id="991"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992"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993"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994"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995"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996" name="矩形"/>
          <p:cNvSpPr/>
          <p:nvPr/>
        </p:nvSpPr>
        <p:spPr>
          <a:xfrm>
            <a:off x="1077968" y="5051181"/>
            <a:ext cx="530696" cy="259374"/>
          </a:xfrm>
          <a:prstGeom prst="rect">
            <a:avLst/>
          </a:prstGeom>
          <a:solidFill>
            <a:srgbClr val="FFFFFF"/>
          </a:solidFill>
          <a:ln w="12700">
            <a:miter lim="400000"/>
          </a:ln>
        </p:spPr>
        <p:txBody>
          <a:bodyPr lIns="45719" rIns="45719" anchor="ctr"/>
          <a:lstStyle/>
          <a:p>
            <a:pPr>
              <a:defRPr sz="2400"/>
            </a:pPr>
            <a:endParaRPr/>
          </a:p>
        </p:txBody>
      </p:sp>
      <p:sp>
        <p:nvSpPr>
          <p:cNvPr id="997"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998"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sp>
        <p:nvSpPr>
          <p:cNvPr id="999" name="矩形"/>
          <p:cNvSpPr/>
          <p:nvPr/>
        </p:nvSpPr>
        <p:spPr>
          <a:xfrm>
            <a:off x="3867515" y="2982503"/>
            <a:ext cx="530695" cy="259374"/>
          </a:xfrm>
          <a:prstGeom prst="rect">
            <a:avLst/>
          </a:prstGeom>
          <a:solidFill>
            <a:srgbClr val="FFFFFF"/>
          </a:solidFill>
          <a:ln w="12700">
            <a:miter lim="400000"/>
          </a:ln>
        </p:spPr>
        <p:txBody>
          <a:bodyPr lIns="45719" rIns="45719" anchor="ctr"/>
          <a:lstStyle/>
          <a:p>
            <a:pPr>
              <a:defRPr sz="2400"/>
            </a:pPr>
            <a:endParaRPr/>
          </a:p>
        </p:txBody>
      </p:sp>
      <p:sp>
        <p:nvSpPr>
          <p:cNvPr id="1000" name="矩形"/>
          <p:cNvSpPr/>
          <p:nvPr/>
        </p:nvSpPr>
        <p:spPr>
          <a:xfrm>
            <a:off x="5355051" y="4007791"/>
            <a:ext cx="530695" cy="259374"/>
          </a:xfrm>
          <a:prstGeom prst="rect">
            <a:avLst/>
          </a:prstGeom>
          <a:solidFill>
            <a:srgbClr val="FFFFFF"/>
          </a:solidFill>
          <a:ln w="12700">
            <a:miter lim="400000"/>
          </a:ln>
        </p:spPr>
        <p:txBody>
          <a:bodyPr lIns="45719" rIns="45719" anchor="ctr"/>
          <a:lstStyle/>
          <a:p>
            <a:pPr>
              <a:defRPr sz="2400"/>
            </a:pPr>
            <a:endParaRPr/>
          </a:p>
        </p:txBody>
      </p:sp>
      <p:sp>
        <p:nvSpPr>
          <p:cNvPr id="1002" name="线条"/>
          <p:cNvSpPr/>
          <p:nvPr/>
        </p:nvSpPr>
        <p:spPr>
          <a:xfrm flipV="1">
            <a:off x="8557234" y="4399134"/>
            <a:ext cx="1" cy="431002"/>
          </a:xfrm>
          <a:prstGeom prst="line">
            <a:avLst/>
          </a:prstGeom>
          <a:ln w="38100">
            <a:solidFill>
              <a:schemeClr val="accent2"/>
            </a:solidFill>
            <a:tailEnd type="triangle"/>
          </a:ln>
        </p:spPr>
        <p:txBody>
          <a:bodyPr lIns="45719" rIns="45719"/>
          <a:lstStyle/>
          <a:p>
            <a:endParaRPr/>
          </a:p>
        </p:txBody>
      </p:sp>
      <p:grpSp>
        <p:nvGrpSpPr>
          <p:cNvPr id="1005" name="成组"/>
          <p:cNvGrpSpPr/>
          <p:nvPr/>
        </p:nvGrpSpPr>
        <p:grpSpPr>
          <a:xfrm>
            <a:off x="8254307" y="4839710"/>
            <a:ext cx="1128983" cy="591867"/>
            <a:chOff x="0" y="16487"/>
            <a:chExt cx="1128981" cy="591866"/>
          </a:xfrm>
        </p:grpSpPr>
        <p:sp>
          <p:nvSpPr>
            <p:cNvPr id="1003"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04"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sp>
        <p:nvSpPr>
          <p:cNvPr id="1006" name="矩形"/>
          <p:cNvSpPr/>
          <p:nvPr/>
        </p:nvSpPr>
        <p:spPr>
          <a:xfrm>
            <a:off x="6691486" y="3523231"/>
            <a:ext cx="2162367" cy="866330"/>
          </a:xfrm>
          <a:prstGeom prst="rect">
            <a:avLst/>
          </a:prstGeom>
          <a:ln w="38100">
            <a:solidFill>
              <a:schemeClr val="accent2"/>
            </a:solidFill>
            <a:miter/>
          </a:ln>
        </p:spPr>
        <p:txBody>
          <a:bodyPr lIns="45719" rIns="45719" anchor="ctr"/>
          <a:lstStyle/>
          <a:p>
            <a:pPr algn="ctr"/>
            <a:endParaRPr/>
          </a:p>
        </p:txBody>
      </p:sp>
      <p:grpSp>
        <p:nvGrpSpPr>
          <p:cNvPr id="1009" name="成组"/>
          <p:cNvGrpSpPr/>
          <p:nvPr/>
        </p:nvGrpSpPr>
        <p:grpSpPr>
          <a:xfrm>
            <a:off x="6471133" y="1755605"/>
            <a:ext cx="2637696" cy="1458724"/>
            <a:chOff x="-1" y="-1"/>
            <a:chExt cx="2637695" cy="1458722"/>
          </a:xfrm>
        </p:grpSpPr>
        <p:sp>
          <p:nvSpPr>
            <p:cNvPr id="1007" name="矩形"/>
            <p:cNvSpPr/>
            <p:nvPr/>
          </p:nvSpPr>
          <p:spPr>
            <a:xfrm>
              <a:off x="-1" y="-1"/>
              <a:ext cx="2637695"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008" name="Local Gradient"/>
            <p:cNvSpPr txBox="1"/>
            <p:nvPr/>
          </p:nvSpPr>
          <p:spPr>
            <a:xfrm>
              <a:off x="-1" y="117438"/>
              <a:ext cx="2637695"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1010" name="线条"/>
          <p:cNvSpPr/>
          <p:nvPr/>
        </p:nvSpPr>
        <p:spPr>
          <a:xfrm flipV="1">
            <a:off x="7065473" y="4384480"/>
            <a:ext cx="1" cy="431002"/>
          </a:xfrm>
          <a:prstGeom prst="line">
            <a:avLst/>
          </a:prstGeom>
          <a:ln w="38100">
            <a:solidFill>
              <a:schemeClr val="accent2"/>
            </a:solidFill>
            <a:tailEnd type="triangle"/>
          </a:ln>
        </p:spPr>
        <p:txBody>
          <a:bodyPr lIns="45719" rIns="45719"/>
          <a:lstStyle/>
          <a:p>
            <a:endParaRPr/>
          </a:p>
        </p:txBody>
      </p:sp>
      <p:sp>
        <p:nvSpPr>
          <p:cNvPr id="1011" name="线条"/>
          <p:cNvSpPr/>
          <p:nvPr/>
        </p:nvSpPr>
        <p:spPr>
          <a:xfrm>
            <a:off x="7825115" y="3244362"/>
            <a:ext cx="1" cy="279611"/>
          </a:xfrm>
          <a:prstGeom prst="line">
            <a:avLst/>
          </a:prstGeom>
          <a:ln w="38100">
            <a:solidFill>
              <a:schemeClr val="accent2"/>
            </a:solidFill>
            <a:tailEnd type="triangle"/>
          </a:ln>
        </p:spPr>
        <p:txBody>
          <a:bodyPr lIns="45719" rIns="45719"/>
          <a:lstStyle/>
          <a:p>
            <a:endParaRPr/>
          </a:p>
        </p:txBody>
      </p:sp>
      <p:grpSp>
        <p:nvGrpSpPr>
          <p:cNvPr id="1014" name="成组"/>
          <p:cNvGrpSpPr/>
          <p:nvPr/>
        </p:nvGrpSpPr>
        <p:grpSpPr>
          <a:xfrm>
            <a:off x="6361989" y="4839710"/>
            <a:ext cx="1486002" cy="591867"/>
            <a:chOff x="0" y="16487"/>
            <a:chExt cx="1486000" cy="591866"/>
          </a:xfrm>
        </p:grpSpPr>
        <p:sp>
          <p:nvSpPr>
            <p:cNvPr id="1012" name="矩形"/>
            <p:cNvSpPr/>
            <p:nvPr/>
          </p:nvSpPr>
          <p:spPr>
            <a:xfrm>
              <a:off x="0" y="16487"/>
              <a:ext cx="1486000"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13" name="Downstream…"/>
            <p:cNvSpPr txBox="1"/>
            <p:nvPr/>
          </p:nvSpPr>
          <p:spPr>
            <a:xfrm>
              <a:off x="0" y="127755"/>
              <a:ext cx="14860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下游梯度</a:t>
              </a:r>
              <a:endParaRPr dirty="0"/>
            </a:p>
          </p:txBody>
        </p:sp>
      </p:grpSp>
      <p:sp>
        <p:nvSpPr>
          <p:cNvPr id="1015"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pic>
        <p:nvPicPr>
          <p:cNvPr id="1016" name="image124.gif" descr="image124.gif"/>
          <p:cNvPicPr>
            <a:picLocks noChangeAspect="1"/>
          </p:cNvPicPr>
          <p:nvPr/>
        </p:nvPicPr>
        <p:blipFill>
          <a:blip r:embed="rId3"/>
          <a:stretch>
            <a:fillRect/>
          </a:stretch>
        </p:blipFill>
        <p:spPr>
          <a:xfrm>
            <a:off x="6760296" y="2236250"/>
            <a:ext cx="2024744" cy="822961"/>
          </a:xfrm>
          <a:prstGeom prst="rect">
            <a:avLst/>
          </a:prstGeom>
          <a:ln w="12700">
            <a:miter lim="400000"/>
          </a:ln>
        </p:spPr>
      </p:pic>
      <p:sp>
        <p:nvSpPr>
          <p:cNvPr id="1017"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018"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31"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pic>
        <p:nvPicPr>
          <p:cNvPr id="1021"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022"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1023"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1024"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1025"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1026" name="矩形"/>
          <p:cNvSpPr/>
          <p:nvPr/>
        </p:nvSpPr>
        <p:spPr>
          <a:xfrm>
            <a:off x="1077968" y="5051181"/>
            <a:ext cx="530696" cy="259374"/>
          </a:xfrm>
          <a:prstGeom prst="rect">
            <a:avLst/>
          </a:prstGeom>
          <a:solidFill>
            <a:srgbClr val="FFFFFF"/>
          </a:solidFill>
          <a:ln w="12700">
            <a:miter lim="400000"/>
          </a:ln>
        </p:spPr>
        <p:txBody>
          <a:bodyPr lIns="45719" rIns="45719" anchor="ctr"/>
          <a:lstStyle/>
          <a:p>
            <a:pPr>
              <a:defRPr sz="2400"/>
            </a:pPr>
            <a:endParaRPr/>
          </a:p>
        </p:txBody>
      </p:sp>
      <p:sp>
        <p:nvSpPr>
          <p:cNvPr id="1027"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1028"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sp>
        <p:nvSpPr>
          <p:cNvPr id="1029" name="矩形"/>
          <p:cNvSpPr/>
          <p:nvPr/>
        </p:nvSpPr>
        <p:spPr>
          <a:xfrm>
            <a:off x="3867515" y="2982503"/>
            <a:ext cx="530695" cy="259374"/>
          </a:xfrm>
          <a:prstGeom prst="rect">
            <a:avLst/>
          </a:prstGeom>
          <a:solidFill>
            <a:srgbClr val="FFFFFF"/>
          </a:solidFill>
          <a:ln w="12700">
            <a:miter lim="400000"/>
          </a:ln>
        </p:spPr>
        <p:txBody>
          <a:bodyPr lIns="45719" rIns="45719" anchor="ctr"/>
          <a:lstStyle/>
          <a:p>
            <a:pPr>
              <a:defRPr sz="2400"/>
            </a:pPr>
            <a:endParaRPr/>
          </a:p>
        </p:txBody>
      </p:sp>
      <p:sp>
        <p:nvSpPr>
          <p:cNvPr id="1031" name="线条"/>
          <p:cNvSpPr/>
          <p:nvPr/>
        </p:nvSpPr>
        <p:spPr>
          <a:xfrm flipV="1">
            <a:off x="7115298" y="4399134"/>
            <a:ext cx="1" cy="431002"/>
          </a:xfrm>
          <a:prstGeom prst="line">
            <a:avLst/>
          </a:prstGeom>
          <a:ln w="38100">
            <a:solidFill>
              <a:schemeClr val="accent2"/>
            </a:solidFill>
            <a:tailEnd type="triangle"/>
          </a:ln>
        </p:spPr>
        <p:txBody>
          <a:bodyPr lIns="45719" rIns="45719"/>
          <a:lstStyle/>
          <a:p>
            <a:endParaRPr/>
          </a:p>
        </p:txBody>
      </p:sp>
      <p:grpSp>
        <p:nvGrpSpPr>
          <p:cNvPr id="1034" name="成组"/>
          <p:cNvGrpSpPr/>
          <p:nvPr/>
        </p:nvGrpSpPr>
        <p:grpSpPr>
          <a:xfrm>
            <a:off x="6812371" y="4839710"/>
            <a:ext cx="1128983" cy="591867"/>
            <a:chOff x="0" y="16487"/>
            <a:chExt cx="1128981" cy="591866"/>
          </a:xfrm>
        </p:grpSpPr>
        <p:sp>
          <p:nvSpPr>
            <p:cNvPr id="1032"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33"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sp>
        <p:nvSpPr>
          <p:cNvPr id="1035" name="矩形"/>
          <p:cNvSpPr/>
          <p:nvPr/>
        </p:nvSpPr>
        <p:spPr>
          <a:xfrm>
            <a:off x="5249550" y="3523231"/>
            <a:ext cx="2162367" cy="866330"/>
          </a:xfrm>
          <a:prstGeom prst="rect">
            <a:avLst/>
          </a:prstGeom>
          <a:ln w="38100">
            <a:solidFill>
              <a:schemeClr val="accent2"/>
            </a:solidFill>
            <a:miter/>
          </a:ln>
        </p:spPr>
        <p:txBody>
          <a:bodyPr lIns="45719" rIns="45719" anchor="ctr"/>
          <a:lstStyle/>
          <a:p>
            <a:pPr algn="ctr"/>
            <a:endParaRPr/>
          </a:p>
        </p:txBody>
      </p:sp>
      <p:grpSp>
        <p:nvGrpSpPr>
          <p:cNvPr id="1038" name="成组"/>
          <p:cNvGrpSpPr/>
          <p:nvPr/>
        </p:nvGrpSpPr>
        <p:grpSpPr>
          <a:xfrm>
            <a:off x="5029198" y="1755605"/>
            <a:ext cx="2765646" cy="1458724"/>
            <a:chOff x="0" y="-1"/>
            <a:chExt cx="2765644" cy="1458722"/>
          </a:xfrm>
        </p:grpSpPr>
        <p:sp>
          <p:nvSpPr>
            <p:cNvPr id="1036" name="矩形"/>
            <p:cNvSpPr/>
            <p:nvPr/>
          </p:nvSpPr>
          <p:spPr>
            <a:xfrm>
              <a:off x="0" y="-1"/>
              <a:ext cx="2743201"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037" name="Local Gradient"/>
            <p:cNvSpPr txBox="1"/>
            <p:nvPr/>
          </p:nvSpPr>
          <p:spPr>
            <a:xfrm>
              <a:off x="22443" y="151207"/>
              <a:ext cx="2743201"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1039" name="线条"/>
          <p:cNvSpPr/>
          <p:nvPr/>
        </p:nvSpPr>
        <p:spPr>
          <a:xfrm flipV="1">
            <a:off x="5623537" y="4384480"/>
            <a:ext cx="1" cy="431002"/>
          </a:xfrm>
          <a:prstGeom prst="line">
            <a:avLst/>
          </a:prstGeom>
          <a:ln w="38100">
            <a:solidFill>
              <a:schemeClr val="accent2"/>
            </a:solidFill>
            <a:tailEnd type="triangle"/>
          </a:ln>
        </p:spPr>
        <p:txBody>
          <a:bodyPr lIns="45719" rIns="45719"/>
          <a:lstStyle/>
          <a:p>
            <a:endParaRPr/>
          </a:p>
        </p:txBody>
      </p:sp>
      <p:sp>
        <p:nvSpPr>
          <p:cNvPr id="1040" name="线条"/>
          <p:cNvSpPr/>
          <p:nvPr/>
        </p:nvSpPr>
        <p:spPr>
          <a:xfrm>
            <a:off x="6383178" y="3244362"/>
            <a:ext cx="1" cy="279611"/>
          </a:xfrm>
          <a:prstGeom prst="line">
            <a:avLst/>
          </a:prstGeom>
          <a:ln w="38100">
            <a:solidFill>
              <a:schemeClr val="accent2"/>
            </a:solidFill>
            <a:tailEnd type="triangle"/>
          </a:ln>
        </p:spPr>
        <p:txBody>
          <a:bodyPr lIns="45719" rIns="45719"/>
          <a:lstStyle/>
          <a:p>
            <a:endParaRPr/>
          </a:p>
        </p:txBody>
      </p:sp>
      <p:grpSp>
        <p:nvGrpSpPr>
          <p:cNvPr id="1043" name="成组"/>
          <p:cNvGrpSpPr/>
          <p:nvPr/>
        </p:nvGrpSpPr>
        <p:grpSpPr>
          <a:xfrm>
            <a:off x="4920053" y="4839710"/>
            <a:ext cx="1486002" cy="591867"/>
            <a:chOff x="0" y="16487"/>
            <a:chExt cx="1486000" cy="591866"/>
          </a:xfrm>
        </p:grpSpPr>
        <p:sp>
          <p:nvSpPr>
            <p:cNvPr id="1041" name="矩形"/>
            <p:cNvSpPr/>
            <p:nvPr/>
          </p:nvSpPr>
          <p:spPr>
            <a:xfrm>
              <a:off x="0" y="16487"/>
              <a:ext cx="1486000"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42" name="Downstream…"/>
            <p:cNvSpPr txBox="1"/>
            <p:nvPr/>
          </p:nvSpPr>
          <p:spPr>
            <a:xfrm>
              <a:off x="0" y="127755"/>
              <a:ext cx="14860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下游梯度</a:t>
              </a:r>
              <a:endParaRPr dirty="0"/>
            </a:p>
          </p:txBody>
        </p:sp>
      </p:grpSp>
      <p:sp>
        <p:nvSpPr>
          <p:cNvPr id="1044"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pic>
        <p:nvPicPr>
          <p:cNvPr id="1045" name="image125.gif" descr="image125.gif"/>
          <p:cNvPicPr>
            <a:picLocks noChangeAspect="1"/>
          </p:cNvPicPr>
          <p:nvPr/>
        </p:nvPicPr>
        <p:blipFill>
          <a:blip r:embed="rId3"/>
          <a:stretch>
            <a:fillRect/>
          </a:stretch>
        </p:blipFill>
        <p:spPr>
          <a:xfrm>
            <a:off x="5121128" y="2236250"/>
            <a:ext cx="2514601" cy="822961"/>
          </a:xfrm>
          <a:prstGeom prst="rect">
            <a:avLst/>
          </a:prstGeom>
          <a:ln w="12700">
            <a:miter lim="400000"/>
          </a:ln>
        </p:spPr>
      </p:pic>
      <p:sp>
        <p:nvSpPr>
          <p:cNvPr id="1046"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047"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30"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pic>
        <p:nvPicPr>
          <p:cNvPr id="1050"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051"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1052"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1053"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1054"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sp>
        <p:nvSpPr>
          <p:cNvPr id="1055" name="矩形"/>
          <p:cNvSpPr/>
          <p:nvPr/>
        </p:nvSpPr>
        <p:spPr>
          <a:xfrm>
            <a:off x="2448057" y="3773110"/>
            <a:ext cx="530695" cy="259374"/>
          </a:xfrm>
          <a:prstGeom prst="rect">
            <a:avLst/>
          </a:prstGeom>
          <a:solidFill>
            <a:srgbClr val="FFFFFF"/>
          </a:solidFill>
          <a:ln w="12700">
            <a:miter lim="400000"/>
          </a:ln>
        </p:spPr>
        <p:txBody>
          <a:bodyPr lIns="45719" rIns="45719" anchor="ctr"/>
          <a:lstStyle/>
          <a:p>
            <a:pPr>
              <a:defRPr sz="2400"/>
            </a:pPr>
            <a:endParaRPr/>
          </a:p>
        </p:txBody>
      </p:sp>
      <p:sp>
        <p:nvSpPr>
          <p:cNvPr id="1056" name="矩形"/>
          <p:cNvSpPr/>
          <p:nvPr/>
        </p:nvSpPr>
        <p:spPr>
          <a:xfrm>
            <a:off x="2448057" y="2157770"/>
            <a:ext cx="530695" cy="259374"/>
          </a:xfrm>
          <a:prstGeom prst="rect">
            <a:avLst/>
          </a:prstGeom>
          <a:solidFill>
            <a:srgbClr val="FFFFFF"/>
          </a:solidFill>
          <a:ln w="12700">
            <a:miter lim="400000"/>
          </a:ln>
        </p:spPr>
        <p:txBody>
          <a:bodyPr lIns="45719" rIns="45719" anchor="ctr"/>
          <a:lstStyle/>
          <a:p>
            <a:pPr>
              <a:defRPr sz="2400"/>
            </a:pPr>
            <a:endParaRPr/>
          </a:p>
        </p:txBody>
      </p:sp>
      <p:grpSp>
        <p:nvGrpSpPr>
          <p:cNvPr id="1060" name="成组"/>
          <p:cNvGrpSpPr/>
          <p:nvPr/>
        </p:nvGrpSpPr>
        <p:grpSpPr>
          <a:xfrm>
            <a:off x="5020409" y="1792209"/>
            <a:ext cx="5100791" cy="1458723"/>
            <a:chOff x="0" y="-1"/>
            <a:chExt cx="5100790" cy="1458722"/>
          </a:xfrm>
        </p:grpSpPr>
        <p:sp>
          <p:nvSpPr>
            <p:cNvPr id="1058" name="矩形"/>
            <p:cNvSpPr/>
            <p:nvPr/>
          </p:nvSpPr>
          <p:spPr>
            <a:xfrm>
              <a:off x="0" y="-1"/>
              <a:ext cx="5029200"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059" name="Local Gradient"/>
            <p:cNvSpPr txBox="1"/>
            <p:nvPr/>
          </p:nvSpPr>
          <p:spPr>
            <a:xfrm>
              <a:off x="71590" y="127876"/>
              <a:ext cx="5029200" cy="646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1061" name="线条"/>
          <p:cNvSpPr/>
          <p:nvPr/>
        </p:nvSpPr>
        <p:spPr>
          <a:xfrm flipH="1" flipV="1">
            <a:off x="1477107" y="5508950"/>
            <a:ext cx="970952" cy="661838"/>
          </a:xfrm>
          <a:prstGeom prst="line">
            <a:avLst/>
          </a:prstGeom>
          <a:ln w="38100">
            <a:solidFill>
              <a:schemeClr val="accent2"/>
            </a:solidFill>
            <a:tailEnd type="triangle"/>
          </a:ln>
        </p:spPr>
        <p:txBody>
          <a:bodyPr lIns="45719" rIns="45719"/>
          <a:lstStyle/>
          <a:p>
            <a:endParaRPr/>
          </a:p>
        </p:txBody>
      </p:sp>
      <p:sp>
        <p:nvSpPr>
          <p:cNvPr id="1062" name="线条"/>
          <p:cNvSpPr/>
          <p:nvPr/>
        </p:nvSpPr>
        <p:spPr>
          <a:xfrm flipH="1">
            <a:off x="4932484" y="3242794"/>
            <a:ext cx="87888" cy="247753"/>
          </a:xfrm>
          <a:prstGeom prst="line">
            <a:avLst/>
          </a:prstGeom>
          <a:ln w="38100">
            <a:solidFill>
              <a:schemeClr val="accent2"/>
            </a:solidFill>
            <a:tailEnd type="triangle"/>
          </a:ln>
        </p:spPr>
        <p:txBody>
          <a:bodyPr lIns="45719" rIns="45719"/>
          <a:lstStyle/>
          <a:p>
            <a:endParaRPr/>
          </a:p>
        </p:txBody>
      </p:sp>
      <p:grpSp>
        <p:nvGrpSpPr>
          <p:cNvPr id="1065" name="成组"/>
          <p:cNvGrpSpPr/>
          <p:nvPr/>
        </p:nvGrpSpPr>
        <p:grpSpPr>
          <a:xfrm>
            <a:off x="2448057" y="5728917"/>
            <a:ext cx="1486002" cy="591867"/>
            <a:chOff x="0" y="16487"/>
            <a:chExt cx="1486000" cy="591866"/>
          </a:xfrm>
        </p:grpSpPr>
        <p:sp>
          <p:nvSpPr>
            <p:cNvPr id="1063" name="矩形"/>
            <p:cNvSpPr/>
            <p:nvPr/>
          </p:nvSpPr>
          <p:spPr>
            <a:xfrm>
              <a:off x="0" y="16487"/>
              <a:ext cx="1486000"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64" name="Downstream…"/>
            <p:cNvSpPr txBox="1"/>
            <p:nvPr/>
          </p:nvSpPr>
          <p:spPr>
            <a:xfrm>
              <a:off x="0" y="127755"/>
              <a:ext cx="14860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下游梯度</a:t>
              </a:r>
              <a:endParaRPr dirty="0"/>
            </a:p>
          </p:txBody>
        </p:sp>
      </p:grpSp>
      <p:sp>
        <p:nvSpPr>
          <p:cNvPr id="1066"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1067" name="形状"/>
          <p:cNvSpPr/>
          <p:nvPr/>
        </p:nvSpPr>
        <p:spPr>
          <a:xfrm>
            <a:off x="1107831" y="2532184"/>
            <a:ext cx="4765431" cy="2901463"/>
          </a:xfrm>
          <a:custGeom>
            <a:avLst/>
            <a:gdLst/>
            <a:ahLst/>
            <a:cxnLst>
              <a:cxn ang="0">
                <a:pos x="wd2" y="hd2"/>
              </a:cxn>
              <a:cxn ang="5400000">
                <a:pos x="wd2" y="hd2"/>
              </a:cxn>
              <a:cxn ang="10800000">
                <a:pos x="wd2" y="hd2"/>
              </a:cxn>
              <a:cxn ang="16200000">
                <a:pos x="wd2" y="hd2"/>
              </a:cxn>
            </a:cxnLst>
            <a:rect l="0" t="0" r="r" b="b"/>
            <a:pathLst>
              <a:path w="21600" h="21600" extrusionOk="0">
                <a:moveTo>
                  <a:pt x="0" y="15185"/>
                </a:moveTo>
                <a:lnTo>
                  <a:pt x="0" y="21600"/>
                </a:lnTo>
                <a:lnTo>
                  <a:pt x="3945" y="21600"/>
                </a:lnTo>
                <a:lnTo>
                  <a:pt x="15463" y="14073"/>
                </a:lnTo>
                <a:lnTo>
                  <a:pt x="21600" y="14073"/>
                </a:lnTo>
                <a:lnTo>
                  <a:pt x="21600" y="7331"/>
                </a:lnTo>
                <a:lnTo>
                  <a:pt x="16618" y="7331"/>
                </a:lnTo>
                <a:lnTo>
                  <a:pt x="15742" y="0"/>
                </a:lnTo>
                <a:lnTo>
                  <a:pt x="12035" y="0"/>
                </a:lnTo>
                <a:lnTo>
                  <a:pt x="12035" y="9884"/>
                </a:lnTo>
                <a:lnTo>
                  <a:pt x="1833" y="15185"/>
                </a:lnTo>
                <a:lnTo>
                  <a:pt x="0" y="15185"/>
                </a:lnTo>
                <a:close/>
              </a:path>
            </a:pathLst>
          </a:custGeom>
          <a:ln w="38100">
            <a:solidFill>
              <a:schemeClr val="accent2"/>
            </a:solidFill>
            <a:miter/>
          </a:ln>
        </p:spPr>
        <p:txBody>
          <a:bodyPr lIns="45719" rIns="45719" anchor="ctr"/>
          <a:lstStyle/>
          <a:p>
            <a:pPr algn="ctr">
              <a:defRPr>
                <a:solidFill>
                  <a:srgbClr val="FFFFFF"/>
                </a:solidFill>
              </a:defRPr>
            </a:pPr>
            <a:endParaRPr/>
          </a:p>
        </p:txBody>
      </p:sp>
      <p:sp>
        <p:nvSpPr>
          <p:cNvPr id="1068" name="线条"/>
          <p:cNvSpPr/>
          <p:nvPr/>
        </p:nvSpPr>
        <p:spPr>
          <a:xfrm flipV="1">
            <a:off x="5594229" y="4399134"/>
            <a:ext cx="1" cy="431002"/>
          </a:xfrm>
          <a:prstGeom prst="line">
            <a:avLst/>
          </a:prstGeom>
          <a:ln w="38100">
            <a:solidFill>
              <a:schemeClr val="accent2"/>
            </a:solidFill>
            <a:tailEnd type="triangle"/>
          </a:ln>
        </p:spPr>
        <p:txBody>
          <a:bodyPr lIns="45719" rIns="45719"/>
          <a:lstStyle/>
          <a:p>
            <a:endParaRPr/>
          </a:p>
        </p:txBody>
      </p:sp>
      <p:grpSp>
        <p:nvGrpSpPr>
          <p:cNvPr id="1071" name="成组"/>
          <p:cNvGrpSpPr/>
          <p:nvPr/>
        </p:nvGrpSpPr>
        <p:grpSpPr>
          <a:xfrm>
            <a:off x="5291301" y="4839710"/>
            <a:ext cx="1128983" cy="591867"/>
            <a:chOff x="0" y="16487"/>
            <a:chExt cx="1128981" cy="591866"/>
          </a:xfrm>
        </p:grpSpPr>
        <p:sp>
          <p:nvSpPr>
            <p:cNvPr id="1069"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70"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pic>
        <p:nvPicPr>
          <p:cNvPr id="1072" name="image126.gif" descr="image126.gif"/>
          <p:cNvPicPr>
            <a:picLocks noChangeAspect="1"/>
          </p:cNvPicPr>
          <p:nvPr/>
        </p:nvPicPr>
        <p:blipFill>
          <a:blip r:embed="rId3"/>
          <a:stretch>
            <a:fillRect/>
          </a:stretch>
        </p:blipFill>
        <p:spPr>
          <a:xfrm>
            <a:off x="5142950" y="2308112"/>
            <a:ext cx="4762277" cy="822961"/>
          </a:xfrm>
          <a:prstGeom prst="rect">
            <a:avLst/>
          </a:prstGeom>
          <a:ln w="12700">
            <a:miter lim="400000"/>
          </a:ln>
        </p:spPr>
      </p:pic>
      <p:sp>
        <p:nvSpPr>
          <p:cNvPr id="1073" name="线条"/>
          <p:cNvSpPr/>
          <p:nvPr/>
        </p:nvSpPr>
        <p:spPr>
          <a:xfrm flipV="1">
            <a:off x="3928750" y="3318773"/>
            <a:ext cx="203635" cy="2438444"/>
          </a:xfrm>
          <a:prstGeom prst="line">
            <a:avLst/>
          </a:prstGeom>
          <a:ln w="38100">
            <a:solidFill>
              <a:schemeClr val="accent2"/>
            </a:solidFill>
            <a:tailEnd type="triangle"/>
          </a:ln>
        </p:spPr>
        <p:txBody>
          <a:bodyPr lIns="45719" rIns="45719"/>
          <a:lstStyle/>
          <a:p>
            <a:endParaRPr/>
          </a:p>
        </p:txBody>
      </p:sp>
      <p:sp>
        <p:nvSpPr>
          <p:cNvPr id="1074"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075"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29"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pic>
        <p:nvPicPr>
          <p:cNvPr id="1078"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079" name="矩形"/>
          <p:cNvSpPr/>
          <p:nvPr/>
        </p:nvSpPr>
        <p:spPr>
          <a:xfrm>
            <a:off x="1045068" y="1718412"/>
            <a:ext cx="530695" cy="259374"/>
          </a:xfrm>
          <a:prstGeom prst="rect">
            <a:avLst/>
          </a:prstGeom>
          <a:solidFill>
            <a:srgbClr val="FFFFFF"/>
          </a:solidFill>
          <a:ln w="12700">
            <a:miter lim="400000"/>
          </a:ln>
        </p:spPr>
        <p:txBody>
          <a:bodyPr lIns="45719" rIns="45719" anchor="ctr"/>
          <a:lstStyle/>
          <a:p>
            <a:pPr>
              <a:defRPr sz="2400"/>
            </a:pPr>
            <a:endParaRPr/>
          </a:p>
        </p:txBody>
      </p:sp>
      <p:sp>
        <p:nvSpPr>
          <p:cNvPr id="1080" name="矩形"/>
          <p:cNvSpPr/>
          <p:nvPr/>
        </p:nvSpPr>
        <p:spPr>
          <a:xfrm>
            <a:off x="1022625" y="2539262"/>
            <a:ext cx="530695" cy="259374"/>
          </a:xfrm>
          <a:prstGeom prst="rect">
            <a:avLst/>
          </a:prstGeom>
          <a:solidFill>
            <a:srgbClr val="FFFFFF"/>
          </a:solidFill>
          <a:ln w="12700">
            <a:miter lim="400000"/>
          </a:ln>
        </p:spPr>
        <p:txBody>
          <a:bodyPr lIns="45719" rIns="45719" anchor="ctr"/>
          <a:lstStyle/>
          <a:p>
            <a:pPr>
              <a:defRPr sz="2400"/>
            </a:pPr>
            <a:endParaRPr/>
          </a:p>
        </p:txBody>
      </p:sp>
      <p:sp>
        <p:nvSpPr>
          <p:cNvPr id="1081"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1082"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grpSp>
        <p:nvGrpSpPr>
          <p:cNvPr id="1086" name="成组"/>
          <p:cNvGrpSpPr/>
          <p:nvPr/>
        </p:nvGrpSpPr>
        <p:grpSpPr>
          <a:xfrm>
            <a:off x="5020409" y="1792209"/>
            <a:ext cx="5029201" cy="1458723"/>
            <a:chOff x="0" y="-1"/>
            <a:chExt cx="5029200" cy="1458722"/>
          </a:xfrm>
        </p:grpSpPr>
        <p:sp>
          <p:nvSpPr>
            <p:cNvPr id="1084" name="矩形"/>
            <p:cNvSpPr/>
            <p:nvPr/>
          </p:nvSpPr>
          <p:spPr>
            <a:xfrm>
              <a:off x="0" y="-1"/>
              <a:ext cx="5029200"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085" name="Local Gradient"/>
            <p:cNvSpPr txBox="1"/>
            <p:nvPr/>
          </p:nvSpPr>
          <p:spPr>
            <a:xfrm>
              <a:off x="0" y="134549"/>
              <a:ext cx="5029200" cy="646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1087" name="线条"/>
          <p:cNvSpPr/>
          <p:nvPr/>
        </p:nvSpPr>
        <p:spPr>
          <a:xfrm flipH="1" flipV="1">
            <a:off x="2714155" y="4156771"/>
            <a:ext cx="11461" cy="643829"/>
          </a:xfrm>
          <a:prstGeom prst="line">
            <a:avLst/>
          </a:prstGeom>
          <a:ln w="38100">
            <a:solidFill>
              <a:schemeClr val="accent2"/>
            </a:solidFill>
            <a:tailEnd type="triangle"/>
          </a:ln>
        </p:spPr>
        <p:txBody>
          <a:bodyPr lIns="45719" rIns="45719"/>
          <a:lstStyle/>
          <a:p>
            <a:endParaRPr/>
          </a:p>
        </p:txBody>
      </p:sp>
      <p:sp>
        <p:nvSpPr>
          <p:cNvPr id="1088" name="线条"/>
          <p:cNvSpPr/>
          <p:nvPr/>
        </p:nvSpPr>
        <p:spPr>
          <a:xfrm flipH="1">
            <a:off x="3702562" y="2180491"/>
            <a:ext cx="1296007" cy="488457"/>
          </a:xfrm>
          <a:prstGeom prst="line">
            <a:avLst/>
          </a:prstGeom>
          <a:ln w="38100">
            <a:solidFill>
              <a:schemeClr val="accent2"/>
            </a:solidFill>
            <a:tailEnd type="triangle"/>
          </a:ln>
        </p:spPr>
        <p:txBody>
          <a:bodyPr lIns="45719" rIns="45719"/>
          <a:lstStyle/>
          <a:p>
            <a:endParaRPr/>
          </a:p>
        </p:txBody>
      </p:sp>
      <p:grpSp>
        <p:nvGrpSpPr>
          <p:cNvPr id="1091" name="成组"/>
          <p:cNvGrpSpPr/>
          <p:nvPr/>
        </p:nvGrpSpPr>
        <p:grpSpPr>
          <a:xfrm>
            <a:off x="2209832" y="4796584"/>
            <a:ext cx="1486002" cy="591867"/>
            <a:chOff x="0" y="16487"/>
            <a:chExt cx="1486000" cy="591866"/>
          </a:xfrm>
        </p:grpSpPr>
        <p:sp>
          <p:nvSpPr>
            <p:cNvPr id="1089" name="矩形"/>
            <p:cNvSpPr/>
            <p:nvPr/>
          </p:nvSpPr>
          <p:spPr>
            <a:xfrm>
              <a:off x="0" y="16487"/>
              <a:ext cx="1486000"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90" name="Downstream…"/>
            <p:cNvSpPr txBox="1"/>
            <p:nvPr/>
          </p:nvSpPr>
          <p:spPr>
            <a:xfrm>
              <a:off x="0" y="127755"/>
              <a:ext cx="1486000"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下游梯度</a:t>
              </a:r>
              <a:endParaRPr dirty="0"/>
            </a:p>
          </p:txBody>
        </p:sp>
      </p:grpSp>
      <p:sp>
        <p:nvSpPr>
          <p:cNvPr id="1092"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1093" name="线条"/>
          <p:cNvSpPr/>
          <p:nvPr/>
        </p:nvSpPr>
        <p:spPr>
          <a:xfrm flipH="1" flipV="1">
            <a:off x="4153033" y="3250931"/>
            <a:ext cx="322252" cy="1557577"/>
          </a:xfrm>
          <a:prstGeom prst="line">
            <a:avLst/>
          </a:prstGeom>
          <a:ln w="38100">
            <a:solidFill>
              <a:schemeClr val="accent2"/>
            </a:solidFill>
            <a:tailEnd type="triangle"/>
          </a:ln>
        </p:spPr>
        <p:txBody>
          <a:bodyPr lIns="45719" rIns="45719"/>
          <a:lstStyle/>
          <a:p>
            <a:endParaRPr/>
          </a:p>
        </p:txBody>
      </p:sp>
      <p:grpSp>
        <p:nvGrpSpPr>
          <p:cNvPr id="1096" name="成组"/>
          <p:cNvGrpSpPr/>
          <p:nvPr/>
        </p:nvGrpSpPr>
        <p:grpSpPr>
          <a:xfrm>
            <a:off x="4403278" y="4839710"/>
            <a:ext cx="1128983" cy="591867"/>
            <a:chOff x="0" y="16487"/>
            <a:chExt cx="1128981" cy="591866"/>
          </a:xfrm>
        </p:grpSpPr>
        <p:sp>
          <p:nvSpPr>
            <p:cNvPr id="1094"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95"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pic>
        <p:nvPicPr>
          <p:cNvPr id="1097" name="image126.gif" descr="image126.gif"/>
          <p:cNvPicPr>
            <a:picLocks noChangeAspect="1"/>
          </p:cNvPicPr>
          <p:nvPr/>
        </p:nvPicPr>
        <p:blipFill>
          <a:blip r:embed="rId3"/>
          <a:stretch>
            <a:fillRect/>
          </a:stretch>
        </p:blipFill>
        <p:spPr>
          <a:xfrm>
            <a:off x="5142950" y="2308112"/>
            <a:ext cx="4762277" cy="822961"/>
          </a:xfrm>
          <a:prstGeom prst="rect">
            <a:avLst/>
          </a:prstGeom>
          <a:ln w="12700">
            <a:miter lim="400000"/>
          </a:ln>
        </p:spPr>
      </p:pic>
      <p:sp>
        <p:nvSpPr>
          <p:cNvPr id="1098" name="线条"/>
          <p:cNvSpPr/>
          <p:nvPr/>
        </p:nvSpPr>
        <p:spPr>
          <a:xfrm flipV="1">
            <a:off x="2226761" y="2424719"/>
            <a:ext cx="487395" cy="2391365"/>
          </a:xfrm>
          <a:prstGeom prst="line">
            <a:avLst/>
          </a:prstGeom>
          <a:ln w="38100">
            <a:solidFill>
              <a:schemeClr val="accent2"/>
            </a:solidFill>
            <a:tailEnd type="triangle"/>
          </a:ln>
        </p:spPr>
        <p:txBody>
          <a:bodyPr lIns="45719" rIns="45719"/>
          <a:lstStyle/>
          <a:p>
            <a:endParaRPr/>
          </a:p>
        </p:txBody>
      </p:sp>
      <p:sp>
        <p:nvSpPr>
          <p:cNvPr id="1099" name="矩形"/>
          <p:cNvSpPr/>
          <p:nvPr/>
        </p:nvSpPr>
        <p:spPr>
          <a:xfrm>
            <a:off x="2375862" y="1718412"/>
            <a:ext cx="2099423" cy="2396388"/>
          </a:xfrm>
          <a:prstGeom prst="rect">
            <a:avLst/>
          </a:prstGeom>
          <a:ln w="38100">
            <a:solidFill>
              <a:schemeClr val="accent2"/>
            </a:solidFill>
            <a:miter/>
          </a:ln>
        </p:spPr>
        <p:txBody>
          <a:bodyPr lIns="45719" rIns="45719" anchor="ctr"/>
          <a:lstStyle/>
          <a:p>
            <a:pPr algn="ctr"/>
            <a:endParaRPr/>
          </a:p>
        </p:txBody>
      </p:sp>
      <p:sp>
        <p:nvSpPr>
          <p:cNvPr id="1100"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101"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27"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pic>
        <p:nvPicPr>
          <p:cNvPr id="1104"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105" name="矩形"/>
          <p:cNvSpPr/>
          <p:nvPr/>
        </p:nvSpPr>
        <p:spPr>
          <a:xfrm>
            <a:off x="1045111" y="3382598"/>
            <a:ext cx="530695" cy="259374"/>
          </a:xfrm>
          <a:prstGeom prst="rect">
            <a:avLst/>
          </a:prstGeom>
          <a:solidFill>
            <a:srgbClr val="FFFFFF"/>
          </a:solidFill>
          <a:ln w="12700">
            <a:miter lim="400000"/>
          </a:ln>
        </p:spPr>
        <p:txBody>
          <a:bodyPr lIns="45719" rIns="45719" anchor="ctr"/>
          <a:lstStyle/>
          <a:p>
            <a:pPr>
              <a:defRPr sz="2400"/>
            </a:pPr>
            <a:endParaRPr/>
          </a:p>
        </p:txBody>
      </p:sp>
      <p:sp>
        <p:nvSpPr>
          <p:cNvPr id="1106" name="矩形"/>
          <p:cNvSpPr/>
          <p:nvPr/>
        </p:nvSpPr>
        <p:spPr>
          <a:xfrm>
            <a:off x="1077968" y="4205654"/>
            <a:ext cx="530696" cy="259374"/>
          </a:xfrm>
          <a:prstGeom prst="rect">
            <a:avLst/>
          </a:prstGeom>
          <a:solidFill>
            <a:srgbClr val="FFFFFF"/>
          </a:solidFill>
          <a:ln w="12700">
            <a:miter lim="400000"/>
          </a:ln>
        </p:spPr>
        <p:txBody>
          <a:bodyPr lIns="45719" rIns="45719" anchor="ctr"/>
          <a:lstStyle/>
          <a:p>
            <a:pPr>
              <a:defRPr sz="2400"/>
            </a:pPr>
            <a:endParaRPr/>
          </a:p>
        </p:txBody>
      </p:sp>
      <p:grpSp>
        <p:nvGrpSpPr>
          <p:cNvPr id="1110" name="成组"/>
          <p:cNvGrpSpPr/>
          <p:nvPr/>
        </p:nvGrpSpPr>
        <p:grpSpPr>
          <a:xfrm>
            <a:off x="4998568" y="1874276"/>
            <a:ext cx="5084313" cy="1458723"/>
            <a:chOff x="0" y="-1"/>
            <a:chExt cx="5084312" cy="1458722"/>
          </a:xfrm>
        </p:grpSpPr>
        <p:sp>
          <p:nvSpPr>
            <p:cNvPr id="1108" name="矩形"/>
            <p:cNvSpPr/>
            <p:nvPr/>
          </p:nvSpPr>
          <p:spPr>
            <a:xfrm>
              <a:off x="0" y="-1"/>
              <a:ext cx="5029200"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109" name="Local Gradient"/>
            <p:cNvSpPr txBox="1"/>
            <p:nvPr/>
          </p:nvSpPr>
          <p:spPr>
            <a:xfrm>
              <a:off x="55112" y="228569"/>
              <a:ext cx="5029200" cy="646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sp>
        <p:nvSpPr>
          <p:cNvPr id="1111" name="线条"/>
          <p:cNvSpPr/>
          <p:nvPr/>
        </p:nvSpPr>
        <p:spPr>
          <a:xfrm flipH="1">
            <a:off x="1644162" y="1184633"/>
            <a:ext cx="45548" cy="538659"/>
          </a:xfrm>
          <a:prstGeom prst="line">
            <a:avLst/>
          </a:prstGeom>
          <a:ln w="38100">
            <a:solidFill>
              <a:schemeClr val="accent2"/>
            </a:solidFill>
            <a:tailEnd type="triangle"/>
          </a:ln>
        </p:spPr>
        <p:txBody>
          <a:bodyPr lIns="45719" rIns="45719"/>
          <a:lstStyle/>
          <a:p>
            <a:endParaRPr/>
          </a:p>
        </p:txBody>
      </p:sp>
      <p:grpSp>
        <p:nvGrpSpPr>
          <p:cNvPr id="1114" name="成组"/>
          <p:cNvGrpSpPr/>
          <p:nvPr/>
        </p:nvGrpSpPr>
        <p:grpSpPr>
          <a:xfrm>
            <a:off x="302111" y="869923"/>
            <a:ext cx="2775199" cy="369330"/>
            <a:chOff x="0" y="-5595"/>
            <a:chExt cx="2775197" cy="369329"/>
          </a:xfrm>
        </p:grpSpPr>
        <p:sp>
          <p:nvSpPr>
            <p:cNvPr id="1112" name="矩形"/>
            <p:cNvSpPr/>
            <p:nvPr/>
          </p:nvSpPr>
          <p:spPr>
            <a:xfrm>
              <a:off x="0" y="49025"/>
              <a:ext cx="2775197" cy="260090"/>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113" name="Downstream Gradient"/>
            <p:cNvSpPr txBox="1"/>
            <p:nvPr/>
          </p:nvSpPr>
          <p:spPr>
            <a:xfrm>
              <a:off x="0" y="-5595"/>
              <a:ext cx="2775197"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下游梯度</a:t>
              </a:r>
              <a:endParaRPr dirty="0"/>
            </a:p>
          </p:txBody>
        </p:sp>
      </p:grpSp>
      <p:sp>
        <p:nvSpPr>
          <p:cNvPr id="1115"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grpSp>
        <p:nvGrpSpPr>
          <p:cNvPr id="1118" name="成组"/>
          <p:cNvGrpSpPr/>
          <p:nvPr/>
        </p:nvGrpSpPr>
        <p:grpSpPr>
          <a:xfrm>
            <a:off x="3305421" y="943171"/>
            <a:ext cx="1128983" cy="591867"/>
            <a:chOff x="0" y="16487"/>
            <a:chExt cx="1128981" cy="591866"/>
          </a:xfrm>
        </p:grpSpPr>
        <p:sp>
          <p:nvSpPr>
            <p:cNvPr id="1116"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117"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sp>
        <p:nvSpPr>
          <p:cNvPr id="1119" name="矩形"/>
          <p:cNvSpPr/>
          <p:nvPr/>
        </p:nvSpPr>
        <p:spPr>
          <a:xfrm>
            <a:off x="1101089" y="1382958"/>
            <a:ext cx="1976219" cy="1536089"/>
          </a:xfrm>
          <a:prstGeom prst="rect">
            <a:avLst/>
          </a:prstGeom>
          <a:ln w="38100">
            <a:solidFill>
              <a:schemeClr val="accent2"/>
            </a:solidFill>
            <a:miter/>
          </a:ln>
        </p:spPr>
        <p:txBody>
          <a:bodyPr lIns="45719" rIns="45719" anchor="ctr"/>
          <a:lstStyle/>
          <a:p>
            <a:pPr algn="ctr"/>
            <a:endParaRPr/>
          </a:p>
        </p:txBody>
      </p:sp>
      <p:sp>
        <p:nvSpPr>
          <p:cNvPr id="1120" name="线条"/>
          <p:cNvSpPr/>
          <p:nvPr/>
        </p:nvSpPr>
        <p:spPr>
          <a:xfrm rot="16200000" flipH="1">
            <a:off x="-29513" y="1644967"/>
            <a:ext cx="1534961" cy="6142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64" y="0"/>
                </a:lnTo>
                <a:lnTo>
                  <a:pt x="21564" y="21600"/>
                </a:lnTo>
                <a:lnTo>
                  <a:pt x="21600" y="21600"/>
                </a:lnTo>
              </a:path>
            </a:pathLst>
          </a:custGeom>
          <a:ln w="38100">
            <a:solidFill>
              <a:schemeClr val="accent2"/>
            </a:solidFill>
            <a:miter/>
            <a:tailEnd type="triangle"/>
          </a:ln>
        </p:spPr>
        <p:txBody>
          <a:bodyPr lIns="45719" rIns="45719" anchor="ctr"/>
          <a:lstStyle/>
          <a:p>
            <a:endParaRPr/>
          </a:p>
        </p:txBody>
      </p:sp>
      <p:sp>
        <p:nvSpPr>
          <p:cNvPr id="1121" name="线条"/>
          <p:cNvSpPr/>
          <p:nvPr/>
        </p:nvSpPr>
        <p:spPr>
          <a:xfrm rot="5400000">
            <a:off x="2892114" y="1775341"/>
            <a:ext cx="732692" cy="2520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427" y="21600"/>
                </a:lnTo>
              </a:path>
            </a:pathLst>
          </a:custGeom>
          <a:ln w="38100">
            <a:solidFill>
              <a:schemeClr val="accent2"/>
            </a:solidFill>
            <a:miter/>
            <a:tailEnd type="triangle"/>
          </a:ln>
        </p:spPr>
        <p:txBody>
          <a:bodyPr lIns="45719" rIns="45719" anchor="ctr"/>
          <a:lstStyle/>
          <a:p>
            <a:endParaRPr/>
          </a:p>
        </p:txBody>
      </p:sp>
      <p:pic>
        <p:nvPicPr>
          <p:cNvPr id="1122" name="image127.gif" descr="image127.gif"/>
          <p:cNvPicPr>
            <a:picLocks noChangeAspect="1"/>
          </p:cNvPicPr>
          <p:nvPr/>
        </p:nvPicPr>
        <p:blipFill>
          <a:blip r:embed="rId3"/>
          <a:stretch>
            <a:fillRect/>
          </a:stretch>
        </p:blipFill>
        <p:spPr>
          <a:xfrm>
            <a:off x="5754318" y="2343935"/>
            <a:ext cx="3933266" cy="822961"/>
          </a:xfrm>
          <a:prstGeom prst="rect">
            <a:avLst/>
          </a:prstGeom>
          <a:ln w="12700">
            <a:miter lim="400000"/>
          </a:ln>
        </p:spPr>
      </p:pic>
      <p:sp>
        <p:nvSpPr>
          <p:cNvPr id="1123" name="线条"/>
          <p:cNvSpPr/>
          <p:nvPr/>
        </p:nvSpPr>
        <p:spPr>
          <a:xfrm rot="10800000">
            <a:off x="2086031" y="2444234"/>
            <a:ext cx="2912538" cy="1594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552" y="21600"/>
                </a:lnTo>
              </a:path>
            </a:pathLst>
          </a:custGeom>
          <a:ln w="38100">
            <a:solidFill>
              <a:schemeClr val="accent2"/>
            </a:solidFill>
            <a:miter/>
            <a:tailEnd type="triangle"/>
          </a:ln>
        </p:spPr>
        <p:txBody>
          <a:bodyPr lIns="45719" rIns="45719" anchor="ctr"/>
          <a:lstStyle/>
          <a:p>
            <a:endParaRPr/>
          </a:p>
        </p:txBody>
      </p:sp>
      <p:sp>
        <p:nvSpPr>
          <p:cNvPr id="1124"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125"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25"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pic>
        <p:nvPicPr>
          <p:cNvPr id="1128"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grpSp>
        <p:nvGrpSpPr>
          <p:cNvPr id="1132" name="成组"/>
          <p:cNvGrpSpPr/>
          <p:nvPr/>
        </p:nvGrpSpPr>
        <p:grpSpPr>
          <a:xfrm>
            <a:off x="4998568" y="1874276"/>
            <a:ext cx="5122632" cy="1458723"/>
            <a:chOff x="0" y="-1"/>
            <a:chExt cx="5122631" cy="1458722"/>
          </a:xfrm>
        </p:grpSpPr>
        <p:sp>
          <p:nvSpPr>
            <p:cNvPr id="1130" name="矩形"/>
            <p:cNvSpPr/>
            <p:nvPr/>
          </p:nvSpPr>
          <p:spPr>
            <a:xfrm>
              <a:off x="0" y="-1"/>
              <a:ext cx="5029200" cy="1458722"/>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1131" name="Local Gradient"/>
            <p:cNvSpPr txBox="1"/>
            <p:nvPr/>
          </p:nvSpPr>
          <p:spPr>
            <a:xfrm>
              <a:off x="93431" y="192508"/>
              <a:ext cx="5029200" cy="646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r>
                <a:rPr lang="zh-CN" altLang="en-US" dirty="0"/>
                <a:t>局部梯度</a:t>
              </a:r>
              <a:endParaRPr dirty="0">
                <a:solidFill>
                  <a:srgbClr val="FFFFFF"/>
                </a:solidFill>
              </a:endParaRPr>
            </a:p>
            <a:p>
              <a:pPr algn="ctr"/>
              <a:endParaRPr dirty="0">
                <a:solidFill>
                  <a:srgbClr val="FFFFFF"/>
                </a:solidFill>
              </a:endParaRPr>
            </a:p>
          </p:txBody>
        </p:sp>
      </p:grpSp>
      <p:grpSp>
        <p:nvGrpSpPr>
          <p:cNvPr id="1135" name="成组"/>
          <p:cNvGrpSpPr/>
          <p:nvPr/>
        </p:nvGrpSpPr>
        <p:grpSpPr>
          <a:xfrm>
            <a:off x="302111" y="869923"/>
            <a:ext cx="2775199" cy="369330"/>
            <a:chOff x="0" y="-5595"/>
            <a:chExt cx="2775197" cy="369329"/>
          </a:xfrm>
        </p:grpSpPr>
        <p:sp>
          <p:nvSpPr>
            <p:cNvPr id="1133" name="矩形"/>
            <p:cNvSpPr/>
            <p:nvPr/>
          </p:nvSpPr>
          <p:spPr>
            <a:xfrm>
              <a:off x="0" y="49025"/>
              <a:ext cx="2775197" cy="260090"/>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134" name="Downstream Gradient"/>
            <p:cNvSpPr txBox="1"/>
            <p:nvPr/>
          </p:nvSpPr>
          <p:spPr>
            <a:xfrm>
              <a:off x="0" y="-5595"/>
              <a:ext cx="2775197"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下游梯度</a:t>
              </a:r>
              <a:endParaRPr dirty="0"/>
            </a:p>
          </p:txBody>
        </p:sp>
      </p:grpSp>
      <p:sp>
        <p:nvSpPr>
          <p:cNvPr id="1136"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grpSp>
        <p:nvGrpSpPr>
          <p:cNvPr id="1139" name="成组"/>
          <p:cNvGrpSpPr/>
          <p:nvPr/>
        </p:nvGrpSpPr>
        <p:grpSpPr>
          <a:xfrm>
            <a:off x="3305421" y="943171"/>
            <a:ext cx="1128983" cy="591867"/>
            <a:chOff x="0" y="16487"/>
            <a:chExt cx="1128981" cy="591866"/>
          </a:xfrm>
        </p:grpSpPr>
        <p:sp>
          <p:nvSpPr>
            <p:cNvPr id="1137" name="矩形"/>
            <p:cNvSpPr/>
            <p:nvPr/>
          </p:nvSpPr>
          <p:spPr>
            <a:xfrm>
              <a:off x="0" y="16487"/>
              <a:ext cx="1128981" cy="591866"/>
            </a:xfrm>
            <a:prstGeom prst="rect">
              <a:avLst/>
            </a:prstGeom>
            <a:noFill/>
            <a:ln w="381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138" name="Upstream Gradient"/>
            <p:cNvSpPr txBox="1"/>
            <p:nvPr/>
          </p:nvSpPr>
          <p:spPr>
            <a:xfrm>
              <a:off x="0" y="127755"/>
              <a:ext cx="1128981"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rPr lang="zh-CN" altLang="en-US" dirty="0"/>
                <a:t>上游梯度</a:t>
              </a:r>
              <a:endParaRPr dirty="0"/>
            </a:p>
          </p:txBody>
        </p:sp>
      </p:grpSp>
      <p:sp>
        <p:nvSpPr>
          <p:cNvPr id="1140" name="矩形"/>
          <p:cNvSpPr/>
          <p:nvPr/>
        </p:nvSpPr>
        <p:spPr>
          <a:xfrm>
            <a:off x="1101089" y="2956780"/>
            <a:ext cx="1976219" cy="1536089"/>
          </a:xfrm>
          <a:prstGeom prst="rect">
            <a:avLst/>
          </a:prstGeom>
          <a:ln w="38100">
            <a:solidFill>
              <a:schemeClr val="accent2"/>
            </a:solidFill>
            <a:miter/>
          </a:ln>
        </p:spPr>
        <p:txBody>
          <a:bodyPr lIns="45719" rIns="45719" anchor="ctr"/>
          <a:lstStyle/>
          <a:p>
            <a:pPr algn="ctr"/>
            <a:endParaRPr/>
          </a:p>
        </p:txBody>
      </p:sp>
      <p:sp>
        <p:nvSpPr>
          <p:cNvPr id="1141" name="线条"/>
          <p:cNvSpPr/>
          <p:nvPr/>
        </p:nvSpPr>
        <p:spPr>
          <a:xfrm rot="16200000" flipH="1">
            <a:off x="-905187" y="2391929"/>
            <a:ext cx="3097222" cy="682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92" y="0"/>
                </a:lnTo>
                <a:lnTo>
                  <a:pt x="21592" y="21600"/>
                </a:lnTo>
                <a:lnTo>
                  <a:pt x="21600" y="21600"/>
                </a:lnTo>
              </a:path>
            </a:pathLst>
          </a:custGeom>
          <a:ln w="38100">
            <a:solidFill>
              <a:schemeClr val="accent2"/>
            </a:solidFill>
            <a:miter/>
            <a:tailEnd type="triangle"/>
          </a:ln>
        </p:spPr>
        <p:txBody>
          <a:bodyPr lIns="45719" rIns="45719" anchor="ctr"/>
          <a:lstStyle/>
          <a:p>
            <a:endParaRPr/>
          </a:p>
        </p:txBody>
      </p:sp>
      <p:sp>
        <p:nvSpPr>
          <p:cNvPr id="1142" name="线条"/>
          <p:cNvSpPr/>
          <p:nvPr/>
        </p:nvSpPr>
        <p:spPr>
          <a:xfrm rot="5400000">
            <a:off x="2245817" y="2432898"/>
            <a:ext cx="2458153" cy="654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39" y="0"/>
                </a:lnTo>
                <a:lnTo>
                  <a:pt x="21539" y="21600"/>
                </a:lnTo>
                <a:lnTo>
                  <a:pt x="21600" y="21600"/>
                </a:lnTo>
              </a:path>
            </a:pathLst>
          </a:custGeom>
          <a:ln w="38100">
            <a:solidFill>
              <a:schemeClr val="accent2"/>
            </a:solidFill>
            <a:miter/>
            <a:tailEnd type="triangle"/>
          </a:ln>
        </p:spPr>
        <p:txBody>
          <a:bodyPr lIns="45719" rIns="45719" anchor="ctr"/>
          <a:lstStyle/>
          <a:p>
            <a:endParaRPr/>
          </a:p>
        </p:txBody>
      </p:sp>
      <p:pic>
        <p:nvPicPr>
          <p:cNvPr id="1143" name="image127.gif" descr="image127.gif"/>
          <p:cNvPicPr>
            <a:picLocks noChangeAspect="1"/>
          </p:cNvPicPr>
          <p:nvPr/>
        </p:nvPicPr>
        <p:blipFill>
          <a:blip r:embed="rId3"/>
          <a:stretch>
            <a:fillRect/>
          </a:stretch>
        </p:blipFill>
        <p:spPr>
          <a:xfrm>
            <a:off x="5754318" y="2343935"/>
            <a:ext cx="3933266" cy="822961"/>
          </a:xfrm>
          <a:prstGeom prst="rect">
            <a:avLst/>
          </a:prstGeom>
          <a:ln w="12700">
            <a:miter lim="400000"/>
          </a:ln>
        </p:spPr>
      </p:pic>
      <p:sp>
        <p:nvSpPr>
          <p:cNvPr id="1144" name="线条"/>
          <p:cNvSpPr/>
          <p:nvPr/>
        </p:nvSpPr>
        <p:spPr>
          <a:xfrm rot="10800000" flipV="1">
            <a:off x="2099246" y="2603636"/>
            <a:ext cx="2899322" cy="8165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1584" y="21600"/>
                </a:lnTo>
              </a:path>
            </a:pathLst>
          </a:custGeom>
          <a:ln w="38100">
            <a:solidFill>
              <a:schemeClr val="accent2"/>
            </a:solidFill>
            <a:miter/>
            <a:tailEnd type="triangle"/>
          </a:ln>
        </p:spPr>
        <p:txBody>
          <a:bodyPr lIns="45719" rIns="45719" anchor="ctr"/>
          <a:lstStyle/>
          <a:p>
            <a:endParaRPr/>
          </a:p>
        </p:txBody>
      </p:sp>
      <p:sp>
        <p:nvSpPr>
          <p:cNvPr id="1145" name="线条"/>
          <p:cNvSpPr/>
          <p:nvPr/>
        </p:nvSpPr>
        <p:spPr>
          <a:xfrm rot="16200000" flipH="1">
            <a:off x="-443546" y="2071054"/>
            <a:ext cx="2314708" cy="5418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548" y="0"/>
                </a:lnTo>
                <a:lnTo>
                  <a:pt x="21548" y="21600"/>
                </a:lnTo>
                <a:lnTo>
                  <a:pt x="21600" y="21600"/>
                </a:lnTo>
              </a:path>
            </a:pathLst>
          </a:custGeom>
          <a:ln w="38100">
            <a:solidFill>
              <a:schemeClr val="accent2"/>
            </a:solidFill>
            <a:miter/>
            <a:tailEnd type="triangle"/>
          </a:ln>
        </p:spPr>
        <p:txBody>
          <a:bodyPr lIns="45719" rIns="45719" anchor="ctr"/>
          <a:lstStyle/>
          <a:p>
            <a:endParaRPr/>
          </a:p>
        </p:txBody>
      </p:sp>
      <p:sp>
        <p:nvSpPr>
          <p:cNvPr id="1146"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147" name="image121.gif" descr="image121.gif"/>
          <p:cNvPicPr>
            <a:picLocks noChangeAspect="1"/>
          </p:cNvPicPr>
          <p:nvPr/>
        </p:nvPicPr>
        <p:blipFill>
          <a:blip r:embed="rId4"/>
          <a:stretch>
            <a:fillRect/>
          </a:stretch>
        </p:blipFill>
        <p:spPr>
          <a:xfrm>
            <a:off x="5186376" y="168452"/>
            <a:ext cx="4840449" cy="819754"/>
          </a:xfrm>
          <a:prstGeom prst="rect">
            <a:avLst/>
          </a:prstGeom>
          <a:ln w="12700">
            <a:miter lim="400000"/>
          </a:ln>
        </p:spPr>
      </p:pic>
      <p:sp>
        <p:nvSpPr>
          <p:cNvPr id="23"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pic>
        <p:nvPicPr>
          <p:cNvPr id="1150"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152"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1153" name="矩形"/>
          <p:cNvSpPr/>
          <p:nvPr/>
        </p:nvSpPr>
        <p:spPr>
          <a:xfrm>
            <a:off x="5908431" y="3237084"/>
            <a:ext cx="4991689" cy="1458721"/>
          </a:xfrm>
          <a:prstGeom prst="rect">
            <a:avLst/>
          </a:prstGeom>
          <a:ln w="38100">
            <a:solidFill>
              <a:schemeClr val="accent1"/>
            </a:solidFill>
            <a:miter/>
          </a:ln>
        </p:spPr>
        <p:txBody>
          <a:bodyPr lIns="45719" rIns="45719" anchor="ctr"/>
          <a:lstStyle/>
          <a:p>
            <a:pPr algn="ctr"/>
            <a:endParaRPr/>
          </a:p>
        </p:txBody>
      </p:sp>
      <p:sp>
        <p:nvSpPr>
          <p:cNvPr id="1154" name="矩形"/>
          <p:cNvSpPr/>
          <p:nvPr/>
        </p:nvSpPr>
        <p:spPr>
          <a:xfrm>
            <a:off x="9779193" y="293165"/>
            <a:ext cx="2333721" cy="502573"/>
          </a:xfrm>
          <a:prstGeom prst="rect">
            <a:avLst/>
          </a:prstGeom>
          <a:ln w="38100">
            <a:solidFill>
              <a:schemeClr val="accent1"/>
            </a:solidFill>
            <a:miter/>
          </a:ln>
        </p:spPr>
        <p:txBody>
          <a:bodyPr lIns="45719" rIns="45719" anchor="ctr"/>
          <a:lstStyle/>
          <a:p>
            <a:pPr algn="ctr"/>
            <a:endParaRPr/>
          </a:p>
        </p:txBody>
      </p:sp>
      <p:sp>
        <p:nvSpPr>
          <p:cNvPr id="1155" name="Sigmoid"/>
          <p:cNvSpPr txBox="1"/>
          <p:nvPr/>
        </p:nvSpPr>
        <p:spPr>
          <a:xfrm>
            <a:off x="6095998" y="3215880"/>
            <a:ext cx="1163946"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chemeClr val="accent1"/>
                </a:solidFill>
              </a:defRPr>
            </a:lvl1pPr>
          </a:lstStyle>
          <a:p>
            <a:r>
              <a:t>Sigmoid</a:t>
            </a:r>
          </a:p>
        </p:txBody>
      </p:sp>
      <p:pic>
        <p:nvPicPr>
          <p:cNvPr id="1156" name="image128.gif" descr="image128.gif"/>
          <p:cNvPicPr>
            <a:picLocks noChangeAspect="1"/>
          </p:cNvPicPr>
          <p:nvPr/>
        </p:nvPicPr>
        <p:blipFill>
          <a:blip r:embed="rId3"/>
          <a:stretch>
            <a:fillRect/>
          </a:stretch>
        </p:blipFill>
        <p:spPr>
          <a:xfrm>
            <a:off x="5028717" y="1916839"/>
            <a:ext cx="2893152" cy="951796"/>
          </a:xfrm>
          <a:prstGeom prst="rect">
            <a:avLst/>
          </a:prstGeom>
          <a:ln w="12700">
            <a:miter lim="400000"/>
          </a:ln>
        </p:spPr>
      </p:pic>
      <p:sp>
        <p:nvSpPr>
          <p:cNvPr id="1157" name="Computational graph is not unique: we can use primitives that have simple local gradients"/>
          <p:cNvSpPr txBox="1"/>
          <p:nvPr/>
        </p:nvSpPr>
        <p:spPr>
          <a:xfrm>
            <a:off x="8388719" y="1930748"/>
            <a:ext cx="365441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lang="zh-CN" altLang="en-US" dirty="0"/>
              <a:t>计算图不唯一：我们可以使用具有简单的局部梯度元</a:t>
            </a:r>
            <a:endParaRPr dirty="0"/>
          </a:p>
        </p:txBody>
      </p:sp>
      <p:pic>
        <p:nvPicPr>
          <p:cNvPr id="1158" name="image129.gif" descr="image129.gif"/>
          <p:cNvPicPr>
            <a:picLocks noChangeAspect="1"/>
          </p:cNvPicPr>
          <p:nvPr/>
        </p:nvPicPr>
        <p:blipFill>
          <a:blip r:embed="rId4"/>
          <a:stretch>
            <a:fillRect/>
          </a:stretch>
        </p:blipFill>
        <p:spPr>
          <a:xfrm>
            <a:off x="9560904" y="415617"/>
            <a:ext cx="2456145" cy="255011"/>
          </a:xfrm>
          <a:prstGeom prst="rect">
            <a:avLst/>
          </a:prstGeom>
          <a:ln w="12700">
            <a:miter lim="400000"/>
          </a:ln>
        </p:spPr>
      </p:pic>
      <p:sp>
        <p:nvSpPr>
          <p:cNvPr id="1159"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160" name="image121.gif" descr="image121.gif"/>
          <p:cNvPicPr>
            <a:picLocks noChangeAspect="1"/>
          </p:cNvPicPr>
          <p:nvPr/>
        </p:nvPicPr>
        <p:blipFill>
          <a:blip r:embed="rId5"/>
          <a:stretch>
            <a:fillRect/>
          </a:stretch>
        </p:blipFill>
        <p:spPr>
          <a:xfrm>
            <a:off x="5186376" y="217812"/>
            <a:ext cx="4257538" cy="721035"/>
          </a:xfrm>
          <a:prstGeom prst="rect">
            <a:avLst/>
          </a:prstGeom>
          <a:ln w="12700">
            <a:miter lim="400000"/>
          </a:ln>
        </p:spPr>
      </p:pic>
      <p:sp>
        <p:nvSpPr>
          <p:cNvPr id="14"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pic>
        <p:nvPicPr>
          <p:cNvPr id="1163"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165"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1166" name="矩形"/>
          <p:cNvSpPr/>
          <p:nvPr/>
        </p:nvSpPr>
        <p:spPr>
          <a:xfrm>
            <a:off x="5908431" y="3237084"/>
            <a:ext cx="4991689" cy="1458721"/>
          </a:xfrm>
          <a:prstGeom prst="rect">
            <a:avLst/>
          </a:prstGeom>
          <a:ln w="38100">
            <a:solidFill>
              <a:schemeClr val="accent1"/>
            </a:solidFill>
            <a:miter/>
          </a:ln>
        </p:spPr>
        <p:txBody>
          <a:bodyPr lIns="45719" rIns="45719" anchor="ctr"/>
          <a:lstStyle/>
          <a:p>
            <a:pPr algn="ctr"/>
            <a:endParaRPr/>
          </a:p>
        </p:txBody>
      </p:sp>
      <p:sp>
        <p:nvSpPr>
          <p:cNvPr id="1167" name="Sigmoid"/>
          <p:cNvSpPr txBox="1"/>
          <p:nvPr/>
        </p:nvSpPr>
        <p:spPr>
          <a:xfrm>
            <a:off x="6095998" y="3215880"/>
            <a:ext cx="1163946"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chemeClr val="accent1"/>
                </a:solidFill>
              </a:defRPr>
            </a:lvl1pPr>
          </a:lstStyle>
          <a:p>
            <a:r>
              <a:t>Sigmoid</a:t>
            </a:r>
          </a:p>
        </p:txBody>
      </p:sp>
      <p:pic>
        <p:nvPicPr>
          <p:cNvPr id="1168" name="image128.gif" descr="image128.gif"/>
          <p:cNvPicPr>
            <a:picLocks noChangeAspect="1"/>
          </p:cNvPicPr>
          <p:nvPr/>
        </p:nvPicPr>
        <p:blipFill>
          <a:blip r:embed="rId3"/>
          <a:stretch>
            <a:fillRect/>
          </a:stretch>
        </p:blipFill>
        <p:spPr>
          <a:xfrm>
            <a:off x="5028717" y="1916839"/>
            <a:ext cx="2893152" cy="951796"/>
          </a:xfrm>
          <a:prstGeom prst="rect">
            <a:avLst/>
          </a:prstGeom>
          <a:ln w="12700">
            <a:miter lim="400000"/>
          </a:ln>
        </p:spPr>
      </p:pic>
      <p:pic>
        <p:nvPicPr>
          <p:cNvPr id="1170" name="image130.gif" descr="image130.gif"/>
          <p:cNvPicPr>
            <a:picLocks noChangeAspect="1"/>
          </p:cNvPicPr>
          <p:nvPr/>
        </p:nvPicPr>
        <p:blipFill>
          <a:blip r:embed="rId4"/>
          <a:stretch>
            <a:fillRect/>
          </a:stretch>
        </p:blipFill>
        <p:spPr>
          <a:xfrm>
            <a:off x="1875641" y="5570787"/>
            <a:ext cx="8440714" cy="672121"/>
          </a:xfrm>
          <a:prstGeom prst="rect">
            <a:avLst/>
          </a:prstGeom>
          <a:ln w="12700">
            <a:miter lim="400000"/>
          </a:ln>
        </p:spPr>
      </p:pic>
      <p:sp>
        <p:nvSpPr>
          <p:cNvPr id="1171" name="Sigmoid local gradient:"/>
          <p:cNvSpPr txBox="1"/>
          <p:nvPr/>
        </p:nvSpPr>
        <p:spPr>
          <a:xfrm>
            <a:off x="94266" y="5552904"/>
            <a:ext cx="163054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dirty="0"/>
              <a:t>Sigmoid </a:t>
            </a:r>
            <a:r>
              <a:rPr lang="zh-CN" altLang="en-US" dirty="0"/>
              <a:t>局部梯度</a:t>
            </a:r>
            <a:r>
              <a:rPr dirty="0"/>
              <a:t>:</a:t>
            </a:r>
          </a:p>
        </p:txBody>
      </p:sp>
      <p:sp>
        <p:nvSpPr>
          <p:cNvPr id="1172" name="矩形"/>
          <p:cNvSpPr/>
          <p:nvPr/>
        </p:nvSpPr>
        <p:spPr>
          <a:xfrm>
            <a:off x="9779193" y="293165"/>
            <a:ext cx="2333721" cy="502573"/>
          </a:xfrm>
          <a:prstGeom prst="rect">
            <a:avLst/>
          </a:prstGeom>
          <a:ln w="38100">
            <a:solidFill>
              <a:schemeClr val="accent1"/>
            </a:solidFill>
            <a:miter/>
          </a:ln>
        </p:spPr>
        <p:txBody>
          <a:bodyPr lIns="45719" rIns="45719" anchor="ctr"/>
          <a:lstStyle/>
          <a:p>
            <a:pPr algn="ctr"/>
            <a:endParaRPr/>
          </a:p>
        </p:txBody>
      </p:sp>
      <p:pic>
        <p:nvPicPr>
          <p:cNvPr id="1173" name="image129.gif" descr="image129.gif"/>
          <p:cNvPicPr>
            <a:picLocks noChangeAspect="1"/>
          </p:cNvPicPr>
          <p:nvPr/>
        </p:nvPicPr>
        <p:blipFill>
          <a:blip r:embed="rId5"/>
          <a:stretch>
            <a:fillRect/>
          </a:stretch>
        </p:blipFill>
        <p:spPr>
          <a:xfrm>
            <a:off x="9560904" y="415617"/>
            <a:ext cx="2456145" cy="255011"/>
          </a:xfrm>
          <a:prstGeom prst="rect">
            <a:avLst/>
          </a:prstGeom>
          <a:ln w="12700">
            <a:miter lim="400000"/>
          </a:ln>
        </p:spPr>
      </p:pic>
      <p:sp>
        <p:nvSpPr>
          <p:cNvPr id="1174" name="矩形"/>
          <p:cNvSpPr/>
          <p:nvPr/>
        </p:nvSpPr>
        <p:spPr>
          <a:xfrm>
            <a:off x="8554719" y="5505329"/>
            <a:ext cx="1838961" cy="780860"/>
          </a:xfrm>
          <a:prstGeom prst="rect">
            <a:avLst/>
          </a:prstGeom>
          <a:ln w="38100">
            <a:solidFill>
              <a:srgbClr val="FF0000"/>
            </a:solidFill>
            <a:miter/>
          </a:ln>
        </p:spPr>
        <p:txBody>
          <a:bodyPr lIns="45719" rIns="45719" anchor="ctr"/>
          <a:lstStyle/>
          <a:p>
            <a:pPr algn="ctr"/>
            <a:endParaRPr/>
          </a:p>
        </p:txBody>
      </p:sp>
      <p:sp>
        <p:nvSpPr>
          <p:cNvPr id="1175" name="矩形"/>
          <p:cNvSpPr/>
          <p:nvPr/>
        </p:nvSpPr>
        <p:spPr>
          <a:xfrm>
            <a:off x="1811350" y="5440338"/>
            <a:ext cx="1226491" cy="780860"/>
          </a:xfrm>
          <a:prstGeom prst="rect">
            <a:avLst/>
          </a:prstGeom>
          <a:ln w="38100">
            <a:solidFill>
              <a:srgbClr val="FF0000"/>
            </a:solidFill>
            <a:miter/>
          </a:ln>
        </p:spPr>
        <p:txBody>
          <a:bodyPr lIns="45719" rIns="45719" anchor="ctr"/>
          <a:lstStyle/>
          <a:p>
            <a:pPr algn="ctr"/>
            <a:endParaRPr/>
          </a:p>
        </p:txBody>
      </p:sp>
      <p:sp>
        <p:nvSpPr>
          <p:cNvPr id="1176"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177" name="image121.gif" descr="image121.gif"/>
          <p:cNvPicPr>
            <a:picLocks noChangeAspect="1"/>
          </p:cNvPicPr>
          <p:nvPr/>
        </p:nvPicPr>
        <p:blipFill>
          <a:blip r:embed="rId6"/>
          <a:stretch>
            <a:fillRect/>
          </a:stretch>
        </p:blipFill>
        <p:spPr>
          <a:xfrm>
            <a:off x="5186376" y="217812"/>
            <a:ext cx="4257538" cy="721035"/>
          </a:xfrm>
          <a:prstGeom prst="rect">
            <a:avLst/>
          </a:prstGeom>
          <a:ln w="12700">
            <a:miter lim="400000"/>
          </a:ln>
        </p:spPr>
      </p:pic>
      <p:sp>
        <p:nvSpPr>
          <p:cNvPr id="18"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
        <p:nvSpPr>
          <p:cNvPr id="19" name="Computational graph is not unique: we can use primitives that have simple local gradients"/>
          <p:cNvSpPr txBox="1"/>
          <p:nvPr/>
        </p:nvSpPr>
        <p:spPr>
          <a:xfrm>
            <a:off x="8388719" y="1930748"/>
            <a:ext cx="365441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lang="zh-CN" altLang="en-US" dirty="0"/>
              <a:t>计算图不唯一：我们可以使用具有简单的局部梯度元</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 grpId="2" animBg="1" advAuto="0"/>
      <p:bldP spid="1175"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pic>
        <p:nvPicPr>
          <p:cNvPr id="1180" name="image120.png" descr="image120.png"/>
          <p:cNvPicPr>
            <a:picLocks noChangeAspect="1"/>
          </p:cNvPicPr>
          <p:nvPr/>
        </p:nvPicPr>
        <p:blipFill>
          <a:blip r:embed="rId2"/>
          <a:stretch>
            <a:fillRect/>
          </a:stretch>
        </p:blipFill>
        <p:spPr>
          <a:xfrm>
            <a:off x="629997" y="1352668"/>
            <a:ext cx="10932005" cy="3932210"/>
          </a:xfrm>
          <a:prstGeom prst="rect">
            <a:avLst/>
          </a:prstGeom>
          <a:ln w="12700">
            <a:miter lim="400000"/>
          </a:ln>
        </p:spPr>
      </p:pic>
      <p:sp>
        <p:nvSpPr>
          <p:cNvPr id="1182" name="线条"/>
          <p:cNvSpPr/>
          <p:nvPr/>
        </p:nvSpPr>
        <p:spPr>
          <a:xfrm>
            <a:off x="5673966" y="1575002"/>
            <a:ext cx="5115010" cy="1"/>
          </a:xfrm>
          <a:prstGeom prst="line">
            <a:avLst/>
          </a:prstGeom>
          <a:ln w="38100">
            <a:solidFill>
              <a:srgbClr val="000000"/>
            </a:solidFill>
            <a:miter/>
            <a:headEnd type="triangle"/>
          </a:ln>
        </p:spPr>
        <p:txBody>
          <a:bodyPr lIns="45719" rIns="45719"/>
          <a:lstStyle/>
          <a:p>
            <a:endParaRPr/>
          </a:p>
        </p:txBody>
      </p:sp>
      <p:sp>
        <p:nvSpPr>
          <p:cNvPr id="1183" name="矩形"/>
          <p:cNvSpPr/>
          <p:nvPr/>
        </p:nvSpPr>
        <p:spPr>
          <a:xfrm>
            <a:off x="5908431" y="3237084"/>
            <a:ext cx="4991689" cy="1458721"/>
          </a:xfrm>
          <a:prstGeom prst="rect">
            <a:avLst/>
          </a:prstGeom>
          <a:ln w="38100">
            <a:solidFill>
              <a:schemeClr val="accent1"/>
            </a:solidFill>
            <a:miter/>
          </a:ln>
        </p:spPr>
        <p:txBody>
          <a:bodyPr lIns="45719" rIns="45719" anchor="ctr"/>
          <a:lstStyle/>
          <a:p>
            <a:pPr algn="ctr"/>
            <a:endParaRPr/>
          </a:p>
        </p:txBody>
      </p:sp>
      <p:sp>
        <p:nvSpPr>
          <p:cNvPr id="1184" name="Sigmoid"/>
          <p:cNvSpPr txBox="1"/>
          <p:nvPr/>
        </p:nvSpPr>
        <p:spPr>
          <a:xfrm>
            <a:off x="6095998" y="3215880"/>
            <a:ext cx="1163946"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chemeClr val="accent1"/>
                </a:solidFill>
              </a:defRPr>
            </a:lvl1pPr>
          </a:lstStyle>
          <a:p>
            <a:r>
              <a:t>Sigmoid</a:t>
            </a:r>
          </a:p>
        </p:txBody>
      </p:sp>
      <p:pic>
        <p:nvPicPr>
          <p:cNvPr id="1185" name="image128.gif" descr="image128.gif"/>
          <p:cNvPicPr>
            <a:picLocks noChangeAspect="1"/>
          </p:cNvPicPr>
          <p:nvPr/>
        </p:nvPicPr>
        <p:blipFill>
          <a:blip r:embed="rId3"/>
          <a:stretch>
            <a:fillRect/>
          </a:stretch>
        </p:blipFill>
        <p:spPr>
          <a:xfrm>
            <a:off x="5028717" y="1916839"/>
            <a:ext cx="2893152" cy="951796"/>
          </a:xfrm>
          <a:prstGeom prst="rect">
            <a:avLst/>
          </a:prstGeom>
          <a:ln w="12700">
            <a:miter lim="400000"/>
          </a:ln>
        </p:spPr>
      </p:pic>
      <p:sp>
        <p:nvSpPr>
          <p:cNvPr id="1186" name="Computational graph is not unique: we can use primitives that have simple local gradients"/>
          <p:cNvSpPr txBox="1"/>
          <p:nvPr/>
        </p:nvSpPr>
        <p:spPr>
          <a:xfrm>
            <a:off x="8388719" y="1930748"/>
            <a:ext cx="365441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lang="zh-CN" altLang="en-US" dirty="0"/>
              <a:t>计算图不唯一：我们可以使用具有简单的局部梯度元</a:t>
            </a:r>
          </a:p>
        </p:txBody>
      </p:sp>
      <p:pic>
        <p:nvPicPr>
          <p:cNvPr id="1187" name="image130.gif" descr="image130.gif"/>
          <p:cNvPicPr>
            <a:picLocks noChangeAspect="1"/>
          </p:cNvPicPr>
          <p:nvPr/>
        </p:nvPicPr>
        <p:blipFill>
          <a:blip r:embed="rId4"/>
          <a:stretch>
            <a:fillRect/>
          </a:stretch>
        </p:blipFill>
        <p:spPr>
          <a:xfrm>
            <a:off x="1875641" y="5570787"/>
            <a:ext cx="8440714" cy="672121"/>
          </a:xfrm>
          <a:prstGeom prst="rect">
            <a:avLst/>
          </a:prstGeom>
          <a:ln w="12700">
            <a:miter lim="400000"/>
          </a:ln>
        </p:spPr>
      </p:pic>
      <p:sp>
        <p:nvSpPr>
          <p:cNvPr id="1188" name="[Downstream] = [Local] * [Upstream]…"/>
          <p:cNvSpPr txBox="1"/>
          <p:nvPr/>
        </p:nvSpPr>
        <p:spPr>
          <a:xfrm>
            <a:off x="5411627" y="4648755"/>
            <a:ext cx="554735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C00000"/>
                </a:solidFill>
              </a:defRPr>
            </a:pPr>
            <a:r>
              <a:rPr dirty="0"/>
              <a:t>[</a:t>
            </a:r>
            <a:r>
              <a:rPr lang="zh-CN" altLang="en-US" dirty="0"/>
              <a:t>下游</a:t>
            </a:r>
            <a:r>
              <a:rPr dirty="0"/>
              <a:t>] </a:t>
            </a:r>
            <a:r>
              <a:rPr dirty="0">
                <a:solidFill>
                  <a:srgbClr val="000000"/>
                </a:solidFill>
              </a:rPr>
              <a:t>= [</a:t>
            </a:r>
            <a:r>
              <a:rPr lang="zh-CN" altLang="en-US" dirty="0">
                <a:solidFill>
                  <a:srgbClr val="000000"/>
                </a:solidFill>
              </a:rPr>
              <a:t>局部</a:t>
            </a:r>
            <a:r>
              <a:rPr dirty="0">
                <a:solidFill>
                  <a:srgbClr val="000000"/>
                </a:solidFill>
              </a:rPr>
              <a:t>] * </a:t>
            </a:r>
            <a:r>
              <a:rPr dirty="0">
                <a:solidFill>
                  <a:srgbClr val="7030A0"/>
                </a:solidFill>
              </a:rPr>
              <a:t>[</a:t>
            </a:r>
            <a:r>
              <a:rPr lang="zh-CN" altLang="en-US" dirty="0">
                <a:solidFill>
                  <a:srgbClr val="7030A0"/>
                </a:solidFill>
              </a:rPr>
              <a:t>上游</a:t>
            </a:r>
            <a:r>
              <a:rPr dirty="0">
                <a:solidFill>
                  <a:srgbClr val="7030A0"/>
                </a:solidFill>
              </a:rPr>
              <a:t>]</a:t>
            </a:r>
          </a:p>
          <a:p>
            <a:pPr>
              <a:defRPr sz="2400"/>
            </a:pPr>
            <a:r>
              <a:rPr dirty="0"/>
              <a:t>                           = (1 – </a:t>
            </a:r>
            <a:r>
              <a:rPr dirty="0">
                <a:solidFill>
                  <a:schemeClr val="accent2"/>
                </a:solidFill>
              </a:rPr>
              <a:t>0.73</a:t>
            </a:r>
            <a:r>
              <a:rPr dirty="0"/>
              <a:t>) * </a:t>
            </a:r>
            <a:r>
              <a:rPr dirty="0">
                <a:solidFill>
                  <a:schemeClr val="accent2"/>
                </a:solidFill>
              </a:rPr>
              <a:t>0.73</a:t>
            </a:r>
            <a:r>
              <a:rPr dirty="0"/>
              <a:t> * </a:t>
            </a:r>
            <a:r>
              <a:rPr dirty="0">
                <a:solidFill>
                  <a:srgbClr val="7030A0"/>
                </a:solidFill>
              </a:rPr>
              <a:t>1.0</a:t>
            </a:r>
            <a:r>
              <a:rPr dirty="0"/>
              <a:t> = </a:t>
            </a:r>
            <a:r>
              <a:rPr dirty="0">
                <a:solidFill>
                  <a:srgbClr val="C00000"/>
                </a:solidFill>
              </a:rPr>
              <a:t>0.2</a:t>
            </a:r>
          </a:p>
        </p:txBody>
      </p:sp>
      <p:sp>
        <p:nvSpPr>
          <p:cNvPr id="1189" name="矩形"/>
          <p:cNvSpPr/>
          <p:nvPr/>
        </p:nvSpPr>
        <p:spPr>
          <a:xfrm>
            <a:off x="11067067" y="3949830"/>
            <a:ext cx="522029" cy="332000"/>
          </a:xfrm>
          <a:prstGeom prst="rect">
            <a:avLst/>
          </a:prstGeom>
          <a:ln w="38100">
            <a:solidFill>
              <a:srgbClr val="7030A0"/>
            </a:solidFill>
            <a:miter/>
          </a:ln>
        </p:spPr>
        <p:txBody>
          <a:bodyPr lIns="45719" rIns="45719" anchor="ctr"/>
          <a:lstStyle/>
          <a:p>
            <a:pPr algn="ctr"/>
            <a:endParaRPr/>
          </a:p>
        </p:txBody>
      </p:sp>
      <p:sp>
        <p:nvSpPr>
          <p:cNvPr id="1190" name="矩形"/>
          <p:cNvSpPr/>
          <p:nvPr/>
        </p:nvSpPr>
        <p:spPr>
          <a:xfrm>
            <a:off x="11077510" y="3602728"/>
            <a:ext cx="522029" cy="331999"/>
          </a:xfrm>
          <a:prstGeom prst="rect">
            <a:avLst/>
          </a:prstGeom>
          <a:ln w="38100">
            <a:solidFill>
              <a:schemeClr val="accent2"/>
            </a:solidFill>
            <a:miter/>
          </a:ln>
        </p:spPr>
        <p:txBody>
          <a:bodyPr lIns="45719" rIns="45719" anchor="ctr"/>
          <a:lstStyle/>
          <a:p>
            <a:pPr algn="ctr"/>
            <a:endParaRPr/>
          </a:p>
        </p:txBody>
      </p:sp>
      <p:sp>
        <p:nvSpPr>
          <p:cNvPr id="1191" name="矩形"/>
          <p:cNvSpPr/>
          <p:nvPr/>
        </p:nvSpPr>
        <p:spPr>
          <a:xfrm>
            <a:off x="5328732" y="3962518"/>
            <a:ext cx="522029" cy="331999"/>
          </a:xfrm>
          <a:prstGeom prst="rect">
            <a:avLst/>
          </a:prstGeom>
          <a:ln w="38100">
            <a:solidFill>
              <a:srgbClr val="C00000"/>
            </a:solidFill>
            <a:miter/>
          </a:ln>
        </p:spPr>
        <p:txBody>
          <a:bodyPr lIns="45719" rIns="45719" anchor="ctr"/>
          <a:lstStyle/>
          <a:p>
            <a:pPr algn="ctr"/>
            <a:endParaRPr/>
          </a:p>
        </p:txBody>
      </p:sp>
      <p:sp>
        <p:nvSpPr>
          <p:cNvPr id="1192" name="Sigmoid local gradient:"/>
          <p:cNvSpPr txBox="1"/>
          <p:nvPr/>
        </p:nvSpPr>
        <p:spPr>
          <a:xfrm>
            <a:off x="94266" y="5552904"/>
            <a:ext cx="1630547"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dirty="0"/>
              <a:t>Sigmoid </a:t>
            </a:r>
            <a:r>
              <a:rPr lang="zh-CN" altLang="en-US" dirty="0"/>
              <a:t>局部梯度</a:t>
            </a:r>
            <a:r>
              <a:rPr dirty="0"/>
              <a:t>:</a:t>
            </a:r>
          </a:p>
        </p:txBody>
      </p:sp>
      <p:sp>
        <p:nvSpPr>
          <p:cNvPr id="1193" name="矩形"/>
          <p:cNvSpPr/>
          <p:nvPr/>
        </p:nvSpPr>
        <p:spPr>
          <a:xfrm>
            <a:off x="9779193" y="293165"/>
            <a:ext cx="2333721" cy="502573"/>
          </a:xfrm>
          <a:prstGeom prst="rect">
            <a:avLst/>
          </a:prstGeom>
          <a:ln w="38100">
            <a:solidFill>
              <a:schemeClr val="accent1"/>
            </a:solidFill>
            <a:miter/>
          </a:ln>
        </p:spPr>
        <p:txBody>
          <a:bodyPr lIns="45719" rIns="45719" anchor="ctr"/>
          <a:lstStyle/>
          <a:p>
            <a:pPr algn="ctr"/>
            <a:endParaRPr/>
          </a:p>
        </p:txBody>
      </p:sp>
      <p:pic>
        <p:nvPicPr>
          <p:cNvPr id="1194" name="image129.gif" descr="image129.gif"/>
          <p:cNvPicPr>
            <a:picLocks noChangeAspect="1"/>
          </p:cNvPicPr>
          <p:nvPr/>
        </p:nvPicPr>
        <p:blipFill>
          <a:blip r:embed="rId5"/>
          <a:stretch>
            <a:fillRect/>
          </a:stretch>
        </p:blipFill>
        <p:spPr>
          <a:xfrm>
            <a:off x="9560904" y="415617"/>
            <a:ext cx="2456145" cy="255011"/>
          </a:xfrm>
          <a:prstGeom prst="rect">
            <a:avLst/>
          </a:prstGeom>
          <a:ln w="12700">
            <a:miter lim="400000"/>
          </a:ln>
        </p:spPr>
      </p:pic>
      <p:sp>
        <p:nvSpPr>
          <p:cNvPr id="1195" name="Another Example"/>
          <p:cNvSpPr txBox="1">
            <a:spLocks noGrp="1"/>
          </p:cNvSpPr>
          <p:nvPr>
            <p:ph type="title"/>
          </p:nvPr>
        </p:nvSpPr>
        <p:spPr>
          <a:xfrm>
            <a:off x="706504" y="236150"/>
            <a:ext cx="4007383" cy="684358"/>
          </a:xfrm>
          <a:prstGeom prst="rect">
            <a:avLst/>
          </a:prstGeom>
        </p:spPr>
        <p:txBody>
          <a:bodyPr/>
          <a:lstStyle>
            <a:lvl1pPr>
              <a:defRPr sz="3900"/>
            </a:lvl1pPr>
          </a:lstStyle>
          <a:p>
            <a:r>
              <a:rPr lang="zh-CN" altLang="en-US" dirty="0"/>
              <a:t>另一个例子：</a:t>
            </a:r>
            <a:endParaRPr dirty="0"/>
          </a:p>
        </p:txBody>
      </p:sp>
      <p:pic>
        <p:nvPicPr>
          <p:cNvPr id="1196" name="image121.gif" descr="image121.gif"/>
          <p:cNvPicPr>
            <a:picLocks noChangeAspect="1"/>
          </p:cNvPicPr>
          <p:nvPr/>
        </p:nvPicPr>
        <p:blipFill>
          <a:blip r:embed="rId6"/>
          <a:stretch>
            <a:fillRect/>
          </a:stretch>
        </p:blipFill>
        <p:spPr>
          <a:xfrm>
            <a:off x="5186376" y="217812"/>
            <a:ext cx="4257538" cy="721035"/>
          </a:xfrm>
          <a:prstGeom prst="rect">
            <a:avLst/>
          </a:prstGeom>
          <a:ln w="12700">
            <a:miter lim="400000"/>
          </a:ln>
        </p:spPr>
      </p:pic>
      <p:sp>
        <p:nvSpPr>
          <p:cNvPr id="25" name="Backward pass: Compute gradients"/>
          <p:cNvSpPr txBox="1"/>
          <p:nvPr/>
        </p:nvSpPr>
        <p:spPr>
          <a:xfrm>
            <a:off x="5562824" y="1039077"/>
            <a:ext cx="3142846"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lang="zh-CN" altLang="en-US" dirty="0"/>
              <a:t>反向传播</a:t>
            </a:r>
            <a:r>
              <a:rPr b="0" dirty="0"/>
              <a:t>: </a:t>
            </a:r>
            <a:r>
              <a:rPr lang="zh-CN" altLang="en-US" b="0" dirty="0"/>
              <a:t>计算梯度</a:t>
            </a:r>
            <a:endParaRPr b="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Better Idea: Computational Graphs"/>
          <p:cNvSpPr txBox="1">
            <a:spLocks noGrp="1"/>
          </p:cNvSpPr>
          <p:nvPr>
            <p:ph type="title"/>
          </p:nvPr>
        </p:nvSpPr>
        <p:spPr>
          <a:xfrm>
            <a:off x="838200" y="16902"/>
            <a:ext cx="10515600" cy="684358"/>
          </a:xfrm>
          <a:prstGeom prst="rect">
            <a:avLst/>
          </a:prstGeom>
        </p:spPr>
        <p:txBody>
          <a:bodyPr/>
          <a:lstStyle>
            <a:lvl1pPr algn="ctr">
              <a:defRPr sz="3900"/>
            </a:lvl1pPr>
          </a:lstStyle>
          <a:p>
            <a:r>
              <a:rPr lang="zh-CN" altLang="en-US" dirty="0"/>
              <a:t>更好的想法</a:t>
            </a:r>
            <a:r>
              <a:rPr dirty="0"/>
              <a:t>: </a:t>
            </a:r>
            <a:r>
              <a:rPr lang="zh-CN" altLang="en-US" dirty="0"/>
              <a:t>计算图</a:t>
            </a:r>
            <a:endParaRPr dirty="0"/>
          </a:p>
        </p:txBody>
      </p:sp>
      <p:sp>
        <p:nvSpPr>
          <p:cNvPr id="395"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396" name="image100.png" descr="image100.png"/>
          <p:cNvPicPr>
            <a:picLocks noChangeAspect="1"/>
          </p:cNvPicPr>
          <p:nvPr/>
        </p:nvPicPr>
        <p:blipFill>
          <a:blip r:embed="rId2"/>
          <a:stretch>
            <a:fillRect/>
          </a:stretch>
        </p:blipFill>
        <p:spPr>
          <a:xfrm>
            <a:off x="2692416" y="1854592"/>
            <a:ext cx="1993382" cy="660230"/>
          </a:xfrm>
          <a:prstGeom prst="rect">
            <a:avLst/>
          </a:prstGeom>
          <a:ln w="19050">
            <a:solidFill>
              <a:srgbClr val="0000FF"/>
            </a:solidFill>
          </a:ln>
        </p:spPr>
      </p:pic>
      <p:grpSp>
        <p:nvGrpSpPr>
          <p:cNvPr id="399" name="成组"/>
          <p:cNvGrpSpPr/>
          <p:nvPr/>
        </p:nvGrpSpPr>
        <p:grpSpPr>
          <a:xfrm>
            <a:off x="1428394" y="2115391"/>
            <a:ext cx="499871" cy="1276470"/>
            <a:chOff x="0" y="0"/>
            <a:chExt cx="499870" cy="1276468"/>
          </a:xfrm>
        </p:grpSpPr>
        <p:sp>
          <p:nvSpPr>
            <p:cNvPr id="397" name="矩形"/>
            <p:cNvSpPr/>
            <p:nvPr/>
          </p:nvSpPr>
          <p:spPr>
            <a:xfrm>
              <a:off x="-1" y="-1"/>
              <a:ext cx="499872" cy="1276470"/>
            </a:xfrm>
            <a:prstGeom prst="rect">
              <a:avLst/>
            </a:prstGeom>
            <a:solidFill>
              <a:srgbClr val="F3F3F3"/>
            </a:solidFill>
            <a:ln w="9525" cap="flat">
              <a:solidFill>
                <a:srgbClr val="000000"/>
              </a:solidFill>
              <a:prstDash val="solid"/>
              <a:round/>
            </a:ln>
            <a:effectLst/>
          </p:spPr>
          <p:txBody>
            <a:bodyPr wrap="square" lIns="45719" tIns="45719" rIns="45719" bIns="45719" numCol="1" anchor="ctr">
              <a:noAutofit/>
            </a:bodyPr>
            <a:lstStyle/>
            <a:p>
              <a:pPr algn="ctr">
                <a:defRPr sz="2400"/>
              </a:pPr>
              <a:endParaRPr/>
            </a:p>
          </p:txBody>
        </p:sp>
        <p:sp>
          <p:nvSpPr>
            <p:cNvPr id="398" name="x"/>
            <p:cNvSpPr txBox="1"/>
            <p:nvPr/>
          </p:nvSpPr>
          <p:spPr>
            <a:xfrm>
              <a:off x="-1" y="338566"/>
              <a:ext cx="499872" cy="5993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400"/>
              </a:lvl1pPr>
            </a:lstStyle>
            <a:p>
              <a:r>
                <a:t>x</a:t>
              </a:r>
            </a:p>
          </p:txBody>
        </p:sp>
      </p:grpSp>
      <p:sp>
        <p:nvSpPr>
          <p:cNvPr id="400" name="线条"/>
          <p:cNvSpPr/>
          <p:nvPr/>
        </p:nvSpPr>
        <p:spPr>
          <a:xfrm>
            <a:off x="2233551" y="2700372"/>
            <a:ext cx="790195" cy="446686"/>
          </a:xfrm>
          <a:prstGeom prst="line">
            <a:avLst/>
          </a:prstGeom>
          <a:ln>
            <a:solidFill>
              <a:srgbClr val="44546A"/>
            </a:solidFill>
            <a:tailEnd type="triangle"/>
          </a:ln>
        </p:spPr>
        <p:txBody>
          <a:bodyPr lIns="45719" rIns="45719"/>
          <a:lstStyle/>
          <a:p>
            <a:endParaRPr/>
          </a:p>
        </p:txBody>
      </p:sp>
      <p:grpSp>
        <p:nvGrpSpPr>
          <p:cNvPr id="403" name="成组"/>
          <p:cNvGrpSpPr/>
          <p:nvPr/>
        </p:nvGrpSpPr>
        <p:grpSpPr>
          <a:xfrm>
            <a:off x="683888" y="3562948"/>
            <a:ext cx="1244476" cy="1276469"/>
            <a:chOff x="0" y="0"/>
            <a:chExt cx="1244475" cy="1276468"/>
          </a:xfrm>
        </p:grpSpPr>
        <p:sp>
          <p:nvSpPr>
            <p:cNvPr id="401" name="矩形"/>
            <p:cNvSpPr/>
            <p:nvPr/>
          </p:nvSpPr>
          <p:spPr>
            <a:xfrm>
              <a:off x="0" y="-1"/>
              <a:ext cx="1244476" cy="1276470"/>
            </a:xfrm>
            <a:prstGeom prst="rect">
              <a:avLst/>
            </a:prstGeom>
            <a:solidFill>
              <a:srgbClr val="F3F3F3"/>
            </a:solidFill>
            <a:ln w="9525" cap="flat">
              <a:solidFill>
                <a:srgbClr val="000000"/>
              </a:solidFill>
              <a:prstDash val="solid"/>
              <a:round/>
            </a:ln>
            <a:effectLst/>
          </p:spPr>
          <p:txBody>
            <a:bodyPr wrap="square" lIns="45719" tIns="45719" rIns="45719" bIns="45719" numCol="1" anchor="ctr">
              <a:noAutofit/>
            </a:bodyPr>
            <a:lstStyle/>
            <a:p>
              <a:pPr algn="ctr">
                <a:defRPr sz="2400"/>
              </a:pPr>
              <a:endParaRPr/>
            </a:p>
          </p:txBody>
        </p:sp>
        <p:sp>
          <p:nvSpPr>
            <p:cNvPr id="402" name="W"/>
            <p:cNvSpPr txBox="1"/>
            <p:nvPr/>
          </p:nvSpPr>
          <p:spPr>
            <a:xfrm>
              <a:off x="0" y="338566"/>
              <a:ext cx="1244476" cy="5993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400"/>
              </a:lvl1pPr>
            </a:lstStyle>
            <a:p>
              <a:r>
                <a:t>W</a:t>
              </a:r>
            </a:p>
          </p:txBody>
        </p:sp>
      </p:grpSp>
      <p:sp>
        <p:nvSpPr>
          <p:cNvPr id="404" name="线条"/>
          <p:cNvSpPr/>
          <p:nvPr/>
        </p:nvSpPr>
        <p:spPr>
          <a:xfrm flipV="1">
            <a:off x="2162186" y="3561815"/>
            <a:ext cx="904165" cy="691421"/>
          </a:xfrm>
          <a:prstGeom prst="line">
            <a:avLst/>
          </a:prstGeom>
          <a:ln>
            <a:solidFill>
              <a:srgbClr val="44546A"/>
            </a:solidFill>
            <a:tailEnd type="triangle"/>
          </a:ln>
        </p:spPr>
        <p:txBody>
          <a:bodyPr lIns="45719" rIns="45719"/>
          <a:lstStyle/>
          <a:p>
            <a:endParaRPr/>
          </a:p>
        </p:txBody>
      </p:sp>
      <p:sp>
        <p:nvSpPr>
          <p:cNvPr id="405" name="圆形"/>
          <p:cNvSpPr/>
          <p:nvPr/>
        </p:nvSpPr>
        <p:spPr>
          <a:xfrm>
            <a:off x="3225892" y="2951940"/>
            <a:ext cx="829785" cy="829785"/>
          </a:xfrm>
          <a:prstGeom prst="ellipse">
            <a:avLst/>
          </a:prstGeom>
          <a:solidFill>
            <a:srgbClr val="C9DAF8"/>
          </a:solidFill>
          <a:ln>
            <a:solidFill>
              <a:srgbClr val="44546A"/>
            </a:solidFill>
          </a:ln>
        </p:spPr>
        <p:txBody>
          <a:bodyPr lIns="45719" rIns="45719" anchor="ctr"/>
          <a:lstStyle/>
          <a:p>
            <a:pPr>
              <a:defRPr sz="3900"/>
            </a:pPr>
            <a:endParaRPr/>
          </a:p>
        </p:txBody>
      </p:sp>
      <p:sp>
        <p:nvSpPr>
          <p:cNvPr id="406" name="线条"/>
          <p:cNvSpPr/>
          <p:nvPr/>
        </p:nvSpPr>
        <p:spPr>
          <a:xfrm>
            <a:off x="4226916" y="3366832"/>
            <a:ext cx="1661568" cy="1"/>
          </a:xfrm>
          <a:prstGeom prst="line">
            <a:avLst/>
          </a:prstGeom>
          <a:ln>
            <a:solidFill>
              <a:srgbClr val="44546A"/>
            </a:solidFill>
            <a:tailEnd type="triangle"/>
          </a:ln>
        </p:spPr>
        <p:txBody>
          <a:bodyPr lIns="45719" rIns="45719"/>
          <a:lstStyle/>
          <a:p>
            <a:endParaRPr/>
          </a:p>
        </p:txBody>
      </p:sp>
      <p:pic>
        <p:nvPicPr>
          <p:cNvPr id="407" name="image43.png" descr="image43.png"/>
          <p:cNvPicPr>
            <a:picLocks noChangeAspect="1"/>
          </p:cNvPicPr>
          <p:nvPr/>
        </p:nvPicPr>
        <p:blipFill>
          <a:blip r:embed="rId3"/>
          <a:stretch>
            <a:fillRect/>
          </a:stretch>
        </p:blipFill>
        <p:spPr>
          <a:xfrm>
            <a:off x="5206677" y="1850544"/>
            <a:ext cx="5944887" cy="637335"/>
          </a:xfrm>
          <a:prstGeom prst="rect">
            <a:avLst/>
          </a:prstGeom>
          <a:ln w="19050">
            <a:solidFill>
              <a:srgbClr val="FF0000"/>
            </a:solidFill>
          </a:ln>
        </p:spPr>
      </p:pic>
      <p:grpSp>
        <p:nvGrpSpPr>
          <p:cNvPr id="410" name="成组"/>
          <p:cNvGrpSpPr/>
          <p:nvPr/>
        </p:nvGrpSpPr>
        <p:grpSpPr>
          <a:xfrm>
            <a:off x="5985640" y="2951940"/>
            <a:ext cx="829785" cy="829785"/>
            <a:chOff x="0" y="0"/>
            <a:chExt cx="829784" cy="829784"/>
          </a:xfrm>
        </p:grpSpPr>
        <p:sp>
          <p:nvSpPr>
            <p:cNvPr id="408" name="圆形"/>
            <p:cNvSpPr/>
            <p:nvPr/>
          </p:nvSpPr>
          <p:spPr>
            <a:xfrm>
              <a:off x="-1" y="-1"/>
              <a:ext cx="829786" cy="829786"/>
            </a:xfrm>
            <a:prstGeom prst="ellipse">
              <a:avLst/>
            </a:prstGeom>
            <a:solidFill>
              <a:srgbClr val="F4CCCC"/>
            </a:solidFill>
            <a:ln w="9525" cap="flat">
              <a:solidFill>
                <a:srgbClr val="44546A"/>
              </a:solidFill>
              <a:prstDash val="solid"/>
              <a:round/>
            </a:ln>
            <a:effectLst/>
          </p:spPr>
          <p:txBody>
            <a:bodyPr wrap="square" lIns="45719" tIns="45719" rIns="45719" bIns="45719" numCol="1" anchor="ctr">
              <a:noAutofit/>
            </a:bodyPr>
            <a:lstStyle/>
            <a:p>
              <a:pPr algn="ctr">
                <a:defRPr sz="1000"/>
              </a:pPr>
              <a:endParaRPr/>
            </a:p>
          </p:txBody>
        </p:sp>
        <p:sp>
          <p:nvSpPr>
            <p:cNvPr id="409" name="hinge loss"/>
            <p:cNvSpPr txBox="1"/>
            <p:nvPr/>
          </p:nvSpPr>
          <p:spPr>
            <a:xfrm>
              <a:off x="121518" y="153324"/>
              <a:ext cx="586748" cy="5231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1000"/>
              </a:lvl1pPr>
            </a:lstStyle>
            <a:p>
              <a:r>
                <a:t>hinge loss</a:t>
              </a:r>
            </a:p>
          </p:txBody>
        </p:sp>
      </p:grpSp>
      <p:sp>
        <p:nvSpPr>
          <p:cNvPr id="411" name="线条"/>
          <p:cNvSpPr/>
          <p:nvPr/>
        </p:nvSpPr>
        <p:spPr>
          <a:xfrm>
            <a:off x="7071807" y="3366832"/>
            <a:ext cx="1081319" cy="1"/>
          </a:xfrm>
          <a:prstGeom prst="line">
            <a:avLst/>
          </a:prstGeom>
          <a:ln>
            <a:solidFill>
              <a:srgbClr val="44546A"/>
            </a:solidFill>
            <a:tailEnd type="triangle"/>
          </a:ln>
        </p:spPr>
        <p:txBody>
          <a:bodyPr lIns="45719" rIns="45719"/>
          <a:lstStyle/>
          <a:p>
            <a:endParaRPr/>
          </a:p>
        </p:txBody>
      </p:sp>
      <p:sp>
        <p:nvSpPr>
          <p:cNvPr id="412" name="线条"/>
          <p:cNvSpPr/>
          <p:nvPr/>
        </p:nvSpPr>
        <p:spPr>
          <a:xfrm rot="10800000" flipH="1">
            <a:off x="2245548" y="3637162"/>
            <a:ext cx="6395935" cy="9669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4546A"/>
            </a:solidFill>
            <a:tailEnd type="triangle"/>
          </a:ln>
        </p:spPr>
        <p:txBody>
          <a:bodyPr lIns="45719" rIns="45719" anchor="ctr"/>
          <a:lstStyle/>
          <a:p>
            <a:endParaRPr/>
          </a:p>
        </p:txBody>
      </p:sp>
      <p:grpSp>
        <p:nvGrpSpPr>
          <p:cNvPr id="415" name="成组"/>
          <p:cNvGrpSpPr/>
          <p:nvPr/>
        </p:nvGrpSpPr>
        <p:grpSpPr>
          <a:xfrm>
            <a:off x="6233376" y="4144229"/>
            <a:ext cx="829785" cy="829786"/>
            <a:chOff x="0" y="0"/>
            <a:chExt cx="829784" cy="829784"/>
          </a:xfrm>
        </p:grpSpPr>
        <p:sp>
          <p:nvSpPr>
            <p:cNvPr id="413" name="圆形"/>
            <p:cNvSpPr/>
            <p:nvPr/>
          </p:nvSpPr>
          <p:spPr>
            <a:xfrm>
              <a:off x="-1" y="-1"/>
              <a:ext cx="829786" cy="829786"/>
            </a:xfrm>
            <a:prstGeom prst="ellipse">
              <a:avLst/>
            </a:prstGeom>
            <a:solidFill>
              <a:srgbClr val="B6D7A8"/>
            </a:solidFill>
            <a:ln w="9525" cap="flat">
              <a:solidFill>
                <a:srgbClr val="44546A"/>
              </a:solidFill>
              <a:prstDash val="solid"/>
              <a:round/>
            </a:ln>
            <a:effectLst/>
          </p:spPr>
          <p:txBody>
            <a:bodyPr wrap="square" lIns="45719" tIns="45719" rIns="45719" bIns="45719" numCol="1" anchor="ctr">
              <a:noAutofit/>
            </a:bodyPr>
            <a:lstStyle/>
            <a:p>
              <a:pPr algn="ctr">
                <a:defRPr sz="2300"/>
              </a:pPr>
              <a:endParaRPr/>
            </a:p>
          </p:txBody>
        </p:sp>
        <p:sp>
          <p:nvSpPr>
            <p:cNvPr id="414" name="R"/>
            <p:cNvSpPr txBox="1"/>
            <p:nvPr/>
          </p:nvSpPr>
          <p:spPr>
            <a:xfrm>
              <a:off x="121518" y="121519"/>
              <a:ext cx="586748" cy="5866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300"/>
              </a:lvl1pPr>
            </a:lstStyle>
            <a:p>
              <a:r>
                <a:t>R</a:t>
              </a:r>
            </a:p>
          </p:txBody>
        </p:sp>
      </p:grpSp>
      <p:pic>
        <p:nvPicPr>
          <p:cNvPr id="416" name="image101.png" descr="image101.png"/>
          <p:cNvPicPr>
            <a:picLocks noChangeAspect="1"/>
          </p:cNvPicPr>
          <p:nvPr/>
        </p:nvPicPr>
        <p:blipFill>
          <a:blip r:embed="rId4"/>
          <a:stretch>
            <a:fillRect/>
          </a:stretch>
        </p:blipFill>
        <p:spPr>
          <a:xfrm>
            <a:off x="7204523" y="4847509"/>
            <a:ext cx="1081319" cy="540660"/>
          </a:xfrm>
          <a:prstGeom prst="rect">
            <a:avLst/>
          </a:prstGeom>
          <a:ln w="19050">
            <a:solidFill>
              <a:srgbClr val="38761D"/>
            </a:solidFill>
          </a:ln>
        </p:spPr>
      </p:pic>
      <p:grpSp>
        <p:nvGrpSpPr>
          <p:cNvPr id="419" name="成组"/>
          <p:cNvGrpSpPr/>
          <p:nvPr/>
        </p:nvGrpSpPr>
        <p:grpSpPr>
          <a:xfrm>
            <a:off x="8371151" y="3096503"/>
            <a:ext cx="540661" cy="540661"/>
            <a:chOff x="0" y="0"/>
            <a:chExt cx="540660" cy="540660"/>
          </a:xfrm>
        </p:grpSpPr>
        <p:sp>
          <p:nvSpPr>
            <p:cNvPr id="417" name="圆形"/>
            <p:cNvSpPr/>
            <p:nvPr/>
          </p:nvSpPr>
          <p:spPr>
            <a:xfrm>
              <a:off x="-1" y="-1"/>
              <a:ext cx="540662" cy="540662"/>
            </a:xfrm>
            <a:prstGeom prst="ellipse">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1200"/>
              </a:pPr>
              <a:endParaRPr/>
            </a:p>
          </p:txBody>
        </p:sp>
        <p:sp>
          <p:nvSpPr>
            <p:cNvPr id="418" name="+"/>
            <p:cNvSpPr txBox="1"/>
            <p:nvPr/>
          </p:nvSpPr>
          <p:spPr>
            <a:xfrm>
              <a:off x="79178" y="59561"/>
              <a:ext cx="382304" cy="4215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1200"/>
              </a:lvl1pPr>
            </a:lstStyle>
            <a:p>
              <a:r>
                <a:t>+</a:t>
              </a:r>
            </a:p>
          </p:txBody>
        </p:sp>
      </p:grpSp>
      <p:sp>
        <p:nvSpPr>
          <p:cNvPr id="420" name="线条"/>
          <p:cNvSpPr/>
          <p:nvPr/>
        </p:nvSpPr>
        <p:spPr>
          <a:xfrm>
            <a:off x="8981010" y="3366832"/>
            <a:ext cx="1081319" cy="1"/>
          </a:xfrm>
          <a:prstGeom prst="line">
            <a:avLst/>
          </a:prstGeom>
          <a:ln>
            <a:solidFill>
              <a:srgbClr val="44546A"/>
            </a:solidFill>
            <a:tailEnd type="triangle"/>
          </a:ln>
        </p:spPr>
        <p:txBody>
          <a:bodyPr lIns="45719" rIns="45719"/>
          <a:lstStyle/>
          <a:p>
            <a:endParaRPr/>
          </a:p>
        </p:txBody>
      </p:sp>
      <p:sp>
        <p:nvSpPr>
          <p:cNvPr id="421" name="L"/>
          <p:cNvSpPr txBox="1"/>
          <p:nvPr/>
        </p:nvSpPr>
        <p:spPr>
          <a:xfrm>
            <a:off x="10218470" y="3096503"/>
            <a:ext cx="43588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t>L</a:t>
            </a:r>
          </a:p>
        </p:txBody>
      </p:sp>
      <p:sp>
        <p:nvSpPr>
          <p:cNvPr id="422" name="s (scores)"/>
          <p:cNvSpPr txBox="1"/>
          <p:nvPr/>
        </p:nvSpPr>
        <p:spPr>
          <a:xfrm>
            <a:off x="4400720" y="2892648"/>
            <a:ext cx="1598385"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400" b="1"/>
            </a:pPr>
            <a:r>
              <a:t>s</a:t>
            </a:r>
            <a:r>
              <a:rPr b="0"/>
              <a:t> (scores)</a:t>
            </a:r>
          </a:p>
        </p:txBody>
      </p:sp>
      <p:sp>
        <p:nvSpPr>
          <p:cNvPr id="423" name="*"/>
          <p:cNvSpPr txBox="1"/>
          <p:nvPr/>
        </p:nvSpPr>
        <p:spPr>
          <a:xfrm>
            <a:off x="3403979" y="3031652"/>
            <a:ext cx="470278"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 name="Gradients of other Activation Functions?"/>
          <p:cNvSpPr txBox="1">
            <a:spLocks noGrp="1"/>
          </p:cNvSpPr>
          <p:nvPr>
            <p:ph type="title"/>
          </p:nvPr>
        </p:nvSpPr>
        <p:spPr>
          <a:xfrm>
            <a:off x="838200" y="13938"/>
            <a:ext cx="10515600" cy="684358"/>
          </a:xfrm>
          <a:prstGeom prst="rect">
            <a:avLst/>
          </a:prstGeom>
        </p:spPr>
        <p:txBody>
          <a:bodyPr/>
          <a:lstStyle>
            <a:lvl1pPr algn="ctr">
              <a:defRPr sz="3900"/>
            </a:lvl1pPr>
          </a:lstStyle>
          <a:p>
            <a:r>
              <a:rPr lang="zh-CN" altLang="en-US" dirty="0"/>
              <a:t>其他激活函数的梯度？</a:t>
            </a:r>
            <a:endParaRPr dirty="0"/>
          </a:p>
        </p:txBody>
      </p:sp>
      <p:sp>
        <p:nvSpPr>
          <p:cNvPr id="1199"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1200" name="Sigmoid"/>
          <p:cNvSpPr txBox="1"/>
          <p:nvPr/>
        </p:nvSpPr>
        <p:spPr>
          <a:xfrm>
            <a:off x="450549" y="1306228"/>
            <a:ext cx="2015476"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b="1"/>
            </a:lvl1pPr>
          </a:lstStyle>
          <a:p>
            <a:r>
              <a:t>Sigmoid</a:t>
            </a:r>
          </a:p>
        </p:txBody>
      </p:sp>
      <p:sp>
        <p:nvSpPr>
          <p:cNvPr id="1201" name="tanh"/>
          <p:cNvSpPr txBox="1"/>
          <p:nvPr/>
        </p:nvSpPr>
        <p:spPr>
          <a:xfrm>
            <a:off x="450548" y="2926439"/>
            <a:ext cx="3951372"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b="1"/>
            </a:lvl1pPr>
          </a:lstStyle>
          <a:p>
            <a:r>
              <a:t>tanh</a:t>
            </a:r>
          </a:p>
        </p:txBody>
      </p:sp>
      <p:sp>
        <p:nvSpPr>
          <p:cNvPr id="1202" name="ReLU"/>
          <p:cNvSpPr txBox="1"/>
          <p:nvPr/>
        </p:nvSpPr>
        <p:spPr>
          <a:xfrm>
            <a:off x="450548" y="4646091"/>
            <a:ext cx="4169316"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b="1"/>
            </a:lvl1pPr>
          </a:lstStyle>
          <a:p>
            <a:r>
              <a:t>ReLU</a:t>
            </a:r>
          </a:p>
        </p:txBody>
      </p:sp>
      <p:sp>
        <p:nvSpPr>
          <p:cNvPr id="1203" name="Leaky ReLU"/>
          <p:cNvSpPr txBox="1"/>
          <p:nvPr/>
        </p:nvSpPr>
        <p:spPr>
          <a:xfrm>
            <a:off x="6323186" y="1223550"/>
            <a:ext cx="3046807"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b="1"/>
            </a:lvl1pPr>
          </a:lstStyle>
          <a:p>
            <a:r>
              <a:t>Leaky ReLU</a:t>
            </a:r>
          </a:p>
        </p:txBody>
      </p:sp>
      <p:sp>
        <p:nvSpPr>
          <p:cNvPr id="1204" name="Maxout"/>
          <p:cNvSpPr txBox="1"/>
          <p:nvPr/>
        </p:nvSpPr>
        <p:spPr>
          <a:xfrm>
            <a:off x="6424726" y="3098162"/>
            <a:ext cx="3046807"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b="1"/>
            </a:lvl1pPr>
          </a:lstStyle>
          <a:p>
            <a:r>
              <a:t>Maxout</a:t>
            </a:r>
          </a:p>
        </p:txBody>
      </p:sp>
      <p:sp>
        <p:nvSpPr>
          <p:cNvPr id="1205" name="ELU"/>
          <p:cNvSpPr txBox="1"/>
          <p:nvPr/>
        </p:nvSpPr>
        <p:spPr>
          <a:xfrm>
            <a:off x="6484777" y="4544817"/>
            <a:ext cx="3046807"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b="1"/>
            </a:lvl1pPr>
          </a:lstStyle>
          <a:p>
            <a:r>
              <a:t>ELU</a:t>
            </a:r>
          </a:p>
        </p:txBody>
      </p:sp>
      <p:pic>
        <p:nvPicPr>
          <p:cNvPr id="1206" name="image75.png" descr="image75.png"/>
          <p:cNvPicPr>
            <a:picLocks noChangeAspect="1"/>
          </p:cNvPicPr>
          <p:nvPr/>
        </p:nvPicPr>
        <p:blipFill>
          <a:blip r:embed="rId2"/>
          <a:stretch>
            <a:fillRect/>
          </a:stretch>
        </p:blipFill>
        <p:spPr>
          <a:xfrm>
            <a:off x="585447" y="2003413"/>
            <a:ext cx="2199528" cy="510041"/>
          </a:xfrm>
          <a:prstGeom prst="rect">
            <a:avLst/>
          </a:prstGeom>
          <a:ln w="12700">
            <a:miter lim="400000"/>
          </a:ln>
        </p:spPr>
      </p:pic>
      <p:pic>
        <p:nvPicPr>
          <p:cNvPr id="1207" name="image76.png" descr="image76.png"/>
          <p:cNvPicPr>
            <a:picLocks noChangeAspect="1"/>
          </p:cNvPicPr>
          <p:nvPr/>
        </p:nvPicPr>
        <p:blipFill>
          <a:blip r:embed="rId3"/>
          <a:stretch>
            <a:fillRect/>
          </a:stretch>
        </p:blipFill>
        <p:spPr>
          <a:xfrm>
            <a:off x="585447" y="3581451"/>
            <a:ext cx="1436367" cy="466513"/>
          </a:xfrm>
          <a:prstGeom prst="rect">
            <a:avLst/>
          </a:prstGeom>
          <a:ln w="12700">
            <a:miter lim="400000"/>
          </a:ln>
        </p:spPr>
      </p:pic>
      <p:pic>
        <p:nvPicPr>
          <p:cNvPr id="1208" name="image77.png" descr="image77.png"/>
          <p:cNvPicPr>
            <a:picLocks noChangeAspect="1"/>
          </p:cNvPicPr>
          <p:nvPr/>
        </p:nvPicPr>
        <p:blipFill>
          <a:blip r:embed="rId4"/>
          <a:stretch>
            <a:fillRect/>
          </a:stretch>
        </p:blipFill>
        <p:spPr>
          <a:xfrm>
            <a:off x="585447" y="5301088"/>
            <a:ext cx="1780173" cy="466513"/>
          </a:xfrm>
          <a:prstGeom prst="rect">
            <a:avLst/>
          </a:prstGeom>
          <a:ln w="12700">
            <a:miter lim="400000"/>
          </a:ln>
        </p:spPr>
      </p:pic>
      <p:pic>
        <p:nvPicPr>
          <p:cNvPr id="1209" name="image78.png" descr="image78.png"/>
          <p:cNvPicPr>
            <a:picLocks noChangeAspect="1"/>
          </p:cNvPicPr>
          <p:nvPr/>
        </p:nvPicPr>
        <p:blipFill>
          <a:blip r:embed="rId5"/>
          <a:stretch>
            <a:fillRect/>
          </a:stretch>
        </p:blipFill>
        <p:spPr>
          <a:xfrm>
            <a:off x="6484775" y="1838056"/>
            <a:ext cx="2199528" cy="433088"/>
          </a:xfrm>
          <a:prstGeom prst="rect">
            <a:avLst/>
          </a:prstGeom>
          <a:ln w="12700">
            <a:miter lim="400000"/>
          </a:ln>
        </p:spPr>
      </p:pic>
      <p:pic>
        <p:nvPicPr>
          <p:cNvPr id="1210" name="image79.png" descr="image79.png"/>
          <p:cNvPicPr>
            <a:picLocks noChangeAspect="1"/>
          </p:cNvPicPr>
          <p:nvPr/>
        </p:nvPicPr>
        <p:blipFill>
          <a:blip r:embed="rId6"/>
          <a:stretch>
            <a:fillRect/>
          </a:stretch>
        </p:blipFill>
        <p:spPr>
          <a:xfrm>
            <a:off x="6560907" y="5148260"/>
            <a:ext cx="2529575" cy="949674"/>
          </a:xfrm>
          <a:prstGeom prst="rect">
            <a:avLst/>
          </a:prstGeom>
          <a:ln w="12700">
            <a:miter lim="400000"/>
          </a:ln>
        </p:spPr>
      </p:pic>
      <p:pic>
        <p:nvPicPr>
          <p:cNvPr id="1211" name="image80.png" descr="image80.png"/>
          <p:cNvPicPr>
            <a:picLocks noChangeAspect="1"/>
          </p:cNvPicPr>
          <p:nvPr/>
        </p:nvPicPr>
        <p:blipFill>
          <a:blip r:embed="rId7"/>
          <a:stretch>
            <a:fillRect/>
          </a:stretch>
        </p:blipFill>
        <p:spPr>
          <a:xfrm>
            <a:off x="6560884" y="3667512"/>
            <a:ext cx="3951372" cy="408079"/>
          </a:xfrm>
          <a:prstGeom prst="rect">
            <a:avLst/>
          </a:prstGeom>
          <a:ln w="12700">
            <a:miter lim="400000"/>
          </a:ln>
        </p:spPr>
      </p:pic>
      <p:pic>
        <p:nvPicPr>
          <p:cNvPr id="1212" name="image81.png" descr="image81.png"/>
          <p:cNvPicPr>
            <a:picLocks noChangeAspect="1"/>
          </p:cNvPicPr>
          <p:nvPr/>
        </p:nvPicPr>
        <p:blipFill>
          <a:blip r:embed="rId8"/>
          <a:stretch>
            <a:fillRect/>
          </a:stretch>
        </p:blipFill>
        <p:spPr>
          <a:xfrm>
            <a:off x="3192122" y="1289947"/>
            <a:ext cx="1935842" cy="1523671"/>
          </a:xfrm>
          <a:prstGeom prst="rect">
            <a:avLst/>
          </a:prstGeom>
          <a:ln w="12700">
            <a:miter lim="400000"/>
          </a:ln>
        </p:spPr>
      </p:pic>
      <p:pic>
        <p:nvPicPr>
          <p:cNvPr id="1213" name="image82.png" descr="image82.png"/>
          <p:cNvPicPr>
            <a:picLocks noChangeAspect="1"/>
          </p:cNvPicPr>
          <p:nvPr/>
        </p:nvPicPr>
        <p:blipFill>
          <a:blip r:embed="rId9"/>
          <a:stretch>
            <a:fillRect/>
          </a:stretch>
        </p:blipFill>
        <p:spPr>
          <a:xfrm>
            <a:off x="3192135" y="2991956"/>
            <a:ext cx="1935829" cy="1475783"/>
          </a:xfrm>
          <a:prstGeom prst="rect">
            <a:avLst/>
          </a:prstGeom>
          <a:ln w="12700">
            <a:miter lim="400000"/>
          </a:ln>
        </p:spPr>
      </p:pic>
      <p:pic>
        <p:nvPicPr>
          <p:cNvPr id="1214" name="image72.png" descr="image72.png"/>
          <p:cNvPicPr>
            <a:picLocks noChangeAspect="1"/>
          </p:cNvPicPr>
          <p:nvPr/>
        </p:nvPicPr>
        <p:blipFill>
          <a:blip r:embed="rId10"/>
          <a:stretch>
            <a:fillRect/>
          </a:stretch>
        </p:blipFill>
        <p:spPr>
          <a:xfrm>
            <a:off x="3257984" y="4574276"/>
            <a:ext cx="1846667" cy="1523671"/>
          </a:xfrm>
          <a:prstGeom prst="rect">
            <a:avLst/>
          </a:prstGeom>
          <a:ln w="12700">
            <a:miter lim="400000"/>
          </a:ln>
        </p:spPr>
      </p:pic>
      <p:pic>
        <p:nvPicPr>
          <p:cNvPr id="1215" name="image83.png" descr="image83.png"/>
          <p:cNvPicPr>
            <a:picLocks noChangeAspect="1"/>
          </p:cNvPicPr>
          <p:nvPr/>
        </p:nvPicPr>
        <p:blipFill>
          <a:blip r:embed="rId11"/>
          <a:stretch>
            <a:fillRect/>
          </a:stretch>
        </p:blipFill>
        <p:spPr>
          <a:xfrm>
            <a:off x="9457003" y="1289948"/>
            <a:ext cx="1935830" cy="1523626"/>
          </a:xfrm>
          <a:prstGeom prst="rect">
            <a:avLst/>
          </a:prstGeom>
          <a:ln w="12700">
            <a:miter lim="400000"/>
          </a:ln>
        </p:spPr>
      </p:pic>
      <p:pic>
        <p:nvPicPr>
          <p:cNvPr id="1216" name="image84.png" descr="image84.png"/>
          <p:cNvPicPr>
            <a:picLocks noChangeAspect="1"/>
          </p:cNvPicPr>
          <p:nvPr/>
        </p:nvPicPr>
        <p:blipFill>
          <a:blip r:embed="rId12"/>
          <a:stretch>
            <a:fillRect/>
          </a:stretch>
        </p:blipFill>
        <p:spPr>
          <a:xfrm>
            <a:off x="9457007" y="4574287"/>
            <a:ext cx="1935830" cy="1523644"/>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Gradients of activation functions?"/>
          <p:cNvSpPr txBox="1">
            <a:spLocks noGrp="1"/>
          </p:cNvSpPr>
          <p:nvPr>
            <p:ph type="title"/>
          </p:nvPr>
        </p:nvSpPr>
        <p:spPr>
          <a:xfrm>
            <a:off x="940629" y="-55272"/>
            <a:ext cx="10515601" cy="893382"/>
          </a:xfrm>
          <a:prstGeom prst="rect">
            <a:avLst/>
          </a:prstGeom>
        </p:spPr>
        <p:txBody>
          <a:bodyPr/>
          <a:lstStyle>
            <a:lvl1pPr algn="ctr">
              <a:defRPr u="none">
                <a:solidFill>
                  <a:srgbClr val="000000"/>
                </a:solidFill>
              </a:defRPr>
            </a:lvl1pPr>
          </a:lstStyle>
          <a:p>
            <a:r>
              <a:rPr lang="zh-CN" altLang="en-US" dirty="0"/>
              <a:t>其他激活函数的梯度？</a:t>
            </a:r>
            <a:endParaRPr dirty="0"/>
          </a:p>
        </p:txBody>
      </p:sp>
      <p:sp>
        <p:nvSpPr>
          <p:cNvPr id="1219" name="https://towardsdatascience.com/activation-functions-neural-networks-1cbd9f8d91d6"/>
          <p:cNvSpPr txBox="1">
            <a:spLocks noGrp="1"/>
          </p:cNvSpPr>
          <p:nvPr>
            <p:ph type="body" idx="1"/>
          </p:nvPr>
        </p:nvSpPr>
        <p:spPr>
          <a:xfrm>
            <a:off x="4489331" y="6547805"/>
            <a:ext cx="10198338" cy="332741"/>
          </a:xfrm>
          <a:prstGeom prst="rect">
            <a:avLst/>
          </a:prstGeom>
        </p:spPr>
        <p:txBody>
          <a:bodyPr>
            <a:normAutofit/>
          </a:bodyPr>
          <a:lstStyle/>
          <a:p>
            <a:pPr marL="205739" indent="-205739" defTabSz="822959">
              <a:lnSpc>
                <a:spcPct val="81000"/>
              </a:lnSpc>
              <a:spcBef>
                <a:spcPts val="900"/>
              </a:spcBef>
              <a:defRPr sz="2250"/>
            </a:pPr>
            <a:r>
              <a:rPr sz="1100" u="sng" dirty="0">
                <a:solidFill>
                  <a:srgbClr val="0563C1"/>
                </a:solidFill>
                <a:uFill>
                  <a:solidFill>
                    <a:srgbClr val="0563C1"/>
                  </a:solidFill>
                </a:uFill>
                <a:hlinkClick r:id="rId3"/>
              </a:rPr>
              <a:t>ttps://towardsdatascience.com/activation-functions-neural-networks-1cbd9f8d91d6</a:t>
            </a:r>
          </a:p>
        </p:txBody>
      </p:sp>
      <p:sp>
        <p:nvSpPr>
          <p:cNvPr id="1220" name="Richard Szeliski"/>
          <p:cNvSpPr txBox="1"/>
          <p:nvPr/>
        </p:nvSpPr>
        <p:spPr>
          <a:xfrm>
            <a:off x="33396" y="6499542"/>
            <a:ext cx="2743201"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600">
                <a:solidFill>
                  <a:srgbClr val="888888"/>
                </a:solidFill>
              </a:defRPr>
            </a:lvl1pPr>
          </a:lstStyle>
          <a:p>
            <a:r>
              <a:t>Richard Szeliski</a:t>
            </a:r>
          </a:p>
        </p:txBody>
      </p:sp>
      <p:sp>
        <p:nvSpPr>
          <p:cNvPr id="1221" name="幻灯片编号"/>
          <p:cNvSpPr txBox="1">
            <a:spLocks noGrp="1"/>
          </p:cNvSpPr>
          <p:nvPr>
            <p:ph type="sldNum" sz="quarter" idx="2"/>
          </p:nvPr>
        </p:nvSpPr>
        <p:spPr>
          <a:xfrm>
            <a:off x="11036538" y="6372542"/>
            <a:ext cx="317263" cy="3327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pic>
        <p:nvPicPr>
          <p:cNvPr id="1026" name="Picture 2">
            <a:extLst>
              <a:ext uri="{FF2B5EF4-FFF2-40B4-BE49-F238E27FC236}">
                <a16:creationId xmlns:a16="http://schemas.microsoft.com/office/drawing/2014/main" id="{31460CAA-F0DD-9046-916D-AFE3EDC74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836563"/>
            <a:ext cx="7208837" cy="5616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4" nodeType="afterEffect">
                                  <p:stCondLst>
                                    <p:cond delay="0"/>
                                  </p:stCondLst>
                                  <p:iterate>
                                    <p:tmAbs val="0"/>
                                  </p:iterate>
                                  <p:childTnLst>
                                    <p:set>
                                      <p:cBhvr>
                                        <p:cTn id="6" fill="hold"/>
                                        <p:tgtEl>
                                          <p:spTgt spid="1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 grpId="4" build="p"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Patterns in Gradient Flow"/>
          <p:cNvSpPr txBox="1">
            <a:spLocks noGrp="1"/>
          </p:cNvSpPr>
          <p:nvPr>
            <p:ph type="title"/>
          </p:nvPr>
        </p:nvSpPr>
        <p:spPr>
          <a:prstGeom prst="rect">
            <a:avLst/>
          </a:prstGeom>
        </p:spPr>
        <p:txBody>
          <a:bodyPr/>
          <a:lstStyle>
            <a:lvl1pPr>
              <a:defRPr sz="3900"/>
            </a:lvl1pPr>
          </a:lstStyle>
          <a:p>
            <a:r>
              <a:rPr lang="zh-CN" altLang="en-US" dirty="0"/>
              <a:t>梯度流模式</a:t>
            </a:r>
            <a:endParaRPr dirty="0"/>
          </a:p>
        </p:txBody>
      </p:sp>
      <p:sp>
        <p:nvSpPr>
          <p:cNvPr id="1277" name="幻灯片编号"/>
          <p:cNvSpPr txBox="1">
            <a:spLocks noGrp="1"/>
          </p:cNvSpPr>
          <p:nvPr>
            <p:ph type="sldNum" sz="quarter" idx="2"/>
          </p:nvPr>
        </p:nvSpPr>
        <p:spPr>
          <a:xfrm>
            <a:off x="5930709" y="6435695"/>
            <a:ext cx="33058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
        <p:nvSpPr>
          <p:cNvPr id="1278" name="add gate: gradient distributor"/>
          <p:cNvSpPr txBox="1"/>
          <p:nvPr/>
        </p:nvSpPr>
        <p:spPr>
          <a:xfrm>
            <a:off x="1277733" y="1124598"/>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添加</a:t>
            </a:r>
            <a:r>
              <a:rPr lang="zh-CN" altLang="en-US" b="0" dirty="0"/>
              <a:t>门</a:t>
            </a:r>
            <a:r>
              <a:rPr b="0" dirty="0"/>
              <a:t>: </a:t>
            </a:r>
            <a:r>
              <a:rPr lang="zh-CN" altLang="en-US" b="0" dirty="0"/>
              <a:t>梯度分配器</a:t>
            </a:r>
            <a:endParaRPr b="0" dirty="0"/>
          </a:p>
        </p:txBody>
      </p:sp>
      <p:sp>
        <p:nvSpPr>
          <p:cNvPr id="1279" name="圆形"/>
          <p:cNvSpPr/>
          <p:nvPr/>
        </p:nvSpPr>
        <p:spPr>
          <a:xfrm>
            <a:off x="3262210" y="2400992"/>
            <a:ext cx="602645" cy="602645"/>
          </a:xfrm>
          <a:prstGeom prst="ellipse">
            <a:avLst/>
          </a:prstGeom>
          <a:ln w="19050">
            <a:solidFill>
              <a:srgbClr val="000000"/>
            </a:solidFill>
          </a:ln>
        </p:spPr>
        <p:txBody>
          <a:bodyPr lIns="45719" rIns="45719" anchor="ctr"/>
          <a:lstStyle/>
          <a:p>
            <a:pPr algn="ctr">
              <a:defRPr sz="2400"/>
            </a:pPr>
            <a:endParaRPr/>
          </a:p>
        </p:txBody>
      </p:sp>
      <p:sp>
        <p:nvSpPr>
          <p:cNvPr id="1280" name="+"/>
          <p:cNvSpPr txBox="1"/>
          <p:nvPr/>
        </p:nvSpPr>
        <p:spPr>
          <a:xfrm>
            <a:off x="3287929" y="2270780"/>
            <a:ext cx="602644"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281" name="线条"/>
          <p:cNvSpPr/>
          <p:nvPr/>
        </p:nvSpPr>
        <p:spPr>
          <a:xfrm>
            <a:off x="3890586" y="2702319"/>
            <a:ext cx="869375" cy="1"/>
          </a:xfrm>
          <a:prstGeom prst="line">
            <a:avLst/>
          </a:prstGeom>
          <a:ln w="19050">
            <a:solidFill>
              <a:srgbClr val="000000"/>
            </a:solidFill>
            <a:tailEnd type="triangle"/>
          </a:ln>
        </p:spPr>
        <p:txBody>
          <a:bodyPr lIns="45719" rIns="45719"/>
          <a:lstStyle/>
          <a:p>
            <a:endParaRPr/>
          </a:p>
        </p:txBody>
      </p:sp>
      <p:sp>
        <p:nvSpPr>
          <p:cNvPr id="1282" name="线条"/>
          <p:cNvSpPr/>
          <p:nvPr/>
        </p:nvSpPr>
        <p:spPr>
          <a:xfrm>
            <a:off x="1934461" y="3208888"/>
            <a:ext cx="869375" cy="1"/>
          </a:xfrm>
          <a:prstGeom prst="line">
            <a:avLst/>
          </a:prstGeom>
          <a:ln w="19050">
            <a:solidFill>
              <a:srgbClr val="000000"/>
            </a:solidFill>
          </a:ln>
        </p:spPr>
        <p:txBody>
          <a:bodyPr lIns="45719" rIns="45719"/>
          <a:lstStyle/>
          <a:p>
            <a:endParaRPr/>
          </a:p>
        </p:txBody>
      </p:sp>
      <p:sp>
        <p:nvSpPr>
          <p:cNvPr id="1283" name="线条"/>
          <p:cNvSpPr/>
          <p:nvPr/>
        </p:nvSpPr>
        <p:spPr>
          <a:xfrm>
            <a:off x="1934461" y="2152263"/>
            <a:ext cx="869375" cy="1"/>
          </a:xfrm>
          <a:prstGeom prst="line">
            <a:avLst/>
          </a:prstGeom>
          <a:ln w="19050">
            <a:solidFill>
              <a:srgbClr val="000000"/>
            </a:solidFill>
          </a:ln>
        </p:spPr>
        <p:txBody>
          <a:bodyPr lIns="45719" rIns="45719"/>
          <a:lstStyle/>
          <a:p>
            <a:endParaRPr/>
          </a:p>
        </p:txBody>
      </p:sp>
      <p:sp>
        <p:nvSpPr>
          <p:cNvPr id="1284" name="线条"/>
          <p:cNvSpPr/>
          <p:nvPr/>
        </p:nvSpPr>
        <p:spPr>
          <a:xfrm flipV="1">
            <a:off x="2803848" y="2914220"/>
            <a:ext cx="498271" cy="287926"/>
          </a:xfrm>
          <a:prstGeom prst="line">
            <a:avLst/>
          </a:prstGeom>
          <a:ln w="19050">
            <a:solidFill>
              <a:srgbClr val="000000"/>
            </a:solidFill>
            <a:tailEnd type="triangle"/>
          </a:ln>
        </p:spPr>
        <p:txBody>
          <a:bodyPr lIns="45719" rIns="45719"/>
          <a:lstStyle/>
          <a:p>
            <a:endParaRPr/>
          </a:p>
        </p:txBody>
      </p:sp>
      <p:sp>
        <p:nvSpPr>
          <p:cNvPr id="1285" name="线条"/>
          <p:cNvSpPr/>
          <p:nvPr/>
        </p:nvSpPr>
        <p:spPr>
          <a:xfrm>
            <a:off x="2813560" y="2147885"/>
            <a:ext cx="522265" cy="301522"/>
          </a:xfrm>
          <a:prstGeom prst="line">
            <a:avLst/>
          </a:prstGeom>
          <a:ln w="19050">
            <a:solidFill>
              <a:srgbClr val="000000"/>
            </a:solidFill>
            <a:tailEnd type="triangle"/>
          </a:ln>
        </p:spPr>
        <p:txBody>
          <a:bodyPr lIns="45719" rIns="45719"/>
          <a:lstStyle/>
          <a:p>
            <a:endParaRPr/>
          </a:p>
        </p:txBody>
      </p:sp>
      <p:sp>
        <p:nvSpPr>
          <p:cNvPr id="1286" name="3"/>
          <p:cNvSpPr txBox="1"/>
          <p:nvPr/>
        </p:nvSpPr>
        <p:spPr>
          <a:xfrm>
            <a:off x="2112216" y="1635298"/>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3</a:t>
            </a:r>
          </a:p>
        </p:txBody>
      </p:sp>
      <p:sp>
        <p:nvSpPr>
          <p:cNvPr id="1287" name="4"/>
          <p:cNvSpPr txBox="1"/>
          <p:nvPr/>
        </p:nvSpPr>
        <p:spPr>
          <a:xfrm>
            <a:off x="2112216" y="265096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4</a:t>
            </a:r>
          </a:p>
        </p:txBody>
      </p:sp>
      <p:sp>
        <p:nvSpPr>
          <p:cNvPr id="1288" name="7"/>
          <p:cNvSpPr txBox="1"/>
          <p:nvPr/>
        </p:nvSpPr>
        <p:spPr>
          <a:xfrm>
            <a:off x="4034049" y="219851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289" name="2"/>
          <p:cNvSpPr txBox="1"/>
          <p:nvPr/>
        </p:nvSpPr>
        <p:spPr>
          <a:xfrm>
            <a:off x="4047011" y="259778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290" name="2"/>
          <p:cNvSpPr txBox="1"/>
          <p:nvPr/>
        </p:nvSpPr>
        <p:spPr>
          <a:xfrm>
            <a:off x="2114414" y="2040826"/>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291" name="2"/>
          <p:cNvSpPr txBox="1"/>
          <p:nvPr/>
        </p:nvSpPr>
        <p:spPr>
          <a:xfrm>
            <a:off x="2114414" y="3090437"/>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 name="Patterns in Gradient Flow"/>
          <p:cNvSpPr txBox="1">
            <a:spLocks noGrp="1"/>
          </p:cNvSpPr>
          <p:nvPr>
            <p:ph type="title"/>
          </p:nvPr>
        </p:nvSpPr>
        <p:spPr>
          <a:prstGeom prst="rect">
            <a:avLst/>
          </a:prstGeom>
        </p:spPr>
        <p:txBody>
          <a:bodyPr/>
          <a:lstStyle>
            <a:lvl1pPr>
              <a:defRPr sz="3900"/>
            </a:lvl1pPr>
          </a:lstStyle>
          <a:p>
            <a:r>
              <a:rPr lang="zh-CN" altLang="en-US" dirty="0"/>
              <a:t>梯度流模式</a:t>
            </a:r>
            <a:endParaRPr dirty="0"/>
          </a:p>
        </p:txBody>
      </p:sp>
      <p:sp>
        <p:nvSpPr>
          <p:cNvPr id="129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43</a:t>
            </a:fld>
            <a:endParaRPr/>
          </a:p>
        </p:txBody>
      </p:sp>
      <p:sp>
        <p:nvSpPr>
          <p:cNvPr id="1296" name="圆形"/>
          <p:cNvSpPr/>
          <p:nvPr/>
        </p:nvSpPr>
        <p:spPr>
          <a:xfrm>
            <a:off x="3262210" y="2400992"/>
            <a:ext cx="602645" cy="602645"/>
          </a:xfrm>
          <a:prstGeom prst="ellipse">
            <a:avLst/>
          </a:prstGeom>
          <a:ln w="19050">
            <a:solidFill>
              <a:srgbClr val="000000"/>
            </a:solidFill>
          </a:ln>
        </p:spPr>
        <p:txBody>
          <a:bodyPr lIns="45719" rIns="45719" anchor="ctr"/>
          <a:lstStyle/>
          <a:p>
            <a:pPr algn="ctr">
              <a:defRPr sz="2400"/>
            </a:pPr>
            <a:endParaRPr/>
          </a:p>
        </p:txBody>
      </p:sp>
      <p:sp>
        <p:nvSpPr>
          <p:cNvPr id="1297" name="+"/>
          <p:cNvSpPr txBox="1"/>
          <p:nvPr/>
        </p:nvSpPr>
        <p:spPr>
          <a:xfrm>
            <a:off x="3287929" y="2270780"/>
            <a:ext cx="602644"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298" name="线条"/>
          <p:cNvSpPr/>
          <p:nvPr/>
        </p:nvSpPr>
        <p:spPr>
          <a:xfrm>
            <a:off x="3890586" y="2702319"/>
            <a:ext cx="869375" cy="1"/>
          </a:xfrm>
          <a:prstGeom prst="line">
            <a:avLst/>
          </a:prstGeom>
          <a:ln w="19050">
            <a:solidFill>
              <a:srgbClr val="000000"/>
            </a:solidFill>
            <a:tailEnd type="triangle"/>
          </a:ln>
        </p:spPr>
        <p:txBody>
          <a:bodyPr lIns="45719" rIns="45719"/>
          <a:lstStyle/>
          <a:p>
            <a:endParaRPr/>
          </a:p>
        </p:txBody>
      </p:sp>
      <p:sp>
        <p:nvSpPr>
          <p:cNvPr id="1299" name="线条"/>
          <p:cNvSpPr/>
          <p:nvPr/>
        </p:nvSpPr>
        <p:spPr>
          <a:xfrm>
            <a:off x="1934461" y="3208888"/>
            <a:ext cx="869375" cy="1"/>
          </a:xfrm>
          <a:prstGeom prst="line">
            <a:avLst/>
          </a:prstGeom>
          <a:ln w="19050">
            <a:solidFill>
              <a:srgbClr val="000000"/>
            </a:solidFill>
          </a:ln>
        </p:spPr>
        <p:txBody>
          <a:bodyPr lIns="45719" rIns="45719"/>
          <a:lstStyle/>
          <a:p>
            <a:endParaRPr/>
          </a:p>
        </p:txBody>
      </p:sp>
      <p:sp>
        <p:nvSpPr>
          <p:cNvPr id="1300" name="线条"/>
          <p:cNvSpPr/>
          <p:nvPr/>
        </p:nvSpPr>
        <p:spPr>
          <a:xfrm>
            <a:off x="1934461" y="2152263"/>
            <a:ext cx="869375" cy="1"/>
          </a:xfrm>
          <a:prstGeom prst="line">
            <a:avLst/>
          </a:prstGeom>
          <a:ln w="19050">
            <a:solidFill>
              <a:srgbClr val="000000"/>
            </a:solidFill>
          </a:ln>
        </p:spPr>
        <p:txBody>
          <a:bodyPr lIns="45719" rIns="45719"/>
          <a:lstStyle/>
          <a:p>
            <a:endParaRPr/>
          </a:p>
        </p:txBody>
      </p:sp>
      <p:sp>
        <p:nvSpPr>
          <p:cNvPr id="1301" name="线条"/>
          <p:cNvSpPr/>
          <p:nvPr/>
        </p:nvSpPr>
        <p:spPr>
          <a:xfrm flipV="1">
            <a:off x="2803848" y="2914220"/>
            <a:ext cx="498271" cy="287926"/>
          </a:xfrm>
          <a:prstGeom prst="line">
            <a:avLst/>
          </a:prstGeom>
          <a:ln w="19050">
            <a:solidFill>
              <a:srgbClr val="000000"/>
            </a:solidFill>
            <a:tailEnd type="triangle"/>
          </a:ln>
        </p:spPr>
        <p:txBody>
          <a:bodyPr lIns="45719" rIns="45719"/>
          <a:lstStyle/>
          <a:p>
            <a:endParaRPr/>
          </a:p>
        </p:txBody>
      </p:sp>
      <p:sp>
        <p:nvSpPr>
          <p:cNvPr id="1302" name="线条"/>
          <p:cNvSpPr/>
          <p:nvPr/>
        </p:nvSpPr>
        <p:spPr>
          <a:xfrm>
            <a:off x="2813560" y="2147885"/>
            <a:ext cx="522265" cy="301522"/>
          </a:xfrm>
          <a:prstGeom prst="line">
            <a:avLst/>
          </a:prstGeom>
          <a:ln w="19050">
            <a:solidFill>
              <a:srgbClr val="000000"/>
            </a:solidFill>
            <a:tailEnd type="triangle"/>
          </a:ln>
        </p:spPr>
        <p:txBody>
          <a:bodyPr lIns="45719" rIns="45719"/>
          <a:lstStyle/>
          <a:p>
            <a:endParaRPr/>
          </a:p>
        </p:txBody>
      </p:sp>
      <p:sp>
        <p:nvSpPr>
          <p:cNvPr id="1303" name="3"/>
          <p:cNvSpPr txBox="1"/>
          <p:nvPr/>
        </p:nvSpPr>
        <p:spPr>
          <a:xfrm>
            <a:off x="2112216" y="1635298"/>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3</a:t>
            </a:r>
          </a:p>
        </p:txBody>
      </p:sp>
      <p:sp>
        <p:nvSpPr>
          <p:cNvPr id="1304" name="4"/>
          <p:cNvSpPr txBox="1"/>
          <p:nvPr/>
        </p:nvSpPr>
        <p:spPr>
          <a:xfrm>
            <a:off x="2112216" y="265096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4</a:t>
            </a:r>
          </a:p>
        </p:txBody>
      </p:sp>
      <p:sp>
        <p:nvSpPr>
          <p:cNvPr id="1305" name="7"/>
          <p:cNvSpPr txBox="1"/>
          <p:nvPr/>
        </p:nvSpPr>
        <p:spPr>
          <a:xfrm>
            <a:off x="4034049" y="219851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06" name="2"/>
          <p:cNvSpPr txBox="1"/>
          <p:nvPr/>
        </p:nvSpPr>
        <p:spPr>
          <a:xfrm>
            <a:off x="4047011" y="259778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07" name="2"/>
          <p:cNvSpPr txBox="1"/>
          <p:nvPr/>
        </p:nvSpPr>
        <p:spPr>
          <a:xfrm>
            <a:off x="2114414" y="2040826"/>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08" name="2"/>
          <p:cNvSpPr txBox="1"/>
          <p:nvPr/>
        </p:nvSpPr>
        <p:spPr>
          <a:xfrm>
            <a:off x="2114414" y="3090437"/>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09" name="copy gate: gradient adder"/>
          <p:cNvSpPr txBox="1"/>
          <p:nvPr/>
        </p:nvSpPr>
        <p:spPr>
          <a:xfrm>
            <a:off x="1379307" y="3765510"/>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复制</a:t>
            </a:r>
            <a:r>
              <a:rPr lang="zh-CN" altLang="en-US" b="0" dirty="0"/>
              <a:t>门</a:t>
            </a:r>
            <a:r>
              <a:rPr b="0" dirty="0"/>
              <a:t>: </a:t>
            </a:r>
            <a:r>
              <a:rPr lang="zh-CN" altLang="en-US" b="0" dirty="0"/>
              <a:t>梯度加法器</a:t>
            </a:r>
            <a:endParaRPr b="0" dirty="0"/>
          </a:p>
        </p:txBody>
      </p:sp>
      <p:sp>
        <p:nvSpPr>
          <p:cNvPr id="1310" name="圆形"/>
          <p:cNvSpPr/>
          <p:nvPr/>
        </p:nvSpPr>
        <p:spPr>
          <a:xfrm>
            <a:off x="2855915" y="4940331"/>
            <a:ext cx="602646" cy="602645"/>
          </a:xfrm>
          <a:prstGeom prst="ellipse">
            <a:avLst/>
          </a:prstGeom>
          <a:ln w="19050">
            <a:solidFill>
              <a:srgbClr val="000000"/>
            </a:solidFill>
          </a:ln>
        </p:spPr>
        <p:txBody>
          <a:bodyPr lIns="45719" rIns="45719" anchor="ctr"/>
          <a:lstStyle/>
          <a:p>
            <a:pPr algn="ctr">
              <a:defRPr sz="2400"/>
            </a:pPr>
            <a:endParaRPr/>
          </a:p>
        </p:txBody>
      </p:sp>
      <p:sp>
        <p:nvSpPr>
          <p:cNvPr id="1311" name="线条"/>
          <p:cNvSpPr/>
          <p:nvPr/>
        </p:nvSpPr>
        <p:spPr>
          <a:xfrm>
            <a:off x="1960689" y="5241659"/>
            <a:ext cx="869375" cy="1"/>
          </a:xfrm>
          <a:prstGeom prst="line">
            <a:avLst/>
          </a:prstGeom>
          <a:ln w="19050">
            <a:solidFill>
              <a:srgbClr val="000000"/>
            </a:solidFill>
            <a:tailEnd type="triangle"/>
          </a:ln>
        </p:spPr>
        <p:txBody>
          <a:bodyPr lIns="45719" rIns="45719"/>
          <a:lstStyle/>
          <a:p>
            <a:endParaRPr/>
          </a:p>
        </p:txBody>
      </p:sp>
      <p:sp>
        <p:nvSpPr>
          <p:cNvPr id="1312" name="线条"/>
          <p:cNvSpPr/>
          <p:nvPr/>
        </p:nvSpPr>
        <p:spPr>
          <a:xfrm>
            <a:off x="3958852" y="5708717"/>
            <a:ext cx="869375" cy="1"/>
          </a:xfrm>
          <a:prstGeom prst="line">
            <a:avLst/>
          </a:prstGeom>
          <a:ln w="19050">
            <a:solidFill>
              <a:srgbClr val="000000"/>
            </a:solidFill>
            <a:tailEnd type="triangle"/>
          </a:ln>
        </p:spPr>
        <p:txBody>
          <a:bodyPr lIns="45719" rIns="45719"/>
          <a:lstStyle/>
          <a:p>
            <a:endParaRPr/>
          </a:p>
        </p:txBody>
      </p:sp>
      <p:sp>
        <p:nvSpPr>
          <p:cNvPr id="1313" name="线条"/>
          <p:cNvSpPr/>
          <p:nvPr/>
        </p:nvSpPr>
        <p:spPr>
          <a:xfrm>
            <a:off x="3926423" y="4740988"/>
            <a:ext cx="869375" cy="1"/>
          </a:xfrm>
          <a:prstGeom prst="line">
            <a:avLst/>
          </a:prstGeom>
          <a:ln w="19050">
            <a:solidFill>
              <a:srgbClr val="000000"/>
            </a:solidFill>
            <a:tailEnd type="triangle"/>
          </a:ln>
        </p:spPr>
        <p:txBody>
          <a:bodyPr lIns="45719" rIns="45719"/>
          <a:lstStyle/>
          <a:p>
            <a:endParaRPr/>
          </a:p>
        </p:txBody>
      </p:sp>
      <p:sp>
        <p:nvSpPr>
          <p:cNvPr id="1314" name="线条"/>
          <p:cNvSpPr/>
          <p:nvPr/>
        </p:nvSpPr>
        <p:spPr>
          <a:xfrm flipV="1">
            <a:off x="3413288" y="4742543"/>
            <a:ext cx="498272" cy="287926"/>
          </a:xfrm>
          <a:prstGeom prst="line">
            <a:avLst/>
          </a:prstGeom>
          <a:ln w="19050">
            <a:solidFill>
              <a:srgbClr val="000000"/>
            </a:solidFill>
          </a:ln>
        </p:spPr>
        <p:txBody>
          <a:bodyPr lIns="45719" rIns="45719"/>
          <a:lstStyle/>
          <a:p>
            <a:endParaRPr/>
          </a:p>
        </p:txBody>
      </p:sp>
      <p:sp>
        <p:nvSpPr>
          <p:cNvPr id="1315" name="线条"/>
          <p:cNvSpPr/>
          <p:nvPr/>
        </p:nvSpPr>
        <p:spPr>
          <a:xfrm>
            <a:off x="3423001" y="5398237"/>
            <a:ext cx="522265" cy="301523"/>
          </a:xfrm>
          <a:prstGeom prst="line">
            <a:avLst/>
          </a:prstGeom>
          <a:ln w="19050">
            <a:solidFill>
              <a:srgbClr val="000000"/>
            </a:solidFill>
          </a:ln>
        </p:spPr>
        <p:txBody>
          <a:bodyPr lIns="45719" rIns="45719"/>
          <a:lstStyle/>
          <a:p>
            <a:endParaRPr/>
          </a:p>
        </p:txBody>
      </p:sp>
      <p:sp>
        <p:nvSpPr>
          <p:cNvPr id="1316" name="7"/>
          <p:cNvSpPr txBox="1"/>
          <p:nvPr/>
        </p:nvSpPr>
        <p:spPr>
          <a:xfrm>
            <a:off x="4104177" y="4224023"/>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17" name="7"/>
          <p:cNvSpPr txBox="1"/>
          <p:nvPr/>
        </p:nvSpPr>
        <p:spPr>
          <a:xfrm>
            <a:off x="4136606" y="515079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18" name="7"/>
          <p:cNvSpPr txBox="1"/>
          <p:nvPr/>
        </p:nvSpPr>
        <p:spPr>
          <a:xfrm>
            <a:off x="2104151" y="473785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19" name="4+2=6"/>
          <p:cNvSpPr txBox="1"/>
          <p:nvPr/>
        </p:nvSpPr>
        <p:spPr>
          <a:xfrm>
            <a:off x="1696657" y="5150782"/>
            <a:ext cx="1328855"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4+2=6</a:t>
            </a:r>
          </a:p>
        </p:txBody>
      </p:sp>
      <p:sp>
        <p:nvSpPr>
          <p:cNvPr id="1320" name="4"/>
          <p:cNvSpPr txBox="1"/>
          <p:nvPr/>
        </p:nvSpPr>
        <p:spPr>
          <a:xfrm>
            <a:off x="4094079" y="4644380"/>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4</a:t>
            </a:r>
          </a:p>
        </p:txBody>
      </p:sp>
      <p:sp>
        <p:nvSpPr>
          <p:cNvPr id="1321" name="2"/>
          <p:cNvSpPr txBox="1"/>
          <p:nvPr/>
        </p:nvSpPr>
        <p:spPr>
          <a:xfrm>
            <a:off x="4140765" y="5590280"/>
            <a:ext cx="49827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31" name="add gate: gradient distributor"/>
          <p:cNvSpPr txBox="1"/>
          <p:nvPr/>
        </p:nvSpPr>
        <p:spPr>
          <a:xfrm>
            <a:off x="1277733" y="1124598"/>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添加</a:t>
            </a:r>
            <a:r>
              <a:rPr lang="zh-CN" altLang="en-US" b="0" dirty="0"/>
              <a:t>门</a:t>
            </a:r>
            <a:r>
              <a:rPr b="0" dirty="0"/>
              <a:t>: </a:t>
            </a:r>
            <a:r>
              <a:rPr lang="zh-CN" altLang="en-US" b="0" dirty="0"/>
              <a:t>梯度分配器</a:t>
            </a:r>
            <a:endParaRPr b="0"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Patterns in Gradient Flow"/>
          <p:cNvSpPr txBox="1">
            <a:spLocks noGrp="1"/>
          </p:cNvSpPr>
          <p:nvPr>
            <p:ph type="title"/>
          </p:nvPr>
        </p:nvSpPr>
        <p:spPr>
          <a:prstGeom prst="rect">
            <a:avLst/>
          </a:prstGeom>
        </p:spPr>
        <p:txBody>
          <a:bodyPr/>
          <a:lstStyle>
            <a:lvl1pPr>
              <a:defRPr sz="3900"/>
            </a:lvl1pPr>
          </a:lstStyle>
          <a:p>
            <a:r>
              <a:rPr lang="zh-CN" altLang="en-US" dirty="0"/>
              <a:t>梯度流模式</a:t>
            </a:r>
            <a:endParaRPr dirty="0"/>
          </a:p>
        </p:txBody>
      </p:sp>
      <p:sp>
        <p:nvSpPr>
          <p:cNvPr id="132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44</a:t>
            </a:fld>
            <a:endParaRPr/>
          </a:p>
        </p:txBody>
      </p:sp>
      <p:sp>
        <p:nvSpPr>
          <p:cNvPr id="1326" name="圆形"/>
          <p:cNvSpPr/>
          <p:nvPr/>
        </p:nvSpPr>
        <p:spPr>
          <a:xfrm>
            <a:off x="3262210" y="2400992"/>
            <a:ext cx="602645" cy="602645"/>
          </a:xfrm>
          <a:prstGeom prst="ellipse">
            <a:avLst/>
          </a:prstGeom>
          <a:ln w="19050">
            <a:solidFill>
              <a:srgbClr val="000000"/>
            </a:solidFill>
          </a:ln>
        </p:spPr>
        <p:txBody>
          <a:bodyPr lIns="45719" rIns="45719" anchor="ctr"/>
          <a:lstStyle/>
          <a:p>
            <a:pPr algn="ctr">
              <a:defRPr sz="2400"/>
            </a:pPr>
            <a:endParaRPr/>
          </a:p>
        </p:txBody>
      </p:sp>
      <p:sp>
        <p:nvSpPr>
          <p:cNvPr id="1327" name="+"/>
          <p:cNvSpPr txBox="1"/>
          <p:nvPr/>
        </p:nvSpPr>
        <p:spPr>
          <a:xfrm>
            <a:off x="3287929" y="2270780"/>
            <a:ext cx="602644"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328" name="线条"/>
          <p:cNvSpPr/>
          <p:nvPr/>
        </p:nvSpPr>
        <p:spPr>
          <a:xfrm>
            <a:off x="3890586" y="2702319"/>
            <a:ext cx="869375" cy="1"/>
          </a:xfrm>
          <a:prstGeom prst="line">
            <a:avLst/>
          </a:prstGeom>
          <a:ln w="19050">
            <a:solidFill>
              <a:srgbClr val="000000"/>
            </a:solidFill>
            <a:tailEnd type="triangle"/>
          </a:ln>
        </p:spPr>
        <p:txBody>
          <a:bodyPr lIns="45719" rIns="45719"/>
          <a:lstStyle/>
          <a:p>
            <a:endParaRPr/>
          </a:p>
        </p:txBody>
      </p:sp>
      <p:sp>
        <p:nvSpPr>
          <p:cNvPr id="1329" name="线条"/>
          <p:cNvSpPr/>
          <p:nvPr/>
        </p:nvSpPr>
        <p:spPr>
          <a:xfrm>
            <a:off x="1934461" y="3208888"/>
            <a:ext cx="869375" cy="1"/>
          </a:xfrm>
          <a:prstGeom prst="line">
            <a:avLst/>
          </a:prstGeom>
          <a:ln w="19050">
            <a:solidFill>
              <a:srgbClr val="000000"/>
            </a:solidFill>
          </a:ln>
        </p:spPr>
        <p:txBody>
          <a:bodyPr lIns="45719" rIns="45719"/>
          <a:lstStyle/>
          <a:p>
            <a:endParaRPr/>
          </a:p>
        </p:txBody>
      </p:sp>
      <p:sp>
        <p:nvSpPr>
          <p:cNvPr id="1330" name="线条"/>
          <p:cNvSpPr/>
          <p:nvPr/>
        </p:nvSpPr>
        <p:spPr>
          <a:xfrm>
            <a:off x="1934461" y="2152263"/>
            <a:ext cx="869375" cy="1"/>
          </a:xfrm>
          <a:prstGeom prst="line">
            <a:avLst/>
          </a:prstGeom>
          <a:ln w="19050">
            <a:solidFill>
              <a:srgbClr val="000000"/>
            </a:solidFill>
          </a:ln>
        </p:spPr>
        <p:txBody>
          <a:bodyPr lIns="45719" rIns="45719"/>
          <a:lstStyle/>
          <a:p>
            <a:endParaRPr/>
          </a:p>
        </p:txBody>
      </p:sp>
      <p:sp>
        <p:nvSpPr>
          <p:cNvPr id="1331" name="线条"/>
          <p:cNvSpPr/>
          <p:nvPr/>
        </p:nvSpPr>
        <p:spPr>
          <a:xfrm flipV="1">
            <a:off x="2803848" y="2914220"/>
            <a:ext cx="498271" cy="287926"/>
          </a:xfrm>
          <a:prstGeom prst="line">
            <a:avLst/>
          </a:prstGeom>
          <a:ln w="19050">
            <a:solidFill>
              <a:srgbClr val="000000"/>
            </a:solidFill>
            <a:tailEnd type="triangle"/>
          </a:ln>
        </p:spPr>
        <p:txBody>
          <a:bodyPr lIns="45719" rIns="45719"/>
          <a:lstStyle/>
          <a:p>
            <a:endParaRPr/>
          </a:p>
        </p:txBody>
      </p:sp>
      <p:sp>
        <p:nvSpPr>
          <p:cNvPr id="1332" name="线条"/>
          <p:cNvSpPr/>
          <p:nvPr/>
        </p:nvSpPr>
        <p:spPr>
          <a:xfrm>
            <a:off x="2813560" y="2147885"/>
            <a:ext cx="522265" cy="301522"/>
          </a:xfrm>
          <a:prstGeom prst="line">
            <a:avLst/>
          </a:prstGeom>
          <a:ln w="19050">
            <a:solidFill>
              <a:srgbClr val="000000"/>
            </a:solidFill>
            <a:tailEnd type="triangle"/>
          </a:ln>
        </p:spPr>
        <p:txBody>
          <a:bodyPr lIns="45719" rIns="45719"/>
          <a:lstStyle/>
          <a:p>
            <a:endParaRPr/>
          </a:p>
        </p:txBody>
      </p:sp>
      <p:sp>
        <p:nvSpPr>
          <p:cNvPr id="1333" name="3"/>
          <p:cNvSpPr txBox="1"/>
          <p:nvPr/>
        </p:nvSpPr>
        <p:spPr>
          <a:xfrm>
            <a:off x="2112216" y="1635298"/>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3</a:t>
            </a:r>
          </a:p>
        </p:txBody>
      </p:sp>
      <p:sp>
        <p:nvSpPr>
          <p:cNvPr id="1334" name="4"/>
          <p:cNvSpPr txBox="1"/>
          <p:nvPr/>
        </p:nvSpPr>
        <p:spPr>
          <a:xfrm>
            <a:off x="2112216" y="265096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4</a:t>
            </a:r>
          </a:p>
        </p:txBody>
      </p:sp>
      <p:sp>
        <p:nvSpPr>
          <p:cNvPr id="1335" name="7"/>
          <p:cNvSpPr txBox="1"/>
          <p:nvPr/>
        </p:nvSpPr>
        <p:spPr>
          <a:xfrm>
            <a:off x="4034049" y="219851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36" name="2"/>
          <p:cNvSpPr txBox="1"/>
          <p:nvPr/>
        </p:nvSpPr>
        <p:spPr>
          <a:xfrm>
            <a:off x="4047011" y="259778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37" name="2"/>
          <p:cNvSpPr txBox="1"/>
          <p:nvPr/>
        </p:nvSpPr>
        <p:spPr>
          <a:xfrm>
            <a:off x="2114414" y="2040826"/>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38" name="2"/>
          <p:cNvSpPr txBox="1"/>
          <p:nvPr/>
        </p:nvSpPr>
        <p:spPr>
          <a:xfrm>
            <a:off x="2114414" y="3090437"/>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39" name="mul gate: “swap multiplier”"/>
          <p:cNvSpPr txBox="1"/>
          <p:nvPr/>
        </p:nvSpPr>
        <p:spPr>
          <a:xfrm>
            <a:off x="6577686" y="1132105"/>
            <a:ext cx="474156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乘法</a:t>
            </a:r>
            <a:r>
              <a:rPr lang="zh-CN" altLang="en-US" b="0" dirty="0"/>
              <a:t>门</a:t>
            </a:r>
            <a:r>
              <a:rPr b="0" dirty="0"/>
              <a:t>: “</a:t>
            </a:r>
            <a:r>
              <a:rPr lang="zh-CN" altLang="en-US" b="0" dirty="0"/>
              <a:t>交换乘数</a:t>
            </a:r>
            <a:r>
              <a:rPr b="0" dirty="0"/>
              <a:t>”</a:t>
            </a:r>
          </a:p>
          <a:p>
            <a:pPr>
              <a:defRPr sz="2300"/>
            </a:pPr>
            <a:endParaRPr b="0" dirty="0"/>
          </a:p>
        </p:txBody>
      </p:sp>
      <p:sp>
        <p:nvSpPr>
          <p:cNvPr id="1341" name="圆形"/>
          <p:cNvSpPr/>
          <p:nvPr/>
        </p:nvSpPr>
        <p:spPr>
          <a:xfrm>
            <a:off x="8645607" y="2400992"/>
            <a:ext cx="602645" cy="602645"/>
          </a:xfrm>
          <a:prstGeom prst="ellipse">
            <a:avLst/>
          </a:prstGeom>
          <a:ln w="19050">
            <a:solidFill>
              <a:srgbClr val="000000"/>
            </a:solidFill>
          </a:ln>
        </p:spPr>
        <p:txBody>
          <a:bodyPr lIns="45719" rIns="45719" anchor="ctr"/>
          <a:lstStyle/>
          <a:p>
            <a:pPr algn="ctr">
              <a:defRPr sz="2400"/>
            </a:pPr>
            <a:endParaRPr/>
          </a:p>
        </p:txBody>
      </p:sp>
      <p:sp>
        <p:nvSpPr>
          <p:cNvPr id="1342" name="×"/>
          <p:cNvSpPr txBox="1"/>
          <p:nvPr/>
        </p:nvSpPr>
        <p:spPr>
          <a:xfrm>
            <a:off x="8671327" y="2270780"/>
            <a:ext cx="602644"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343" name="线条"/>
          <p:cNvSpPr/>
          <p:nvPr/>
        </p:nvSpPr>
        <p:spPr>
          <a:xfrm>
            <a:off x="9273984" y="2702319"/>
            <a:ext cx="869375" cy="1"/>
          </a:xfrm>
          <a:prstGeom prst="line">
            <a:avLst/>
          </a:prstGeom>
          <a:ln w="19050">
            <a:solidFill>
              <a:srgbClr val="000000"/>
            </a:solidFill>
            <a:tailEnd type="triangle"/>
          </a:ln>
        </p:spPr>
        <p:txBody>
          <a:bodyPr lIns="45719" rIns="45719"/>
          <a:lstStyle/>
          <a:p>
            <a:endParaRPr/>
          </a:p>
        </p:txBody>
      </p:sp>
      <p:sp>
        <p:nvSpPr>
          <p:cNvPr id="1344" name="线条"/>
          <p:cNvSpPr/>
          <p:nvPr/>
        </p:nvSpPr>
        <p:spPr>
          <a:xfrm>
            <a:off x="7317860" y="3208888"/>
            <a:ext cx="869375" cy="1"/>
          </a:xfrm>
          <a:prstGeom prst="line">
            <a:avLst/>
          </a:prstGeom>
          <a:ln w="19050">
            <a:solidFill>
              <a:srgbClr val="000000"/>
            </a:solidFill>
          </a:ln>
        </p:spPr>
        <p:txBody>
          <a:bodyPr lIns="45719" rIns="45719"/>
          <a:lstStyle/>
          <a:p>
            <a:endParaRPr/>
          </a:p>
        </p:txBody>
      </p:sp>
      <p:sp>
        <p:nvSpPr>
          <p:cNvPr id="1345" name="线条"/>
          <p:cNvSpPr/>
          <p:nvPr/>
        </p:nvSpPr>
        <p:spPr>
          <a:xfrm>
            <a:off x="7317860" y="2152263"/>
            <a:ext cx="869375" cy="1"/>
          </a:xfrm>
          <a:prstGeom prst="line">
            <a:avLst/>
          </a:prstGeom>
          <a:ln w="19050">
            <a:solidFill>
              <a:srgbClr val="000000"/>
            </a:solidFill>
          </a:ln>
        </p:spPr>
        <p:txBody>
          <a:bodyPr lIns="45719" rIns="45719"/>
          <a:lstStyle/>
          <a:p>
            <a:endParaRPr/>
          </a:p>
        </p:txBody>
      </p:sp>
      <p:sp>
        <p:nvSpPr>
          <p:cNvPr id="1346" name="线条"/>
          <p:cNvSpPr/>
          <p:nvPr/>
        </p:nvSpPr>
        <p:spPr>
          <a:xfrm flipV="1">
            <a:off x="8187245" y="2914220"/>
            <a:ext cx="498271" cy="287926"/>
          </a:xfrm>
          <a:prstGeom prst="line">
            <a:avLst/>
          </a:prstGeom>
          <a:ln w="19050">
            <a:solidFill>
              <a:srgbClr val="000000"/>
            </a:solidFill>
            <a:tailEnd type="triangle"/>
          </a:ln>
        </p:spPr>
        <p:txBody>
          <a:bodyPr lIns="45719" rIns="45719"/>
          <a:lstStyle/>
          <a:p>
            <a:endParaRPr/>
          </a:p>
        </p:txBody>
      </p:sp>
      <p:sp>
        <p:nvSpPr>
          <p:cNvPr id="1347" name="线条"/>
          <p:cNvSpPr/>
          <p:nvPr/>
        </p:nvSpPr>
        <p:spPr>
          <a:xfrm>
            <a:off x="8196957" y="2147885"/>
            <a:ext cx="522265" cy="301522"/>
          </a:xfrm>
          <a:prstGeom prst="line">
            <a:avLst/>
          </a:prstGeom>
          <a:ln w="19050">
            <a:solidFill>
              <a:srgbClr val="000000"/>
            </a:solidFill>
            <a:tailEnd type="triangle"/>
          </a:ln>
        </p:spPr>
        <p:txBody>
          <a:bodyPr lIns="45719" rIns="45719"/>
          <a:lstStyle/>
          <a:p>
            <a:endParaRPr/>
          </a:p>
        </p:txBody>
      </p:sp>
      <p:sp>
        <p:nvSpPr>
          <p:cNvPr id="1348" name="2"/>
          <p:cNvSpPr txBox="1"/>
          <p:nvPr/>
        </p:nvSpPr>
        <p:spPr>
          <a:xfrm>
            <a:off x="7495613" y="1635298"/>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2</a:t>
            </a:r>
          </a:p>
        </p:txBody>
      </p:sp>
      <p:sp>
        <p:nvSpPr>
          <p:cNvPr id="1349" name="3"/>
          <p:cNvSpPr txBox="1"/>
          <p:nvPr/>
        </p:nvSpPr>
        <p:spPr>
          <a:xfrm>
            <a:off x="7495613" y="265096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3</a:t>
            </a:r>
          </a:p>
        </p:txBody>
      </p:sp>
      <p:sp>
        <p:nvSpPr>
          <p:cNvPr id="1350" name="6"/>
          <p:cNvSpPr txBox="1"/>
          <p:nvPr/>
        </p:nvSpPr>
        <p:spPr>
          <a:xfrm>
            <a:off x="9417446" y="219851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6</a:t>
            </a:r>
          </a:p>
        </p:txBody>
      </p:sp>
      <p:sp>
        <p:nvSpPr>
          <p:cNvPr id="1351" name="5"/>
          <p:cNvSpPr txBox="1"/>
          <p:nvPr/>
        </p:nvSpPr>
        <p:spPr>
          <a:xfrm>
            <a:off x="9430409" y="259778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5</a:t>
            </a:r>
          </a:p>
        </p:txBody>
      </p:sp>
      <p:sp>
        <p:nvSpPr>
          <p:cNvPr id="1352" name="5*3=15"/>
          <p:cNvSpPr txBox="1"/>
          <p:nvPr/>
        </p:nvSpPr>
        <p:spPr>
          <a:xfrm>
            <a:off x="7067423" y="2040826"/>
            <a:ext cx="1246876"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5*3=15</a:t>
            </a:r>
          </a:p>
        </p:txBody>
      </p:sp>
      <p:sp>
        <p:nvSpPr>
          <p:cNvPr id="1353" name="2*5=10"/>
          <p:cNvSpPr txBox="1"/>
          <p:nvPr/>
        </p:nvSpPr>
        <p:spPr>
          <a:xfrm>
            <a:off x="7123110" y="3090453"/>
            <a:ext cx="1246876"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2*5=10</a:t>
            </a:r>
          </a:p>
        </p:txBody>
      </p:sp>
      <p:sp>
        <p:nvSpPr>
          <p:cNvPr id="1354" name="圆形"/>
          <p:cNvSpPr/>
          <p:nvPr/>
        </p:nvSpPr>
        <p:spPr>
          <a:xfrm>
            <a:off x="2855915" y="4940331"/>
            <a:ext cx="602646" cy="602645"/>
          </a:xfrm>
          <a:prstGeom prst="ellipse">
            <a:avLst/>
          </a:prstGeom>
          <a:ln w="19050">
            <a:solidFill>
              <a:srgbClr val="000000"/>
            </a:solidFill>
          </a:ln>
        </p:spPr>
        <p:txBody>
          <a:bodyPr lIns="45719" rIns="45719" anchor="ctr"/>
          <a:lstStyle/>
          <a:p>
            <a:pPr algn="ctr">
              <a:defRPr sz="2400"/>
            </a:pPr>
            <a:endParaRPr/>
          </a:p>
        </p:txBody>
      </p:sp>
      <p:sp>
        <p:nvSpPr>
          <p:cNvPr id="1355" name="线条"/>
          <p:cNvSpPr/>
          <p:nvPr/>
        </p:nvSpPr>
        <p:spPr>
          <a:xfrm>
            <a:off x="1960689" y="5241659"/>
            <a:ext cx="869375" cy="1"/>
          </a:xfrm>
          <a:prstGeom prst="line">
            <a:avLst/>
          </a:prstGeom>
          <a:ln w="19050">
            <a:solidFill>
              <a:srgbClr val="000000"/>
            </a:solidFill>
            <a:tailEnd type="triangle"/>
          </a:ln>
        </p:spPr>
        <p:txBody>
          <a:bodyPr lIns="45719" rIns="45719"/>
          <a:lstStyle/>
          <a:p>
            <a:endParaRPr/>
          </a:p>
        </p:txBody>
      </p:sp>
      <p:sp>
        <p:nvSpPr>
          <p:cNvPr id="1356" name="线条"/>
          <p:cNvSpPr/>
          <p:nvPr/>
        </p:nvSpPr>
        <p:spPr>
          <a:xfrm>
            <a:off x="3958852" y="5708717"/>
            <a:ext cx="869375" cy="1"/>
          </a:xfrm>
          <a:prstGeom prst="line">
            <a:avLst/>
          </a:prstGeom>
          <a:ln w="19050">
            <a:solidFill>
              <a:srgbClr val="000000"/>
            </a:solidFill>
            <a:tailEnd type="triangle"/>
          </a:ln>
        </p:spPr>
        <p:txBody>
          <a:bodyPr lIns="45719" rIns="45719"/>
          <a:lstStyle/>
          <a:p>
            <a:endParaRPr/>
          </a:p>
        </p:txBody>
      </p:sp>
      <p:sp>
        <p:nvSpPr>
          <p:cNvPr id="1357" name="线条"/>
          <p:cNvSpPr/>
          <p:nvPr/>
        </p:nvSpPr>
        <p:spPr>
          <a:xfrm>
            <a:off x="3926423" y="4740988"/>
            <a:ext cx="869375" cy="1"/>
          </a:xfrm>
          <a:prstGeom prst="line">
            <a:avLst/>
          </a:prstGeom>
          <a:ln w="19050">
            <a:solidFill>
              <a:srgbClr val="000000"/>
            </a:solidFill>
            <a:tailEnd type="triangle"/>
          </a:ln>
        </p:spPr>
        <p:txBody>
          <a:bodyPr lIns="45719" rIns="45719"/>
          <a:lstStyle/>
          <a:p>
            <a:endParaRPr/>
          </a:p>
        </p:txBody>
      </p:sp>
      <p:sp>
        <p:nvSpPr>
          <p:cNvPr id="1358" name="线条"/>
          <p:cNvSpPr/>
          <p:nvPr/>
        </p:nvSpPr>
        <p:spPr>
          <a:xfrm flipV="1">
            <a:off x="3413288" y="4742543"/>
            <a:ext cx="498272" cy="287926"/>
          </a:xfrm>
          <a:prstGeom prst="line">
            <a:avLst/>
          </a:prstGeom>
          <a:ln w="19050">
            <a:solidFill>
              <a:srgbClr val="000000"/>
            </a:solidFill>
          </a:ln>
        </p:spPr>
        <p:txBody>
          <a:bodyPr lIns="45719" rIns="45719"/>
          <a:lstStyle/>
          <a:p>
            <a:endParaRPr/>
          </a:p>
        </p:txBody>
      </p:sp>
      <p:sp>
        <p:nvSpPr>
          <p:cNvPr id="1359" name="线条"/>
          <p:cNvSpPr/>
          <p:nvPr/>
        </p:nvSpPr>
        <p:spPr>
          <a:xfrm>
            <a:off x="3423001" y="5398237"/>
            <a:ext cx="522265" cy="301523"/>
          </a:xfrm>
          <a:prstGeom prst="line">
            <a:avLst/>
          </a:prstGeom>
          <a:ln w="19050">
            <a:solidFill>
              <a:srgbClr val="000000"/>
            </a:solidFill>
          </a:ln>
        </p:spPr>
        <p:txBody>
          <a:bodyPr lIns="45719" rIns="45719"/>
          <a:lstStyle/>
          <a:p>
            <a:endParaRPr/>
          </a:p>
        </p:txBody>
      </p:sp>
      <p:sp>
        <p:nvSpPr>
          <p:cNvPr id="1360" name="7"/>
          <p:cNvSpPr txBox="1"/>
          <p:nvPr/>
        </p:nvSpPr>
        <p:spPr>
          <a:xfrm>
            <a:off x="4104177" y="4224023"/>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61" name="7"/>
          <p:cNvSpPr txBox="1"/>
          <p:nvPr/>
        </p:nvSpPr>
        <p:spPr>
          <a:xfrm>
            <a:off x="4136606" y="515079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62" name="7"/>
          <p:cNvSpPr txBox="1"/>
          <p:nvPr/>
        </p:nvSpPr>
        <p:spPr>
          <a:xfrm>
            <a:off x="2104151" y="473785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63" name="4+2=6"/>
          <p:cNvSpPr txBox="1"/>
          <p:nvPr/>
        </p:nvSpPr>
        <p:spPr>
          <a:xfrm>
            <a:off x="1696657" y="5150782"/>
            <a:ext cx="1328855"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4+2=6</a:t>
            </a:r>
          </a:p>
        </p:txBody>
      </p:sp>
      <p:sp>
        <p:nvSpPr>
          <p:cNvPr id="1364" name="4"/>
          <p:cNvSpPr txBox="1"/>
          <p:nvPr/>
        </p:nvSpPr>
        <p:spPr>
          <a:xfrm>
            <a:off x="4094079" y="4644380"/>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4</a:t>
            </a:r>
          </a:p>
        </p:txBody>
      </p:sp>
      <p:sp>
        <p:nvSpPr>
          <p:cNvPr id="1365" name="2"/>
          <p:cNvSpPr txBox="1"/>
          <p:nvPr/>
        </p:nvSpPr>
        <p:spPr>
          <a:xfrm>
            <a:off x="4140765" y="5590280"/>
            <a:ext cx="49827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45" name="add gate: gradient distributor"/>
          <p:cNvSpPr txBox="1"/>
          <p:nvPr/>
        </p:nvSpPr>
        <p:spPr>
          <a:xfrm>
            <a:off x="1277733" y="1124598"/>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添加</a:t>
            </a:r>
            <a:r>
              <a:rPr lang="zh-CN" altLang="en-US" b="0" dirty="0"/>
              <a:t>门</a:t>
            </a:r>
            <a:r>
              <a:rPr b="0" dirty="0"/>
              <a:t>: </a:t>
            </a:r>
            <a:r>
              <a:rPr lang="zh-CN" altLang="en-US" b="0" dirty="0"/>
              <a:t>梯度分配器</a:t>
            </a:r>
            <a:endParaRPr b="0" dirty="0"/>
          </a:p>
        </p:txBody>
      </p:sp>
      <p:sp>
        <p:nvSpPr>
          <p:cNvPr id="46" name="copy gate: gradient adder"/>
          <p:cNvSpPr txBox="1"/>
          <p:nvPr/>
        </p:nvSpPr>
        <p:spPr>
          <a:xfrm>
            <a:off x="1379307" y="3765510"/>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复制</a:t>
            </a:r>
            <a:r>
              <a:rPr lang="zh-CN" altLang="en-US" b="0" dirty="0"/>
              <a:t>门</a:t>
            </a:r>
            <a:r>
              <a:rPr b="0" dirty="0"/>
              <a:t>: </a:t>
            </a:r>
            <a:r>
              <a:rPr lang="zh-CN" altLang="en-US" b="0" dirty="0"/>
              <a:t>梯度加法器</a:t>
            </a:r>
            <a:endParaRPr b="0"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Patterns in Gradient Flow"/>
          <p:cNvSpPr txBox="1">
            <a:spLocks noGrp="1"/>
          </p:cNvSpPr>
          <p:nvPr>
            <p:ph type="title"/>
          </p:nvPr>
        </p:nvSpPr>
        <p:spPr>
          <a:prstGeom prst="rect">
            <a:avLst/>
          </a:prstGeom>
        </p:spPr>
        <p:txBody>
          <a:bodyPr/>
          <a:lstStyle>
            <a:lvl1pPr>
              <a:defRPr sz="3900"/>
            </a:lvl1pPr>
          </a:lstStyle>
          <a:p>
            <a:r>
              <a:rPr lang="zh-CN" altLang="en-US" dirty="0"/>
              <a:t>梯度流模式</a:t>
            </a:r>
            <a:endParaRPr dirty="0"/>
          </a:p>
        </p:txBody>
      </p:sp>
      <p:sp>
        <p:nvSpPr>
          <p:cNvPr id="1368"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45</a:t>
            </a:fld>
            <a:endParaRPr/>
          </a:p>
        </p:txBody>
      </p:sp>
      <p:sp>
        <p:nvSpPr>
          <p:cNvPr id="1370" name="圆形"/>
          <p:cNvSpPr/>
          <p:nvPr/>
        </p:nvSpPr>
        <p:spPr>
          <a:xfrm>
            <a:off x="3262210" y="2400992"/>
            <a:ext cx="602645" cy="602645"/>
          </a:xfrm>
          <a:prstGeom prst="ellipse">
            <a:avLst/>
          </a:prstGeom>
          <a:ln w="19050">
            <a:solidFill>
              <a:srgbClr val="000000"/>
            </a:solidFill>
          </a:ln>
        </p:spPr>
        <p:txBody>
          <a:bodyPr lIns="45719" rIns="45719" anchor="ctr"/>
          <a:lstStyle/>
          <a:p>
            <a:pPr algn="ctr">
              <a:defRPr sz="2400"/>
            </a:pPr>
            <a:endParaRPr/>
          </a:p>
        </p:txBody>
      </p:sp>
      <p:sp>
        <p:nvSpPr>
          <p:cNvPr id="1371" name="+"/>
          <p:cNvSpPr txBox="1"/>
          <p:nvPr/>
        </p:nvSpPr>
        <p:spPr>
          <a:xfrm>
            <a:off x="3287929" y="2270780"/>
            <a:ext cx="602644"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372" name="线条"/>
          <p:cNvSpPr/>
          <p:nvPr/>
        </p:nvSpPr>
        <p:spPr>
          <a:xfrm>
            <a:off x="3890586" y="2702319"/>
            <a:ext cx="869375" cy="1"/>
          </a:xfrm>
          <a:prstGeom prst="line">
            <a:avLst/>
          </a:prstGeom>
          <a:ln w="19050">
            <a:solidFill>
              <a:srgbClr val="000000"/>
            </a:solidFill>
            <a:tailEnd type="triangle"/>
          </a:ln>
        </p:spPr>
        <p:txBody>
          <a:bodyPr lIns="45719" rIns="45719"/>
          <a:lstStyle/>
          <a:p>
            <a:endParaRPr/>
          </a:p>
        </p:txBody>
      </p:sp>
      <p:sp>
        <p:nvSpPr>
          <p:cNvPr id="1373" name="线条"/>
          <p:cNvSpPr/>
          <p:nvPr/>
        </p:nvSpPr>
        <p:spPr>
          <a:xfrm>
            <a:off x="1934461" y="3208888"/>
            <a:ext cx="869375" cy="1"/>
          </a:xfrm>
          <a:prstGeom prst="line">
            <a:avLst/>
          </a:prstGeom>
          <a:ln w="19050">
            <a:solidFill>
              <a:srgbClr val="000000"/>
            </a:solidFill>
          </a:ln>
        </p:spPr>
        <p:txBody>
          <a:bodyPr lIns="45719" rIns="45719"/>
          <a:lstStyle/>
          <a:p>
            <a:endParaRPr/>
          </a:p>
        </p:txBody>
      </p:sp>
      <p:sp>
        <p:nvSpPr>
          <p:cNvPr id="1374" name="线条"/>
          <p:cNvSpPr/>
          <p:nvPr/>
        </p:nvSpPr>
        <p:spPr>
          <a:xfrm>
            <a:off x="1934461" y="2152263"/>
            <a:ext cx="869375" cy="1"/>
          </a:xfrm>
          <a:prstGeom prst="line">
            <a:avLst/>
          </a:prstGeom>
          <a:ln w="19050">
            <a:solidFill>
              <a:srgbClr val="000000"/>
            </a:solidFill>
          </a:ln>
        </p:spPr>
        <p:txBody>
          <a:bodyPr lIns="45719" rIns="45719"/>
          <a:lstStyle/>
          <a:p>
            <a:endParaRPr/>
          </a:p>
        </p:txBody>
      </p:sp>
      <p:sp>
        <p:nvSpPr>
          <p:cNvPr id="1375" name="线条"/>
          <p:cNvSpPr/>
          <p:nvPr/>
        </p:nvSpPr>
        <p:spPr>
          <a:xfrm flipV="1">
            <a:off x="2803848" y="2914220"/>
            <a:ext cx="498271" cy="287926"/>
          </a:xfrm>
          <a:prstGeom prst="line">
            <a:avLst/>
          </a:prstGeom>
          <a:ln w="19050">
            <a:solidFill>
              <a:srgbClr val="000000"/>
            </a:solidFill>
            <a:tailEnd type="triangle"/>
          </a:ln>
        </p:spPr>
        <p:txBody>
          <a:bodyPr lIns="45719" rIns="45719"/>
          <a:lstStyle/>
          <a:p>
            <a:endParaRPr/>
          </a:p>
        </p:txBody>
      </p:sp>
      <p:sp>
        <p:nvSpPr>
          <p:cNvPr id="1376" name="线条"/>
          <p:cNvSpPr/>
          <p:nvPr/>
        </p:nvSpPr>
        <p:spPr>
          <a:xfrm>
            <a:off x="2813560" y="2147885"/>
            <a:ext cx="522265" cy="301522"/>
          </a:xfrm>
          <a:prstGeom prst="line">
            <a:avLst/>
          </a:prstGeom>
          <a:ln w="19050">
            <a:solidFill>
              <a:srgbClr val="000000"/>
            </a:solidFill>
            <a:tailEnd type="triangle"/>
          </a:ln>
        </p:spPr>
        <p:txBody>
          <a:bodyPr lIns="45719" rIns="45719"/>
          <a:lstStyle/>
          <a:p>
            <a:endParaRPr/>
          </a:p>
        </p:txBody>
      </p:sp>
      <p:sp>
        <p:nvSpPr>
          <p:cNvPr id="1377" name="3"/>
          <p:cNvSpPr txBox="1"/>
          <p:nvPr/>
        </p:nvSpPr>
        <p:spPr>
          <a:xfrm>
            <a:off x="2112216" y="1635298"/>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3</a:t>
            </a:r>
          </a:p>
        </p:txBody>
      </p:sp>
      <p:sp>
        <p:nvSpPr>
          <p:cNvPr id="1378" name="4"/>
          <p:cNvSpPr txBox="1"/>
          <p:nvPr/>
        </p:nvSpPr>
        <p:spPr>
          <a:xfrm>
            <a:off x="2112216" y="265096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4</a:t>
            </a:r>
          </a:p>
        </p:txBody>
      </p:sp>
      <p:sp>
        <p:nvSpPr>
          <p:cNvPr id="1379" name="7"/>
          <p:cNvSpPr txBox="1"/>
          <p:nvPr/>
        </p:nvSpPr>
        <p:spPr>
          <a:xfrm>
            <a:off x="4034049" y="219851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380" name="2"/>
          <p:cNvSpPr txBox="1"/>
          <p:nvPr/>
        </p:nvSpPr>
        <p:spPr>
          <a:xfrm>
            <a:off x="4047011" y="259778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81" name="2"/>
          <p:cNvSpPr txBox="1"/>
          <p:nvPr/>
        </p:nvSpPr>
        <p:spPr>
          <a:xfrm>
            <a:off x="2114414" y="2040826"/>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82" name="2"/>
          <p:cNvSpPr txBox="1"/>
          <p:nvPr/>
        </p:nvSpPr>
        <p:spPr>
          <a:xfrm>
            <a:off x="2114414" y="3090437"/>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384" name="max"/>
          <p:cNvSpPr txBox="1"/>
          <p:nvPr/>
        </p:nvSpPr>
        <p:spPr>
          <a:xfrm>
            <a:off x="8612517" y="4957193"/>
            <a:ext cx="731410" cy="535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000"/>
            </a:lvl1pPr>
          </a:lstStyle>
          <a:p>
            <a:r>
              <a:t>max</a:t>
            </a:r>
          </a:p>
        </p:txBody>
      </p:sp>
      <p:sp>
        <p:nvSpPr>
          <p:cNvPr id="1386" name="圆形"/>
          <p:cNvSpPr/>
          <p:nvPr/>
        </p:nvSpPr>
        <p:spPr>
          <a:xfrm>
            <a:off x="8645607" y="2400992"/>
            <a:ext cx="602645" cy="602645"/>
          </a:xfrm>
          <a:prstGeom prst="ellipse">
            <a:avLst/>
          </a:prstGeom>
          <a:ln w="19050">
            <a:solidFill>
              <a:srgbClr val="000000"/>
            </a:solidFill>
          </a:ln>
        </p:spPr>
        <p:txBody>
          <a:bodyPr lIns="45719" rIns="45719" anchor="ctr"/>
          <a:lstStyle/>
          <a:p>
            <a:pPr algn="ctr">
              <a:defRPr sz="2400"/>
            </a:pPr>
            <a:endParaRPr/>
          </a:p>
        </p:txBody>
      </p:sp>
      <p:sp>
        <p:nvSpPr>
          <p:cNvPr id="1387" name="×"/>
          <p:cNvSpPr txBox="1"/>
          <p:nvPr/>
        </p:nvSpPr>
        <p:spPr>
          <a:xfrm>
            <a:off x="8671327" y="2270780"/>
            <a:ext cx="602644"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388" name="线条"/>
          <p:cNvSpPr/>
          <p:nvPr/>
        </p:nvSpPr>
        <p:spPr>
          <a:xfrm>
            <a:off x="9273984" y="2702319"/>
            <a:ext cx="869375" cy="1"/>
          </a:xfrm>
          <a:prstGeom prst="line">
            <a:avLst/>
          </a:prstGeom>
          <a:ln w="19050">
            <a:solidFill>
              <a:srgbClr val="000000"/>
            </a:solidFill>
            <a:tailEnd type="triangle"/>
          </a:ln>
        </p:spPr>
        <p:txBody>
          <a:bodyPr lIns="45719" rIns="45719"/>
          <a:lstStyle/>
          <a:p>
            <a:endParaRPr/>
          </a:p>
        </p:txBody>
      </p:sp>
      <p:sp>
        <p:nvSpPr>
          <p:cNvPr id="1389" name="线条"/>
          <p:cNvSpPr/>
          <p:nvPr/>
        </p:nvSpPr>
        <p:spPr>
          <a:xfrm>
            <a:off x="7317860" y="3208888"/>
            <a:ext cx="869375" cy="1"/>
          </a:xfrm>
          <a:prstGeom prst="line">
            <a:avLst/>
          </a:prstGeom>
          <a:ln w="19050">
            <a:solidFill>
              <a:srgbClr val="000000"/>
            </a:solidFill>
          </a:ln>
        </p:spPr>
        <p:txBody>
          <a:bodyPr lIns="45719" rIns="45719"/>
          <a:lstStyle/>
          <a:p>
            <a:endParaRPr/>
          </a:p>
        </p:txBody>
      </p:sp>
      <p:sp>
        <p:nvSpPr>
          <p:cNvPr id="1390" name="线条"/>
          <p:cNvSpPr/>
          <p:nvPr/>
        </p:nvSpPr>
        <p:spPr>
          <a:xfrm>
            <a:off x="7317860" y="2152263"/>
            <a:ext cx="869375" cy="1"/>
          </a:xfrm>
          <a:prstGeom prst="line">
            <a:avLst/>
          </a:prstGeom>
          <a:ln w="19050">
            <a:solidFill>
              <a:srgbClr val="000000"/>
            </a:solidFill>
          </a:ln>
        </p:spPr>
        <p:txBody>
          <a:bodyPr lIns="45719" rIns="45719"/>
          <a:lstStyle/>
          <a:p>
            <a:endParaRPr/>
          </a:p>
        </p:txBody>
      </p:sp>
      <p:sp>
        <p:nvSpPr>
          <p:cNvPr id="1391" name="线条"/>
          <p:cNvSpPr/>
          <p:nvPr/>
        </p:nvSpPr>
        <p:spPr>
          <a:xfrm flipV="1">
            <a:off x="8187245" y="2914220"/>
            <a:ext cx="498271" cy="287926"/>
          </a:xfrm>
          <a:prstGeom prst="line">
            <a:avLst/>
          </a:prstGeom>
          <a:ln w="19050">
            <a:solidFill>
              <a:srgbClr val="000000"/>
            </a:solidFill>
            <a:tailEnd type="triangle"/>
          </a:ln>
        </p:spPr>
        <p:txBody>
          <a:bodyPr lIns="45719" rIns="45719"/>
          <a:lstStyle/>
          <a:p>
            <a:endParaRPr/>
          </a:p>
        </p:txBody>
      </p:sp>
      <p:sp>
        <p:nvSpPr>
          <p:cNvPr id="1392" name="线条"/>
          <p:cNvSpPr/>
          <p:nvPr/>
        </p:nvSpPr>
        <p:spPr>
          <a:xfrm>
            <a:off x="8196957" y="2147885"/>
            <a:ext cx="522265" cy="301522"/>
          </a:xfrm>
          <a:prstGeom prst="line">
            <a:avLst/>
          </a:prstGeom>
          <a:ln w="19050">
            <a:solidFill>
              <a:srgbClr val="000000"/>
            </a:solidFill>
            <a:tailEnd type="triangle"/>
          </a:ln>
        </p:spPr>
        <p:txBody>
          <a:bodyPr lIns="45719" rIns="45719"/>
          <a:lstStyle/>
          <a:p>
            <a:endParaRPr/>
          </a:p>
        </p:txBody>
      </p:sp>
      <p:sp>
        <p:nvSpPr>
          <p:cNvPr id="1393" name="2"/>
          <p:cNvSpPr txBox="1"/>
          <p:nvPr/>
        </p:nvSpPr>
        <p:spPr>
          <a:xfrm>
            <a:off x="7495613" y="1635298"/>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2</a:t>
            </a:r>
          </a:p>
        </p:txBody>
      </p:sp>
      <p:sp>
        <p:nvSpPr>
          <p:cNvPr id="1394" name="3"/>
          <p:cNvSpPr txBox="1"/>
          <p:nvPr/>
        </p:nvSpPr>
        <p:spPr>
          <a:xfrm>
            <a:off x="7495613" y="265096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3</a:t>
            </a:r>
          </a:p>
        </p:txBody>
      </p:sp>
      <p:sp>
        <p:nvSpPr>
          <p:cNvPr id="1395" name="6"/>
          <p:cNvSpPr txBox="1"/>
          <p:nvPr/>
        </p:nvSpPr>
        <p:spPr>
          <a:xfrm>
            <a:off x="9417446" y="219851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6</a:t>
            </a:r>
          </a:p>
        </p:txBody>
      </p:sp>
      <p:sp>
        <p:nvSpPr>
          <p:cNvPr id="1396" name="5"/>
          <p:cNvSpPr txBox="1"/>
          <p:nvPr/>
        </p:nvSpPr>
        <p:spPr>
          <a:xfrm>
            <a:off x="9430409" y="259778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5</a:t>
            </a:r>
          </a:p>
        </p:txBody>
      </p:sp>
      <p:sp>
        <p:nvSpPr>
          <p:cNvPr id="1397" name="5*3=15"/>
          <p:cNvSpPr txBox="1"/>
          <p:nvPr/>
        </p:nvSpPr>
        <p:spPr>
          <a:xfrm>
            <a:off x="7067423" y="2040826"/>
            <a:ext cx="1246876"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5*3=15</a:t>
            </a:r>
          </a:p>
        </p:txBody>
      </p:sp>
      <p:sp>
        <p:nvSpPr>
          <p:cNvPr id="1398" name="2*5=10"/>
          <p:cNvSpPr txBox="1"/>
          <p:nvPr/>
        </p:nvSpPr>
        <p:spPr>
          <a:xfrm>
            <a:off x="7123110" y="3090453"/>
            <a:ext cx="1246876"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2*5=10</a:t>
            </a:r>
          </a:p>
        </p:txBody>
      </p:sp>
      <p:sp>
        <p:nvSpPr>
          <p:cNvPr id="1399" name="圆形"/>
          <p:cNvSpPr/>
          <p:nvPr/>
        </p:nvSpPr>
        <p:spPr>
          <a:xfrm>
            <a:off x="8645607" y="4940331"/>
            <a:ext cx="602645" cy="602645"/>
          </a:xfrm>
          <a:prstGeom prst="ellipse">
            <a:avLst/>
          </a:prstGeom>
          <a:ln w="19050">
            <a:solidFill>
              <a:srgbClr val="000000"/>
            </a:solidFill>
          </a:ln>
        </p:spPr>
        <p:txBody>
          <a:bodyPr lIns="45719" rIns="45719" anchor="ctr"/>
          <a:lstStyle/>
          <a:p>
            <a:pPr algn="ctr">
              <a:defRPr sz="2400"/>
            </a:pPr>
            <a:endParaRPr/>
          </a:p>
        </p:txBody>
      </p:sp>
      <p:sp>
        <p:nvSpPr>
          <p:cNvPr id="1400" name="线条"/>
          <p:cNvSpPr/>
          <p:nvPr/>
        </p:nvSpPr>
        <p:spPr>
          <a:xfrm>
            <a:off x="9273984" y="5241659"/>
            <a:ext cx="869375" cy="1"/>
          </a:xfrm>
          <a:prstGeom prst="line">
            <a:avLst/>
          </a:prstGeom>
          <a:ln w="19050">
            <a:solidFill>
              <a:srgbClr val="000000"/>
            </a:solidFill>
            <a:tailEnd type="triangle"/>
          </a:ln>
        </p:spPr>
        <p:txBody>
          <a:bodyPr lIns="45719" rIns="45719"/>
          <a:lstStyle/>
          <a:p>
            <a:endParaRPr/>
          </a:p>
        </p:txBody>
      </p:sp>
      <p:sp>
        <p:nvSpPr>
          <p:cNvPr id="1401" name="线条"/>
          <p:cNvSpPr/>
          <p:nvPr/>
        </p:nvSpPr>
        <p:spPr>
          <a:xfrm>
            <a:off x="7317860" y="5748227"/>
            <a:ext cx="869375" cy="1"/>
          </a:xfrm>
          <a:prstGeom prst="line">
            <a:avLst/>
          </a:prstGeom>
          <a:ln w="19050">
            <a:solidFill>
              <a:srgbClr val="000000"/>
            </a:solidFill>
          </a:ln>
        </p:spPr>
        <p:txBody>
          <a:bodyPr lIns="45719" rIns="45719"/>
          <a:lstStyle/>
          <a:p>
            <a:endParaRPr/>
          </a:p>
        </p:txBody>
      </p:sp>
      <p:sp>
        <p:nvSpPr>
          <p:cNvPr id="1402" name="线条"/>
          <p:cNvSpPr/>
          <p:nvPr/>
        </p:nvSpPr>
        <p:spPr>
          <a:xfrm>
            <a:off x="7317860" y="4691602"/>
            <a:ext cx="869375" cy="1"/>
          </a:xfrm>
          <a:prstGeom prst="line">
            <a:avLst/>
          </a:prstGeom>
          <a:ln w="19050">
            <a:solidFill>
              <a:srgbClr val="000000"/>
            </a:solidFill>
          </a:ln>
        </p:spPr>
        <p:txBody>
          <a:bodyPr lIns="45719" rIns="45719"/>
          <a:lstStyle/>
          <a:p>
            <a:endParaRPr/>
          </a:p>
        </p:txBody>
      </p:sp>
      <p:sp>
        <p:nvSpPr>
          <p:cNvPr id="1403" name="线条"/>
          <p:cNvSpPr/>
          <p:nvPr/>
        </p:nvSpPr>
        <p:spPr>
          <a:xfrm flipV="1">
            <a:off x="8187245" y="5453557"/>
            <a:ext cx="498271" cy="287926"/>
          </a:xfrm>
          <a:prstGeom prst="line">
            <a:avLst/>
          </a:prstGeom>
          <a:ln w="19050">
            <a:solidFill>
              <a:srgbClr val="000000"/>
            </a:solidFill>
            <a:tailEnd type="triangle"/>
          </a:ln>
        </p:spPr>
        <p:txBody>
          <a:bodyPr lIns="45719" rIns="45719"/>
          <a:lstStyle/>
          <a:p>
            <a:endParaRPr/>
          </a:p>
        </p:txBody>
      </p:sp>
      <p:sp>
        <p:nvSpPr>
          <p:cNvPr id="1404" name="线条"/>
          <p:cNvSpPr/>
          <p:nvPr/>
        </p:nvSpPr>
        <p:spPr>
          <a:xfrm>
            <a:off x="8196957" y="4687222"/>
            <a:ext cx="522265" cy="301522"/>
          </a:xfrm>
          <a:prstGeom prst="line">
            <a:avLst/>
          </a:prstGeom>
          <a:ln w="19050">
            <a:solidFill>
              <a:srgbClr val="000000"/>
            </a:solidFill>
            <a:tailEnd type="triangle"/>
          </a:ln>
        </p:spPr>
        <p:txBody>
          <a:bodyPr lIns="45719" rIns="45719"/>
          <a:lstStyle/>
          <a:p>
            <a:endParaRPr/>
          </a:p>
        </p:txBody>
      </p:sp>
      <p:sp>
        <p:nvSpPr>
          <p:cNvPr id="1405" name="4"/>
          <p:cNvSpPr txBox="1"/>
          <p:nvPr/>
        </p:nvSpPr>
        <p:spPr>
          <a:xfrm>
            <a:off x="7495613" y="4174637"/>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4</a:t>
            </a:r>
          </a:p>
        </p:txBody>
      </p:sp>
      <p:sp>
        <p:nvSpPr>
          <p:cNvPr id="1406" name="5"/>
          <p:cNvSpPr txBox="1"/>
          <p:nvPr/>
        </p:nvSpPr>
        <p:spPr>
          <a:xfrm>
            <a:off x="7495613" y="519030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5</a:t>
            </a:r>
          </a:p>
        </p:txBody>
      </p:sp>
      <p:sp>
        <p:nvSpPr>
          <p:cNvPr id="1407" name="5"/>
          <p:cNvSpPr txBox="1"/>
          <p:nvPr/>
        </p:nvSpPr>
        <p:spPr>
          <a:xfrm>
            <a:off x="9417446" y="473785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5</a:t>
            </a:r>
          </a:p>
        </p:txBody>
      </p:sp>
      <p:sp>
        <p:nvSpPr>
          <p:cNvPr id="1408" name="9"/>
          <p:cNvSpPr txBox="1"/>
          <p:nvPr/>
        </p:nvSpPr>
        <p:spPr>
          <a:xfrm>
            <a:off x="9430409" y="5137120"/>
            <a:ext cx="57625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9</a:t>
            </a:r>
          </a:p>
        </p:txBody>
      </p:sp>
      <p:sp>
        <p:nvSpPr>
          <p:cNvPr id="1409" name="0"/>
          <p:cNvSpPr txBox="1"/>
          <p:nvPr/>
        </p:nvSpPr>
        <p:spPr>
          <a:xfrm>
            <a:off x="7485515" y="4594993"/>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0</a:t>
            </a:r>
          </a:p>
        </p:txBody>
      </p:sp>
      <p:sp>
        <p:nvSpPr>
          <p:cNvPr id="1410" name="9"/>
          <p:cNvSpPr txBox="1"/>
          <p:nvPr/>
        </p:nvSpPr>
        <p:spPr>
          <a:xfrm>
            <a:off x="7499773" y="5629790"/>
            <a:ext cx="49827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9</a:t>
            </a:r>
          </a:p>
        </p:txBody>
      </p:sp>
      <p:sp>
        <p:nvSpPr>
          <p:cNvPr id="1411" name="圆形"/>
          <p:cNvSpPr/>
          <p:nvPr/>
        </p:nvSpPr>
        <p:spPr>
          <a:xfrm>
            <a:off x="2855915" y="4940331"/>
            <a:ext cx="602646" cy="602645"/>
          </a:xfrm>
          <a:prstGeom prst="ellipse">
            <a:avLst/>
          </a:prstGeom>
          <a:ln w="19050">
            <a:solidFill>
              <a:srgbClr val="000000"/>
            </a:solidFill>
          </a:ln>
        </p:spPr>
        <p:txBody>
          <a:bodyPr lIns="45719" rIns="45719" anchor="ctr"/>
          <a:lstStyle/>
          <a:p>
            <a:pPr algn="ctr">
              <a:defRPr sz="2400"/>
            </a:pPr>
            <a:endParaRPr/>
          </a:p>
        </p:txBody>
      </p:sp>
      <p:sp>
        <p:nvSpPr>
          <p:cNvPr id="1412" name="线条"/>
          <p:cNvSpPr/>
          <p:nvPr/>
        </p:nvSpPr>
        <p:spPr>
          <a:xfrm>
            <a:off x="1960689" y="5241659"/>
            <a:ext cx="869375" cy="1"/>
          </a:xfrm>
          <a:prstGeom prst="line">
            <a:avLst/>
          </a:prstGeom>
          <a:ln w="19050">
            <a:solidFill>
              <a:srgbClr val="000000"/>
            </a:solidFill>
            <a:tailEnd type="triangle"/>
          </a:ln>
        </p:spPr>
        <p:txBody>
          <a:bodyPr lIns="45719" rIns="45719"/>
          <a:lstStyle/>
          <a:p>
            <a:endParaRPr/>
          </a:p>
        </p:txBody>
      </p:sp>
      <p:sp>
        <p:nvSpPr>
          <p:cNvPr id="1413" name="线条"/>
          <p:cNvSpPr/>
          <p:nvPr/>
        </p:nvSpPr>
        <p:spPr>
          <a:xfrm>
            <a:off x="3958852" y="5708717"/>
            <a:ext cx="869375" cy="1"/>
          </a:xfrm>
          <a:prstGeom prst="line">
            <a:avLst/>
          </a:prstGeom>
          <a:ln w="19050">
            <a:solidFill>
              <a:srgbClr val="000000"/>
            </a:solidFill>
            <a:tailEnd type="triangle"/>
          </a:ln>
        </p:spPr>
        <p:txBody>
          <a:bodyPr lIns="45719" rIns="45719"/>
          <a:lstStyle/>
          <a:p>
            <a:endParaRPr/>
          </a:p>
        </p:txBody>
      </p:sp>
      <p:sp>
        <p:nvSpPr>
          <p:cNvPr id="1414" name="线条"/>
          <p:cNvSpPr/>
          <p:nvPr/>
        </p:nvSpPr>
        <p:spPr>
          <a:xfrm>
            <a:off x="3926423" y="4740988"/>
            <a:ext cx="869375" cy="1"/>
          </a:xfrm>
          <a:prstGeom prst="line">
            <a:avLst/>
          </a:prstGeom>
          <a:ln w="19050">
            <a:solidFill>
              <a:srgbClr val="000000"/>
            </a:solidFill>
            <a:tailEnd type="triangle"/>
          </a:ln>
        </p:spPr>
        <p:txBody>
          <a:bodyPr lIns="45719" rIns="45719"/>
          <a:lstStyle/>
          <a:p>
            <a:endParaRPr/>
          </a:p>
        </p:txBody>
      </p:sp>
      <p:sp>
        <p:nvSpPr>
          <p:cNvPr id="1415" name="线条"/>
          <p:cNvSpPr/>
          <p:nvPr/>
        </p:nvSpPr>
        <p:spPr>
          <a:xfrm flipV="1">
            <a:off x="3413288" y="4742543"/>
            <a:ext cx="498272" cy="287926"/>
          </a:xfrm>
          <a:prstGeom prst="line">
            <a:avLst/>
          </a:prstGeom>
          <a:ln w="19050">
            <a:solidFill>
              <a:srgbClr val="000000"/>
            </a:solidFill>
          </a:ln>
        </p:spPr>
        <p:txBody>
          <a:bodyPr lIns="45719" rIns="45719"/>
          <a:lstStyle/>
          <a:p>
            <a:endParaRPr/>
          </a:p>
        </p:txBody>
      </p:sp>
      <p:sp>
        <p:nvSpPr>
          <p:cNvPr id="1416" name="线条"/>
          <p:cNvSpPr/>
          <p:nvPr/>
        </p:nvSpPr>
        <p:spPr>
          <a:xfrm>
            <a:off x="3423001" y="5398237"/>
            <a:ext cx="522265" cy="301523"/>
          </a:xfrm>
          <a:prstGeom prst="line">
            <a:avLst/>
          </a:prstGeom>
          <a:ln w="19050">
            <a:solidFill>
              <a:srgbClr val="000000"/>
            </a:solidFill>
          </a:ln>
        </p:spPr>
        <p:txBody>
          <a:bodyPr lIns="45719" rIns="45719"/>
          <a:lstStyle/>
          <a:p>
            <a:endParaRPr/>
          </a:p>
        </p:txBody>
      </p:sp>
      <p:sp>
        <p:nvSpPr>
          <p:cNvPr id="1417" name="7"/>
          <p:cNvSpPr txBox="1"/>
          <p:nvPr/>
        </p:nvSpPr>
        <p:spPr>
          <a:xfrm>
            <a:off x="4104177" y="4224023"/>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418" name="7"/>
          <p:cNvSpPr txBox="1"/>
          <p:nvPr/>
        </p:nvSpPr>
        <p:spPr>
          <a:xfrm>
            <a:off x="4136606" y="515079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419" name="7"/>
          <p:cNvSpPr txBox="1"/>
          <p:nvPr/>
        </p:nvSpPr>
        <p:spPr>
          <a:xfrm>
            <a:off x="2104151" y="4737856"/>
            <a:ext cx="513867"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6AA84F"/>
                </a:solidFill>
              </a:defRPr>
            </a:lvl1pPr>
          </a:lstStyle>
          <a:p>
            <a:r>
              <a:t>7</a:t>
            </a:r>
          </a:p>
        </p:txBody>
      </p:sp>
      <p:sp>
        <p:nvSpPr>
          <p:cNvPr id="1420" name="4+2=6"/>
          <p:cNvSpPr txBox="1"/>
          <p:nvPr/>
        </p:nvSpPr>
        <p:spPr>
          <a:xfrm>
            <a:off x="1696657" y="5150782"/>
            <a:ext cx="1328855"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4+2=6</a:t>
            </a:r>
          </a:p>
        </p:txBody>
      </p:sp>
      <p:sp>
        <p:nvSpPr>
          <p:cNvPr id="1421" name="4"/>
          <p:cNvSpPr txBox="1"/>
          <p:nvPr/>
        </p:nvSpPr>
        <p:spPr>
          <a:xfrm>
            <a:off x="4094079" y="4644380"/>
            <a:ext cx="410694"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4</a:t>
            </a:r>
          </a:p>
        </p:txBody>
      </p:sp>
      <p:sp>
        <p:nvSpPr>
          <p:cNvPr id="1422" name="2"/>
          <p:cNvSpPr txBox="1"/>
          <p:nvPr/>
        </p:nvSpPr>
        <p:spPr>
          <a:xfrm>
            <a:off x="4140765" y="5590280"/>
            <a:ext cx="498271"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solidFill>
                  <a:srgbClr val="CC4125"/>
                </a:solidFill>
              </a:defRPr>
            </a:lvl1pPr>
          </a:lstStyle>
          <a:p>
            <a:r>
              <a:t>2</a:t>
            </a:r>
          </a:p>
        </p:txBody>
      </p:sp>
      <p:sp>
        <p:nvSpPr>
          <p:cNvPr id="1423" name="max gate: gradient router"/>
          <p:cNvSpPr txBox="1"/>
          <p:nvPr/>
        </p:nvSpPr>
        <p:spPr>
          <a:xfrm>
            <a:off x="6576145" y="3763912"/>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dirty="0"/>
              <a:t>最大值</a:t>
            </a:r>
            <a:r>
              <a:rPr lang="zh-CN" altLang="en-US" b="0" dirty="0"/>
              <a:t>门</a:t>
            </a:r>
            <a:r>
              <a:rPr b="0" dirty="0"/>
              <a:t>: </a:t>
            </a:r>
            <a:r>
              <a:rPr lang="zh-CN" altLang="en-US" b="0" dirty="0"/>
              <a:t>梯度路径选择</a:t>
            </a:r>
            <a:endParaRPr b="0" dirty="0"/>
          </a:p>
        </p:txBody>
      </p:sp>
      <p:sp>
        <p:nvSpPr>
          <p:cNvPr id="59" name="add gate: gradient distributor"/>
          <p:cNvSpPr txBox="1"/>
          <p:nvPr/>
        </p:nvSpPr>
        <p:spPr>
          <a:xfrm>
            <a:off x="1277733" y="1124598"/>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添加</a:t>
            </a:r>
            <a:r>
              <a:rPr lang="zh-CN" altLang="en-US" b="0" dirty="0"/>
              <a:t>门</a:t>
            </a:r>
            <a:r>
              <a:rPr b="0" dirty="0"/>
              <a:t>: </a:t>
            </a:r>
            <a:r>
              <a:rPr lang="zh-CN" altLang="en-US" b="0" dirty="0"/>
              <a:t>梯度分配器</a:t>
            </a:r>
            <a:endParaRPr b="0" dirty="0"/>
          </a:p>
        </p:txBody>
      </p:sp>
      <p:sp>
        <p:nvSpPr>
          <p:cNvPr id="60" name="copy gate: gradient adder"/>
          <p:cNvSpPr txBox="1"/>
          <p:nvPr/>
        </p:nvSpPr>
        <p:spPr>
          <a:xfrm>
            <a:off x="1379307" y="3765510"/>
            <a:ext cx="474156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复制</a:t>
            </a:r>
            <a:r>
              <a:rPr lang="zh-CN" altLang="en-US" b="0" dirty="0"/>
              <a:t>门</a:t>
            </a:r>
            <a:r>
              <a:rPr b="0" dirty="0"/>
              <a:t>: </a:t>
            </a:r>
            <a:r>
              <a:rPr lang="zh-CN" altLang="en-US" b="0" dirty="0"/>
              <a:t>梯度加法器</a:t>
            </a:r>
            <a:endParaRPr b="0" dirty="0"/>
          </a:p>
        </p:txBody>
      </p:sp>
      <p:sp>
        <p:nvSpPr>
          <p:cNvPr id="61" name="mul gate: “swap multiplier”"/>
          <p:cNvSpPr txBox="1"/>
          <p:nvPr/>
        </p:nvSpPr>
        <p:spPr>
          <a:xfrm>
            <a:off x="6577686" y="1132105"/>
            <a:ext cx="474156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b="1"/>
            </a:pPr>
            <a:r>
              <a:rPr lang="zh-CN" altLang="en-US" b="1" dirty="0"/>
              <a:t>乘法</a:t>
            </a:r>
            <a:r>
              <a:rPr lang="zh-CN" altLang="en-US" b="0" dirty="0"/>
              <a:t>门</a:t>
            </a:r>
            <a:r>
              <a:rPr b="0" dirty="0"/>
              <a:t>: “</a:t>
            </a:r>
            <a:r>
              <a:rPr lang="zh-CN" altLang="en-US" b="0" dirty="0"/>
              <a:t>交换乘数</a:t>
            </a:r>
            <a:r>
              <a:rPr b="0" dirty="0"/>
              <a:t>”</a:t>
            </a:r>
          </a:p>
          <a:p>
            <a:pPr>
              <a:defRPr sz="2300"/>
            </a:pPr>
            <a:endParaRPr b="0"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Backprop Implementation: ”Flat” gradient code:"/>
          <p:cNvSpPr txBox="1">
            <a:spLocks noGrp="1"/>
          </p:cNvSpPr>
          <p:nvPr>
            <p:ph type="title"/>
          </p:nvPr>
        </p:nvSpPr>
        <p:spPr>
          <a:xfrm>
            <a:off x="686669" y="237525"/>
            <a:ext cx="6184770" cy="1133738"/>
          </a:xfrm>
          <a:prstGeom prst="rect">
            <a:avLst/>
          </a:prstGeom>
        </p:spPr>
        <p:txBody>
          <a:bodyPr/>
          <a:lstStyle/>
          <a:p>
            <a:pPr>
              <a:defRPr sz="3600"/>
            </a:pPr>
            <a:r>
              <a:rPr lang="zh-CN" altLang="en-US" dirty="0"/>
              <a:t>反向传播实现</a:t>
            </a:r>
            <a:r>
              <a:rPr dirty="0"/>
              <a:t>:</a:t>
            </a:r>
            <a:br>
              <a:rPr dirty="0"/>
            </a:br>
            <a:r>
              <a:rPr dirty="0"/>
              <a:t>”</a:t>
            </a:r>
            <a:r>
              <a:rPr lang="zh-CN" altLang="en-US" dirty="0"/>
              <a:t>平缓</a:t>
            </a:r>
            <a:r>
              <a:rPr dirty="0"/>
              <a:t>” </a:t>
            </a:r>
            <a:r>
              <a:rPr lang="zh-CN" altLang="en-US" dirty="0"/>
              <a:t>梯度</a:t>
            </a:r>
            <a:r>
              <a:rPr dirty="0"/>
              <a:t> </a:t>
            </a:r>
            <a:r>
              <a:rPr lang="zh-CN" altLang="en-US" dirty="0"/>
              <a:t>代码</a:t>
            </a:r>
            <a:r>
              <a:rPr dirty="0"/>
              <a:t>:</a:t>
            </a:r>
          </a:p>
        </p:txBody>
      </p:sp>
      <p:sp>
        <p:nvSpPr>
          <p:cNvPr id="1426"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46</a:t>
            </a:fld>
            <a:endParaRPr/>
          </a:p>
        </p:txBody>
      </p:sp>
      <p:pic>
        <p:nvPicPr>
          <p:cNvPr id="1427" name="image134.png" descr="image134.png"/>
          <p:cNvPicPr>
            <a:picLocks noChangeAspect="1"/>
          </p:cNvPicPr>
          <p:nvPr/>
        </p:nvPicPr>
        <p:blipFill>
          <a:blip r:embed="rId2"/>
          <a:srcRect b="64025"/>
          <a:stretch>
            <a:fillRect/>
          </a:stretch>
        </p:blipFill>
        <p:spPr>
          <a:xfrm>
            <a:off x="7467600" y="97142"/>
            <a:ext cx="4479088" cy="2212426"/>
          </a:xfrm>
          <a:prstGeom prst="rect">
            <a:avLst/>
          </a:prstGeom>
          <a:ln w="12700">
            <a:miter lim="400000"/>
          </a:ln>
        </p:spPr>
      </p:pic>
      <p:grpSp>
        <p:nvGrpSpPr>
          <p:cNvPr id="1431" name="成组"/>
          <p:cNvGrpSpPr/>
          <p:nvPr/>
        </p:nvGrpSpPr>
        <p:grpSpPr>
          <a:xfrm>
            <a:off x="287558" y="1941922"/>
            <a:ext cx="5523353" cy="3482636"/>
            <a:chOff x="0" y="0"/>
            <a:chExt cx="5523352" cy="3482634"/>
          </a:xfrm>
        </p:grpSpPr>
        <p:pic>
          <p:nvPicPr>
            <p:cNvPr id="1428"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429" name="Lecture 4 - slide 41 printed no blanks.png" descr="Lecture 4 - slide 41 printed no blanks.png"/>
            <p:cNvPicPr>
              <a:picLocks noChangeAspect="1"/>
            </p:cNvPicPr>
            <p:nvPr/>
          </p:nvPicPr>
          <p:blipFill>
            <a:blip r:embed="rId3"/>
            <a:srcRect l="91533" t="7475" r="3237" b="7468"/>
            <a:stretch>
              <a:fillRect/>
            </a:stretch>
          </p:blipFill>
          <p:spPr>
            <a:xfrm flipH="1">
              <a:off x="5016939"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430"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432"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pic>
        <p:nvPicPr>
          <p:cNvPr id="1433"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434" name="Forward pass:…"/>
          <p:cNvSpPr txBox="1"/>
          <p:nvPr/>
        </p:nvSpPr>
        <p:spPr>
          <a:xfrm>
            <a:off x="5201618" y="979405"/>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 name="Backprop Implementation: ”Flat” gradient code:"/>
          <p:cNvSpPr txBox="1">
            <a:spLocks noGrp="1"/>
          </p:cNvSpPr>
          <p:nvPr>
            <p:ph type="title"/>
          </p:nvPr>
        </p:nvSpPr>
        <p:spPr>
          <a:xfrm>
            <a:off x="574809" y="291961"/>
            <a:ext cx="6184770" cy="1133738"/>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437"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47</a:t>
            </a:fld>
            <a:endParaRPr/>
          </a:p>
        </p:txBody>
      </p:sp>
      <p:pic>
        <p:nvPicPr>
          <p:cNvPr id="1438"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442" name="成组"/>
          <p:cNvGrpSpPr/>
          <p:nvPr/>
        </p:nvGrpSpPr>
        <p:grpSpPr>
          <a:xfrm>
            <a:off x="287557" y="1823935"/>
            <a:ext cx="5587022" cy="3718323"/>
            <a:chOff x="0" y="0"/>
            <a:chExt cx="5587020" cy="3718321"/>
          </a:xfrm>
        </p:grpSpPr>
        <p:pic>
          <p:nvPicPr>
            <p:cNvPr id="1439" name="Lecture 4 - slide 41 printed no blanks.png" descr="Lecture 4 - slide 41 printed no blanks.png"/>
            <p:cNvPicPr>
              <a:picLocks noChangeAspect="1"/>
            </p:cNvPicPr>
            <p:nvPr/>
          </p:nvPicPr>
          <p:blipFill>
            <a:blip r:embed="rId3"/>
            <a:srcRect t="7467" r="53423" b="7475"/>
            <a:stretch>
              <a:fillRect/>
            </a:stretch>
          </p:blipFill>
          <p:spPr>
            <a:xfrm>
              <a:off x="0" y="117987"/>
              <a:ext cx="4509634" cy="3482635"/>
            </a:xfrm>
            <a:prstGeom prst="rect">
              <a:avLst/>
            </a:prstGeom>
            <a:ln w="12700" cap="flat">
              <a:noFill/>
              <a:miter lim="400000"/>
            </a:ln>
            <a:effectLst/>
          </p:spPr>
        </p:pic>
        <p:pic>
          <p:nvPicPr>
            <p:cNvPr id="1440" name="Lecture 4 - slide 41 printed no blanks.png" descr="Lecture 4 - slide 41 printed no blanks.png"/>
            <p:cNvPicPr>
              <a:picLocks noChangeAspect="1"/>
            </p:cNvPicPr>
            <p:nvPr/>
          </p:nvPicPr>
          <p:blipFill>
            <a:blip r:embed="rId3"/>
            <a:srcRect l="91535" t="7475" r="3237" b="7470"/>
            <a:stretch>
              <a:fillRect/>
            </a:stretch>
          </p:blipFill>
          <p:spPr>
            <a:xfrm>
              <a:off x="5046477" y="0"/>
              <a:ext cx="540544" cy="3718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441" name="圆角矩形"/>
            <p:cNvSpPr/>
            <p:nvPr/>
          </p:nvSpPr>
          <p:spPr>
            <a:xfrm>
              <a:off x="4509636" y="2027276"/>
              <a:ext cx="506481" cy="465092"/>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443"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445" name="矩形"/>
          <p:cNvSpPr/>
          <p:nvPr/>
        </p:nvSpPr>
        <p:spPr>
          <a:xfrm>
            <a:off x="7705873" y="2516957"/>
            <a:ext cx="4369863" cy="3733015"/>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446" name="Backward pass:…"/>
          <p:cNvSpPr txBox="1"/>
          <p:nvPr/>
        </p:nvSpPr>
        <p:spPr>
          <a:xfrm>
            <a:off x="6044055" y="4084911"/>
            <a:ext cx="2179885"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400">
                <a:solidFill>
                  <a:srgbClr val="C00000"/>
                </a:solidFill>
              </a:defRPr>
            </a:pPr>
            <a:r>
              <a:rPr lang="zh-CN" altLang="en-US" dirty="0"/>
              <a:t>反向传播</a:t>
            </a:r>
            <a:r>
              <a:rPr dirty="0"/>
              <a:t>:</a:t>
            </a:r>
          </a:p>
          <a:p>
            <a:pPr>
              <a:defRPr sz="2400">
                <a:solidFill>
                  <a:srgbClr val="C00000"/>
                </a:solidFill>
              </a:defRPr>
            </a:pPr>
            <a:r>
              <a:rPr lang="zh-CN" altLang="en-US" dirty="0"/>
              <a:t>计算梯度</a:t>
            </a:r>
            <a:endParaRPr dirty="0"/>
          </a:p>
        </p:txBody>
      </p:sp>
      <p:pic>
        <p:nvPicPr>
          <p:cNvPr id="1447"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7"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 name="Backprop Implementation: ”Flat” gradient code:"/>
          <p:cNvSpPr txBox="1">
            <a:spLocks noGrp="1"/>
          </p:cNvSpPr>
          <p:nvPr>
            <p:ph type="title"/>
          </p:nvPr>
        </p:nvSpPr>
        <p:spPr>
          <a:xfrm>
            <a:off x="838200" y="365125"/>
            <a:ext cx="6184770" cy="1133737"/>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450"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48</a:t>
            </a:fld>
            <a:endParaRPr/>
          </a:p>
        </p:txBody>
      </p:sp>
      <p:pic>
        <p:nvPicPr>
          <p:cNvPr id="1451"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455" name="成组"/>
          <p:cNvGrpSpPr/>
          <p:nvPr/>
        </p:nvGrpSpPr>
        <p:grpSpPr>
          <a:xfrm>
            <a:off x="287558" y="1941922"/>
            <a:ext cx="5523346" cy="3482636"/>
            <a:chOff x="0" y="0"/>
            <a:chExt cx="5523345" cy="3482634"/>
          </a:xfrm>
        </p:grpSpPr>
        <p:pic>
          <p:nvPicPr>
            <p:cNvPr id="1452"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453" name="Lecture 4 - slide 41 printed no blanks.png" descr="Lecture 4 - slide 41 printed no blanks.png"/>
            <p:cNvPicPr>
              <a:picLocks noChangeAspect="1"/>
            </p:cNvPicPr>
            <p:nvPr/>
          </p:nvPicPr>
          <p:blipFill>
            <a:blip r:embed="rId3"/>
            <a:srcRect l="91533" t="7475" r="3237" b="7468"/>
            <a:stretch>
              <a:fillRect/>
            </a:stretch>
          </p:blipFill>
          <p:spPr>
            <a:xfrm>
              <a:off x="5016932"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454"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456"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458" name="矩形"/>
          <p:cNvSpPr/>
          <p:nvPr/>
        </p:nvSpPr>
        <p:spPr>
          <a:xfrm>
            <a:off x="7705873" y="2516957"/>
            <a:ext cx="4369863" cy="452487"/>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459" name="Base case"/>
          <p:cNvSpPr txBox="1"/>
          <p:nvPr/>
        </p:nvSpPr>
        <p:spPr>
          <a:xfrm>
            <a:off x="6049176" y="2435477"/>
            <a:ext cx="1487023" cy="6154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400">
                <a:solidFill>
                  <a:srgbClr val="C00000"/>
                </a:solidFill>
              </a:defRPr>
            </a:lvl1pPr>
          </a:lstStyle>
          <a:p>
            <a:r>
              <a:rPr lang="zh-CN" altLang="en-US" dirty="0"/>
              <a:t>基础值</a:t>
            </a:r>
            <a:endParaRPr dirty="0"/>
          </a:p>
        </p:txBody>
      </p:sp>
      <p:pic>
        <p:nvPicPr>
          <p:cNvPr id="1460"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461" name="矩形"/>
          <p:cNvSpPr/>
          <p:nvPr/>
        </p:nvSpPr>
        <p:spPr>
          <a:xfrm>
            <a:off x="5360172" y="3734584"/>
            <a:ext cx="689007" cy="705440"/>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 name="Backprop Implementation: ”Flat” gradient code:"/>
          <p:cNvSpPr txBox="1">
            <a:spLocks noGrp="1"/>
          </p:cNvSpPr>
          <p:nvPr>
            <p:ph type="title"/>
          </p:nvPr>
        </p:nvSpPr>
        <p:spPr>
          <a:xfrm>
            <a:off x="838200" y="365125"/>
            <a:ext cx="6184770" cy="1133737"/>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46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49</a:t>
            </a:fld>
            <a:endParaRPr/>
          </a:p>
        </p:txBody>
      </p:sp>
      <p:pic>
        <p:nvPicPr>
          <p:cNvPr id="1465"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469" name="成组"/>
          <p:cNvGrpSpPr/>
          <p:nvPr/>
        </p:nvGrpSpPr>
        <p:grpSpPr>
          <a:xfrm>
            <a:off x="287558" y="1941922"/>
            <a:ext cx="5523346" cy="3482636"/>
            <a:chOff x="0" y="0"/>
            <a:chExt cx="5523345" cy="3482634"/>
          </a:xfrm>
        </p:grpSpPr>
        <p:pic>
          <p:nvPicPr>
            <p:cNvPr id="1466"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467" name="Lecture 4 - slide 41 printed no blanks.png" descr="Lecture 4 - slide 41 printed no blanks.png"/>
            <p:cNvPicPr>
              <a:picLocks noChangeAspect="1"/>
            </p:cNvPicPr>
            <p:nvPr/>
          </p:nvPicPr>
          <p:blipFill>
            <a:blip r:embed="rId3"/>
            <a:srcRect l="91533" t="7475" r="3237" b="7468"/>
            <a:stretch>
              <a:fillRect/>
            </a:stretch>
          </p:blipFill>
          <p:spPr>
            <a:xfrm>
              <a:off x="5016932"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468"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470"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472" name="矩形"/>
          <p:cNvSpPr/>
          <p:nvPr/>
        </p:nvSpPr>
        <p:spPr>
          <a:xfrm>
            <a:off x="7705873" y="2903457"/>
            <a:ext cx="4369863" cy="452487"/>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473" name="Sigmoid"/>
          <p:cNvSpPr txBox="1"/>
          <p:nvPr/>
        </p:nvSpPr>
        <p:spPr>
          <a:xfrm>
            <a:off x="6049176" y="2830031"/>
            <a:ext cx="1487023"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400">
                <a:solidFill>
                  <a:srgbClr val="C00000"/>
                </a:solidFill>
              </a:defRPr>
            </a:lvl1pPr>
          </a:lstStyle>
          <a:p>
            <a:r>
              <a:t>Sigmoid</a:t>
            </a:r>
          </a:p>
        </p:txBody>
      </p:sp>
      <p:pic>
        <p:nvPicPr>
          <p:cNvPr id="1474"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475" name="矩形"/>
          <p:cNvSpPr/>
          <p:nvPr/>
        </p:nvSpPr>
        <p:spPr>
          <a:xfrm flipH="1">
            <a:off x="4251488" y="3734584"/>
            <a:ext cx="1559415" cy="705440"/>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476" name="矩形"/>
          <p:cNvSpPr/>
          <p:nvPr/>
        </p:nvSpPr>
        <p:spPr>
          <a:xfrm>
            <a:off x="7782859" y="1885359"/>
            <a:ext cx="2077578" cy="416352"/>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6"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Backpropagation: Simple Example"/>
          <p:cNvSpPr txBox="1">
            <a:spLocks noGrp="1"/>
          </p:cNvSpPr>
          <p:nvPr>
            <p:ph type="title"/>
          </p:nvPr>
        </p:nvSpPr>
        <p:spPr>
          <a:xfrm>
            <a:off x="867465" y="314952"/>
            <a:ext cx="3787589" cy="921939"/>
          </a:xfrm>
          <a:prstGeom prst="rect">
            <a:avLst/>
          </a:prstGeom>
        </p:spPr>
        <p:txBody>
          <a:bodyPr/>
          <a:lstStyle/>
          <a:p>
            <a:pPr defTabSz="658368">
              <a:defRPr sz="2808"/>
            </a:pPr>
            <a:r>
              <a:rPr lang="zh-CN" altLang="en-US" dirty="0"/>
              <a:t>举例：简单的反向传播</a:t>
            </a:r>
            <a:endParaRPr dirty="0"/>
          </a:p>
        </p:txBody>
      </p:sp>
      <p:sp>
        <p:nvSpPr>
          <p:cNvPr id="426"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pic>
        <p:nvPicPr>
          <p:cNvPr id="427"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428"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429"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430"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431" name="矩形"/>
          <p:cNvSpPr/>
          <p:nvPr/>
        </p:nvSpPr>
        <p:spPr>
          <a:xfrm>
            <a:off x="10816028" y="2262377"/>
            <a:ext cx="499871" cy="351110"/>
          </a:xfrm>
          <a:prstGeom prst="rect">
            <a:avLst/>
          </a:prstGeom>
          <a:solidFill>
            <a:srgbClr val="FFFFFF"/>
          </a:solidFill>
          <a:ln w="12700">
            <a:miter lim="400000"/>
          </a:ln>
        </p:spPr>
        <p:txBody>
          <a:bodyPr lIns="45719" rIns="45719" anchor="ctr"/>
          <a:lstStyle/>
          <a:p>
            <a:pPr>
              <a:defRPr sz="2400"/>
            </a:pPr>
            <a:endParaRPr/>
          </a:p>
        </p:txBody>
      </p:sp>
      <p:sp>
        <p:nvSpPr>
          <p:cNvPr id="432" name="矩形"/>
          <p:cNvSpPr/>
          <p:nvPr/>
        </p:nvSpPr>
        <p:spPr>
          <a:xfrm>
            <a:off x="5792637" y="3087129"/>
            <a:ext cx="499871" cy="210746"/>
          </a:xfrm>
          <a:prstGeom prst="rect">
            <a:avLst/>
          </a:prstGeom>
          <a:solidFill>
            <a:srgbClr val="FFFFFF"/>
          </a:solidFill>
          <a:ln w="12700">
            <a:miter lim="400000"/>
          </a:ln>
        </p:spPr>
        <p:txBody>
          <a:bodyPr lIns="45719" rIns="45719" anchor="ctr"/>
          <a:lstStyle/>
          <a:p>
            <a:pPr>
              <a:defRPr sz="2400"/>
            </a:pPr>
            <a:endParaRPr/>
          </a:p>
        </p:txBody>
      </p:sp>
      <p:sp>
        <p:nvSpPr>
          <p:cNvPr id="433" name="矩形"/>
          <p:cNvSpPr/>
          <p:nvPr/>
        </p:nvSpPr>
        <p:spPr>
          <a:xfrm>
            <a:off x="8418352" y="1111508"/>
            <a:ext cx="499871" cy="351110"/>
          </a:xfrm>
          <a:prstGeom prst="rect">
            <a:avLst/>
          </a:prstGeom>
          <a:solidFill>
            <a:srgbClr val="FFFFFF"/>
          </a:solidFill>
          <a:ln w="12700">
            <a:miter lim="400000"/>
          </a:ln>
        </p:spPr>
        <p:txBody>
          <a:bodyPr lIns="45719" rIns="45719" anchor="ctr"/>
          <a:lstStyle/>
          <a:p>
            <a:pPr>
              <a:defRPr sz="2400"/>
            </a:pPr>
            <a:endParaRPr/>
          </a:p>
        </p:txBody>
      </p:sp>
      <p:sp>
        <p:nvSpPr>
          <p:cNvPr id="434" name="矩形"/>
          <p:cNvSpPr/>
          <p:nvPr/>
        </p:nvSpPr>
        <p:spPr>
          <a:xfrm>
            <a:off x="10937436" y="1857686"/>
            <a:ext cx="499871" cy="351110"/>
          </a:xfrm>
          <a:prstGeom prst="rect">
            <a:avLst/>
          </a:prstGeom>
          <a:solidFill>
            <a:srgbClr val="FFFFFF"/>
          </a:solidFill>
          <a:ln w="12700">
            <a:miter lim="400000"/>
          </a:ln>
        </p:spPr>
        <p:txBody>
          <a:bodyPr lIns="45719" rIns="45719" anchor="ctr"/>
          <a:lstStyle/>
          <a:p>
            <a:pPr>
              <a:defRPr sz="2400"/>
            </a:pPr>
            <a:endParaRPr/>
          </a:p>
        </p:txBody>
      </p:sp>
      <p:sp>
        <p:nvSpPr>
          <p:cNvPr id="435" name="矩形"/>
          <p:cNvSpPr/>
          <p:nvPr/>
        </p:nvSpPr>
        <p:spPr>
          <a:xfrm>
            <a:off x="5895454" y="2613486"/>
            <a:ext cx="499871" cy="347277"/>
          </a:xfrm>
          <a:prstGeom prst="rect">
            <a:avLst/>
          </a:prstGeom>
          <a:solidFill>
            <a:srgbClr val="FFFFFF"/>
          </a:solidFill>
          <a:ln w="12700">
            <a:miter lim="400000"/>
          </a:ln>
        </p:spPr>
        <p:txBody>
          <a:bodyPr lIns="45719" rIns="45719" anchor="ctr"/>
          <a:lstStyle/>
          <a:p>
            <a:pPr>
              <a:defRPr sz="2400"/>
            </a:pPr>
            <a:endParaRPr/>
          </a:p>
        </p:txBody>
      </p:sp>
      <p:sp>
        <p:nvSpPr>
          <p:cNvPr id="436" name="矩形"/>
          <p:cNvSpPr/>
          <p:nvPr/>
        </p:nvSpPr>
        <p:spPr>
          <a:xfrm>
            <a:off x="5889445" y="1595200"/>
            <a:ext cx="499871" cy="347278"/>
          </a:xfrm>
          <a:prstGeom prst="rect">
            <a:avLst/>
          </a:prstGeom>
          <a:solidFill>
            <a:srgbClr val="FFFFFF"/>
          </a:solidFill>
          <a:ln w="12700">
            <a:miter lim="400000"/>
          </a:ln>
        </p:spPr>
        <p:txBody>
          <a:bodyPr lIns="45719" rIns="45719" anchor="ctr"/>
          <a:lstStyle/>
          <a:p>
            <a:pPr>
              <a:defRPr sz="2400"/>
            </a:pPr>
            <a:endParaRPr/>
          </a:p>
        </p:txBody>
      </p:sp>
      <p:sp>
        <p:nvSpPr>
          <p:cNvPr id="437" name="矩形"/>
          <p:cNvSpPr/>
          <p:nvPr/>
        </p:nvSpPr>
        <p:spPr>
          <a:xfrm>
            <a:off x="5893213" y="620837"/>
            <a:ext cx="499871" cy="310171"/>
          </a:xfrm>
          <a:prstGeom prst="rect">
            <a:avLst/>
          </a:prstGeom>
          <a:solidFill>
            <a:srgbClr val="FFFFFF"/>
          </a:solidFill>
          <a:ln w="12700">
            <a:miter lim="400000"/>
          </a:ln>
        </p:spPr>
        <p:txBody>
          <a:bodyPr lIns="45719" rIns="45719" anchor="ctr"/>
          <a:lstStyle/>
          <a:p>
            <a:pPr>
              <a:defRPr sz="2400"/>
            </a:pPr>
            <a:endParaRPr/>
          </a:p>
        </p:txBody>
      </p:sp>
      <p:pic>
        <p:nvPicPr>
          <p:cNvPr id="438" name="image103.gif" descr="image103.gif"/>
          <p:cNvPicPr>
            <a:picLocks noChangeAspect="1"/>
          </p:cNvPicPr>
          <p:nvPr/>
        </p:nvPicPr>
        <p:blipFill>
          <a:blip r:embed="rId3"/>
          <a:stretch>
            <a:fillRect/>
          </a:stretch>
        </p:blipFill>
        <p:spPr>
          <a:xfrm>
            <a:off x="349649" y="1681650"/>
            <a:ext cx="4562525" cy="547925"/>
          </a:xfrm>
          <a:prstGeom prst="rect">
            <a:avLst/>
          </a:prstGeom>
          <a:ln w="12700">
            <a:miter lim="400000"/>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Backprop Implementation: ”Flat” gradient code:"/>
          <p:cNvSpPr txBox="1">
            <a:spLocks noGrp="1"/>
          </p:cNvSpPr>
          <p:nvPr>
            <p:ph type="title"/>
          </p:nvPr>
        </p:nvSpPr>
        <p:spPr>
          <a:xfrm>
            <a:off x="838200" y="365125"/>
            <a:ext cx="6184770" cy="1133737"/>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479"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50</a:t>
            </a:fld>
            <a:endParaRPr/>
          </a:p>
        </p:txBody>
      </p:sp>
      <p:pic>
        <p:nvPicPr>
          <p:cNvPr id="1480"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484" name="成组"/>
          <p:cNvGrpSpPr/>
          <p:nvPr/>
        </p:nvGrpSpPr>
        <p:grpSpPr>
          <a:xfrm>
            <a:off x="287558" y="1941922"/>
            <a:ext cx="5523346" cy="3482636"/>
            <a:chOff x="0" y="0"/>
            <a:chExt cx="5523345" cy="3482634"/>
          </a:xfrm>
        </p:grpSpPr>
        <p:pic>
          <p:nvPicPr>
            <p:cNvPr id="1481"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482" name="Lecture 4 - slide 41 printed no blanks.png" descr="Lecture 4 - slide 41 printed no blanks.png"/>
            <p:cNvPicPr>
              <a:picLocks noChangeAspect="1"/>
            </p:cNvPicPr>
            <p:nvPr/>
          </p:nvPicPr>
          <p:blipFill>
            <a:blip r:embed="rId3"/>
            <a:srcRect l="91533" t="7475" r="3237" b="7468"/>
            <a:stretch>
              <a:fillRect/>
            </a:stretch>
          </p:blipFill>
          <p:spPr>
            <a:xfrm>
              <a:off x="5016932"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483"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485"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487" name="矩形"/>
          <p:cNvSpPr/>
          <p:nvPr/>
        </p:nvSpPr>
        <p:spPr>
          <a:xfrm>
            <a:off x="7705873" y="3318235"/>
            <a:ext cx="4369863" cy="707011"/>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488" name="Add"/>
          <p:cNvSpPr txBox="1"/>
          <p:nvPr/>
        </p:nvSpPr>
        <p:spPr>
          <a:xfrm>
            <a:off x="6636469" y="3367360"/>
            <a:ext cx="899730"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400">
                <a:solidFill>
                  <a:srgbClr val="C00000"/>
                </a:solidFill>
              </a:defRPr>
            </a:lvl1pPr>
          </a:lstStyle>
          <a:p>
            <a:r>
              <a:rPr dirty="0"/>
              <a:t>Add</a:t>
            </a:r>
          </a:p>
        </p:txBody>
      </p:sp>
      <p:pic>
        <p:nvPicPr>
          <p:cNvPr id="1489"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490" name="矩形"/>
          <p:cNvSpPr/>
          <p:nvPr/>
        </p:nvSpPr>
        <p:spPr>
          <a:xfrm>
            <a:off x="7782859" y="1508287"/>
            <a:ext cx="2077578" cy="416351"/>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491" name="形状"/>
          <p:cNvSpPr/>
          <p:nvPr/>
        </p:nvSpPr>
        <p:spPr>
          <a:xfrm>
            <a:off x="339365" y="2828041"/>
            <a:ext cx="4411744" cy="2460397"/>
          </a:xfrm>
          <a:custGeom>
            <a:avLst/>
            <a:gdLst/>
            <a:ahLst/>
            <a:cxnLst>
              <a:cxn ang="0">
                <a:pos x="wd2" y="hd2"/>
              </a:cxn>
              <a:cxn ang="5400000">
                <a:pos x="wd2" y="hd2"/>
              </a:cxn>
              <a:cxn ang="10800000">
                <a:pos x="wd2" y="hd2"/>
              </a:cxn>
              <a:cxn ang="16200000">
                <a:pos x="wd2" y="hd2"/>
              </a:cxn>
            </a:cxnLst>
            <a:rect l="0" t="0" r="r" b="b"/>
            <a:pathLst>
              <a:path w="21600" h="21600" extrusionOk="0">
                <a:moveTo>
                  <a:pt x="13338" y="0"/>
                </a:moveTo>
                <a:lnTo>
                  <a:pt x="13338" y="5793"/>
                </a:lnTo>
                <a:lnTo>
                  <a:pt x="14862" y="5793"/>
                </a:lnTo>
                <a:lnTo>
                  <a:pt x="15462" y="10179"/>
                </a:lnTo>
                <a:lnTo>
                  <a:pt x="5077" y="16386"/>
                </a:lnTo>
                <a:lnTo>
                  <a:pt x="0" y="16386"/>
                </a:lnTo>
                <a:lnTo>
                  <a:pt x="0" y="21600"/>
                </a:lnTo>
                <a:lnTo>
                  <a:pt x="3923" y="21600"/>
                </a:lnTo>
                <a:lnTo>
                  <a:pt x="15415" y="13738"/>
                </a:lnTo>
                <a:lnTo>
                  <a:pt x="21600" y="13738"/>
                </a:lnTo>
                <a:lnTo>
                  <a:pt x="21600" y="8441"/>
                </a:lnTo>
                <a:lnTo>
                  <a:pt x="17308" y="8441"/>
                </a:lnTo>
                <a:lnTo>
                  <a:pt x="16338" y="83"/>
                </a:lnTo>
                <a:lnTo>
                  <a:pt x="13338" y="0"/>
                </a:lnTo>
                <a:close/>
              </a:path>
            </a:pathLst>
          </a:custGeom>
          <a:ln w="38100">
            <a:solidFill>
              <a:srgbClr val="C00000"/>
            </a:solidFill>
            <a:miter/>
          </a:ln>
        </p:spPr>
        <p:txBody>
          <a:bodyPr lIns="45719" rIns="45719" anchor="ctr"/>
          <a:lstStyle/>
          <a:p>
            <a:pPr algn="ctr">
              <a:defRPr>
                <a:solidFill>
                  <a:srgbClr val="FFFFFF"/>
                </a:solidFill>
              </a:defRPr>
            </a:pPr>
            <a:endParaRPr/>
          </a:p>
        </p:txBody>
      </p:sp>
      <p:sp>
        <p:nvSpPr>
          <p:cNvPr id="16"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Backprop Implementation: ”Flat” gradient code:"/>
          <p:cNvSpPr txBox="1">
            <a:spLocks noGrp="1"/>
          </p:cNvSpPr>
          <p:nvPr>
            <p:ph type="title"/>
          </p:nvPr>
        </p:nvSpPr>
        <p:spPr>
          <a:xfrm>
            <a:off x="838200" y="365125"/>
            <a:ext cx="6184770" cy="1133737"/>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49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51</a:t>
            </a:fld>
            <a:endParaRPr/>
          </a:p>
        </p:txBody>
      </p:sp>
      <p:pic>
        <p:nvPicPr>
          <p:cNvPr id="1495"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499" name="成组"/>
          <p:cNvGrpSpPr/>
          <p:nvPr/>
        </p:nvGrpSpPr>
        <p:grpSpPr>
          <a:xfrm>
            <a:off x="287558" y="1941922"/>
            <a:ext cx="5523346" cy="3482636"/>
            <a:chOff x="0" y="0"/>
            <a:chExt cx="5523345" cy="3482634"/>
          </a:xfrm>
        </p:grpSpPr>
        <p:pic>
          <p:nvPicPr>
            <p:cNvPr id="1496"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497" name="Lecture 4 - slide 41 printed no blanks.png" descr="Lecture 4 - slide 41 printed no blanks.png"/>
            <p:cNvPicPr>
              <a:picLocks noChangeAspect="1"/>
            </p:cNvPicPr>
            <p:nvPr/>
          </p:nvPicPr>
          <p:blipFill>
            <a:blip r:embed="rId3"/>
            <a:srcRect l="91533" t="7475" r="3237" b="7468"/>
            <a:stretch>
              <a:fillRect/>
            </a:stretch>
          </p:blipFill>
          <p:spPr>
            <a:xfrm>
              <a:off x="5016932"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498"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500"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502" name="矩形"/>
          <p:cNvSpPr/>
          <p:nvPr/>
        </p:nvSpPr>
        <p:spPr>
          <a:xfrm>
            <a:off x="7705873" y="4025246"/>
            <a:ext cx="4369863" cy="707011"/>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03" name="Add"/>
          <p:cNvSpPr txBox="1"/>
          <p:nvPr/>
        </p:nvSpPr>
        <p:spPr>
          <a:xfrm>
            <a:off x="6636469" y="4074372"/>
            <a:ext cx="899730"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400">
                <a:solidFill>
                  <a:srgbClr val="C00000"/>
                </a:solidFill>
              </a:defRPr>
            </a:lvl1pPr>
          </a:lstStyle>
          <a:p>
            <a:r>
              <a:t>Add</a:t>
            </a:r>
          </a:p>
        </p:txBody>
      </p:sp>
      <p:pic>
        <p:nvPicPr>
          <p:cNvPr id="1504"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505" name="矩形"/>
          <p:cNvSpPr/>
          <p:nvPr/>
        </p:nvSpPr>
        <p:spPr>
          <a:xfrm>
            <a:off x="7782859" y="1159493"/>
            <a:ext cx="2077578" cy="416352"/>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06" name="矩形"/>
          <p:cNvSpPr/>
          <p:nvPr/>
        </p:nvSpPr>
        <p:spPr>
          <a:xfrm flipH="1">
            <a:off x="1832386" y="2207442"/>
            <a:ext cx="1815415" cy="1978059"/>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6"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Backprop Implementation: ”Flat” gradient code:"/>
          <p:cNvSpPr txBox="1">
            <a:spLocks noGrp="1"/>
          </p:cNvSpPr>
          <p:nvPr>
            <p:ph type="title"/>
          </p:nvPr>
        </p:nvSpPr>
        <p:spPr>
          <a:xfrm>
            <a:off x="838200" y="365125"/>
            <a:ext cx="6184770" cy="1133737"/>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509"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52</a:t>
            </a:fld>
            <a:endParaRPr/>
          </a:p>
        </p:txBody>
      </p:sp>
      <p:pic>
        <p:nvPicPr>
          <p:cNvPr id="1510"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514" name="成组"/>
          <p:cNvGrpSpPr/>
          <p:nvPr/>
        </p:nvGrpSpPr>
        <p:grpSpPr>
          <a:xfrm>
            <a:off x="287558" y="1941922"/>
            <a:ext cx="5523346" cy="3482636"/>
            <a:chOff x="0" y="0"/>
            <a:chExt cx="5523345" cy="3482634"/>
          </a:xfrm>
        </p:grpSpPr>
        <p:pic>
          <p:nvPicPr>
            <p:cNvPr id="1511"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512" name="Lecture 4 - slide 41 printed no blanks.png" descr="Lecture 4 - slide 41 printed no blanks.png"/>
            <p:cNvPicPr>
              <a:picLocks noChangeAspect="1"/>
            </p:cNvPicPr>
            <p:nvPr/>
          </p:nvPicPr>
          <p:blipFill>
            <a:blip r:embed="rId3"/>
            <a:srcRect l="91533" t="7475" r="3237" b="7468"/>
            <a:stretch>
              <a:fillRect/>
            </a:stretch>
          </p:blipFill>
          <p:spPr>
            <a:xfrm>
              <a:off x="5016932"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513"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515"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517" name="矩形"/>
          <p:cNvSpPr/>
          <p:nvPr/>
        </p:nvSpPr>
        <p:spPr>
          <a:xfrm>
            <a:off x="7705873" y="4713406"/>
            <a:ext cx="4369863" cy="707011"/>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18" name="Multiply"/>
          <p:cNvSpPr txBox="1"/>
          <p:nvPr/>
        </p:nvSpPr>
        <p:spPr>
          <a:xfrm>
            <a:off x="6255534" y="4584731"/>
            <a:ext cx="1280665" cy="954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400">
                <a:solidFill>
                  <a:srgbClr val="C00000"/>
                </a:solidFill>
              </a:defRPr>
            </a:lvl1pPr>
          </a:lstStyle>
          <a:p>
            <a:r>
              <a:t>Multiply</a:t>
            </a:r>
          </a:p>
        </p:txBody>
      </p:sp>
      <p:pic>
        <p:nvPicPr>
          <p:cNvPr id="1519"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520" name="矩形"/>
          <p:cNvSpPr/>
          <p:nvPr/>
        </p:nvSpPr>
        <p:spPr>
          <a:xfrm>
            <a:off x="7782859" y="820129"/>
            <a:ext cx="2077578" cy="416352"/>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21" name="矩形"/>
          <p:cNvSpPr/>
          <p:nvPr/>
        </p:nvSpPr>
        <p:spPr>
          <a:xfrm flipH="1">
            <a:off x="395925" y="3314048"/>
            <a:ext cx="2026765" cy="1210823"/>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6"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Backprop Implementation: ”Flat” gradient code:"/>
          <p:cNvSpPr txBox="1">
            <a:spLocks noGrp="1"/>
          </p:cNvSpPr>
          <p:nvPr>
            <p:ph type="title"/>
          </p:nvPr>
        </p:nvSpPr>
        <p:spPr>
          <a:xfrm>
            <a:off x="838200" y="365125"/>
            <a:ext cx="6184770" cy="1133737"/>
          </a:xfrm>
          <a:prstGeom prst="rect">
            <a:avLst/>
          </a:prstGeom>
        </p:spPr>
        <p:txBody>
          <a:bodyPr/>
          <a:lstStyle/>
          <a:p>
            <a:pPr>
              <a:defRPr sz="3600"/>
            </a:pPr>
            <a:r>
              <a:rPr lang="zh-CN" altLang="en-US" dirty="0"/>
              <a:t>反向传播实现</a:t>
            </a:r>
            <a:r>
              <a:rPr lang="en-US" altLang="zh-CN" dirty="0"/>
              <a:t>:</a:t>
            </a:r>
            <a:br>
              <a:rPr lang="zh-CN" altLang="en-US" dirty="0"/>
            </a:br>
            <a:r>
              <a:rPr lang="zh-CN" altLang="en-US" dirty="0"/>
              <a:t>”平缓” 梯度 代码</a:t>
            </a:r>
            <a:r>
              <a:rPr lang="en-US" altLang="zh-CN" dirty="0"/>
              <a:t>:</a:t>
            </a:r>
            <a:endParaRPr dirty="0"/>
          </a:p>
        </p:txBody>
      </p:sp>
      <p:sp>
        <p:nvSpPr>
          <p:cNvPr id="152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53</a:t>
            </a:fld>
            <a:endParaRPr/>
          </a:p>
        </p:txBody>
      </p:sp>
      <p:pic>
        <p:nvPicPr>
          <p:cNvPr id="1525" name="image134.png" descr="image134.png"/>
          <p:cNvPicPr>
            <a:picLocks noChangeAspect="1"/>
          </p:cNvPicPr>
          <p:nvPr/>
        </p:nvPicPr>
        <p:blipFill>
          <a:blip r:embed="rId2"/>
          <a:stretch>
            <a:fillRect/>
          </a:stretch>
        </p:blipFill>
        <p:spPr>
          <a:xfrm>
            <a:off x="7467600" y="97142"/>
            <a:ext cx="4479088" cy="6149966"/>
          </a:xfrm>
          <a:prstGeom prst="rect">
            <a:avLst/>
          </a:prstGeom>
          <a:ln w="12700">
            <a:miter lim="400000"/>
          </a:ln>
        </p:spPr>
      </p:pic>
      <p:grpSp>
        <p:nvGrpSpPr>
          <p:cNvPr id="1529" name="成组"/>
          <p:cNvGrpSpPr/>
          <p:nvPr/>
        </p:nvGrpSpPr>
        <p:grpSpPr>
          <a:xfrm>
            <a:off x="287558" y="1941922"/>
            <a:ext cx="5523346" cy="3482636"/>
            <a:chOff x="0" y="0"/>
            <a:chExt cx="5523345" cy="3482634"/>
          </a:xfrm>
        </p:grpSpPr>
        <p:pic>
          <p:nvPicPr>
            <p:cNvPr id="1526" name="Lecture 4 - slide 41 printed no blanks.png" descr="Lecture 4 - slide 41 printed no blanks.png"/>
            <p:cNvPicPr>
              <a:picLocks noChangeAspect="1"/>
            </p:cNvPicPr>
            <p:nvPr/>
          </p:nvPicPr>
          <p:blipFill>
            <a:blip r:embed="rId3"/>
            <a:srcRect t="7467" r="53423" b="7475"/>
            <a:stretch>
              <a:fillRect/>
            </a:stretch>
          </p:blipFill>
          <p:spPr>
            <a:xfrm>
              <a:off x="0" y="-1"/>
              <a:ext cx="4509634" cy="3482636"/>
            </a:xfrm>
            <a:prstGeom prst="rect">
              <a:avLst/>
            </a:prstGeom>
            <a:ln w="12700" cap="flat">
              <a:noFill/>
              <a:miter lim="400000"/>
            </a:ln>
            <a:effectLst/>
          </p:spPr>
        </p:pic>
        <p:pic>
          <p:nvPicPr>
            <p:cNvPr id="1527" name="Lecture 4 - slide 41 printed no blanks.png" descr="Lecture 4 - slide 41 printed no blanks.png"/>
            <p:cNvPicPr>
              <a:picLocks noChangeAspect="1"/>
            </p:cNvPicPr>
            <p:nvPr/>
          </p:nvPicPr>
          <p:blipFill>
            <a:blip r:embed="rId3"/>
            <a:srcRect l="91533" t="7475" r="3237" b="7468"/>
            <a:stretch>
              <a:fillRect/>
            </a:stretch>
          </p:blipFill>
          <p:spPr>
            <a:xfrm>
              <a:off x="5016932" y="-1"/>
              <a:ext cx="506414" cy="34825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528" name="圆角矩形"/>
            <p:cNvSpPr/>
            <p:nvPr/>
          </p:nvSpPr>
          <p:spPr>
            <a:xfrm>
              <a:off x="4509636" y="1909289"/>
              <a:ext cx="506481" cy="465091"/>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grpSp>
      <p:sp>
        <p:nvSpPr>
          <p:cNvPr id="1530" name="矩形"/>
          <p:cNvSpPr/>
          <p:nvPr/>
        </p:nvSpPr>
        <p:spPr>
          <a:xfrm>
            <a:off x="7705875" y="475594"/>
            <a:ext cx="2475074" cy="1909387"/>
          </a:xfrm>
          <a:prstGeom prst="rect">
            <a:avLst/>
          </a:prstGeom>
          <a:ln w="38100">
            <a:solidFill>
              <a:schemeClr val="accent1"/>
            </a:solidFill>
          </a:ln>
        </p:spPr>
        <p:txBody>
          <a:bodyPr lIns="45719" rIns="45719" anchor="ctr"/>
          <a:lstStyle/>
          <a:p>
            <a:pPr>
              <a:defRPr sz="2400"/>
            </a:pPr>
            <a:endParaRPr/>
          </a:p>
        </p:txBody>
      </p:sp>
      <p:sp>
        <p:nvSpPr>
          <p:cNvPr id="1532" name="矩形"/>
          <p:cNvSpPr/>
          <p:nvPr/>
        </p:nvSpPr>
        <p:spPr>
          <a:xfrm>
            <a:off x="7705873" y="5429844"/>
            <a:ext cx="4369863" cy="707011"/>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33" name="Multiply"/>
          <p:cNvSpPr txBox="1"/>
          <p:nvPr/>
        </p:nvSpPr>
        <p:spPr>
          <a:xfrm>
            <a:off x="5973967" y="5478971"/>
            <a:ext cx="1562232"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400">
                <a:solidFill>
                  <a:srgbClr val="C00000"/>
                </a:solidFill>
              </a:defRPr>
            </a:lvl1pPr>
          </a:lstStyle>
          <a:p>
            <a:r>
              <a:t>Multiply</a:t>
            </a:r>
          </a:p>
        </p:txBody>
      </p:sp>
      <p:pic>
        <p:nvPicPr>
          <p:cNvPr id="1534" name="image128.gif" descr="image128.gif"/>
          <p:cNvPicPr>
            <a:picLocks noChangeAspect="1"/>
          </p:cNvPicPr>
          <p:nvPr/>
        </p:nvPicPr>
        <p:blipFill>
          <a:blip r:embed="rId4"/>
          <a:srcRect t="36195" r="91260" b="29139"/>
          <a:stretch>
            <a:fillRect/>
          </a:stretch>
        </p:blipFill>
        <p:spPr>
          <a:xfrm>
            <a:off x="4948770" y="3918788"/>
            <a:ext cx="252850" cy="329939"/>
          </a:xfrm>
          <a:prstGeom prst="rect">
            <a:avLst/>
          </a:prstGeom>
          <a:ln w="12700">
            <a:miter lim="400000"/>
          </a:ln>
        </p:spPr>
      </p:pic>
      <p:sp>
        <p:nvSpPr>
          <p:cNvPr id="1535" name="矩形"/>
          <p:cNvSpPr/>
          <p:nvPr/>
        </p:nvSpPr>
        <p:spPr>
          <a:xfrm>
            <a:off x="7782859" y="527896"/>
            <a:ext cx="2077578" cy="301665"/>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536" name="矩形"/>
          <p:cNvSpPr/>
          <p:nvPr/>
        </p:nvSpPr>
        <p:spPr>
          <a:xfrm flipH="1">
            <a:off x="395925" y="1881172"/>
            <a:ext cx="2026765" cy="1210823"/>
          </a:xfrm>
          <a:prstGeom prst="rect">
            <a:avLst/>
          </a:prstGeom>
          <a:ln w="38100">
            <a:solidFill>
              <a:srgbClr val="C00000"/>
            </a:solidFill>
          </a:ln>
        </p:spPr>
        <p:txBody>
          <a:bodyPr lIns="45719" rIns="45719" anchor="ctr"/>
          <a:lstStyle/>
          <a:p>
            <a:pPr>
              <a:defRPr sz="2400">
                <a:solidFill>
                  <a:srgbClr val="FF0000"/>
                </a:solidFill>
              </a:defRPr>
            </a:pPr>
            <a:endParaRPr/>
          </a:p>
        </p:txBody>
      </p:sp>
      <p:sp>
        <p:nvSpPr>
          <p:cNvPr id="16" name="Forward pass:…"/>
          <p:cNvSpPr txBox="1"/>
          <p:nvPr/>
        </p:nvSpPr>
        <p:spPr>
          <a:xfrm>
            <a:off x="5993894" y="957144"/>
            <a:ext cx="1669821" cy="9847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defRPr sz="2400">
                <a:solidFill>
                  <a:schemeClr val="accent1"/>
                </a:solidFill>
              </a:defRPr>
            </a:pPr>
            <a:r>
              <a:rPr lang="zh-CN" altLang="en-US" dirty="0"/>
              <a:t>前向传播</a:t>
            </a:r>
            <a:r>
              <a:rPr dirty="0"/>
              <a:t>:</a:t>
            </a:r>
          </a:p>
          <a:p>
            <a:pPr>
              <a:defRPr sz="2400">
                <a:solidFill>
                  <a:schemeClr val="accent1"/>
                </a:solidFill>
              </a:defRPr>
            </a:pPr>
            <a:r>
              <a:rPr lang="zh-CN" altLang="en-US" dirty="0"/>
              <a:t>计算输出</a:t>
            </a:r>
            <a:endParaRPr dirty="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 name="Backprop Implementation: Modular API"/>
          <p:cNvSpPr txBox="1">
            <a:spLocks noGrp="1"/>
          </p:cNvSpPr>
          <p:nvPr>
            <p:ph type="title"/>
          </p:nvPr>
        </p:nvSpPr>
        <p:spPr>
          <a:xfrm>
            <a:off x="838200" y="133026"/>
            <a:ext cx="10515600" cy="684358"/>
          </a:xfrm>
          <a:prstGeom prst="rect">
            <a:avLst/>
          </a:prstGeom>
        </p:spPr>
        <p:txBody>
          <a:bodyPr/>
          <a:lstStyle>
            <a:lvl1pPr>
              <a:defRPr sz="3900"/>
            </a:lvl1pPr>
          </a:lstStyle>
          <a:p>
            <a:r>
              <a:rPr lang="zh-CN" altLang="en-US" dirty="0"/>
              <a:t>反向传播实现：模块化 </a:t>
            </a:r>
            <a:r>
              <a:rPr lang="en-US" altLang="zh-CN" dirty="0"/>
              <a:t>API</a:t>
            </a:r>
            <a:endParaRPr dirty="0"/>
          </a:p>
        </p:txBody>
      </p:sp>
      <p:sp>
        <p:nvSpPr>
          <p:cNvPr id="1556"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54</a:t>
            </a:fld>
            <a:endParaRPr/>
          </a:p>
        </p:txBody>
      </p:sp>
      <p:pic>
        <p:nvPicPr>
          <p:cNvPr id="1557" name="image139.png" descr="image139.png"/>
          <p:cNvPicPr>
            <a:picLocks noChangeAspect="1"/>
          </p:cNvPicPr>
          <p:nvPr/>
        </p:nvPicPr>
        <p:blipFill>
          <a:blip r:embed="rId2"/>
          <a:stretch>
            <a:fillRect/>
          </a:stretch>
        </p:blipFill>
        <p:spPr>
          <a:xfrm>
            <a:off x="4614364" y="1715279"/>
            <a:ext cx="7384911" cy="4067041"/>
          </a:xfrm>
          <a:prstGeom prst="rect">
            <a:avLst/>
          </a:prstGeom>
          <a:ln w="12700">
            <a:miter lim="400000"/>
          </a:ln>
        </p:spPr>
      </p:pic>
      <p:sp>
        <p:nvSpPr>
          <p:cNvPr id="1558" name="Graph (or Net) object  (rough pseudo code)"/>
          <p:cNvSpPr txBox="1"/>
          <p:nvPr/>
        </p:nvSpPr>
        <p:spPr>
          <a:xfrm>
            <a:off x="4521055" y="1151941"/>
            <a:ext cx="7165335"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300"/>
            </a:pPr>
            <a:r>
              <a:rPr lang="en-US" altLang="zh-CN" dirty="0"/>
              <a:t>Graph</a:t>
            </a:r>
            <a:r>
              <a:rPr lang="zh-CN" altLang="en-US" dirty="0"/>
              <a:t>（</a:t>
            </a:r>
            <a:r>
              <a:rPr lang="en-US" altLang="zh-CN" dirty="0"/>
              <a:t>Net</a:t>
            </a:r>
            <a:r>
              <a:rPr lang="zh-CN" altLang="en-US" dirty="0"/>
              <a:t>）对象（伪代码）</a:t>
            </a:r>
            <a:endParaRPr i="1" dirty="0"/>
          </a:p>
        </p:txBody>
      </p:sp>
      <p:grpSp>
        <p:nvGrpSpPr>
          <p:cNvPr id="1563" name="成组"/>
          <p:cNvGrpSpPr/>
          <p:nvPr/>
        </p:nvGrpSpPr>
        <p:grpSpPr>
          <a:xfrm>
            <a:off x="287560" y="2469353"/>
            <a:ext cx="4058570" cy="2559051"/>
            <a:chOff x="0" y="0"/>
            <a:chExt cx="4058568" cy="2559050"/>
          </a:xfrm>
        </p:grpSpPr>
        <p:pic>
          <p:nvPicPr>
            <p:cNvPr id="1559" name="Lecture 4 - slide 41 printed no blanks.png" descr="Lecture 4 - slide 41 printed no blanks.png"/>
            <p:cNvPicPr>
              <a:picLocks noChangeAspect="1"/>
            </p:cNvPicPr>
            <p:nvPr/>
          </p:nvPicPr>
          <p:blipFill>
            <a:blip r:embed="rId3"/>
            <a:srcRect t="7467" r="53423" b="7476"/>
            <a:stretch>
              <a:fillRect/>
            </a:stretch>
          </p:blipFill>
          <p:spPr>
            <a:xfrm>
              <a:off x="-1" y="-1"/>
              <a:ext cx="3313548" cy="2558938"/>
            </a:xfrm>
            <a:prstGeom prst="rect">
              <a:avLst/>
            </a:prstGeom>
            <a:ln w="12700" cap="flat">
              <a:noFill/>
              <a:miter lim="400000"/>
            </a:ln>
            <a:effectLst/>
          </p:spPr>
        </p:pic>
        <p:pic>
          <p:nvPicPr>
            <p:cNvPr id="1560" name="Lecture 4 - slide 41 printed no blanks.png" descr="Lecture 4 - slide 41 printed no blanks.png"/>
            <p:cNvPicPr>
              <a:picLocks noChangeAspect="1"/>
            </p:cNvPicPr>
            <p:nvPr/>
          </p:nvPicPr>
          <p:blipFill>
            <a:blip r:embed="rId3"/>
            <a:srcRect l="91531" t="7475" r="3236" b="7463"/>
            <a:stretch>
              <a:fillRect/>
            </a:stretch>
          </p:blipFill>
          <p:spPr>
            <a:xfrm flipH="1">
              <a:off x="3686299" y="-1"/>
              <a:ext cx="372270" cy="25590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600"/>
                  </a:lnTo>
                  <a:lnTo>
                    <a:pt x="0" y="0"/>
                  </a:lnTo>
                  <a:close/>
                </a:path>
              </a:pathLst>
            </a:custGeom>
            <a:ln w="12700" cap="flat">
              <a:noFill/>
              <a:miter lim="400000"/>
            </a:ln>
            <a:effectLst/>
          </p:spPr>
        </p:pic>
        <p:sp>
          <p:nvSpPr>
            <p:cNvPr id="1561" name="圆角矩形"/>
            <p:cNvSpPr/>
            <p:nvPr/>
          </p:nvSpPr>
          <p:spPr>
            <a:xfrm>
              <a:off x="3313548" y="1402889"/>
              <a:ext cx="372147" cy="341736"/>
            </a:xfrm>
            <a:prstGeom prst="roundRect">
              <a:avLst>
                <a:gd name="adj" fmla="val 50000"/>
              </a:avLst>
            </a:prstGeom>
            <a:noFill/>
            <a:ln w="9525" cap="flat">
              <a:solidFill>
                <a:srgbClr val="000000"/>
              </a:solidFill>
              <a:prstDash val="solid"/>
              <a:round/>
            </a:ln>
            <a:effectLst/>
          </p:spPr>
          <p:txBody>
            <a:bodyPr wrap="square" lIns="45719" tIns="45719" rIns="45719" bIns="45719" numCol="1" anchor="ctr">
              <a:noAutofit/>
            </a:bodyPr>
            <a:lstStyle/>
            <a:p>
              <a:pPr algn="ctr">
                <a:defRPr sz="1600"/>
              </a:pPr>
              <a:endParaRPr/>
            </a:p>
          </p:txBody>
        </p:sp>
        <p:pic>
          <p:nvPicPr>
            <p:cNvPr id="1562" name="image140.png" descr="image140.png"/>
            <p:cNvPicPr>
              <a:picLocks noChangeAspect="1"/>
            </p:cNvPicPr>
            <p:nvPr/>
          </p:nvPicPr>
          <p:blipFill>
            <a:blip r:embed="rId4"/>
            <a:srcRect t="41463" r="90394" b="27420"/>
            <a:stretch>
              <a:fillRect/>
            </a:stretch>
          </p:blipFill>
          <p:spPr>
            <a:xfrm>
              <a:off x="3420262" y="1473091"/>
              <a:ext cx="158720" cy="201332"/>
            </a:xfrm>
            <a:prstGeom prst="rect">
              <a:avLst/>
            </a:prstGeom>
            <a:ln w="12700" cap="flat">
              <a:noFill/>
              <a:miter lim="400000"/>
            </a:ln>
            <a:effectLst/>
          </p:spPr>
        </p:pic>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Example: PyTorch Autograd Functions"/>
          <p:cNvSpPr txBox="1">
            <a:spLocks noGrp="1"/>
          </p:cNvSpPr>
          <p:nvPr>
            <p:ph type="title"/>
          </p:nvPr>
        </p:nvSpPr>
        <p:spPr>
          <a:prstGeom prst="rect">
            <a:avLst/>
          </a:prstGeom>
        </p:spPr>
        <p:txBody>
          <a:bodyPr/>
          <a:lstStyle>
            <a:lvl1pPr>
              <a:defRPr sz="3900"/>
            </a:lvl1pPr>
          </a:lstStyle>
          <a:p>
            <a:r>
              <a:rPr lang="zh-CN" altLang="en-US" dirty="0"/>
              <a:t>示例</a:t>
            </a:r>
            <a:r>
              <a:rPr dirty="0"/>
              <a:t>: </a:t>
            </a:r>
            <a:r>
              <a:rPr dirty="0" err="1"/>
              <a:t>PyTorch</a:t>
            </a:r>
            <a:r>
              <a:rPr dirty="0"/>
              <a:t> </a:t>
            </a:r>
            <a:r>
              <a:rPr lang="zh-CN" altLang="en-US" dirty="0"/>
              <a:t>求导函数</a:t>
            </a:r>
            <a:endParaRPr dirty="0"/>
          </a:p>
        </p:txBody>
      </p:sp>
      <p:sp>
        <p:nvSpPr>
          <p:cNvPr id="1566"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55</a:t>
            </a:fld>
            <a:endParaRPr/>
          </a:p>
        </p:txBody>
      </p:sp>
      <p:pic>
        <p:nvPicPr>
          <p:cNvPr id="1567" name="image141.png" descr="image141.png"/>
          <p:cNvPicPr>
            <a:picLocks noChangeAspect="1"/>
          </p:cNvPicPr>
          <p:nvPr/>
        </p:nvPicPr>
        <p:blipFill>
          <a:blip r:embed="rId2"/>
          <a:stretch>
            <a:fillRect/>
          </a:stretch>
        </p:blipFill>
        <p:spPr>
          <a:xfrm>
            <a:off x="3678547" y="1497102"/>
            <a:ext cx="5584394" cy="4426514"/>
          </a:xfrm>
          <a:prstGeom prst="rect">
            <a:avLst/>
          </a:prstGeom>
          <a:ln w="19050">
            <a:solidFill>
              <a:srgbClr val="44546A"/>
            </a:solidFill>
          </a:ln>
        </p:spPr>
      </p:pic>
      <p:sp>
        <p:nvSpPr>
          <p:cNvPr id="1568" name="(x,y,z are scalars)"/>
          <p:cNvSpPr txBox="1"/>
          <p:nvPr/>
        </p:nvSpPr>
        <p:spPr>
          <a:xfrm>
            <a:off x="419524" y="3881749"/>
            <a:ext cx="3627855"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dirty="0"/>
              <a:t>(</a:t>
            </a:r>
            <a:r>
              <a:rPr dirty="0" err="1"/>
              <a:t>x,y,z</a:t>
            </a:r>
            <a:r>
              <a:rPr dirty="0"/>
              <a:t> </a:t>
            </a:r>
            <a:r>
              <a:rPr lang="zh-CN" altLang="en-US" dirty="0"/>
              <a:t>为标量</a:t>
            </a:r>
            <a:r>
              <a:rPr dirty="0"/>
              <a:t>)</a:t>
            </a:r>
          </a:p>
        </p:txBody>
      </p:sp>
      <p:sp>
        <p:nvSpPr>
          <p:cNvPr id="1569" name="圆形"/>
          <p:cNvSpPr/>
          <p:nvPr/>
        </p:nvSpPr>
        <p:spPr>
          <a:xfrm>
            <a:off x="1570691" y="2412432"/>
            <a:ext cx="731411" cy="731411"/>
          </a:xfrm>
          <a:prstGeom prst="ellipse">
            <a:avLst/>
          </a:prstGeom>
          <a:solidFill>
            <a:srgbClr val="FFFFFF"/>
          </a:solidFill>
          <a:ln>
            <a:solidFill>
              <a:srgbClr val="44546A"/>
            </a:solidFill>
          </a:ln>
        </p:spPr>
        <p:txBody>
          <a:bodyPr lIns="45719" rIns="45719" anchor="ctr"/>
          <a:lstStyle/>
          <a:p>
            <a:pPr>
              <a:defRPr sz="3100"/>
            </a:pPr>
            <a:endParaRPr/>
          </a:p>
        </p:txBody>
      </p:sp>
      <p:sp>
        <p:nvSpPr>
          <p:cNvPr id="1570" name="线条"/>
          <p:cNvSpPr/>
          <p:nvPr/>
        </p:nvSpPr>
        <p:spPr>
          <a:xfrm>
            <a:off x="1106350" y="2090055"/>
            <a:ext cx="571453" cy="429488"/>
          </a:xfrm>
          <a:prstGeom prst="line">
            <a:avLst/>
          </a:prstGeom>
          <a:ln>
            <a:solidFill>
              <a:srgbClr val="44546A"/>
            </a:solidFill>
            <a:tailEnd type="triangle"/>
          </a:ln>
        </p:spPr>
        <p:txBody>
          <a:bodyPr lIns="45719" rIns="45719"/>
          <a:lstStyle/>
          <a:p>
            <a:endParaRPr/>
          </a:p>
        </p:txBody>
      </p:sp>
      <p:sp>
        <p:nvSpPr>
          <p:cNvPr id="1571" name="线条"/>
          <p:cNvSpPr/>
          <p:nvPr/>
        </p:nvSpPr>
        <p:spPr>
          <a:xfrm flipV="1">
            <a:off x="1011576" y="3036728"/>
            <a:ext cx="666227" cy="389899"/>
          </a:xfrm>
          <a:prstGeom prst="line">
            <a:avLst/>
          </a:prstGeom>
          <a:ln>
            <a:solidFill>
              <a:srgbClr val="44546A"/>
            </a:solidFill>
            <a:tailEnd type="triangle"/>
          </a:ln>
        </p:spPr>
        <p:txBody>
          <a:bodyPr lIns="45719" rIns="45719"/>
          <a:lstStyle/>
          <a:p>
            <a:endParaRPr/>
          </a:p>
        </p:txBody>
      </p:sp>
      <p:sp>
        <p:nvSpPr>
          <p:cNvPr id="1572" name="线条"/>
          <p:cNvSpPr/>
          <p:nvPr/>
        </p:nvSpPr>
        <p:spPr>
          <a:xfrm>
            <a:off x="2302099" y="2778136"/>
            <a:ext cx="813390" cy="1"/>
          </a:xfrm>
          <a:prstGeom prst="line">
            <a:avLst/>
          </a:prstGeom>
          <a:ln>
            <a:solidFill>
              <a:srgbClr val="44546A"/>
            </a:solidFill>
            <a:tailEnd type="triangle"/>
          </a:ln>
        </p:spPr>
        <p:txBody>
          <a:bodyPr lIns="45719" rIns="45719"/>
          <a:lstStyle/>
          <a:p>
            <a:endParaRPr/>
          </a:p>
        </p:txBody>
      </p:sp>
      <p:sp>
        <p:nvSpPr>
          <p:cNvPr id="1573" name="x"/>
          <p:cNvSpPr txBox="1"/>
          <p:nvPr/>
        </p:nvSpPr>
        <p:spPr>
          <a:xfrm>
            <a:off x="1163129" y="1637900"/>
            <a:ext cx="445485"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t>x</a:t>
            </a:r>
          </a:p>
        </p:txBody>
      </p:sp>
      <p:sp>
        <p:nvSpPr>
          <p:cNvPr id="1574" name="y"/>
          <p:cNvSpPr txBox="1"/>
          <p:nvPr/>
        </p:nvSpPr>
        <p:spPr>
          <a:xfrm>
            <a:off x="1184758" y="3185529"/>
            <a:ext cx="445485"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t>y</a:t>
            </a:r>
          </a:p>
        </p:txBody>
      </p:sp>
      <p:sp>
        <p:nvSpPr>
          <p:cNvPr id="1575" name="z"/>
          <p:cNvSpPr txBox="1"/>
          <p:nvPr/>
        </p:nvSpPr>
        <p:spPr>
          <a:xfrm>
            <a:off x="2584825" y="2147034"/>
            <a:ext cx="322317"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t>z</a:t>
            </a:r>
          </a:p>
        </p:txBody>
      </p:sp>
      <p:sp>
        <p:nvSpPr>
          <p:cNvPr id="1576" name="*"/>
          <p:cNvSpPr txBox="1"/>
          <p:nvPr/>
        </p:nvSpPr>
        <p:spPr>
          <a:xfrm>
            <a:off x="1704221" y="2450555"/>
            <a:ext cx="571452" cy="827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900"/>
            </a:lvl1pPr>
          </a:lstStyle>
          <a:p>
            <a:r>
              <a:t>*</a:t>
            </a:r>
          </a:p>
        </p:txBody>
      </p:sp>
      <p:sp>
        <p:nvSpPr>
          <p:cNvPr id="1577" name="Need to stash some values for use in backward"/>
          <p:cNvSpPr txBox="1"/>
          <p:nvPr/>
        </p:nvSpPr>
        <p:spPr>
          <a:xfrm>
            <a:off x="9481584" y="2277150"/>
            <a:ext cx="2322996" cy="861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000">
                <a:solidFill>
                  <a:srgbClr val="FF0000"/>
                </a:solidFill>
              </a:defRPr>
            </a:lvl1pPr>
          </a:lstStyle>
          <a:p>
            <a:r>
              <a:rPr lang="zh-CN" altLang="en-US" dirty="0"/>
              <a:t>需要存储一些值以供反向传播使用</a:t>
            </a:r>
            <a:endParaRPr dirty="0"/>
          </a:p>
        </p:txBody>
      </p:sp>
      <p:sp>
        <p:nvSpPr>
          <p:cNvPr id="1578" name="线条"/>
          <p:cNvSpPr/>
          <p:nvPr/>
        </p:nvSpPr>
        <p:spPr>
          <a:xfrm flipH="1">
            <a:off x="8427404" y="2778136"/>
            <a:ext cx="1074405" cy="1"/>
          </a:xfrm>
          <a:prstGeom prst="line">
            <a:avLst/>
          </a:prstGeom>
          <a:ln w="19050">
            <a:solidFill>
              <a:srgbClr val="FF0000"/>
            </a:solidFill>
            <a:tailEnd type="triangle"/>
          </a:ln>
        </p:spPr>
        <p:txBody>
          <a:bodyPr lIns="45719" rIns="45719"/>
          <a:lstStyle/>
          <a:p>
            <a:endParaRPr/>
          </a:p>
        </p:txBody>
      </p:sp>
      <p:sp>
        <p:nvSpPr>
          <p:cNvPr id="1579" name="Upstream gradient"/>
          <p:cNvSpPr txBox="1"/>
          <p:nvPr/>
        </p:nvSpPr>
        <p:spPr>
          <a:xfrm>
            <a:off x="9471087" y="3901628"/>
            <a:ext cx="1429629" cy="5538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000">
                <a:solidFill>
                  <a:srgbClr val="FF0000"/>
                </a:solidFill>
              </a:defRPr>
            </a:lvl1pPr>
          </a:lstStyle>
          <a:p>
            <a:r>
              <a:rPr lang="zh-CN" altLang="en-US" dirty="0"/>
              <a:t>上游梯度</a:t>
            </a:r>
            <a:endParaRPr dirty="0"/>
          </a:p>
        </p:txBody>
      </p:sp>
      <p:sp>
        <p:nvSpPr>
          <p:cNvPr id="1580" name="线条"/>
          <p:cNvSpPr/>
          <p:nvPr/>
        </p:nvSpPr>
        <p:spPr>
          <a:xfrm flipH="1">
            <a:off x="7977889" y="4256618"/>
            <a:ext cx="1523921" cy="1"/>
          </a:xfrm>
          <a:prstGeom prst="line">
            <a:avLst/>
          </a:prstGeom>
          <a:ln w="19050">
            <a:solidFill>
              <a:srgbClr val="FF0000"/>
            </a:solidFill>
            <a:tailEnd type="triangle"/>
          </a:ln>
        </p:spPr>
        <p:txBody>
          <a:bodyPr lIns="45719" rIns="45719"/>
          <a:lstStyle/>
          <a:p>
            <a:endParaRPr/>
          </a:p>
        </p:txBody>
      </p:sp>
      <p:sp>
        <p:nvSpPr>
          <p:cNvPr id="1581" name="Multiply upstream and local gradients"/>
          <p:cNvSpPr txBox="1"/>
          <p:nvPr/>
        </p:nvSpPr>
        <p:spPr>
          <a:xfrm>
            <a:off x="9387743" y="4815623"/>
            <a:ext cx="2257813" cy="8616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000">
                <a:solidFill>
                  <a:srgbClr val="FF0000"/>
                </a:solidFill>
              </a:defRPr>
            </a:lvl1pPr>
          </a:lstStyle>
          <a:p>
            <a:r>
              <a:rPr lang="zh-CN" altLang="en-US" dirty="0"/>
              <a:t>上游和局部梯度相乘</a:t>
            </a:r>
            <a:endParaRPr dirty="0"/>
          </a:p>
        </p:txBody>
      </p:sp>
      <p:sp>
        <p:nvSpPr>
          <p:cNvPr id="1582" name="Write something similar in HW3"/>
          <p:cNvSpPr txBox="1"/>
          <p:nvPr/>
        </p:nvSpPr>
        <p:spPr>
          <a:xfrm>
            <a:off x="9702800" y="596171"/>
            <a:ext cx="2101780" cy="643891"/>
          </a:xfrm>
          <a:prstGeom prst="rect">
            <a:avLst/>
          </a:prstGeom>
          <a:ln w="19050">
            <a:solidFill>
              <a:srgbClr val="FF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lstStyle>
          <a:p>
            <a:r>
              <a:rPr lang="zh-CN" altLang="en-US" dirty="0"/>
              <a:t>在 </a:t>
            </a:r>
            <a:r>
              <a:rPr lang="en-US" altLang="zh-CN" dirty="0"/>
              <a:t>HW3 </a:t>
            </a:r>
            <a:r>
              <a:rPr lang="zh-CN" altLang="en-US" dirty="0"/>
              <a:t>中写一些类似的东西</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 grpId="1"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Example: PyTorch operators"/>
          <p:cNvSpPr txBox="1">
            <a:spLocks noGrp="1"/>
          </p:cNvSpPr>
          <p:nvPr>
            <p:ph type="title"/>
          </p:nvPr>
        </p:nvSpPr>
        <p:spPr>
          <a:xfrm>
            <a:off x="838200" y="37456"/>
            <a:ext cx="10515600" cy="684358"/>
          </a:xfrm>
          <a:prstGeom prst="rect">
            <a:avLst/>
          </a:prstGeom>
        </p:spPr>
        <p:txBody>
          <a:bodyPr/>
          <a:lstStyle>
            <a:lvl1pPr>
              <a:defRPr sz="3900"/>
            </a:lvl1pPr>
          </a:lstStyle>
          <a:p>
            <a:r>
              <a:rPr lang="zh-CN" altLang="en-US" dirty="0"/>
              <a:t>示例</a:t>
            </a:r>
            <a:r>
              <a:rPr dirty="0"/>
              <a:t>: </a:t>
            </a:r>
            <a:r>
              <a:rPr dirty="0" err="1"/>
              <a:t>PyTorch</a:t>
            </a:r>
            <a:r>
              <a:rPr dirty="0"/>
              <a:t> operators</a:t>
            </a:r>
          </a:p>
        </p:txBody>
      </p:sp>
      <p:sp>
        <p:nvSpPr>
          <p:cNvPr id="1585"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56</a:t>
            </a:fld>
            <a:endParaRPr/>
          </a:p>
        </p:txBody>
      </p:sp>
      <p:pic>
        <p:nvPicPr>
          <p:cNvPr id="1586" name="image142.png" descr="image142.png"/>
          <p:cNvPicPr>
            <a:picLocks noChangeAspect="1"/>
          </p:cNvPicPr>
          <p:nvPr/>
        </p:nvPicPr>
        <p:blipFill>
          <a:blip r:embed="rId2"/>
          <a:stretch>
            <a:fillRect/>
          </a:stretch>
        </p:blipFill>
        <p:spPr>
          <a:xfrm>
            <a:off x="1675401" y="1119843"/>
            <a:ext cx="4457541" cy="4693544"/>
          </a:xfrm>
          <a:prstGeom prst="rect">
            <a:avLst/>
          </a:prstGeom>
          <a:ln w="12700">
            <a:miter lim="400000"/>
          </a:ln>
        </p:spPr>
      </p:pic>
      <p:pic>
        <p:nvPicPr>
          <p:cNvPr id="1587" name="image143.png" descr="image143.png"/>
          <p:cNvPicPr>
            <a:picLocks noChangeAspect="1"/>
          </p:cNvPicPr>
          <p:nvPr/>
        </p:nvPicPr>
        <p:blipFill>
          <a:blip r:embed="rId3"/>
          <a:stretch>
            <a:fillRect/>
          </a:stretch>
        </p:blipFill>
        <p:spPr>
          <a:xfrm>
            <a:off x="6467554" y="1119845"/>
            <a:ext cx="4226751" cy="4693545"/>
          </a:xfrm>
          <a:prstGeom prst="rect">
            <a:avLst/>
          </a:prstGeom>
          <a:ln w="12700">
            <a:miter lim="400000"/>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 name="幻灯片编号"/>
          <p:cNvSpPr txBox="1">
            <a:spLocks noGrp="1"/>
          </p:cNvSpPr>
          <p:nvPr>
            <p:ph type="sldNum" sz="quarter" idx="2"/>
          </p:nvPr>
        </p:nvSpPr>
        <p:spPr>
          <a:xfrm>
            <a:off x="5910728" y="6501129"/>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57</a:t>
            </a:fld>
            <a:endParaRPr/>
          </a:p>
        </p:txBody>
      </p:sp>
      <p:pic>
        <p:nvPicPr>
          <p:cNvPr id="1590" name="image144.png" descr="image144.png"/>
          <p:cNvPicPr>
            <a:picLocks noChangeAspect="1"/>
          </p:cNvPicPr>
          <p:nvPr/>
        </p:nvPicPr>
        <p:blipFill>
          <a:blip r:embed="rId2"/>
          <a:srcRect t="911"/>
          <a:stretch>
            <a:fillRect/>
          </a:stretch>
        </p:blipFill>
        <p:spPr>
          <a:xfrm>
            <a:off x="81382" y="99100"/>
            <a:ext cx="7154305" cy="6270226"/>
          </a:xfrm>
          <a:prstGeom prst="rect">
            <a:avLst/>
          </a:prstGeom>
          <a:ln w="12700">
            <a:miter lim="400000"/>
          </a:ln>
        </p:spPr>
      </p:pic>
      <p:sp>
        <p:nvSpPr>
          <p:cNvPr id="1591" name="Source"/>
          <p:cNvSpPr txBox="1"/>
          <p:nvPr/>
        </p:nvSpPr>
        <p:spPr>
          <a:xfrm>
            <a:off x="10992677" y="5844437"/>
            <a:ext cx="1133497" cy="954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400" u="sng">
                <a:solidFill>
                  <a:srgbClr val="0563C1"/>
                </a:solidFill>
                <a:uFill>
                  <a:solidFill>
                    <a:srgbClr val="0563C1"/>
                  </a:solidFill>
                </a:uFill>
                <a:hlinkClick r:id="rId3"/>
              </a:defRPr>
            </a:lvl1pPr>
          </a:lstStyle>
          <a:p>
            <a:pPr>
              <a:defRPr>
                <a:uFillTx/>
              </a:defRPr>
            </a:pPr>
            <a:r>
              <a:rPr>
                <a:uFill>
                  <a:solidFill>
                    <a:srgbClr val="0563C1"/>
                  </a:solidFill>
                </a:uFill>
                <a:hlinkClick r:id="rId3"/>
              </a:rPr>
              <a:t>Source</a:t>
            </a:r>
          </a:p>
        </p:txBody>
      </p:sp>
      <p:sp>
        <p:nvSpPr>
          <p:cNvPr id="1592" name="PyTorch sigmoid layer"/>
          <p:cNvSpPr txBox="1"/>
          <p:nvPr/>
        </p:nvSpPr>
        <p:spPr>
          <a:xfrm>
            <a:off x="7056128" y="892"/>
            <a:ext cx="4986302" cy="1259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400"/>
            </a:lvl1pPr>
          </a:lstStyle>
          <a:p>
            <a:r>
              <a:rPr dirty="0" err="1"/>
              <a:t>PyTorch</a:t>
            </a:r>
            <a:r>
              <a:rPr dirty="0"/>
              <a:t> sigmoid layer</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 name="幻灯片编号"/>
          <p:cNvSpPr txBox="1">
            <a:spLocks noGrp="1"/>
          </p:cNvSpPr>
          <p:nvPr>
            <p:ph type="sldNum" sz="quarter" idx="2"/>
          </p:nvPr>
        </p:nvSpPr>
        <p:spPr>
          <a:xfrm>
            <a:off x="5910728" y="6501129"/>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58</a:t>
            </a:fld>
            <a:endParaRPr/>
          </a:p>
        </p:txBody>
      </p:sp>
      <p:pic>
        <p:nvPicPr>
          <p:cNvPr id="1595" name="image144.png" descr="image144.png"/>
          <p:cNvPicPr>
            <a:picLocks noChangeAspect="1"/>
          </p:cNvPicPr>
          <p:nvPr/>
        </p:nvPicPr>
        <p:blipFill>
          <a:blip r:embed="rId2"/>
          <a:srcRect t="911"/>
          <a:stretch>
            <a:fillRect/>
          </a:stretch>
        </p:blipFill>
        <p:spPr>
          <a:xfrm>
            <a:off x="81382" y="99100"/>
            <a:ext cx="7154305" cy="6270226"/>
          </a:xfrm>
          <a:prstGeom prst="rect">
            <a:avLst/>
          </a:prstGeom>
          <a:ln w="12700">
            <a:miter lim="400000"/>
          </a:ln>
        </p:spPr>
      </p:pic>
      <p:sp>
        <p:nvSpPr>
          <p:cNvPr id="1596" name="Source"/>
          <p:cNvSpPr txBox="1"/>
          <p:nvPr/>
        </p:nvSpPr>
        <p:spPr>
          <a:xfrm>
            <a:off x="10992677" y="5844437"/>
            <a:ext cx="1133497" cy="954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400" u="sng">
                <a:solidFill>
                  <a:srgbClr val="0563C1"/>
                </a:solidFill>
                <a:uFill>
                  <a:solidFill>
                    <a:srgbClr val="0563C1"/>
                  </a:solidFill>
                </a:uFill>
                <a:hlinkClick r:id="rId3"/>
              </a:defRPr>
            </a:lvl1pPr>
          </a:lstStyle>
          <a:p>
            <a:pPr>
              <a:defRPr>
                <a:uFillTx/>
              </a:defRPr>
            </a:pPr>
            <a:r>
              <a:rPr>
                <a:uFill>
                  <a:solidFill>
                    <a:srgbClr val="0563C1"/>
                  </a:solidFill>
                </a:uFill>
                <a:hlinkClick r:id="rId3"/>
              </a:rPr>
              <a:t>Source</a:t>
            </a:r>
          </a:p>
        </p:txBody>
      </p:sp>
      <p:pic>
        <p:nvPicPr>
          <p:cNvPr id="1597" name="image140.png" descr="image140.png"/>
          <p:cNvPicPr>
            <a:picLocks noChangeAspect="1"/>
          </p:cNvPicPr>
          <p:nvPr/>
        </p:nvPicPr>
        <p:blipFill>
          <a:blip r:embed="rId4"/>
          <a:stretch>
            <a:fillRect/>
          </a:stretch>
        </p:blipFill>
        <p:spPr>
          <a:xfrm>
            <a:off x="4504666" y="1370704"/>
            <a:ext cx="2107652" cy="825286"/>
          </a:xfrm>
          <a:prstGeom prst="rect">
            <a:avLst/>
          </a:prstGeom>
          <a:ln w="38100">
            <a:solidFill>
              <a:schemeClr val="accent1"/>
            </a:solidFill>
          </a:ln>
        </p:spPr>
      </p:pic>
      <p:sp>
        <p:nvSpPr>
          <p:cNvPr id="1598" name="矩形"/>
          <p:cNvSpPr/>
          <p:nvPr/>
        </p:nvSpPr>
        <p:spPr>
          <a:xfrm>
            <a:off x="438252" y="924339"/>
            <a:ext cx="3219350" cy="1729409"/>
          </a:xfrm>
          <a:prstGeom prst="rect">
            <a:avLst/>
          </a:prstGeom>
          <a:ln w="38100">
            <a:solidFill>
              <a:schemeClr val="accent1"/>
            </a:solidFill>
          </a:ln>
        </p:spPr>
        <p:txBody>
          <a:bodyPr lIns="45719" rIns="45719" anchor="ctr"/>
          <a:lstStyle/>
          <a:p>
            <a:pPr>
              <a:defRPr sz="2400"/>
            </a:pPr>
            <a:endParaRPr/>
          </a:p>
        </p:txBody>
      </p:sp>
      <p:sp>
        <p:nvSpPr>
          <p:cNvPr id="1599" name="线条"/>
          <p:cNvSpPr/>
          <p:nvPr/>
        </p:nvSpPr>
        <p:spPr>
          <a:xfrm flipH="1">
            <a:off x="3717271" y="1784632"/>
            <a:ext cx="787396" cy="1"/>
          </a:xfrm>
          <a:prstGeom prst="line">
            <a:avLst/>
          </a:prstGeom>
          <a:ln w="25400">
            <a:solidFill>
              <a:schemeClr val="accent1"/>
            </a:solidFill>
            <a:tailEnd type="triangle"/>
          </a:ln>
        </p:spPr>
        <p:txBody>
          <a:bodyPr lIns="45719" rIns="45719"/>
          <a:lstStyle/>
          <a:p>
            <a:endParaRPr/>
          </a:p>
        </p:txBody>
      </p:sp>
      <p:sp>
        <p:nvSpPr>
          <p:cNvPr id="1600" name="Forward"/>
          <p:cNvSpPr txBox="1"/>
          <p:nvPr/>
        </p:nvSpPr>
        <p:spPr>
          <a:xfrm>
            <a:off x="4685920" y="846040"/>
            <a:ext cx="1745146"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chemeClr val="accent1"/>
                </a:solidFill>
              </a:defRPr>
            </a:lvl1pPr>
          </a:lstStyle>
          <a:p>
            <a:r>
              <a:t>Forward</a:t>
            </a:r>
          </a:p>
        </p:txBody>
      </p:sp>
      <p:sp>
        <p:nvSpPr>
          <p:cNvPr id="1601" name="PyTorch sigmoid layer"/>
          <p:cNvSpPr txBox="1"/>
          <p:nvPr/>
        </p:nvSpPr>
        <p:spPr>
          <a:xfrm>
            <a:off x="7056128" y="892"/>
            <a:ext cx="4986302" cy="1259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400"/>
            </a:lvl1pPr>
          </a:lstStyle>
          <a:p>
            <a:r>
              <a:t>PyTorch sigmoid layer</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幻灯片编号"/>
          <p:cNvSpPr txBox="1">
            <a:spLocks noGrp="1"/>
          </p:cNvSpPr>
          <p:nvPr>
            <p:ph type="sldNum" sz="quarter" idx="2"/>
          </p:nvPr>
        </p:nvSpPr>
        <p:spPr>
          <a:xfrm>
            <a:off x="5910728" y="6501129"/>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59</a:t>
            </a:fld>
            <a:endParaRPr/>
          </a:p>
        </p:txBody>
      </p:sp>
      <p:pic>
        <p:nvPicPr>
          <p:cNvPr id="1604" name="image144.png" descr="image144.png"/>
          <p:cNvPicPr>
            <a:picLocks noChangeAspect="1"/>
          </p:cNvPicPr>
          <p:nvPr/>
        </p:nvPicPr>
        <p:blipFill>
          <a:blip r:embed="rId2"/>
          <a:srcRect t="911"/>
          <a:stretch>
            <a:fillRect/>
          </a:stretch>
        </p:blipFill>
        <p:spPr>
          <a:xfrm>
            <a:off x="81382" y="99100"/>
            <a:ext cx="7154305" cy="6270226"/>
          </a:xfrm>
          <a:prstGeom prst="rect">
            <a:avLst/>
          </a:prstGeom>
          <a:ln w="12700">
            <a:miter lim="400000"/>
          </a:ln>
        </p:spPr>
      </p:pic>
      <p:sp>
        <p:nvSpPr>
          <p:cNvPr id="1605" name="Source"/>
          <p:cNvSpPr txBox="1"/>
          <p:nvPr/>
        </p:nvSpPr>
        <p:spPr>
          <a:xfrm>
            <a:off x="10785303" y="5844437"/>
            <a:ext cx="1340871"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400" u="sng">
                <a:solidFill>
                  <a:srgbClr val="0563C1"/>
                </a:solidFill>
                <a:uFill>
                  <a:solidFill>
                    <a:srgbClr val="0563C1"/>
                  </a:solidFill>
                </a:uFill>
                <a:hlinkClick r:id="rId3"/>
              </a:defRPr>
            </a:lvl1pPr>
          </a:lstStyle>
          <a:p>
            <a:pPr>
              <a:defRPr>
                <a:uFillTx/>
              </a:defRPr>
            </a:pPr>
            <a:r>
              <a:rPr>
                <a:uFill>
                  <a:solidFill>
                    <a:srgbClr val="0563C1"/>
                  </a:solidFill>
                </a:uFill>
                <a:hlinkClick r:id="rId3"/>
              </a:rPr>
              <a:t>Source</a:t>
            </a:r>
          </a:p>
        </p:txBody>
      </p:sp>
      <p:pic>
        <p:nvPicPr>
          <p:cNvPr id="1606" name="image140.png" descr="image140.png"/>
          <p:cNvPicPr>
            <a:picLocks noChangeAspect="1"/>
          </p:cNvPicPr>
          <p:nvPr/>
        </p:nvPicPr>
        <p:blipFill>
          <a:blip r:embed="rId4"/>
          <a:stretch>
            <a:fillRect/>
          </a:stretch>
        </p:blipFill>
        <p:spPr>
          <a:xfrm>
            <a:off x="4504666" y="1370704"/>
            <a:ext cx="2107652" cy="825286"/>
          </a:xfrm>
          <a:prstGeom prst="rect">
            <a:avLst/>
          </a:prstGeom>
          <a:ln w="38100">
            <a:solidFill>
              <a:schemeClr val="accent1"/>
            </a:solidFill>
          </a:ln>
        </p:spPr>
      </p:pic>
      <p:sp>
        <p:nvSpPr>
          <p:cNvPr id="1607" name="矩形"/>
          <p:cNvSpPr/>
          <p:nvPr/>
        </p:nvSpPr>
        <p:spPr>
          <a:xfrm>
            <a:off x="438252" y="924339"/>
            <a:ext cx="3219350" cy="1729409"/>
          </a:xfrm>
          <a:prstGeom prst="rect">
            <a:avLst/>
          </a:prstGeom>
          <a:ln w="38100">
            <a:solidFill>
              <a:schemeClr val="accent1"/>
            </a:solidFill>
          </a:ln>
        </p:spPr>
        <p:txBody>
          <a:bodyPr lIns="45719" rIns="45719" anchor="ctr"/>
          <a:lstStyle/>
          <a:p>
            <a:pPr>
              <a:defRPr sz="2400"/>
            </a:pPr>
            <a:endParaRPr/>
          </a:p>
        </p:txBody>
      </p:sp>
      <p:sp>
        <p:nvSpPr>
          <p:cNvPr id="1608" name="线条"/>
          <p:cNvSpPr/>
          <p:nvPr/>
        </p:nvSpPr>
        <p:spPr>
          <a:xfrm flipH="1">
            <a:off x="3717271" y="1784632"/>
            <a:ext cx="787396" cy="1"/>
          </a:xfrm>
          <a:prstGeom prst="line">
            <a:avLst/>
          </a:prstGeom>
          <a:ln w="25400">
            <a:solidFill>
              <a:schemeClr val="accent1"/>
            </a:solidFill>
            <a:tailEnd type="triangle"/>
          </a:ln>
        </p:spPr>
        <p:txBody>
          <a:bodyPr lIns="45719" rIns="45719"/>
          <a:lstStyle/>
          <a:p>
            <a:endParaRPr/>
          </a:p>
        </p:txBody>
      </p:sp>
      <p:sp>
        <p:nvSpPr>
          <p:cNvPr id="1609" name="Forward"/>
          <p:cNvSpPr txBox="1"/>
          <p:nvPr/>
        </p:nvSpPr>
        <p:spPr>
          <a:xfrm>
            <a:off x="4685920" y="846040"/>
            <a:ext cx="1745146"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chemeClr val="accent1"/>
                </a:solidFill>
              </a:defRPr>
            </a:lvl1pPr>
          </a:lstStyle>
          <a:p>
            <a:r>
              <a:rPr lang="zh-CN" altLang="en-US" dirty="0"/>
              <a:t>前向</a:t>
            </a:r>
            <a:endParaRPr dirty="0"/>
          </a:p>
        </p:txBody>
      </p:sp>
      <p:sp>
        <p:nvSpPr>
          <p:cNvPr id="1610" name="PyTorch sigmoid layer"/>
          <p:cNvSpPr txBox="1"/>
          <p:nvPr/>
        </p:nvSpPr>
        <p:spPr>
          <a:xfrm>
            <a:off x="7056128" y="892"/>
            <a:ext cx="4986302" cy="1259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400"/>
            </a:lvl1pPr>
          </a:lstStyle>
          <a:p>
            <a:r>
              <a:t>PyTorch sigmoid layer</a:t>
            </a:r>
          </a:p>
        </p:txBody>
      </p:sp>
      <p:pic>
        <p:nvPicPr>
          <p:cNvPr id="1611" name="image145.png" descr="image145.png"/>
          <p:cNvPicPr>
            <a:picLocks noChangeAspect="1"/>
          </p:cNvPicPr>
          <p:nvPr/>
        </p:nvPicPr>
        <p:blipFill>
          <a:blip r:embed="rId5"/>
          <a:srcRect l="49741" t="26622" r="5304" b="65394"/>
          <a:stretch>
            <a:fillRect/>
          </a:stretch>
        </p:blipFill>
        <p:spPr>
          <a:xfrm>
            <a:off x="6612318" y="3670867"/>
            <a:ext cx="5468909" cy="498105"/>
          </a:xfrm>
          <a:prstGeom prst="rect">
            <a:avLst/>
          </a:prstGeom>
          <a:ln w="25400">
            <a:solidFill>
              <a:schemeClr val="accent6"/>
            </a:solidFill>
          </a:ln>
        </p:spPr>
      </p:pic>
      <p:pic>
        <p:nvPicPr>
          <p:cNvPr id="1612" name="image145.png" descr="image145.png"/>
          <p:cNvPicPr>
            <a:picLocks noChangeAspect="1"/>
          </p:cNvPicPr>
          <p:nvPr/>
        </p:nvPicPr>
        <p:blipFill>
          <a:blip r:embed="rId5"/>
          <a:srcRect r="1350"/>
          <a:stretch>
            <a:fillRect/>
          </a:stretch>
        </p:blipFill>
        <p:spPr>
          <a:xfrm>
            <a:off x="6684637" y="752676"/>
            <a:ext cx="5453700" cy="2835351"/>
          </a:xfrm>
          <a:prstGeom prst="rect">
            <a:avLst/>
          </a:prstGeom>
          <a:ln w="12700">
            <a:miter lim="400000"/>
          </a:ln>
        </p:spPr>
      </p:pic>
      <p:sp>
        <p:nvSpPr>
          <p:cNvPr id="1613" name="Forward actually defined elsewhere..."/>
          <p:cNvSpPr txBox="1"/>
          <p:nvPr/>
        </p:nvSpPr>
        <p:spPr>
          <a:xfrm>
            <a:off x="7082296" y="3040934"/>
            <a:ext cx="512836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pPr>
            <a:r>
              <a:rPr lang="zh-CN" altLang="en-US" dirty="0"/>
              <a:t>前向传播在别处定义</a:t>
            </a:r>
            <a:r>
              <a:rPr dirty="0"/>
              <a:t>...</a:t>
            </a:r>
          </a:p>
        </p:txBody>
      </p:sp>
      <p:sp>
        <p:nvSpPr>
          <p:cNvPr id="1614" name="矩形"/>
          <p:cNvSpPr/>
          <p:nvPr/>
        </p:nvSpPr>
        <p:spPr>
          <a:xfrm>
            <a:off x="9431698" y="1540564"/>
            <a:ext cx="2499208" cy="195736"/>
          </a:xfrm>
          <a:prstGeom prst="rect">
            <a:avLst/>
          </a:prstGeom>
          <a:ln w="25400">
            <a:solidFill>
              <a:schemeClr val="accent6"/>
            </a:solidFill>
          </a:ln>
        </p:spPr>
        <p:txBody>
          <a:bodyPr lIns="45719" rIns="45719" anchor="ctr"/>
          <a:lstStyle/>
          <a:p>
            <a:pPr>
              <a:defRPr sz="2400"/>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441"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442"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443"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444"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445"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446" name="矩形"/>
          <p:cNvSpPr/>
          <p:nvPr/>
        </p:nvSpPr>
        <p:spPr>
          <a:xfrm>
            <a:off x="10816028" y="2262377"/>
            <a:ext cx="499871" cy="351110"/>
          </a:xfrm>
          <a:prstGeom prst="rect">
            <a:avLst/>
          </a:prstGeom>
          <a:solidFill>
            <a:srgbClr val="FFFFFF"/>
          </a:solidFill>
          <a:ln w="12700">
            <a:miter lim="400000"/>
          </a:ln>
        </p:spPr>
        <p:txBody>
          <a:bodyPr lIns="45719" rIns="45719" anchor="ctr"/>
          <a:lstStyle/>
          <a:p>
            <a:pPr>
              <a:defRPr sz="2400"/>
            </a:pPr>
            <a:endParaRPr/>
          </a:p>
        </p:txBody>
      </p:sp>
      <p:sp>
        <p:nvSpPr>
          <p:cNvPr id="447" name="矩形"/>
          <p:cNvSpPr/>
          <p:nvPr/>
        </p:nvSpPr>
        <p:spPr>
          <a:xfrm>
            <a:off x="5792637" y="3087129"/>
            <a:ext cx="499871" cy="210746"/>
          </a:xfrm>
          <a:prstGeom prst="rect">
            <a:avLst/>
          </a:prstGeom>
          <a:solidFill>
            <a:srgbClr val="FFFFFF"/>
          </a:solidFill>
          <a:ln w="12700">
            <a:miter lim="400000"/>
          </a:ln>
        </p:spPr>
        <p:txBody>
          <a:bodyPr lIns="45719" rIns="45719" anchor="ctr"/>
          <a:lstStyle/>
          <a:p>
            <a:pPr>
              <a:defRPr sz="2400"/>
            </a:pPr>
            <a:endParaRPr/>
          </a:p>
        </p:txBody>
      </p:sp>
      <p:sp>
        <p:nvSpPr>
          <p:cNvPr id="448"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449" name="矩形"/>
          <p:cNvSpPr/>
          <p:nvPr/>
        </p:nvSpPr>
        <p:spPr>
          <a:xfrm>
            <a:off x="8418352" y="1111508"/>
            <a:ext cx="499871" cy="351110"/>
          </a:xfrm>
          <a:prstGeom prst="rect">
            <a:avLst/>
          </a:prstGeom>
          <a:solidFill>
            <a:srgbClr val="FFFFFF"/>
          </a:solidFill>
          <a:ln w="12700">
            <a:miter lim="400000"/>
          </a:ln>
        </p:spPr>
        <p:txBody>
          <a:bodyPr lIns="45719" rIns="45719" anchor="ctr"/>
          <a:lstStyle/>
          <a:p>
            <a:pPr>
              <a:defRPr sz="2400"/>
            </a:pPr>
            <a:endParaRPr/>
          </a:p>
        </p:txBody>
      </p:sp>
      <p:sp>
        <p:nvSpPr>
          <p:cNvPr id="450" name="矩形"/>
          <p:cNvSpPr/>
          <p:nvPr/>
        </p:nvSpPr>
        <p:spPr>
          <a:xfrm>
            <a:off x="10937436" y="1857686"/>
            <a:ext cx="499871" cy="351110"/>
          </a:xfrm>
          <a:prstGeom prst="rect">
            <a:avLst/>
          </a:prstGeom>
          <a:solidFill>
            <a:srgbClr val="FFFFFF"/>
          </a:solidFill>
          <a:ln w="12700">
            <a:miter lim="400000"/>
          </a:ln>
        </p:spPr>
        <p:txBody>
          <a:bodyPr lIns="45719" rIns="45719" anchor="ctr"/>
          <a:lstStyle/>
          <a:p>
            <a:pPr>
              <a:defRPr sz="2400"/>
            </a:pPr>
            <a:endParaRPr/>
          </a:p>
        </p:txBody>
      </p:sp>
      <p:pic>
        <p:nvPicPr>
          <p:cNvPr id="451" name="image103.gif" descr="image103.gif"/>
          <p:cNvPicPr>
            <a:picLocks noChangeAspect="1"/>
          </p:cNvPicPr>
          <p:nvPr/>
        </p:nvPicPr>
        <p:blipFill>
          <a:blip r:embed="rId3"/>
          <a:stretch>
            <a:fillRect/>
          </a:stretch>
        </p:blipFill>
        <p:spPr>
          <a:xfrm>
            <a:off x="349649" y="1681650"/>
            <a:ext cx="4562525" cy="547925"/>
          </a:xfrm>
          <a:prstGeom prst="rect">
            <a:avLst/>
          </a:prstGeom>
          <a:ln w="12700">
            <a:miter lim="400000"/>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 name="幻灯片编号"/>
          <p:cNvSpPr txBox="1">
            <a:spLocks noGrp="1"/>
          </p:cNvSpPr>
          <p:nvPr>
            <p:ph type="sldNum" sz="quarter" idx="2"/>
          </p:nvPr>
        </p:nvSpPr>
        <p:spPr>
          <a:xfrm>
            <a:off x="5910728" y="6501129"/>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60</a:t>
            </a:fld>
            <a:endParaRPr/>
          </a:p>
        </p:txBody>
      </p:sp>
      <p:pic>
        <p:nvPicPr>
          <p:cNvPr id="1617" name="image144.png" descr="image144.png"/>
          <p:cNvPicPr>
            <a:picLocks noChangeAspect="1"/>
          </p:cNvPicPr>
          <p:nvPr/>
        </p:nvPicPr>
        <p:blipFill>
          <a:blip r:embed="rId2"/>
          <a:srcRect t="911"/>
          <a:stretch>
            <a:fillRect/>
          </a:stretch>
        </p:blipFill>
        <p:spPr>
          <a:xfrm>
            <a:off x="81382" y="99100"/>
            <a:ext cx="7154305" cy="6270226"/>
          </a:xfrm>
          <a:prstGeom prst="rect">
            <a:avLst/>
          </a:prstGeom>
          <a:ln w="12700">
            <a:miter lim="400000"/>
          </a:ln>
        </p:spPr>
      </p:pic>
      <p:sp>
        <p:nvSpPr>
          <p:cNvPr id="1618" name="Source"/>
          <p:cNvSpPr txBox="1"/>
          <p:nvPr/>
        </p:nvSpPr>
        <p:spPr>
          <a:xfrm>
            <a:off x="10790733" y="5844437"/>
            <a:ext cx="1335441" cy="599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400" u="sng">
                <a:solidFill>
                  <a:srgbClr val="0563C1"/>
                </a:solidFill>
                <a:uFill>
                  <a:solidFill>
                    <a:srgbClr val="0563C1"/>
                  </a:solidFill>
                </a:uFill>
                <a:hlinkClick r:id="rId3"/>
              </a:defRPr>
            </a:lvl1pPr>
          </a:lstStyle>
          <a:p>
            <a:pPr>
              <a:defRPr>
                <a:uFillTx/>
              </a:defRPr>
            </a:pPr>
            <a:r>
              <a:rPr>
                <a:uFill>
                  <a:solidFill>
                    <a:srgbClr val="0563C1"/>
                  </a:solidFill>
                </a:uFill>
                <a:hlinkClick r:id="rId3"/>
              </a:rPr>
              <a:t>Source</a:t>
            </a:r>
          </a:p>
        </p:txBody>
      </p:sp>
      <p:pic>
        <p:nvPicPr>
          <p:cNvPr id="1619" name="image140.png" descr="image140.png"/>
          <p:cNvPicPr>
            <a:picLocks noChangeAspect="1"/>
          </p:cNvPicPr>
          <p:nvPr/>
        </p:nvPicPr>
        <p:blipFill>
          <a:blip r:embed="rId4"/>
          <a:stretch>
            <a:fillRect/>
          </a:stretch>
        </p:blipFill>
        <p:spPr>
          <a:xfrm>
            <a:off x="4504666" y="1370704"/>
            <a:ext cx="2107652" cy="825286"/>
          </a:xfrm>
          <a:prstGeom prst="rect">
            <a:avLst/>
          </a:prstGeom>
          <a:ln w="38100">
            <a:solidFill>
              <a:schemeClr val="accent1"/>
            </a:solidFill>
          </a:ln>
        </p:spPr>
      </p:pic>
      <p:pic>
        <p:nvPicPr>
          <p:cNvPr id="1620" name="image146.png" descr="image146.png"/>
          <p:cNvPicPr>
            <a:picLocks noChangeAspect="1"/>
          </p:cNvPicPr>
          <p:nvPr/>
        </p:nvPicPr>
        <p:blipFill>
          <a:blip r:embed="rId5"/>
          <a:srcRect l="77925"/>
          <a:stretch>
            <a:fillRect/>
          </a:stretch>
        </p:blipFill>
        <p:spPr>
          <a:xfrm>
            <a:off x="7855221" y="4924021"/>
            <a:ext cx="2107652" cy="876073"/>
          </a:xfrm>
          <a:prstGeom prst="rect">
            <a:avLst/>
          </a:prstGeom>
          <a:ln w="38100">
            <a:solidFill>
              <a:srgbClr val="C00000"/>
            </a:solidFill>
          </a:ln>
        </p:spPr>
      </p:pic>
      <p:sp>
        <p:nvSpPr>
          <p:cNvPr id="1621" name="矩形"/>
          <p:cNvSpPr/>
          <p:nvPr/>
        </p:nvSpPr>
        <p:spPr>
          <a:xfrm>
            <a:off x="438252" y="924339"/>
            <a:ext cx="3219350" cy="1729409"/>
          </a:xfrm>
          <a:prstGeom prst="rect">
            <a:avLst/>
          </a:prstGeom>
          <a:ln w="38100">
            <a:solidFill>
              <a:schemeClr val="accent1"/>
            </a:solidFill>
          </a:ln>
        </p:spPr>
        <p:txBody>
          <a:bodyPr lIns="45719" rIns="45719" anchor="ctr"/>
          <a:lstStyle/>
          <a:p>
            <a:pPr>
              <a:defRPr sz="2400"/>
            </a:pPr>
            <a:endParaRPr/>
          </a:p>
        </p:txBody>
      </p:sp>
      <p:sp>
        <p:nvSpPr>
          <p:cNvPr id="1622" name="矩形"/>
          <p:cNvSpPr/>
          <p:nvPr/>
        </p:nvSpPr>
        <p:spPr>
          <a:xfrm>
            <a:off x="405589" y="2792895"/>
            <a:ext cx="6830099" cy="3139900"/>
          </a:xfrm>
          <a:prstGeom prst="rect">
            <a:avLst/>
          </a:prstGeom>
          <a:ln w="38100">
            <a:solidFill>
              <a:srgbClr val="C00000"/>
            </a:solidFill>
          </a:ln>
        </p:spPr>
        <p:txBody>
          <a:bodyPr lIns="45719" rIns="45719" anchor="ctr"/>
          <a:lstStyle/>
          <a:p>
            <a:pPr>
              <a:defRPr sz="2400"/>
            </a:pPr>
            <a:endParaRPr/>
          </a:p>
        </p:txBody>
      </p:sp>
      <p:sp>
        <p:nvSpPr>
          <p:cNvPr id="1623" name="线条"/>
          <p:cNvSpPr/>
          <p:nvPr/>
        </p:nvSpPr>
        <p:spPr>
          <a:xfrm flipH="1">
            <a:off x="5237922" y="5362056"/>
            <a:ext cx="2617301" cy="1"/>
          </a:xfrm>
          <a:prstGeom prst="line">
            <a:avLst/>
          </a:prstGeom>
          <a:ln w="25400">
            <a:solidFill>
              <a:srgbClr val="C00000"/>
            </a:solidFill>
            <a:tailEnd type="triangle"/>
          </a:ln>
        </p:spPr>
        <p:txBody>
          <a:bodyPr lIns="45719" rIns="45719"/>
          <a:lstStyle/>
          <a:p>
            <a:endParaRPr/>
          </a:p>
        </p:txBody>
      </p:sp>
      <p:sp>
        <p:nvSpPr>
          <p:cNvPr id="1624" name="线条"/>
          <p:cNvSpPr/>
          <p:nvPr/>
        </p:nvSpPr>
        <p:spPr>
          <a:xfrm flipH="1">
            <a:off x="3717271" y="1784632"/>
            <a:ext cx="787396" cy="1"/>
          </a:xfrm>
          <a:prstGeom prst="line">
            <a:avLst/>
          </a:prstGeom>
          <a:ln w="25400">
            <a:solidFill>
              <a:schemeClr val="accent1"/>
            </a:solidFill>
            <a:tailEnd type="triangle"/>
          </a:ln>
        </p:spPr>
        <p:txBody>
          <a:bodyPr lIns="45719" rIns="45719"/>
          <a:lstStyle/>
          <a:p>
            <a:endParaRPr/>
          </a:p>
        </p:txBody>
      </p:sp>
      <p:sp>
        <p:nvSpPr>
          <p:cNvPr id="1625" name="Forward"/>
          <p:cNvSpPr txBox="1"/>
          <p:nvPr/>
        </p:nvSpPr>
        <p:spPr>
          <a:xfrm>
            <a:off x="4685920" y="846040"/>
            <a:ext cx="1745146"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chemeClr val="accent1"/>
                </a:solidFill>
              </a:defRPr>
            </a:lvl1pPr>
          </a:lstStyle>
          <a:p>
            <a:r>
              <a:rPr lang="zh-CN" altLang="en-US" dirty="0"/>
              <a:t>前向</a:t>
            </a:r>
            <a:endParaRPr dirty="0"/>
          </a:p>
        </p:txBody>
      </p:sp>
      <p:sp>
        <p:nvSpPr>
          <p:cNvPr id="1626" name="Backward"/>
          <p:cNvSpPr txBox="1"/>
          <p:nvPr/>
        </p:nvSpPr>
        <p:spPr>
          <a:xfrm>
            <a:off x="8036473" y="4338330"/>
            <a:ext cx="1745146" cy="586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t>Backward</a:t>
            </a:r>
          </a:p>
        </p:txBody>
      </p:sp>
      <p:sp>
        <p:nvSpPr>
          <p:cNvPr id="1627" name="PyTorch sigmoid layer"/>
          <p:cNvSpPr txBox="1"/>
          <p:nvPr/>
        </p:nvSpPr>
        <p:spPr>
          <a:xfrm>
            <a:off x="7056128" y="892"/>
            <a:ext cx="4986302" cy="1259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3400"/>
            </a:lvl1pPr>
          </a:lstStyle>
          <a:p>
            <a:r>
              <a:t>PyTorch sigmoid layer</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幻灯片编号"/>
          <p:cNvSpPr txBox="1">
            <a:spLocks noGrp="1"/>
          </p:cNvSpPr>
          <p:nvPr>
            <p:ph type="sldNum" sz="quarter" idx="2"/>
          </p:nvPr>
        </p:nvSpPr>
        <p:spPr>
          <a:xfrm>
            <a:off x="5910728" y="6501129"/>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61</a:t>
            </a:fld>
            <a:endParaRPr/>
          </a:p>
        </p:txBody>
      </p:sp>
      <p:sp>
        <p:nvSpPr>
          <p:cNvPr id="1630" name="So far: backprop with scalars…"/>
          <p:cNvSpPr txBox="1"/>
          <p:nvPr/>
        </p:nvSpPr>
        <p:spPr>
          <a:xfrm>
            <a:off x="1388238" y="2229512"/>
            <a:ext cx="9412348" cy="20466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3900"/>
            </a:pPr>
            <a:r>
              <a:rPr lang="zh-CN" altLang="en-US" dirty="0"/>
              <a:t>到目前为止：带有标量的反向传播</a:t>
            </a:r>
            <a:endParaRPr lang="en-US" altLang="zh-CN" dirty="0"/>
          </a:p>
          <a:p>
            <a:pPr algn="ctr">
              <a:defRPr sz="3900"/>
            </a:pPr>
            <a:endParaRPr dirty="0"/>
          </a:p>
          <a:p>
            <a:pPr algn="ctr">
              <a:defRPr sz="3900"/>
            </a:pPr>
            <a:r>
              <a:rPr lang="zh-CN" altLang="en-US" dirty="0"/>
              <a:t>那对于</a:t>
            </a:r>
            <a:r>
              <a:rPr lang="zh-CN" altLang="en-US" b="1" dirty="0"/>
              <a:t>向量</a:t>
            </a:r>
            <a:r>
              <a:rPr lang="zh-CN" altLang="en-US" dirty="0"/>
              <a:t>值函数呢？</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Recap: Vector Derivatives"/>
          <p:cNvSpPr txBox="1">
            <a:spLocks noGrp="1"/>
          </p:cNvSpPr>
          <p:nvPr>
            <p:ph type="title"/>
          </p:nvPr>
        </p:nvSpPr>
        <p:spPr>
          <a:prstGeom prst="rect">
            <a:avLst/>
          </a:prstGeom>
        </p:spPr>
        <p:txBody>
          <a:bodyPr/>
          <a:lstStyle>
            <a:lvl1pPr>
              <a:defRPr sz="3900"/>
            </a:lvl1pPr>
          </a:lstStyle>
          <a:p>
            <a:r>
              <a:rPr lang="zh-CN" altLang="en-US" dirty="0"/>
              <a:t>回顾：向量导数</a:t>
            </a:r>
            <a:endParaRPr dirty="0"/>
          </a:p>
        </p:txBody>
      </p:sp>
      <p:sp>
        <p:nvSpPr>
          <p:cNvPr id="1633"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62</a:t>
            </a:fld>
            <a:endParaRPr/>
          </a:p>
        </p:txBody>
      </p:sp>
      <p:pic>
        <p:nvPicPr>
          <p:cNvPr id="1634" name="image147.png" descr="image147.png"/>
          <p:cNvPicPr>
            <a:picLocks noChangeAspect="1"/>
          </p:cNvPicPr>
          <p:nvPr/>
        </p:nvPicPr>
        <p:blipFill>
          <a:blip r:embed="rId2"/>
          <a:stretch>
            <a:fillRect/>
          </a:stretch>
        </p:blipFill>
        <p:spPr>
          <a:xfrm>
            <a:off x="327680" y="1410633"/>
            <a:ext cx="2767880" cy="650565"/>
          </a:xfrm>
          <a:prstGeom prst="rect">
            <a:avLst/>
          </a:prstGeom>
          <a:ln w="12700">
            <a:miter lim="400000"/>
          </a:ln>
        </p:spPr>
      </p:pic>
      <p:pic>
        <p:nvPicPr>
          <p:cNvPr id="1635" name="image148.png" descr="image148.png"/>
          <p:cNvPicPr>
            <a:picLocks noChangeAspect="1"/>
          </p:cNvPicPr>
          <p:nvPr/>
        </p:nvPicPr>
        <p:blipFill>
          <a:blip r:embed="rId3"/>
          <a:stretch>
            <a:fillRect/>
          </a:stretch>
        </p:blipFill>
        <p:spPr>
          <a:xfrm>
            <a:off x="1002770" y="2781461"/>
            <a:ext cx="1409030" cy="968715"/>
          </a:xfrm>
          <a:prstGeom prst="rect">
            <a:avLst/>
          </a:prstGeom>
          <a:ln w="12700">
            <a:miter lim="400000"/>
          </a:ln>
        </p:spPr>
      </p:pic>
      <p:sp>
        <p:nvSpPr>
          <p:cNvPr id="1636" name="Regular derivative:"/>
          <p:cNvSpPr txBox="1"/>
          <p:nvPr/>
        </p:nvSpPr>
        <p:spPr>
          <a:xfrm>
            <a:off x="392997" y="2031089"/>
            <a:ext cx="2818466"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一般导数：</a:t>
            </a:r>
            <a:endParaRPr dirty="0"/>
          </a:p>
        </p:txBody>
      </p:sp>
      <p:sp>
        <p:nvSpPr>
          <p:cNvPr id="1637" name="If x changes by a small amount, how much will y change?"/>
          <p:cNvSpPr txBox="1"/>
          <p:nvPr/>
        </p:nvSpPr>
        <p:spPr>
          <a:xfrm>
            <a:off x="279826" y="3926695"/>
            <a:ext cx="2994422"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如果 </a:t>
            </a:r>
            <a:r>
              <a:rPr lang="en-US" altLang="zh-CN" dirty="0"/>
              <a:t>x </a:t>
            </a:r>
            <a:r>
              <a:rPr lang="zh-CN" altLang="en-US" dirty="0"/>
              <a:t>变化很小，</a:t>
            </a:r>
            <a:r>
              <a:rPr lang="en-US" altLang="zh-CN" dirty="0"/>
              <a:t>y </a:t>
            </a:r>
            <a:r>
              <a:rPr lang="zh-CN" altLang="en-US" dirty="0"/>
              <a:t>会变化多少？</a:t>
            </a:r>
            <a:endParaRPr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 name="Recap: Vector Derivatives"/>
          <p:cNvSpPr txBox="1">
            <a:spLocks noGrp="1"/>
          </p:cNvSpPr>
          <p:nvPr>
            <p:ph type="title"/>
          </p:nvPr>
        </p:nvSpPr>
        <p:spPr>
          <a:prstGeom prst="rect">
            <a:avLst/>
          </a:prstGeom>
        </p:spPr>
        <p:txBody>
          <a:bodyPr/>
          <a:lstStyle>
            <a:lvl1pPr>
              <a:defRPr sz="3900"/>
            </a:lvl1pPr>
          </a:lstStyle>
          <a:p>
            <a:r>
              <a:rPr lang="zh-CN" altLang="en-US" dirty="0"/>
              <a:t>回顾：向量导数</a:t>
            </a:r>
            <a:endParaRPr dirty="0"/>
          </a:p>
        </p:txBody>
      </p:sp>
      <p:sp>
        <p:nvSpPr>
          <p:cNvPr id="1640"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63</a:t>
            </a:fld>
            <a:endParaRPr/>
          </a:p>
        </p:txBody>
      </p:sp>
      <p:pic>
        <p:nvPicPr>
          <p:cNvPr id="1641" name="image147.png" descr="image147.png"/>
          <p:cNvPicPr>
            <a:picLocks noChangeAspect="1"/>
          </p:cNvPicPr>
          <p:nvPr/>
        </p:nvPicPr>
        <p:blipFill>
          <a:blip r:embed="rId2"/>
          <a:stretch>
            <a:fillRect/>
          </a:stretch>
        </p:blipFill>
        <p:spPr>
          <a:xfrm>
            <a:off x="327680" y="1410633"/>
            <a:ext cx="2767880" cy="650565"/>
          </a:xfrm>
          <a:prstGeom prst="rect">
            <a:avLst/>
          </a:prstGeom>
          <a:ln w="12700">
            <a:miter lim="400000"/>
          </a:ln>
        </p:spPr>
      </p:pic>
      <p:pic>
        <p:nvPicPr>
          <p:cNvPr id="1642" name="image148.png" descr="image148.png"/>
          <p:cNvPicPr>
            <a:picLocks noChangeAspect="1"/>
          </p:cNvPicPr>
          <p:nvPr/>
        </p:nvPicPr>
        <p:blipFill>
          <a:blip r:embed="rId3"/>
          <a:stretch>
            <a:fillRect/>
          </a:stretch>
        </p:blipFill>
        <p:spPr>
          <a:xfrm>
            <a:off x="1002770" y="2781461"/>
            <a:ext cx="1409030" cy="968715"/>
          </a:xfrm>
          <a:prstGeom prst="rect">
            <a:avLst/>
          </a:prstGeom>
          <a:ln w="12700">
            <a:miter lim="400000"/>
          </a:ln>
        </p:spPr>
      </p:pic>
      <p:pic>
        <p:nvPicPr>
          <p:cNvPr id="1645" name="image149.png" descr="image149.png"/>
          <p:cNvPicPr>
            <a:picLocks noChangeAspect="1"/>
          </p:cNvPicPr>
          <p:nvPr/>
        </p:nvPicPr>
        <p:blipFill>
          <a:blip r:embed="rId4"/>
          <a:stretch>
            <a:fillRect/>
          </a:stretch>
        </p:blipFill>
        <p:spPr>
          <a:xfrm>
            <a:off x="3999457" y="1419739"/>
            <a:ext cx="2767880" cy="632345"/>
          </a:xfrm>
          <a:prstGeom prst="rect">
            <a:avLst/>
          </a:prstGeom>
          <a:ln w="12700">
            <a:miter lim="400000"/>
          </a:ln>
        </p:spPr>
      </p:pic>
      <p:pic>
        <p:nvPicPr>
          <p:cNvPr id="1646" name="image150.png" descr="image150.png"/>
          <p:cNvPicPr>
            <a:picLocks noChangeAspect="1"/>
          </p:cNvPicPr>
          <p:nvPr/>
        </p:nvPicPr>
        <p:blipFill>
          <a:blip r:embed="rId5"/>
          <a:stretch>
            <a:fillRect/>
          </a:stretch>
        </p:blipFill>
        <p:spPr>
          <a:xfrm>
            <a:off x="3527032" y="2733495"/>
            <a:ext cx="1614541" cy="968726"/>
          </a:xfrm>
          <a:prstGeom prst="rect">
            <a:avLst/>
          </a:prstGeom>
          <a:ln w="12700">
            <a:miter lim="400000"/>
          </a:ln>
        </p:spPr>
      </p:pic>
      <p:sp>
        <p:nvSpPr>
          <p:cNvPr id="1647" name="Derivative is Gradient:"/>
          <p:cNvSpPr txBox="1"/>
          <p:nvPr/>
        </p:nvSpPr>
        <p:spPr>
          <a:xfrm>
            <a:off x="3114987" y="2065346"/>
            <a:ext cx="453682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pPr>
            <a:r>
              <a:rPr lang="zh-CN" altLang="en-US" dirty="0"/>
              <a:t>导数是</a:t>
            </a:r>
            <a:r>
              <a:rPr lang="zh-CN" altLang="en-US" b="1" dirty="0"/>
              <a:t>梯度</a:t>
            </a:r>
            <a:r>
              <a:rPr lang="zh-CN" altLang="en-US" dirty="0"/>
              <a:t>：</a:t>
            </a:r>
            <a:endParaRPr dirty="0"/>
          </a:p>
        </p:txBody>
      </p:sp>
      <p:sp>
        <p:nvSpPr>
          <p:cNvPr id="1648" name="For each element of x, if it changes by a small amount then how much will y change?"/>
          <p:cNvSpPr txBox="1"/>
          <p:nvPr/>
        </p:nvSpPr>
        <p:spPr>
          <a:xfrm>
            <a:off x="3661429" y="3926694"/>
            <a:ext cx="3443904" cy="1307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对于 </a:t>
            </a:r>
            <a:r>
              <a:rPr lang="en-US" altLang="zh-CN" dirty="0"/>
              <a:t>x </a:t>
            </a:r>
            <a:r>
              <a:rPr lang="zh-CN" altLang="en-US" dirty="0"/>
              <a:t>的每个元素，如果它变化很小，那么 </a:t>
            </a:r>
            <a:r>
              <a:rPr lang="en-US" altLang="zh-CN" dirty="0"/>
              <a:t>y </a:t>
            </a:r>
            <a:r>
              <a:rPr lang="zh-CN" altLang="en-US" dirty="0"/>
              <a:t>会变化多少？</a:t>
            </a:r>
            <a:endParaRPr dirty="0"/>
          </a:p>
        </p:txBody>
      </p:sp>
      <p:pic>
        <p:nvPicPr>
          <p:cNvPr id="1649" name="image151.png" descr="image151.png"/>
          <p:cNvPicPr>
            <a:picLocks noChangeAspect="1"/>
          </p:cNvPicPr>
          <p:nvPr/>
        </p:nvPicPr>
        <p:blipFill>
          <a:blip r:embed="rId6"/>
          <a:stretch>
            <a:fillRect/>
          </a:stretch>
        </p:blipFill>
        <p:spPr>
          <a:xfrm>
            <a:off x="5321508" y="2803693"/>
            <a:ext cx="1918256" cy="828331"/>
          </a:xfrm>
          <a:prstGeom prst="rect">
            <a:avLst/>
          </a:prstGeom>
          <a:ln w="12700">
            <a:miter lim="400000"/>
          </a:ln>
        </p:spPr>
      </p:pic>
      <p:sp>
        <p:nvSpPr>
          <p:cNvPr id="15" name="Regular derivative:"/>
          <p:cNvSpPr txBox="1"/>
          <p:nvPr/>
        </p:nvSpPr>
        <p:spPr>
          <a:xfrm>
            <a:off x="392997" y="2031089"/>
            <a:ext cx="2818466"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一般导数：</a:t>
            </a:r>
            <a:endParaRPr dirty="0"/>
          </a:p>
        </p:txBody>
      </p:sp>
      <p:sp>
        <p:nvSpPr>
          <p:cNvPr id="16" name="If x changes by a small amount, how much will y change?"/>
          <p:cNvSpPr txBox="1"/>
          <p:nvPr/>
        </p:nvSpPr>
        <p:spPr>
          <a:xfrm>
            <a:off x="279826" y="3926695"/>
            <a:ext cx="2994422"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如果 </a:t>
            </a:r>
            <a:r>
              <a:rPr lang="en-US" altLang="zh-CN" dirty="0"/>
              <a:t>x </a:t>
            </a:r>
            <a:r>
              <a:rPr lang="zh-CN" altLang="en-US" dirty="0"/>
              <a:t>变化很小，</a:t>
            </a:r>
            <a:r>
              <a:rPr lang="en-US" altLang="zh-CN" dirty="0"/>
              <a:t>y </a:t>
            </a:r>
            <a:r>
              <a:rPr lang="zh-CN" altLang="en-US" dirty="0"/>
              <a:t>会变化多少？</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 name="Recap: Vector Derivatives"/>
          <p:cNvSpPr txBox="1">
            <a:spLocks noGrp="1"/>
          </p:cNvSpPr>
          <p:nvPr>
            <p:ph type="title"/>
          </p:nvPr>
        </p:nvSpPr>
        <p:spPr>
          <a:prstGeom prst="rect">
            <a:avLst/>
          </a:prstGeom>
        </p:spPr>
        <p:txBody>
          <a:bodyPr/>
          <a:lstStyle>
            <a:lvl1pPr>
              <a:defRPr sz="3900"/>
            </a:lvl1pPr>
          </a:lstStyle>
          <a:p>
            <a:r>
              <a:rPr lang="zh-CN" altLang="en-US" dirty="0"/>
              <a:t>回顾：向量导数</a:t>
            </a:r>
            <a:endParaRPr dirty="0"/>
          </a:p>
        </p:txBody>
      </p:sp>
      <p:sp>
        <p:nvSpPr>
          <p:cNvPr id="1652"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64</a:t>
            </a:fld>
            <a:endParaRPr/>
          </a:p>
        </p:txBody>
      </p:sp>
      <p:pic>
        <p:nvPicPr>
          <p:cNvPr id="1653" name="image147.png" descr="image147.png"/>
          <p:cNvPicPr>
            <a:picLocks noChangeAspect="1"/>
          </p:cNvPicPr>
          <p:nvPr/>
        </p:nvPicPr>
        <p:blipFill>
          <a:blip r:embed="rId2"/>
          <a:stretch>
            <a:fillRect/>
          </a:stretch>
        </p:blipFill>
        <p:spPr>
          <a:xfrm>
            <a:off x="327680" y="1410633"/>
            <a:ext cx="2767880" cy="650565"/>
          </a:xfrm>
          <a:prstGeom prst="rect">
            <a:avLst/>
          </a:prstGeom>
          <a:ln w="12700">
            <a:miter lim="400000"/>
          </a:ln>
        </p:spPr>
      </p:pic>
      <p:pic>
        <p:nvPicPr>
          <p:cNvPr id="1654" name="image148.png" descr="image148.png"/>
          <p:cNvPicPr>
            <a:picLocks noChangeAspect="1"/>
          </p:cNvPicPr>
          <p:nvPr/>
        </p:nvPicPr>
        <p:blipFill>
          <a:blip r:embed="rId3"/>
          <a:stretch>
            <a:fillRect/>
          </a:stretch>
        </p:blipFill>
        <p:spPr>
          <a:xfrm>
            <a:off x="1002770" y="2781461"/>
            <a:ext cx="1409030" cy="968715"/>
          </a:xfrm>
          <a:prstGeom prst="rect">
            <a:avLst/>
          </a:prstGeom>
          <a:ln w="12700">
            <a:miter lim="400000"/>
          </a:ln>
        </p:spPr>
      </p:pic>
      <p:pic>
        <p:nvPicPr>
          <p:cNvPr id="1657" name="image149.png" descr="image149.png"/>
          <p:cNvPicPr>
            <a:picLocks noChangeAspect="1"/>
          </p:cNvPicPr>
          <p:nvPr/>
        </p:nvPicPr>
        <p:blipFill>
          <a:blip r:embed="rId4"/>
          <a:stretch>
            <a:fillRect/>
          </a:stretch>
        </p:blipFill>
        <p:spPr>
          <a:xfrm>
            <a:off x="3999457" y="1419739"/>
            <a:ext cx="2767880" cy="632345"/>
          </a:xfrm>
          <a:prstGeom prst="rect">
            <a:avLst/>
          </a:prstGeom>
          <a:ln w="12700">
            <a:miter lim="400000"/>
          </a:ln>
        </p:spPr>
      </p:pic>
      <p:pic>
        <p:nvPicPr>
          <p:cNvPr id="1658" name="image150.png" descr="image150.png"/>
          <p:cNvPicPr>
            <a:picLocks noChangeAspect="1"/>
          </p:cNvPicPr>
          <p:nvPr/>
        </p:nvPicPr>
        <p:blipFill>
          <a:blip r:embed="rId5"/>
          <a:stretch>
            <a:fillRect/>
          </a:stretch>
        </p:blipFill>
        <p:spPr>
          <a:xfrm>
            <a:off x="3527032" y="2733495"/>
            <a:ext cx="1614541" cy="968726"/>
          </a:xfrm>
          <a:prstGeom prst="rect">
            <a:avLst/>
          </a:prstGeom>
          <a:ln w="12700">
            <a:miter lim="400000"/>
          </a:ln>
        </p:spPr>
      </p:pic>
      <p:pic>
        <p:nvPicPr>
          <p:cNvPr id="1661" name="image151.png" descr="image151.png"/>
          <p:cNvPicPr>
            <a:picLocks noChangeAspect="1"/>
          </p:cNvPicPr>
          <p:nvPr/>
        </p:nvPicPr>
        <p:blipFill>
          <a:blip r:embed="rId6"/>
          <a:stretch>
            <a:fillRect/>
          </a:stretch>
        </p:blipFill>
        <p:spPr>
          <a:xfrm>
            <a:off x="5321508" y="2803693"/>
            <a:ext cx="1918256" cy="828331"/>
          </a:xfrm>
          <a:prstGeom prst="rect">
            <a:avLst/>
          </a:prstGeom>
          <a:ln w="12700">
            <a:miter lim="400000"/>
          </a:ln>
        </p:spPr>
      </p:pic>
      <p:pic>
        <p:nvPicPr>
          <p:cNvPr id="1662" name="image152.png" descr="image152.png"/>
          <p:cNvPicPr>
            <a:picLocks noChangeAspect="1"/>
          </p:cNvPicPr>
          <p:nvPr/>
        </p:nvPicPr>
        <p:blipFill>
          <a:blip r:embed="rId7"/>
          <a:stretch>
            <a:fillRect/>
          </a:stretch>
        </p:blipFill>
        <p:spPr>
          <a:xfrm>
            <a:off x="8237121" y="1410617"/>
            <a:ext cx="2994413" cy="650565"/>
          </a:xfrm>
          <a:prstGeom prst="rect">
            <a:avLst/>
          </a:prstGeom>
          <a:ln w="12700">
            <a:miter lim="400000"/>
          </a:ln>
        </p:spPr>
      </p:pic>
      <p:sp>
        <p:nvSpPr>
          <p:cNvPr id="1663" name="Derivative is Jacobian:"/>
          <p:cNvSpPr txBox="1"/>
          <p:nvPr/>
        </p:nvSpPr>
        <p:spPr>
          <a:xfrm>
            <a:off x="7856852" y="2065330"/>
            <a:ext cx="3890988"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pPr>
            <a:r>
              <a:rPr lang="zh-CN" altLang="en-US" dirty="0"/>
              <a:t>导数是</a:t>
            </a:r>
            <a:r>
              <a:rPr lang="zh-CN" altLang="en-US" b="1" dirty="0"/>
              <a:t>雅可比矩阵</a:t>
            </a:r>
            <a:r>
              <a:rPr dirty="0"/>
              <a:t>:</a:t>
            </a:r>
          </a:p>
        </p:txBody>
      </p:sp>
      <p:pic>
        <p:nvPicPr>
          <p:cNvPr id="1664" name="image153.png" descr="image153.png"/>
          <p:cNvPicPr>
            <a:picLocks noChangeAspect="1"/>
          </p:cNvPicPr>
          <p:nvPr/>
        </p:nvPicPr>
        <p:blipFill>
          <a:blip r:embed="rId8"/>
          <a:stretch>
            <a:fillRect/>
          </a:stretch>
        </p:blipFill>
        <p:spPr>
          <a:xfrm>
            <a:off x="7627712" y="2800580"/>
            <a:ext cx="1822337" cy="824544"/>
          </a:xfrm>
          <a:prstGeom prst="rect">
            <a:avLst/>
          </a:prstGeom>
          <a:ln w="12700">
            <a:miter lim="400000"/>
          </a:ln>
        </p:spPr>
      </p:pic>
      <p:pic>
        <p:nvPicPr>
          <p:cNvPr id="1665" name="image154.png" descr="image154.png"/>
          <p:cNvPicPr>
            <a:picLocks noChangeAspect="1"/>
          </p:cNvPicPr>
          <p:nvPr/>
        </p:nvPicPr>
        <p:blipFill>
          <a:blip r:embed="rId9"/>
          <a:stretch>
            <a:fillRect/>
          </a:stretch>
        </p:blipFill>
        <p:spPr>
          <a:xfrm>
            <a:off x="9565115" y="2656410"/>
            <a:ext cx="2411867" cy="934936"/>
          </a:xfrm>
          <a:prstGeom prst="rect">
            <a:avLst/>
          </a:prstGeom>
          <a:ln w="12700">
            <a:miter lim="400000"/>
          </a:ln>
        </p:spPr>
      </p:pic>
      <p:sp>
        <p:nvSpPr>
          <p:cNvPr id="1666" name="For each element of x, if it changes by a small amount then how much will each element of y change?"/>
          <p:cNvSpPr txBox="1"/>
          <p:nvPr/>
        </p:nvSpPr>
        <p:spPr>
          <a:xfrm>
            <a:off x="7804667" y="3915848"/>
            <a:ext cx="3995359" cy="1307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对于 </a:t>
            </a:r>
            <a:r>
              <a:rPr lang="en-US" altLang="zh-CN" dirty="0"/>
              <a:t>x </a:t>
            </a:r>
            <a:r>
              <a:rPr lang="zh-CN" altLang="en-US" dirty="0"/>
              <a:t>的每个元素，如果它的变化很小，那么 </a:t>
            </a:r>
            <a:r>
              <a:rPr lang="en-US" altLang="zh-CN" dirty="0"/>
              <a:t>y </a:t>
            </a:r>
            <a:r>
              <a:rPr lang="zh-CN" altLang="en-US" dirty="0"/>
              <a:t>的每个元素会变化多少？</a:t>
            </a:r>
            <a:endParaRPr dirty="0"/>
          </a:p>
        </p:txBody>
      </p:sp>
      <p:sp>
        <p:nvSpPr>
          <p:cNvPr id="18" name="Derivative is Gradient:"/>
          <p:cNvSpPr txBox="1"/>
          <p:nvPr/>
        </p:nvSpPr>
        <p:spPr>
          <a:xfrm>
            <a:off x="3114987" y="2065346"/>
            <a:ext cx="453682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pPr>
            <a:r>
              <a:rPr lang="zh-CN" altLang="en-US" dirty="0"/>
              <a:t>导数是</a:t>
            </a:r>
            <a:r>
              <a:rPr lang="zh-CN" altLang="en-US" b="1" dirty="0"/>
              <a:t>梯度</a:t>
            </a:r>
            <a:r>
              <a:rPr lang="zh-CN" altLang="en-US" dirty="0"/>
              <a:t>：</a:t>
            </a:r>
            <a:endParaRPr dirty="0"/>
          </a:p>
        </p:txBody>
      </p:sp>
      <p:sp>
        <p:nvSpPr>
          <p:cNvPr id="19" name="For each element of x, if it changes by a small amount then how much will y change?"/>
          <p:cNvSpPr txBox="1"/>
          <p:nvPr/>
        </p:nvSpPr>
        <p:spPr>
          <a:xfrm>
            <a:off x="3661429" y="3926694"/>
            <a:ext cx="3443904" cy="1307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对于 </a:t>
            </a:r>
            <a:r>
              <a:rPr lang="en-US" altLang="zh-CN" dirty="0"/>
              <a:t>x </a:t>
            </a:r>
            <a:r>
              <a:rPr lang="zh-CN" altLang="en-US" dirty="0"/>
              <a:t>的每个元素，如果它变化很小，那么 </a:t>
            </a:r>
            <a:r>
              <a:rPr lang="en-US" altLang="zh-CN" dirty="0"/>
              <a:t>y </a:t>
            </a:r>
            <a:r>
              <a:rPr lang="zh-CN" altLang="en-US" dirty="0"/>
              <a:t>会变化多少？</a:t>
            </a:r>
            <a:endParaRPr dirty="0"/>
          </a:p>
        </p:txBody>
      </p:sp>
      <p:sp>
        <p:nvSpPr>
          <p:cNvPr id="20" name="Regular derivative:"/>
          <p:cNvSpPr txBox="1"/>
          <p:nvPr/>
        </p:nvSpPr>
        <p:spPr>
          <a:xfrm>
            <a:off x="392997" y="2031089"/>
            <a:ext cx="2818466"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一般导数：</a:t>
            </a:r>
            <a:endParaRPr dirty="0"/>
          </a:p>
        </p:txBody>
      </p:sp>
      <p:sp>
        <p:nvSpPr>
          <p:cNvPr id="21" name="If x changes by a small amount, how much will y change?"/>
          <p:cNvSpPr txBox="1"/>
          <p:nvPr/>
        </p:nvSpPr>
        <p:spPr>
          <a:xfrm>
            <a:off x="279826" y="3926695"/>
            <a:ext cx="2994422"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300"/>
            </a:lvl1pPr>
          </a:lstStyle>
          <a:p>
            <a:r>
              <a:rPr lang="zh-CN" altLang="en-US" dirty="0"/>
              <a:t>如果 </a:t>
            </a:r>
            <a:r>
              <a:rPr lang="en-US" altLang="zh-CN" dirty="0"/>
              <a:t>x </a:t>
            </a:r>
            <a:r>
              <a:rPr lang="zh-CN" altLang="en-US" dirty="0"/>
              <a:t>变化很小，</a:t>
            </a:r>
            <a:r>
              <a:rPr lang="en-US" altLang="zh-CN" dirty="0"/>
              <a:t>y </a:t>
            </a:r>
            <a:r>
              <a:rPr lang="zh-CN" altLang="en-US" dirty="0"/>
              <a:t>会变化多少？</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Backprop with Vectors"/>
          <p:cNvSpPr txBox="1">
            <a:spLocks noGrp="1"/>
          </p:cNvSpPr>
          <p:nvPr>
            <p:ph type="title"/>
          </p:nvPr>
        </p:nvSpPr>
        <p:spPr>
          <a:xfrm>
            <a:off x="838200" y="365125"/>
            <a:ext cx="4886739" cy="684358"/>
          </a:xfrm>
          <a:prstGeom prst="rect">
            <a:avLst/>
          </a:prstGeom>
        </p:spPr>
        <p:txBody>
          <a:bodyPr/>
          <a:lstStyle>
            <a:lvl1pPr defTabSz="877823">
              <a:defRPr sz="3743"/>
            </a:lvl1pPr>
          </a:lstStyle>
          <a:p>
            <a:r>
              <a:rPr lang="zh-CN" altLang="en-US" dirty="0"/>
              <a:t>带向量的反向传播</a:t>
            </a:r>
            <a:endParaRPr dirty="0"/>
          </a:p>
        </p:txBody>
      </p:sp>
      <p:sp>
        <p:nvSpPr>
          <p:cNvPr id="1669"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65</a:t>
            </a:fld>
            <a:endParaRPr/>
          </a:p>
        </p:txBody>
      </p:sp>
      <p:sp>
        <p:nvSpPr>
          <p:cNvPr id="1670" name="矩形"/>
          <p:cNvSpPr/>
          <p:nvPr/>
        </p:nvSpPr>
        <p:spPr>
          <a:xfrm>
            <a:off x="31623" y="4096024"/>
            <a:ext cx="1272071" cy="864576"/>
          </a:xfrm>
          <a:prstGeom prst="rect">
            <a:avLst/>
          </a:prstGeom>
          <a:ln w="25400">
            <a:solidFill>
              <a:schemeClr val="accent1"/>
            </a:solidFill>
          </a:ln>
        </p:spPr>
        <p:txBody>
          <a:bodyPr lIns="45719" rIns="45719" anchor="ctr"/>
          <a:lstStyle/>
          <a:p>
            <a:pPr>
              <a:defRPr sz="2400"/>
            </a:pPr>
            <a:endParaRPr/>
          </a:p>
        </p:txBody>
      </p:sp>
      <p:sp>
        <p:nvSpPr>
          <p:cNvPr id="1671" name="矩形"/>
          <p:cNvSpPr/>
          <p:nvPr/>
        </p:nvSpPr>
        <p:spPr>
          <a:xfrm>
            <a:off x="9736896" y="2274031"/>
            <a:ext cx="1659569" cy="1025734"/>
          </a:xfrm>
          <a:prstGeom prst="rect">
            <a:avLst/>
          </a:prstGeom>
          <a:ln w="25400">
            <a:solidFill>
              <a:schemeClr val="accent1"/>
            </a:solidFill>
          </a:ln>
        </p:spPr>
        <p:txBody>
          <a:bodyPr lIns="45719" rIns="45719" anchor="ctr"/>
          <a:lstStyle/>
          <a:p>
            <a:pPr>
              <a:defRPr sz="2400"/>
            </a:pPr>
            <a:endParaRPr/>
          </a:p>
        </p:txBody>
      </p:sp>
      <p:grpSp>
        <p:nvGrpSpPr>
          <p:cNvPr id="1674" name="成组"/>
          <p:cNvGrpSpPr/>
          <p:nvPr/>
        </p:nvGrpSpPr>
        <p:grpSpPr>
          <a:xfrm>
            <a:off x="4373526" y="1383463"/>
            <a:ext cx="3970567" cy="3970568"/>
            <a:chOff x="0" y="0"/>
            <a:chExt cx="3970566" cy="3970566"/>
          </a:xfrm>
        </p:grpSpPr>
        <p:sp>
          <p:nvSpPr>
            <p:cNvPr id="1672" name="圆形"/>
            <p:cNvSpPr/>
            <p:nvPr/>
          </p:nvSpPr>
          <p:spPr>
            <a:xfrm>
              <a:off x="-1" y="-1"/>
              <a:ext cx="3970568" cy="3970568"/>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1673" name="f"/>
            <p:cNvSpPr txBox="1"/>
            <p:nvPr/>
          </p:nvSpPr>
          <p:spPr>
            <a:xfrm>
              <a:off x="581475" y="1399865"/>
              <a:ext cx="2807616"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1675" name="线条"/>
          <p:cNvSpPr/>
          <p:nvPr/>
        </p:nvSpPr>
        <p:spPr>
          <a:xfrm flipV="1">
            <a:off x="1329186" y="3923901"/>
            <a:ext cx="2894048" cy="711016"/>
          </a:xfrm>
          <a:prstGeom prst="line">
            <a:avLst/>
          </a:prstGeom>
          <a:ln w="25400">
            <a:solidFill>
              <a:schemeClr val="accent6"/>
            </a:solidFill>
            <a:tailEnd type="triangle"/>
          </a:ln>
        </p:spPr>
        <p:txBody>
          <a:bodyPr lIns="45719" rIns="45719"/>
          <a:lstStyle/>
          <a:p>
            <a:endParaRPr/>
          </a:p>
        </p:txBody>
      </p:sp>
      <p:sp>
        <p:nvSpPr>
          <p:cNvPr id="1676" name="线条"/>
          <p:cNvSpPr/>
          <p:nvPr/>
        </p:nvSpPr>
        <p:spPr>
          <a:xfrm>
            <a:off x="1566251" y="1593963"/>
            <a:ext cx="2900446" cy="864575"/>
          </a:xfrm>
          <a:prstGeom prst="line">
            <a:avLst/>
          </a:prstGeom>
          <a:ln w="25400">
            <a:solidFill>
              <a:schemeClr val="accent6"/>
            </a:solidFill>
            <a:tailEnd type="triangle"/>
          </a:ln>
        </p:spPr>
        <p:txBody>
          <a:bodyPr lIns="45719" rIns="45719"/>
          <a:lstStyle/>
          <a:p>
            <a:endParaRPr/>
          </a:p>
        </p:txBody>
      </p:sp>
      <p:sp>
        <p:nvSpPr>
          <p:cNvPr id="1677" name="线条"/>
          <p:cNvSpPr/>
          <p:nvPr/>
        </p:nvSpPr>
        <p:spPr>
          <a:xfrm>
            <a:off x="8344093" y="3438319"/>
            <a:ext cx="3031611" cy="1"/>
          </a:xfrm>
          <a:prstGeom prst="line">
            <a:avLst/>
          </a:prstGeom>
          <a:ln w="25400">
            <a:solidFill>
              <a:schemeClr val="accent6"/>
            </a:solidFill>
            <a:tailEnd type="triangle"/>
          </a:ln>
        </p:spPr>
        <p:txBody>
          <a:bodyPr lIns="45719" rIns="45719"/>
          <a:lstStyle/>
          <a:p>
            <a:endParaRPr/>
          </a:p>
        </p:txBody>
      </p:sp>
      <p:pic>
        <p:nvPicPr>
          <p:cNvPr id="1678" name="image155.png" descr="image155.png"/>
          <p:cNvPicPr>
            <a:picLocks noChangeAspect="1"/>
          </p:cNvPicPr>
          <p:nvPr/>
        </p:nvPicPr>
        <p:blipFill>
          <a:blip r:embed="rId2"/>
          <a:stretch>
            <a:fillRect/>
          </a:stretch>
        </p:blipFill>
        <p:spPr>
          <a:xfrm>
            <a:off x="945797" y="1405044"/>
            <a:ext cx="469779" cy="406295"/>
          </a:xfrm>
          <a:prstGeom prst="rect">
            <a:avLst/>
          </a:prstGeom>
          <a:ln w="25400">
            <a:solidFill>
              <a:schemeClr val="accent6"/>
            </a:solidFill>
          </a:ln>
        </p:spPr>
      </p:pic>
      <p:pic>
        <p:nvPicPr>
          <p:cNvPr id="1679" name="image156.png" descr="image156.png"/>
          <p:cNvPicPr>
            <a:picLocks noChangeAspect="1"/>
          </p:cNvPicPr>
          <p:nvPr/>
        </p:nvPicPr>
        <p:blipFill>
          <a:blip r:embed="rId3"/>
          <a:stretch>
            <a:fillRect/>
          </a:stretch>
        </p:blipFill>
        <p:spPr>
          <a:xfrm>
            <a:off x="809724" y="4353993"/>
            <a:ext cx="393598" cy="482475"/>
          </a:xfrm>
          <a:prstGeom prst="rect">
            <a:avLst/>
          </a:prstGeom>
          <a:ln w="25400">
            <a:solidFill>
              <a:schemeClr val="accent6"/>
            </a:solidFill>
          </a:ln>
        </p:spPr>
      </p:pic>
      <p:pic>
        <p:nvPicPr>
          <p:cNvPr id="1680" name="image157.png" descr="image157.png"/>
          <p:cNvPicPr>
            <a:picLocks noChangeAspect="1"/>
          </p:cNvPicPr>
          <p:nvPr/>
        </p:nvPicPr>
        <p:blipFill>
          <a:blip r:embed="rId4"/>
          <a:stretch>
            <a:fillRect/>
          </a:stretch>
        </p:blipFill>
        <p:spPr>
          <a:xfrm>
            <a:off x="9963454" y="2583751"/>
            <a:ext cx="469779" cy="406295"/>
          </a:xfrm>
          <a:prstGeom prst="rect">
            <a:avLst/>
          </a:prstGeom>
          <a:ln w="25400">
            <a:solidFill>
              <a:schemeClr val="accent6"/>
            </a:solidFill>
          </a:ln>
        </p:spPr>
      </p:pic>
      <p:sp>
        <p:nvSpPr>
          <p:cNvPr id="1681" name="Dx"/>
          <p:cNvSpPr txBox="1"/>
          <p:nvPr/>
        </p:nvSpPr>
        <p:spPr>
          <a:xfrm>
            <a:off x="122968" y="1257163"/>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p>
        </p:txBody>
      </p:sp>
      <p:sp>
        <p:nvSpPr>
          <p:cNvPr id="1682" name="Dy"/>
          <p:cNvSpPr txBox="1"/>
          <p:nvPr/>
        </p:nvSpPr>
        <p:spPr>
          <a:xfrm>
            <a:off x="63683" y="4191932"/>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p>
        </p:txBody>
      </p:sp>
      <p:sp>
        <p:nvSpPr>
          <p:cNvPr id="1683" name="Dz"/>
          <p:cNvSpPr txBox="1"/>
          <p:nvPr/>
        </p:nvSpPr>
        <p:spPr>
          <a:xfrm>
            <a:off x="10497198" y="2386602"/>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684" name="矩形"/>
          <p:cNvSpPr/>
          <p:nvPr/>
        </p:nvSpPr>
        <p:spPr>
          <a:xfrm>
            <a:off x="184084" y="1109902"/>
            <a:ext cx="1342452" cy="1025734"/>
          </a:xfrm>
          <a:prstGeom prst="rect">
            <a:avLst/>
          </a:prstGeom>
          <a:ln w="25400">
            <a:solidFill>
              <a:schemeClr val="accent1"/>
            </a:solidFill>
          </a:ln>
        </p:spPr>
        <p:txBody>
          <a:bodyPr lIns="45719" rIns="45719" anchor="ctr"/>
          <a:lstStyle/>
          <a:p>
            <a:pPr>
              <a:defRPr sz="2400"/>
            </a:pPr>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Backprop with Vectors"/>
          <p:cNvSpPr txBox="1">
            <a:spLocks noGrp="1"/>
          </p:cNvSpPr>
          <p:nvPr>
            <p:ph type="title"/>
          </p:nvPr>
        </p:nvSpPr>
        <p:spPr>
          <a:xfrm>
            <a:off x="838200" y="365125"/>
            <a:ext cx="4886739" cy="684358"/>
          </a:xfrm>
          <a:prstGeom prst="rect">
            <a:avLst/>
          </a:prstGeom>
        </p:spPr>
        <p:txBody>
          <a:bodyPr/>
          <a:lstStyle>
            <a:lvl1pPr defTabSz="877823">
              <a:defRPr sz="3743"/>
            </a:lvl1pPr>
          </a:lstStyle>
          <a:p>
            <a:r>
              <a:rPr lang="zh-CN" altLang="en-US" dirty="0"/>
              <a:t>带向量的反向传播</a:t>
            </a:r>
            <a:endParaRPr dirty="0"/>
          </a:p>
        </p:txBody>
      </p:sp>
      <p:sp>
        <p:nvSpPr>
          <p:cNvPr id="1687"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66</a:t>
            </a:fld>
            <a:endParaRPr/>
          </a:p>
        </p:txBody>
      </p:sp>
      <p:sp>
        <p:nvSpPr>
          <p:cNvPr id="1688" name="矩形"/>
          <p:cNvSpPr/>
          <p:nvPr/>
        </p:nvSpPr>
        <p:spPr>
          <a:xfrm>
            <a:off x="31623" y="4096024"/>
            <a:ext cx="1272071" cy="864576"/>
          </a:xfrm>
          <a:prstGeom prst="rect">
            <a:avLst/>
          </a:prstGeom>
          <a:ln w="25400">
            <a:solidFill>
              <a:schemeClr val="accent1"/>
            </a:solidFill>
          </a:ln>
        </p:spPr>
        <p:txBody>
          <a:bodyPr lIns="45719" rIns="45719" anchor="ctr"/>
          <a:lstStyle/>
          <a:p>
            <a:pPr>
              <a:defRPr sz="2400"/>
            </a:pPr>
            <a:endParaRPr/>
          </a:p>
        </p:txBody>
      </p:sp>
      <p:sp>
        <p:nvSpPr>
          <p:cNvPr id="1689" name="矩形"/>
          <p:cNvSpPr/>
          <p:nvPr/>
        </p:nvSpPr>
        <p:spPr>
          <a:xfrm>
            <a:off x="9736896" y="2274031"/>
            <a:ext cx="1659569" cy="1025734"/>
          </a:xfrm>
          <a:prstGeom prst="rect">
            <a:avLst/>
          </a:prstGeom>
          <a:ln w="25400">
            <a:solidFill>
              <a:schemeClr val="accent1"/>
            </a:solidFill>
          </a:ln>
        </p:spPr>
        <p:txBody>
          <a:bodyPr lIns="45719" rIns="45719" anchor="ctr"/>
          <a:lstStyle/>
          <a:p>
            <a:pPr>
              <a:defRPr sz="2400"/>
            </a:pPr>
            <a:endParaRPr/>
          </a:p>
        </p:txBody>
      </p:sp>
      <p:grpSp>
        <p:nvGrpSpPr>
          <p:cNvPr id="1692" name="成组"/>
          <p:cNvGrpSpPr/>
          <p:nvPr/>
        </p:nvGrpSpPr>
        <p:grpSpPr>
          <a:xfrm>
            <a:off x="4373526" y="1383463"/>
            <a:ext cx="3970567" cy="3970568"/>
            <a:chOff x="0" y="0"/>
            <a:chExt cx="3970566" cy="3970566"/>
          </a:xfrm>
        </p:grpSpPr>
        <p:sp>
          <p:nvSpPr>
            <p:cNvPr id="1690" name="圆形"/>
            <p:cNvSpPr/>
            <p:nvPr/>
          </p:nvSpPr>
          <p:spPr>
            <a:xfrm>
              <a:off x="-1" y="-1"/>
              <a:ext cx="3970568" cy="3970568"/>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1691" name="f"/>
            <p:cNvSpPr txBox="1"/>
            <p:nvPr/>
          </p:nvSpPr>
          <p:spPr>
            <a:xfrm>
              <a:off x="581475" y="1399865"/>
              <a:ext cx="2807616"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1693" name="线条"/>
          <p:cNvSpPr/>
          <p:nvPr/>
        </p:nvSpPr>
        <p:spPr>
          <a:xfrm flipV="1">
            <a:off x="1329186" y="3923901"/>
            <a:ext cx="2894048" cy="711016"/>
          </a:xfrm>
          <a:prstGeom prst="line">
            <a:avLst/>
          </a:prstGeom>
          <a:ln w="25400">
            <a:solidFill>
              <a:schemeClr val="accent6"/>
            </a:solidFill>
            <a:tailEnd type="triangle"/>
          </a:ln>
        </p:spPr>
        <p:txBody>
          <a:bodyPr lIns="45719" rIns="45719"/>
          <a:lstStyle/>
          <a:p>
            <a:endParaRPr/>
          </a:p>
        </p:txBody>
      </p:sp>
      <p:sp>
        <p:nvSpPr>
          <p:cNvPr id="1694" name="线条"/>
          <p:cNvSpPr/>
          <p:nvPr/>
        </p:nvSpPr>
        <p:spPr>
          <a:xfrm>
            <a:off x="1566251" y="1593963"/>
            <a:ext cx="2900446" cy="864575"/>
          </a:xfrm>
          <a:prstGeom prst="line">
            <a:avLst/>
          </a:prstGeom>
          <a:ln w="25400">
            <a:solidFill>
              <a:schemeClr val="accent6"/>
            </a:solidFill>
            <a:tailEnd type="triangle"/>
          </a:ln>
        </p:spPr>
        <p:txBody>
          <a:bodyPr lIns="45719" rIns="45719"/>
          <a:lstStyle/>
          <a:p>
            <a:endParaRPr/>
          </a:p>
        </p:txBody>
      </p:sp>
      <p:sp>
        <p:nvSpPr>
          <p:cNvPr id="1695" name="线条"/>
          <p:cNvSpPr/>
          <p:nvPr/>
        </p:nvSpPr>
        <p:spPr>
          <a:xfrm>
            <a:off x="8344093" y="3438319"/>
            <a:ext cx="3031611" cy="1"/>
          </a:xfrm>
          <a:prstGeom prst="line">
            <a:avLst/>
          </a:prstGeom>
          <a:ln w="25400">
            <a:solidFill>
              <a:schemeClr val="accent6"/>
            </a:solidFill>
            <a:tailEnd type="triangle"/>
          </a:ln>
        </p:spPr>
        <p:txBody>
          <a:bodyPr lIns="45719" rIns="45719"/>
          <a:lstStyle/>
          <a:p>
            <a:endParaRPr/>
          </a:p>
        </p:txBody>
      </p:sp>
      <p:pic>
        <p:nvPicPr>
          <p:cNvPr id="1696" name="image155.png" descr="image155.png"/>
          <p:cNvPicPr>
            <a:picLocks noChangeAspect="1"/>
          </p:cNvPicPr>
          <p:nvPr/>
        </p:nvPicPr>
        <p:blipFill>
          <a:blip r:embed="rId2"/>
          <a:stretch>
            <a:fillRect/>
          </a:stretch>
        </p:blipFill>
        <p:spPr>
          <a:xfrm>
            <a:off x="945797" y="1405044"/>
            <a:ext cx="469779" cy="406295"/>
          </a:xfrm>
          <a:prstGeom prst="rect">
            <a:avLst/>
          </a:prstGeom>
          <a:ln w="25400">
            <a:solidFill>
              <a:schemeClr val="accent6"/>
            </a:solidFill>
          </a:ln>
        </p:spPr>
      </p:pic>
      <p:pic>
        <p:nvPicPr>
          <p:cNvPr id="1697" name="image156.png" descr="image156.png"/>
          <p:cNvPicPr>
            <a:picLocks noChangeAspect="1"/>
          </p:cNvPicPr>
          <p:nvPr/>
        </p:nvPicPr>
        <p:blipFill>
          <a:blip r:embed="rId3"/>
          <a:stretch>
            <a:fillRect/>
          </a:stretch>
        </p:blipFill>
        <p:spPr>
          <a:xfrm>
            <a:off x="809724" y="4353993"/>
            <a:ext cx="393598" cy="482475"/>
          </a:xfrm>
          <a:prstGeom prst="rect">
            <a:avLst/>
          </a:prstGeom>
          <a:ln w="25400">
            <a:solidFill>
              <a:schemeClr val="accent6"/>
            </a:solidFill>
          </a:ln>
        </p:spPr>
      </p:pic>
      <p:pic>
        <p:nvPicPr>
          <p:cNvPr id="1698" name="image157.png" descr="image157.png"/>
          <p:cNvPicPr>
            <a:picLocks noChangeAspect="1"/>
          </p:cNvPicPr>
          <p:nvPr/>
        </p:nvPicPr>
        <p:blipFill>
          <a:blip r:embed="rId4"/>
          <a:stretch>
            <a:fillRect/>
          </a:stretch>
        </p:blipFill>
        <p:spPr>
          <a:xfrm>
            <a:off x="9963454" y="2583751"/>
            <a:ext cx="469779" cy="406295"/>
          </a:xfrm>
          <a:prstGeom prst="rect">
            <a:avLst/>
          </a:prstGeom>
          <a:ln w="25400">
            <a:solidFill>
              <a:schemeClr val="accent6"/>
            </a:solidFill>
          </a:ln>
        </p:spPr>
      </p:pic>
      <p:sp>
        <p:nvSpPr>
          <p:cNvPr id="1699" name="线条"/>
          <p:cNvSpPr/>
          <p:nvPr/>
        </p:nvSpPr>
        <p:spPr>
          <a:xfrm flipH="1" flipV="1">
            <a:off x="8484574" y="3628200"/>
            <a:ext cx="2967228" cy="1"/>
          </a:xfrm>
          <a:prstGeom prst="line">
            <a:avLst/>
          </a:prstGeom>
          <a:ln w="25400">
            <a:solidFill>
              <a:srgbClr val="C00000"/>
            </a:solidFill>
            <a:tailEnd type="triangle"/>
          </a:ln>
        </p:spPr>
        <p:txBody>
          <a:bodyPr lIns="45719" rIns="45719"/>
          <a:lstStyle/>
          <a:p>
            <a:endParaRPr/>
          </a:p>
        </p:txBody>
      </p:sp>
      <p:pic>
        <p:nvPicPr>
          <p:cNvPr id="1700" name="image158.png" descr="image158.png"/>
          <p:cNvPicPr>
            <a:picLocks noChangeAspect="1"/>
          </p:cNvPicPr>
          <p:nvPr/>
        </p:nvPicPr>
        <p:blipFill>
          <a:blip r:embed="rId5"/>
          <a:stretch>
            <a:fillRect/>
          </a:stretch>
        </p:blipFill>
        <p:spPr>
          <a:xfrm>
            <a:off x="9855550" y="3848606"/>
            <a:ext cx="685622" cy="901466"/>
          </a:xfrm>
          <a:prstGeom prst="rect">
            <a:avLst/>
          </a:prstGeom>
          <a:ln w="25400">
            <a:solidFill>
              <a:srgbClr val="C00000"/>
            </a:solidFill>
          </a:ln>
        </p:spPr>
      </p:pic>
      <p:sp>
        <p:nvSpPr>
          <p:cNvPr id="1701" name="Upstream Gradient"/>
          <p:cNvSpPr txBox="1"/>
          <p:nvPr/>
        </p:nvSpPr>
        <p:spPr>
          <a:xfrm>
            <a:off x="8568518" y="4810671"/>
            <a:ext cx="353108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rPr lang="zh-CN" altLang="en-US" dirty="0"/>
              <a:t>上游梯度</a:t>
            </a:r>
            <a:endParaRPr dirty="0"/>
          </a:p>
        </p:txBody>
      </p:sp>
      <p:sp>
        <p:nvSpPr>
          <p:cNvPr id="1702" name="Dx"/>
          <p:cNvSpPr txBox="1"/>
          <p:nvPr/>
        </p:nvSpPr>
        <p:spPr>
          <a:xfrm>
            <a:off x="122968" y="1257163"/>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p>
        </p:txBody>
      </p:sp>
      <p:sp>
        <p:nvSpPr>
          <p:cNvPr id="1703" name="Dy"/>
          <p:cNvSpPr txBox="1"/>
          <p:nvPr/>
        </p:nvSpPr>
        <p:spPr>
          <a:xfrm>
            <a:off x="63683" y="4191932"/>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p>
        </p:txBody>
      </p:sp>
      <p:sp>
        <p:nvSpPr>
          <p:cNvPr id="1704" name="Dz"/>
          <p:cNvSpPr txBox="1"/>
          <p:nvPr/>
        </p:nvSpPr>
        <p:spPr>
          <a:xfrm>
            <a:off x="10497198" y="2386602"/>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705" name="Dz"/>
          <p:cNvSpPr txBox="1"/>
          <p:nvPr/>
        </p:nvSpPr>
        <p:spPr>
          <a:xfrm>
            <a:off x="10665087" y="3997616"/>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706" name="矩形"/>
          <p:cNvSpPr/>
          <p:nvPr/>
        </p:nvSpPr>
        <p:spPr>
          <a:xfrm>
            <a:off x="184084" y="1109902"/>
            <a:ext cx="1342452" cy="1025734"/>
          </a:xfrm>
          <a:prstGeom prst="rect">
            <a:avLst/>
          </a:prstGeom>
          <a:ln w="25400">
            <a:solidFill>
              <a:schemeClr val="accent1"/>
            </a:solidFill>
          </a:ln>
        </p:spPr>
        <p:txBody>
          <a:bodyPr lIns="45719" rIns="45719" anchor="ctr"/>
          <a:lstStyle/>
          <a:p>
            <a:pPr>
              <a:defRPr sz="2400"/>
            </a:pPr>
            <a:endParaRPr/>
          </a:p>
        </p:txBody>
      </p:sp>
      <p:sp>
        <p:nvSpPr>
          <p:cNvPr id="1707" name="矩形"/>
          <p:cNvSpPr/>
          <p:nvPr/>
        </p:nvSpPr>
        <p:spPr>
          <a:xfrm>
            <a:off x="9674513" y="3751698"/>
            <a:ext cx="1784336" cy="1095316"/>
          </a:xfrm>
          <a:prstGeom prst="rect">
            <a:avLst/>
          </a:prstGeom>
          <a:ln w="25400">
            <a:solidFill>
              <a:schemeClr val="accent1"/>
            </a:solidFill>
          </a:ln>
        </p:spPr>
        <p:txBody>
          <a:bodyPr lIns="45719" rIns="45719" anchor="ctr"/>
          <a:lstStyle/>
          <a:p>
            <a:pPr>
              <a:defRPr sz="2400"/>
            </a:pPr>
            <a:endParaRPr/>
          </a:p>
        </p:txBody>
      </p:sp>
      <p:grpSp>
        <p:nvGrpSpPr>
          <p:cNvPr id="1710" name="成组"/>
          <p:cNvGrpSpPr/>
          <p:nvPr/>
        </p:nvGrpSpPr>
        <p:grpSpPr>
          <a:xfrm>
            <a:off x="8959365" y="1100636"/>
            <a:ext cx="2967230" cy="786598"/>
            <a:chOff x="-1" y="-1"/>
            <a:chExt cx="2967229" cy="786597"/>
          </a:xfrm>
        </p:grpSpPr>
        <p:sp>
          <p:nvSpPr>
            <p:cNvPr id="1708" name="矩形"/>
            <p:cNvSpPr/>
            <p:nvPr/>
          </p:nvSpPr>
          <p:spPr>
            <a:xfrm>
              <a:off x="-1" y="-1"/>
              <a:ext cx="2967229" cy="786597"/>
            </a:xfrm>
            <a:prstGeom prst="rect">
              <a:avLst/>
            </a:prstGeom>
            <a:noFill/>
            <a:ln w="2540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1709"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a:t>
              </a:r>
              <a:r>
                <a:rPr dirty="0"/>
                <a:t> L </a:t>
              </a:r>
              <a:r>
                <a:rPr lang="zh-CN" altLang="en-US" dirty="0"/>
                <a:t>是标量</a:t>
              </a:r>
              <a:r>
                <a:rPr dirty="0"/>
                <a:t>!</a:t>
              </a:r>
            </a:p>
          </p:txBody>
        </p:sp>
      </p:grpSp>
      <p:sp>
        <p:nvSpPr>
          <p:cNvPr id="1711" name="For each element of z, how much does it influence L?"/>
          <p:cNvSpPr txBox="1"/>
          <p:nvPr/>
        </p:nvSpPr>
        <p:spPr>
          <a:xfrm>
            <a:off x="8168671" y="5226040"/>
            <a:ext cx="3970568"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lang="zh-CN" altLang="en-US" dirty="0"/>
              <a:t>对于 </a:t>
            </a:r>
            <a:r>
              <a:rPr lang="en-US" altLang="zh-CN" dirty="0"/>
              <a:t>z </a:t>
            </a:r>
            <a:r>
              <a:rPr lang="zh-CN" altLang="en-US" dirty="0"/>
              <a:t>的每个元素，它对 </a:t>
            </a:r>
            <a:r>
              <a:rPr lang="en-US" altLang="zh-CN" dirty="0"/>
              <a:t>L </a:t>
            </a:r>
            <a:r>
              <a:rPr lang="zh-CN" altLang="en-US" dirty="0"/>
              <a:t>的影响有多大？</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 name="Backprop with Vectors"/>
          <p:cNvSpPr txBox="1">
            <a:spLocks noGrp="1"/>
          </p:cNvSpPr>
          <p:nvPr>
            <p:ph type="title"/>
          </p:nvPr>
        </p:nvSpPr>
        <p:spPr>
          <a:xfrm>
            <a:off x="838200" y="365125"/>
            <a:ext cx="4886739" cy="684358"/>
          </a:xfrm>
          <a:prstGeom prst="rect">
            <a:avLst/>
          </a:prstGeom>
        </p:spPr>
        <p:txBody>
          <a:bodyPr/>
          <a:lstStyle>
            <a:lvl1pPr defTabSz="877823">
              <a:defRPr sz="3743"/>
            </a:lvl1pPr>
          </a:lstStyle>
          <a:p>
            <a:r>
              <a:rPr lang="zh-CN" altLang="en-US" dirty="0"/>
              <a:t>带向量的反向传播</a:t>
            </a:r>
            <a:endParaRPr dirty="0"/>
          </a:p>
        </p:txBody>
      </p:sp>
      <p:sp>
        <p:nvSpPr>
          <p:cNvPr id="171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67</a:t>
            </a:fld>
            <a:endParaRPr/>
          </a:p>
        </p:txBody>
      </p:sp>
      <p:sp>
        <p:nvSpPr>
          <p:cNvPr id="1715" name="矩形"/>
          <p:cNvSpPr/>
          <p:nvPr/>
        </p:nvSpPr>
        <p:spPr>
          <a:xfrm>
            <a:off x="31623" y="4096024"/>
            <a:ext cx="1272071" cy="864576"/>
          </a:xfrm>
          <a:prstGeom prst="rect">
            <a:avLst/>
          </a:prstGeom>
          <a:ln w="25400">
            <a:solidFill>
              <a:schemeClr val="accent1"/>
            </a:solidFill>
          </a:ln>
        </p:spPr>
        <p:txBody>
          <a:bodyPr lIns="45719" rIns="45719" anchor="ctr"/>
          <a:lstStyle/>
          <a:p>
            <a:pPr>
              <a:defRPr sz="2400"/>
            </a:pPr>
            <a:endParaRPr/>
          </a:p>
        </p:txBody>
      </p:sp>
      <p:sp>
        <p:nvSpPr>
          <p:cNvPr id="1716" name="矩形"/>
          <p:cNvSpPr/>
          <p:nvPr/>
        </p:nvSpPr>
        <p:spPr>
          <a:xfrm>
            <a:off x="9736896" y="2274031"/>
            <a:ext cx="1659569" cy="1025734"/>
          </a:xfrm>
          <a:prstGeom prst="rect">
            <a:avLst/>
          </a:prstGeom>
          <a:ln w="25400">
            <a:solidFill>
              <a:schemeClr val="accent1"/>
            </a:solidFill>
          </a:ln>
        </p:spPr>
        <p:txBody>
          <a:bodyPr lIns="45719" rIns="45719" anchor="ctr"/>
          <a:lstStyle/>
          <a:p>
            <a:pPr>
              <a:defRPr sz="2400"/>
            </a:pPr>
            <a:endParaRPr/>
          </a:p>
        </p:txBody>
      </p:sp>
      <p:grpSp>
        <p:nvGrpSpPr>
          <p:cNvPr id="1719" name="成组"/>
          <p:cNvGrpSpPr/>
          <p:nvPr/>
        </p:nvGrpSpPr>
        <p:grpSpPr>
          <a:xfrm>
            <a:off x="4373526" y="1383463"/>
            <a:ext cx="3970567" cy="3970568"/>
            <a:chOff x="0" y="0"/>
            <a:chExt cx="3970566" cy="3970566"/>
          </a:xfrm>
        </p:grpSpPr>
        <p:sp>
          <p:nvSpPr>
            <p:cNvPr id="1717" name="圆形"/>
            <p:cNvSpPr/>
            <p:nvPr/>
          </p:nvSpPr>
          <p:spPr>
            <a:xfrm>
              <a:off x="-1" y="-1"/>
              <a:ext cx="3970568" cy="3970568"/>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1718" name="f"/>
            <p:cNvSpPr txBox="1"/>
            <p:nvPr/>
          </p:nvSpPr>
          <p:spPr>
            <a:xfrm>
              <a:off x="581475" y="1399865"/>
              <a:ext cx="2807616"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1720" name="线条"/>
          <p:cNvSpPr/>
          <p:nvPr/>
        </p:nvSpPr>
        <p:spPr>
          <a:xfrm flipV="1">
            <a:off x="1329186" y="3923901"/>
            <a:ext cx="2894048" cy="711016"/>
          </a:xfrm>
          <a:prstGeom prst="line">
            <a:avLst/>
          </a:prstGeom>
          <a:ln w="25400">
            <a:solidFill>
              <a:schemeClr val="accent6"/>
            </a:solidFill>
            <a:tailEnd type="triangle"/>
          </a:ln>
        </p:spPr>
        <p:txBody>
          <a:bodyPr lIns="45719" rIns="45719"/>
          <a:lstStyle/>
          <a:p>
            <a:endParaRPr/>
          </a:p>
        </p:txBody>
      </p:sp>
      <p:sp>
        <p:nvSpPr>
          <p:cNvPr id="1721" name="线条"/>
          <p:cNvSpPr/>
          <p:nvPr/>
        </p:nvSpPr>
        <p:spPr>
          <a:xfrm>
            <a:off x="1566251" y="1593963"/>
            <a:ext cx="2900446" cy="864575"/>
          </a:xfrm>
          <a:prstGeom prst="line">
            <a:avLst/>
          </a:prstGeom>
          <a:ln w="25400">
            <a:solidFill>
              <a:schemeClr val="accent6"/>
            </a:solidFill>
            <a:tailEnd type="triangle"/>
          </a:ln>
        </p:spPr>
        <p:txBody>
          <a:bodyPr lIns="45719" rIns="45719"/>
          <a:lstStyle/>
          <a:p>
            <a:endParaRPr/>
          </a:p>
        </p:txBody>
      </p:sp>
      <p:sp>
        <p:nvSpPr>
          <p:cNvPr id="1722" name="线条"/>
          <p:cNvSpPr/>
          <p:nvPr/>
        </p:nvSpPr>
        <p:spPr>
          <a:xfrm>
            <a:off x="8344093" y="3438319"/>
            <a:ext cx="3031611" cy="1"/>
          </a:xfrm>
          <a:prstGeom prst="line">
            <a:avLst/>
          </a:prstGeom>
          <a:ln w="25400">
            <a:solidFill>
              <a:schemeClr val="accent6"/>
            </a:solidFill>
            <a:tailEnd type="triangle"/>
          </a:ln>
        </p:spPr>
        <p:txBody>
          <a:bodyPr lIns="45719" rIns="45719"/>
          <a:lstStyle/>
          <a:p>
            <a:endParaRPr/>
          </a:p>
        </p:txBody>
      </p:sp>
      <p:pic>
        <p:nvPicPr>
          <p:cNvPr id="1723" name="image155.png" descr="image155.png"/>
          <p:cNvPicPr>
            <a:picLocks noChangeAspect="1"/>
          </p:cNvPicPr>
          <p:nvPr/>
        </p:nvPicPr>
        <p:blipFill>
          <a:blip r:embed="rId2"/>
          <a:stretch>
            <a:fillRect/>
          </a:stretch>
        </p:blipFill>
        <p:spPr>
          <a:xfrm>
            <a:off x="945797" y="1405044"/>
            <a:ext cx="469779" cy="406295"/>
          </a:xfrm>
          <a:prstGeom prst="rect">
            <a:avLst/>
          </a:prstGeom>
          <a:ln w="25400">
            <a:solidFill>
              <a:schemeClr val="accent6"/>
            </a:solidFill>
          </a:ln>
        </p:spPr>
      </p:pic>
      <p:pic>
        <p:nvPicPr>
          <p:cNvPr id="1724" name="image156.png" descr="image156.png"/>
          <p:cNvPicPr>
            <a:picLocks noChangeAspect="1"/>
          </p:cNvPicPr>
          <p:nvPr/>
        </p:nvPicPr>
        <p:blipFill>
          <a:blip r:embed="rId3"/>
          <a:stretch>
            <a:fillRect/>
          </a:stretch>
        </p:blipFill>
        <p:spPr>
          <a:xfrm>
            <a:off x="809724" y="4353993"/>
            <a:ext cx="393598" cy="482475"/>
          </a:xfrm>
          <a:prstGeom prst="rect">
            <a:avLst/>
          </a:prstGeom>
          <a:ln w="25400">
            <a:solidFill>
              <a:schemeClr val="accent6"/>
            </a:solidFill>
          </a:ln>
        </p:spPr>
      </p:pic>
      <p:pic>
        <p:nvPicPr>
          <p:cNvPr id="1725" name="image157.png" descr="image157.png"/>
          <p:cNvPicPr>
            <a:picLocks noChangeAspect="1"/>
          </p:cNvPicPr>
          <p:nvPr/>
        </p:nvPicPr>
        <p:blipFill>
          <a:blip r:embed="rId4"/>
          <a:stretch>
            <a:fillRect/>
          </a:stretch>
        </p:blipFill>
        <p:spPr>
          <a:xfrm>
            <a:off x="9963454" y="2583751"/>
            <a:ext cx="469779" cy="406295"/>
          </a:xfrm>
          <a:prstGeom prst="rect">
            <a:avLst/>
          </a:prstGeom>
          <a:ln w="25400">
            <a:solidFill>
              <a:schemeClr val="accent6"/>
            </a:solidFill>
          </a:ln>
        </p:spPr>
      </p:pic>
      <p:sp>
        <p:nvSpPr>
          <p:cNvPr id="1726" name="线条"/>
          <p:cNvSpPr/>
          <p:nvPr/>
        </p:nvSpPr>
        <p:spPr>
          <a:xfrm flipH="1" flipV="1">
            <a:off x="8484574" y="3628200"/>
            <a:ext cx="2967228" cy="1"/>
          </a:xfrm>
          <a:prstGeom prst="line">
            <a:avLst/>
          </a:prstGeom>
          <a:ln w="25400">
            <a:solidFill>
              <a:srgbClr val="C00000"/>
            </a:solidFill>
            <a:tailEnd type="triangle"/>
          </a:ln>
        </p:spPr>
        <p:txBody>
          <a:bodyPr lIns="45719" rIns="45719"/>
          <a:lstStyle/>
          <a:p>
            <a:endParaRPr/>
          </a:p>
        </p:txBody>
      </p:sp>
      <p:pic>
        <p:nvPicPr>
          <p:cNvPr id="1727" name="image158.png" descr="image158.png"/>
          <p:cNvPicPr>
            <a:picLocks noChangeAspect="1"/>
          </p:cNvPicPr>
          <p:nvPr/>
        </p:nvPicPr>
        <p:blipFill>
          <a:blip r:embed="rId5"/>
          <a:stretch>
            <a:fillRect/>
          </a:stretch>
        </p:blipFill>
        <p:spPr>
          <a:xfrm>
            <a:off x="9855550" y="3848606"/>
            <a:ext cx="685622" cy="901466"/>
          </a:xfrm>
          <a:prstGeom prst="rect">
            <a:avLst/>
          </a:prstGeom>
          <a:ln w="25400">
            <a:solidFill>
              <a:srgbClr val="C00000"/>
            </a:solidFill>
          </a:ln>
        </p:spPr>
      </p:pic>
      <p:pic>
        <p:nvPicPr>
          <p:cNvPr id="1728" name="image159.png" descr="image159.png"/>
          <p:cNvPicPr>
            <a:picLocks noChangeAspect="1"/>
          </p:cNvPicPr>
          <p:nvPr/>
        </p:nvPicPr>
        <p:blipFill>
          <a:blip r:embed="rId6"/>
          <a:stretch>
            <a:fillRect/>
          </a:stretch>
        </p:blipFill>
        <p:spPr>
          <a:xfrm>
            <a:off x="4704458" y="2458535"/>
            <a:ext cx="647532" cy="850679"/>
          </a:xfrm>
          <a:prstGeom prst="rect">
            <a:avLst/>
          </a:prstGeom>
          <a:ln w="25400">
            <a:solidFill>
              <a:srgbClr val="C00000"/>
            </a:solidFill>
          </a:ln>
        </p:spPr>
      </p:pic>
      <p:pic>
        <p:nvPicPr>
          <p:cNvPr id="1729" name="image160.png" descr="image160.png"/>
          <p:cNvPicPr>
            <a:picLocks noChangeAspect="1"/>
          </p:cNvPicPr>
          <p:nvPr/>
        </p:nvPicPr>
        <p:blipFill>
          <a:blip r:embed="rId7"/>
          <a:stretch>
            <a:fillRect/>
          </a:stretch>
        </p:blipFill>
        <p:spPr>
          <a:xfrm>
            <a:off x="4806031" y="3461306"/>
            <a:ext cx="545959" cy="939556"/>
          </a:xfrm>
          <a:prstGeom prst="rect">
            <a:avLst/>
          </a:prstGeom>
          <a:ln w="25400">
            <a:solidFill>
              <a:srgbClr val="C00000"/>
            </a:solidFill>
          </a:ln>
        </p:spPr>
      </p:pic>
      <p:sp>
        <p:nvSpPr>
          <p:cNvPr id="1730" name="Upstream Gradient"/>
          <p:cNvSpPr txBox="1"/>
          <p:nvPr/>
        </p:nvSpPr>
        <p:spPr>
          <a:xfrm>
            <a:off x="8568518" y="4810671"/>
            <a:ext cx="353108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rPr lang="zh-CN" altLang="en-US" dirty="0"/>
              <a:t>上游梯度</a:t>
            </a:r>
          </a:p>
        </p:txBody>
      </p:sp>
      <p:sp>
        <p:nvSpPr>
          <p:cNvPr id="1731" name="Dx"/>
          <p:cNvSpPr txBox="1"/>
          <p:nvPr/>
        </p:nvSpPr>
        <p:spPr>
          <a:xfrm>
            <a:off x="122968" y="1257163"/>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p>
        </p:txBody>
      </p:sp>
      <p:sp>
        <p:nvSpPr>
          <p:cNvPr id="1732" name="Dy"/>
          <p:cNvSpPr txBox="1"/>
          <p:nvPr/>
        </p:nvSpPr>
        <p:spPr>
          <a:xfrm>
            <a:off x="63683" y="4191932"/>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p>
        </p:txBody>
      </p:sp>
      <p:sp>
        <p:nvSpPr>
          <p:cNvPr id="1733" name="Dz"/>
          <p:cNvSpPr txBox="1"/>
          <p:nvPr/>
        </p:nvSpPr>
        <p:spPr>
          <a:xfrm>
            <a:off x="10497198" y="2386602"/>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734" name="Dz"/>
          <p:cNvSpPr txBox="1"/>
          <p:nvPr/>
        </p:nvSpPr>
        <p:spPr>
          <a:xfrm>
            <a:off x="10665087" y="3997616"/>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735" name="矩形"/>
          <p:cNvSpPr/>
          <p:nvPr/>
        </p:nvSpPr>
        <p:spPr>
          <a:xfrm>
            <a:off x="184084" y="1109902"/>
            <a:ext cx="1342452" cy="1025734"/>
          </a:xfrm>
          <a:prstGeom prst="rect">
            <a:avLst/>
          </a:prstGeom>
          <a:ln w="25400">
            <a:solidFill>
              <a:schemeClr val="accent1"/>
            </a:solidFill>
          </a:ln>
        </p:spPr>
        <p:txBody>
          <a:bodyPr lIns="45719" rIns="45719" anchor="ctr"/>
          <a:lstStyle/>
          <a:p>
            <a:pPr>
              <a:defRPr sz="2400"/>
            </a:pPr>
            <a:endParaRPr/>
          </a:p>
        </p:txBody>
      </p:sp>
      <p:sp>
        <p:nvSpPr>
          <p:cNvPr id="1736" name="矩形"/>
          <p:cNvSpPr/>
          <p:nvPr/>
        </p:nvSpPr>
        <p:spPr>
          <a:xfrm>
            <a:off x="9674513" y="3751698"/>
            <a:ext cx="1784336" cy="1095316"/>
          </a:xfrm>
          <a:prstGeom prst="rect">
            <a:avLst/>
          </a:prstGeom>
          <a:ln w="25400">
            <a:solidFill>
              <a:schemeClr val="accent1"/>
            </a:solidFill>
          </a:ln>
        </p:spPr>
        <p:txBody>
          <a:bodyPr lIns="45719" rIns="45719" anchor="ctr"/>
          <a:lstStyle/>
          <a:p>
            <a:pPr>
              <a:defRPr sz="2400"/>
            </a:pPr>
            <a:endParaRPr/>
          </a:p>
        </p:txBody>
      </p:sp>
      <p:grpSp>
        <p:nvGrpSpPr>
          <p:cNvPr id="1739" name="成组"/>
          <p:cNvGrpSpPr/>
          <p:nvPr/>
        </p:nvGrpSpPr>
        <p:grpSpPr>
          <a:xfrm>
            <a:off x="8959365" y="1100636"/>
            <a:ext cx="2967230" cy="786598"/>
            <a:chOff x="-1" y="-1"/>
            <a:chExt cx="2967229" cy="786597"/>
          </a:xfrm>
        </p:grpSpPr>
        <p:sp>
          <p:nvSpPr>
            <p:cNvPr id="1737" name="矩形"/>
            <p:cNvSpPr/>
            <p:nvPr/>
          </p:nvSpPr>
          <p:spPr>
            <a:xfrm>
              <a:off x="-1" y="-1"/>
              <a:ext cx="2967229" cy="786597"/>
            </a:xfrm>
            <a:prstGeom prst="rect">
              <a:avLst/>
            </a:prstGeom>
            <a:noFill/>
            <a:ln w="2540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1738"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 </a:t>
              </a:r>
              <a:r>
                <a:rPr lang="en-US" altLang="zh-CN" dirty="0"/>
                <a:t>L </a:t>
              </a:r>
              <a:r>
                <a:rPr lang="zh-CN" altLang="en-US" dirty="0"/>
                <a:t>是标量</a:t>
              </a:r>
              <a:r>
                <a:rPr lang="en-US" altLang="zh-CN" dirty="0"/>
                <a:t>!</a:t>
              </a:r>
              <a:endParaRPr lang="zh-CN" altLang="en-US" dirty="0"/>
            </a:p>
          </p:txBody>
        </p:sp>
      </p:grpSp>
      <p:sp>
        <p:nvSpPr>
          <p:cNvPr id="1740" name="[Dy x Dz]"/>
          <p:cNvSpPr txBox="1"/>
          <p:nvPr/>
        </p:nvSpPr>
        <p:spPr>
          <a:xfrm>
            <a:off x="5384963" y="3689829"/>
            <a:ext cx="1903905"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r>
              <a:t> x D</a:t>
            </a:r>
            <a:r>
              <a:rPr baseline="-25000"/>
              <a:t>z</a:t>
            </a:r>
            <a:r>
              <a:t>] </a:t>
            </a:r>
          </a:p>
        </p:txBody>
      </p:sp>
      <p:sp>
        <p:nvSpPr>
          <p:cNvPr id="1741" name="[Dx x Dz]"/>
          <p:cNvSpPr txBox="1"/>
          <p:nvPr/>
        </p:nvSpPr>
        <p:spPr>
          <a:xfrm>
            <a:off x="5463275" y="2256036"/>
            <a:ext cx="1903905"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r>
              <a:t> x D</a:t>
            </a:r>
            <a:r>
              <a:rPr baseline="-25000"/>
              <a:t>z</a:t>
            </a:r>
            <a:r>
              <a:t>] </a:t>
            </a:r>
          </a:p>
        </p:txBody>
      </p:sp>
      <p:sp>
        <p:nvSpPr>
          <p:cNvPr id="1742" name="For each element of z, how much does it influence L?"/>
          <p:cNvSpPr txBox="1"/>
          <p:nvPr/>
        </p:nvSpPr>
        <p:spPr>
          <a:xfrm>
            <a:off x="8168671" y="5226040"/>
            <a:ext cx="3970568"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lang="zh-CN" altLang="en-US" dirty="0"/>
              <a:t>对于 </a:t>
            </a:r>
            <a:r>
              <a:rPr lang="en-US" altLang="zh-CN" dirty="0"/>
              <a:t>z </a:t>
            </a:r>
            <a:r>
              <a:rPr lang="zh-CN" altLang="en-US" dirty="0"/>
              <a:t>的每个元素，它对 </a:t>
            </a:r>
            <a:r>
              <a:rPr lang="en-US" altLang="zh-CN" dirty="0"/>
              <a:t>L </a:t>
            </a:r>
            <a:r>
              <a:rPr lang="zh-CN" altLang="en-US" dirty="0"/>
              <a:t>的影响有多大？</a:t>
            </a:r>
          </a:p>
        </p:txBody>
      </p:sp>
      <p:sp>
        <p:nvSpPr>
          <p:cNvPr id="1743" name="Local…"/>
          <p:cNvSpPr txBox="1"/>
          <p:nvPr/>
        </p:nvSpPr>
        <p:spPr>
          <a:xfrm>
            <a:off x="5039402" y="1443149"/>
            <a:ext cx="2497126"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a:spAutoFit/>
          </a:bodyPr>
          <a:lstStyle/>
          <a:p>
            <a:pPr algn="ctr">
              <a:defRPr sz="2300">
                <a:solidFill>
                  <a:schemeClr val="accent1"/>
                </a:solidFill>
              </a:defRPr>
            </a:pPr>
            <a:endParaRPr lang="en-US" altLang="zh-CN" dirty="0"/>
          </a:p>
          <a:p>
            <a:pPr algn="ctr">
              <a:defRPr sz="2300">
                <a:solidFill>
                  <a:schemeClr val="accent1"/>
                </a:solidFill>
              </a:defRPr>
            </a:pPr>
            <a:r>
              <a:rPr lang="zh-CN" altLang="en-US" dirty="0"/>
              <a:t>局部雅可比矩阵</a:t>
            </a:r>
            <a:endParaRPr dirty="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 name="Backprop with Vectors"/>
          <p:cNvSpPr txBox="1">
            <a:spLocks noGrp="1"/>
          </p:cNvSpPr>
          <p:nvPr>
            <p:ph type="title"/>
          </p:nvPr>
        </p:nvSpPr>
        <p:spPr>
          <a:xfrm>
            <a:off x="838200" y="365125"/>
            <a:ext cx="4886739" cy="684358"/>
          </a:xfrm>
          <a:prstGeom prst="rect">
            <a:avLst/>
          </a:prstGeom>
        </p:spPr>
        <p:txBody>
          <a:bodyPr/>
          <a:lstStyle>
            <a:lvl1pPr defTabSz="877823">
              <a:defRPr sz="3743"/>
            </a:lvl1pPr>
          </a:lstStyle>
          <a:p>
            <a:r>
              <a:rPr lang="zh-CN" altLang="en-US" dirty="0"/>
              <a:t>带向量的反向传播</a:t>
            </a:r>
            <a:endParaRPr dirty="0"/>
          </a:p>
        </p:txBody>
      </p:sp>
      <p:sp>
        <p:nvSpPr>
          <p:cNvPr id="1746"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68</a:t>
            </a:fld>
            <a:endParaRPr/>
          </a:p>
        </p:txBody>
      </p:sp>
      <p:sp>
        <p:nvSpPr>
          <p:cNvPr id="1747" name="矩形"/>
          <p:cNvSpPr/>
          <p:nvPr/>
        </p:nvSpPr>
        <p:spPr>
          <a:xfrm>
            <a:off x="31623" y="4096024"/>
            <a:ext cx="1272071" cy="864576"/>
          </a:xfrm>
          <a:prstGeom prst="rect">
            <a:avLst/>
          </a:prstGeom>
          <a:ln w="25400">
            <a:solidFill>
              <a:schemeClr val="accent1"/>
            </a:solidFill>
          </a:ln>
        </p:spPr>
        <p:txBody>
          <a:bodyPr lIns="45719" rIns="45719" anchor="ctr"/>
          <a:lstStyle/>
          <a:p>
            <a:pPr>
              <a:defRPr sz="2400"/>
            </a:pPr>
            <a:endParaRPr/>
          </a:p>
        </p:txBody>
      </p:sp>
      <p:pic>
        <p:nvPicPr>
          <p:cNvPr id="1748" name="image161.png" descr="image161.png"/>
          <p:cNvPicPr>
            <a:picLocks noChangeAspect="1"/>
          </p:cNvPicPr>
          <p:nvPr/>
        </p:nvPicPr>
        <p:blipFill>
          <a:blip r:embed="rId2"/>
          <a:stretch>
            <a:fillRect/>
          </a:stretch>
        </p:blipFill>
        <p:spPr>
          <a:xfrm rot="20700009">
            <a:off x="1867790" y="4690733"/>
            <a:ext cx="2086502" cy="945452"/>
          </a:xfrm>
          <a:prstGeom prst="rect">
            <a:avLst/>
          </a:prstGeom>
          <a:ln w="12700">
            <a:miter lim="400000"/>
          </a:ln>
        </p:spPr>
      </p:pic>
      <p:sp>
        <p:nvSpPr>
          <p:cNvPr id="1749" name="矩形"/>
          <p:cNvSpPr/>
          <p:nvPr/>
        </p:nvSpPr>
        <p:spPr>
          <a:xfrm>
            <a:off x="9736896" y="2274031"/>
            <a:ext cx="1659569" cy="1025734"/>
          </a:xfrm>
          <a:prstGeom prst="rect">
            <a:avLst/>
          </a:prstGeom>
          <a:ln w="25400">
            <a:solidFill>
              <a:schemeClr val="accent1"/>
            </a:solidFill>
          </a:ln>
        </p:spPr>
        <p:txBody>
          <a:bodyPr lIns="45719" rIns="45719" anchor="ctr"/>
          <a:lstStyle/>
          <a:p>
            <a:pPr>
              <a:defRPr sz="2400"/>
            </a:pPr>
            <a:endParaRPr/>
          </a:p>
        </p:txBody>
      </p:sp>
      <p:grpSp>
        <p:nvGrpSpPr>
          <p:cNvPr id="1752" name="成组"/>
          <p:cNvGrpSpPr/>
          <p:nvPr/>
        </p:nvGrpSpPr>
        <p:grpSpPr>
          <a:xfrm>
            <a:off x="4373526" y="1383463"/>
            <a:ext cx="3970567" cy="3970568"/>
            <a:chOff x="0" y="0"/>
            <a:chExt cx="3970566" cy="3970566"/>
          </a:xfrm>
        </p:grpSpPr>
        <p:sp>
          <p:nvSpPr>
            <p:cNvPr id="1750" name="圆形"/>
            <p:cNvSpPr/>
            <p:nvPr/>
          </p:nvSpPr>
          <p:spPr>
            <a:xfrm>
              <a:off x="-1" y="-1"/>
              <a:ext cx="3970568" cy="3970568"/>
            </a:xfrm>
            <a:prstGeom prst="ellipse">
              <a:avLst/>
            </a:prstGeom>
            <a:solidFill>
              <a:srgbClr val="F3F3F3"/>
            </a:solidFill>
            <a:ln w="19050" cap="flat">
              <a:solidFill>
                <a:srgbClr val="44546A"/>
              </a:solidFill>
              <a:prstDash val="solid"/>
              <a:round/>
            </a:ln>
            <a:effectLst/>
          </p:spPr>
          <p:txBody>
            <a:bodyPr wrap="square" lIns="45719" tIns="45719" rIns="45719" bIns="45719" numCol="1" anchor="ctr">
              <a:noAutofit/>
            </a:bodyPr>
            <a:lstStyle/>
            <a:p>
              <a:pPr algn="ctr">
                <a:defRPr sz="6300"/>
              </a:pPr>
              <a:endParaRPr/>
            </a:p>
          </p:txBody>
        </p:sp>
        <p:sp>
          <p:nvSpPr>
            <p:cNvPr id="1751" name="f"/>
            <p:cNvSpPr txBox="1"/>
            <p:nvPr/>
          </p:nvSpPr>
          <p:spPr>
            <a:xfrm>
              <a:off x="581475" y="1399865"/>
              <a:ext cx="2807616" cy="11708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6300"/>
              </a:lvl1pPr>
            </a:lstStyle>
            <a:p>
              <a:r>
                <a:t>f</a:t>
              </a:r>
            </a:p>
          </p:txBody>
        </p:sp>
      </p:grpSp>
      <p:sp>
        <p:nvSpPr>
          <p:cNvPr id="1753" name="线条"/>
          <p:cNvSpPr/>
          <p:nvPr/>
        </p:nvSpPr>
        <p:spPr>
          <a:xfrm flipV="1">
            <a:off x="1329186" y="3923901"/>
            <a:ext cx="2894048" cy="711016"/>
          </a:xfrm>
          <a:prstGeom prst="line">
            <a:avLst/>
          </a:prstGeom>
          <a:ln w="25400">
            <a:solidFill>
              <a:schemeClr val="accent6"/>
            </a:solidFill>
            <a:tailEnd type="triangle"/>
          </a:ln>
        </p:spPr>
        <p:txBody>
          <a:bodyPr lIns="45719" rIns="45719"/>
          <a:lstStyle/>
          <a:p>
            <a:endParaRPr/>
          </a:p>
        </p:txBody>
      </p:sp>
      <p:sp>
        <p:nvSpPr>
          <p:cNvPr id="1754" name="线条"/>
          <p:cNvSpPr/>
          <p:nvPr/>
        </p:nvSpPr>
        <p:spPr>
          <a:xfrm>
            <a:off x="1566251" y="1593963"/>
            <a:ext cx="2900446" cy="864575"/>
          </a:xfrm>
          <a:prstGeom prst="line">
            <a:avLst/>
          </a:prstGeom>
          <a:ln w="25400">
            <a:solidFill>
              <a:schemeClr val="accent6"/>
            </a:solidFill>
            <a:tailEnd type="triangle"/>
          </a:ln>
        </p:spPr>
        <p:txBody>
          <a:bodyPr lIns="45719" rIns="45719"/>
          <a:lstStyle/>
          <a:p>
            <a:endParaRPr/>
          </a:p>
        </p:txBody>
      </p:sp>
      <p:sp>
        <p:nvSpPr>
          <p:cNvPr id="1755" name="线条"/>
          <p:cNvSpPr/>
          <p:nvPr/>
        </p:nvSpPr>
        <p:spPr>
          <a:xfrm>
            <a:off x="8344093" y="3438319"/>
            <a:ext cx="3031611" cy="1"/>
          </a:xfrm>
          <a:prstGeom prst="line">
            <a:avLst/>
          </a:prstGeom>
          <a:ln w="25400">
            <a:solidFill>
              <a:schemeClr val="accent6"/>
            </a:solidFill>
            <a:tailEnd type="triangle"/>
          </a:ln>
        </p:spPr>
        <p:txBody>
          <a:bodyPr lIns="45719" rIns="45719"/>
          <a:lstStyle/>
          <a:p>
            <a:endParaRPr/>
          </a:p>
        </p:txBody>
      </p:sp>
      <p:pic>
        <p:nvPicPr>
          <p:cNvPr id="1756" name="image155.png" descr="image155.png"/>
          <p:cNvPicPr>
            <a:picLocks noChangeAspect="1"/>
          </p:cNvPicPr>
          <p:nvPr/>
        </p:nvPicPr>
        <p:blipFill>
          <a:blip r:embed="rId3"/>
          <a:stretch>
            <a:fillRect/>
          </a:stretch>
        </p:blipFill>
        <p:spPr>
          <a:xfrm>
            <a:off x="945797" y="1405044"/>
            <a:ext cx="469779" cy="406295"/>
          </a:xfrm>
          <a:prstGeom prst="rect">
            <a:avLst/>
          </a:prstGeom>
          <a:ln w="25400">
            <a:solidFill>
              <a:schemeClr val="accent6"/>
            </a:solidFill>
          </a:ln>
        </p:spPr>
      </p:pic>
      <p:pic>
        <p:nvPicPr>
          <p:cNvPr id="1757" name="image156.png" descr="image156.png"/>
          <p:cNvPicPr>
            <a:picLocks noChangeAspect="1"/>
          </p:cNvPicPr>
          <p:nvPr/>
        </p:nvPicPr>
        <p:blipFill>
          <a:blip r:embed="rId4"/>
          <a:stretch>
            <a:fillRect/>
          </a:stretch>
        </p:blipFill>
        <p:spPr>
          <a:xfrm>
            <a:off x="809724" y="4353993"/>
            <a:ext cx="393598" cy="482475"/>
          </a:xfrm>
          <a:prstGeom prst="rect">
            <a:avLst/>
          </a:prstGeom>
          <a:ln w="25400">
            <a:solidFill>
              <a:schemeClr val="accent6"/>
            </a:solidFill>
          </a:ln>
        </p:spPr>
      </p:pic>
      <p:pic>
        <p:nvPicPr>
          <p:cNvPr id="1758" name="image157.png" descr="image157.png"/>
          <p:cNvPicPr>
            <a:picLocks noChangeAspect="1"/>
          </p:cNvPicPr>
          <p:nvPr/>
        </p:nvPicPr>
        <p:blipFill>
          <a:blip r:embed="rId5"/>
          <a:stretch>
            <a:fillRect/>
          </a:stretch>
        </p:blipFill>
        <p:spPr>
          <a:xfrm>
            <a:off x="9963454" y="2583751"/>
            <a:ext cx="469779" cy="406295"/>
          </a:xfrm>
          <a:prstGeom prst="rect">
            <a:avLst/>
          </a:prstGeom>
          <a:ln w="25400">
            <a:solidFill>
              <a:schemeClr val="accent6"/>
            </a:solidFill>
          </a:ln>
        </p:spPr>
      </p:pic>
      <p:sp>
        <p:nvSpPr>
          <p:cNvPr id="1759" name="线条"/>
          <p:cNvSpPr/>
          <p:nvPr/>
        </p:nvSpPr>
        <p:spPr>
          <a:xfrm flipH="1" flipV="1">
            <a:off x="8484574" y="3628200"/>
            <a:ext cx="2967228" cy="1"/>
          </a:xfrm>
          <a:prstGeom prst="line">
            <a:avLst/>
          </a:prstGeom>
          <a:ln w="25400">
            <a:solidFill>
              <a:srgbClr val="C00000"/>
            </a:solidFill>
            <a:tailEnd type="triangle"/>
          </a:ln>
        </p:spPr>
        <p:txBody>
          <a:bodyPr lIns="45719" rIns="45719"/>
          <a:lstStyle/>
          <a:p>
            <a:endParaRPr/>
          </a:p>
        </p:txBody>
      </p:sp>
      <p:pic>
        <p:nvPicPr>
          <p:cNvPr id="1760" name="image158.png" descr="image158.png"/>
          <p:cNvPicPr>
            <a:picLocks noChangeAspect="1"/>
          </p:cNvPicPr>
          <p:nvPr/>
        </p:nvPicPr>
        <p:blipFill>
          <a:blip r:embed="rId6"/>
          <a:stretch>
            <a:fillRect/>
          </a:stretch>
        </p:blipFill>
        <p:spPr>
          <a:xfrm>
            <a:off x="9855550" y="3848606"/>
            <a:ext cx="685622" cy="901466"/>
          </a:xfrm>
          <a:prstGeom prst="rect">
            <a:avLst/>
          </a:prstGeom>
          <a:ln w="25400">
            <a:solidFill>
              <a:srgbClr val="C00000"/>
            </a:solidFill>
          </a:ln>
        </p:spPr>
      </p:pic>
      <p:pic>
        <p:nvPicPr>
          <p:cNvPr id="1761" name="image159.png" descr="image159.png"/>
          <p:cNvPicPr>
            <a:picLocks noChangeAspect="1"/>
          </p:cNvPicPr>
          <p:nvPr/>
        </p:nvPicPr>
        <p:blipFill>
          <a:blip r:embed="rId7"/>
          <a:stretch>
            <a:fillRect/>
          </a:stretch>
        </p:blipFill>
        <p:spPr>
          <a:xfrm>
            <a:off x="4704458" y="2458535"/>
            <a:ext cx="647532" cy="850679"/>
          </a:xfrm>
          <a:prstGeom prst="rect">
            <a:avLst/>
          </a:prstGeom>
          <a:ln w="25400">
            <a:solidFill>
              <a:srgbClr val="C00000"/>
            </a:solidFill>
          </a:ln>
        </p:spPr>
      </p:pic>
      <p:pic>
        <p:nvPicPr>
          <p:cNvPr id="1762" name="image160.png" descr="image160.png"/>
          <p:cNvPicPr>
            <a:picLocks noChangeAspect="1"/>
          </p:cNvPicPr>
          <p:nvPr/>
        </p:nvPicPr>
        <p:blipFill>
          <a:blip r:embed="rId8"/>
          <a:stretch>
            <a:fillRect/>
          </a:stretch>
        </p:blipFill>
        <p:spPr>
          <a:xfrm>
            <a:off x="4806031" y="3461306"/>
            <a:ext cx="545959" cy="939556"/>
          </a:xfrm>
          <a:prstGeom prst="rect">
            <a:avLst/>
          </a:prstGeom>
          <a:ln w="25400">
            <a:solidFill>
              <a:srgbClr val="C00000"/>
            </a:solidFill>
          </a:ln>
        </p:spPr>
      </p:pic>
      <p:sp>
        <p:nvSpPr>
          <p:cNvPr id="1763" name="矩形"/>
          <p:cNvSpPr/>
          <p:nvPr/>
        </p:nvSpPr>
        <p:spPr>
          <a:xfrm rot="20701503">
            <a:off x="1821456" y="4811822"/>
            <a:ext cx="745947" cy="1010575"/>
          </a:xfrm>
          <a:prstGeom prst="rect">
            <a:avLst/>
          </a:prstGeom>
          <a:ln w="25400">
            <a:solidFill>
              <a:srgbClr val="C00000"/>
            </a:solidFill>
          </a:ln>
        </p:spPr>
        <p:txBody>
          <a:bodyPr lIns="45719" rIns="45719" anchor="ctr"/>
          <a:lstStyle/>
          <a:p>
            <a:pPr>
              <a:defRPr sz="2400"/>
            </a:pPr>
            <a:endParaRPr/>
          </a:p>
        </p:txBody>
      </p:sp>
      <p:sp>
        <p:nvSpPr>
          <p:cNvPr id="1764" name="线条"/>
          <p:cNvSpPr/>
          <p:nvPr/>
        </p:nvSpPr>
        <p:spPr>
          <a:xfrm flipH="1" flipV="1">
            <a:off x="1526561" y="1860592"/>
            <a:ext cx="2833663" cy="778999"/>
          </a:xfrm>
          <a:prstGeom prst="line">
            <a:avLst/>
          </a:prstGeom>
          <a:ln w="25400">
            <a:solidFill>
              <a:srgbClr val="C00000"/>
            </a:solidFill>
            <a:tailEnd type="triangle"/>
          </a:ln>
        </p:spPr>
        <p:txBody>
          <a:bodyPr lIns="45719" rIns="45719"/>
          <a:lstStyle/>
          <a:p>
            <a:endParaRPr/>
          </a:p>
        </p:txBody>
      </p:sp>
      <p:sp>
        <p:nvSpPr>
          <p:cNvPr id="1765" name="线条"/>
          <p:cNvSpPr/>
          <p:nvPr/>
        </p:nvSpPr>
        <p:spPr>
          <a:xfrm flipH="1">
            <a:off x="1378293" y="4131166"/>
            <a:ext cx="2854857" cy="740608"/>
          </a:xfrm>
          <a:prstGeom prst="line">
            <a:avLst/>
          </a:prstGeom>
          <a:ln w="25400">
            <a:solidFill>
              <a:srgbClr val="C00000"/>
            </a:solidFill>
            <a:tailEnd type="triangle"/>
          </a:ln>
        </p:spPr>
        <p:txBody>
          <a:bodyPr lIns="45719" rIns="45719"/>
          <a:lstStyle/>
          <a:p>
            <a:endParaRPr/>
          </a:p>
        </p:txBody>
      </p:sp>
      <p:sp>
        <p:nvSpPr>
          <p:cNvPr id="1766" name="Upstream Gradient"/>
          <p:cNvSpPr txBox="1"/>
          <p:nvPr/>
        </p:nvSpPr>
        <p:spPr>
          <a:xfrm>
            <a:off x="8568518" y="4810671"/>
            <a:ext cx="353108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rPr lang="zh-CN" altLang="en-US" dirty="0"/>
              <a:t>上游梯度</a:t>
            </a:r>
          </a:p>
        </p:txBody>
      </p:sp>
      <p:sp>
        <p:nvSpPr>
          <p:cNvPr id="1767" name="Downstream Gradients"/>
          <p:cNvSpPr txBox="1"/>
          <p:nvPr/>
        </p:nvSpPr>
        <p:spPr>
          <a:xfrm>
            <a:off x="-144431" y="3119378"/>
            <a:ext cx="2100255" cy="584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200">
                <a:solidFill>
                  <a:srgbClr val="FF0000"/>
                </a:solidFill>
              </a:defRPr>
            </a:lvl1pPr>
          </a:lstStyle>
          <a:p>
            <a:r>
              <a:rPr lang="zh-CN" altLang="en-US" dirty="0"/>
              <a:t>下游梯度</a:t>
            </a:r>
            <a:endParaRPr dirty="0"/>
          </a:p>
        </p:txBody>
      </p:sp>
      <p:sp>
        <p:nvSpPr>
          <p:cNvPr id="1768" name="Dx"/>
          <p:cNvSpPr txBox="1"/>
          <p:nvPr/>
        </p:nvSpPr>
        <p:spPr>
          <a:xfrm>
            <a:off x="122968" y="1257163"/>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p>
        </p:txBody>
      </p:sp>
      <p:sp>
        <p:nvSpPr>
          <p:cNvPr id="1769" name="Dy"/>
          <p:cNvSpPr txBox="1"/>
          <p:nvPr/>
        </p:nvSpPr>
        <p:spPr>
          <a:xfrm>
            <a:off x="63683" y="4191932"/>
            <a:ext cx="731409"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p>
        </p:txBody>
      </p:sp>
      <p:sp>
        <p:nvSpPr>
          <p:cNvPr id="1770" name="Dz"/>
          <p:cNvSpPr txBox="1"/>
          <p:nvPr/>
        </p:nvSpPr>
        <p:spPr>
          <a:xfrm>
            <a:off x="10497198" y="2386602"/>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771" name="Dz"/>
          <p:cNvSpPr txBox="1"/>
          <p:nvPr/>
        </p:nvSpPr>
        <p:spPr>
          <a:xfrm>
            <a:off x="10665087" y="3997616"/>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z</a:t>
            </a:r>
          </a:p>
        </p:txBody>
      </p:sp>
      <p:sp>
        <p:nvSpPr>
          <p:cNvPr id="1772" name="矩形"/>
          <p:cNvSpPr/>
          <p:nvPr/>
        </p:nvSpPr>
        <p:spPr>
          <a:xfrm>
            <a:off x="184084" y="1109902"/>
            <a:ext cx="1342452" cy="1025734"/>
          </a:xfrm>
          <a:prstGeom prst="rect">
            <a:avLst/>
          </a:prstGeom>
          <a:ln w="25400">
            <a:solidFill>
              <a:schemeClr val="accent1"/>
            </a:solidFill>
          </a:ln>
        </p:spPr>
        <p:txBody>
          <a:bodyPr lIns="45719" rIns="45719" anchor="ctr"/>
          <a:lstStyle/>
          <a:p>
            <a:pPr>
              <a:defRPr sz="2400"/>
            </a:pPr>
            <a:endParaRPr/>
          </a:p>
        </p:txBody>
      </p:sp>
      <p:sp>
        <p:nvSpPr>
          <p:cNvPr id="1773" name="矩形"/>
          <p:cNvSpPr/>
          <p:nvPr/>
        </p:nvSpPr>
        <p:spPr>
          <a:xfrm>
            <a:off x="9674513" y="3751698"/>
            <a:ext cx="1784336" cy="1095316"/>
          </a:xfrm>
          <a:prstGeom prst="rect">
            <a:avLst/>
          </a:prstGeom>
          <a:ln w="25400">
            <a:solidFill>
              <a:schemeClr val="accent1"/>
            </a:solidFill>
          </a:ln>
        </p:spPr>
        <p:txBody>
          <a:bodyPr lIns="45719" rIns="45719" anchor="ctr"/>
          <a:lstStyle/>
          <a:p>
            <a:pPr>
              <a:defRPr sz="2400"/>
            </a:pPr>
            <a:endParaRPr/>
          </a:p>
        </p:txBody>
      </p:sp>
      <p:grpSp>
        <p:nvGrpSpPr>
          <p:cNvPr id="1776" name="成组"/>
          <p:cNvGrpSpPr/>
          <p:nvPr/>
        </p:nvGrpSpPr>
        <p:grpSpPr>
          <a:xfrm>
            <a:off x="8959365" y="1100636"/>
            <a:ext cx="2967230" cy="786598"/>
            <a:chOff x="-1" y="-1"/>
            <a:chExt cx="2967229" cy="786597"/>
          </a:xfrm>
        </p:grpSpPr>
        <p:sp>
          <p:nvSpPr>
            <p:cNvPr id="1774" name="矩形"/>
            <p:cNvSpPr/>
            <p:nvPr/>
          </p:nvSpPr>
          <p:spPr>
            <a:xfrm>
              <a:off x="-1" y="-1"/>
              <a:ext cx="2967229" cy="786597"/>
            </a:xfrm>
            <a:prstGeom prst="rect">
              <a:avLst/>
            </a:prstGeom>
            <a:noFill/>
            <a:ln w="2540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1775"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 </a:t>
              </a:r>
              <a:r>
                <a:rPr lang="en-US" altLang="zh-CN" dirty="0"/>
                <a:t>L </a:t>
              </a:r>
              <a:r>
                <a:rPr lang="zh-CN" altLang="en-US" dirty="0"/>
                <a:t>是标量</a:t>
              </a:r>
              <a:r>
                <a:rPr lang="en-US" altLang="zh-CN" dirty="0"/>
                <a:t>!</a:t>
              </a:r>
              <a:endParaRPr lang="zh-CN" altLang="en-US" dirty="0"/>
            </a:p>
          </p:txBody>
        </p:sp>
      </p:grpSp>
      <p:sp>
        <p:nvSpPr>
          <p:cNvPr id="1777" name="[Dy x Dz]"/>
          <p:cNvSpPr txBox="1"/>
          <p:nvPr/>
        </p:nvSpPr>
        <p:spPr>
          <a:xfrm>
            <a:off x="5384963" y="3689829"/>
            <a:ext cx="1903905"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r>
              <a:t> x D</a:t>
            </a:r>
            <a:r>
              <a:rPr baseline="-25000"/>
              <a:t>z</a:t>
            </a:r>
            <a:r>
              <a:t>] </a:t>
            </a:r>
          </a:p>
        </p:txBody>
      </p:sp>
      <p:sp>
        <p:nvSpPr>
          <p:cNvPr id="1778" name="[Dx x Dz]"/>
          <p:cNvSpPr txBox="1"/>
          <p:nvPr/>
        </p:nvSpPr>
        <p:spPr>
          <a:xfrm>
            <a:off x="5463275" y="2256036"/>
            <a:ext cx="1903905"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r>
              <a:t> x D</a:t>
            </a:r>
            <a:r>
              <a:rPr baseline="-25000"/>
              <a:t>z</a:t>
            </a:r>
            <a:r>
              <a:t>] </a:t>
            </a:r>
          </a:p>
        </p:txBody>
      </p:sp>
      <p:sp>
        <p:nvSpPr>
          <p:cNvPr id="1779" name="For each element of z, how much does it influence L?"/>
          <p:cNvSpPr txBox="1"/>
          <p:nvPr/>
        </p:nvSpPr>
        <p:spPr>
          <a:xfrm>
            <a:off x="8168671" y="5226040"/>
            <a:ext cx="3970568"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lang="zh-CN" altLang="en-US" dirty="0"/>
              <a:t>对于 </a:t>
            </a:r>
            <a:r>
              <a:rPr lang="en-US" altLang="zh-CN" dirty="0"/>
              <a:t>z </a:t>
            </a:r>
            <a:r>
              <a:rPr lang="zh-CN" altLang="en-US" dirty="0"/>
              <a:t>的每个元素，它对 </a:t>
            </a:r>
            <a:r>
              <a:rPr lang="en-US" altLang="zh-CN" dirty="0"/>
              <a:t>L </a:t>
            </a:r>
            <a:r>
              <a:rPr lang="zh-CN" altLang="en-US" dirty="0"/>
              <a:t>的影响有多大？</a:t>
            </a:r>
          </a:p>
        </p:txBody>
      </p:sp>
      <p:sp>
        <p:nvSpPr>
          <p:cNvPr id="1780" name="Dy"/>
          <p:cNvSpPr txBox="1"/>
          <p:nvPr/>
        </p:nvSpPr>
        <p:spPr>
          <a:xfrm>
            <a:off x="1148367" y="5204569"/>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y</a:t>
            </a:r>
          </a:p>
        </p:txBody>
      </p:sp>
      <p:sp>
        <p:nvSpPr>
          <p:cNvPr id="1781" name="Dx"/>
          <p:cNvSpPr txBox="1"/>
          <p:nvPr/>
        </p:nvSpPr>
        <p:spPr>
          <a:xfrm>
            <a:off x="748905" y="2220663"/>
            <a:ext cx="731410" cy="8337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3400">
                <a:solidFill>
                  <a:schemeClr val="accent1"/>
                </a:solidFill>
              </a:defRPr>
            </a:pPr>
            <a:r>
              <a:t>D</a:t>
            </a:r>
            <a:r>
              <a:rPr baseline="-25000"/>
              <a:t>x</a:t>
            </a:r>
          </a:p>
        </p:txBody>
      </p:sp>
      <p:sp>
        <p:nvSpPr>
          <p:cNvPr id="1782" name="Matrix-vector…"/>
          <p:cNvSpPr txBox="1"/>
          <p:nvPr/>
        </p:nvSpPr>
        <p:spPr>
          <a:xfrm>
            <a:off x="1864447" y="3309230"/>
            <a:ext cx="1948294" cy="5692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100">
                <a:solidFill>
                  <a:schemeClr val="accent1"/>
                </a:solidFill>
              </a:defRPr>
            </a:pPr>
            <a:r>
              <a:rPr lang="zh-CN" altLang="en-US" dirty="0"/>
              <a:t>矩阵向量乘法</a:t>
            </a:r>
            <a:endParaRPr dirty="0"/>
          </a:p>
        </p:txBody>
      </p:sp>
      <p:pic>
        <p:nvPicPr>
          <p:cNvPr id="1783" name="image162.png" descr="image162.png"/>
          <p:cNvPicPr>
            <a:picLocks noChangeAspect="1"/>
          </p:cNvPicPr>
          <p:nvPr/>
        </p:nvPicPr>
        <p:blipFill>
          <a:blip r:embed="rId9"/>
          <a:stretch>
            <a:fillRect/>
          </a:stretch>
        </p:blipFill>
        <p:spPr>
          <a:xfrm rot="900020">
            <a:off x="1723189" y="2375459"/>
            <a:ext cx="2239425" cy="904457"/>
          </a:xfrm>
          <a:prstGeom prst="rect">
            <a:avLst/>
          </a:prstGeom>
          <a:ln w="12700">
            <a:miter lim="400000"/>
          </a:ln>
        </p:spPr>
      </p:pic>
      <p:sp>
        <p:nvSpPr>
          <p:cNvPr id="1784" name="矩形"/>
          <p:cNvSpPr/>
          <p:nvPr/>
        </p:nvSpPr>
        <p:spPr>
          <a:xfrm rot="900390">
            <a:off x="1586530" y="2120507"/>
            <a:ext cx="864876" cy="934816"/>
          </a:xfrm>
          <a:prstGeom prst="rect">
            <a:avLst/>
          </a:prstGeom>
          <a:ln w="25400">
            <a:solidFill>
              <a:srgbClr val="C00000"/>
            </a:solidFill>
          </a:ln>
        </p:spPr>
        <p:txBody>
          <a:bodyPr lIns="45719" rIns="45719" anchor="ctr"/>
          <a:lstStyle/>
          <a:p>
            <a:pPr>
              <a:defRPr sz="2400"/>
            </a:pPr>
            <a:endParaRPr/>
          </a:p>
        </p:txBody>
      </p:sp>
      <p:sp>
        <p:nvSpPr>
          <p:cNvPr id="1785" name="Local…"/>
          <p:cNvSpPr txBox="1"/>
          <p:nvPr/>
        </p:nvSpPr>
        <p:spPr>
          <a:xfrm>
            <a:off x="5039402" y="1443149"/>
            <a:ext cx="2595026"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chemeClr val="accent1"/>
                </a:solidFill>
              </a:defRPr>
            </a:pPr>
            <a:endParaRPr lang="en-US" altLang="zh-CN" dirty="0"/>
          </a:p>
          <a:p>
            <a:pPr algn="ctr">
              <a:defRPr sz="2300">
                <a:solidFill>
                  <a:schemeClr val="accent1"/>
                </a:solidFill>
              </a:defRPr>
            </a:pPr>
            <a:r>
              <a:rPr lang="zh-CN" altLang="en-US" dirty="0"/>
              <a:t>局部雅可比矩阵</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 name="Backprop with Vectors"/>
          <p:cNvSpPr txBox="1">
            <a:spLocks noGrp="1"/>
          </p:cNvSpPr>
          <p:nvPr>
            <p:ph type="title"/>
          </p:nvPr>
        </p:nvSpPr>
        <p:spPr>
          <a:prstGeom prst="rect">
            <a:avLst/>
          </a:prstGeom>
        </p:spPr>
        <p:txBody>
          <a:bodyPr/>
          <a:lstStyle>
            <a:lvl1pPr>
              <a:defRPr sz="3900"/>
            </a:lvl1pPr>
          </a:lstStyle>
          <a:p>
            <a:r>
              <a:rPr lang="zh-CN" altLang="en-US" dirty="0"/>
              <a:t>带向量的反向传播</a:t>
            </a:r>
            <a:endParaRPr dirty="0"/>
          </a:p>
        </p:txBody>
      </p:sp>
      <p:sp>
        <p:nvSpPr>
          <p:cNvPr id="1788"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69</a:t>
            </a:fld>
            <a:endParaRPr/>
          </a:p>
        </p:txBody>
      </p:sp>
      <p:grpSp>
        <p:nvGrpSpPr>
          <p:cNvPr id="1791" name="成组"/>
          <p:cNvGrpSpPr/>
          <p:nvPr/>
        </p:nvGrpSpPr>
        <p:grpSpPr>
          <a:xfrm>
            <a:off x="4762393" y="1839864"/>
            <a:ext cx="2720092" cy="1691160"/>
            <a:chOff x="0" y="0"/>
            <a:chExt cx="2720090" cy="1691158"/>
          </a:xfrm>
        </p:grpSpPr>
        <p:sp>
          <p:nvSpPr>
            <p:cNvPr id="1789"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790"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792"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793"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794"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795"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796"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1797"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
        <p:nvSpPr>
          <p:cNvPr id="1798"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799"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800"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801"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454"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pic>
        <p:nvPicPr>
          <p:cNvPr id="455"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456"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457"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458"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459" name="矩形"/>
          <p:cNvSpPr/>
          <p:nvPr/>
        </p:nvSpPr>
        <p:spPr>
          <a:xfrm>
            <a:off x="10816028" y="2262377"/>
            <a:ext cx="499871" cy="351110"/>
          </a:xfrm>
          <a:prstGeom prst="rect">
            <a:avLst/>
          </a:prstGeom>
          <a:solidFill>
            <a:srgbClr val="FFFFFF"/>
          </a:solidFill>
          <a:ln w="12700">
            <a:miter lim="400000"/>
          </a:ln>
        </p:spPr>
        <p:txBody>
          <a:bodyPr lIns="45719" rIns="45719" anchor="ctr"/>
          <a:lstStyle/>
          <a:p>
            <a:pPr>
              <a:defRPr sz="2400"/>
            </a:pPr>
            <a:endParaRPr/>
          </a:p>
        </p:txBody>
      </p:sp>
      <p:sp>
        <p:nvSpPr>
          <p:cNvPr id="460" name="矩形"/>
          <p:cNvSpPr/>
          <p:nvPr/>
        </p:nvSpPr>
        <p:spPr>
          <a:xfrm>
            <a:off x="5792637" y="3087129"/>
            <a:ext cx="499871" cy="210746"/>
          </a:xfrm>
          <a:prstGeom prst="rect">
            <a:avLst/>
          </a:prstGeom>
          <a:solidFill>
            <a:srgbClr val="FFFFFF"/>
          </a:solidFill>
          <a:ln w="12700">
            <a:miter lim="400000"/>
          </a:ln>
        </p:spPr>
        <p:txBody>
          <a:bodyPr lIns="45719" rIns="45719" anchor="ctr"/>
          <a:lstStyle/>
          <a:p>
            <a:pPr>
              <a:defRPr sz="2400"/>
            </a:pPr>
            <a:endParaRPr/>
          </a:p>
        </p:txBody>
      </p:sp>
      <p:sp>
        <p:nvSpPr>
          <p:cNvPr id="461"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462"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pic>
        <p:nvPicPr>
          <p:cNvPr id="463" name="image103.gif" descr="image103.gif"/>
          <p:cNvPicPr>
            <a:picLocks noChangeAspect="1"/>
          </p:cNvPicPr>
          <p:nvPr/>
        </p:nvPicPr>
        <p:blipFill>
          <a:blip r:embed="rId3"/>
          <a:stretch>
            <a:fillRect/>
          </a:stretch>
        </p:blipFill>
        <p:spPr>
          <a:xfrm>
            <a:off x="349649" y="1681650"/>
            <a:ext cx="4562525" cy="547925"/>
          </a:xfrm>
          <a:prstGeom prst="rect">
            <a:avLst/>
          </a:prstGeom>
          <a:ln w="12700">
            <a:miter lim="400000"/>
          </a:ln>
        </p:spPr>
      </p:pic>
      <p:pic>
        <p:nvPicPr>
          <p:cNvPr id="464" name="image104.gif" descr="image104.gif"/>
          <p:cNvPicPr>
            <a:picLocks noChangeAspect="1"/>
          </p:cNvPicPr>
          <p:nvPr/>
        </p:nvPicPr>
        <p:blipFill>
          <a:blip r:embed="rId4"/>
          <a:stretch>
            <a:fillRect/>
          </a:stretch>
        </p:blipFill>
        <p:spPr>
          <a:xfrm>
            <a:off x="238110" y="3810060"/>
            <a:ext cx="2508392" cy="502921"/>
          </a:xfrm>
          <a:prstGeom prst="rect">
            <a:avLst/>
          </a:prstGeom>
          <a:ln w="12700">
            <a:miter lim="400000"/>
          </a:ln>
        </p:spPr>
      </p:pic>
      <p:pic>
        <p:nvPicPr>
          <p:cNvPr id="465" name="image105.gif" descr="image105.gif"/>
          <p:cNvPicPr>
            <a:picLocks noChangeAspect="1"/>
          </p:cNvPicPr>
          <p:nvPr/>
        </p:nvPicPr>
        <p:blipFill>
          <a:blip r:embed="rId5"/>
          <a:stretch>
            <a:fillRect/>
          </a:stretch>
        </p:blipFill>
        <p:spPr>
          <a:xfrm>
            <a:off x="3481308" y="3808391"/>
            <a:ext cx="1503467" cy="502921"/>
          </a:xfrm>
          <a:prstGeom prst="rect">
            <a:avLst/>
          </a:prstGeom>
          <a:ln w="12700">
            <a:miter lim="400000"/>
          </a:ln>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70</a:t>
            </a:fld>
            <a:endParaRPr/>
          </a:p>
        </p:txBody>
      </p:sp>
      <p:grpSp>
        <p:nvGrpSpPr>
          <p:cNvPr id="1807" name="成组"/>
          <p:cNvGrpSpPr/>
          <p:nvPr/>
        </p:nvGrpSpPr>
        <p:grpSpPr>
          <a:xfrm>
            <a:off x="4762393" y="1839864"/>
            <a:ext cx="2720092" cy="1691160"/>
            <a:chOff x="0" y="0"/>
            <a:chExt cx="2720090" cy="1691158"/>
          </a:xfrm>
        </p:grpSpPr>
        <p:sp>
          <p:nvSpPr>
            <p:cNvPr id="1805"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806"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808"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809"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810"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811"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814" name="4D dL/dy:…"/>
          <p:cNvSpPr txBox="1"/>
          <p:nvPr/>
        </p:nvSpPr>
        <p:spPr>
          <a:xfrm>
            <a:off x="7801767" y="3622900"/>
            <a:ext cx="250974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a:t> </a:t>
            </a:r>
            <a:r>
              <a:rPr dirty="0" err="1"/>
              <a:t>dL</a:t>
            </a:r>
            <a:r>
              <a:rPr dirty="0"/>
              <a:t>/</a:t>
            </a:r>
            <a:r>
              <a:rPr dirty="0" err="1"/>
              <a:t>dy</a:t>
            </a:r>
            <a:r>
              <a:rPr dirty="0"/>
              <a:t>: </a:t>
            </a:r>
          </a:p>
          <a:p>
            <a:pPr algn="ctr">
              <a:defRPr sz="2600">
                <a:solidFill>
                  <a:srgbClr val="C00000"/>
                </a:solidFill>
              </a:defRPr>
            </a:pPr>
            <a:r>
              <a:rPr dirty="0"/>
              <a:t>[  4  ]</a:t>
            </a:r>
          </a:p>
          <a:p>
            <a:pPr algn="ctr">
              <a:defRPr sz="2600">
                <a:solidFill>
                  <a:srgbClr val="C00000"/>
                </a:solidFill>
              </a:defRPr>
            </a:pPr>
            <a:r>
              <a:rPr dirty="0"/>
              <a:t>[  -1 ]</a:t>
            </a:r>
          </a:p>
          <a:p>
            <a:pPr algn="ctr">
              <a:defRPr sz="2600">
                <a:solidFill>
                  <a:srgbClr val="C00000"/>
                </a:solidFill>
              </a:defRPr>
            </a:pPr>
            <a:r>
              <a:rPr dirty="0"/>
              <a:t>[  5  ]</a:t>
            </a:r>
          </a:p>
          <a:p>
            <a:pPr algn="ctr">
              <a:defRPr sz="2600">
                <a:solidFill>
                  <a:srgbClr val="C00000"/>
                </a:solidFill>
              </a:defRPr>
            </a:pPr>
            <a:r>
              <a:rPr dirty="0"/>
              <a:t>[  9  ]</a:t>
            </a:r>
          </a:p>
        </p:txBody>
      </p:sp>
      <p:sp>
        <p:nvSpPr>
          <p:cNvPr id="1815" name="Upstream…"/>
          <p:cNvSpPr txBox="1"/>
          <p:nvPr/>
        </p:nvSpPr>
        <p:spPr>
          <a:xfrm>
            <a:off x="10519858" y="4435421"/>
            <a:ext cx="176314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rgbClr val="C00000"/>
                </a:solidFill>
              </a:defRPr>
            </a:pPr>
            <a:r>
              <a:rPr lang="zh-CN" altLang="en-US" dirty="0"/>
              <a:t>上游梯度</a:t>
            </a:r>
            <a:endParaRPr dirty="0"/>
          </a:p>
        </p:txBody>
      </p:sp>
      <p:sp>
        <p:nvSpPr>
          <p:cNvPr id="1816"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817"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818"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819"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
        <p:nvSpPr>
          <p:cNvPr id="1820" name="线条"/>
          <p:cNvSpPr/>
          <p:nvPr/>
        </p:nvSpPr>
        <p:spPr>
          <a:xfrm>
            <a:off x="9550111" y="4339633"/>
            <a:ext cx="900566" cy="1"/>
          </a:xfrm>
          <a:prstGeom prst="line">
            <a:avLst/>
          </a:prstGeom>
          <a:ln w="25400">
            <a:solidFill>
              <a:srgbClr val="C00000"/>
            </a:solidFill>
            <a:headEnd type="triangle"/>
          </a:ln>
        </p:spPr>
        <p:txBody>
          <a:bodyPr lIns="45719" rIns="45719"/>
          <a:lstStyle/>
          <a:p>
            <a:endParaRPr/>
          </a:p>
        </p:txBody>
      </p:sp>
      <p:sp>
        <p:nvSpPr>
          <p:cNvPr id="1821" name="线条"/>
          <p:cNvSpPr/>
          <p:nvPr/>
        </p:nvSpPr>
        <p:spPr>
          <a:xfrm>
            <a:off x="9550111" y="4715914"/>
            <a:ext cx="900566" cy="1"/>
          </a:xfrm>
          <a:prstGeom prst="line">
            <a:avLst/>
          </a:prstGeom>
          <a:ln w="25400">
            <a:solidFill>
              <a:srgbClr val="C00000"/>
            </a:solidFill>
            <a:headEnd type="triangle"/>
          </a:ln>
        </p:spPr>
        <p:txBody>
          <a:bodyPr lIns="45719" rIns="45719"/>
          <a:lstStyle/>
          <a:p>
            <a:endParaRPr/>
          </a:p>
        </p:txBody>
      </p:sp>
      <p:sp>
        <p:nvSpPr>
          <p:cNvPr id="1822" name="线条"/>
          <p:cNvSpPr/>
          <p:nvPr/>
        </p:nvSpPr>
        <p:spPr>
          <a:xfrm>
            <a:off x="9550111" y="5147824"/>
            <a:ext cx="900566" cy="1"/>
          </a:xfrm>
          <a:prstGeom prst="line">
            <a:avLst/>
          </a:prstGeom>
          <a:ln w="25400">
            <a:solidFill>
              <a:srgbClr val="C00000"/>
            </a:solidFill>
            <a:headEnd type="triangle"/>
          </a:ln>
        </p:spPr>
        <p:txBody>
          <a:bodyPr lIns="45719" rIns="45719"/>
          <a:lstStyle/>
          <a:p>
            <a:endParaRPr/>
          </a:p>
        </p:txBody>
      </p:sp>
      <p:sp>
        <p:nvSpPr>
          <p:cNvPr id="1823" name="线条"/>
          <p:cNvSpPr/>
          <p:nvPr/>
        </p:nvSpPr>
        <p:spPr>
          <a:xfrm>
            <a:off x="9550111" y="5565616"/>
            <a:ext cx="900566" cy="1"/>
          </a:xfrm>
          <a:prstGeom prst="line">
            <a:avLst/>
          </a:prstGeom>
          <a:ln w="25400">
            <a:solidFill>
              <a:srgbClr val="C00000"/>
            </a:solidFill>
            <a:headEnd type="triangle"/>
          </a:ln>
        </p:spPr>
        <p:txBody>
          <a:bodyPr lIns="45719" rIns="45719"/>
          <a:lstStyle/>
          <a:p>
            <a:endParaRPr/>
          </a:p>
        </p:txBody>
      </p:sp>
      <p:sp>
        <p:nvSpPr>
          <p:cNvPr id="25" name="Backprop with Vectors"/>
          <p:cNvSpPr txBox="1">
            <a:spLocks noGrp="1"/>
          </p:cNvSpPr>
          <p:nvPr>
            <p:ph type="title"/>
          </p:nvPr>
        </p:nvSpPr>
        <p:spPr>
          <a:xfrm>
            <a:off x="838200" y="365125"/>
            <a:ext cx="10515600" cy="684358"/>
          </a:xfrm>
          <a:prstGeom prst="rect">
            <a:avLst/>
          </a:prstGeom>
        </p:spPr>
        <p:txBody>
          <a:bodyPr/>
          <a:lstStyle>
            <a:lvl1pPr>
              <a:defRPr sz="3900"/>
            </a:lvl1pPr>
          </a:lstStyle>
          <a:p>
            <a:r>
              <a:rPr lang="zh-CN" altLang="en-US" dirty="0"/>
              <a:t>带向量的反向传播</a:t>
            </a:r>
            <a:endParaRPr dirty="0"/>
          </a:p>
        </p:txBody>
      </p:sp>
      <p:sp>
        <p:nvSpPr>
          <p:cNvPr id="26"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27"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71</a:t>
            </a:fld>
            <a:endParaRPr/>
          </a:p>
        </p:txBody>
      </p:sp>
      <p:grpSp>
        <p:nvGrpSpPr>
          <p:cNvPr id="1829" name="成组"/>
          <p:cNvGrpSpPr/>
          <p:nvPr/>
        </p:nvGrpSpPr>
        <p:grpSpPr>
          <a:xfrm>
            <a:off x="4762393" y="1839864"/>
            <a:ext cx="2720092" cy="1691160"/>
            <a:chOff x="0" y="0"/>
            <a:chExt cx="2720090" cy="1691158"/>
          </a:xfrm>
        </p:grpSpPr>
        <p:sp>
          <p:nvSpPr>
            <p:cNvPr id="1827"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828"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830"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831"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832"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833"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837" name="Jacobian dy/dx…"/>
          <p:cNvSpPr txBox="1"/>
          <p:nvPr/>
        </p:nvSpPr>
        <p:spPr>
          <a:xfrm>
            <a:off x="4829175" y="3622900"/>
            <a:ext cx="25865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pPr>
            <a:r>
              <a:rPr lang="zh-CN" altLang="en-US" dirty="0"/>
              <a:t>雅可比</a:t>
            </a:r>
            <a:r>
              <a:rPr dirty="0"/>
              <a:t> </a:t>
            </a:r>
            <a:r>
              <a:rPr dirty="0" err="1"/>
              <a:t>dy</a:t>
            </a:r>
            <a:r>
              <a:rPr dirty="0"/>
              <a:t>/dx</a:t>
            </a:r>
          </a:p>
          <a:p>
            <a:pPr>
              <a:defRPr sz="2600"/>
            </a:pPr>
            <a:r>
              <a:rPr dirty="0"/>
              <a:t>[ 1 </a:t>
            </a:r>
            <a:r>
              <a:rPr dirty="0">
                <a:solidFill>
                  <a:srgbClr val="999999"/>
                </a:solidFill>
              </a:rPr>
              <a:t>0 0 0</a:t>
            </a:r>
            <a:r>
              <a:rPr dirty="0"/>
              <a:t> ]</a:t>
            </a:r>
          </a:p>
          <a:p>
            <a:pPr>
              <a:defRPr sz="2600"/>
            </a:pPr>
            <a:r>
              <a:rPr dirty="0"/>
              <a:t>[ </a:t>
            </a:r>
            <a:r>
              <a:rPr dirty="0">
                <a:solidFill>
                  <a:srgbClr val="999999"/>
                </a:solidFill>
              </a:rPr>
              <a:t>0</a:t>
            </a:r>
            <a:r>
              <a:rPr dirty="0"/>
              <a:t> 0 </a:t>
            </a:r>
            <a:r>
              <a:rPr dirty="0">
                <a:solidFill>
                  <a:srgbClr val="999999"/>
                </a:solidFill>
              </a:rPr>
              <a:t>0 0</a:t>
            </a:r>
            <a:r>
              <a:rPr dirty="0"/>
              <a:t> ]</a:t>
            </a:r>
          </a:p>
          <a:p>
            <a:pPr>
              <a:defRPr sz="2600"/>
            </a:pPr>
            <a:r>
              <a:rPr dirty="0"/>
              <a:t>[ </a:t>
            </a:r>
            <a:r>
              <a:rPr dirty="0">
                <a:solidFill>
                  <a:srgbClr val="999999"/>
                </a:solidFill>
              </a:rPr>
              <a:t>0 0</a:t>
            </a:r>
            <a:r>
              <a:rPr dirty="0"/>
              <a:t> 1 </a:t>
            </a:r>
            <a:r>
              <a:rPr dirty="0">
                <a:solidFill>
                  <a:srgbClr val="999999"/>
                </a:solidFill>
              </a:rPr>
              <a:t>0</a:t>
            </a:r>
            <a:r>
              <a:rPr dirty="0"/>
              <a:t> ]</a:t>
            </a:r>
          </a:p>
          <a:p>
            <a:pPr>
              <a:defRPr sz="2600"/>
            </a:pPr>
            <a:r>
              <a:rPr dirty="0"/>
              <a:t>[ </a:t>
            </a:r>
            <a:r>
              <a:rPr dirty="0">
                <a:solidFill>
                  <a:srgbClr val="999999"/>
                </a:solidFill>
              </a:rPr>
              <a:t>0 0 0</a:t>
            </a:r>
            <a:r>
              <a:rPr dirty="0"/>
              <a:t> 0 ]</a:t>
            </a:r>
          </a:p>
        </p:txBody>
      </p:sp>
      <p:sp>
        <p:nvSpPr>
          <p:cNvPr id="1839"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840"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841"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842"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
        <p:nvSpPr>
          <p:cNvPr id="1843" name="线条"/>
          <p:cNvSpPr/>
          <p:nvPr/>
        </p:nvSpPr>
        <p:spPr>
          <a:xfrm>
            <a:off x="9550111" y="4339633"/>
            <a:ext cx="900566" cy="1"/>
          </a:xfrm>
          <a:prstGeom prst="line">
            <a:avLst/>
          </a:prstGeom>
          <a:ln w="25400">
            <a:solidFill>
              <a:srgbClr val="C00000"/>
            </a:solidFill>
            <a:headEnd type="triangle"/>
          </a:ln>
        </p:spPr>
        <p:txBody>
          <a:bodyPr lIns="45719" rIns="45719"/>
          <a:lstStyle/>
          <a:p>
            <a:endParaRPr/>
          </a:p>
        </p:txBody>
      </p:sp>
      <p:sp>
        <p:nvSpPr>
          <p:cNvPr id="1844" name="线条"/>
          <p:cNvSpPr/>
          <p:nvPr/>
        </p:nvSpPr>
        <p:spPr>
          <a:xfrm>
            <a:off x="9550111" y="4715914"/>
            <a:ext cx="900566" cy="1"/>
          </a:xfrm>
          <a:prstGeom prst="line">
            <a:avLst/>
          </a:prstGeom>
          <a:ln w="25400">
            <a:solidFill>
              <a:srgbClr val="C00000"/>
            </a:solidFill>
            <a:headEnd type="triangle"/>
          </a:ln>
        </p:spPr>
        <p:txBody>
          <a:bodyPr lIns="45719" rIns="45719"/>
          <a:lstStyle/>
          <a:p>
            <a:endParaRPr/>
          </a:p>
        </p:txBody>
      </p:sp>
      <p:sp>
        <p:nvSpPr>
          <p:cNvPr id="1845" name="线条"/>
          <p:cNvSpPr/>
          <p:nvPr/>
        </p:nvSpPr>
        <p:spPr>
          <a:xfrm>
            <a:off x="9550111" y="5147824"/>
            <a:ext cx="900566" cy="1"/>
          </a:xfrm>
          <a:prstGeom prst="line">
            <a:avLst/>
          </a:prstGeom>
          <a:ln w="25400">
            <a:solidFill>
              <a:srgbClr val="C00000"/>
            </a:solidFill>
            <a:headEnd type="triangle"/>
          </a:ln>
        </p:spPr>
        <p:txBody>
          <a:bodyPr lIns="45719" rIns="45719"/>
          <a:lstStyle/>
          <a:p>
            <a:endParaRPr/>
          </a:p>
        </p:txBody>
      </p:sp>
      <p:sp>
        <p:nvSpPr>
          <p:cNvPr id="1846" name="线条"/>
          <p:cNvSpPr/>
          <p:nvPr/>
        </p:nvSpPr>
        <p:spPr>
          <a:xfrm>
            <a:off x="9550111" y="5565616"/>
            <a:ext cx="900566" cy="1"/>
          </a:xfrm>
          <a:prstGeom prst="line">
            <a:avLst/>
          </a:prstGeom>
          <a:ln w="25400">
            <a:solidFill>
              <a:srgbClr val="C00000"/>
            </a:solidFill>
            <a:headEnd type="triangle"/>
          </a:ln>
        </p:spPr>
        <p:txBody>
          <a:bodyPr lIns="45719" rIns="45719"/>
          <a:lstStyle/>
          <a:p>
            <a:endParaRPr/>
          </a:p>
        </p:txBody>
      </p:sp>
      <p:sp>
        <p:nvSpPr>
          <p:cNvPr id="1847" name="线条"/>
          <p:cNvSpPr/>
          <p:nvPr/>
        </p:nvSpPr>
        <p:spPr>
          <a:xfrm>
            <a:off x="7620214" y="4339633"/>
            <a:ext cx="900566" cy="1"/>
          </a:xfrm>
          <a:prstGeom prst="line">
            <a:avLst/>
          </a:prstGeom>
          <a:ln w="25400">
            <a:solidFill>
              <a:srgbClr val="C00000"/>
            </a:solidFill>
            <a:headEnd type="triangle"/>
          </a:ln>
        </p:spPr>
        <p:txBody>
          <a:bodyPr lIns="45719" rIns="45719"/>
          <a:lstStyle/>
          <a:p>
            <a:endParaRPr/>
          </a:p>
        </p:txBody>
      </p:sp>
      <p:sp>
        <p:nvSpPr>
          <p:cNvPr id="1848" name="线条"/>
          <p:cNvSpPr/>
          <p:nvPr/>
        </p:nvSpPr>
        <p:spPr>
          <a:xfrm>
            <a:off x="7620214" y="4715914"/>
            <a:ext cx="900566" cy="1"/>
          </a:xfrm>
          <a:prstGeom prst="line">
            <a:avLst/>
          </a:prstGeom>
          <a:ln w="25400">
            <a:solidFill>
              <a:srgbClr val="C00000"/>
            </a:solidFill>
            <a:headEnd type="triangle"/>
          </a:ln>
        </p:spPr>
        <p:txBody>
          <a:bodyPr lIns="45719" rIns="45719"/>
          <a:lstStyle/>
          <a:p>
            <a:endParaRPr/>
          </a:p>
        </p:txBody>
      </p:sp>
      <p:sp>
        <p:nvSpPr>
          <p:cNvPr id="1849" name="线条"/>
          <p:cNvSpPr/>
          <p:nvPr/>
        </p:nvSpPr>
        <p:spPr>
          <a:xfrm>
            <a:off x="7620214" y="5147824"/>
            <a:ext cx="900566" cy="1"/>
          </a:xfrm>
          <a:prstGeom prst="line">
            <a:avLst/>
          </a:prstGeom>
          <a:ln w="25400">
            <a:solidFill>
              <a:srgbClr val="C00000"/>
            </a:solidFill>
            <a:headEnd type="triangle"/>
          </a:ln>
        </p:spPr>
        <p:txBody>
          <a:bodyPr lIns="45719" rIns="45719"/>
          <a:lstStyle/>
          <a:p>
            <a:endParaRPr/>
          </a:p>
        </p:txBody>
      </p:sp>
      <p:sp>
        <p:nvSpPr>
          <p:cNvPr id="1850" name="线条"/>
          <p:cNvSpPr/>
          <p:nvPr/>
        </p:nvSpPr>
        <p:spPr>
          <a:xfrm>
            <a:off x="7620214" y="5565616"/>
            <a:ext cx="900566" cy="1"/>
          </a:xfrm>
          <a:prstGeom prst="line">
            <a:avLst/>
          </a:prstGeom>
          <a:ln w="25400">
            <a:solidFill>
              <a:srgbClr val="C00000"/>
            </a:solidFill>
            <a:headEnd type="triangle"/>
          </a:ln>
        </p:spPr>
        <p:txBody>
          <a:bodyPr lIns="45719" rIns="45719"/>
          <a:lstStyle/>
          <a:p>
            <a:endParaRPr/>
          </a:p>
        </p:txBody>
      </p:sp>
      <p:sp>
        <p:nvSpPr>
          <p:cNvPr id="29" name="4D dL/dy:…"/>
          <p:cNvSpPr txBox="1"/>
          <p:nvPr/>
        </p:nvSpPr>
        <p:spPr>
          <a:xfrm>
            <a:off x="7801767" y="3622900"/>
            <a:ext cx="250974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a:t> </a:t>
            </a:r>
            <a:r>
              <a:rPr dirty="0" err="1"/>
              <a:t>dL</a:t>
            </a:r>
            <a:r>
              <a:rPr dirty="0"/>
              <a:t>/</a:t>
            </a:r>
            <a:r>
              <a:rPr dirty="0" err="1"/>
              <a:t>dy</a:t>
            </a:r>
            <a:r>
              <a:rPr dirty="0"/>
              <a:t>: </a:t>
            </a:r>
          </a:p>
          <a:p>
            <a:pPr algn="ctr">
              <a:defRPr sz="2600">
                <a:solidFill>
                  <a:srgbClr val="C00000"/>
                </a:solidFill>
              </a:defRPr>
            </a:pPr>
            <a:r>
              <a:rPr dirty="0"/>
              <a:t>[  4  ]</a:t>
            </a:r>
          </a:p>
          <a:p>
            <a:pPr algn="ctr">
              <a:defRPr sz="2600">
                <a:solidFill>
                  <a:srgbClr val="C00000"/>
                </a:solidFill>
              </a:defRPr>
            </a:pPr>
            <a:r>
              <a:rPr dirty="0"/>
              <a:t>[  -1 ]</a:t>
            </a:r>
          </a:p>
          <a:p>
            <a:pPr algn="ctr">
              <a:defRPr sz="2600">
                <a:solidFill>
                  <a:srgbClr val="C00000"/>
                </a:solidFill>
              </a:defRPr>
            </a:pPr>
            <a:r>
              <a:rPr dirty="0"/>
              <a:t>[  5  ]</a:t>
            </a:r>
          </a:p>
          <a:p>
            <a:pPr algn="ctr">
              <a:defRPr sz="2600">
                <a:solidFill>
                  <a:srgbClr val="C00000"/>
                </a:solidFill>
              </a:defRPr>
            </a:pPr>
            <a:r>
              <a:rPr dirty="0"/>
              <a:t>[  9  ]</a:t>
            </a:r>
          </a:p>
        </p:txBody>
      </p:sp>
      <p:sp>
        <p:nvSpPr>
          <p:cNvPr id="30" name="Upstream…"/>
          <p:cNvSpPr txBox="1"/>
          <p:nvPr/>
        </p:nvSpPr>
        <p:spPr>
          <a:xfrm>
            <a:off x="10519858" y="4435421"/>
            <a:ext cx="176314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rgbClr val="C00000"/>
                </a:solidFill>
              </a:defRPr>
            </a:pPr>
            <a:r>
              <a:rPr lang="zh-CN" altLang="en-US" dirty="0"/>
              <a:t>上游梯度</a:t>
            </a:r>
            <a:endParaRPr dirty="0"/>
          </a:p>
        </p:txBody>
      </p:sp>
      <p:sp>
        <p:nvSpPr>
          <p:cNvPr id="31" name="Backprop with Vectors"/>
          <p:cNvSpPr txBox="1">
            <a:spLocks noGrp="1"/>
          </p:cNvSpPr>
          <p:nvPr>
            <p:ph type="title"/>
          </p:nvPr>
        </p:nvSpPr>
        <p:spPr>
          <a:xfrm>
            <a:off x="838200" y="365125"/>
            <a:ext cx="10515600" cy="684358"/>
          </a:xfrm>
          <a:prstGeom prst="rect">
            <a:avLst/>
          </a:prstGeom>
        </p:spPr>
        <p:txBody>
          <a:bodyPr/>
          <a:lstStyle>
            <a:lvl1pPr>
              <a:defRPr sz="3900"/>
            </a:lvl1pPr>
          </a:lstStyle>
          <a:p>
            <a:r>
              <a:rPr lang="zh-CN" altLang="en-US" dirty="0"/>
              <a:t>带向量的反向传播</a:t>
            </a:r>
            <a:endParaRPr dirty="0"/>
          </a:p>
        </p:txBody>
      </p:sp>
      <p:sp>
        <p:nvSpPr>
          <p:cNvPr id="32"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33"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72</a:t>
            </a:fld>
            <a:endParaRPr/>
          </a:p>
        </p:txBody>
      </p:sp>
      <p:grpSp>
        <p:nvGrpSpPr>
          <p:cNvPr id="1856" name="成组"/>
          <p:cNvGrpSpPr/>
          <p:nvPr/>
        </p:nvGrpSpPr>
        <p:grpSpPr>
          <a:xfrm>
            <a:off x="4762393" y="1839864"/>
            <a:ext cx="2720092" cy="1691160"/>
            <a:chOff x="0" y="0"/>
            <a:chExt cx="2720090" cy="1691158"/>
          </a:xfrm>
        </p:grpSpPr>
        <p:sp>
          <p:nvSpPr>
            <p:cNvPr id="1854"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855"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857"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858"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859"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860"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864" name="[dy/dx] [dL/dy]…"/>
          <p:cNvSpPr txBox="1"/>
          <p:nvPr/>
        </p:nvSpPr>
        <p:spPr>
          <a:xfrm>
            <a:off x="4829175" y="3622900"/>
            <a:ext cx="2586527" cy="2148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pPr>
            <a:r>
              <a:t>[dy/dx] [dL/dy]</a:t>
            </a:r>
          </a:p>
          <a:p>
            <a:pPr>
              <a:defRPr sz="2600"/>
            </a:pPr>
            <a:r>
              <a:t>[ 1 </a:t>
            </a:r>
            <a:r>
              <a:rPr>
                <a:solidFill>
                  <a:srgbClr val="999999"/>
                </a:solidFill>
              </a:rPr>
              <a:t>0 0 0</a:t>
            </a:r>
            <a:r>
              <a:t> ] [ 4  ]</a:t>
            </a:r>
          </a:p>
          <a:p>
            <a:pPr>
              <a:defRPr sz="2600"/>
            </a:pPr>
            <a:r>
              <a:t>[ </a:t>
            </a:r>
            <a:r>
              <a:rPr>
                <a:solidFill>
                  <a:srgbClr val="999999"/>
                </a:solidFill>
              </a:rPr>
              <a:t>0</a:t>
            </a:r>
            <a:r>
              <a:t> 0 </a:t>
            </a:r>
            <a:r>
              <a:rPr>
                <a:solidFill>
                  <a:srgbClr val="999999"/>
                </a:solidFill>
              </a:rPr>
              <a:t>0 0</a:t>
            </a:r>
            <a:r>
              <a:t> ] [ -1 ]</a:t>
            </a:r>
          </a:p>
          <a:p>
            <a:pPr>
              <a:defRPr sz="2600"/>
            </a:pPr>
            <a:r>
              <a:t>[ </a:t>
            </a:r>
            <a:r>
              <a:rPr>
                <a:solidFill>
                  <a:srgbClr val="999999"/>
                </a:solidFill>
              </a:rPr>
              <a:t>0 0</a:t>
            </a:r>
            <a:r>
              <a:t> 1 </a:t>
            </a:r>
            <a:r>
              <a:rPr>
                <a:solidFill>
                  <a:srgbClr val="999999"/>
                </a:solidFill>
              </a:rPr>
              <a:t>0</a:t>
            </a:r>
            <a:r>
              <a:t> ] [ 5  ]</a:t>
            </a:r>
          </a:p>
          <a:p>
            <a:pPr>
              <a:defRPr sz="2600"/>
            </a:pPr>
            <a:r>
              <a:t>[ </a:t>
            </a:r>
            <a:r>
              <a:rPr>
                <a:solidFill>
                  <a:srgbClr val="999999"/>
                </a:solidFill>
              </a:rPr>
              <a:t>0 0 0</a:t>
            </a:r>
            <a:r>
              <a:t> 0 ] [ 9  ]</a:t>
            </a:r>
          </a:p>
        </p:txBody>
      </p:sp>
      <p:sp>
        <p:nvSpPr>
          <p:cNvPr id="1866"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867"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868"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869"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
        <p:nvSpPr>
          <p:cNvPr id="1870" name="线条"/>
          <p:cNvSpPr/>
          <p:nvPr/>
        </p:nvSpPr>
        <p:spPr>
          <a:xfrm>
            <a:off x="9550111" y="4339633"/>
            <a:ext cx="900566" cy="1"/>
          </a:xfrm>
          <a:prstGeom prst="line">
            <a:avLst/>
          </a:prstGeom>
          <a:ln w="25400">
            <a:solidFill>
              <a:srgbClr val="C00000"/>
            </a:solidFill>
            <a:headEnd type="triangle"/>
          </a:ln>
        </p:spPr>
        <p:txBody>
          <a:bodyPr lIns="45719" rIns="45719"/>
          <a:lstStyle/>
          <a:p>
            <a:endParaRPr/>
          </a:p>
        </p:txBody>
      </p:sp>
      <p:sp>
        <p:nvSpPr>
          <p:cNvPr id="1871" name="线条"/>
          <p:cNvSpPr/>
          <p:nvPr/>
        </p:nvSpPr>
        <p:spPr>
          <a:xfrm>
            <a:off x="9550111" y="4715914"/>
            <a:ext cx="900566" cy="1"/>
          </a:xfrm>
          <a:prstGeom prst="line">
            <a:avLst/>
          </a:prstGeom>
          <a:ln w="25400">
            <a:solidFill>
              <a:srgbClr val="C00000"/>
            </a:solidFill>
            <a:headEnd type="triangle"/>
          </a:ln>
        </p:spPr>
        <p:txBody>
          <a:bodyPr lIns="45719" rIns="45719"/>
          <a:lstStyle/>
          <a:p>
            <a:endParaRPr/>
          </a:p>
        </p:txBody>
      </p:sp>
      <p:sp>
        <p:nvSpPr>
          <p:cNvPr id="1872" name="线条"/>
          <p:cNvSpPr/>
          <p:nvPr/>
        </p:nvSpPr>
        <p:spPr>
          <a:xfrm>
            <a:off x="9550111" y="5147824"/>
            <a:ext cx="900566" cy="1"/>
          </a:xfrm>
          <a:prstGeom prst="line">
            <a:avLst/>
          </a:prstGeom>
          <a:ln w="25400">
            <a:solidFill>
              <a:srgbClr val="C00000"/>
            </a:solidFill>
            <a:headEnd type="triangle"/>
          </a:ln>
        </p:spPr>
        <p:txBody>
          <a:bodyPr lIns="45719" rIns="45719"/>
          <a:lstStyle/>
          <a:p>
            <a:endParaRPr/>
          </a:p>
        </p:txBody>
      </p:sp>
      <p:sp>
        <p:nvSpPr>
          <p:cNvPr id="1873" name="线条"/>
          <p:cNvSpPr/>
          <p:nvPr/>
        </p:nvSpPr>
        <p:spPr>
          <a:xfrm>
            <a:off x="9550111" y="5565616"/>
            <a:ext cx="900566" cy="1"/>
          </a:xfrm>
          <a:prstGeom prst="line">
            <a:avLst/>
          </a:prstGeom>
          <a:ln w="25400">
            <a:solidFill>
              <a:srgbClr val="C00000"/>
            </a:solidFill>
            <a:headEnd type="triangle"/>
          </a:ln>
        </p:spPr>
        <p:txBody>
          <a:bodyPr lIns="45719" rIns="45719"/>
          <a:lstStyle/>
          <a:p>
            <a:endParaRPr/>
          </a:p>
        </p:txBody>
      </p:sp>
      <p:sp>
        <p:nvSpPr>
          <p:cNvPr id="1874" name="线条"/>
          <p:cNvSpPr/>
          <p:nvPr/>
        </p:nvSpPr>
        <p:spPr>
          <a:xfrm>
            <a:off x="7620214" y="4339633"/>
            <a:ext cx="900566" cy="1"/>
          </a:xfrm>
          <a:prstGeom prst="line">
            <a:avLst/>
          </a:prstGeom>
          <a:ln w="25400">
            <a:solidFill>
              <a:srgbClr val="C00000"/>
            </a:solidFill>
            <a:headEnd type="triangle"/>
          </a:ln>
        </p:spPr>
        <p:txBody>
          <a:bodyPr lIns="45719" rIns="45719"/>
          <a:lstStyle/>
          <a:p>
            <a:endParaRPr/>
          </a:p>
        </p:txBody>
      </p:sp>
      <p:sp>
        <p:nvSpPr>
          <p:cNvPr id="1875" name="线条"/>
          <p:cNvSpPr/>
          <p:nvPr/>
        </p:nvSpPr>
        <p:spPr>
          <a:xfrm>
            <a:off x="7620214" y="4715914"/>
            <a:ext cx="900566" cy="1"/>
          </a:xfrm>
          <a:prstGeom prst="line">
            <a:avLst/>
          </a:prstGeom>
          <a:ln w="25400">
            <a:solidFill>
              <a:srgbClr val="C00000"/>
            </a:solidFill>
            <a:headEnd type="triangle"/>
          </a:ln>
        </p:spPr>
        <p:txBody>
          <a:bodyPr lIns="45719" rIns="45719"/>
          <a:lstStyle/>
          <a:p>
            <a:endParaRPr/>
          </a:p>
        </p:txBody>
      </p:sp>
      <p:sp>
        <p:nvSpPr>
          <p:cNvPr id="1876" name="线条"/>
          <p:cNvSpPr/>
          <p:nvPr/>
        </p:nvSpPr>
        <p:spPr>
          <a:xfrm>
            <a:off x="7620214" y="5147824"/>
            <a:ext cx="900566" cy="1"/>
          </a:xfrm>
          <a:prstGeom prst="line">
            <a:avLst/>
          </a:prstGeom>
          <a:ln w="25400">
            <a:solidFill>
              <a:srgbClr val="C00000"/>
            </a:solidFill>
            <a:headEnd type="triangle"/>
          </a:ln>
        </p:spPr>
        <p:txBody>
          <a:bodyPr lIns="45719" rIns="45719"/>
          <a:lstStyle/>
          <a:p>
            <a:endParaRPr/>
          </a:p>
        </p:txBody>
      </p:sp>
      <p:sp>
        <p:nvSpPr>
          <p:cNvPr id="1877" name="线条"/>
          <p:cNvSpPr/>
          <p:nvPr/>
        </p:nvSpPr>
        <p:spPr>
          <a:xfrm>
            <a:off x="7620214" y="5565616"/>
            <a:ext cx="900566" cy="1"/>
          </a:xfrm>
          <a:prstGeom prst="line">
            <a:avLst/>
          </a:prstGeom>
          <a:ln w="25400">
            <a:solidFill>
              <a:srgbClr val="C00000"/>
            </a:solidFill>
            <a:headEnd type="triangle"/>
          </a:ln>
        </p:spPr>
        <p:txBody>
          <a:bodyPr lIns="45719" rIns="45719"/>
          <a:lstStyle/>
          <a:p>
            <a:endParaRPr/>
          </a:p>
        </p:txBody>
      </p:sp>
      <p:sp>
        <p:nvSpPr>
          <p:cNvPr id="29" name="4D dL/dy:…"/>
          <p:cNvSpPr txBox="1"/>
          <p:nvPr/>
        </p:nvSpPr>
        <p:spPr>
          <a:xfrm>
            <a:off x="7801767" y="3622900"/>
            <a:ext cx="250974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a:t> </a:t>
            </a:r>
            <a:r>
              <a:rPr dirty="0" err="1"/>
              <a:t>dL</a:t>
            </a:r>
            <a:r>
              <a:rPr dirty="0"/>
              <a:t>/</a:t>
            </a:r>
            <a:r>
              <a:rPr dirty="0" err="1"/>
              <a:t>dy</a:t>
            </a:r>
            <a:r>
              <a:rPr dirty="0"/>
              <a:t>: </a:t>
            </a:r>
          </a:p>
          <a:p>
            <a:pPr algn="ctr">
              <a:defRPr sz="2600">
                <a:solidFill>
                  <a:srgbClr val="C00000"/>
                </a:solidFill>
              </a:defRPr>
            </a:pPr>
            <a:r>
              <a:rPr dirty="0"/>
              <a:t>[  4  ]</a:t>
            </a:r>
          </a:p>
          <a:p>
            <a:pPr algn="ctr">
              <a:defRPr sz="2600">
                <a:solidFill>
                  <a:srgbClr val="C00000"/>
                </a:solidFill>
              </a:defRPr>
            </a:pPr>
            <a:r>
              <a:rPr dirty="0"/>
              <a:t>[  -1 ]</a:t>
            </a:r>
          </a:p>
          <a:p>
            <a:pPr algn="ctr">
              <a:defRPr sz="2600">
                <a:solidFill>
                  <a:srgbClr val="C00000"/>
                </a:solidFill>
              </a:defRPr>
            </a:pPr>
            <a:r>
              <a:rPr dirty="0"/>
              <a:t>[  5  ]</a:t>
            </a:r>
          </a:p>
          <a:p>
            <a:pPr algn="ctr">
              <a:defRPr sz="2600">
                <a:solidFill>
                  <a:srgbClr val="C00000"/>
                </a:solidFill>
              </a:defRPr>
            </a:pPr>
            <a:r>
              <a:rPr dirty="0"/>
              <a:t>[  9  ]</a:t>
            </a:r>
          </a:p>
        </p:txBody>
      </p:sp>
      <p:sp>
        <p:nvSpPr>
          <p:cNvPr id="30" name="Upstream…"/>
          <p:cNvSpPr txBox="1"/>
          <p:nvPr/>
        </p:nvSpPr>
        <p:spPr>
          <a:xfrm>
            <a:off x="10519858" y="4435421"/>
            <a:ext cx="176314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rgbClr val="C00000"/>
                </a:solidFill>
              </a:defRPr>
            </a:pPr>
            <a:r>
              <a:rPr lang="zh-CN" altLang="en-US" dirty="0"/>
              <a:t>上游梯度</a:t>
            </a:r>
            <a:endParaRPr dirty="0"/>
          </a:p>
        </p:txBody>
      </p:sp>
      <p:sp>
        <p:nvSpPr>
          <p:cNvPr id="31" name="Backprop with Vectors"/>
          <p:cNvSpPr txBox="1">
            <a:spLocks noGrp="1"/>
          </p:cNvSpPr>
          <p:nvPr>
            <p:ph type="title"/>
          </p:nvPr>
        </p:nvSpPr>
        <p:spPr>
          <a:xfrm>
            <a:off x="838200" y="365125"/>
            <a:ext cx="10515600" cy="684358"/>
          </a:xfrm>
          <a:prstGeom prst="rect">
            <a:avLst/>
          </a:prstGeom>
        </p:spPr>
        <p:txBody>
          <a:bodyPr/>
          <a:lstStyle>
            <a:lvl1pPr>
              <a:defRPr sz="3900"/>
            </a:lvl1pPr>
          </a:lstStyle>
          <a:p>
            <a:r>
              <a:rPr lang="zh-CN" altLang="en-US" dirty="0"/>
              <a:t>带向量的反向传播</a:t>
            </a:r>
            <a:endParaRPr dirty="0"/>
          </a:p>
        </p:txBody>
      </p:sp>
      <p:sp>
        <p:nvSpPr>
          <p:cNvPr id="32"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33"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73</a:t>
            </a:fld>
            <a:endParaRPr/>
          </a:p>
        </p:txBody>
      </p:sp>
      <p:grpSp>
        <p:nvGrpSpPr>
          <p:cNvPr id="1883" name="成组"/>
          <p:cNvGrpSpPr/>
          <p:nvPr/>
        </p:nvGrpSpPr>
        <p:grpSpPr>
          <a:xfrm>
            <a:off x="4762393" y="1839864"/>
            <a:ext cx="2720092" cy="1691160"/>
            <a:chOff x="0" y="0"/>
            <a:chExt cx="2720090" cy="1691158"/>
          </a:xfrm>
        </p:grpSpPr>
        <p:sp>
          <p:nvSpPr>
            <p:cNvPr id="1881"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882"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884"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885"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886"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887"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891" name="[dy/dx] [dL/dy]…"/>
          <p:cNvSpPr txBox="1"/>
          <p:nvPr/>
        </p:nvSpPr>
        <p:spPr>
          <a:xfrm>
            <a:off x="4829175" y="3622900"/>
            <a:ext cx="2586527" cy="2148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pPr>
            <a:r>
              <a:t>[dy/dx] [dL/dy]</a:t>
            </a:r>
          </a:p>
          <a:p>
            <a:pPr>
              <a:defRPr sz="2600"/>
            </a:pPr>
            <a:r>
              <a:t>[ 1 </a:t>
            </a:r>
            <a:r>
              <a:rPr>
                <a:solidFill>
                  <a:srgbClr val="999999"/>
                </a:solidFill>
              </a:rPr>
              <a:t>0 0 0</a:t>
            </a:r>
            <a:r>
              <a:t> ] [ 4  ]</a:t>
            </a:r>
          </a:p>
          <a:p>
            <a:pPr>
              <a:defRPr sz="2600"/>
            </a:pPr>
            <a:r>
              <a:t>[ </a:t>
            </a:r>
            <a:r>
              <a:rPr>
                <a:solidFill>
                  <a:srgbClr val="999999"/>
                </a:solidFill>
              </a:rPr>
              <a:t>0</a:t>
            </a:r>
            <a:r>
              <a:t> 0 </a:t>
            </a:r>
            <a:r>
              <a:rPr>
                <a:solidFill>
                  <a:srgbClr val="999999"/>
                </a:solidFill>
              </a:rPr>
              <a:t>0 0</a:t>
            </a:r>
            <a:r>
              <a:t> ] [ -1 ]</a:t>
            </a:r>
          </a:p>
          <a:p>
            <a:pPr>
              <a:defRPr sz="2600"/>
            </a:pPr>
            <a:r>
              <a:t>[ </a:t>
            </a:r>
            <a:r>
              <a:rPr>
                <a:solidFill>
                  <a:srgbClr val="999999"/>
                </a:solidFill>
              </a:rPr>
              <a:t>0 0</a:t>
            </a:r>
            <a:r>
              <a:t> 1 </a:t>
            </a:r>
            <a:r>
              <a:rPr>
                <a:solidFill>
                  <a:srgbClr val="999999"/>
                </a:solidFill>
              </a:rPr>
              <a:t>0</a:t>
            </a:r>
            <a:r>
              <a:t> ] [ 5  ]</a:t>
            </a:r>
          </a:p>
          <a:p>
            <a:pPr>
              <a:defRPr sz="2600"/>
            </a:pPr>
            <a:r>
              <a:t>[ </a:t>
            </a:r>
            <a:r>
              <a:rPr>
                <a:solidFill>
                  <a:srgbClr val="999999"/>
                </a:solidFill>
              </a:rPr>
              <a:t>0 0 0</a:t>
            </a:r>
            <a:r>
              <a:t> 0 ] [ 9  ]</a:t>
            </a:r>
          </a:p>
        </p:txBody>
      </p:sp>
      <p:sp>
        <p:nvSpPr>
          <p:cNvPr id="1893"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894"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895"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896"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
        <p:nvSpPr>
          <p:cNvPr id="1897" name="线条"/>
          <p:cNvSpPr/>
          <p:nvPr/>
        </p:nvSpPr>
        <p:spPr>
          <a:xfrm>
            <a:off x="9550111" y="4339633"/>
            <a:ext cx="900566" cy="1"/>
          </a:xfrm>
          <a:prstGeom prst="line">
            <a:avLst/>
          </a:prstGeom>
          <a:ln w="25400">
            <a:solidFill>
              <a:srgbClr val="C00000"/>
            </a:solidFill>
            <a:headEnd type="triangle"/>
          </a:ln>
        </p:spPr>
        <p:txBody>
          <a:bodyPr lIns="45719" rIns="45719"/>
          <a:lstStyle/>
          <a:p>
            <a:endParaRPr/>
          </a:p>
        </p:txBody>
      </p:sp>
      <p:sp>
        <p:nvSpPr>
          <p:cNvPr id="1898" name="线条"/>
          <p:cNvSpPr/>
          <p:nvPr/>
        </p:nvSpPr>
        <p:spPr>
          <a:xfrm>
            <a:off x="9550111" y="4715914"/>
            <a:ext cx="900566" cy="1"/>
          </a:xfrm>
          <a:prstGeom prst="line">
            <a:avLst/>
          </a:prstGeom>
          <a:ln w="25400">
            <a:solidFill>
              <a:srgbClr val="C00000"/>
            </a:solidFill>
            <a:headEnd type="triangle"/>
          </a:ln>
        </p:spPr>
        <p:txBody>
          <a:bodyPr lIns="45719" rIns="45719"/>
          <a:lstStyle/>
          <a:p>
            <a:endParaRPr/>
          </a:p>
        </p:txBody>
      </p:sp>
      <p:sp>
        <p:nvSpPr>
          <p:cNvPr id="1899" name="线条"/>
          <p:cNvSpPr/>
          <p:nvPr/>
        </p:nvSpPr>
        <p:spPr>
          <a:xfrm>
            <a:off x="9550111" y="5147824"/>
            <a:ext cx="900566" cy="1"/>
          </a:xfrm>
          <a:prstGeom prst="line">
            <a:avLst/>
          </a:prstGeom>
          <a:ln w="25400">
            <a:solidFill>
              <a:srgbClr val="C00000"/>
            </a:solidFill>
            <a:headEnd type="triangle"/>
          </a:ln>
        </p:spPr>
        <p:txBody>
          <a:bodyPr lIns="45719" rIns="45719"/>
          <a:lstStyle/>
          <a:p>
            <a:endParaRPr/>
          </a:p>
        </p:txBody>
      </p:sp>
      <p:sp>
        <p:nvSpPr>
          <p:cNvPr id="1900" name="线条"/>
          <p:cNvSpPr/>
          <p:nvPr/>
        </p:nvSpPr>
        <p:spPr>
          <a:xfrm>
            <a:off x="9550111" y="5565616"/>
            <a:ext cx="900566" cy="1"/>
          </a:xfrm>
          <a:prstGeom prst="line">
            <a:avLst/>
          </a:prstGeom>
          <a:ln w="25400">
            <a:solidFill>
              <a:srgbClr val="C00000"/>
            </a:solidFill>
            <a:headEnd type="triangle"/>
          </a:ln>
        </p:spPr>
        <p:txBody>
          <a:bodyPr lIns="45719" rIns="45719"/>
          <a:lstStyle/>
          <a:p>
            <a:endParaRPr/>
          </a:p>
        </p:txBody>
      </p:sp>
      <p:sp>
        <p:nvSpPr>
          <p:cNvPr id="1901" name="线条"/>
          <p:cNvSpPr/>
          <p:nvPr/>
        </p:nvSpPr>
        <p:spPr>
          <a:xfrm>
            <a:off x="7620214" y="4339633"/>
            <a:ext cx="900566" cy="1"/>
          </a:xfrm>
          <a:prstGeom prst="line">
            <a:avLst/>
          </a:prstGeom>
          <a:ln w="25400">
            <a:solidFill>
              <a:srgbClr val="C00000"/>
            </a:solidFill>
            <a:headEnd type="triangle"/>
          </a:ln>
        </p:spPr>
        <p:txBody>
          <a:bodyPr lIns="45719" rIns="45719"/>
          <a:lstStyle/>
          <a:p>
            <a:endParaRPr/>
          </a:p>
        </p:txBody>
      </p:sp>
      <p:sp>
        <p:nvSpPr>
          <p:cNvPr id="1902" name="线条"/>
          <p:cNvSpPr/>
          <p:nvPr/>
        </p:nvSpPr>
        <p:spPr>
          <a:xfrm>
            <a:off x="7620214" y="4715914"/>
            <a:ext cx="900566" cy="1"/>
          </a:xfrm>
          <a:prstGeom prst="line">
            <a:avLst/>
          </a:prstGeom>
          <a:ln w="25400">
            <a:solidFill>
              <a:srgbClr val="C00000"/>
            </a:solidFill>
            <a:headEnd type="triangle"/>
          </a:ln>
        </p:spPr>
        <p:txBody>
          <a:bodyPr lIns="45719" rIns="45719"/>
          <a:lstStyle/>
          <a:p>
            <a:endParaRPr/>
          </a:p>
        </p:txBody>
      </p:sp>
      <p:sp>
        <p:nvSpPr>
          <p:cNvPr id="1903" name="线条"/>
          <p:cNvSpPr/>
          <p:nvPr/>
        </p:nvSpPr>
        <p:spPr>
          <a:xfrm>
            <a:off x="7620214" y="5147824"/>
            <a:ext cx="900566" cy="1"/>
          </a:xfrm>
          <a:prstGeom prst="line">
            <a:avLst/>
          </a:prstGeom>
          <a:ln w="25400">
            <a:solidFill>
              <a:srgbClr val="C00000"/>
            </a:solidFill>
            <a:headEnd type="triangle"/>
          </a:ln>
        </p:spPr>
        <p:txBody>
          <a:bodyPr lIns="45719" rIns="45719"/>
          <a:lstStyle/>
          <a:p>
            <a:endParaRPr/>
          </a:p>
        </p:txBody>
      </p:sp>
      <p:sp>
        <p:nvSpPr>
          <p:cNvPr id="1904" name="线条"/>
          <p:cNvSpPr/>
          <p:nvPr/>
        </p:nvSpPr>
        <p:spPr>
          <a:xfrm>
            <a:off x="7620214" y="5565616"/>
            <a:ext cx="900566" cy="1"/>
          </a:xfrm>
          <a:prstGeom prst="line">
            <a:avLst/>
          </a:prstGeom>
          <a:ln w="25400">
            <a:solidFill>
              <a:srgbClr val="C00000"/>
            </a:solidFill>
            <a:headEnd type="triangle"/>
          </a:ln>
        </p:spPr>
        <p:txBody>
          <a:bodyPr lIns="45719" rIns="45719"/>
          <a:lstStyle/>
          <a:p>
            <a:endParaRPr/>
          </a:p>
        </p:txBody>
      </p:sp>
      <p:sp>
        <p:nvSpPr>
          <p:cNvPr id="1905" name="线条"/>
          <p:cNvSpPr/>
          <p:nvPr/>
        </p:nvSpPr>
        <p:spPr>
          <a:xfrm>
            <a:off x="3861994" y="4339633"/>
            <a:ext cx="900566" cy="1"/>
          </a:xfrm>
          <a:prstGeom prst="line">
            <a:avLst/>
          </a:prstGeom>
          <a:ln w="25400">
            <a:solidFill>
              <a:srgbClr val="C00000"/>
            </a:solidFill>
            <a:headEnd type="triangle"/>
          </a:ln>
        </p:spPr>
        <p:txBody>
          <a:bodyPr lIns="45719" rIns="45719"/>
          <a:lstStyle/>
          <a:p>
            <a:endParaRPr/>
          </a:p>
        </p:txBody>
      </p:sp>
      <p:sp>
        <p:nvSpPr>
          <p:cNvPr id="1906" name="线条"/>
          <p:cNvSpPr/>
          <p:nvPr/>
        </p:nvSpPr>
        <p:spPr>
          <a:xfrm>
            <a:off x="3861994" y="4715914"/>
            <a:ext cx="900566" cy="1"/>
          </a:xfrm>
          <a:prstGeom prst="line">
            <a:avLst/>
          </a:prstGeom>
          <a:ln w="25400">
            <a:solidFill>
              <a:srgbClr val="C00000"/>
            </a:solidFill>
            <a:headEnd type="triangle"/>
          </a:ln>
        </p:spPr>
        <p:txBody>
          <a:bodyPr lIns="45719" rIns="45719"/>
          <a:lstStyle/>
          <a:p>
            <a:endParaRPr/>
          </a:p>
        </p:txBody>
      </p:sp>
      <p:sp>
        <p:nvSpPr>
          <p:cNvPr id="1907" name="线条"/>
          <p:cNvSpPr/>
          <p:nvPr/>
        </p:nvSpPr>
        <p:spPr>
          <a:xfrm>
            <a:off x="3861994" y="5147824"/>
            <a:ext cx="900566" cy="1"/>
          </a:xfrm>
          <a:prstGeom prst="line">
            <a:avLst/>
          </a:prstGeom>
          <a:ln w="25400">
            <a:solidFill>
              <a:srgbClr val="C00000"/>
            </a:solidFill>
            <a:headEnd type="triangle"/>
          </a:ln>
        </p:spPr>
        <p:txBody>
          <a:bodyPr lIns="45719" rIns="45719"/>
          <a:lstStyle/>
          <a:p>
            <a:endParaRPr/>
          </a:p>
        </p:txBody>
      </p:sp>
      <p:sp>
        <p:nvSpPr>
          <p:cNvPr id="1908" name="线条"/>
          <p:cNvSpPr/>
          <p:nvPr/>
        </p:nvSpPr>
        <p:spPr>
          <a:xfrm>
            <a:off x="3861994" y="5565616"/>
            <a:ext cx="900566" cy="1"/>
          </a:xfrm>
          <a:prstGeom prst="line">
            <a:avLst/>
          </a:prstGeom>
          <a:ln w="25400">
            <a:solidFill>
              <a:srgbClr val="C00000"/>
            </a:solidFill>
            <a:headEnd type="triangle"/>
          </a:ln>
        </p:spPr>
        <p:txBody>
          <a:bodyPr lIns="45719" rIns="45719"/>
          <a:lstStyle/>
          <a:p>
            <a:endParaRPr/>
          </a:p>
        </p:txBody>
      </p:sp>
      <p:sp>
        <p:nvSpPr>
          <p:cNvPr id="1909" name="4D dL/dx:…"/>
          <p:cNvSpPr txBox="1"/>
          <p:nvPr/>
        </p:nvSpPr>
        <p:spPr>
          <a:xfrm>
            <a:off x="2264010" y="3622900"/>
            <a:ext cx="1871514"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err="1"/>
              <a:t>dL</a:t>
            </a:r>
            <a:r>
              <a:rPr dirty="0"/>
              <a:t>/dx: </a:t>
            </a:r>
          </a:p>
          <a:p>
            <a:pPr algn="ctr">
              <a:defRPr sz="2600">
                <a:solidFill>
                  <a:srgbClr val="C00000"/>
                </a:solidFill>
              </a:defRPr>
            </a:pPr>
            <a:r>
              <a:rPr dirty="0"/>
              <a:t>[ 4 ]</a:t>
            </a:r>
          </a:p>
          <a:p>
            <a:pPr algn="ctr">
              <a:defRPr sz="2600">
                <a:solidFill>
                  <a:srgbClr val="C00000"/>
                </a:solidFill>
              </a:defRPr>
            </a:pPr>
            <a:r>
              <a:rPr dirty="0"/>
              <a:t>[ 0 ]</a:t>
            </a:r>
          </a:p>
          <a:p>
            <a:pPr algn="ctr">
              <a:defRPr sz="2600">
                <a:solidFill>
                  <a:srgbClr val="C00000"/>
                </a:solidFill>
              </a:defRPr>
            </a:pPr>
            <a:r>
              <a:rPr dirty="0"/>
              <a:t>[ 5 ]</a:t>
            </a:r>
          </a:p>
          <a:p>
            <a:pPr algn="ctr">
              <a:defRPr sz="2600">
                <a:solidFill>
                  <a:srgbClr val="C00000"/>
                </a:solidFill>
              </a:defRPr>
            </a:pPr>
            <a:r>
              <a:rPr dirty="0"/>
              <a:t>[ 0 ]</a:t>
            </a:r>
          </a:p>
        </p:txBody>
      </p:sp>
      <p:sp>
        <p:nvSpPr>
          <p:cNvPr id="34" name="4D dL/dy:…"/>
          <p:cNvSpPr txBox="1"/>
          <p:nvPr/>
        </p:nvSpPr>
        <p:spPr>
          <a:xfrm>
            <a:off x="7801767" y="3622900"/>
            <a:ext cx="250974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a:t> </a:t>
            </a:r>
            <a:r>
              <a:rPr dirty="0" err="1"/>
              <a:t>dL</a:t>
            </a:r>
            <a:r>
              <a:rPr dirty="0"/>
              <a:t>/</a:t>
            </a:r>
            <a:r>
              <a:rPr dirty="0" err="1"/>
              <a:t>dy</a:t>
            </a:r>
            <a:r>
              <a:rPr dirty="0"/>
              <a:t>: </a:t>
            </a:r>
          </a:p>
          <a:p>
            <a:pPr algn="ctr">
              <a:defRPr sz="2600">
                <a:solidFill>
                  <a:srgbClr val="C00000"/>
                </a:solidFill>
              </a:defRPr>
            </a:pPr>
            <a:r>
              <a:rPr dirty="0"/>
              <a:t>[  4  ]</a:t>
            </a:r>
          </a:p>
          <a:p>
            <a:pPr algn="ctr">
              <a:defRPr sz="2600">
                <a:solidFill>
                  <a:srgbClr val="C00000"/>
                </a:solidFill>
              </a:defRPr>
            </a:pPr>
            <a:r>
              <a:rPr dirty="0"/>
              <a:t>[  -1 ]</a:t>
            </a:r>
          </a:p>
          <a:p>
            <a:pPr algn="ctr">
              <a:defRPr sz="2600">
                <a:solidFill>
                  <a:srgbClr val="C00000"/>
                </a:solidFill>
              </a:defRPr>
            </a:pPr>
            <a:r>
              <a:rPr dirty="0"/>
              <a:t>[  5  ]</a:t>
            </a:r>
          </a:p>
          <a:p>
            <a:pPr algn="ctr">
              <a:defRPr sz="2600">
                <a:solidFill>
                  <a:srgbClr val="C00000"/>
                </a:solidFill>
              </a:defRPr>
            </a:pPr>
            <a:r>
              <a:rPr dirty="0"/>
              <a:t>[  9  ]</a:t>
            </a:r>
          </a:p>
        </p:txBody>
      </p:sp>
      <p:sp>
        <p:nvSpPr>
          <p:cNvPr id="35" name="Upstream…"/>
          <p:cNvSpPr txBox="1"/>
          <p:nvPr/>
        </p:nvSpPr>
        <p:spPr>
          <a:xfrm>
            <a:off x="10519858" y="4435421"/>
            <a:ext cx="176314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rgbClr val="C00000"/>
                </a:solidFill>
              </a:defRPr>
            </a:pPr>
            <a:r>
              <a:rPr lang="zh-CN" altLang="en-US" dirty="0"/>
              <a:t>上游梯度</a:t>
            </a:r>
            <a:endParaRPr dirty="0"/>
          </a:p>
        </p:txBody>
      </p:sp>
      <p:sp>
        <p:nvSpPr>
          <p:cNvPr id="36" name="Backprop with Vectors"/>
          <p:cNvSpPr txBox="1">
            <a:spLocks noGrp="1"/>
          </p:cNvSpPr>
          <p:nvPr>
            <p:ph type="title"/>
          </p:nvPr>
        </p:nvSpPr>
        <p:spPr>
          <a:xfrm>
            <a:off x="838200" y="365125"/>
            <a:ext cx="10515600" cy="684358"/>
          </a:xfrm>
          <a:prstGeom prst="rect">
            <a:avLst/>
          </a:prstGeom>
        </p:spPr>
        <p:txBody>
          <a:bodyPr/>
          <a:lstStyle>
            <a:lvl1pPr>
              <a:defRPr sz="3900"/>
            </a:lvl1pPr>
          </a:lstStyle>
          <a:p>
            <a:r>
              <a:rPr lang="zh-CN" altLang="en-US" dirty="0"/>
              <a:t>带向量的反向传播</a:t>
            </a:r>
            <a:endParaRPr dirty="0"/>
          </a:p>
        </p:txBody>
      </p:sp>
      <p:sp>
        <p:nvSpPr>
          <p:cNvPr id="37"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38"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2"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74</a:t>
            </a:fld>
            <a:endParaRPr/>
          </a:p>
        </p:txBody>
      </p:sp>
      <p:grpSp>
        <p:nvGrpSpPr>
          <p:cNvPr id="1915" name="成组"/>
          <p:cNvGrpSpPr/>
          <p:nvPr/>
        </p:nvGrpSpPr>
        <p:grpSpPr>
          <a:xfrm>
            <a:off x="4762393" y="1839864"/>
            <a:ext cx="2720092" cy="1691160"/>
            <a:chOff x="0" y="0"/>
            <a:chExt cx="2720090" cy="1691158"/>
          </a:xfrm>
        </p:grpSpPr>
        <p:sp>
          <p:nvSpPr>
            <p:cNvPr id="1913"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914"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916"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917"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918"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919"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923" name="[dy/dx] [dL/dy]…"/>
          <p:cNvSpPr txBox="1"/>
          <p:nvPr/>
        </p:nvSpPr>
        <p:spPr>
          <a:xfrm>
            <a:off x="4829175" y="3622900"/>
            <a:ext cx="2586527" cy="2148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pPr>
            <a:r>
              <a:t>[dy/dx] [dL/dy]</a:t>
            </a:r>
          </a:p>
          <a:p>
            <a:pPr>
              <a:defRPr sz="2600"/>
            </a:pPr>
            <a:r>
              <a:t>[ 1 </a:t>
            </a:r>
            <a:r>
              <a:rPr>
                <a:solidFill>
                  <a:srgbClr val="999999"/>
                </a:solidFill>
              </a:rPr>
              <a:t>0 0 0</a:t>
            </a:r>
            <a:r>
              <a:t> ] [ 4  ]</a:t>
            </a:r>
          </a:p>
          <a:p>
            <a:pPr>
              <a:defRPr sz="2600"/>
            </a:pPr>
            <a:r>
              <a:t>[ </a:t>
            </a:r>
            <a:r>
              <a:rPr>
                <a:solidFill>
                  <a:srgbClr val="999999"/>
                </a:solidFill>
              </a:rPr>
              <a:t>0</a:t>
            </a:r>
            <a:r>
              <a:t> 0 </a:t>
            </a:r>
            <a:r>
              <a:rPr>
                <a:solidFill>
                  <a:srgbClr val="999999"/>
                </a:solidFill>
              </a:rPr>
              <a:t>0 0</a:t>
            </a:r>
            <a:r>
              <a:t> ] [ -1 ]</a:t>
            </a:r>
          </a:p>
          <a:p>
            <a:pPr>
              <a:defRPr sz="2600"/>
            </a:pPr>
            <a:r>
              <a:t>[ </a:t>
            </a:r>
            <a:r>
              <a:rPr>
                <a:solidFill>
                  <a:srgbClr val="999999"/>
                </a:solidFill>
              </a:rPr>
              <a:t>0 0</a:t>
            </a:r>
            <a:r>
              <a:t> 1 </a:t>
            </a:r>
            <a:r>
              <a:rPr>
                <a:solidFill>
                  <a:srgbClr val="999999"/>
                </a:solidFill>
              </a:rPr>
              <a:t>0</a:t>
            </a:r>
            <a:r>
              <a:t> ] [ 5  ]</a:t>
            </a:r>
          </a:p>
          <a:p>
            <a:pPr>
              <a:defRPr sz="2600"/>
            </a:pPr>
            <a:r>
              <a:t>[ </a:t>
            </a:r>
            <a:r>
              <a:rPr>
                <a:solidFill>
                  <a:srgbClr val="999999"/>
                </a:solidFill>
              </a:rPr>
              <a:t>0 0 0</a:t>
            </a:r>
            <a:r>
              <a:t> 0 ] [ 9  ]</a:t>
            </a:r>
          </a:p>
        </p:txBody>
      </p:sp>
      <p:sp>
        <p:nvSpPr>
          <p:cNvPr id="1925"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926"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927"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928"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
        <p:nvSpPr>
          <p:cNvPr id="1929" name="线条"/>
          <p:cNvSpPr/>
          <p:nvPr/>
        </p:nvSpPr>
        <p:spPr>
          <a:xfrm>
            <a:off x="9550111" y="4339633"/>
            <a:ext cx="900566" cy="1"/>
          </a:xfrm>
          <a:prstGeom prst="line">
            <a:avLst/>
          </a:prstGeom>
          <a:ln w="25400">
            <a:solidFill>
              <a:srgbClr val="C00000"/>
            </a:solidFill>
            <a:headEnd type="triangle"/>
          </a:ln>
        </p:spPr>
        <p:txBody>
          <a:bodyPr lIns="45719" rIns="45719"/>
          <a:lstStyle/>
          <a:p>
            <a:endParaRPr/>
          </a:p>
        </p:txBody>
      </p:sp>
      <p:sp>
        <p:nvSpPr>
          <p:cNvPr id="1930" name="线条"/>
          <p:cNvSpPr/>
          <p:nvPr/>
        </p:nvSpPr>
        <p:spPr>
          <a:xfrm>
            <a:off x="9550111" y="4715914"/>
            <a:ext cx="900566" cy="1"/>
          </a:xfrm>
          <a:prstGeom prst="line">
            <a:avLst/>
          </a:prstGeom>
          <a:ln w="25400">
            <a:solidFill>
              <a:srgbClr val="C00000"/>
            </a:solidFill>
            <a:headEnd type="triangle"/>
          </a:ln>
        </p:spPr>
        <p:txBody>
          <a:bodyPr lIns="45719" rIns="45719"/>
          <a:lstStyle/>
          <a:p>
            <a:endParaRPr/>
          </a:p>
        </p:txBody>
      </p:sp>
      <p:sp>
        <p:nvSpPr>
          <p:cNvPr id="1931" name="线条"/>
          <p:cNvSpPr/>
          <p:nvPr/>
        </p:nvSpPr>
        <p:spPr>
          <a:xfrm>
            <a:off x="9550111" y="5147824"/>
            <a:ext cx="900566" cy="1"/>
          </a:xfrm>
          <a:prstGeom prst="line">
            <a:avLst/>
          </a:prstGeom>
          <a:ln w="25400">
            <a:solidFill>
              <a:srgbClr val="C00000"/>
            </a:solidFill>
            <a:headEnd type="triangle"/>
          </a:ln>
        </p:spPr>
        <p:txBody>
          <a:bodyPr lIns="45719" rIns="45719"/>
          <a:lstStyle/>
          <a:p>
            <a:endParaRPr/>
          </a:p>
        </p:txBody>
      </p:sp>
      <p:sp>
        <p:nvSpPr>
          <p:cNvPr id="1932" name="线条"/>
          <p:cNvSpPr/>
          <p:nvPr/>
        </p:nvSpPr>
        <p:spPr>
          <a:xfrm>
            <a:off x="9550111" y="5565616"/>
            <a:ext cx="900566" cy="1"/>
          </a:xfrm>
          <a:prstGeom prst="line">
            <a:avLst/>
          </a:prstGeom>
          <a:ln w="25400">
            <a:solidFill>
              <a:srgbClr val="C00000"/>
            </a:solidFill>
            <a:headEnd type="triangle"/>
          </a:ln>
        </p:spPr>
        <p:txBody>
          <a:bodyPr lIns="45719" rIns="45719"/>
          <a:lstStyle/>
          <a:p>
            <a:endParaRPr/>
          </a:p>
        </p:txBody>
      </p:sp>
      <p:sp>
        <p:nvSpPr>
          <p:cNvPr id="1933" name="线条"/>
          <p:cNvSpPr/>
          <p:nvPr/>
        </p:nvSpPr>
        <p:spPr>
          <a:xfrm>
            <a:off x="7620214" y="4339633"/>
            <a:ext cx="900566" cy="1"/>
          </a:xfrm>
          <a:prstGeom prst="line">
            <a:avLst/>
          </a:prstGeom>
          <a:ln w="25400">
            <a:solidFill>
              <a:srgbClr val="C00000"/>
            </a:solidFill>
            <a:headEnd type="triangle"/>
          </a:ln>
        </p:spPr>
        <p:txBody>
          <a:bodyPr lIns="45719" rIns="45719"/>
          <a:lstStyle/>
          <a:p>
            <a:endParaRPr/>
          </a:p>
        </p:txBody>
      </p:sp>
      <p:sp>
        <p:nvSpPr>
          <p:cNvPr id="1934" name="线条"/>
          <p:cNvSpPr/>
          <p:nvPr/>
        </p:nvSpPr>
        <p:spPr>
          <a:xfrm>
            <a:off x="7620214" y="4715914"/>
            <a:ext cx="900566" cy="1"/>
          </a:xfrm>
          <a:prstGeom prst="line">
            <a:avLst/>
          </a:prstGeom>
          <a:ln w="25400">
            <a:solidFill>
              <a:srgbClr val="C00000"/>
            </a:solidFill>
            <a:headEnd type="triangle"/>
          </a:ln>
        </p:spPr>
        <p:txBody>
          <a:bodyPr lIns="45719" rIns="45719"/>
          <a:lstStyle/>
          <a:p>
            <a:endParaRPr/>
          </a:p>
        </p:txBody>
      </p:sp>
      <p:sp>
        <p:nvSpPr>
          <p:cNvPr id="1935" name="线条"/>
          <p:cNvSpPr/>
          <p:nvPr/>
        </p:nvSpPr>
        <p:spPr>
          <a:xfrm>
            <a:off x="7620214" y="5147824"/>
            <a:ext cx="900566" cy="1"/>
          </a:xfrm>
          <a:prstGeom prst="line">
            <a:avLst/>
          </a:prstGeom>
          <a:ln w="25400">
            <a:solidFill>
              <a:srgbClr val="C00000"/>
            </a:solidFill>
            <a:headEnd type="triangle"/>
          </a:ln>
        </p:spPr>
        <p:txBody>
          <a:bodyPr lIns="45719" rIns="45719"/>
          <a:lstStyle/>
          <a:p>
            <a:endParaRPr/>
          </a:p>
        </p:txBody>
      </p:sp>
      <p:sp>
        <p:nvSpPr>
          <p:cNvPr id="1936" name="线条"/>
          <p:cNvSpPr/>
          <p:nvPr/>
        </p:nvSpPr>
        <p:spPr>
          <a:xfrm>
            <a:off x="7620214" y="5565616"/>
            <a:ext cx="900566" cy="1"/>
          </a:xfrm>
          <a:prstGeom prst="line">
            <a:avLst/>
          </a:prstGeom>
          <a:ln w="25400">
            <a:solidFill>
              <a:srgbClr val="C00000"/>
            </a:solidFill>
            <a:headEnd type="triangle"/>
          </a:ln>
        </p:spPr>
        <p:txBody>
          <a:bodyPr lIns="45719" rIns="45719"/>
          <a:lstStyle/>
          <a:p>
            <a:endParaRPr/>
          </a:p>
        </p:txBody>
      </p:sp>
      <p:sp>
        <p:nvSpPr>
          <p:cNvPr id="1937" name="线条"/>
          <p:cNvSpPr/>
          <p:nvPr/>
        </p:nvSpPr>
        <p:spPr>
          <a:xfrm>
            <a:off x="3861994" y="4339633"/>
            <a:ext cx="900566" cy="1"/>
          </a:xfrm>
          <a:prstGeom prst="line">
            <a:avLst/>
          </a:prstGeom>
          <a:ln w="25400">
            <a:solidFill>
              <a:srgbClr val="C00000"/>
            </a:solidFill>
            <a:headEnd type="triangle"/>
          </a:ln>
        </p:spPr>
        <p:txBody>
          <a:bodyPr lIns="45719" rIns="45719"/>
          <a:lstStyle/>
          <a:p>
            <a:endParaRPr/>
          </a:p>
        </p:txBody>
      </p:sp>
      <p:sp>
        <p:nvSpPr>
          <p:cNvPr id="1938" name="线条"/>
          <p:cNvSpPr/>
          <p:nvPr/>
        </p:nvSpPr>
        <p:spPr>
          <a:xfrm>
            <a:off x="3861994" y="4715914"/>
            <a:ext cx="900566" cy="1"/>
          </a:xfrm>
          <a:prstGeom prst="line">
            <a:avLst/>
          </a:prstGeom>
          <a:ln w="25400">
            <a:solidFill>
              <a:srgbClr val="C00000"/>
            </a:solidFill>
            <a:headEnd type="triangle"/>
          </a:ln>
        </p:spPr>
        <p:txBody>
          <a:bodyPr lIns="45719" rIns="45719"/>
          <a:lstStyle/>
          <a:p>
            <a:endParaRPr/>
          </a:p>
        </p:txBody>
      </p:sp>
      <p:sp>
        <p:nvSpPr>
          <p:cNvPr id="1939" name="线条"/>
          <p:cNvSpPr/>
          <p:nvPr/>
        </p:nvSpPr>
        <p:spPr>
          <a:xfrm>
            <a:off x="3861994" y="5147824"/>
            <a:ext cx="900566" cy="1"/>
          </a:xfrm>
          <a:prstGeom prst="line">
            <a:avLst/>
          </a:prstGeom>
          <a:ln w="25400">
            <a:solidFill>
              <a:srgbClr val="C00000"/>
            </a:solidFill>
            <a:headEnd type="triangle"/>
          </a:ln>
        </p:spPr>
        <p:txBody>
          <a:bodyPr lIns="45719" rIns="45719"/>
          <a:lstStyle/>
          <a:p>
            <a:endParaRPr/>
          </a:p>
        </p:txBody>
      </p:sp>
      <p:sp>
        <p:nvSpPr>
          <p:cNvPr id="1940" name="线条"/>
          <p:cNvSpPr/>
          <p:nvPr/>
        </p:nvSpPr>
        <p:spPr>
          <a:xfrm>
            <a:off x="3861994" y="5565616"/>
            <a:ext cx="900566" cy="1"/>
          </a:xfrm>
          <a:prstGeom prst="line">
            <a:avLst/>
          </a:prstGeom>
          <a:ln w="25400">
            <a:solidFill>
              <a:srgbClr val="C00000"/>
            </a:solidFill>
            <a:headEnd type="triangle"/>
          </a:ln>
        </p:spPr>
        <p:txBody>
          <a:bodyPr lIns="45719" rIns="45719"/>
          <a:lstStyle/>
          <a:p>
            <a:endParaRPr/>
          </a:p>
        </p:txBody>
      </p:sp>
      <p:sp>
        <p:nvSpPr>
          <p:cNvPr id="1941" name="Jacobian is sparse: off-diagonal entries all zero! Never explicitly form Jacobian; instead use implicit multiplication"/>
          <p:cNvSpPr txBox="1"/>
          <p:nvPr/>
        </p:nvSpPr>
        <p:spPr>
          <a:xfrm>
            <a:off x="6523823" y="4601"/>
            <a:ext cx="5426833" cy="12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200">
                <a:solidFill>
                  <a:schemeClr val="accent1"/>
                </a:solidFill>
              </a:defRPr>
            </a:pPr>
            <a:r>
              <a:rPr lang="en-US" altLang="zh-CN" dirty="0"/>
              <a:t>Jacobian </a:t>
            </a:r>
            <a:r>
              <a:rPr lang="zh-CN" altLang="en-US" dirty="0"/>
              <a:t>是</a:t>
            </a:r>
            <a:r>
              <a:rPr lang="zh-CN" altLang="en-US" b="1" dirty="0"/>
              <a:t>稀疏矩阵</a:t>
            </a:r>
            <a:r>
              <a:rPr lang="zh-CN" altLang="en-US" dirty="0"/>
              <a:t>：非对角线条目全为零。 不要显式使用雅可比行列式； 而是使用隐式乘法。</a:t>
            </a:r>
            <a:endParaRPr dirty="0"/>
          </a:p>
        </p:txBody>
      </p:sp>
      <p:sp>
        <p:nvSpPr>
          <p:cNvPr id="36" name="4D dL/dx:…"/>
          <p:cNvSpPr txBox="1"/>
          <p:nvPr/>
        </p:nvSpPr>
        <p:spPr>
          <a:xfrm>
            <a:off x="2264010" y="3622900"/>
            <a:ext cx="1871514"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err="1"/>
              <a:t>dL</a:t>
            </a:r>
            <a:r>
              <a:rPr dirty="0"/>
              <a:t>/dx: </a:t>
            </a:r>
          </a:p>
          <a:p>
            <a:pPr algn="ctr">
              <a:defRPr sz="2600">
                <a:solidFill>
                  <a:srgbClr val="C00000"/>
                </a:solidFill>
              </a:defRPr>
            </a:pPr>
            <a:r>
              <a:rPr dirty="0"/>
              <a:t>[ 4 ]</a:t>
            </a:r>
          </a:p>
          <a:p>
            <a:pPr algn="ctr">
              <a:defRPr sz="2600">
                <a:solidFill>
                  <a:srgbClr val="C00000"/>
                </a:solidFill>
              </a:defRPr>
            </a:pPr>
            <a:r>
              <a:rPr dirty="0"/>
              <a:t>[ 0 ]</a:t>
            </a:r>
          </a:p>
          <a:p>
            <a:pPr algn="ctr">
              <a:defRPr sz="2600">
                <a:solidFill>
                  <a:srgbClr val="C00000"/>
                </a:solidFill>
              </a:defRPr>
            </a:pPr>
            <a:r>
              <a:rPr dirty="0"/>
              <a:t>[ 5 ]</a:t>
            </a:r>
          </a:p>
          <a:p>
            <a:pPr algn="ctr">
              <a:defRPr sz="2600">
                <a:solidFill>
                  <a:srgbClr val="C00000"/>
                </a:solidFill>
              </a:defRPr>
            </a:pPr>
            <a:r>
              <a:rPr dirty="0"/>
              <a:t>[ 0 ]</a:t>
            </a:r>
          </a:p>
        </p:txBody>
      </p:sp>
      <p:sp>
        <p:nvSpPr>
          <p:cNvPr id="37" name="4D dL/dy:…"/>
          <p:cNvSpPr txBox="1"/>
          <p:nvPr/>
        </p:nvSpPr>
        <p:spPr>
          <a:xfrm>
            <a:off x="7801767" y="3622900"/>
            <a:ext cx="250974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a:t> </a:t>
            </a:r>
            <a:r>
              <a:rPr dirty="0" err="1"/>
              <a:t>dL</a:t>
            </a:r>
            <a:r>
              <a:rPr dirty="0"/>
              <a:t>/</a:t>
            </a:r>
            <a:r>
              <a:rPr dirty="0" err="1"/>
              <a:t>dy</a:t>
            </a:r>
            <a:r>
              <a:rPr dirty="0"/>
              <a:t>: </a:t>
            </a:r>
          </a:p>
          <a:p>
            <a:pPr algn="ctr">
              <a:defRPr sz="2600">
                <a:solidFill>
                  <a:srgbClr val="C00000"/>
                </a:solidFill>
              </a:defRPr>
            </a:pPr>
            <a:r>
              <a:rPr dirty="0"/>
              <a:t>[  4  ]</a:t>
            </a:r>
          </a:p>
          <a:p>
            <a:pPr algn="ctr">
              <a:defRPr sz="2600">
                <a:solidFill>
                  <a:srgbClr val="C00000"/>
                </a:solidFill>
              </a:defRPr>
            </a:pPr>
            <a:r>
              <a:rPr dirty="0"/>
              <a:t>[  -1 ]</a:t>
            </a:r>
          </a:p>
          <a:p>
            <a:pPr algn="ctr">
              <a:defRPr sz="2600">
                <a:solidFill>
                  <a:srgbClr val="C00000"/>
                </a:solidFill>
              </a:defRPr>
            </a:pPr>
            <a:r>
              <a:rPr dirty="0"/>
              <a:t>[  5  ]</a:t>
            </a:r>
          </a:p>
          <a:p>
            <a:pPr algn="ctr">
              <a:defRPr sz="2600">
                <a:solidFill>
                  <a:srgbClr val="C00000"/>
                </a:solidFill>
              </a:defRPr>
            </a:pPr>
            <a:r>
              <a:rPr dirty="0"/>
              <a:t>[  9  ]</a:t>
            </a:r>
          </a:p>
        </p:txBody>
      </p:sp>
      <p:sp>
        <p:nvSpPr>
          <p:cNvPr id="38" name="Upstream…"/>
          <p:cNvSpPr txBox="1"/>
          <p:nvPr/>
        </p:nvSpPr>
        <p:spPr>
          <a:xfrm>
            <a:off x="10519858" y="4435421"/>
            <a:ext cx="176314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rgbClr val="C00000"/>
                </a:solidFill>
              </a:defRPr>
            </a:pPr>
            <a:r>
              <a:rPr lang="zh-CN" altLang="en-US" dirty="0"/>
              <a:t>上游梯度</a:t>
            </a:r>
            <a:endParaRPr dirty="0"/>
          </a:p>
        </p:txBody>
      </p:sp>
      <p:sp>
        <p:nvSpPr>
          <p:cNvPr id="39" name="Backprop with Vectors"/>
          <p:cNvSpPr txBox="1">
            <a:spLocks noGrp="1"/>
          </p:cNvSpPr>
          <p:nvPr>
            <p:ph type="title"/>
          </p:nvPr>
        </p:nvSpPr>
        <p:spPr>
          <a:xfrm>
            <a:off x="838200" y="365125"/>
            <a:ext cx="4527884" cy="684358"/>
          </a:xfrm>
          <a:prstGeom prst="rect">
            <a:avLst/>
          </a:prstGeom>
        </p:spPr>
        <p:txBody>
          <a:bodyPr/>
          <a:lstStyle>
            <a:lvl1pPr>
              <a:defRPr sz="3900"/>
            </a:lvl1pPr>
          </a:lstStyle>
          <a:p>
            <a:r>
              <a:rPr lang="zh-CN" altLang="en-US" dirty="0"/>
              <a:t>带向量的反向传播</a:t>
            </a:r>
            <a:endParaRPr dirty="0"/>
          </a:p>
        </p:txBody>
      </p:sp>
      <p:sp>
        <p:nvSpPr>
          <p:cNvPr id="40"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41"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 name="幻灯片编号"/>
          <p:cNvSpPr txBox="1">
            <a:spLocks noGrp="1"/>
          </p:cNvSpPr>
          <p:nvPr>
            <p:ph type="sldNum" sz="quarter" idx="2"/>
          </p:nvPr>
        </p:nvSpPr>
        <p:spPr>
          <a:xfrm>
            <a:off x="5910728" y="6416645"/>
            <a:ext cx="370544"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75</a:t>
            </a:fld>
            <a:endParaRPr/>
          </a:p>
        </p:txBody>
      </p:sp>
      <p:grpSp>
        <p:nvGrpSpPr>
          <p:cNvPr id="1948" name="成组"/>
          <p:cNvGrpSpPr/>
          <p:nvPr/>
        </p:nvGrpSpPr>
        <p:grpSpPr>
          <a:xfrm>
            <a:off x="4762393" y="1839864"/>
            <a:ext cx="2720092" cy="1691160"/>
            <a:chOff x="0" y="0"/>
            <a:chExt cx="2720090" cy="1691158"/>
          </a:xfrm>
        </p:grpSpPr>
        <p:sp>
          <p:nvSpPr>
            <p:cNvPr id="1946" name="矩形"/>
            <p:cNvSpPr/>
            <p:nvPr/>
          </p:nvSpPr>
          <p:spPr>
            <a:xfrm>
              <a:off x="0" y="0"/>
              <a:ext cx="2720091" cy="1691159"/>
            </a:xfrm>
            <a:prstGeom prst="rect">
              <a:avLst/>
            </a:prstGeom>
            <a:solidFill>
              <a:srgbClr val="F3F3F3"/>
            </a:solidFill>
            <a:ln w="9525" cap="flat">
              <a:solidFill>
                <a:srgbClr val="44546A"/>
              </a:solidFill>
              <a:prstDash val="solid"/>
              <a:round/>
            </a:ln>
            <a:effectLst/>
          </p:spPr>
          <p:txBody>
            <a:bodyPr wrap="square" lIns="45719" tIns="45719" rIns="45719" bIns="45719" numCol="1" anchor="ctr">
              <a:noAutofit/>
            </a:bodyPr>
            <a:lstStyle/>
            <a:p>
              <a:pPr algn="ctr">
                <a:defRPr sz="2900" i="1"/>
              </a:pPr>
              <a:endParaRPr/>
            </a:p>
          </p:txBody>
        </p:sp>
        <p:sp>
          <p:nvSpPr>
            <p:cNvPr id="1947" name="f(x) = max(0,x)…"/>
            <p:cNvSpPr txBox="1"/>
            <p:nvPr/>
          </p:nvSpPr>
          <p:spPr>
            <a:xfrm>
              <a:off x="0" y="304611"/>
              <a:ext cx="2720091" cy="10819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p>
              <a:pPr algn="ctr">
                <a:defRPr sz="2900"/>
              </a:pPr>
              <a:r>
                <a:t>f(x) = max(0,x)</a:t>
              </a:r>
            </a:p>
            <a:p>
              <a:pPr algn="ctr">
                <a:defRPr sz="2900" i="1"/>
              </a:pPr>
              <a:r>
                <a:t>(elementwise)</a:t>
              </a:r>
            </a:p>
          </p:txBody>
        </p:sp>
      </p:grpSp>
      <p:sp>
        <p:nvSpPr>
          <p:cNvPr id="1949" name="线条"/>
          <p:cNvSpPr/>
          <p:nvPr/>
        </p:nvSpPr>
        <p:spPr>
          <a:xfrm>
            <a:off x="3760420" y="2003441"/>
            <a:ext cx="900566" cy="1"/>
          </a:xfrm>
          <a:prstGeom prst="line">
            <a:avLst/>
          </a:prstGeom>
          <a:ln w="25400">
            <a:solidFill>
              <a:schemeClr val="accent6"/>
            </a:solidFill>
            <a:tailEnd type="triangle"/>
          </a:ln>
        </p:spPr>
        <p:txBody>
          <a:bodyPr lIns="45719" rIns="45719"/>
          <a:lstStyle/>
          <a:p>
            <a:endParaRPr/>
          </a:p>
        </p:txBody>
      </p:sp>
      <p:sp>
        <p:nvSpPr>
          <p:cNvPr id="1950" name="线条"/>
          <p:cNvSpPr/>
          <p:nvPr/>
        </p:nvSpPr>
        <p:spPr>
          <a:xfrm>
            <a:off x="3760420" y="2379722"/>
            <a:ext cx="900566" cy="1"/>
          </a:xfrm>
          <a:prstGeom prst="line">
            <a:avLst/>
          </a:prstGeom>
          <a:ln w="25400">
            <a:solidFill>
              <a:schemeClr val="accent6"/>
            </a:solidFill>
            <a:tailEnd type="triangle"/>
          </a:ln>
        </p:spPr>
        <p:txBody>
          <a:bodyPr lIns="45719" rIns="45719"/>
          <a:lstStyle/>
          <a:p>
            <a:endParaRPr/>
          </a:p>
        </p:txBody>
      </p:sp>
      <p:sp>
        <p:nvSpPr>
          <p:cNvPr id="1951" name="线条"/>
          <p:cNvSpPr/>
          <p:nvPr/>
        </p:nvSpPr>
        <p:spPr>
          <a:xfrm>
            <a:off x="3760420" y="2811633"/>
            <a:ext cx="900566" cy="1"/>
          </a:xfrm>
          <a:prstGeom prst="line">
            <a:avLst/>
          </a:prstGeom>
          <a:ln w="25400">
            <a:solidFill>
              <a:schemeClr val="accent6"/>
            </a:solidFill>
            <a:tailEnd type="triangle"/>
          </a:ln>
        </p:spPr>
        <p:txBody>
          <a:bodyPr lIns="45719" rIns="45719"/>
          <a:lstStyle/>
          <a:p>
            <a:endParaRPr/>
          </a:p>
        </p:txBody>
      </p:sp>
      <p:sp>
        <p:nvSpPr>
          <p:cNvPr id="1952" name="线条"/>
          <p:cNvSpPr/>
          <p:nvPr/>
        </p:nvSpPr>
        <p:spPr>
          <a:xfrm>
            <a:off x="3760420" y="3229424"/>
            <a:ext cx="900566" cy="1"/>
          </a:xfrm>
          <a:prstGeom prst="line">
            <a:avLst/>
          </a:prstGeom>
          <a:ln w="25400">
            <a:solidFill>
              <a:schemeClr val="accent6"/>
            </a:solidFill>
            <a:tailEnd type="triangle"/>
          </a:ln>
        </p:spPr>
        <p:txBody>
          <a:bodyPr lIns="45719" rIns="45719"/>
          <a:lstStyle/>
          <a:p>
            <a:endParaRPr/>
          </a:p>
        </p:txBody>
      </p:sp>
      <p:sp>
        <p:nvSpPr>
          <p:cNvPr id="1956" name="[dy/dx] [dL/dy]"/>
          <p:cNvSpPr txBox="1"/>
          <p:nvPr/>
        </p:nvSpPr>
        <p:spPr>
          <a:xfrm>
            <a:off x="4829175" y="3622900"/>
            <a:ext cx="2586527" cy="624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2600"/>
            </a:lvl1pPr>
          </a:lstStyle>
          <a:p>
            <a:r>
              <a:t>[dy/dx] [dL/dy]</a:t>
            </a:r>
          </a:p>
        </p:txBody>
      </p:sp>
      <p:sp>
        <p:nvSpPr>
          <p:cNvPr id="1958" name="线条"/>
          <p:cNvSpPr/>
          <p:nvPr/>
        </p:nvSpPr>
        <p:spPr>
          <a:xfrm>
            <a:off x="7620214" y="2003441"/>
            <a:ext cx="900566" cy="1"/>
          </a:xfrm>
          <a:prstGeom prst="line">
            <a:avLst/>
          </a:prstGeom>
          <a:ln w="25400">
            <a:solidFill>
              <a:schemeClr val="accent6"/>
            </a:solidFill>
            <a:tailEnd type="triangle"/>
          </a:ln>
        </p:spPr>
        <p:txBody>
          <a:bodyPr lIns="45719" rIns="45719"/>
          <a:lstStyle/>
          <a:p>
            <a:endParaRPr/>
          </a:p>
        </p:txBody>
      </p:sp>
      <p:sp>
        <p:nvSpPr>
          <p:cNvPr id="1959" name="线条"/>
          <p:cNvSpPr/>
          <p:nvPr/>
        </p:nvSpPr>
        <p:spPr>
          <a:xfrm>
            <a:off x="7620214" y="2379722"/>
            <a:ext cx="900566" cy="1"/>
          </a:xfrm>
          <a:prstGeom prst="line">
            <a:avLst/>
          </a:prstGeom>
          <a:ln w="25400">
            <a:solidFill>
              <a:schemeClr val="accent6"/>
            </a:solidFill>
            <a:tailEnd type="triangle"/>
          </a:ln>
        </p:spPr>
        <p:txBody>
          <a:bodyPr lIns="45719" rIns="45719"/>
          <a:lstStyle/>
          <a:p>
            <a:endParaRPr/>
          </a:p>
        </p:txBody>
      </p:sp>
      <p:sp>
        <p:nvSpPr>
          <p:cNvPr id="1960" name="线条"/>
          <p:cNvSpPr/>
          <p:nvPr/>
        </p:nvSpPr>
        <p:spPr>
          <a:xfrm>
            <a:off x="7620214" y="2811633"/>
            <a:ext cx="900566" cy="1"/>
          </a:xfrm>
          <a:prstGeom prst="line">
            <a:avLst/>
          </a:prstGeom>
          <a:ln w="25400">
            <a:solidFill>
              <a:schemeClr val="accent6"/>
            </a:solidFill>
            <a:tailEnd type="triangle"/>
          </a:ln>
        </p:spPr>
        <p:txBody>
          <a:bodyPr lIns="45719" rIns="45719"/>
          <a:lstStyle/>
          <a:p>
            <a:endParaRPr/>
          </a:p>
        </p:txBody>
      </p:sp>
      <p:sp>
        <p:nvSpPr>
          <p:cNvPr id="1961" name="线条"/>
          <p:cNvSpPr/>
          <p:nvPr/>
        </p:nvSpPr>
        <p:spPr>
          <a:xfrm>
            <a:off x="7620214" y="3229424"/>
            <a:ext cx="900566" cy="1"/>
          </a:xfrm>
          <a:prstGeom prst="line">
            <a:avLst/>
          </a:prstGeom>
          <a:ln w="25400">
            <a:solidFill>
              <a:schemeClr val="accent6"/>
            </a:solidFill>
            <a:tailEnd type="triangle"/>
          </a:ln>
        </p:spPr>
        <p:txBody>
          <a:bodyPr lIns="45719" rIns="45719"/>
          <a:lstStyle/>
          <a:p>
            <a:endParaRPr/>
          </a:p>
        </p:txBody>
      </p:sp>
      <p:sp>
        <p:nvSpPr>
          <p:cNvPr id="1962" name="线条"/>
          <p:cNvSpPr/>
          <p:nvPr/>
        </p:nvSpPr>
        <p:spPr>
          <a:xfrm>
            <a:off x="9550111" y="4339633"/>
            <a:ext cx="900566" cy="1"/>
          </a:xfrm>
          <a:prstGeom prst="line">
            <a:avLst/>
          </a:prstGeom>
          <a:ln w="25400">
            <a:solidFill>
              <a:srgbClr val="C00000"/>
            </a:solidFill>
            <a:headEnd type="triangle"/>
          </a:ln>
        </p:spPr>
        <p:txBody>
          <a:bodyPr lIns="45719" rIns="45719"/>
          <a:lstStyle/>
          <a:p>
            <a:endParaRPr/>
          </a:p>
        </p:txBody>
      </p:sp>
      <p:sp>
        <p:nvSpPr>
          <p:cNvPr id="1963" name="线条"/>
          <p:cNvSpPr/>
          <p:nvPr/>
        </p:nvSpPr>
        <p:spPr>
          <a:xfrm>
            <a:off x="9550111" y="4715914"/>
            <a:ext cx="900566" cy="1"/>
          </a:xfrm>
          <a:prstGeom prst="line">
            <a:avLst/>
          </a:prstGeom>
          <a:ln w="25400">
            <a:solidFill>
              <a:srgbClr val="C00000"/>
            </a:solidFill>
            <a:headEnd type="triangle"/>
          </a:ln>
        </p:spPr>
        <p:txBody>
          <a:bodyPr lIns="45719" rIns="45719"/>
          <a:lstStyle/>
          <a:p>
            <a:endParaRPr/>
          </a:p>
        </p:txBody>
      </p:sp>
      <p:sp>
        <p:nvSpPr>
          <p:cNvPr id="1964" name="线条"/>
          <p:cNvSpPr/>
          <p:nvPr/>
        </p:nvSpPr>
        <p:spPr>
          <a:xfrm>
            <a:off x="9550111" y="5147824"/>
            <a:ext cx="900566" cy="1"/>
          </a:xfrm>
          <a:prstGeom prst="line">
            <a:avLst/>
          </a:prstGeom>
          <a:ln w="25400">
            <a:solidFill>
              <a:srgbClr val="C00000"/>
            </a:solidFill>
            <a:headEnd type="triangle"/>
          </a:ln>
        </p:spPr>
        <p:txBody>
          <a:bodyPr lIns="45719" rIns="45719"/>
          <a:lstStyle/>
          <a:p>
            <a:endParaRPr/>
          </a:p>
        </p:txBody>
      </p:sp>
      <p:sp>
        <p:nvSpPr>
          <p:cNvPr id="1965" name="线条"/>
          <p:cNvSpPr/>
          <p:nvPr/>
        </p:nvSpPr>
        <p:spPr>
          <a:xfrm>
            <a:off x="9550111" y="5565616"/>
            <a:ext cx="900566" cy="1"/>
          </a:xfrm>
          <a:prstGeom prst="line">
            <a:avLst/>
          </a:prstGeom>
          <a:ln w="25400">
            <a:solidFill>
              <a:srgbClr val="C00000"/>
            </a:solidFill>
            <a:headEnd type="triangle"/>
          </a:ln>
        </p:spPr>
        <p:txBody>
          <a:bodyPr lIns="45719" rIns="45719"/>
          <a:lstStyle/>
          <a:p>
            <a:endParaRPr/>
          </a:p>
        </p:txBody>
      </p:sp>
      <p:sp>
        <p:nvSpPr>
          <p:cNvPr id="1966" name="线条"/>
          <p:cNvSpPr/>
          <p:nvPr/>
        </p:nvSpPr>
        <p:spPr>
          <a:xfrm>
            <a:off x="8296075" y="4339633"/>
            <a:ext cx="274321" cy="1"/>
          </a:xfrm>
          <a:prstGeom prst="line">
            <a:avLst/>
          </a:prstGeom>
          <a:ln w="25400">
            <a:solidFill>
              <a:srgbClr val="C00000"/>
            </a:solidFill>
            <a:headEnd type="triangle"/>
          </a:ln>
        </p:spPr>
        <p:txBody>
          <a:bodyPr lIns="45719" rIns="45719"/>
          <a:lstStyle/>
          <a:p>
            <a:endParaRPr/>
          </a:p>
        </p:txBody>
      </p:sp>
      <p:sp>
        <p:nvSpPr>
          <p:cNvPr id="1967" name="线条"/>
          <p:cNvSpPr/>
          <p:nvPr/>
        </p:nvSpPr>
        <p:spPr>
          <a:xfrm>
            <a:off x="8296075" y="4715914"/>
            <a:ext cx="274321" cy="1"/>
          </a:xfrm>
          <a:prstGeom prst="line">
            <a:avLst/>
          </a:prstGeom>
          <a:ln w="25400">
            <a:solidFill>
              <a:srgbClr val="C00000"/>
            </a:solidFill>
            <a:headEnd type="triangle"/>
          </a:ln>
        </p:spPr>
        <p:txBody>
          <a:bodyPr lIns="45719" rIns="45719"/>
          <a:lstStyle/>
          <a:p>
            <a:endParaRPr/>
          </a:p>
        </p:txBody>
      </p:sp>
      <p:sp>
        <p:nvSpPr>
          <p:cNvPr id="1968" name="线条"/>
          <p:cNvSpPr/>
          <p:nvPr/>
        </p:nvSpPr>
        <p:spPr>
          <a:xfrm>
            <a:off x="8296075" y="5147824"/>
            <a:ext cx="274321" cy="1"/>
          </a:xfrm>
          <a:prstGeom prst="line">
            <a:avLst/>
          </a:prstGeom>
          <a:ln w="25400">
            <a:solidFill>
              <a:srgbClr val="C00000"/>
            </a:solidFill>
            <a:headEnd type="triangle"/>
          </a:ln>
        </p:spPr>
        <p:txBody>
          <a:bodyPr lIns="45719" rIns="45719"/>
          <a:lstStyle/>
          <a:p>
            <a:endParaRPr/>
          </a:p>
        </p:txBody>
      </p:sp>
      <p:sp>
        <p:nvSpPr>
          <p:cNvPr id="1969" name="线条"/>
          <p:cNvSpPr/>
          <p:nvPr/>
        </p:nvSpPr>
        <p:spPr>
          <a:xfrm>
            <a:off x="8296075" y="5565616"/>
            <a:ext cx="274321" cy="1"/>
          </a:xfrm>
          <a:prstGeom prst="line">
            <a:avLst/>
          </a:prstGeom>
          <a:ln w="25400">
            <a:solidFill>
              <a:srgbClr val="C00000"/>
            </a:solidFill>
            <a:headEnd type="triangle"/>
          </a:ln>
        </p:spPr>
        <p:txBody>
          <a:bodyPr lIns="45719" rIns="45719"/>
          <a:lstStyle/>
          <a:p>
            <a:endParaRPr/>
          </a:p>
        </p:txBody>
      </p:sp>
      <p:sp>
        <p:nvSpPr>
          <p:cNvPr id="1970" name="线条"/>
          <p:cNvSpPr/>
          <p:nvPr/>
        </p:nvSpPr>
        <p:spPr>
          <a:xfrm>
            <a:off x="3861994" y="4339633"/>
            <a:ext cx="274321" cy="1"/>
          </a:xfrm>
          <a:prstGeom prst="line">
            <a:avLst/>
          </a:prstGeom>
          <a:ln w="25400">
            <a:solidFill>
              <a:srgbClr val="C00000"/>
            </a:solidFill>
            <a:headEnd type="triangle"/>
          </a:ln>
        </p:spPr>
        <p:txBody>
          <a:bodyPr lIns="45719" rIns="45719"/>
          <a:lstStyle/>
          <a:p>
            <a:endParaRPr/>
          </a:p>
        </p:txBody>
      </p:sp>
      <p:sp>
        <p:nvSpPr>
          <p:cNvPr id="1971" name="线条"/>
          <p:cNvSpPr/>
          <p:nvPr/>
        </p:nvSpPr>
        <p:spPr>
          <a:xfrm>
            <a:off x="3861994" y="4715914"/>
            <a:ext cx="274321" cy="1"/>
          </a:xfrm>
          <a:prstGeom prst="line">
            <a:avLst/>
          </a:prstGeom>
          <a:ln w="25400">
            <a:solidFill>
              <a:srgbClr val="C00000"/>
            </a:solidFill>
            <a:headEnd type="triangle"/>
          </a:ln>
        </p:spPr>
        <p:txBody>
          <a:bodyPr lIns="45719" rIns="45719"/>
          <a:lstStyle/>
          <a:p>
            <a:endParaRPr/>
          </a:p>
        </p:txBody>
      </p:sp>
      <p:sp>
        <p:nvSpPr>
          <p:cNvPr id="1972" name="线条"/>
          <p:cNvSpPr/>
          <p:nvPr/>
        </p:nvSpPr>
        <p:spPr>
          <a:xfrm>
            <a:off x="3861994" y="5147824"/>
            <a:ext cx="274321" cy="1"/>
          </a:xfrm>
          <a:prstGeom prst="line">
            <a:avLst/>
          </a:prstGeom>
          <a:ln w="25400">
            <a:solidFill>
              <a:srgbClr val="C00000"/>
            </a:solidFill>
            <a:headEnd type="triangle"/>
          </a:ln>
        </p:spPr>
        <p:txBody>
          <a:bodyPr lIns="45719" rIns="45719"/>
          <a:lstStyle/>
          <a:p>
            <a:endParaRPr/>
          </a:p>
        </p:txBody>
      </p:sp>
      <p:sp>
        <p:nvSpPr>
          <p:cNvPr id="1973" name="线条"/>
          <p:cNvSpPr/>
          <p:nvPr/>
        </p:nvSpPr>
        <p:spPr>
          <a:xfrm>
            <a:off x="3861994" y="5565616"/>
            <a:ext cx="274321" cy="1"/>
          </a:xfrm>
          <a:prstGeom prst="line">
            <a:avLst/>
          </a:prstGeom>
          <a:ln w="25400">
            <a:solidFill>
              <a:srgbClr val="C00000"/>
            </a:solidFill>
            <a:headEnd type="triangle"/>
          </a:ln>
        </p:spPr>
        <p:txBody>
          <a:bodyPr lIns="45719" rIns="45719"/>
          <a:lstStyle/>
          <a:p>
            <a:endParaRPr/>
          </a:p>
        </p:txBody>
      </p:sp>
      <p:sp>
        <p:nvSpPr>
          <p:cNvPr id="1974" name="Jacobian is sparse: off-diagonal entries all zero! Never explicitly form Jacobian; instead use implicit multiplication"/>
          <p:cNvSpPr txBox="1"/>
          <p:nvPr/>
        </p:nvSpPr>
        <p:spPr>
          <a:xfrm>
            <a:off x="6619393" y="36261"/>
            <a:ext cx="5426833" cy="1261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200">
                <a:solidFill>
                  <a:schemeClr val="accent1"/>
                </a:solidFill>
              </a:defRPr>
            </a:pPr>
            <a:r>
              <a:rPr lang="en-US" altLang="zh-CN" dirty="0"/>
              <a:t>Jacobian </a:t>
            </a:r>
            <a:r>
              <a:rPr lang="zh-CN" altLang="en-US" dirty="0"/>
              <a:t>是</a:t>
            </a:r>
            <a:r>
              <a:rPr lang="zh-CN" altLang="en-US" b="1" dirty="0"/>
              <a:t>稀疏矩阵</a:t>
            </a:r>
            <a:r>
              <a:rPr lang="zh-CN" altLang="en-US" dirty="0"/>
              <a:t>：非对角线条目全为零。 不要显式使用雅可比行列式； 而是使用隐式乘法。</a:t>
            </a:r>
          </a:p>
        </p:txBody>
      </p:sp>
      <p:pic>
        <p:nvPicPr>
          <p:cNvPr id="1976" name="image163.png" descr="image163.png"/>
          <p:cNvPicPr>
            <a:picLocks noChangeAspect="1"/>
          </p:cNvPicPr>
          <p:nvPr/>
        </p:nvPicPr>
        <p:blipFill>
          <a:blip r:embed="rId2"/>
          <a:srcRect r="3174"/>
          <a:stretch>
            <a:fillRect/>
          </a:stretch>
        </p:blipFill>
        <p:spPr>
          <a:xfrm>
            <a:off x="4239993" y="4430569"/>
            <a:ext cx="4034744" cy="1075709"/>
          </a:xfrm>
          <a:prstGeom prst="rect">
            <a:avLst/>
          </a:prstGeom>
          <a:ln w="12700">
            <a:miter lim="400000"/>
          </a:ln>
        </p:spPr>
      </p:pic>
      <p:sp>
        <p:nvSpPr>
          <p:cNvPr id="43" name="4D dL/dx:…"/>
          <p:cNvSpPr txBox="1"/>
          <p:nvPr/>
        </p:nvSpPr>
        <p:spPr>
          <a:xfrm>
            <a:off x="2264010" y="3622900"/>
            <a:ext cx="1871514"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err="1"/>
              <a:t>dL</a:t>
            </a:r>
            <a:r>
              <a:rPr dirty="0"/>
              <a:t>/dx: </a:t>
            </a:r>
          </a:p>
          <a:p>
            <a:pPr algn="ctr">
              <a:defRPr sz="2600">
                <a:solidFill>
                  <a:srgbClr val="C00000"/>
                </a:solidFill>
              </a:defRPr>
            </a:pPr>
            <a:r>
              <a:rPr dirty="0"/>
              <a:t>[ 4 ]</a:t>
            </a:r>
          </a:p>
          <a:p>
            <a:pPr algn="ctr">
              <a:defRPr sz="2600">
                <a:solidFill>
                  <a:srgbClr val="C00000"/>
                </a:solidFill>
              </a:defRPr>
            </a:pPr>
            <a:r>
              <a:rPr dirty="0"/>
              <a:t>[ 0 ]</a:t>
            </a:r>
          </a:p>
          <a:p>
            <a:pPr algn="ctr">
              <a:defRPr sz="2600">
                <a:solidFill>
                  <a:srgbClr val="C00000"/>
                </a:solidFill>
              </a:defRPr>
            </a:pPr>
            <a:r>
              <a:rPr dirty="0"/>
              <a:t>[ 5 ]</a:t>
            </a:r>
          </a:p>
          <a:p>
            <a:pPr algn="ctr">
              <a:defRPr sz="2600">
                <a:solidFill>
                  <a:srgbClr val="C00000"/>
                </a:solidFill>
              </a:defRPr>
            </a:pPr>
            <a:r>
              <a:rPr dirty="0"/>
              <a:t>[ 0 ]</a:t>
            </a:r>
          </a:p>
        </p:txBody>
      </p:sp>
      <p:sp>
        <p:nvSpPr>
          <p:cNvPr id="44" name="4D dL/dy:…"/>
          <p:cNvSpPr txBox="1"/>
          <p:nvPr/>
        </p:nvSpPr>
        <p:spPr>
          <a:xfrm>
            <a:off x="7801767" y="3622900"/>
            <a:ext cx="250974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a:t>
            </a:r>
            <a:r>
              <a:rPr dirty="0"/>
              <a:t> </a:t>
            </a:r>
            <a:r>
              <a:rPr dirty="0" err="1"/>
              <a:t>dL</a:t>
            </a:r>
            <a:r>
              <a:rPr dirty="0"/>
              <a:t>/</a:t>
            </a:r>
            <a:r>
              <a:rPr dirty="0" err="1"/>
              <a:t>dy</a:t>
            </a:r>
            <a:r>
              <a:rPr dirty="0"/>
              <a:t>: </a:t>
            </a:r>
          </a:p>
          <a:p>
            <a:pPr algn="ctr">
              <a:defRPr sz="2600">
                <a:solidFill>
                  <a:srgbClr val="C00000"/>
                </a:solidFill>
              </a:defRPr>
            </a:pPr>
            <a:r>
              <a:rPr dirty="0"/>
              <a:t>[  4  ]</a:t>
            </a:r>
          </a:p>
          <a:p>
            <a:pPr algn="ctr">
              <a:defRPr sz="2600">
                <a:solidFill>
                  <a:srgbClr val="C00000"/>
                </a:solidFill>
              </a:defRPr>
            </a:pPr>
            <a:r>
              <a:rPr dirty="0"/>
              <a:t>[  -1 ]</a:t>
            </a:r>
          </a:p>
          <a:p>
            <a:pPr algn="ctr">
              <a:defRPr sz="2600">
                <a:solidFill>
                  <a:srgbClr val="C00000"/>
                </a:solidFill>
              </a:defRPr>
            </a:pPr>
            <a:r>
              <a:rPr dirty="0"/>
              <a:t>[  5  ]</a:t>
            </a:r>
          </a:p>
          <a:p>
            <a:pPr algn="ctr">
              <a:defRPr sz="2600">
                <a:solidFill>
                  <a:srgbClr val="C00000"/>
                </a:solidFill>
              </a:defRPr>
            </a:pPr>
            <a:r>
              <a:rPr dirty="0"/>
              <a:t>[  9  ]</a:t>
            </a:r>
          </a:p>
        </p:txBody>
      </p:sp>
      <p:sp>
        <p:nvSpPr>
          <p:cNvPr id="45" name="Upstream…"/>
          <p:cNvSpPr txBox="1"/>
          <p:nvPr/>
        </p:nvSpPr>
        <p:spPr>
          <a:xfrm>
            <a:off x="10519858" y="4435421"/>
            <a:ext cx="1763142"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300">
                <a:solidFill>
                  <a:srgbClr val="C00000"/>
                </a:solidFill>
              </a:defRPr>
            </a:pPr>
            <a:r>
              <a:rPr lang="zh-CN" altLang="en-US" dirty="0"/>
              <a:t>上游梯度</a:t>
            </a:r>
            <a:endParaRPr dirty="0"/>
          </a:p>
        </p:txBody>
      </p:sp>
      <p:sp>
        <p:nvSpPr>
          <p:cNvPr id="46" name="Backprop with Vectors"/>
          <p:cNvSpPr txBox="1">
            <a:spLocks noGrp="1"/>
          </p:cNvSpPr>
          <p:nvPr>
            <p:ph type="title"/>
          </p:nvPr>
        </p:nvSpPr>
        <p:spPr>
          <a:xfrm>
            <a:off x="838200" y="365125"/>
            <a:ext cx="4527884" cy="684358"/>
          </a:xfrm>
          <a:prstGeom prst="rect">
            <a:avLst/>
          </a:prstGeom>
        </p:spPr>
        <p:txBody>
          <a:bodyPr/>
          <a:lstStyle>
            <a:lvl1pPr>
              <a:defRPr sz="3900"/>
            </a:lvl1pPr>
          </a:lstStyle>
          <a:p>
            <a:r>
              <a:rPr lang="zh-CN" altLang="en-US" dirty="0"/>
              <a:t>带向量的反向传播</a:t>
            </a:r>
            <a:endParaRPr dirty="0"/>
          </a:p>
        </p:txBody>
      </p:sp>
      <p:sp>
        <p:nvSpPr>
          <p:cNvPr id="47" name="4D input x:…"/>
          <p:cNvSpPr txBox="1"/>
          <p:nvPr/>
        </p:nvSpPr>
        <p:spPr>
          <a:xfrm>
            <a:off x="2220021" y="1216293"/>
            <a:ext cx="1959491"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dirty="0"/>
              <a:t>4</a:t>
            </a:r>
            <a:r>
              <a:rPr lang="zh-CN" altLang="en-US" dirty="0"/>
              <a:t>维输入</a:t>
            </a:r>
            <a:r>
              <a:rPr dirty="0"/>
              <a:t> x:</a:t>
            </a:r>
          </a:p>
          <a:p>
            <a:pPr algn="ctr">
              <a:defRPr sz="2600">
                <a:solidFill>
                  <a:srgbClr val="6AA84F"/>
                </a:solidFill>
              </a:defRPr>
            </a:pPr>
            <a:r>
              <a:rPr dirty="0"/>
              <a:t>[  1  ]</a:t>
            </a:r>
          </a:p>
          <a:p>
            <a:pPr algn="ctr">
              <a:defRPr sz="2600">
                <a:solidFill>
                  <a:srgbClr val="6AA84F"/>
                </a:solidFill>
              </a:defRPr>
            </a:pPr>
            <a:r>
              <a:rPr dirty="0"/>
              <a:t>[ -2  ]</a:t>
            </a:r>
          </a:p>
          <a:p>
            <a:pPr algn="ctr">
              <a:defRPr sz="2600">
                <a:solidFill>
                  <a:srgbClr val="6AA84F"/>
                </a:solidFill>
              </a:defRPr>
            </a:pPr>
            <a:r>
              <a:rPr dirty="0"/>
              <a:t>[  3  ]</a:t>
            </a:r>
          </a:p>
          <a:p>
            <a:pPr algn="ctr">
              <a:defRPr sz="2600">
                <a:solidFill>
                  <a:srgbClr val="6AA84F"/>
                </a:solidFill>
              </a:defRPr>
            </a:pPr>
            <a:r>
              <a:rPr dirty="0"/>
              <a:t>[  -1 ]</a:t>
            </a:r>
          </a:p>
        </p:txBody>
      </p:sp>
      <p:sp>
        <p:nvSpPr>
          <p:cNvPr id="48" name="4D output y:…"/>
          <p:cNvSpPr txBox="1"/>
          <p:nvPr/>
        </p:nvSpPr>
        <p:spPr>
          <a:xfrm>
            <a:off x="7954726" y="1216293"/>
            <a:ext cx="2203827" cy="2246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rPr lang="en-US" dirty="0"/>
              <a:t>4</a:t>
            </a:r>
            <a:r>
              <a:rPr lang="zh-CN" altLang="en-US" dirty="0"/>
              <a:t>维输出 </a:t>
            </a:r>
            <a:r>
              <a:rPr dirty="0"/>
              <a:t>y: </a:t>
            </a:r>
          </a:p>
          <a:p>
            <a:pPr algn="ctr">
              <a:defRPr sz="2600">
                <a:solidFill>
                  <a:schemeClr val="accent6"/>
                </a:solidFill>
              </a:defRPr>
            </a:pPr>
            <a:r>
              <a:rPr dirty="0"/>
              <a:t>[  1  ]</a:t>
            </a:r>
          </a:p>
          <a:p>
            <a:pPr algn="ctr">
              <a:defRPr sz="2600">
                <a:solidFill>
                  <a:schemeClr val="accent6"/>
                </a:solidFill>
              </a:defRPr>
            </a:pPr>
            <a:r>
              <a:rPr dirty="0"/>
              <a:t>[  0  ]</a:t>
            </a:r>
          </a:p>
          <a:p>
            <a:pPr algn="ctr">
              <a:defRPr sz="2600">
                <a:solidFill>
                  <a:schemeClr val="accent6"/>
                </a:solidFill>
              </a:defRPr>
            </a:pPr>
            <a:r>
              <a:rPr dirty="0"/>
              <a:t>[  3  ]</a:t>
            </a:r>
          </a:p>
          <a:p>
            <a:pPr algn="ctr">
              <a:defRPr sz="2600">
                <a:solidFill>
                  <a:schemeClr val="accent6"/>
                </a:solidFill>
              </a:defRPr>
            </a:pPr>
            <a:r>
              <a:rPr dirty="0"/>
              <a:t>[  0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 name="Backprop with Matrices (or Tensors):"/>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使用矩阵（或张量）进行反向传播：</a:t>
            </a:r>
            <a:endParaRPr dirty="0">
              <a:highlight>
                <a:srgbClr val="FFFF00"/>
              </a:highlight>
            </a:endParaRPr>
          </a:p>
        </p:txBody>
      </p:sp>
      <p:sp>
        <p:nvSpPr>
          <p:cNvPr id="1979"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76</a:t>
            </a:fld>
            <a:endParaRPr/>
          </a:p>
        </p:txBody>
      </p:sp>
      <p:sp>
        <p:nvSpPr>
          <p:cNvPr id="1980" name="圆形"/>
          <p:cNvSpPr/>
          <p:nvPr/>
        </p:nvSpPr>
        <p:spPr>
          <a:xfrm>
            <a:off x="4373526" y="1274134"/>
            <a:ext cx="3970568" cy="3970568"/>
          </a:xfrm>
          <a:prstGeom prst="ellipse">
            <a:avLst/>
          </a:prstGeom>
          <a:solidFill>
            <a:srgbClr val="F3F3F3"/>
          </a:solidFill>
          <a:ln w="19050">
            <a:solidFill>
              <a:srgbClr val="44546A"/>
            </a:solidFill>
          </a:ln>
        </p:spPr>
        <p:txBody>
          <a:bodyPr lIns="45719" rIns="45719" anchor="ctr"/>
          <a:lstStyle/>
          <a:p>
            <a:pPr>
              <a:defRPr sz="6300"/>
            </a:pPr>
            <a:endParaRPr/>
          </a:p>
        </p:txBody>
      </p:sp>
      <p:sp>
        <p:nvSpPr>
          <p:cNvPr id="1981" name="线条"/>
          <p:cNvSpPr/>
          <p:nvPr/>
        </p:nvSpPr>
        <p:spPr>
          <a:xfrm flipV="1">
            <a:off x="2031470" y="3814440"/>
            <a:ext cx="2191830" cy="543060"/>
          </a:xfrm>
          <a:prstGeom prst="line">
            <a:avLst/>
          </a:prstGeom>
          <a:ln w="25400">
            <a:solidFill>
              <a:schemeClr val="accent6"/>
            </a:solidFill>
            <a:tailEnd type="triangle"/>
          </a:ln>
        </p:spPr>
        <p:txBody>
          <a:bodyPr lIns="45719" rIns="45719"/>
          <a:lstStyle/>
          <a:p>
            <a:endParaRPr/>
          </a:p>
        </p:txBody>
      </p:sp>
      <p:sp>
        <p:nvSpPr>
          <p:cNvPr id="1982" name="线条"/>
          <p:cNvSpPr/>
          <p:nvPr/>
        </p:nvSpPr>
        <p:spPr>
          <a:xfrm>
            <a:off x="2132011" y="1723617"/>
            <a:ext cx="2308199" cy="689422"/>
          </a:xfrm>
          <a:prstGeom prst="line">
            <a:avLst/>
          </a:prstGeom>
          <a:ln w="25400">
            <a:solidFill>
              <a:schemeClr val="accent6"/>
            </a:solidFill>
            <a:tailEnd type="triangle"/>
          </a:ln>
        </p:spPr>
        <p:txBody>
          <a:bodyPr lIns="45719" rIns="45719"/>
          <a:lstStyle/>
          <a:p>
            <a:endParaRPr/>
          </a:p>
        </p:txBody>
      </p:sp>
      <p:sp>
        <p:nvSpPr>
          <p:cNvPr id="1983" name="线条"/>
          <p:cNvSpPr/>
          <p:nvPr/>
        </p:nvSpPr>
        <p:spPr>
          <a:xfrm>
            <a:off x="8344093" y="3259418"/>
            <a:ext cx="2026273" cy="1"/>
          </a:xfrm>
          <a:prstGeom prst="line">
            <a:avLst/>
          </a:prstGeom>
          <a:ln w="25400">
            <a:solidFill>
              <a:schemeClr val="accent6"/>
            </a:solidFill>
            <a:tailEnd type="triangle"/>
          </a:ln>
        </p:spPr>
        <p:txBody>
          <a:bodyPr lIns="45719" rIns="45719"/>
          <a:lstStyle/>
          <a:p>
            <a:endParaRPr/>
          </a:p>
        </p:txBody>
      </p:sp>
      <p:pic>
        <p:nvPicPr>
          <p:cNvPr id="1984" name="image155.png" descr="image155.png"/>
          <p:cNvPicPr>
            <a:picLocks noChangeAspect="1"/>
          </p:cNvPicPr>
          <p:nvPr/>
        </p:nvPicPr>
        <p:blipFill>
          <a:blip r:embed="rId2"/>
          <a:stretch>
            <a:fillRect/>
          </a:stretch>
        </p:blipFill>
        <p:spPr>
          <a:xfrm>
            <a:off x="1864458" y="1278936"/>
            <a:ext cx="469779" cy="406295"/>
          </a:xfrm>
          <a:prstGeom prst="rect">
            <a:avLst/>
          </a:prstGeom>
          <a:ln w="19050">
            <a:solidFill>
              <a:srgbClr val="38761D"/>
            </a:solidFill>
          </a:ln>
        </p:spPr>
      </p:pic>
      <p:pic>
        <p:nvPicPr>
          <p:cNvPr id="1985" name="image156.png" descr="image156.png"/>
          <p:cNvPicPr>
            <a:picLocks noChangeAspect="1"/>
          </p:cNvPicPr>
          <p:nvPr/>
        </p:nvPicPr>
        <p:blipFill>
          <a:blip r:embed="rId3"/>
          <a:stretch>
            <a:fillRect/>
          </a:stretch>
        </p:blipFill>
        <p:spPr>
          <a:xfrm>
            <a:off x="1583623" y="4041516"/>
            <a:ext cx="393598" cy="482475"/>
          </a:xfrm>
          <a:prstGeom prst="rect">
            <a:avLst/>
          </a:prstGeom>
          <a:ln w="19050">
            <a:solidFill>
              <a:srgbClr val="38761D"/>
            </a:solidFill>
          </a:ln>
        </p:spPr>
      </p:pic>
      <p:pic>
        <p:nvPicPr>
          <p:cNvPr id="1986" name="image157.png" descr="image157.png"/>
          <p:cNvPicPr>
            <a:picLocks noChangeAspect="1"/>
          </p:cNvPicPr>
          <p:nvPr/>
        </p:nvPicPr>
        <p:blipFill>
          <a:blip r:embed="rId4"/>
          <a:stretch>
            <a:fillRect/>
          </a:stretch>
        </p:blipFill>
        <p:spPr>
          <a:xfrm>
            <a:off x="9674497" y="2555451"/>
            <a:ext cx="469779" cy="406295"/>
          </a:xfrm>
          <a:prstGeom prst="rect">
            <a:avLst/>
          </a:prstGeom>
          <a:ln w="19050">
            <a:solidFill>
              <a:srgbClr val="38761D"/>
            </a:solidFill>
          </a:ln>
        </p:spPr>
      </p:pic>
      <p:sp>
        <p:nvSpPr>
          <p:cNvPr id="1987" name="[Dx×Mx]"/>
          <p:cNvSpPr txBox="1"/>
          <p:nvPr/>
        </p:nvSpPr>
        <p:spPr>
          <a:xfrm>
            <a:off x="135430" y="1120175"/>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x</a:t>
            </a:r>
            <a:r>
              <a:t>×M</a:t>
            </a:r>
            <a:r>
              <a:rPr baseline="-25000"/>
              <a:t>x</a:t>
            </a:r>
            <a:r>
              <a:t>]</a:t>
            </a:r>
          </a:p>
        </p:txBody>
      </p:sp>
      <p:sp>
        <p:nvSpPr>
          <p:cNvPr id="1988" name="[Dy×My]"/>
          <p:cNvSpPr txBox="1"/>
          <p:nvPr/>
        </p:nvSpPr>
        <p:spPr>
          <a:xfrm>
            <a:off x="-46928" y="3903641"/>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y</a:t>
            </a:r>
            <a:r>
              <a:t>×M</a:t>
            </a:r>
            <a:r>
              <a:rPr baseline="-25000"/>
              <a:t>y</a:t>
            </a:r>
            <a:r>
              <a:t>]</a:t>
            </a:r>
          </a:p>
        </p:txBody>
      </p:sp>
      <p:sp>
        <p:nvSpPr>
          <p:cNvPr id="1989" name="[Dz×Mz]"/>
          <p:cNvSpPr txBox="1"/>
          <p:nvPr/>
        </p:nvSpPr>
        <p:spPr>
          <a:xfrm>
            <a:off x="10331442" y="2375831"/>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 name="Backprop with Matrices (or Tensors):"/>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使用矩阵（或张量）进行反向传播：</a:t>
            </a:r>
            <a:endParaRPr dirty="0">
              <a:highlight>
                <a:srgbClr val="FFFF00"/>
              </a:highlight>
            </a:endParaRPr>
          </a:p>
        </p:txBody>
      </p:sp>
      <p:sp>
        <p:nvSpPr>
          <p:cNvPr id="1992"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77</a:t>
            </a:fld>
            <a:endParaRPr/>
          </a:p>
        </p:txBody>
      </p:sp>
      <p:sp>
        <p:nvSpPr>
          <p:cNvPr id="1993" name="圆形"/>
          <p:cNvSpPr/>
          <p:nvPr/>
        </p:nvSpPr>
        <p:spPr>
          <a:xfrm>
            <a:off x="4373526" y="1274134"/>
            <a:ext cx="3970568" cy="3970568"/>
          </a:xfrm>
          <a:prstGeom prst="ellipse">
            <a:avLst/>
          </a:prstGeom>
          <a:solidFill>
            <a:srgbClr val="F3F3F3"/>
          </a:solidFill>
          <a:ln w="19050">
            <a:solidFill>
              <a:srgbClr val="44546A"/>
            </a:solidFill>
          </a:ln>
        </p:spPr>
        <p:txBody>
          <a:bodyPr lIns="45719" rIns="45719" anchor="ctr"/>
          <a:lstStyle/>
          <a:p>
            <a:pPr>
              <a:defRPr sz="6300"/>
            </a:pPr>
            <a:endParaRPr/>
          </a:p>
        </p:txBody>
      </p:sp>
      <p:sp>
        <p:nvSpPr>
          <p:cNvPr id="1994" name="线条"/>
          <p:cNvSpPr/>
          <p:nvPr/>
        </p:nvSpPr>
        <p:spPr>
          <a:xfrm flipV="1">
            <a:off x="2031470" y="3814440"/>
            <a:ext cx="2191830" cy="543060"/>
          </a:xfrm>
          <a:prstGeom prst="line">
            <a:avLst/>
          </a:prstGeom>
          <a:ln w="25400">
            <a:solidFill>
              <a:schemeClr val="accent6"/>
            </a:solidFill>
            <a:tailEnd type="triangle"/>
          </a:ln>
        </p:spPr>
        <p:txBody>
          <a:bodyPr lIns="45719" rIns="45719"/>
          <a:lstStyle/>
          <a:p>
            <a:endParaRPr/>
          </a:p>
        </p:txBody>
      </p:sp>
      <p:sp>
        <p:nvSpPr>
          <p:cNvPr id="1995" name="线条"/>
          <p:cNvSpPr/>
          <p:nvPr/>
        </p:nvSpPr>
        <p:spPr>
          <a:xfrm>
            <a:off x="2132011" y="1723617"/>
            <a:ext cx="2308199" cy="689422"/>
          </a:xfrm>
          <a:prstGeom prst="line">
            <a:avLst/>
          </a:prstGeom>
          <a:ln w="25400">
            <a:solidFill>
              <a:schemeClr val="accent6"/>
            </a:solidFill>
            <a:tailEnd type="triangle"/>
          </a:ln>
        </p:spPr>
        <p:txBody>
          <a:bodyPr lIns="45719" rIns="45719"/>
          <a:lstStyle/>
          <a:p>
            <a:endParaRPr/>
          </a:p>
        </p:txBody>
      </p:sp>
      <p:sp>
        <p:nvSpPr>
          <p:cNvPr id="1996" name="线条"/>
          <p:cNvSpPr/>
          <p:nvPr/>
        </p:nvSpPr>
        <p:spPr>
          <a:xfrm>
            <a:off x="8344093" y="3259418"/>
            <a:ext cx="2026273" cy="1"/>
          </a:xfrm>
          <a:prstGeom prst="line">
            <a:avLst/>
          </a:prstGeom>
          <a:ln w="25400">
            <a:solidFill>
              <a:schemeClr val="accent6"/>
            </a:solidFill>
            <a:tailEnd type="triangle"/>
          </a:ln>
        </p:spPr>
        <p:txBody>
          <a:bodyPr lIns="45719" rIns="45719"/>
          <a:lstStyle/>
          <a:p>
            <a:endParaRPr/>
          </a:p>
        </p:txBody>
      </p:sp>
      <p:pic>
        <p:nvPicPr>
          <p:cNvPr id="1997" name="image155.png" descr="image155.png"/>
          <p:cNvPicPr>
            <a:picLocks noChangeAspect="1"/>
          </p:cNvPicPr>
          <p:nvPr/>
        </p:nvPicPr>
        <p:blipFill>
          <a:blip r:embed="rId2"/>
          <a:stretch>
            <a:fillRect/>
          </a:stretch>
        </p:blipFill>
        <p:spPr>
          <a:xfrm>
            <a:off x="1864458" y="1278936"/>
            <a:ext cx="469779" cy="406295"/>
          </a:xfrm>
          <a:prstGeom prst="rect">
            <a:avLst/>
          </a:prstGeom>
          <a:ln w="19050">
            <a:solidFill>
              <a:srgbClr val="38761D"/>
            </a:solidFill>
          </a:ln>
        </p:spPr>
      </p:pic>
      <p:pic>
        <p:nvPicPr>
          <p:cNvPr id="1998" name="image156.png" descr="image156.png"/>
          <p:cNvPicPr>
            <a:picLocks noChangeAspect="1"/>
          </p:cNvPicPr>
          <p:nvPr/>
        </p:nvPicPr>
        <p:blipFill>
          <a:blip r:embed="rId3"/>
          <a:stretch>
            <a:fillRect/>
          </a:stretch>
        </p:blipFill>
        <p:spPr>
          <a:xfrm>
            <a:off x="1583623" y="4041516"/>
            <a:ext cx="393598" cy="482475"/>
          </a:xfrm>
          <a:prstGeom prst="rect">
            <a:avLst/>
          </a:prstGeom>
          <a:ln w="19050">
            <a:solidFill>
              <a:srgbClr val="38761D"/>
            </a:solidFill>
          </a:ln>
        </p:spPr>
      </p:pic>
      <p:pic>
        <p:nvPicPr>
          <p:cNvPr id="1999" name="image157.png" descr="image157.png"/>
          <p:cNvPicPr>
            <a:picLocks noChangeAspect="1"/>
          </p:cNvPicPr>
          <p:nvPr/>
        </p:nvPicPr>
        <p:blipFill>
          <a:blip r:embed="rId4"/>
          <a:stretch>
            <a:fillRect/>
          </a:stretch>
        </p:blipFill>
        <p:spPr>
          <a:xfrm>
            <a:off x="9674497" y="2555451"/>
            <a:ext cx="469779" cy="406295"/>
          </a:xfrm>
          <a:prstGeom prst="rect">
            <a:avLst/>
          </a:prstGeom>
          <a:ln w="19050">
            <a:solidFill>
              <a:srgbClr val="38761D"/>
            </a:solidFill>
          </a:ln>
        </p:spPr>
      </p:pic>
      <p:sp>
        <p:nvSpPr>
          <p:cNvPr id="2000" name="[Dx×Mx]"/>
          <p:cNvSpPr txBox="1"/>
          <p:nvPr/>
        </p:nvSpPr>
        <p:spPr>
          <a:xfrm>
            <a:off x="135430" y="1120175"/>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x</a:t>
            </a:r>
            <a:r>
              <a:t>×M</a:t>
            </a:r>
            <a:r>
              <a:rPr baseline="-25000"/>
              <a:t>x</a:t>
            </a:r>
            <a:r>
              <a:t>]</a:t>
            </a:r>
          </a:p>
        </p:txBody>
      </p:sp>
      <p:grpSp>
        <p:nvGrpSpPr>
          <p:cNvPr id="2003" name="成组"/>
          <p:cNvGrpSpPr/>
          <p:nvPr/>
        </p:nvGrpSpPr>
        <p:grpSpPr>
          <a:xfrm>
            <a:off x="8850460" y="213976"/>
            <a:ext cx="2967230" cy="786599"/>
            <a:chOff x="-1" y="-1"/>
            <a:chExt cx="2967229" cy="786597"/>
          </a:xfrm>
        </p:grpSpPr>
        <p:sp>
          <p:nvSpPr>
            <p:cNvPr id="2001" name="矩形"/>
            <p:cNvSpPr/>
            <p:nvPr/>
          </p:nvSpPr>
          <p:spPr>
            <a:xfrm>
              <a:off x="-1" y="-1"/>
              <a:ext cx="2967229" cy="786597"/>
            </a:xfrm>
            <a:prstGeom prst="rect">
              <a:avLst/>
            </a:prstGeom>
            <a:noFill/>
            <a:ln w="1905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2002"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 </a:t>
              </a:r>
              <a:r>
                <a:rPr lang="en-US" altLang="zh-CN" dirty="0"/>
                <a:t>L </a:t>
              </a:r>
              <a:r>
                <a:rPr lang="zh-CN" altLang="en-US" dirty="0"/>
                <a:t>仍然是标量</a:t>
              </a:r>
              <a:r>
                <a:rPr lang="en-US" altLang="zh-CN" dirty="0"/>
                <a:t>!</a:t>
              </a:r>
              <a:endParaRPr lang="zh-CN" altLang="en-US" dirty="0"/>
            </a:p>
          </p:txBody>
        </p:sp>
      </p:grpSp>
      <p:sp>
        <p:nvSpPr>
          <p:cNvPr id="2004" name="[Dy×My]"/>
          <p:cNvSpPr txBox="1"/>
          <p:nvPr/>
        </p:nvSpPr>
        <p:spPr>
          <a:xfrm>
            <a:off x="-46928" y="3903641"/>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y</a:t>
            </a:r>
            <a:r>
              <a:t>×M</a:t>
            </a:r>
            <a:r>
              <a:rPr baseline="-25000"/>
              <a:t>y</a:t>
            </a:r>
            <a:r>
              <a:t>]</a:t>
            </a:r>
          </a:p>
        </p:txBody>
      </p:sp>
      <p:sp>
        <p:nvSpPr>
          <p:cNvPr id="2005" name="[Dz×Mz]"/>
          <p:cNvSpPr txBox="1"/>
          <p:nvPr/>
        </p:nvSpPr>
        <p:spPr>
          <a:xfrm>
            <a:off x="10331442" y="2375831"/>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
        <p:nvSpPr>
          <p:cNvPr id="2006" name="dL/dx always has the same shape as x!"/>
          <p:cNvSpPr txBox="1"/>
          <p:nvPr/>
        </p:nvSpPr>
        <p:spPr>
          <a:xfrm>
            <a:off x="8710896" y="1012313"/>
            <a:ext cx="324635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dirty="0" err="1"/>
              <a:t>dL</a:t>
            </a:r>
            <a:r>
              <a:rPr dirty="0"/>
              <a:t>/dx</a:t>
            </a:r>
            <a:r>
              <a:rPr lang="zh-CN" altLang="en-US" dirty="0"/>
              <a:t>始终与 </a:t>
            </a:r>
            <a:r>
              <a:rPr lang="en-US" altLang="zh-CN" dirty="0"/>
              <a:t>x </a:t>
            </a:r>
            <a:r>
              <a:rPr lang="zh-CN" altLang="en-US" dirty="0"/>
              <a:t>具有相同的形状。</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 name="Backprop with Matrices (or Tensors):"/>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使用矩阵（或张量）进行反向传播：</a:t>
            </a:r>
            <a:endParaRPr dirty="0">
              <a:highlight>
                <a:srgbClr val="FFFF00"/>
              </a:highlight>
            </a:endParaRPr>
          </a:p>
        </p:txBody>
      </p:sp>
      <p:sp>
        <p:nvSpPr>
          <p:cNvPr id="2009"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78</a:t>
            </a:fld>
            <a:endParaRPr/>
          </a:p>
        </p:txBody>
      </p:sp>
      <p:sp>
        <p:nvSpPr>
          <p:cNvPr id="2010" name="圆形"/>
          <p:cNvSpPr/>
          <p:nvPr/>
        </p:nvSpPr>
        <p:spPr>
          <a:xfrm>
            <a:off x="4373526" y="1274134"/>
            <a:ext cx="3970568" cy="3970568"/>
          </a:xfrm>
          <a:prstGeom prst="ellipse">
            <a:avLst/>
          </a:prstGeom>
          <a:solidFill>
            <a:srgbClr val="F3F3F3"/>
          </a:solidFill>
          <a:ln w="19050">
            <a:solidFill>
              <a:srgbClr val="44546A"/>
            </a:solidFill>
          </a:ln>
        </p:spPr>
        <p:txBody>
          <a:bodyPr lIns="45719" rIns="45719" anchor="ctr"/>
          <a:lstStyle/>
          <a:p>
            <a:pPr>
              <a:defRPr sz="6300"/>
            </a:pPr>
            <a:endParaRPr/>
          </a:p>
        </p:txBody>
      </p:sp>
      <p:sp>
        <p:nvSpPr>
          <p:cNvPr id="2011" name="线条"/>
          <p:cNvSpPr/>
          <p:nvPr/>
        </p:nvSpPr>
        <p:spPr>
          <a:xfrm flipV="1">
            <a:off x="2031470" y="3814440"/>
            <a:ext cx="2191830" cy="543060"/>
          </a:xfrm>
          <a:prstGeom prst="line">
            <a:avLst/>
          </a:prstGeom>
          <a:ln w="25400">
            <a:solidFill>
              <a:schemeClr val="accent6"/>
            </a:solidFill>
            <a:tailEnd type="triangle"/>
          </a:ln>
        </p:spPr>
        <p:txBody>
          <a:bodyPr lIns="45719" rIns="45719"/>
          <a:lstStyle/>
          <a:p>
            <a:endParaRPr/>
          </a:p>
        </p:txBody>
      </p:sp>
      <p:sp>
        <p:nvSpPr>
          <p:cNvPr id="2012" name="线条"/>
          <p:cNvSpPr/>
          <p:nvPr/>
        </p:nvSpPr>
        <p:spPr>
          <a:xfrm>
            <a:off x="2132011" y="1723617"/>
            <a:ext cx="2308199" cy="689422"/>
          </a:xfrm>
          <a:prstGeom prst="line">
            <a:avLst/>
          </a:prstGeom>
          <a:ln w="25400">
            <a:solidFill>
              <a:schemeClr val="accent6"/>
            </a:solidFill>
            <a:tailEnd type="triangle"/>
          </a:ln>
        </p:spPr>
        <p:txBody>
          <a:bodyPr lIns="45719" rIns="45719"/>
          <a:lstStyle/>
          <a:p>
            <a:endParaRPr/>
          </a:p>
        </p:txBody>
      </p:sp>
      <p:sp>
        <p:nvSpPr>
          <p:cNvPr id="2013" name="线条"/>
          <p:cNvSpPr/>
          <p:nvPr/>
        </p:nvSpPr>
        <p:spPr>
          <a:xfrm>
            <a:off x="8344093" y="3259418"/>
            <a:ext cx="2026273" cy="1"/>
          </a:xfrm>
          <a:prstGeom prst="line">
            <a:avLst/>
          </a:prstGeom>
          <a:ln w="25400">
            <a:solidFill>
              <a:schemeClr val="accent6"/>
            </a:solidFill>
            <a:tailEnd type="triangle"/>
          </a:ln>
        </p:spPr>
        <p:txBody>
          <a:bodyPr lIns="45719" rIns="45719"/>
          <a:lstStyle/>
          <a:p>
            <a:endParaRPr/>
          </a:p>
        </p:txBody>
      </p:sp>
      <p:pic>
        <p:nvPicPr>
          <p:cNvPr id="2014" name="image155.png" descr="image155.png"/>
          <p:cNvPicPr>
            <a:picLocks noChangeAspect="1"/>
          </p:cNvPicPr>
          <p:nvPr/>
        </p:nvPicPr>
        <p:blipFill>
          <a:blip r:embed="rId2"/>
          <a:stretch>
            <a:fillRect/>
          </a:stretch>
        </p:blipFill>
        <p:spPr>
          <a:xfrm>
            <a:off x="1864458" y="1278936"/>
            <a:ext cx="469779" cy="406295"/>
          </a:xfrm>
          <a:prstGeom prst="rect">
            <a:avLst/>
          </a:prstGeom>
          <a:ln w="19050">
            <a:solidFill>
              <a:srgbClr val="38761D"/>
            </a:solidFill>
          </a:ln>
        </p:spPr>
      </p:pic>
      <p:pic>
        <p:nvPicPr>
          <p:cNvPr id="2015" name="image156.png" descr="image156.png"/>
          <p:cNvPicPr>
            <a:picLocks noChangeAspect="1"/>
          </p:cNvPicPr>
          <p:nvPr/>
        </p:nvPicPr>
        <p:blipFill>
          <a:blip r:embed="rId3"/>
          <a:stretch>
            <a:fillRect/>
          </a:stretch>
        </p:blipFill>
        <p:spPr>
          <a:xfrm>
            <a:off x="1583623" y="4041516"/>
            <a:ext cx="393598" cy="482475"/>
          </a:xfrm>
          <a:prstGeom prst="rect">
            <a:avLst/>
          </a:prstGeom>
          <a:ln w="19050">
            <a:solidFill>
              <a:srgbClr val="38761D"/>
            </a:solidFill>
          </a:ln>
        </p:spPr>
      </p:pic>
      <p:pic>
        <p:nvPicPr>
          <p:cNvPr id="2016" name="image157.png" descr="image157.png"/>
          <p:cNvPicPr>
            <a:picLocks noChangeAspect="1"/>
          </p:cNvPicPr>
          <p:nvPr/>
        </p:nvPicPr>
        <p:blipFill>
          <a:blip r:embed="rId4"/>
          <a:stretch>
            <a:fillRect/>
          </a:stretch>
        </p:blipFill>
        <p:spPr>
          <a:xfrm>
            <a:off x="9674497" y="2555451"/>
            <a:ext cx="469779" cy="406295"/>
          </a:xfrm>
          <a:prstGeom prst="rect">
            <a:avLst/>
          </a:prstGeom>
          <a:ln w="19050">
            <a:solidFill>
              <a:srgbClr val="38761D"/>
            </a:solidFill>
          </a:ln>
        </p:spPr>
      </p:pic>
      <p:sp>
        <p:nvSpPr>
          <p:cNvPr id="2017" name="线条"/>
          <p:cNvSpPr/>
          <p:nvPr/>
        </p:nvSpPr>
        <p:spPr>
          <a:xfrm flipH="1">
            <a:off x="8524278" y="3578505"/>
            <a:ext cx="1797533" cy="1"/>
          </a:xfrm>
          <a:prstGeom prst="line">
            <a:avLst/>
          </a:prstGeom>
          <a:ln w="25400">
            <a:solidFill>
              <a:srgbClr val="C00000"/>
            </a:solidFill>
            <a:tailEnd type="triangle"/>
          </a:ln>
        </p:spPr>
        <p:txBody>
          <a:bodyPr lIns="45719" rIns="45719"/>
          <a:lstStyle/>
          <a:p>
            <a:endParaRPr/>
          </a:p>
        </p:txBody>
      </p:sp>
      <p:pic>
        <p:nvPicPr>
          <p:cNvPr id="2018" name="image158.png" descr="image158.png"/>
          <p:cNvPicPr>
            <a:picLocks noChangeAspect="1"/>
          </p:cNvPicPr>
          <p:nvPr/>
        </p:nvPicPr>
        <p:blipFill>
          <a:blip r:embed="rId5"/>
          <a:stretch>
            <a:fillRect/>
          </a:stretch>
        </p:blipFill>
        <p:spPr>
          <a:xfrm>
            <a:off x="9629974" y="3688558"/>
            <a:ext cx="685622" cy="901466"/>
          </a:xfrm>
          <a:prstGeom prst="rect">
            <a:avLst/>
          </a:prstGeom>
          <a:ln w="25400">
            <a:solidFill>
              <a:srgbClr val="C00000"/>
            </a:solidFill>
          </a:ln>
        </p:spPr>
      </p:pic>
      <p:sp>
        <p:nvSpPr>
          <p:cNvPr id="2019" name="Upstream gradient"/>
          <p:cNvSpPr txBox="1"/>
          <p:nvPr/>
        </p:nvSpPr>
        <p:spPr>
          <a:xfrm>
            <a:off x="8568518" y="4701342"/>
            <a:ext cx="353108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rPr lang="zh-CN" altLang="en-US" dirty="0"/>
              <a:t>上游梯度</a:t>
            </a:r>
            <a:endParaRPr dirty="0"/>
          </a:p>
        </p:txBody>
      </p:sp>
      <p:sp>
        <p:nvSpPr>
          <p:cNvPr id="2020" name="[Dx×Mx]"/>
          <p:cNvSpPr txBox="1"/>
          <p:nvPr/>
        </p:nvSpPr>
        <p:spPr>
          <a:xfrm>
            <a:off x="135430" y="1120175"/>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x</a:t>
            </a:r>
            <a:r>
              <a:t>×M</a:t>
            </a:r>
            <a:r>
              <a:rPr baseline="-25000"/>
              <a:t>x</a:t>
            </a:r>
            <a:r>
              <a:t>]</a:t>
            </a:r>
          </a:p>
        </p:txBody>
      </p:sp>
      <p:sp>
        <p:nvSpPr>
          <p:cNvPr id="2024" name="For each element of z, how much does it influence L?"/>
          <p:cNvSpPr txBox="1"/>
          <p:nvPr/>
        </p:nvSpPr>
        <p:spPr>
          <a:xfrm>
            <a:off x="8168671" y="5116711"/>
            <a:ext cx="3970568"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lang="zh-CN" altLang="en-US" dirty="0"/>
              <a:t>对于 </a:t>
            </a:r>
            <a:r>
              <a:rPr lang="en-US" altLang="zh-CN" dirty="0"/>
              <a:t>z </a:t>
            </a:r>
            <a:r>
              <a:rPr lang="zh-CN" altLang="en-US" dirty="0"/>
              <a:t>的每个元素，它对 </a:t>
            </a:r>
            <a:r>
              <a:rPr lang="en-US" altLang="zh-CN" dirty="0"/>
              <a:t>L </a:t>
            </a:r>
            <a:r>
              <a:rPr lang="zh-CN" altLang="en-US" dirty="0"/>
              <a:t>的影响有多大？</a:t>
            </a:r>
            <a:endParaRPr dirty="0"/>
          </a:p>
        </p:txBody>
      </p:sp>
      <p:sp>
        <p:nvSpPr>
          <p:cNvPr id="2025" name="[Dy×My]"/>
          <p:cNvSpPr txBox="1"/>
          <p:nvPr/>
        </p:nvSpPr>
        <p:spPr>
          <a:xfrm>
            <a:off x="-46928" y="3903641"/>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y</a:t>
            </a:r>
            <a:r>
              <a:t>×M</a:t>
            </a:r>
            <a:r>
              <a:rPr baseline="-25000"/>
              <a:t>y</a:t>
            </a:r>
            <a:r>
              <a:t>]</a:t>
            </a:r>
          </a:p>
        </p:txBody>
      </p:sp>
      <p:sp>
        <p:nvSpPr>
          <p:cNvPr id="2026" name="[Dz×Mz]"/>
          <p:cNvSpPr txBox="1"/>
          <p:nvPr/>
        </p:nvSpPr>
        <p:spPr>
          <a:xfrm>
            <a:off x="10331442" y="2375831"/>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
        <p:nvSpPr>
          <p:cNvPr id="2027" name="[Dz×Mz]"/>
          <p:cNvSpPr txBox="1"/>
          <p:nvPr/>
        </p:nvSpPr>
        <p:spPr>
          <a:xfrm>
            <a:off x="10440047" y="3837585"/>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grpSp>
        <p:nvGrpSpPr>
          <p:cNvPr id="23" name="成组"/>
          <p:cNvGrpSpPr/>
          <p:nvPr/>
        </p:nvGrpSpPr>
        <p:grpSpPr>
          <a:xfrm>
            <a:off x="8850460" y="213976"/>
            <a:ext cx="2967230" cy="786599"/>
            <a:chOff x="-1" y="-1"/>
            <a:chExt cx="2967229" cy="786597"/>
          </a:xfrm>
        </p:grpSpPr>
        <p:sp>
          <p:nvSpPr>
            <p:cNvPr id="24" name="矩形"/>
            <p:cNvSpPr/>
            <p:nvPr/>
          </p:nvSpPr>
          <p:spPr>
            <a:xfrm>
              <a:off x="-1" y="-1"/>
              <a:ext cx="2967229" cy="786597"/>
            </a:xfrm>
            <a:prstGeom prst="rect">
              <a:avLst/>
            </a:prstGeom>
            <a:noFill/>
            <a:ln w="1905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25"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 </a:t>
              </a:r>
              <a:r>
                <a:rPr lang="en-US" altLang="zh-CN" dirty="0"/>
                <a:t>L </a:t>
              </a:r>
              <a:r>
                <a:rPr lang="zh-CN" altLang="en-US" dirty="0"/>
                <a:t>仍然是标量</a:t>
              </a:r>
              <a:r>
                <a:rPr lang="en-US" altLang="zh-CN" dirty="0"/>
                <a:t>!</a:t>
              </a:r>
              <a:endParaRPr lang="zh-CN" altLang="en-US" dirty="0"/>
            </a:p>
          </p:txBody>
        </p:sp>
      </p:grpSp>
      <p:sp>
        <p:nvSpPr>
          <p:cNvPr id="26" name="dL/dx always has the same shape as x!"/>
          <p:cNvSpPr txBox="1"/>
          <p:nvPr/>
        </p:nvSpPr>
        <p:spPr>
          <a:xfrm>
            <a:off x="8710896" y="1012313"/>
            <a:ext cx="324635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dirty="0" err="1"/>
              <a:t>dL</a:t>
            </a:r>
            <a:r>
              <a:rPr dirty="0"/>
              <a:t>/dx</a:t>
            </a:r>
            <a:r>
              <a:rPr lang="zh-CN" altLang="en-US" dirty="0"/>
              <a:t>始终与 </a:t>
            </a:r>
            <a:r>
              <a:rPr lang="en-US" altLang="zh-CN" dirty="0"/>
              <a:t>x </a:t>
            </a:r>
            <a:r>
              <a:rPr lang="zh-CN" altLang="en-US" dirty="0"/>
              <a:t>具有相同的形状。</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 name="Backprop with Matrices (or Tensors):"/>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使用矩阵（或张量）进行反向传播：</a:t>
            </a:r>
            <a:endParaRPr dirty="0">
              <a:highlight>
                <a:srgbClr val="FFFF00"/>
              </a:highlight>
            </a:endParaRPr>
          </a:p>
        </p:txBody>
      </p:sp>
      <p:sp>
        <p:nvSpPr>
          <p:cNvPr id="2031"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79</a:t>
            </a:fld>
            <a:endParaRPr/>
          </a:p>
        </p:txBody>
      </p:sp>
      <p:sp>
        <p:nvSpPr>
          <p:cNvPr id="2032" name="圆形"/>
          <p:cNvSpPr/>
          <p:nvPr/>
        </p:nvSpPr>
        <p:spPr>
          <a:xfrm>
            <a:off x="4373526" y="1274134"/>
            <a:ext cx="3970568" cy="3970568"/>
          </a:xfrm>
          <a:prstGeom prst="ellipse">
            <a:avLst/>
          </a:prstGeom>
          <a:solidFill>
            <a:srgbClr val="F3F3F3"/>
          </a:solidFill>
          <a:ln w="19050">
            <a:solidFill>
              <a:srgbClr val="44546A"/>
            </a:solidFill>
          </a:ln>
        </p:spPr>
        <p:txBody>
          <a:bodyPr lIns="45719" rIns="45719" anchor="ctr"/>
          <a:lstStyle/>
          <a:p>
            <a:pPr>
              <a:defRPr sz="6300"/>
            </a:pPr>
            <a:endParaRPr/>
          </a:p>
        </p:txBody>
      </p:sp>
      <p:sp>
        <p:nvSpPr>
          <p:cNvPr id="2033" name="线条"/>
          <p:cNvSpPr/>
          <p:nvPr/>
        </p:nvSpPr>
        <p:spPr>
          <a:xfrm flipV="1">
            <a:off x="2031470" y="3814440"/>
            <a:ext cx="2191830" cy="543060"/>
          </a:xfrm>
          <a:prstGeom prst="line">
            <a:avLst/>
          </a:prstGeom>
          <a:ln w="25400">
            <a:solidFill>
              <a:schemeClr val="accent6"/>
            </a:solidFill>
            <a:tailEnd type="triangle"/>
          </a:ln>
        </p:spPr>
        <p:txBody>
          <a:bodyPr lIns="45719" rIns="45719"/>
          <a:lstStyle/>
          <a:p>
            <a:endParaRPr/>
          </a:p>
        </p:txBody>
      </p:sp>
      <p:sp>
        <p:nvSpPr>
          <p:cNvPr id="2034" name="线条"/>
          <p:cNvSpPr/>
          <p:nvPr/>
        </p:nvSpPr>
        <p:spPr>
          <a:xfrm>
            <a:off x="2132011" y="1723617"/>
            <a:ext cx="2308199" cy="689422"/>
          </a:xfrm>
          <a:prstGeom prst="line">
            <a:avLst/>
          </a:prstGeom>
          <a:ln w="25400">
            <a:solidFill>
              <a:schemeClr val="accent6"/>
            </a:solidFill>
            <a:tailEnd type="triangle"/>
          </a:ln>
        </p:spPr>
        <p:txBody>
          <a:bodyPr lIns="45719" rIns="45719"/>
          <a:lstStyle/>
          <a:p>
            <a:endParaRPr/>
          </a:p>
        </p:txBody>
      </p:sp>
      <p:sp>
        <p:nvSpPr>
          <p:cNvPr id="2035" name="线条"/>
          <p:cNvSpPr/>
          <p:nvPr/>
        </p:nvSpPr>
        <p:spPr>
          <a:xfrm>
            <a:off x="8344093" y="3259418"/>
            <a:ext cx="2026273" cy="1"/>
          </a:xfrm>
          <a:prstGeom prst="line">
            <a:avLst/>
          </a:prstGeom>
          <a:ln w="25400">
            <a:solidFill>
              <a:schemeClr val="accent6"/>
            </a:solidFill>
            <a:tailEnd type="triangle"/>
          </a:ln>
        </p:spPr>
        <p:txBody>
          <a:bodyPr lIns="45719" rIns="45719"/>
          <a:lstStyle/>
          <a:p>
            <a:endParaRPr/>
          </a:p>
        </p:txBody>
      </p:sp>
      <p:pic>
        <p:nvPicPr>
          <p:cNvPr id="2036" name="image155.png" descr="image155.png"/>
          <p:cNvPicPr>
            <a:picLocks noChangeAspect="1"/>
          </p:cNvPicPr>
          <p:nvPr/>
        </p:nvPicPr>
        <p:blipFill>
          <a:blip r:embed="rId2"/>
          <a:stretch>
            <a:fillRect/>
          </a:stretch>
        </p:blipFill>
        <p:spPr>
          <a:xfrm>
            <a:off x="1864458" y="1278936"/>
            <a:ext cx="469779" cy="406295"/>
          </a:xfrm>
          <a:prstGeom prst="rect">
            <a:avLst/>
          </a:prstGeom>
          <a:ln w="19050">
            <a:solidFill>
              <a:srgbClr val="38761D"/>
            </a:solidFill>
          </a:ln>
        </p:spPr>
      </p:pic>
      <p:pic>
        <p:nvPicPr>
          <p:cNvPr id="2037" name="image156.png" descr="image156.png"/>
          <p:cNvPicPr>
            <a:picLocks noChangeAspect="1"/>
          </p:cNvPicPr>
          <p:nvPr/>
        </p:nvPicPr>
        <p:blipFill>
          <a:blip r:embed="rId3"/>
          <a:stretch>
            <a:fillRect/>
          </a:stretch>
        </p:blipFill>
        <p:spPr>
          <a:xfrm>
            <a:off x="1583623" y="4041516"/>
            <a:ext cx="393598" cy="482475"/>
          </a:xfrm>
          <a:prstGeom prst="rect">
            <a:avLst/>
          </a:prstGeom>
          <a:ln w="19050">
            <a:solidFill>
              <a:srgbClr val="38761D"/>
            </a:solidFill>
          </a:ln>
        </p:spPr>
      </p:pic>
      <p:pic>
        <p:nvPicPr>
          <p:cNvPr id="2038" name="image157.png" descr="image157.png"/>
          <p:cNvPicPr>
            <a:picLocks noChangeAspect="1"/>
          </p:cNvPicPr>
          <p:nvPr/>
        </p:nvPicPr>
        <p:blipFill>
          <a:blip r:embed="rId4"/>
          <a:stretch>
            <a:fillRect/>
          </a:stretch>
        </p:blipFill>
        <p:spPr>
          <a:xfrm>
            <a:off x="9674497" y="2555451"/>
            <a:ext cx="469779" cy="406295"/>
          </a:xfrm>
          <a:prstGeom prst="rect">
            <a:avLst/>
          </a:prstGeom>
          <a:ln w="19050">
            <a:solidFill>
              <a:srgbClr val="38761D"/>
            </a:solidFill>
          </a:ln>
        </p:spPr>
      </p:pic>
      <p:sp>
        <p:nvSpPr>
          <p:cNvPr id="2039" name="线条"/>
          <p:cNvSpPr/>
          <p:nvPr/>
        </p:nvSpPr>
        <p:spPr>
          <a:xfrm flipH="1">
            <a:off x="8524278" y="3578505"/>
            <a:ext cx="1797533" cy="1"/>
          </a:xfrm>
          <a:prstGeom prst="line">
            <a:avLst/>
          </a:prstGeom>
          <a:ln w="25400">
            <a:solidFill>
              <a:srgbClr val="C00000"/>
            </a:solidFill>
            <a:tailEnd type="triangle"/>
          </a:ln>
        </p:spPr>
        <p:txBody>
          <a:bodyPr lIns="45719" rIns="45719"/>
          <a:lstStyle/>
          <a:p>
            <a:endParaRPr/>
          </a:p>
        </p:txBody>
      </p:sp>
      <p:pic>
        <p:nvPicPr>
          <p:cNvPr id="2040" name="image158.png" descr="image158.png"/>
          <p:cNvPicPr>
            <a:picLocks noChangeAspect="1"/>
          </p:cNvPicPr>
          <p:nvPr/>
        </p:nvPicPr>
        <p:blipFill>
          <a:blip r:embed="rId5"/>
          <a:stretch>
            <a:fillRect/>
          </a:stretch>
        </p:blipFill>
        <p:spPr>
          <a:xfrm>
            <a:off x="9629974" y="3688558"/>
            <a:ext cx="685622" cy="901466"/>
          </a:xfrm>
          <a:prstGeom prst="rect">
            <a:avLst/>
          </a:prstGeom>
          <a:ln w="25400">
            <a:solidFill>
              <a:srgbClr val="C00000"/>
            </a:solidFill>
          </a:ln>
        </p:spPr>
      </p:pic>
      <p:pic>
        <p:nvPicPr>
          <p:cNvPr id="2041" name="image159.png" descr="image159.png"/>
          <p:cNvPicPr>
            <a:picLocks noChangeAspect="1"/>
          </p:cNvPicPr>
          <p:nvPr/>
        </p:nvPicPr>
        <p:blipFill>
          <a:blip r:embed="rId6"/>
          <a:stretch>
            <a:fillRect/>
          </a:stretch>
        </p:blipFill>
        <p:spPr>
          <a:xfrm>
            <a:off x="4647403" y="2318953"/>
            <a:ext cx="545959" cy="717240"/>
          </a:xfrm>
          <a:prstGeom prst="rect">
            <a:avLst/>
          </a:prstGeom>
          <a:ln w="25400">
            <a:solidFill>
              <a:srgbClr val="C00000"/>
            </a:solidFill>
          </a:ln>
        </p:spPr>
      </p:pic>
      <p:pic>
        <p:nvPicPr>
          <p:cNvPr id="2042" name="image160.png" descr="image160.png"/>
          <p:cNvPicPr>
            <a:picLocks noChangeAspect="1"/>
          </p:cNvPicPr>
          <p:nvPr/>
        </p:nvPicPr>
        <p:blipFill>
          <a:blip r:embed="rId7"/>
          <a:stretch>
            <a:fillRect/>
          </a:stretch>
        </p:blipFill>
        <p:spPr>
          <a:xfrm>
            <a:off x="4685477" y="3376652"/>
            <a:ext cx="469779" cy="808456"/>
          </a:xfrm>
          <a:prstGeom prst="rect">
            <a:avLst/>
          </a:prstGeom>
          <a:ln w="25400">
            <a:solidFill>
              <a:srgbClr val="C00000"/>
            </a:solidFill>
          </a:ln>
        </p:spPr>
      </p:pic>
      <p:sp>
        <p:nvSpPr>
          <p:cNvPr id="2043" name="Local…"/>
          <p:cNvSpPr txBox="1"/>
          <p:nvPr/>
        </p:nvSpPr>
        <p:spPr>
          <a:xfrm>
            <a:off x="5120461" y="1303082"/>
            <a:ext cx="2476699" cy="892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100">
                <a:solidFill>
                  <a:schemeClr val="accent1"/>
                </a:solidFill>
              </a:defRPr>
            </a:pPr>
            <a:endParaRPr lang="en-US" altLang="zh-CN" dirty="0"/>
          </a:p>
          <a:p>
            <a:pPr algn="ctr">
              <a:defRPr sz="2100">
                <a:solidFill>
                  <a:schemeClr val="accent1"/>
                </a:solidFill>
              </a:defRPr>
            </a:pPr>
            <a:r>
              <a:rPr lang="zh-CN" altLang="en-US" dirty="0"/>
              <a:t>局部雅可比矩阵</a:t>
            </a:r>
            <a:endParaRPr dirty="0"/>
          </a:p>
        </p:txBody>
      </p:sp>
      <p:sp>
        <p:nvSpPr>
          <p:cNvPr id="2045" name="[Dx×Mx]"/>
          <p:cNvSpPr txBox="1"/>
          <p:nvPr/>
        </p:nvSpPr>
        <p:spPr>
          <a:xfrm>
            <a:off x="135430" y="1120175"/>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x</a:t>
            </a:r>
            <a:r>
              <a:t>×M</a:t>
            </a:r>
            <a:r>
              <a:rPr baseline="-25000"/>
              <a:t>x</a:t>
            </a:r>
            <a:r>
              <a:t>]</a:t>
            </a:r>
          </a:p>
        </p:txBody>
      </p:sp>
      <p:sp>
        <p:nvSpPr>
          <p:cNvPr id="2049" name="[(Dx×Mx)×(Dz×Mz)]"/>
          <p:cNvSpPr txBox="1"/>
          <p:nvPr/>
        </p:nvSpPr>
        <p:spPr>
          <a:xfrm>
            <a:off x="5193331" y="2250781"/>
            <a:ext cx="3383120" cy="687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solidFill>
                  <a:schemeClr val="accent1"/>
                </a:solidFill>
              </a:defRPr>
            </a:pPr>
            <a:r>
              <a:t>[(D</a:t>
            </a:r>
            <a:r>
              <a:rPr baseline="-25000"/>
              <a:t>x</a:t>
            </a:r>
            <a:r>
              <a:t>×M</a:t>
            </a:r>
            <a:r>
              <a:rPr baseline="-25000"/>
              <a:t>x</a:t>
            </a:r>
            <a:r>
              <a:t>)×(D</a:t>
            </a:r>
            <a:r>
              <a:rPr baseline="-25000"/>
              <a:t>z</a:t>
            </a:r>
            <a:r>
              <a:t>×M</a:t>
            </a:r>
            <a:r>
              <a:rPr baseline="-25000"/>
              <a:t>z</a:t>
            </a:r>
            <a:r>
              <a:t>)] </a:t>
            </a:r>
          </a:p>
        </p:txBody>
      </p:sp>
      <p:sp>
        <p:nvSpPr>
          <p:cNvPr id="2051" name="For each element of y, how much does it influence each element of z?"/>
          <p:cNvSpPr txBox="1"/>
          <p:nvPr/>
        </p:nvSpPr>
        <p:spPr>
          <a:xfrm>
            <a:off x="3486425" y="5253693"/>
            <a:ext cx="4602802" cy="892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100">
                <a:solidFill>
                  <a:schemeClr val="accent1"/>
                </a:solidFill>
              </a:defRPr>
            </a:lvl1pPr>
          </a:lstStyle>
          <a:p>
            <a:r>
              <a:rPr lang="zh-CN" altLang="en-US" dirty="0"/>
              <a:t>对于 </a:t>
            </a:r>
            <a:r>
              <a:rPr lang="en-US" altLang="zh-CN" dirty="0"/>
              <a:t>y </a:t>
            </a:r>
            <a:r>
              <a:rPr lang="zh-CN" altLang="en-US" dirty="0"/>
              <a:t>的每个元素，它对 </a:t>
            </a:r>
            <a:r>
              <a:rPr lang="en-US" altLang="zh-CN" dirty="0"/>
              <a:t>z </a:t>
            </a:r>
            <a:r>
              <a:rPr lang="zh-CN" altLang="en-US" dirty="0"/>
              <a:t>的每个元素有多大影响？</a:t>
            </a:r>
            <a:endParaRPr dirty="0"/>
          </a:p>
        </p:txBody>
      </p:sp>
      <p:sp>
        <p:nvSpPr>
          <p:cNvPr id="2052" name="[Dy×My]"/>
          <p:cNvSpPr txBox="1"/>
          <p:nvPr/>
        </p:nvSpPr>
        <p:spPr>
          <a:xfrm>
            <a:off x="-46928" y="3903641"/>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y</a:t>
            </a:r>
            <a:r>
              <a:t>×M</a:t>
            </a:r>
            <a:r>
              <a:rPr baseline="-25000"/>
              <a:t>y</a:t>
            </a:r>
            <a:r>
              <a:t>]</a:t>
            </a:r>
          </a:p>
        </p:txBody>
      </p:sp>
      <p:sp>
        <p:nvSpPr>
          <p:cNvPr id="2053" name="[Dz×Mz]"/>
          <p:cNvSpPr txBox="1"/>
          <p:nvPr/>
        </p:nvSpPr>
        <p:spPr>
          <a:xfrm>
            <a:off x="10331442" y="2375831"/>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
        <p:nvSpPr>
          <p:cNvPr id="2054" name="[Dz×Mz]"/>
          <p:cNvSpPr txBox="1"/>
          <p:nvPr/>
        </p:nvSpPr>
        <p:spPr>
          <a:xfrm>
            <a:off x="10440047" y="3837585"/>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
        <p:nvSpPr>
          <p:cNvPr id="2055" name="[(Dy×My)×(Dz×Mz)]"/>
          <p:cNvSpPr txBox="1"/>
          <p:nvPr/>
        </p:nvSpPr>
        <p:spPr>
          <a:xfrm>
            <a:off x="5193331" y="3348594"/>
            <a:ext cx="3383120" cy="687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solidFill>
                  <a:schemeClr val="accent1"/>
                </a:solidFill>
              </a:defRPr>
            </a:pPr>
            <a:r>
              <a:t>[(D</a:t>
            </a:r>
            <a:r>
              <a:rPr baseline="-25000"/>
              <a:t>y</a:t>
            </a:r>
            <a:r>
              <a:t>×M</a:t>
            </a:r>
            <a:r>
              <a:rPr baseline="-25000"/>
              <a:t>y</a:t>
            </a:r>
            <a:r>
              <a:t>)×(D</a:t>
            </a:r>
            <a:r>
              <a:rPr baseline="-25000"/>
              <a:t>z</a:t>
            </a:r>
            <a:r>
              <a:t>×M</a:t>
            </a:r>
            <a:r>
              <a:rPr baseline="-25000"/>
              <a:t>z</a:t>
            </a:r>
            <a:r>
              <a:t>)] </a:t>
            </a:r>
          </a:p>
        </p:txBody>
      </p:sp>
      <p:grpSp>
        <p:nvGrpSpPr>
          <p:cNvPr id="30" name="成组"/>
          <p:cNvGrpSpPr/>
          <p:nvPr/>
        </p:nvGrpSpPr>
        <p:grpSpPr>
          <a:xfrm>
            <a:off x="8850460" y="213976"/>
            <a:ext cx="2967230" cy="786599"/>
            <a:chOff x="-1" y="-1"/>
            <a:chExt cx="2967229" cy="786597"/>
          </a:xfrm>
        </p:grpSpPr>
        <p:sp>
          <p:nvSpPr>
            <p:cNvPr id="31" name="矩形"/>
            <p:cNvSpPr/>
            <p:nvPr/>
          </p:nvSpPr>
          <p:spPr>
            <a:xfrm>
              <a:off x="-1" y="-1"/>
              <a:ext cx="2967229" cy="786597"/>
            </a:xfrm>
            <a:prstGeom prst="rect">
              <a:avLst/>
            </a:prstGeom>
            <a:noFill/>
            <a:ln w="1905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32"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 </a:t>
              </a:r>
              <a:r>
                <a:rPr lang="en-US" altLang="zh-CN" dirty="0"/>
                <a:t>L </a:t>
              </a:r>
              <a:r>
                <a:rPr lang="zh-CN" altLang="en-US" dirty="0"/>
                <a:t>仍然是标量</a:t>
              </a:r>
              <a:r>
                <a:rPr lang="en-US" altLang="zh-CN" dirty="0"/>
                <a:t>!</a:t>
              </a:r>
              <a:endParaRPr lang="zh-CN" altLang="en-US" dirty="0"/>
            </a:p>
          </p:txBody>
        </p:sp>
      </p:grpSp>
      <p:sp>
        <p:nvSpPr>
          <p:cNvPr id="33" name="dL/dx always has the same shape as x!"/>
          <p:cNvSpPr txBox="1"/>
          <p:nvPr/>
        </p:nvSpPr>
        <p:spPr>
          <a:xfrm>
            <a:off x="8710896" y="1012313"/>
            <a:ext cx="324635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dirty="0" err="1"/>
              <a:t>dL</a:t>
            </a:r>
            <a:r>
              <a:rPr dirty="0"/>
              <a:t>/dx</a:t>
            </a:r>
            <a:r>
              <a:rPr lang="zh-CN" altLang="en-US" dirty="0"/>
              <a:t>始终与 </a:t>
            </a:r>
            <a:r>
              <a:rPr lang="en-US" altLang="zh-CN" dirty="0"/>
              <a:t>x </a:t>
            </a:r>
            <a:r>
              <a:rPr lang="zh-CN" altLang="en-US" dirty="0"/>
              <a:t>具有相同的形状。</a:t>
            </a:r>
            <a:endParaRPr dirty="0"/>
          </a:p>
        </p:txBody>
      </p:sp>
      <p:sp>
        <p:nvSpPr>
          <p:cNvPr id="34" name="Upstream gradient"/>
          <p:cNvSpPr txBox="1"/>
          <p:nvPr/>
        </p:nvSpPr>
        <p:spPr>
          <a:xfrm>
            <a:off x="8568518" y="4701342"/>
            <a:ext cx="353108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rPr lang="zh-CN" altLang="en-US" dirty="0"/>
              <a:t>上游梯度</a:t>
            </a:r>
            <a:endParaRPr dirty="0"/>
          </a:p>
        </p:txBody>
      </p:sp>
      <p:sp>
        <p:nvSpPr>
          <p:cNvPr id="35" name="For each element of z, how much does it influence L?"/>
          <p:cNvSpPr txBox="1"/>
          <p:nvPr/>
        </p:nvSpPr>
        <p:spPr>
          <a:xfrm>
            <a:off x="8168671" y="5116711"/>
            <a:ext cx="3970568"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lang="zh-CN" altLang="en-US" dirty="0"/>
              <a:t>对于 </a:t>
            </a:r>
            <a:r>
              <a:rPr lang="en-US" altLang="zh-CN" dirty="0"/>
              <a:t>z </a:t>
            </a:r>
            <a:r>
              <a:rPr lang="zh-CN" altLang="en-US" dirty="0"/>
              <a:t>的每个元素，它对 </a:t>
            </a:r>
            <a:r>
              <a:rPr lang="en-US" altLang="zh-CN" dirty="0"/>
              <a:t>L </a:t>
            </a:r>
            <a:r>
              <a:rPr lang="zh-CN" altLang="en-US" dirty="0"/>
              <a:t>的影响有多大？</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468"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469"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470"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471"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472"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473" name="矩形"/>
          <p:cNvSpPr/>
          <p:nvPr/>
        </p:nvSpPr>
        <p:spPr>
          <a:xfrm>
            <a:off x="10816028" y="2262377"/>
            <a:ext cx="499871" cy="351110"/>
          </a:xfrm>
          <a:prstGeom prst="rect">
            <a:avLst/>
          </a:prstGeom>
          <a:solidFill>
            <a:srgbClr val="FFFFFF"/>
          </a:solidFill>
          <a:ln w="12700">
            <a:miter lim="400000"/>
          </a:ln>
        </p:spPr>
        <p:txBody>
          <a:bodyPr lIns="45719" rIns="45719" anchor="ctr"/>
          <a:lstStyle/>
          <a:p>
            <a:pPr>
              <a:defRPr sz="2400"/>
            </a:pPr>
            <a:endParaRPr/>
          </a:p>
        </p:txBody>
      </p:sp>
      <p:sp>
        <p:nvSpPr>
          <p:cNvPr id="474" name="矩形"/>
          <p:cNvSpPr/>
          <p:nvPr/>
        </p:nvSpPr>
        <p:spPr>
          <a:xfrm>
            <a:off x="5792637" y="3087129"/>
            <a:ext cx="499871" cy="210746"/>
          </a:xfrm>
          <a:prstGeom prst="rect">
            <a:avLst/>
          </a:prstGeom>
          <a:solidFill>
            <a:srgbClr val="FFFFFF"/>
          </a:solidFill>
          <a:ln w="12700">
            <a:miter lim="400000"/>
          </a:ln>
        </p:spPr>
        <p:txBody>
          <a:bodyPr lIns="45719" rIns="45719" anchor="ctr"/>
          <a:lstStyle/>
          <a:p>
            <a:pPr>
              <a:defRPr sz="2400"/>
            </a:pPr>
            <a:endParaRPr/>
          </a:p>
        </p:txBody>
      </p:sp>
      <p:sp>
        <p:nvSpPr>
          <p:cNvPr id="475"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477"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
        <p:nvSpPr>
          <p:cNvPr id="478"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pic>
        <p:nvPicPr>
          <p:cNvPr id="479" name="image104.gif" descr="image104.gif"/>
          <p:cNvPicPr>
            <a:picLocks noChangeAspect="1"/>
          </p:cNvPicPr>
          <p:nvPr/>
        </p:nvPicPr>
        <p:blipFill>
          <a:blip r:embed="rId3"/>
          <a:stretch>
            <a:fillRect/>
          </a:stretch>
        </p:blipFill>
        <p:spPr>
          <a:xfrm>
            <a:off x="238110" y="3810060"/>
            <a:ext cx="2508392" cy="502921"/>
          </a:xfrm>
          <a:prstGeom prst="rect">
            <a:avLst/>
          </a:prstGeom>
          <a:ln w="12700">
            <a:miter lim="400000"/>
          </a:ln>
        </p:spPr>
      </p:pic>
      <p:pic>
        <p:nvPicPr>
          <p:cNvPr id="480" name="image105.gif" descr="image105.gif"/>
          <p:cNvPicPr>
            <a:picLocks noChangeAspect="1"/>
          </p:cNvPicPr>
          <p:nvPr/>
        </p:nvPicPr>
        <p:blipFill>
          <a:blip r:embed="rId4"/>
          <a:stretch>
            <a:fillRect/>
          </a:stretch>
        </p:blipFill>
        <p:spPr>
          <a:xfrm>
            <a:off x="3481308" y="3808391"/>
            <a:ext cx="1503467" cy="502921"/>
          </a:xfrm>
          <a:prstGeom prst="rect">
            <a:avLst/>
          </a:prstGeom>
          <a:ln w="12700">
            <a:miter lim="400000"/>
          </a:ln>
        </p:spPr>
      </p:pic>
      <p:pic>
        <p:nvPicPr>
          <p:cNvPr id="481" name="image103.gif" descr="image103.gif"/>
          <p:cNvPicPr>
            <a:picLocks noChangeAspect="1"/>
          </p:cNvPicPr>
          <p:nvPr/>
        </p:nvPicPr>
        <p:blipFill>
          <a:blip r:embed="rId5"/>
          <a:stretch>
            <a:fillRect/>
          </a:stretch>
        </p:blipFill>
        <p:spPr>
          <a:xfrm>
            <a:off x="349649" y="1681650"/>
            <a:ext cx="4562525" cy="547925"/>
          </a:xfrm>
          <a:prstGeom prst="rect">
            <a:avLst/>
          </a:prstGeom>
          <a:ln w="12700">
            <a:miter lim="400000"/>
          </a:ln>
        </p:spPr>
      </p:pic>
      <p:pic>
        <p:nvPicPr>
          <p:cNvPr id="482" name="image106.gif" descr="image106.gif"/>
          <p:cNvPicPr>
            <a:picLocks noChangeAspect="1"/>
          </p:cNvPicPr>
          <p:nvPr/>
        </p:nvPicPr>
        <p:blipFill>
          <a:blip r:embed="rId6"/>
          <a:stretch>
            <a:fillRect/>
          </a:stretch>
        </p:blipFill>
        <p:spPr>
          <a:xfrm>
            <a:off x="2276966" y="5155822"/>
            <a:ext cx="2240860" cy="1005841"/>
          </a:xfrm>
          <a:prstGeom prst="rect">
            <a:avLst/>
          </a:prstGeom>
          <a:ln w="12700">
            <a:miter lim="400000"/>
          </a:ln>
        </p:spPr>
      </p:pic>
      <p:sp>
        <p:nvSpPr>
          <p:cNvPr id="18"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Backprop with Matrices (or Tensors):"/>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使用矩阵（或张量）进行反向传播：</a:t>
            </a:r>
            <a:endParaRPr dirty="0">
              <a:highlight>
                <a:srgbClr val="FFFF00"/>
              </a:highlight>
            </a:endParaRPr>
          </a:p>
        </p:txBody>
      </p:sp>
      <p:sp>
        <p:nvSpPr>
          <p:cNvPr id="2059"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80</a:t>
            </a:fld>
            <a:endParaRPr/>
          </a:p>
        </p:txBody>
      </p:sp>
      <p:pic>
        <p:nvPicPr>
          <p:cNvPr id="2060" name="image164.png" descr="image164.png"/>
          <p:cNvPicPr>
            <a:picLocks noChangeAspect="1"/>
          </p:cNvPicPr>
          <p:nvPr/>
        </p:nvPicPr>
        <p:blipFill>
          <a:blip r:embed="rId2"/>
          <a:stretch>
            <a:fillRect/>
          </a:stretch>
        </p:blipFill>
        <p:spPr>
          <a:xfrm rot="899998">
            <a:off x="2123544" y="2255284"/>
            <a:ext cx="2082265" cy="948410"/>
          </a:xfrm>
          <a:prstGeom prst="rect">
            <a:avLst/>
          </a:prstGeom>
          <a:ln w="12700">
            <a:miter lim="400000"/>
          </a:ln>
        </p:spPr>
      </p:pic>
      <p:pic>
        <p:nvPicPr>
          <p:cNvPr id="2061" name="image161.png" descr="image161.png"/>
          <p:cNvPicPr>
            <a:picLocks noChangeAspect="1"/>
          </p:cNvPicPr>
          <p:nvPr/>
        </p:nvPicPr>
        <p:blipFill>
          <a:blip r:embed="rId3"/>
          <a:stretch>
            <a:fillRect/>
          </a:stretch>
        </p:blipFill>
        <p:spPr>
          <a:xfrm rot="20700005">
            <a:off x="2437366" y="4460678"/>
            <a:ext cx="1870474" cy="847566"/>
          </a:xfrm>
          <a:prstGeom prst="rect">
            <a:avLst/>
          </a:prstGeom>
          <a:ln w="12700">
            <a:miter lim="400000"/>
          </a:ln>
        </p:spPr>
      </p:pic>
      <p:sp>
        <p:nvSpPr>
          <p:cNvPr id="2062" name="圆形"/>
          <p:cNvSpPr/>
          <p:nvPr/>
        </p:nvSpPr>
        <p:spPr>
          <a:xfrm>
            <a:off x="4373526" y="1274134"/>
            <a:ext cx="3970568" cy="3970568"/>
          </a:xfrm>
          <a:prstGeom prst="ellipse">
            <a:avLst/>
          </a:prstGeom>
          <a:solidFill>
            <a:srgbClr val="F3F3F3"/>
          </a:solidFill>
          <a:ln w="19050">
            <a:solidFill>
              <a:srgbClr val="44546A"/>
            </a:solidFill>
          </a:ln>
        </p:spPr>
        <p:txBody>
          <a:bodyPr lIns="45719" rIns="45719" anchor="ctr"/>
          <a:lstStyle/>
          <a:p>
            <a:pPr>
              <a:defRPr sz="6300"/>
            </a:pPr>
            <a:endParaRPr/>
          </a:p>
        </p:txBody>
      </p:sp>
      <p:sp>
        <p:nvSpPr>
          <p:cNvPr id="2063" name="线条"/>
          <p:cNvSpPr/>
          <p:nvPr/>
        </p:nvSpPr>
        <p:spPr>
          <a:xfrm flipV="1">
            <a:off x="2031470" y="3814440"/>
            <a:ext cx="2191830" cy="543060"/>
          </a:xfrm>
          <a:prstGeom prst="line">
            <a:avLst/>
          </a:prstGeom>
          <a:ln w="25400">
            <a:solidFill>
              <a:schemeClr val="accent6"/>
            </a:solidFill>
            <a:tailEnd type="triangle"/>
          </a:ln>
        </p:spPr>
        <p:txBody>
          <a:bodyPr lIns="45719" rIns="45719"/>
          <a:lstStyle/>
          <a:p>
            <a:endParaRPr/>
          </a:p>
        </p:txBody>
      </p:sp>
      <p:sp>
        <p:nvSpPr>
          <p:cNvPr id="2064" name="线条"/>
          <p:cNvSpPr/>
          <p:nvPr/>
        </p:nvSpPr>
        <p:spPr>
          <a:xfrm>
            <a:off x="2132011" y="1723617"/>
            <a:ext cx="2308199" cy="689422"/>
          </a:xfrm>
          <a:prstGeom prst="line">
            <a:avLst/>
          </a:prstGeom>
          <a:ln w="25400">
            <a:solidFill>
              <a:schemeClr val="accent6"/>
            </a:solidFill>
            <a:tailEnd type="triangle"/>
          </a:ln>
        </p:spPr>
        <p:txBody>
          <a:bodyPr lIns="45719" rIns="45719"/>
          <a:lstStyle/>
          <a:p>
            <a:endParaRPr/>
          </a:p>
        </p:txBody>
      </p:sp>
      <p:sp>
        <p:nvSpPr>
          <p:cNvPr id="2065" name="线条"/>
          <p:cNvSpPr/>
          <p:nvPr/>
        </p:nvSpPr>
        <p:spPr>
          <a:xfrm>
            <a:off x="8344093" y="3259418"/>
            <a:ext cx="2026273" cy="1"/>
          </a:xfrm>
          <a:prstGeom prst="line">
            <a:avLst/>
          </a:prstGeom>
          <a:ln w="25400">
            <a:solidFill>
              <a:schemeClr val="accent6"/>
            </a:solidFill>
            <a:tailEnd type="triangle"/>
          </a:ln>
        </p:spPr>
        <p:txBody>
          <a:bodyPr lIns="45719" rIns="45719"/>
          <a:lstStyle/>
          <a:p>
            <a:endParaRPr/>
          </a:p>
        </p:txBody>
      </p:sp>
      <p:pic>
        <p:nvPicPr>
          <p:cNvPr id="2066" name="image155.png" descr="image155.png"/>
          <p:cNvPicPr>
            <a:picLocks noChangeAspect="1"/>
          </p:cNvPicPr>
          <p:nvPr/>
        </p:nvPicPr>
        <p:blipFill>
          <a:blip r:embed="rId4"/>
          <a:stretch>
            <a:fillRect/>
          </a:stretch>
        </p:blipFill>
        <p:spPr>
          <a:xfrm>
            <a:off x="1864458" y="1278936"/>
            <a:ext cx="469779" cy="406295"/>
          </a:xfrm>
          <a:prstGeom prst="rect">
            <a:avLst/>
          </a:prstGeom>
          <a:ln w="19050">
            <a:solidFill>
              <a:srgbClr val="38761D"/>
            </a:solidFill>
          </a:ln>
        </p:spPr>
      </p:pic>
      <p:pic>
        <p:nvPicPr>
          <p:cNvPr id="2067" name="image156.png" descr="image156.png"/>
          <p:cNvPicPr>
            <a:picLocks noChangeAspect="1"/>
          </p:cNvPicPr>
          <p:nvPr/>
        </p:nvPicPr>
        <p:blipFill>
          <a:blip r:embed="rId5"/>
          <a:stretch>
            <a:fillRect/>
          </a:stretch>
        </p:blipFill>
        <p:spPr>
          <a:xfrm>
            <a:off x="1583623" y="4041516"/>
            <a:ext cx="393598" cy="482475"/>
          </a:xfrm>
          <a:prstGeom prst="rect">
            <a:avLst/>
          </a:prstGeom>
          <a:ln w="19050">
            <a:solidFill>
              <a:srgbClr val="38761D"/>
            </a:solidFill>
          </a:ln>
        </p:spPr>
      </p:pic>
      <p:pic>
        <p:nvPicPr>
          <p:cNvPr id="2068" name="image157.png" descr="image157.png"/>
          <p:cNvPicPr>
            <a:picLocks noChangeAspect="1"/>
          </p:cNvPicPr>
          <p:nvPr/>
        </p:nvPicPr>
        <p:blipFill>
          <a:blip r:embed="rId6"/>
          <a:stretch>
            <a:fillRect/>
          </a:stretch>
        </p:blipFill>
        <p:spPr>
          <a:xfrm>
            <a:off x="9674497" y="2555451"/>
            <a:ext cx="469779" cy="406295"/>
          </a:xfrm>
          <a:prstGeom prst="rect">
            <a:avLst/>
          </a:prstGeom>
          <a:ln w="19050">
            <a:solidFill>
              <a:srgbClr val="38761D"/>
            </a:solidFill>
          </a:ln>
        </p:spPr>
      </p:pic>
      <p:sp>
        <p:nvSpPr>
          <p:cNvPr id="2069" name="线条"/>
          <p:cNvSpPr/>
          <p:nvPr/>
        </p:nvSpPr>
        <p:spPr>
          <a:xfrm flipH="1">
            <a:off x="8524278" y="3578505"/>
            <a:ext cx="1797533" cy="1"/>
          </a:xfrm>
          <a:prstGeom prst="line">
            <a:avLst/>
          </a:prstGeom>
          <a:ln w="25400">
            <a:solidFill>
              <a:srgbClr val="C00000"/>
            </a:solidFill>
            <a:tailEnd type="triangle"/>
          </a:ln>
        </p:spPr>
        <p:txBody>
          <a:bodyPr lIns="45719" rIns="45719"/>
          <a:lstStyle/>
          <a:p>
            <a:endParaRPr/>
          </a:p>
        </p:txBody>
      </p:sp>
      <p:pic>
        <p:nvPicPr>
          <p:cNvPr id="2070" name="image158.png" descr="image158.png"/>
          <p:cNvPicPr>
            <a:picLocks noChangeAspect="1"/>
          </p:cNvPicPr>
          <p:nvPr/>
        </p:nvPicPr>
        <p:blipFill>
          <a:blip r:embed="rId7"/>
          <a:stretch>
            <a:fillRect/>
          </a:stretch>
        </p:blipFill>
        <p:spPr>
          <a:xfrm>
            <a:off x="9629974" y="3688558"/>
            <a:ext cx="685622" cy="901466"/>
          </a:xfrm>
          <a:prstGeom prst="rect">
            <a:avLst/>
          </a:prstGeom>
          <a:ln w="25400">
            <a:solidFill>
              <a:srgbClr val="C00000"/>
            </a:solidFill>
          </a:ln>
        </p:spPr>
      </p:pic>
      <p:pic>
        <p:nvPicPr>
          <p:cNvPr id="2071" name="image159.png" descr="image159.png"/>
          <p:cNvPicPr>
            <a:picLocks noChangeAspect="1"/>
          </p:cNvPicPr>
          <p:nvPr/>
        </p:nvPicPr>
        <p:blipFill>
          <a:blip r:embed="rId8"/>
          <a:stretch>
            <a:fillRect/>
          </a:stretch>
        </p:blipFill>
        <p:spPr>
          <a:xfrm>
            <a:off x="4647403" y="2318953"/>
            <a:ext cx="545959" cy="717240"/>
          </a:xfrm>
          <a:prstGeom prst="rect">
            <a:avLst/>
          </a:prstGeom>
          <a:ln w="25400">
            <a:solidFill>
              <a:srgbClr val="C00000"/>
            </a:solidFill>
          </a:ln>
        </p:spPr>
      </p:pic>
      <p:pic>
        <p:nvPicPr>
          <p:cNvPr id="2072" name="image160.png" descr="image160.png"/>
          <p:cNvPicPr>
            <a:picLocks noChangeAspect="1"/>
          </p:cNvPicPr>
          <p:nvPr/>
        </p:nvPicPr>
        <p:blipFill>
          <a:blip r:embed="rId9"/>
          <a:stretch>
            <a:fillRect/>
          </a:stretch>
        </p:blipFill>
        <p:spPr>
          <a:xfrm>
            <a:off x="4685477" y="3376652"/>
            <a:ext cx="469779" cy="808456"/>
          </a:xfrm>
          <a:prstGeom prst="rect">
            <a:avLst/>
          </a:prstGeom>
          <a:ln w="25400">
            <a:solidFill>
              <a:srgbClr val="C00000"/>
            </a:solidFill>
          </a:ln>
        </p:spPr>
      </p:pic>
      <p:sp>
        <p:nvSpPr>
          <p:cNvPr id="2074" name="矩形"/>
          <p:cNvSpPr/>
          <p:nvPr/>
        </p:nvSpPr>
        <p:spPr>
          <a:xfrm rot="20700934">
            <a:off x="2387847" y="4622643"/>
            <a:ext cx="668152" cy="905039"/>
          </a:xfrm>
          <a:prstGeom prst="rect">
            <a:avLst/>
          </a:prstGeom>
          <a:ln w="25400">
            <a:solidFill>
              <a:srgbClr val="C00000"/>
            </a:solidFill>
          </a:ln>
        </p:spPr>
        <p:txBody>
          <a:bodyPr lIns="45719" rIns="45719" anchor="ctr"/>
          <a:lstStyle/>
          <a:p>
            <a:pPr>
              <a:defRPr sz="2400"/>
            </a:pPr>
            <a:endParaRPr/>
          </a:p>
        </p:txBody>
      </p:sp>
      <p:sp>
        <p:nvSpPr>
          <p:cNvPr id="2075" name="线条"/>
          <p:cNvSpPr/>
          <p:nvPr/>
        </p:nvSpPr>
        <p:spPr>
          <a:xfrm flipH="1" flipV="1">
            <a:off x="2128445" y="1861581"/>
            <a:ext cx="2263410" cy="648232"/>
          </a:xfrm>
          <a:prstGeom prst="line">
            <a:avLst/>
          </a:prstGeom>
          <a:ln w="25400">
            <a:solidFill>
              <a:srgbClr val="C00000"/>
            </a:solidFill>
            <a:tailEnd type="triangle"/>
          </a:ln>
        </p:spPr>
        <p:txBody>
          <a:bodyPr lIns="45719" rIns="45719"/>
          <a:lstStyle/>
          <a:p>
            <a:endParaRPr/>
          </a:p>
        </p:txBody>
      </p:sp>
      <p:sp>
        <p:nvSpPr>
          <p:cNvPr id="2076" name="线条"/>
          <p:cNvSpPr/>
          <p:nvPr/>
        </p:nvSpPr>
        <p:spPr>
          <a:xfrm flipH="1">
            <a:off x="2031324" y="4021837"/>
            <a:ext cx="2201827" cy="577451"/>
          </a:xfrm>
          <a:prstGeom prst="line">
            <a:avLst/>
          </a:prstGeom>
          <a:ln w="25400">
            <a:solidFill>
              <a:srgbClr val="C00000"/>
            </a:solidFill>
            <a:tailEnd type="triangle"/>
          </a:ln>
        </p:spPr>
        <p:txBody>
          <a:bodyPr lIns="45719" rIns="45719"/>
          <a:lstStyle/>
          <a:p>
            <a:endParaRPr/>
          </a:p>
        </p:txBody>
      </p:sp>
      <p:sp>
        <p:nvSpPr>
          <p:cNvPr id="2078" name="[Dx×Mx]"/>
          <p:cNvSpPr txBox="1"/>
          <p:nvPr/>
        </p:nvSpPr>
        <p:spPr>
          <a:xfrm>
            <a:off x="135430" y="1120175"/>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x</a:t>
            </a:r>
            <a:r>
              <a:t>×M</a:t>
            </a:r>
            <a:r>
              <a:rPr baseline="-25000"/>
              <a:t>x</a:t>
            </a:r>
            <a:r>
              <a:t>]</a:t>
            </a:r>
          </a:p>
        </p:txBody>
      </p:sp>
      <p:sp>
        <p:nvSpPr>
          <p:cNvPr id="2082" name="[(Dx×Mx)×(Dz×Mz)]"/>
          <p:cNvSpPr txBox="1"/>
          <p:nvPr/>
        </p:nvSpPr>
        <p:spPr>
          <a:xfrm>
            <a:off x="5193331" y="2250781"/>
            <a:ext cx="3383120" cy="687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solidFill>
                  <a:schemeClr val="accent1"/>
                </a:solidFill>
              </a:defRPr>
            </a:pPr>
            <a:r>
              <a:t>[(D</a:t>
            </a:r>
            <a:r>
              <a:rPr baseline="-25000"/>
              <a:t>x</a:t>
            </a:r>
            <a:r>
              <a:t>×M</a:t>
            </a:r>
            <a:r>
              <a:rPr baseline="-25000"/>
              <a:t>x</a:t>
            </a:r>
            <a:r>
              <a:t>)×(D</a:t>
            </a:r>
            <a:r>
              <a:rPr baseline="-25000"/>
              <a:t>z</a:t>
            </a:r>
            <a:r>
              <a:t>×M</a:t>
            </a:r>
            <a:r>
              <a:rPr baseline="-25000"/>
              <a:t>z</a:t>
            </a:r>
            <a:r>
              <a:t>)] </a:t>
            </a:r>
          </a:p>
        </p:txBody>
      </p:sp>
      <p:sp>
        <p:nvSpPr>
          <p:cNvPr id="2085" name="矩形"/>
          <p:cNvSpPr/>
          <p:nvPr/>
        </p:nvSpPr>
        <p:spPr>
          <a:xfrm rot="900535">
            <a:off x="2015754" y="2043871"/>
            <a:ext cx="742753" cy="934816"/>
          </a:xfrm>
          <a:prstGeom prst="rect">
            <a:avLst/>
          </a:prstGeom>
          <a:ln w="25400">
            <a:solidFill>
              <a:srgbClr val="C00000"/>
            </a:solidFill>
          </a:ln>
        </p:spPr>
        <p:txBody>
          <a:bodyPr lIns="45719" rIns="45719" anchor="ctr"/>
          <a:lstStyle/>
          <a:p>
            <a:pPr>
              <a:defRPr sz="2400"/>
            </a:pPr>
            <a:endParaRPr/>
          </a:p>
        </p:txBody>
      </p:sp>
      <p:sp>
        <p:nvSpPr>
          <p:cNvPr id="2086" name="Matrix-vector…"/>
          <p:cNvSpPr txBox="1"/>
          <p:nvPr/>
        </p:nvSpPr>
        <p:spPr>
          <a:xfrm>
            <a:off x="1864447" y="3199900"/>
            <a:ext cx="1948294" cy="5692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100">
                <a:solidFill>
                  <a:schemeClr val="accent1"/>
                </a:solidFill>
              </a:defRPr>
            </a:pPr>
            <a:r>
              <a:rPr lang="zh-CN" altLang="en-US" dirty="0"/>
              <a:t>矩阵向量相乘</a:t>
            </a:r>
            <a:endParaRPr dirty="0"/>
          </a:p>
        </p:txBody>
      </p:sp>
      <p:sp>
        <p:nvSpPr>
          <p:cNvPr id="2087" name="[Dy×My]"/>
          <p:cNvSpPr txBox="1"/>
          <p:nvPr/>
        </p:nvSpPr>
        <p:spPr>
          <a:xfrm>
            <a:off x="-46928" y="3903641"/>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y</a:t>
            </a:r>
            <a:r>
              <a:t>×M</a:t>
            </a:r>
            <a:r>
              <a:rPr baseline="-25000"/>
              <a:t>y</a:t>
            </a:r>
            <a:r>
              <a:t>]</a:t>
            </a:r>
          </a:p>
        </p:txBody>
      </p:sp>
      <p:sp>
        <p:nvSpPr>
          <p:cNvPr id="2088" name="[Dz×Mz]"/>
          <p:cNvSpPr txBox="1"/>
          <p:nvPr/>
        </p:nvSpPr>
        <p:spPr>
          <a:xfrm>
            <a:off x="10331442" y="2375831"/>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
        <p:nvSpPr>
          <p:cNvPr id="2089" name="[Dz×Mz]"/>
          <p:cNvSpPr txBox="1"/>
          <p:nvPr/>
        </p:nvSpPr>
        <p:spPr>
          <a:xfrm>
            <a:off x="10440047" y="3837585"/>
            <a:ext cx="1659569"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z</a:t>
            </a:r>
            <a:r>
              <a:t>×M</a:t>
            </a:r>
            <a:r>
              <a:rPr baseline="-25000"/>
              <a:t>z</a:t>
            </a:r>
            <a:r>
              <a:t>]</a:t>
            </a:r>
          </a:p>
        </p:txBody>
      </p:sp>
      <p:sp>
        <p:nvSpPr>
          <p:cNvPr id="2090" name="[(Dy×My)×(Dz×Mz)]"/>
          <p:cNvSpPr txBox="1"/>
          <p:nvPr/>
        </p:nvSpPr>
        <p:spPr>
          <a:xfrm>
            <a:off x="5193331" y="3348594"/>
            <a:ext cx="3383120" cy="687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600">
                <a:solidFill>
                  <a:schemeClr val="accent1"/>
                </a:solidFill>
              </a:defRPr>
            </a:pPr>
            <a:r>
              <a:t>[(D</a:t>
            </a:r>
            <a:r>
              <a:rPr baseline="-25000"/>
              <a:t>y</a:t>
            </a:r>
            <a:r>
              <a:t>×M</a:t>
            </a:r>
            <a:r>
              <a:rPr baseline="-25000"/>
              <a:t>y</a:t>
            </a:r>
            <a:r>
              <a:t>)×(D</a:t>
            </a:r>
            <a:r>
              <a:rPr baseline="-25000"/>
              <a:t>z</a:t>
            </a:r>
            <a:r>
              <a:t>×M</a:t>
            </a:r>
            <a:r>
              <a:rPr baseline="-25000"/>
              <a:t>z</a:t>
            </a:r>
            <a:r>
              <a:t>)] </a:t>
            </a:r>
          </a:p>
        </p:txBody>
      </p:sp>
      <p:sp>
        <p:nvSpPr>
          <p:cNvPr id="2091" name="[Dx×Mx]"/>
          <p:cNvSpPr txBox="1"/>
          <p:nvPr/>
        </p:nvSpPr>
        <p:spPr>
          <a:xfrm>
            <a:off x="338577" y="2034337"/>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x</a:t>
            </a:r>
            <a:r>
              <a:t>×M</a:t>
            </a:r>
            <a:r>
              <a:rPr baseline="-25000"/>
              <a:t>x</a:t>
            </a:r>
            <a:r>
              <a:t>]</a:t>
            </a:r>
          </a:p>
        </p:txBody>
      </p:sp>
      <p:sp>
        <p:nvSpPr>
          <p:cNvPr id="2092" name="[Dy×My]"/>
          <p:cNvSpPr txBox="1"/>
          <p:nvPr/>
        </p:nvSpPr>
        <p:spPr>
          <a:xfrm>
            <a:off x="664087" y="4919376"/>
            <a:ext cx="1659570" cy="7328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defRPr sz="2900">
                <a:solidFill>
                  <a:schemeClr val="accent1"/>
                </a:solidFill>
              </a:defRPr>
            </a:pPr>
            <a:r>
              <a:t>[D</a:t>
            </a:r>
            <a:r>
              <a:rPr baseline="-25000"/>
              <a:t>y</a:t>
            </a:r>
            <a:r>
              <a:t>×M</a:t>
            </a:r>
            <a:r>
              <a:rPr baseline="-25000"/>
              <a:t>y</a:t>
            </a:r>
            <a:r>
              <a:t>]</a:t>
            </a:r>
          </a:p>
        </p:txBody>
      </p:sp>
      <p:grpSp>
        <p:nvGrpSpPr>
          <p:cNvPr id="38" name="成组"/>
          <p:cNvGrpSpPr/>
          <p:nvPr/>
        </p:nvGrpSpPr>
        <p:grpSpPr>
          <a:xfrm>
            <a:off x="8850460" y="213976"/>
            <a:ext cx="2967230" cy="786599"/>
            <a:chOff x="-1" y="-1"/>
            <a:chExt cx="2967229" cy="786597"/>
          </a:xfrm>
        </p:grpSpPr>
        <p:sp>
          <p:nvSpPr>
            <p:cNvPr id="39" name="矩形"/>
            <p:cNvSpPr/>
            <p:nvPr/>
          </p:nvSpPr>
          <p:spPr>
            <a:xfrm>
              <a:off x="-1" y="-1"/>
              <a:ext cx="2967229" cy="786597"/>
            </a:xfrm>
            <a:prstGeom prst="rect">
              <a:avLst/>
            </a:prstGeom>
            <a:noFill/>
            <a:ln w="19050" cap="flat">
              <a:solidFill>
                <a:schemeClr val="accent1"/>
              </a:solidFill>
              <a:prstDash val="solid"/>
              <a:round/>
            </a:ln>
            <a:effectLst/>
          </p:spPr>
          <p:txBody>
            <a:bodyPr wrap="square" lIns="45719" tIns="45719" rIns="45719" bIns="45719" numCol="1" anchor="ctr">
              <a:noAutofit/>
            </a:bodyPr>
            <a:lstStyle/>
            <a:p>
              <a:pPr>
                <a:defRPr sz="2300">
                  <a:solidFill>
                    <a:schemeClr val="accent1"/>
                  </a:solidFill>
                </a:defRPr>
              </a:pPr>
              <a:endParaRPr/>
            </a:p>
          </p:txBody>
        </p:sp>
        <p:sp>
          <p:nvSpPr>
            <p:cNvPr id="40" name="Loss L still a scalar!"/>
            <p:cNvSpPr txBox="1"/>
            <p:nvPr/>
          </p:nvSpPr>
          <p:spPr>
            <a:xfrm>
              <a:off x="-1" y="93270"/>
              <a:ext cx="2967229" cy="6000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defRPr sz="2300">
                  <a:solidFill>
                    <a:schemeClr val="accent1"/>
                  </a:solidFill>
                </a:defRPr>
              </a:lvl1pPr>
            </a:lstStyle>
            <a:p>
              <a:r>
                <a:rPr lang="zh-CN" altLang="en-US" dirty="0"/>
                <a:t>损失 </a:t>
              </a:r>
              <a:r>
                <a:rPr lang="en-US" altLang="zh-CN" dirty="0"/>
                <a:t>L </a:t>
              </a:r>
              <a:r>
                <a:rPr lang="zh-CN" altLang="en-US" dirty="0"/>
                <a:t>仍然是标量</a:t>
              </a:r>
              <a:r>
                <a:rPr lang="en-US" altLang="zh-CN" dirty="0"/>
                <a:t>!</a:t>
              </a:r>
              <a:endParaRPr lang="zh-CN" altLang="en-US" dirty="0"/>
            </a:p>
          </p:txBody>
        </p:sp>
      </p:grpSp>
      <p:sp>
        <p:nvSpPr>
          <p:cNvPr id="41" name="dL/dx always has the same shape as x!"/>
          <p:cNvSpPr txBox="1"/>
          <p:nvPr/>
        </p:nvSpPr>
        <p:spPr>
          <a:xfrm>
            <a:off x="8710896" y="1012313"/>
            <a:ext cx="3246355"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dirty="0" err="1"/>
              <a:t>dL</a:t>
            </a:r>
            <a:r>
              <a:rPr dirty="0"/>
              <a:t>/dx</a:t>
            </a:r>
            <a:r>
              <a:rPr lang="zh-CN" altLang="en-US" dirty="0"/>
              <a:t>始终与 </a:t>
            </a:r>
            <a:r>
              <a:rPr lang="en-US" altLang="zh-CN" dirty="0"/>
              <a:t>x </a:t>
            </a:r>
            <a:r>
              <a:rPr lang="zh-CN" altLang="en-US" dirty="0"/>
              <a:t>具有相同的形状。</a:t>
            </a:r>
            <a:endParaRPr dirty="0"/>
          </a:p>
        </p:txBody>
      </p:sp>
      <p:sp>
        <p:nvSpPr>
          <p:cNvPr id="42" name="Upstream gradient"/>
          <p:cNvSpPr txBox="1"/>
          <p:nvPr/>
        </p:nvSpPr>
        <p:spPr>
          <a:xfrm>
            <a:off x="8568518" y="4701342"/>
            <a:ext cx="3531080" cy="600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lgn="ctr">
              <a:defRPr sz="2300">
                <a:solidFill>
                  <a:srgbClr val="C00000"/>
                </a:solidFill>
              </a:defRPr>
            </a:lvl1pPr>
          </a:lstStyle>
          <a:p>
            <a:r>
              <a:rPr lang="zh-CN" altLang="en-US" dirty="0"/>
              <a:t>上游梯度</a:t>
            </a:r>
            <a:endParaRPr dirty="0"/>
          </a:p>
        </p:txBody>
      </p:sp>
      <p:sp>
        <p:nvSpPr>
          <p:cNvPr id="43" name="For each element of z, how much does it influence L?"/>
          <p:cNvSpPr txBox="1"/>
          <p:nvPr/>
        </p:nvSpPr>
        <p:spPr>
          <a:xfrm>
            <a:off x="8168671" y="5116711"/>
            <a:ext cx="3970568" cy="95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300">
                <a:solidFill>
                  <a:schemeClr val="accent1"/>
                </a:solidFill>
              </a:defRPr>
            </a:lvl1pPr>
          </a:lstStyle>
          <a:p>
            <a:r>
              <a:rPr lang="zh-CN" altLang="en-US" dirty="0"/>
              <a:t>对于 </a:t>
            </a:r>
            <a:r>
              <a:rPr lang="en-US" altLang="zh-CN" dirty="0"/>
              <a:t>z </a:t>
            </a:r>
            <a:r>
              <a:rPr lang="zh-CN" altLang="en-US" dirty="0"/>
              <a:t>的每个元素，它对 </a:t>
            </a:r>
            <a:r>
              <a:rPr lang="en-US" altLang="zh-CN" dirty="0"/>
              <a:t>L </a:t>
            </a:r>
            <a:r>
              <a:rPr lang="zh-CN" altLang="en-US" dirty="0"/>
              <a:t>的影响有多大？</a:t>
            </a:r>
            <a:endParaRPr dirty="0"/>
          </a:p>
        </p:txBody>
      </p:sp>
      <p:sp>
        <p:nvSpPr>
          <p:cNvPr id="44" name="Local…"/>
          <p:cNvSpPr txBox="1"/>
          <p:nvPr/>
        </p:nvSpPr>
        <p:spPr>
          <a:xfrm>
            <a:off x="5120461" y="1303082"/>
            <a:ext cx="2476699" cy="892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100">
                <a:solidFill>
                  <a:schemeClr val="accent1"/>
                </a:solidFill>
              </a:defRPr>
            </a:pPr>
            <a:endParaRPr lang="en-US" altLang="zh-CN" dirty="0"/>
          </a:p>
          <a:p>
            <a:pPr algn="ctr">
              <a:defRPr sz="2100">
                <a:solidFill>
                  <a:schemeClr val="accent1"/>
                </a:solidFill>
              </a:defRPr>
            </a:pPr>
            <a:r>
              <a:rPr lang="zh-CN" altLang="en-US" dirty="0"/>
              <a:t>局部雅可比矩阵</a:t>
            </a:r>
            <a:endParaRPr dirty="0"/>
          </a:p>
        </p:txBody>
      </p:sp>
      <p:sp>
        <p:nvSpPr>
          <p:cNvPr id="45" name="For each element of y, how much does it influence each element of z?"/>
          <p:cNvSpPr txBox="1"/>
          <p:nvPr/>
        </p:nvSpPr>
        <p:spPr>
          <a:xfrm>
            <a:off x="3486425" y="5253693"/>
            <a:ext cx="4602802" cy="892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lvl1pPr>
              <a:defRPr sz="2100">
                <a:solidFill>
                  <a:schemeClr val="accent1"/>
                </a:solidFill>
              </a:defRPr>
            </a:lvl1pPr>
          </a:lstStyle>
          <a:p>
            <a:r>
              <a:rPr lang="zh-CN" altLang="en-US" dirty="0"/>
              <a:t>对于 </a:t>
            </a:r>
            <a:r>
              <a:rPr lang="en-US" altLang="zh-CN" dirty="0"/>
              <a:t>y </a:t>
            </a:r>
            <a:r>
              <a:rPr lang="zh-CN" altLang="en-US" dirty="0"/>
              <a:t>的每个元素，它对 </a:t>
            </a:r>
            <a:r>
              <a:rPr lang="en-US" altLang="zh-CN" dirty="0"/>
              <a:t>z </a:t>
            </a:r>
            <a:r>
              <a:rPr lang="zh-CN" altLang="en-US" dirty="0"/>
              <a:t>的每个元素有多大影响？</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 name="Example: Matrix Multiplication"/>
          <p:cNvSpPr txBox="1">
            <a:spLocks noGrp="1"/>
          </p:cNvSpPr>
          <p:nvPr>
            <p:ph type="title"/>
          </p:nvPr>
        </p:nvSpPr>
        <p:spPr>
          <a:xfrm>
            <a:off x="838200" y="-695"/>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096"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81</a:t>
            </a:fld>
            <a:endParaRPr/>
          </a:p>
        </p:txBody>
      </p:sp>
      <p:sp>
        <p:nvSpPr>
          <p:cNvPr id="2097" name="x: [N×D]…"/>
          <p:cNvSpPr txBox="1"/>
          <p:nvPr/>
        </p:nvSpPr>
        <p:spPr>
          <a:xfrm>
            <a:off x="141113" y="1176690"/>
            <a:ext cx="1765856"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x: [N×D]</a:t>
            </a:r>
          </a:p>
          <a:p>
            <a:pPr algn="ctr">
              <a:defRPr sz="2300">
                <a:solidFill>
                  <a:srgbClr val="6AA84F"/>
                </a:solidFill>
              </a:defRPr>
            </a:pPr>
            <a:r>
              <a:t>[  2   1  -3 ]</a:t>
            </a:r>
          </a:p>
          <a:p>
            <a:pPr algn="ctr">
              <a:defRPr sz="2300">
                <a:solidFill>
                  <a:srgbClr val="6AA84F"/>
                </a:solidFill>
              </a:defRPr>
            </a:pPr>
            <a:r>
              <a:t>[ -3   4   2 ]</a:t>
            </a:r>
          </a:p>
        </p:txBody>
      </p:sp>
      <p:sp>
        <p:nvSpPr>
          <p:cNvPr id="2098" name="w: [D×M]…"/>
          <p:cNvSpPr txBox="1"/>
          <p:nvPr/>
        </p:nvSpPr>
        <p:spPr>
          <a:xfrm>
            <a:off x="1942303" y="1153335"/>
            <a:ext cx="1846752" cy="1615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w: [D×M]</a:t>
            </a:r>
          </a:p>
          <a:p>
            <a:pPr algn="ctr">
              <a:defRPr sz="2300">
                <a:solidFill>
                  <a:srgbClr val="6AA84F"/>
                </a:solidFill>
              </a:defRPr>
            </a:pPr>
            <a:r>
              <a:t>[  3  2  1 -1]</a:t>
            </a:r>
          </a:p>
          <a:p>
            <a:pPr algn="ctr">
              <a:defRPr sz="2300">
                <a:solidFill>
                  <a:srgbClr val="6AA84F"/>
                </a:solidFill>
              </a:defRPr>
            </a:pPr>
            <a:r>
              <a:t>[  2  1  3  2]</a:t>
            </a:r>
          </a:p>
          <a:p>
            <a:pPr algn="ctr">
              <a:defRPr sz="2300">
                <a:solidFill>
                  <a:srgbClr val="6AA84F"/>
                </a:solidFill>
              </a:defRPr>
            </a:pPr>
            <a:r>
              <a:t>[  3  2  1 -2]</a:t>
            </a:r>
          </a:p>
        </p:txBody>
      </p:sp>
      <p:grpSp>
        <p:nvGrpSpPr>
          <p:cNvPr id="2103" name="成组"/>
          <p:cNvGrpSpPr/>
          <p:nvPr/>
        </p:nvGrpSpPr>
        <p:grpSpPr>
          <a:xfrm>
            <a:off x="4467611" y="1235516"/>
            <a:ext cx="3669930" cy="1749149"/>
            <a:chOff x="0" y="-2"/>
            <a:chExt cx="3669929" cy="1749148"/>
          </a:xfrm>
        </p:grpSpPr>
        <p:grpSp>
          <p:nvGrpSpPr>
            <p:cNvPr id="2101" name="成组"/>
            <p:cNvGrpSpPr/>
            <p:nvPr/>
          </p:nvGrpSpPr>
          <p:grpSpPr>
            <a:xfrm>
              <a:off x="0" y="-2"/>
              <a:ext cx="3669929" cy="1749148"/>
              <a:chOff x="0" y="-1"/>
              <a:chExt cx="3669928" cy="1749146"/>
            </a:xfrm>
          </p:grpSpPr>
          <p:sp>
            <p:nvSpPr>
              <p:cNvPr id="2099"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100"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i="1" dirty="0"/>
                  <a:t>y = </a:t>
                </a:r>
                <a:r>
                  <a:rPr i="1" dirty="0" err="1"/>
                  <a:t>xw</a:t>
                </a:r>
                <a:endParaRPr i="1" dirty="0"/>
              </a:p>
            </p:txBody>
          </p:sp>
        </p:grpSp>
        <p:pic>
          <p:nvPicPr>
            <p:cNvPr id="2102"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104"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105"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106"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 name="Example: Matrix Multiplication"/>
          <p:cNvSpPr txBox="1">
            <a:spLocks noGrp="1"/>
          </p:cNvSpPr>
          <p:nvPr>
            <p:ph type="title"/>
          </p:nvPr>
        </p:nvSpPr>
        <p:spPr>
          <a:xfrm>
            <a:off x="838200" y="-2628"/>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109"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82</a:t>
            </a:fld>
            <a:endParaRPr/>
          </a:p>
        </p:txBody>
      </p:sp>
      <p:sp>
        <p:nvSpPr>
          <p:cNvPr id="2110" name="x: [N×D]…"/>
          <p:cNvSpPr txBox="1"/>
          <p:nvPr/>
        </p:nvSpPr>
        <p:spPr>
          <a:xfrm>
            <a:off x="141113" y="1176690"/>
            <a:ext cx="1765856"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x: [N×D]</a:t>
            </a:r>
          </a:p>
          <a:p>
            <a:pPr algn="ctr">
              <a:defRPr sz="2300">
                <a:solidFill>
                  <a:srgbClr val="6AA84F"/>
                </a:solidFill>
              </a:defRPr>
            </a:pPr>
            <a:r>
              <a:t>[  2   1  -3 ]</a:t>
            </a:r>
          </a:p>
          <a:p>
            <a:pPr algn="ctr">
              <a:defRPr sz="2300">
                <a:solidFill>
                  <a:srgbClr val="6AA84F"/>
                </a:solidFill>
              </a:defRPr>
            </a:pPr>
            <a:r>
              <a:t>[ -3   4   2 ]</a:t>
            </a:r>
          </a:p>
        </p:txBody>
      </p:sp>
      <p:sp>
        <p:nvSpPr>
          <p:cNvPr id="2111"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116" name="成组"/>
          <p:cNvGrpSpPr/>
          <p:nvPr/>
        </p:nvGrpSpPr>
        <p:grpSpPr>
          <a:xfrm>
            <a:off x="4467611" y="1235516"/>
            <a:ext cx="3669930" cy="1749149"/>
            <a:chOff x="0" y="-2"/>
            <a:chExt cx="3669929" cy="1749148"/>
          </a:xfrm>
        </p:grpSpPr>
        <p:grpSp>
          <p:nvGrpSpPr>
            <p:cNvPr id="2114" name="成组"/>
            <p:cNvGrpSpPr/>
            <p:nvPr/>
          </p:nvGrpSpPr>
          <p:grpSpPr>
            <a:xfrm>
              <a:off x="0" y="-2"/>
              <a:ext cx="3669929" cy="1749148"/>
              <a:chOff x="0" y="-1"/>
              <a:chExt cx="3669928" cy="1749146"/>
            </a:xfrm>
          </p:grpSpPr>
          <p:sp>
            <p:nvSpPr>
              <p:cNvPr id="2112"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113"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i="1" dirty="0"/>
                  <a:t>y = </a:t>
                </a:r>
                <a:r>
                  <a:rPr i="1" dirty="0" err="1"/>
                  <a:t>xw</a:t>
                </a:r>
                <a:endParaRPr i="1" dirty="0"/>
              </a:p>
            </p:txBody>
          </p:sp>
        </p:grpSp>
        <p:pic>
          <p:nvPicPr>
            <p:cNvPr id="2115"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117"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118"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119"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120"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121"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122" name="dL/dx: [N×D]…"/>
          <p:cNvSpPr txBox="1"/>
          <p:nvPr/>
        </p:nvSpPr>
        <p:spPr>
          <a:xfrm>
            <a:off x="21156" y="2896626"/>
            <a:ext cx="2136955"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dL/dx: [N×D]</a:t>
            </a:r>
          </a:p>
          <a:p>
            <a:pPr algn="ctr">
              <a:defRPr sz="2300">
                <a:solidFill>
                  <a:srgbClr val="C00000"/>
                </a:solidFill>
              </a:defRPr>
            </a:pPr>
            <a:r>
              <a:t>[  0   16   -9  ]</a:t>
            </a:r>
          </a:p>
          <a:p>
            <a:pPr algn="ctr">
              <a:defRPr sz="2300">
                <a:solidFill>
                  <a:srgbClr val="C00000"/>
                </a:solidFill>
              </a:defRPr>
            </a:pPr>
            <a:r>
              <a:t>[-24   9  -30 ]</a:t>
            </a:r>
          </a:p>
        </p:txBody>
      </p:sp>
      <p:sp>
        <p:nvSpPr>
          <p:cNvPr id="2123"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126" name="成组"/>
          <p:cNvGrpSpPr/>
          <p:nvPr/>
        </p:nvGrpSpPr>
        <p:grpSpPr>
          <a:xfrm>
            <a:off x="308392" y="3245900"/>
            <a:ext cx="1520408" cy="1005737"/>
            <a:chOff x="0" y="0"/>
            <a:chExt cx="1520407" cy="1005735"/>
          </a:xfrm>
        </p:grpSpPr>
        <p:sp>
          <p:nvSpPr>
            <p:cNvPr id="2124"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125"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Example: Matrix Multiplication"/>
          <p:cNvSpPr txBox="1">
            <a:spLocks noGrp="1"/>
          </p:cNvSpPr>
          <p:nvPr>
            <p:ph type="title"/>
          </p:nvPr>
        </p:nvSpPr>
        <p:spPr>
          <a:xfrm>
            <a:off x="838200" y="-15328"/>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129"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83</a:t>
            </a:fld>
            <a:endParaRPr/>
          </a:p>
        </p:txBody>
      </p:sp>
      <p:sp>
        <p:nvSpPr>
          <p:cNvPr id="2130"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131" name="w: [D×M]…"/>
          <p:cNvSpPr txBox="1"/>
          <p:nvPr/>
        </p:nvSpPr>
        <p:spPr>
          <a:xfrm>
            <a:off x="1942303" y="1204135"/>
            <a:ext cx="1846752" cy="1513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100"/>
            </a:pPr>
            <a:r>
              <a:t>w: [D×M]</a:t>
            </a:r>
          </a:p>
          <a:p>
            <a:pPr algn="ctr">
              <a:defRPr sz="2100">
                <a:solidFill>
                  <a:srgbClr val="6AA84F"/>
                </a:solidFill>
              </a:defRPr>
            </a:pPr>
            <a:r>
              <a:t>[  3  2  1 -1]</a:t>
            </a:r>
          </a:p>
          <a:p>
            <a:pPr algn="ctr">
              <a:defRPr sz="2100">
                <a:solidFill>
                  <a:srgbClr val="6AA84F"/>
                </a:solidFill>
              </a:defRPr>
            </a:pPr>
            <a:r>
              <a:t>[  2  1  3  2]</a:t>
            </a:r>
          </a:p>
          <a:p>
            <a:pPr algn="ctr">
              <a:defRPr sz="2100">
                <a:solidFill>
                  <a:srgbClr val="6AA84F"/>
                </a:solidFill>
              </a:defRPr>
            </a:pPr>
            <a:r>
              <a:t>[  3  2  1 -2]</a:t>
            </a:r>
          </a:p>
        </p:txBody>
      </p:sp>
      <p:grpSp>
        <p:nvGrpSpPr>
          <p:cNvPr id="2136" name="成组"/>
          <p:cNvGrpSpPr/>
          <p:nvPr/>
        </p:nvGrpSpPr>
        <p:grpSpPr>
          <a:xfrm>
            <a:off x="4467611" y="1235516"/>
            <a:ext cx="3669930" cy="1749149"/>
            <a:chOff x="0" y="-2"/>
            <a:chExt cx="3669929" cy="1749148"/>
          </a:xfrm>
        </p:grpSpPr>
        <p:grpSp>
          <p:nvGrpSpPr>
            <p:cNvPr id="2134" name="成组"/>
            <p:cNvGrpSpPr/>
            <p:nvPr/>
          </p:nvGrpSpPr>
          <p:grpSpPr>
            <a:xfrm>
              <a:off x="0" y="-2"/>
              <a:ext cx="3669929" cy="1749148"/>
              <a:chOff x="0" y="-1"/>
              <a:chExt cx="3669928" cy="1749146"/>
            </a:xfrm>
          </p:grpSpPr>
          <p:sp>
            <p:nvSpPr>
              <p:cNvPr id="2132"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133"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135"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137"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138"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139"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140"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141"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142" name="dL/dx: [N×D]…"/>
          <p:cNvSpPr txBox="1"/>
          <p:nvPr/>
        </p:nvSpPr>
        <p:spPr>
          <a:xfrm>
            <a:off x="21156" y="2896626"/>
            <a:ext cx="2136955"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dL/dx: [N×D]</a:t>
            </a:r>
          </a:p>
          <a:p>
            <a:pPr algn="ctr">
              <a:defRPr sz="2300">
                <a:solidFill>
                  <a:srgbClr val="C00000"/>
                </a:solidFill>
              </a:defRPr>
            </a:pPr>
            <a:r>
              <a:t>[  0   16   -9  ]</a:t>
            </a:r>
          </a:p>
          <a:p>
            <a:pPr algn="ctr">
              <a:defRPr sz="2300">
                <a:solidFill>
                  <a:srgbClr val="C00000"/>
                </a:solidFill>
              </a:defRPr>
            </a:pPr>
            <a:r>
              <a:t>[-24   9  -30 ]</a:t>
            </a:r>
          </a:p>
        </p:txBody>
      </p:sp>
      <p:sp>
        <p:nvSpPr>
          <p:cNvPr id="2143"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146" name="成组"/>
          <p:cNvGrpSpPr/>
          <p:nvPr/>
        </p:nvGrpSpPr>
        <p:grpSpPr>
          <a:xfrm>
            <a:off x="308392" y="3245900"/>
            <a:ext cx="1520408" cy="1005737"/>
            <a:chOff x="0" y="0"/>
            <a:chExt cx="1520407" cy="1005735"/>
          </a:xfrm>
        </p:grpSpPr>
        <p:sp>
          <p:nvSpPr>
            <p:cNvPr id="2144"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145"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147" name="Jacobians:…"/>
          <p:cNvSpPr txBox="1"/>
          <p:nvPr/>
        </p:nvSpPr>
        <p:spPr>
          <a:xfrm>
            <a:off x="3370138" y="3170700"/>
            <a:ext cx="5864874" cy="30622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b="1"/>
            </a:pPr>
            <a:r>
              <a:rPr lang="zh-CN" altLang="en-US" dirty="0"/>
              <a:t>雅可比矩阵</a:t>
            </a:r>
            <a:r>
              <a:rPr b="0" dirty="0"/>
              <a:t>:</a:t>
            </a:r>
          </a:p>
          <a:p>
            <a:pPr algn="ctr">
              <a:defRPr sz="2600"/>
            </a:pPr>
            <a:r>
              <a:rPr dirty="0" err="1"/>
              <a:t>dy</a:t>
            </a:r>
            <a:r>
              <a:rPr dirty="0"/>
              <a:t>/dx: [(N×D)×(N×M)]</a:t>
            </a:r>
          </a:p>
          <a:p>
            <a:pPr algn="ctr">
              <a:defRPr sz="2600"/>
            </a:pPr>
            <a:r>
              <a:rPr dirty="0" err="1"/>
              <a:t>dy</a:t>
            </a:r>
            <a:r>
              <a:rPr dirty="0"/>
              <a:t>/</a:t>
            </a:r>
            <a:r>
              <a:rPr dirty="0" err="1"/>
              <a:t>dw</a:t>
            </a:r>
            <a:r>
              <a:rPr dirty="0"/>
              <a:t>: [(D×M)×(N×M)]</a:t>
            </a:r>
          </a:p>
          <a:p>
            <a:pPr algn="ctr">
              <a:defRPr sz="1300"/>
            </a:pPr>
            <a:endParaRPr dirty="0"/>
          </a:p>
          <a:p>
            <a:pPr algn="ctr">
              <a:defRPr sz="2300"/>
            </a:pPr>
            <a:r>
              <a:rPr lang="zh-CN" altLang="en-US" dirty="0"/>
              <a:t>对于这个神经网络，我们可能有</a:t>
            </a:r>
            <a:endParaRPr lang="en-US" altLang="zh-CN" dirty="0"/>
          </a:p>
          <a:p>
            <a:pPr algn="ctr">
              <a:defRPr sz="2300"/>
            </a:pPr>
            <a:r>
              <a:rPr dirty="0"/>
              <a:t>N=64, D=M=4096</a:t>
            </a:r>
          </a:p>
          <a:p>
            <a:pPr algn="ctr">
              <a:defRPr sz="2300"/>
            </a:pPr>
            <a:r>
              <a:rPr lang="zh-CN" altLang="en-US" dirty="0"/>
              <a:t>每个雅可比行列式占用 </a:t>
            </a:r>
            <a:r>
              <a:rPr lang="en-US" altLang="zh-CN" dirty="0"/>
              <a:t>256 GB </a:t>
            </a:r>
            <a:r>
              <a:rPr lang="zh-CN" altLang="en-US" dirty="0"/>
              <a:t>内存！ 必须隐式地使用！</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 name="Example: Matrix Multiplication"/>
          <p:cNvSpPr txBox="1">
            <a:spLocks noGrp="1"/>
          </p:cNvSpPr>
          <p:nvPr>
            <p:ph type="title"/>
          </p:nvPr>
        </p:nvSpPr>
        <p:spPr>
          <a:xfrm>
            <a:off x="838200" y="-44594"/>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150"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84</a:t>
            </a:fld>
            <a:endParaRPr/>
          </a:p>
        </p:txBody>
      </p:sp>
      <p:sp>
        <p:nvSpPr>
          <p:cNvPr id="2151" name="x: [N×D]…"/>
          <p:cNvSpPr txBox="1"/>
          <p:nvPr/>
        </p:nvSpPr>
        <p:spPr>
          <a:xfrm>
            <a:off x="141113" y="1176690"/>
            <a:ext cx="1765856"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x: [N×D]</a:t>
            </a:r>
          </a:p>
          <a:p>
            <a:pPr algn="ctr">
              <a:defRPr sz="2300">
                <a:solidFill>
                  <a:srgbClr val="6AA84F"/>
                </a:solidFill>
              </a:defRPr>
            </a:pPr>
            <a:r>
              <a:t>[  2   1  -3 ]</a:t>
            </a:r>
          </a:p>
          <a:p>
            <a:pPr algn="ctr">
              <a:defRPr sz="2300">
                <a:solidFill>
                  <a:srgbClr val="6AA84F"/>
                </a:solidFill>
              </a:defRPr>
            </a:pPr>
            <a:r>
              <a:t>[ -3   4   2 ]</a:t>
            </a:r>
          </a:p>
        </p:txBody>
      </p:sp>
      <p:sp>
        <p:nvSpPr>
          <p:cNvPr id="2152"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157" name="成组"/>
          <p:cNvGrpSpPr/>
          <p:nvPr/>
        </p:nvGrpSpPr>
        <p:grpSpPr>
          <a:xfrm>
            <a:off x="4467611" y="1235516"/>
            <a:ext cx="3669930" cy="1749149"/>
            <a:chOff x="0" y="-2"/>
            <a:chExt cx="3669929" cy="1749148"/>
          </a:xfrm>
        </p:grpSpPr>
        <p:grpSp>
          <p:nvGrpSpPr>
            <p:cNvPr id="2155" name="成组"/>
            <p:cNvGrpSpPr/>
            <p:nvPr/>
          </p:nvGrpSpPr>
          <p:grpSpPr>
            <a:xfrm>
              <a:off x="0" y="-2"/>
              <a:ext cx="3669929" cy="1749148"/>
              <a:chOff x="0" y="-1"/>
              <a:chExt cx="3669928" cy="1749146"/>
            </a:xfrm>
          </p:grpSpPr>
          <p:sp>
            <p:nvSpPr>
              <p:cNvPr id="2153"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154"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156"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158"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159"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160"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161"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162"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163"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164"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167" name="成组"/>
          <p:cNvGrpSpPr/>
          <p:nvPr/>
        </p:nvGrpSpPr>
        <p:grpSpPr>
          <a:xfrm>
            <a:off x="308392" y="3245900"/>
            <a:ext cx="1520408" cy="1005737"/>
            <a:chOff x="0" y="0"/>
            <a:chExt cx="1520407" cy="1005735"/>
          </a:xfrm>
        </p:grpSpPr>
        <p:sp>
          <p:nvSpPr>
            <p:cNvPr id="2165"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166"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168"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169"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170"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  ?  ?  ? ]</a:t>
            </a:r>
          </a:p>
          <a:p>
            <a:pPr algn="ctr">
              <a:defRPr sz="2800">
                <a:solidFill>
                  <a:schemeClr val="accent2"/>
                </a:solidFill>
              </a:defRPr>
            </a:pPr>
            <a:r>
              <a:rPr dirty="0"/>
              <a:t>[ ?  ?  ?  ? ]</a:t>
            </a:r>
          </a:p>
        </p:txBody>
      </p:sp>
      <p:sp>
        <p:nvSpPr>
          <p:cNvPr id="2171" name="dL/dx1,1…"/>
          <p:cNvSpPr txBox="1"/>
          <p:nvPr/>
        </p:nvSpPr>
        <p:spPr>
          <a:xfrm>
            <a:off x="206687" y="4478895"/>
            <a:ext cx="3234162" cy="988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600">
                <a:solidFill>
                  <a:srgbClr val="0000FF"/>
                </a:solidFill>
              </a:defRPr>
            </a:pPr>
            <a:r>
              <a:t>dL/dx</a:t>
            </a:r>
            <a:r>
              <a:rPr baseline="-26461"/>
              <a:t>1,1</a:t>
            </a:r>
            <a:r>
              <a:rPr>
                <a:solidFill>
                  <a:srgbClr val="000000"/>
                </a:solidFill>
              </a:rPr>
              <a:t> </a:t>
            </a:r>
          </a:p>
          <a:p>
            <a:pPr>
              <a:defRPr sz="2600"/>
            </a:pPr>
            <a:r>
              <a:t>= </a:t>
            </a:r>
            <a:r>
              <a:rPr>
                <a:solidFill>
                  <a:schemeClr val="accent2"/>
                </a:solidFill>
              </a:rPr>
              <a:t>(dy/dx</a:t>
            </a:r>
            <a:r>
              <a:rPr baseline="-26461">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Example: Matrix Multiplication"/>
          <p:cNvSpPr txBox="1">
            <a:spLocks noGrp="1"/>
          </p:cNvSpPr>
          <p:nvPr>
            <p:ph type="title"/>
          </p:nvPr>
        </p:nvSpPr>
        <p:spPr>
          <a:xfrm>
            <a:off x="838200" y="-73859"/>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174"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85</a:t>
            </a:fld>
            <a:endParaRPr/>
          </a:p>
        </p:txBody>
      </p:sp>
      <p:sp>
        <p:nvSpPr>
          <p:cNvPr id="2175"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176"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181" name="成组"/>
          <p:cNvGrpSpPr/>
          <p:nvPr/>
        </p:nvGrpSpPr>
        <p:grpSpPr>
          <a:xfrm>
            <a:off x="4467611" y="1235516"/>
            <a:ext cx="3669930" cy="1749149"/>
            <a:chOff x="0" y="-2"/>
            <a:chExt cx="3669929" cy="1749148"/>
          </a:xfrm>
        </p:grpSpPr>
        <p:grpSp>
          <p:nvGrpSpPr>
            <p:cNvPr id="2179" name="成组"/>
            <p:cNvGrpSpPr/>
            <p:nvPr/>
          </p:nvGrpSpPr>
          <p:grpSpPr>
            <a:xfrm>
              <a:off x="0" y="-2"/>
              <a:ext cx="3669929" cy="1749148"/>
              <a:chOff x="0" y="-1"/>
              <a:chExt cx="3669928" cy="1749146"/>
            </a:xfrm>
          </p:grpSpPr>
          <p:sp>
            <p:nvSpPr>
              <p:cNvPr id="2177"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178"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180"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182" name="y: [N×M]…"/>
          <p:cNvSpPr txBox="1"/>
          <p:nvPr/>
        </p:nvSpPr>
        <p:spPr>
          <a:xfrm>
            <a:off x="9518985" y="507970"/>
            <a:ext cx="2481355" cy="1348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500"/>
            </a:pPr>
            <a:r>
              <a:t>y: [N×M]</a:t>
            </a:r>
          </a:p>
          <a:p>
            <a:pPr algn="ctr">
              <a:defRPr sz="2500">
                <a:solidFill>
                  <a:srgbClr val="6AA84F"/>
                </a:solidFill>
              </a:defRPr>
            </a:pPr>
            <a:r>
              <a:t>[-1 -1   2   6 ]</a:t>
            </a:r>
          </a:p>
          <a:p>
            <a:pPr algn="ctr">
              <a:defRPr sz="2500">
                <a:solidFill>
                  <a:srgbClr val="6AA84F"/>
                </a:solidFill>
              </a:defRPr>
            </a:pPr>
            <a:r>
              <a:t>[ 5   2  11  7 ]</a:t>
            </a:r>
          </a:p>
        </p:txBody>
      </p:sp>
      <p:sp>
        <p:nvSpPr>
          <p:cNvPr id="2183"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184"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185"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186"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187"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188"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191" name="成组"/>
          <p:cNvGrpSpPr/>
          <p:nvPr/>
        </p:nvGrpSpPr>
        <p:grpSpPr>
          <a:xfrm>
            <a:off x="308392" y="3245900"/>
            <a:ext cx="1520408" cy="1005737"/>
            <a:chOff x="0" y="0"/>
            <a:chExt cx="1520407" cy="1005735"/>
          </a:xfrm>
        </p:grpSpPr>
        <p:sp>
          <p:nvSpPr>
            <p:cNvPr id="2189"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190"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192"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193"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194"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  ?  ?  ? ]</a:t>
            </a:r>
          </a:p>
          <a:p>
            <a:pPr algn="ctr">
              <a:defRPr sz="2800">
                <a:solidFill>
                  <a:schemeClr val="accent2"/>
                </a:solidFill>
              </a:defRPr>
            </a:pPr>
            <a:r>
              <a:rPr dirty="0"/>
              <a:t>[ ?  ?  ?  ? ]</a:t>
            </a:r>
          </a:p>
        </p:txBody>
      </p:sp>
      <p:sp>
        <p:nvSpPr>
          <p:cNvPr id="2195" name="矩形"/>
          <p:cNvSpPr/>
          <p:nvPr/>
        </p:nvSpPr>
        <p:spPr>
          <a:xfrm rot="3107">
            <a:off x="5616628" y="4351089"/>
            <a:ext cx="353364" cy="373904"/>
          </a:xfrm>
          <a:prstGeom prst="rect">
            <a:avLst/>
          </a:prstGeom>
          <a:ln w="25400">
            <a:solidFill>
              <a:srgbClr val="7030A0"/>
            </a:solidFill>
          </a:ln>
        </p:spPr>
        <p:txBody>
          <a:bodyPr lIns="45719" rIns="45719" anchor="ctr"/>
          <a:lstStyle/>
          <a:p>
            <a:pPr>
              <a:defRPr sz="2400"/>
            </a:pPr>
            <a:endParaRPr/>
          </a:p>
        </p:txBody>
      </p:sp>
      <p:sp>
        <p:nvSpPr>
          <p:cNvPr id="2196" name="矩形"/>
          <p:cNvSpPr/>
          <p:nvPr/>
        </p:nvSpPr>
        <p:spPr>
          <a:xfrm rot="3107">
            <a:off x="9983220" y="1034734"/>
            <a:ext cx="353364" cy="373904"/>
          </a:xfrm>
          <a:prstGeom prst="rect">
            <a:avLst/>
          </a:prstGeom>
          <a:ln w="25400">
            <a:solidFill>
              <a:srgbClr val="7030A0"/>
            </a:solidFill>
          </a:ln>
        </p:spPr>
        <p:txBody>
          <a:bodyPr lIns="45719" rIns="45719" anchor="ctr"/>
          <a:lstStyle/>
          <a:p>
            <a:pPr>
              <a:defRPr sz="2400"/>
            </a:pPr>
            <a:endParaRPr/>
          </a:p>
        </p:txBody>
      </p:sp>
      <p:sp>
        <p:nvSpPr>
          <p:cNvPr id="2197" name="dy1,1/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1,1</a:t>
            </a:r>
            <a:r>
              <a:t>/dx</a:t>
            </a:r>
            <a:r>
              <a:rPr baseline="-25000"/>
              <a:t>1,1</a:t>
            </a:r>
          </a:p>
        </p:txBody>
      </p:sp>
      <p:sp>
        <p:nvSpPr>
          <p:cNvPr id="2198" name="dL/dx1,1…"/>
          <p:cNvSpPr txBox="1"/>
          <p:nvPr/>
        </p:nvSpPr>
        <p:spPr>
          <a:xfrm>
            <a:off x="206687" y="4478895"/>
            <a:ext cx="3113777" cy="9631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500">
                <a:solidFill>
                  <a:srgbClr val="0000FF"/>
                </a:solidFill>
              </a:defRPr>
            </a:pPr>
            <a:r>
              <a:t>dL/dx</a:t>
            </a:r>
            <a:r>
              <a:rPr baseline="-27279"/>
              <a:t>1,1</a:t>
            </a:r>
            <a:r>
              <a:rPr>
                <a:solidFill>
                  <a:srgbClr val="000000"/>
                </a:solidFill>
              </a:rPr>
              <a:t> </a:t>
            </a:r>
          </a:p>
          <a:p>
            <a:pPr>
              <a:defRPr sz="2500"/>
            </a:pPr>
            <a:r>
              <a:t>= </a:t>
            </a:r>
            <a:r>
              <a:rPr>
                <a:solidFill>
                  <a:schemeClr val="accent2"/>
                </a:solidFill>
              </a:rPr>
              <a:t>(dy/dx</a:t>
            </a:r>
            <a:r>
              <a:rPr baseline="-27279">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0" name="Example: Matrix Multiplication"/>
          <p:cNvSpPr txBox="1">
            <a:spLocks noGrp="1"/>
          </p:cNvSpPr>
          <p:nvPr>
            <p:ph type="title"/>
          </p:nvPr>
        </p:nvSpPr>
        <p:spPr>
          <a:xfrm>
            <a:off x="838200" y="-59226"/>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201"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86</a:t>
            </a:fld>
            <a:endParaRPr/>
          </a:p>
        </p:txBody>
      </p:sp>
      <p:sp>
        <p:nvSpPr>
          <p:cNvPr id="2202"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203" name="w: [D×M]…"/>
          <p:cNvSpPr txBox="1"/>
          <p:nvPr/>
        </p:nvSpPr>
        <p:spPr>
          <a:xfrm>
            <a:off x="1942303" y="1153335"/>
            <a:ext cx="1846752" cy="1615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w: [D×M]</a:t>
            </a:r>
          </a:p>
          <a:p>
            <a:pPr algn="ctr">
              <a:defRPr sz="2300">
                <a:solidFill>
                  <a:srgbClr val="6AA84F"/>
                </a:solidFill>
              </a:defRPr>
            </a:pPr>
            <a:r>
              <a:t>[  3  2  1 -1]</a:t>
            </a:r>
          </a:p>
          <a:p>
            <a:pPr algn="ctr">
              <a:defRPr sz="2300">
                <a:solidFill>
                  <a:srgbClr val="6AA84F"/>
                </a:solidFill>
              </a:defRPr>
            </a:pPr>
            <a:r>
              <a:t>[  2  1  3  2]</a:t>
            </a:r>
          </a:p>
          <a:p>
            <a:pPr algn="ctr">
              <a:defRPr sz="2300">
                <a:solidFill>
                  <a:srgbClr val="6AA84F"/>
                </a:solidFill>
              </a:defRPr>
            </a:pPr>
            <a:r>
              <a:t>[  3  2  1 -2]</a:t>
            </a:r>
          </a:p>
        </p:txBody>
      </p:sp>
      <p:grpSp>
        <p:nvGrpSpPr>
          <p:cNvPr id="2208" name="成组"/>
          <p:cNvGrpSpPr/>
          <p:nvPr/>
        </p:nvGrpSpPr>
        <p:grpSpPr>
          <a:xfrm>
            <a:off x="4467611" y="1235516"/>
            <a:ext cx="3669930" cy="1749149"/>
            <a:chOff x="0" y="-2"/>
            <a:chExt cx="3669929" cy="1749148"/>
          </a:xfrm>
        </p:grpSpPr>
        <p:grpSp>
          <p:nvGrpSpPr>
            <p:cNvPr id="2206" name="成组"/>
            <p:cNvGrpSpPr/>
            <p:nvPr/>
          </p:nvGrpSpPr>
          <p:grpSpPr>
            <a:xfrm>
              <a:off x="0" y="-2"/>
              <a:ext cx="3669929" cy="1749148"/>
              <a:chOff x="0" y="-1"/>
              <a:chExt cx="3669928" cy="1749146"/>
            </a:xfrm>
          </p:grpSpPr>
          <p:sp>
            <p:nvSpPr>
              <p:cNvPr id="2204"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205"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207"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209"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210"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211"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212"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213"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214" name="dL/dx: [N×D]…"/>
          <p:cNvSpPr txBox="1"/>
          <p:nvPr/>
        </p:nvSpPr>
        <p:spPr>
          <a:xfrm>
            <a:off x="21156" y="2896626"/>
            <a:ext cx="2136955"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dL/dx: [N×D]</a:t>
            </a:r>
          </a:p>
          <a:p>
            <a:pPr algn="ctr">
              <a:defRPr sz="2300">
                <a:solidFill>
                  <a:srgbClr val="C00000"/>
                </a:solidFill>
              </a:defRPr>
            </a:pPr>
            <a:r>
              <a:t>[  0   16   -9  ]</a:t>
            </a:r>
          </a:p>
          <a:p>
            <a:pPr algn="ctr">
              <a:defRPr sz="2300">
                <a:solidFill>
                  <a:srgbClr val="C00000"/>
                </a:solidFill>
              </a:defRPr>
            </a:pPr>
            <a:r>
              <a:t>[-24   9  -30 ]</a:t>
            </a:r>
          </a:p>
        </p:txBody>
      </p:sp>
      <p:sp>
        <p:nvSpPr>
          <p:cNvPr id="2215"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218" name="成组"/>
          <p:cNvGrpSpPr/>
          <p:nvPr/>
        </p:nvGrpSpPr>
        <p:grpSpPr>
          <a:xfrm>
            <a:off x="308392" y="3245900"/>
            <a:ext cx="1520408" cy="1005737"/>
            <a:chOff x="0" y="0"/>
            <a:chExt cx="1520407" cy="1005735"/>
          </a:xfrm>
        </p:grpSpPr>
        <p:sp>
          <p:nvSpPr>
            <p:cNvPr id="2216"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217"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219"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220"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221" name="Local Gradient Slice:…"/>
          <p:cNvSpPr txBox="1"/>
          <p:nvPr/>
        </p:nvSpPr>
        <p:spPr>
          <a:xfrm>
            <a:off x="5171176" y="3407997"/>
            <a:ext cx="2262797"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700"/>
            </a:pPr>
            <a:r>
              <a:rPr lang="zh-CN" altLang="en-US" dirty="0"/>
              <a:t>局部梯度切片</a:t>
            </a:r>
            <a:r>
              <a:rPr dirty="0"/>
              <a:t>:</a:t>
            </a:r>
          </a:p>
          <a:p>
            <a:pPr algn="ctr">
              <a:defRPr sz="2700">
                <a:solidFill>
                  <a:schemeClr val="accent2"/>
                </a:solidFill>
              </a:defRPr>
            </a:pPr>
            <a:r>
              <a:rPr dirty="0" err="1"/>
              <a:t>dy</a:t>
            </a:r>
            <a:r>
              <a:rPr dirty="0"/>
              <a:t>/dx</a:t>
            </a:r>
            <a:r>
              <a:rPr baseline="-25703" dirty="0"/>
              <a:t>1,1</a:t>
            </a:r>
          </a:p>
          <a:p>
            <a:pPr algn="ctr">
              <a:defRPr sz="2700">
                <a:solidFill>
                  <a:schemeClr val="accent2"/>
                </a:solidFill>
              </a:defRPr>
            </a:pPr>
            <a:r>
              <a:rPr dirty="0"/>
              <a:t>[ ?  ?  ?  ? ]</a:t>
            </a:r>
          </a:p>
          <a:p>
            <a:pPr algn="ctr">
              <a:defRPr sz="2700">
                <a:solidFill>
                  <a:schemeClr val="accent2"/>
                </a:solidFill>
              </a:defRPr>
            </a:pPr>
            <a:r>
              <a:rPr dirty="0"/>
              <a:t>[ ?  ?  ?  ? ]</a:t>
            </a:r>
          </a:p>
        </p:txBody>
      </p:sp>
      <p:sp>
        <p:nvSpPr>
          <p:cNvPr id="2222" name="矩形"/>
          <p:cNvSpPr/>
          <p:nvPr/>
        </p:nvSpPr>
        <p:spPr>
          <a:xfrm rot="3107">
            <a:off x="5616628" y="4351089"/>
            <a:ext cx="353364" cy="373904"/>
          </a:xfrm>
          <a:prstGeom prst="rect">
            <a:avLst/>
          </a:prstGeom>
          <a:ln w="25400">
            <a:solidFill>
              <a:srgbClr val="7030A0"/>
            </a:solidFill>
          </a:ln>
        </p:spPr>
        <p:txBody>
          <a:bodyPr lIns="45719" rIns="45719" anchor="ctr"/>
          <a:lstStyle/>
          <a:p>
            <a:pPr>
              <a:defRPr sz="2400"/>
            </a:pPr>
            <a:endParaRPr/>
          </a:p>
        </p:txBody>
      </p:sp>
      <p:sp>
        <p:nvSpPr>
          <p:cNvPr id="2223" name="矩形"/>
          <p:cNvSpPr/>
          <p:nvPr/>
        </p:nvSpPr>
        <p:spPr>
          <a:xfrm rot="3107">
            <a:off x="9983220" y="1034734"/>
            <a:ext cx="353364" cy="373904"/>
          </a:xfrm>
          <a:prstGeom prst="rect">
            <a:avLst/>
          </a:prstGeom>
          <a:ln w="25400">
            <a:solidFill>
              <a:srgbClr val="7030A0"/>
            </a:solidFill>
          </a:ln>
        </p:spPr>
        <p:txBody>
          <a:bodyPr lIns="45719" rIns="45719" anchor="ctr"/>
          <a:lstStyle/>
          <a:p>
            <a:pPr>
              <a:defRPr sz="2400"/>
            </a:pPr>
            <a:endParaRPr/>
          </a:p>
        </p:txBody>
      </p:sp>
      <p:sp>
        <p:nvSpPr>
          <p:cNvPr id="2224" name="矩形"/>
          <p:cNvSpPr/>
          <p:nvPr/>
        </p:nvSpPr>
        <p:spPr>
          <a:xfrm rot="3107">
            <a:off x="393522" y="1630051"/>
            <a:ext cx="1216652" cy="447253"/>
          </a:xfrm>
          <a:prstGeom prst="rect">
            <a:avLst/>
          </a:prstGeom>
          <a:ln w="25400">
            <a:solidFill>
              <a:srgbClr val="7030A0"/>
            </a:solidFill>
          </a:ln>
        </p:spPr>
        <p:txBody>
          <a:bodyPr lIns="45719" rIns="45719" anchor="ctr"/>
          <a:lstStyle/>
          <a:p>
            <a:pPr>
              <a:defRPr sz="2400"/>
            </a:pPr>
            <a:endParaRPr/>
          </a:p>
        </p:txBody>
      </p:sp>
      <p:sp>
        <p:nvSpPr>
          <p:cNvPr id="2225" name="矩形"/>
          <p:cNvSpPr/>
          <p:nvPr/>
        </p:nvSpPr>
        <p:spPr>
          <a:xfrm rot="3107">
            <a:off x="2284898" y="1553436"/>
            <a:ext cx="300358" cy="1269939"/>
          </a:xfrm>
          <a:prstGeom prst="rect">
            <a:avLst/>
          </a:prstGeom>
          <a:ln w="25400">
            <a:solidFill>
              <a:srgbClr val="7030A0"/>
            </a:solidFill>
          </a:ln>
        </p:spPr>
        <p:txBody>
          <a:bodyPr lIns="45719" rIns="45719" anchor="ctr"/>
          <a:lstStyle/>
          <a:p>
            <a:pPr>
              <a:defRPr sz="2400"/>
            </a:pPr>
            <a:endParaRPr/>
          </a:p>
        </p:txBody>
      </p:sp>
      <p:sp>
        <p:nvSpPr>
          <p:cNvPr id="2226" name="dy1,1/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1,1</a:t>
            </a:r>
            <a:r>
              <a:t>/dx</a:t>
            </a:r>
            <a:r>
              <a:rPr baseline="-25000"/>
              <a:t>1,1</a:t>
            </a:r>
          </a:p>
        </p:txBody>
      </p:sp>
      <p:sp>
        <p:nvSpPr>
          <p:cNvPr id="2227" name="y1,1 = x1,1w1,1 + x1,2w2,1 +  x1,3w3,1"/>
          <p:cNvSpPr txBox="1"/>
          <p:nvPr/>
        </p:nvSpPr>
        <p:spPr>
          <a:xfrm>
            <a:off x="3911151" y="5242286"/>
            <a:ext cx="5266997" cy="565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pPr>
            <a:r>
              <a:t>y</a:t>
            </a:r>
            <a:r>
              <a:rPr baseline="-25000"/>
              <a:t>1,1</a:t>
            </a:r>
            <a:r>
              <a:t> = x</a:t>
            </a:r>
            <a:r>
              <a:rPr baseline="-25000"/>
              <a:t>1,1</a:t>
            </a:r>
            <a:r>
              <a:t>w</a:t>
            </a:r>
            <a:r>
              <a:rPr baseline="-25000"/>
              <a:t>1,1</a:t>
            </a:r>
            <a:r>
              <a:t> + x</a:t>
            </a:r>
            <a:r>
              <a:rPr baseline="-25000"/>
              <a:t>1,2</a:t>
            </a:r>
            <a:r>
              <a:t>w</a:t>
            </a:r>
            <a:r>
              <a:rPr baseline="-25000"/>
              <a:t>2,1</a:t>
            </a:r>
            <a:r>
              <a:t> +  x</a:t>
            </a:r>
            <a:r>
              <a:rPr baseline="-25000"/>
              <a:t>1,3</a:t>
            </a:r>
            <a:r>
              <a:t>w</a:t>
            </a:r>
            <a:r>
              <a:rPr baseline="-25000"/>
              <a:t>3,1</a:t>
            </a:r>
          </a:p>
        </p:txBody>
      </p:sp>
      <p:sp>
        <p:nvSpPr>
          <p:cNvPr id="2228" name="dL/dx1,1…"/>
          <p:cNvSpPr txBox="1"/>
          <p:nvPr/>
        </p:nvSpPr>
        <p:spPr>
          <a:xfrm>
            <a:off x="206687" y="4478895"/>
            <a:ext cx="3354548" cy="1013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700">
                <a:solidFill>
                  <a:srgbClr val="0000FF"/>
                </a:solidFill>
              </a:defRPr>
            </a:pPr>
            <a:r>
              <a:t>dL/dx</a:t>
            </a:r>
            <a:r>
              <a:rPr baseline="-25703"/>
              <a:t>1,1</a:t>
            </a:r>
            <a:r>
              <a:rPr>
                <a:solidFill>
                  <a:srgbClr val="000000"/>
                </a:solidFill>
              </a:rPr>
              <a:t> </a:t>
            </a:r>
          </a:p>
          <a:p>
            <a:pPr>
              <a:defRPr sz="2700"/>
            </a:pPr>
            <a:r>
              <a:t>= </a:t>
            </a:r>
            <a:r>
              <a:rPr>
                <a:solidFill>
                  <a:schemeClr val="accent2"/>
                </a:solidFill>
              </a:rPr>
              <a:t>(dy/dx</a:t>
            </a:r>
            <a:r>
              <a:rPr baseline="-25703">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0" name="Example: Matrix Multiplication"/>
          <p:cNvSpPr txBox="1">
            <a:spLocks noGrp="1"/>
          </p:cNvSpPr>
          <p:nvPr>
            <p:ph type="title"/>
          </p:nvPr>
        </p:nvSpPr>
        <p:spPr>
          <a:xfrm>
            <a:off x="838200" y="-2017"/>
            <a:ext cx="10515600" cy="684358"/>
          </a:xfrm>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231"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87</a:t>
            </a:fld>
            <a:endParaRPr/>
          </a:p>
        </p:txBody>
      </p:sp>
      <p:sp>
        <p:nvSpPr>
          <p:cNvPr id="2232" name="x: [N×D]…"/>
          <p:cNvSpPr txBox="1"/>
          <p:nvPr/>
        </p:nvSpPr>
        <p:spPr>
          <a:xfrm>
            <a:off x="141113" y="1214790"/>
            <a:ext cx="1765856" cy="11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100"/>
            </a:pPr>
            <a:r>
              <a:t>x: [N×D]</a:t>
            </a:r>
          </a:p>
          <a:p>
            <a:pPr algn="ctr">
              <a:defRPr sz="2100">
                <a:solidFill>
                  <a:srgbClr val="6AA84F"/>
                </a:solidFill>
              </a:defRPr>
            </a:pPr>
            <a:r>
              <a:t>[  2   1  -3 ]</a:t>
            </a:r>
          </a:p>
          <a:p>
            <a:pPr algn="ctr">
              <a:defRPr sz="2100">
                <a:solidFill>
                  <a:srgbClr val="6AA84F"/>
                </a:solidFill>
              </a:defRPr>
            </a:pPr>
            <a:r>
              <a:t>[ -3   4   2 ]</a:t>
            </a:r>
          </a:p>
        </p:txBody>
      </p:sp>
      <p:sp>
        <p:nvSpPr>
          <p:cNvPr id="2233"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238" name="成组"/>
          <p:cNvGrpSpPr/>
          <p:nvPr/>
        </p:nvGrpSpPr>
        <p:grpSpPr>
          <a:xfrm>
            <a:off x="4467611" y="1235516"/>
            <a:ext cx="3669930" cy="1749149"/>
            <a:chOff x="0" y="-2"/>
            <a:chExt cx="3669929" cy="1749148"/>
          </a:xfrm>
        </p:grpSpPr>
        <p:grpSp>
          <p:nvGrpSpPr>
            <p:cNvPr id="2236" name="成组"/>
            <p:cNvGrpSpPr/>
            <p:nvPr/>
          </p:nvGrpSpPr>
          <p:grpSpPr>
            <a:xfrm>
              <a:off x="0" y="-2"/>
              <a:ext cx="3669929" cy="1749148"/>
              <a:chOff x="0" y="-1"/>
              <a:chExt cx="3669928" cy="1749146"/>
            </a:xfrm>
          </p:grpSpPr>
          <p:sp>
            <p:nvSpPr>
              <p:cNvPr id="2234"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235"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237"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239"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240"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241"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242"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243"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244" name="dL/dx: [N×D]…"/>
          <p:cNvSpPr txBox="1"/>
          <p:nvPr/>
        </p:nvSpPr>
        <p:spPr>
          <a:xfrm>
            <a:off x="21156" y="29791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245"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248" name="成组"/>
          <p:cNvGrpSpPr/>
          <p:nvPr/>
        </p:nvGrpSpPr>
        <p:grpSpPr>
          <a:xfrm>
            <a:off x="305513" y="3319858"/>
            <a:ext cx="1520408" cy="1005737"/>
            <a:chOff x="0" y="0"/>
            <a:chExt cx="1520407" cy="1005735"/>
          </a:xfrm>
        </p:grpSpPr>
        <p:sp>
          <p:nvSpPr>
            <p:cNvPr id="2246"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247"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249"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250"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251"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  ?  ? ]</a:t>
            </a:r>
          </a:p>
          <a:p>
            <a:pPr algn="ctr">
              <a:defRPr sz="2800">
                <a:solidFill>
                  <a:schemeClr val="accent2"/>
                </a:solidFill>
              </a:defRPr>
            </a:pPr>
            <a:r>
              <a:rPr dirty="0"/>
              <a:t>[ ?  ?  ?  ? ]</a:t>
            </a:r>
          </a:p>
        </p:txBody>
      </p:sp>
      <p:sp>
        <p:nvSpPr>
          <p:cNvPr id="2252" name="矩形"/>
          <p:cNvSpPr/>
          <p:nvPr/>
        </p:nvSpPr>
        <p:spPr>
          <a:xfrm rot="3107">
            <a:off x="5616628" y="4351089"/>
            <a:ext cx="353364" cy="373904"/>
          </a:xfrm>
          <a:prstGeom prst="rect">
            <a:avLst/>
          </a:prstGeom>
          <a:ln w="25400">
            <a:solidFill>
              <a:srgbClr val="7030A0"/>
            </a:solidFill>
          </a:ln>
        </p:spPr>
        <p:txBody>
          <a:bodyPr lIns="45719" rIns="45719" anchor="ctr"/>
          <a:lstStyle/>
          <a:p>
            <a:pPr>
              <a:defRPr sz="2400"/>
            </a:pPr>
            <a:endParaRPr/>
          </a:p>
        </p:txBody>
      </p:sp>
      <p:sp>
        <p:nvSpPr>
          <p:cNvPr id="2253" name="矩形"/>
          <p:cNvSpPr/>
          <p:nvPr/>
        </p:nvSpPr>
        <p:spPr>
          <a:xfrm rot="3107">
            <a:off x="9983220" y="1034734"/>
            <a:ext cx="353364" cy="373904"/>
          </a:xfrm>
          <a:prstGeom prst="rect">
            <a:avLst/>
          </a:prstGeom>
          <a:ln w="25400">
            <a:solidFill>
              <a:srgbClr val="7030A0"/>
            </a:solidFill>
          </a:ln>
        </p:spPr>
        <p:txBody>
          <a:bodyPr lIns="45719" rIns="45719" anchor="ctr"/>
          <a:lstStyle/>
          <a:p>
            <a:pPr>
              <a:defRPr sz="2400"/>
            </a:pPr>
            <a:endParaRPr/>
          </a:p>
        </p:txBody>
      </p:sp>
      <p:sp>
        <p:nvSpPr>
          <p:cNvPr id="2254" name="矩形"/>
          <p:cNvSpPr/>
          <p:nvPr/>
        </p:nvSpPr>
        <p:spPr>
          <a:xfrm rot="3107">
            <a:off x="393522" y="1630051"/>
            <a:ext cx="1216652" cy="447253"/>
          </a:xfrm>
          <a:prstGeom prst="rect">
            <a:avLst/>
          </a:prstGeom>
          <a:ln w="25400">
            <a:solidFill>
              <a:srgbClr val="7030A0"/>
            </a:solidFill>
          </a:ln>
        </p:spPr>
        <p:txBody>
          <a:bodyPr lIns="45719" rIns="45719" anchor="ctr"/>
          <a:lstStyle/>
          <a:p>
            <a:pPr>
              <a:defRPr sz="2400"/>
            </a:pPr>
            <a:endParaRPr/>
          </a:p>
        </p:txBody>
      </p:sp>
      <p:sp>
        <p:nvSpPr>
          <p:cNvPr id="2255" name="矩形"/>
          <p:cNvSpPr/>
          <p:nvPr/>
        </p:nvSpPr>
        <p:spPr>
          <a:xfrm rot="3107">
            <a:off x="2284898" y="1553436"/>
            <a:ext cx="300358" cy="1269939"/>
          </a:xfrm>
          <a:prstGeom prst="rect">
            <a:avLst/>
          </a:prstGeom>
          <a:ln w="25400">
            <a:solidFill>
              <a:srgbClr val="7030A0"/>
            </a:solidFill>
          </a:ln>
        </p:spPr>
        <p:txBody>
          <a:bodyPr lIns="45719" rIns="45719" anchor="ctr"/>
          <a:lstStyle/>
          <a:p>
            <a:pPr>
              <a:defRPr sz="2400"/>
            </a:pPr>
            <a:endParaRPr/>
          </a:p>
        </p:txBody>
      </p:sp>
      <p:sp>
        <p:nvSpPr>
          <p:cNvPr id="2256" name="dy1,1/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1,1</a:t>
            </a:r>
            <a:r>
              <a:t>/dx</a:t>
            </a:r>
            <a:r>
              <a:rPr baseline="-25000"/>
              <a:t>1,1</a:t>
            </a:r>
          </a:p>
        </p:txBody>
      </p:sp>
      <p:sp>
        <p:nvSpPr>
          <p:cNvPr id="2257" name="y1,1 = x1,1w1,1 + x1,2w2,1 +  x1,3w3,1…"/>
          <p:cNvSpPr txBox="1"/>
          <p:nvPr/>
        </p:nvSpPr>
        <p:spPr>
          <a:xfrm>
            <a:off x="3911151" y="5242286"/>
            <a:ext cx="5266997" cy="1039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pPr>
            <a:r>
              <a:t>y</a:t>
            </a:r>
            <a:r>
              <a:rPr baseline="-25000"/>
              <a:t>1,1</a:t>
            </a:r>
            <a:r>
              <a:t> = x</a:t>
            </a:r>
            <a:r>
              <a:rPr baseline="-25000"/>
              <a:t>1,1</a:t>
            </a:r>
            <a:r>
              <a:t>w</a:t>
            </a:r>
            <a:r>
              <a:rPr baseline="-25000"/>
              <a:t>1,1</a:t>
            </a:r>
            <a:r>
              <a:t> + x</a:t>
            </a:r>
            <a:r>
              <a:rPr baseline="-25000"/>
              <a:t>1,2</a:t>
            </a:r>
            <a:r>
              <a:t>w</a:t>
            </a:r>
            <a:r>
              <a:rPr baseline="-25000"/>
              <a:t>2,1</a:t>
            </a:r>
            <a:r>
              <a:t> +  x</a:t>
            </a:r>
            <a:r>
              <a:rPr baseline="-25000"/>
              <a:t>1,3</a:t>
            </a:r>
            <a:r>
              <a:t>w</a:t>
            </a:r>
            <a:r>
              <a:rPr baseline="-25000"/>
              <a:t>3,1</a:t>
            </a:r>
          </a:p>
          <a:p>
            <a:pPr>
              <a:defRPr sz="2800"/>
            </a:pPr>
            <a:r>
              <a:t>       =&gt; dy</a:t>
            </a:r>
            <a:r>
              <a:rPr baseline="-25000"/>
              <a:t>1,1</a:t>
            </a:r>
            <a:r>
              <a:t>/dx</a:t>
            </a:r>
            <a:r>
              <a:rPr baseline="-25000"/>
              <a:t>1,1</a:t>
            </a:r>
            <a:r>
              <a:t> = w</a:t>
            </a:r>
            <a:r>
              <a:rPr baseline="-25000"/>
              <a:t>1,1</a:t>
            </a:r>
          </a:p>
        </p:txBody>
      </p:sp>
      <p:sp>
        <p:nvSpPr>
          <p:cNvPr id="2258" name="矩形"/>
          <p:cNvSpPr/>
          <p:nvPr/>
        </p:nvSpPr>
        <p:spPr>
          <a:xfrm rot="3107">
            <a:off x="2258395" y="1581065"/>
            <a:ext cx="353364" cy="373904"/>
          </a:xfrm>
          <a:prstGeom prst="rect">
            <a:avLst/>
          </a:prstGeom>
          <a:ln w="25400">
            <a:solidFill>
              <a:schemeClr val="accent4"/>
            </a:solidFill>
          </a:ln>
        </p:spPr>
        <p:txBody>
          <a:bodyPr lIns="45719" rIns="45719" anchor="ctr"/>
          <a:lstStyle/>
          <a:p>
            <a:pPr>
              <a:defRPr sz="2400"/>
            </a:pPr>
            <a:endParaRPr/>
          </a:p>
        </p:txBody>
      </p:sp>
      <p:sp>
        <p:nvSpPr>
          <p:cNvPr id="2259" name="矩形"/>
          <p:cNvSpPr/>
          <p:nvPr/>
        </p:nvSpPr>
        <p:spPr>
          <a:xfrm rot="3107">
            <a:off x="6875921" y="5798133"/>
            <a:ext cx="610753" cy="443074"/>
          </a:xfrm>
          <a:prstGeom prst="rect">
            <a:avLst/>
          </a:prstGeom>
          <a:ln w="25400">
            <a:solidFill>
              <a:schemeClr val="accent4"/>
            </a:solidFill>
          </a:ln>
        </p:spPr>
        <p:txBody>
          <a:bodyPr lIns="45719" rIns="45719" anchor="ctr"/>
          <a:lstStyle/>
          <a:p>
            <a:pPr>
              <a:defRPr sz="2400"/>
            </a:pPr>
            <a:endParaRPr/>
          </a:p>
        </p:txBody>
      </p:sp>
      <p:sp>
        <p:nvSpPr>
          <p:cNvPr id="2260" name="矩形"/>
          <p:cNvSpPr/>
          <p:nvPr/>
        </p:nvSpPr>
        <p:spPr>
          <a:xfrm rot="3107">
            <a:off x="5241997" y="5329085"/>
            <a:ext cx="610753" cy="443074"/>
          </a:xfrm>
          <a:prstGeom prst="rect">
            <a:avLst/>
          </a:prstGeom>
          <a:ln w="25400">
            <a:solidFill>
              <a:schemeClr val="accent4"/>
            </a:solidFill>
          </a:ln>
        </p:spPr>
        <p:txBody>
          <a:bodyPr lIns="45719" rIns="45719" anchor="ctr"/>
          <a:lstStyle/>
          <a:p>
            <a:pPr>
              <a:defRPr sz="2400"/>
            </a:pPr>
            <a:endParaRPr/>
          </a:p>
        </p:txBody>
      </p:sp>
      <p:sp>
        <p:nvSpPr>
          <p:cNvPr id="2261"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264"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88</a:t>
            </a:fld>
            <a:endParaRPr/>
          </a:p>
        </p:txBody>
      </p:sp>
      <p:sp>
        <p:nvSpPr>
          <p:cNvPr id="2265"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266"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271" name="成组"/>
          <p:cNvGrpSpPr/>
          <p:nvPr/>
        </p:nvGrpSpPr>
        <p:grpSpPr>
          <a:xfrm>
            <a:off x="4467611" y="1235516"/>
            <a:ext cx="3669930" cy="1749149"/>
            <a:chOff x="0" y="-2"/>
            <a:chExt cx="3669929" cy="1749148"/>
          </a:xfrm>
        </p:grpSpPr>
        <p:grpSp>
          <p:nvGrpSpPr>
            <p:cNvPr id="2269" name="成组"/>
            <p:cNvGrpSpPr/>
            <p:nvPr/>
          </p:nvGrpSpPr>
          <p:grpSpPr>
            <a:xfrm>
              <a:off x="0" y="-2"/>
              <a:ext cx="3669929" cy="1749148"/>
              <a:chOff x="0" y="-1"/>
              <a:chExt cx="3669928" cy="1749146"/>
            </a:xfrm>
          </p:grpSpPr>
          <p:sp>
            <p:nvSpPr>
              <p:cNvPr id="2267"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268"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270"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272"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273"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274"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275"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276"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277" name="dL/dx: [N×D]…"/>
          <p:cNvSpPr txBox="1"/>
          <p:nvPr/>
        </p:nvSpPr>
        <p:spPr>
          <a:xfrm>
            <a:off x="21156" y="2896626"/>
            <a:ext cx="2136955"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dL/dx: [N×D]</a:t>
            </a:r>
          </a:p>
          <a:p>
            <a:pPr algn="ctr">
              <a:defRPr sz="2300">
                <a:solidFill>
                  <a:srgbClr val="C00000"/>
                </a:solidFill>
              </a:defRPr>
            </a:pPr>
            <a:r>
              <a:t>[  0   16   -9  ]</a:t>
            </a:r>
          </a:p>
          <a:p>
            <a:pPr algn="ctr">
              <a:defRPr sz="2300">
                <a:solidFill>
                  <a:srgbClr val="C00000"/>
                </a:solidFill>
              </a:defRPr>
            </a:pPr>
            <a:r>
              <a:t>[-24   9  -30 ]</a:t>
            </a:r>
          </a:p>
        </p:txBody>
      </p:sp>
      <p:sp>
        <p:nvSpPr>
          <p:cNvPr id="2278"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281" name="成组"/>
          <p:cNvGrpSpPr/>
          <p:nvPr/>
        </p:nvGrpSpPr>
        <p:grpSpPr>
          <a:xfrm>
            <a:off x="308392" y="3245900"/>
            <a:ext cx="1520408" cy="1005737"/>
            <a:chOff x="0" y="0"/>
            <a:chExt cx="1520407" cy="1005735"/>
          </a:xfrm>
        </p:grpSpPr>
        <p:sp>
          <p:nvSpPr>
            <p:cNvPr id="2279"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280"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282"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283"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284"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  ?  ? ]</a:t>
            </a:r>
          </a:p>
          <a:p>
            <a:pPr algn="ctr">
              <a:defRPr sz="2800">
                <a:solidFill>
                  <a:schemeClr val="accent2"/>
                </a:solidFill>
              </a:defRPr>
            </a:pPr>
            <a:r>
              <a:rPr dirty="0"/>
              <a:t>[ ?  ?  ?  ? ]</a:t>
            </a:r>
          </a:p>
        </p:txBody>
      </p:sp>
      <p:sp>
        <p:nvSpPr>
          <p:cNvPr id="2285" name="矩形"/>
          <p:cNvSpPr/>
          <p:nvPr/>
        </p:nvSpPr>
        <p:spPr>
          <a:xfrm rot="3107">
            <a:off x="5974434" y="4351089"/>
            <a:ext cx="353364" cy="373904"/>
          </a:xfrm>
          <a:prstGeom prst="rect">
            <a:avLst/>
          </a:prstGeom>
          <a:ln w="25400">
            <a:solidFill>
              <a:srgbClr val="7030A0"/>
            </a:solidFill>
          </a:ln>
        </p:spPr>
        <p:txBody>
          <a:bodyPr lIns="45719" rIns="45719" anchor="ctr"/>
          <a:lstStyle/>
          <a:p>
            <a:pPr>
              <a:defRPr sz="2400"/>
            </a:pPr>
            <a:endParaRPr/>
          </a:p>
        </p:txBody>
      </p:sp>
      <p:sp>
        <p:nvSpPr>
          <p:cNvPr id="2286" name="矩形"/>
          <p:cNvSpPr/>
          <p:nvPr/>
        </p:nvSpPr>
        <p:spPr>
          <a:xfrm rot="3107">
            <a:off x="10341030" y="1034734"/>
            <a:ext cx="353364" cy="373904"/>
          </a:xfrm>
          <a:prstGeom prst="rect">
            <a:avLst/>
          </a:prstGeom>
          <a:ln w="25400">
            <a:solidFill>
              <a:srgbClr val="7030A0"/>
            </a:solidFill>
          </a:ln>
        </p:spPr>
        <p:txBody>
          <a:bodyPr lIns="45719" rIns="45719" anchor="ctr"/>
          <a:lstStyle/>
          <a:p>
            <a:pPr>
              <a:defRPr sz="2400"/>
            </a:pPr>
            <a:endParaRPr/>
          </a:p>
        </p:txBody>
      </p:sp>
      <p:sp>
        <p:nvSpPr>
          <p:cNvPr id="2287"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288"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0"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291"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89</a:t>
            </a:fld>
            <a:endParaRPr/>
          </a:p>
        </p:txBody>
      </p:sp>
      <p:sp>
        <p:nvSpPr>
          <p:cNvPr id="2292"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293" name="w: [D×M]…"/>
          <p:cNvSpPr txBox="1"/>
          <p:nvPr/>
        </p:nvSpPr>
        <p:spPr>
          <a:xfrm>
            <a:off x="1942303" y="1204135"/>
            <a:ext cx="1846752" cy="1513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100"/>
            </a:pPr>
            <a:r>
              <a:t>w: [D×M]</a:t>
            </a:r>
          </a:p>
          <a:p>
            <a:pPr algn="ctr">
              <a:defRPr sz="2100">
                <a:solidFill>
                  <a:srgbClr val="6AA84F"/>
                </a:solidFill>
              </a:defRPr>
            </a:pPr>
            <a:r>
              <a:t>[  3  2  1 -1]</a:t>
            </a:r>
          </a:p>
          <a:p>
            <a:pPr algn="ctr">
              <a:defRPr sz="2100">
                <a:solidFill>
                  <a:srgbClr val="6AA84F"/>
                </a:solidFill>
              </a:defRPr>
            </a:pPr>
            <a:r>
              <a:t>[  2  1  3  2]</a:t>
            </a:r>
          </a:p>
          <a:p>
            <a:pPr algn="ctr">
              <a:defRPr sz="2100">
                <a:solidFill>
                  <a:srgbClr val="6AA84F"/>
                </a:solidFill>
              </a:defRPr>
            </a:pPr>
            <a:r>
              <a:t>[  3  2  1 -2]</a:t>
            </a:r>
          </a:p>
        </p:txBody>
      </p:sp>
      <p:grpSp>
        <p:nvGrpSpPr>
          <p:cNvPr id="2298" name="成组"/>
          <p:cNvGrpSpPr/>
          <p:nvPr/>
        </p:nvGrpSpPr>
        <p:grpSpPr>
          <a:xfrm>
            <a:off x="4467611" y="1235516"/>
            <a:ext cx="3669930" cy="1749149"/>
            <a:chOff x="0" y="-2"/>
            <a:chExt cx="3669929" cy="1749148"/>
          </a:xfrm>
        </p:grpSpPr>
        <p:grpSp>
          <p:nvGrpSpPr>
            <p:cNvPr id="2296" name="成组"/>
            <p:cNvGrpSpPr/>
            <p:nvPr/>
          </p:nvGrpSpPr>
          <p:grpSpPr>
            <a:xfrm>
              <a:off x="0" y="-2"/>
              <a:ext cx="3669929" cy="1749148"/>
              <a:chOff x="0" y="-1"/>
              <a:chExt cx="3669928" cy="1749146"/>
            </a:xfrm>
          </p:grpSpPr>
          <p:sp>
            <p:nvSpPr>
              <p:cNvPr id="2294"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295"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297"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299"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300"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301"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302"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303"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304" name="dL/dx: [N×D]…"/>
          <p:cNvSpPr txBox="1"/>
          <p:nvPr/>
        </p:nvSpPr>
        <p:spPr>
          <a:xfrm>
            <a:off x="21156" y="2896626"/>
            <a:ext cx="2136955" cy="1272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300"/>
            </a:pPr>
            <a:r>
              <a:t>dL/dx: [N×D]</a:t>
            </a:r>
          </a:p>
          <a:p>
            <a:pPr algn="ctr">
              <a:defRPr sz="2300">
                <a:solidFill>
                  <a:srgbClr val="C00000"/>
                </a:solidFill>
              </a:defRPr>
            </a:pPr>
            <a:r>
              <a:t>[  0   16   -9  ]</a:t>
            </a:r>
          </a:p>
          <a:p>
            <a:pPr algn="ctr">
              <a:defRPr sz="2300">
                <a:solidFill>
                  <a:srgbClr val="C00000"/>
                </a:solidFill>
              </a:defRPr>
            </a:pPr>
            <a:r>
              <a:t>[-24   9  -30 ]</a:t>
            </a:r>
          </a:p>
        </p:txBody>
      </p:sp>
      <p:sp>
        <p:nvSpPr>
          <p:cNvPr id="2305"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308" name="成组"/>
          <p:cNvGrpSpPr/>
          <p:nvPr/>
        </p:nvGrpSpPr>
        <p:grpSpPr>
          <a:xfrm>
            <a:off x="308392" y="3245900"/>
            <a:ext cx="1520408" cy="1005737"/>
            <a:chOff x="0" y="0"/>
            <a:chExt cx="1520407" cy="1005735"/>
          </a:xfrm>
        </p:grpSpPr>
        <p:sp>
          <p:nvSpPr>
            <p:cNvPr id="2306"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307"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309"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310"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311"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  ?  ? ]</a:t>
            </a:r>
          </a:p>
          <a:p>
            <a:pPr algn="ctr">
              <a:defRPr sz="2800">
                <a:solidFill>
                  <a:schemeClr val="accent2"/>
                </a:solidFill>
              </a:defRPr>
            </a:pPr>
            <a:r>
              <a:rPr dirty="0"/>
              <a:t>[ ?  ?  ?  ? ]</a:t>
            </a:r>
          </a:p>
        </p:txBody>
      </p:sp>
      <p:sp>
        <p:nvSpPr>
          <p:cNvPr id="2312" name="矩形"/>
          <p:cNvSpPr/>
          <p:nvPr/>
        </p:nvSpPr>
        <p:spPr>
          <a:xfrm rot="3107">
            <a:off x="5974434" y="4351089"/>
            <a:ext cx="353364" cy="373904"/>
          </a:xfrm>
          <a:prstGeom prst="rect">
            <a:avLst/>
          </a:prstGeom>
          <a:ln w="25400">
            <a:solidFill>
              <a:srgbClr val="7030A0"/>
            </a:solidFill>
          </a:ln>
        </p:spPr>
        <p:txBody>
          <a:bodyPr lIns="45719" rIns="45719" anchor="ctr"/>
          <a:lstStyle/>
          <a:p>
            <a:pPr>
              <a:defRPr sz="2400"/>
            </a:pPr>
            <a:endParaRPr/>
          </a:p>
        </p:txBody>
      </p:sp>
      <p:sp>
        <p:nvSpPr>
          <p:cNvPr id="2313" name="矩形"/>
          <p:cNvSpPr/>
          <p:nvPr/>
        </p:nvSpPr>
        <p:spPr>
          <a:xfrm rot="3107">
            <a:off x="10341030" y="1034734"/>
            <a:ext cx="353364" cy="373904"/>
          </a:xfrm>
          <a:prstGeom prst="rect">
            <a:avLst/>
          </a:prstGeom>
          <a:ln w="25400">
            <a:solidFill>
              <a:srgbClr val="7030A0"/>
            </a:solidFill>
          </a:ln>
        </p:spPr>
        <p:txBody>
          <a:bodyPr lIns="45719" rIns="45719" anchor="ctr"/>
          <a:lstStyle/>
          <a:p>
            <a:pPr>
              <a:defRPr sz="2400"/>
            </a:pPr>
            <a:endParaRPr/>
          </a:p>
        </p:txBody>
      </p:sp>
      <p:sp>
        <p:nvSpPr>
          <p:cNvPr id="2314"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315" name="y1,2 = x1,1w1,2 + x1,2w2,2 +  x1,3w3,2"/>
          <p:cNvSpPr txBox="1"/>
          <p:nvPr/>
        </p:nvSpPr>
        <p:spPr>
          <a:xfrm>
            <a:off x="3911151" y="5242286"/>
            <a:ext cx="5266997" cy="565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pPr>
            <a:r>
              <a:t>y</a:t>
            </a:r>
            <a:r>
              <a:rPr baseline="-25000"/>
              <a:t>1,2</a:t>
            </a:r>
            <a:r>
              <a:t> = x</a:t>
            </a:r>
            <a:r>
              <a:rPr baseline="-25000"/>
              <a:t>1,1</a:t>
            </a:r>
            <a:r>
              <a:t>w</a:t>
            </a:r>
            <a:r>
              <a:rPr baseline="-25000"/>
              <a:t>1,2</a:t>
            </a:r>
            <a:r>
              <a:t> + x</a:t>
            </a:r>
            <a:r>
              <a:rPr baseline="-25000"/>
              <a:t>1,2</a:t>
            </a:r>
            <a:r>
              <a:t>w</a:t>
            </a:r>
            <a:r>
              <a:rPr baseline="-25000"/>
              <a:t>2,2</a:t>
            </a:r>
            <a:r>
              <a:t> +  x</a:t>
            </a:r>
            <a:r>
              <a:rPr baseline="-25000"/>
              <a:t>1,3</a:t>
            </a:r>
            <a:r>
              <a:t>w</a:t>
            </a:r>
            <a:r>
              <a:rPr baseline="-25000"/>
              <a:t>3,2</a:t>
            </a:r>
          </a:p>
        </p:txBody>
      </p:sp>
      <p:sp>
        <p:nvSpPr>
          <p:cNvPr id="2316" name="矩形"/>
          <p:cNvSpPr/>
          <p:nvPr/>
        </p:nvSpPr>
        <p:spPr>
          <a:xfrm rot="3107">
            <a:off x="2615826" y="1553436"/>
            <a:ext cx="300358" cy="1269939"/>
          </a:xfrm>
          <a:prstGeom prst="rect">
            <a:avLst/>
          </a:prstGeom>
          <a:ln w="25400">
            <a:solidFill>
              <a:srgbClr val="7030A0"/>
            </a:solidFill>
          </a:ln>
        </p:spPr>
        <p:txBody>
          <a:bodyPr lIns="45719" rIns="45719" anchor="ctr"/>
          <a:lstStyle/>
          <a:p>
            <a:pPr>
              <a:defRPr sz="2400"/>
            </a:pPr>
            <a:endParaRPr/>
          </a:p>
        </p:txBody>
      </p:sp>
      <p:sp>
        <p:nvSpPr>
          <p:cNvPr id="2317" name="矩形"/>
          <p:cNvSpPr/>
          <p:nvPr/>
        </p:nvSpPr>
        <p:spPr>
          <a:xfrm rot="3107">
            <a:off x="393522" y="1630051"/>
            <a:ext cx="1216652" cy="447253"/>
          </a:xfrm>
          <a:prstGeom prst="rect">
            <a:avLst/>
          </a:prstGeom>
          <a:ln w="25400">
            <a:solidFill>
              <a:srgbClr val="7030A0"/>
            </a:solidFill>
          </a:ln>
        </p:spPr>
        <p:txBody>
          <a:bodyPr lIns="45719" rIns="45719" anchor="ctr"/>
          <a:lstStyle/>
          <a:p>
            <a:pPr>
              <a:defRPr sz="2400"/>
            </a:pPr>
            <a:endParaRPr/>
          </a:p>
        </p:txBody>
      </p:sp>
      <p:sp>
        <p:nvSpPr>
          <p:cNvPr id="2318"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Backpropagation: Simple Example"/>
          <p:cNvSpPr txBox="1">
            <a:spLocks noGrp="1"/>
          </p:cNvSpPr>
          <p:nvPr>
            <p:ph type="title"/>
          </p:nvPr>
        </p:nvSpPr>
        <p:spPr>
          <a:xfrm>
            <a:off x="838199" y="365125"/>
            <a:ext cx="3787590" cy="921939"/>
          </a:xfrm>
          <a:prstGeom prst="rect">
            <a:avLst/>
          </a:prstGeom>
        </p:spPr>
        <p:txBody>
          <a:bodyPr/>
          <a:lstStyle/>
          <a:p>
            <a:pPr defTabSz="658368">
              <a:defRPr sz="2808"/>
            </a:pPr>
            <a:r>
              <a:rPr lang="zh-CN" altLang="en-US" dirty="0"/>
              <a:t>举例：简单的反向传播</a:t>
            </a:r>
            <a:endParaRPr dirty="0"/>
          </a:p>
        </p:txBody>
      </p:sp>
      <p:sp>
        <p:nvSpPr>
          <p:cNvPr id="485" name="幻灯片编号"/>
          <p:cNvSpPr txBox="1">
            <a:spLocks noGrp="1"/>
          </p:cNvSpPr>
          <p:nvPr>
            <p:ph type="sldNum" sz="quarter" idx="2"/>
          </p:nvPr>
        </p:nvSpPr>
        <p:spPr>
          <a:xfrm>
            <a:off x="5987319" y="6435695"/>
            <a:ext cx="217362" cy="3454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486" name="image102.png" descr="image102.png"/>
          <p:cNvPicPr>
            <a:picLocks noChangeAspect="1"/>
          </p:cNvPicPr>
          <p:nvPr/>
        </p:nvPicPr>
        <p:blipFill>
          <a:blip r:embed="rId2"/>
          <a:stretch>
            <a:fillRect/>
          </a:stretch>
        </p:blipFill>
        <p:spPr>
          <a:xfrm>
            <a:off x="5531239" y="602476"/>
            <a:ext cx="6012701" cy="2741587"/>
          </a:xfrm>
          <a:prstGeom prst="rect">
            <a:avLst/>
          </a:prstGeom>
          <a:ln>
            <a:solidFill>
              <a:srgbClr val="000000"/>
            </a:solidFill>
          </a:ln>
        </p:spPr>
      </p:pic>
      <p:sp>
        <p:nvSpPr>
          <p:cNvPr id="487" name="矩形"/>
          <p:cNvSpPr/>
          <p:nvPr/>
        </p:nvSpPr>
        <p:spPr>
          <a:xfrm>
            <a:off x="5792637" y="1004138"/>
            <a:ext cx="499871" cy="351110"/>
          </a:xfrm>
          <a:prstGeom prst="rect">
            <a:avLst/>
          </a:prstGeom>
          <a:solidFill>
            <a:srgbClr val="FFFFFF"/>
          </a:solidFill>
          <a:ln w="12700">
            <a:miter lim="400000"/>
          </a:ln>
        </p:spPr>
        <p:txBody>
          <a:bodyPr lIns="45719" rIns="45719" anchor="ctr"/>
          <a:lstStyle/>
          <a:p>
            <a:pPr>
              <a:defRPr sz="2400"/>
            </a:pPr>
            <a:endParaRPr/>
          </a:p>
        </p:txBody>
      </p:sp>
      <p:sp>
        <p:nvSpPr>
          <p:cNvPr id="488" name="矩形"/>
          <p:cNvSpPr/>
          <p:nvPr/>
        </p:nvSpPr>
        <p:spPr>
          <a:xfrm>
            <a:off x="5889445" y="2015607"/>
            <a:ext cx="499871" cy="351110"/>
          </a:xfrm>
          <a:prstGeom prst="rect">
            <a:avLst/>
          </a:prstGeom>
          <a:solidFill>
            <a:srgbClr val="FFFFFF"/>
          </a:solidFill>
          <a:ln w="12700">
            <a:miter lim="400000"/>
          </a:ln>
        </p:spPr>
        <p:txBody>
          <a:bodyPr lIns="45719" rIns="45719" anchor="ctr"/>
          <a:lstStyle/>
          <a:p>
            <a:pPr>
              <a:defRPr sz="2400"/>
            </a:pPr>
            <a:endParaRPr/>
          </a:p>
        </p:txBody>
      </p:sp>
      <p:sp>
        <p:nvSpPr>
          <p:cNvPr id="489" name="矩形"/>
          <p:cNvSpPr/>
          <p:nvPr/>
        </p:nvSpPr>
        <p:spPr>
          <a:xfrm>
            <a:off x="8379297" y="1538066"/>
            <a:ext cx="499871" cy="351109"/>
          </a:xfrm>
          <a:prstGeom prst="rect">
            <a:avLst/>
          </a:prstGeom>
          <a:solidFill>
            <a:srgbClr val="FFFFFF"/>
          </a:solidFill>
          <a:ln w="12700">
            <a:miter lim="400000"/>
          </a:ln>
        </p:spPr>
        <p:txBody>
          <a:bodyPr lIns="45719" rIns="45719" anchor="ctr"/>
          <a:lstStyle/>
          <a:p>
            <a:pPr>
              <a:defRPr sz="2400"/>
            </a:pPr>
            <a:endParaRPr/>
          </a:p>
        </p:txBody>
      </p:sp>
      <p:sp>
        <p:nvSpPr>
          <p:cNvPr id="490" name="矩形"/>
          <p:cNvSpPr/>
          <p:nvPr/>
        </p:nvSpPr>
        <p:spPr>
          <a:xfrm>
            <a:off x="10816028" y="2262377"/>
            <a:ext cx="499871" cy="351110"/>
          </a:xfrm>
          <a:prstGeom prst="rect">
            <a:avLst/>
          </a:prstGeom>
          <a:solidFill>
            <a:srgbClr val="FFFFFF"/>
          </a:solidFill>
          <a:ln w="12700">
            <a:miter lim="400000"/>
          </a:ln>
        </p:spPr>
        <p:txBody>
          <a:bodyPr lIns="45719" rIns="45719" anchor="ctr"/>
          <a:lstStyle/>
          <a:p>
            <a:pPr>
              <a:defRPr sz="2400"/>
            </a:pPr>
            <a:endParaRPr/>
          </a:p>
        </p:txBody>
      </p:sp>
      <p:sp>
        <p:nvSpPr>
          <p:cNvPr id="491" name="矩形"/>
          <p:cNvSpPr/>
          <p:nvPr/>
        </p:nvSpPr>
        <p:spPr>
          <a:xfrm>
            <a:off x="5792637" y="3087129"/>
            <a:ext cx="499871" cy="210746"/>
          </a:xfrm>
          <a:prstGeom prst="rect">
            <a:avLst/>
          </a:prstGeom>
          <a:solidFill>
            <a:srgbClr val="FFFFFF"/>
          </a:solidFill>
          <a:ln w="12700">
            <a:miter lim="400000"/>
          </a:ln>
        </p:spPr>
        <p:txBody>
          <a:bodyPr lIns="45719" rIns="45719" anchor="ctr"/>
          <a:lstStyle/>
          <a:p>
            <a:pPr>
              <a:defRPr sz="2400"/>
            </a:pPr>
            <a:endParaRPr/>
          </a:p>
        </p:txBody>
      </p:sp>
      <p:sp>
        <p:nvSpPr>
          <p:cNvPr id="492" name="e.g. x = -2, y = 5, z = -4"/>
          <p:cNvSpPr txBox="1"/>
          <p:nvPr/>
        </p:nvSpPr>
        <p:spPr>
          <a:xfrm>
            <a:off x="440018" y="2268364"/>
            <a:ext cx="4828744" cy="700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solidFill>
                  <a:srgbClr val="38761D"/>
                </a:solidFill>
              </a:defRPr>
            </a:lvl1pPr>
          </a:lstStyle>
          <a:p>
            <a:r>
              <a:t>e.g. x = -2, y = 5, z = -4</a:t>
            </a:r>
          </a:p>
        </p:txBody>
      </p:sp>
      <p:sp>
        <p:nvSpPr>
          <p:cNvPr id="495" name="Want:"/>
          <p:cNvSpPr txBox="1"/>
          <p:nvPr/>
        </p:nvSpPr>
        <p:spPr>
          <a:xfrm>
            <a:off x="967239" y="5278546"/>
            <a:ext cx="1429480" cy="7231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lvl1pPr>
              <a:defRPr sz="3100"/>
            </a:lvl1pPr>
          </a:lstStyle>
          <a:p>
            <a:r>
              <a:rPr lang="zh-CN" altLang="en-US" dirty="0"/>
              <a:t>需要</a:t>
            </a:r>
            <a:r>
              <a:rPr dirty="0"/>
              <a:t>: </a:t>
            </a:r>
          </a:p>
        </p:txBody>
      </p:sp>
      <p:sp>
        <p:nvSpPr>
          <p:cNvPr id="496" name="线条"/>
          <p:cNvSpPr/>
          <p:nvPr/>
        </p:nvSpPr>
        <p:spPr>
          <a:xfrm flipV="1">
            <a:off x="11030838" y="2664070"/>
            <a:ext cx="3509" cy="951190"/>
          </a:xfrm>
          <a:prstGeom prst="line">
            <a:avLst/>
          </a:prstGeom>
          <a:ln w="38100">
            <a:solidFill>
              <a:schemeClr val="accent2"/>
            </a:solidFill>
            <a:tailEnd type="triangle"/>
          </a:ln>
        </p:spPr>
        <p:txBody>
          <a:bodyPr lIns="45719" rIns="45719"/>
          <a:lstStyle/>
          <a:p>
            <a:endParaRPr/>
          </a:p>
        </p:txBody>
      </p:sp>
      <p:pic>
        <p:nvPicPr>
          <p:cNvPr id="497" name="image103.gif" descr="image103.gif"/>
          <p:cNvPicPr>
            <a:picLocks noChangeAspect="1"/>
          </p:cNvPicPr>
          <p:nvPr/>
        </p:nvPicPr>
        <p:blipFill>
          <a:blip r:embed="rId3"/>
          <a:stretch>
            <a:fillRect/>
          </a:stretch>
        </p:blipFill>
        <p:spPr>
          <a:xfrm>
            <a:off x="349649" y="1681650"/>
            <a:ext cx="4562525" cy="547925"/>
          </a:xfrm>
          <a:prstGeom prst="rect">
            <a:avLst/>
          </a:prstGeom>
          <a:ln w="12700">
            <a:miter lim="400000"/>
          </a:ln>
        </p:spPr>
      </p:pic>
      <p:pic>
        <p:nvPicPr>
          <p:cNvPr id="498" name="image104.gif" descr="image104.gif"/>
          <p:cNvPicPr>
            <a:picLocks noChangeAspect="1"/>
          </p:cNvPicPr>
          <p:nvPr/>
        </p:nvPicPr>
        <p:blipFill>
          <a:blip r:embed="rId4"/>
          <a:stretch>
            <a:fillRect/>
          </a:stretch>
        </p:blipFill>
        <p:spPr>
          <a:xfrm>
            <a:off x="238110" y="3810060"/>
            <a:ext cx="2508392" cy="502921"/>
          </a:xfrm>
          <a:prstGeom prst="rect">
            <a:avLst/>
          </a:prstGeom>
          <a:ln w="12700">
            <a:miter lim="400000"/>
          </a:ln>
        </p:spPr>
      </p:pic>
      <p:pic>
        <p:nvPicPr>
          <p:cNvPr id="499" name="image105.gif" descr="image105.gif"/>
          <p:cNvPicPr>
            <a:picLocks noChangeAspect="1"/>
          </p:cNvPicPr>
          <p:nvPr/>
        </p:nvPicPr>
        <p:blipFill>
          <a:blip r:embed="rId5"/>
          <a:stretch>
            <a:fillRect/>
          </a:stretch>
        </p:blipFill>
        <p:spPr>
          <a:xfrm>
            <a:off x="3481308" y="3808391"/>
            <a:ext cx="1503467" cy="502921"/>
          </a:xfrm>
          <a:prstGeom prst="rect">
            <a:avLst/>
          </a:prstGeom>
          <a:ln w="12700">
            <a:miter lim="400000"/>
          </a:ln>
        </p:spPr>
      </p:pic>
      <p:pic>
        <p:nvPicPr>
          <p:cNvPr id="500" name="image107.gif" descr="image107.gif"/>
          <p:cNvPicPr>
            <a:picLocks noChangeAspect="1"/>
          </p:cNvPicPr>
          <p:nvPr/>
        </p:nvPicPr>
        <p:blipFill>
          <a:blip r:embed="rId6"/>
          <a:stretch>
            <a:fillRect/>
          </a:stretch>
        </p:blipFill>
        <p:spPr>
          <a:xfrm>
            <a:off x="10774540" y="3702703"/>
            <a:ext cx="511444" cy="1005841"/>
          </a:xfrm>
          <a:prstGeom prst="rect">
            <a:avLst/>
          </a:prstGeom>
          <a:ln w="12700">
            <a:miter lim="400000"/>
          </a:ln>
        </p:spPr>
      </p:pic>
      <p:sp>
        <p:nvSpPr>
          <p:cNvPr id="501" name="矩形"/>
          <p:cNvSpPr/>
          <p:nvPr/>
        </p:nvSpPr>
        <p:spPr>
          <a:xfrm>
            <a:off x="10630210" y="3615259"/>
            <a:ext cx="800102" cy="1170469"/>
          </a:xfrm>
          <a:prstGeom prst="rect">
            <a:avLst/>
          </a:prstGeom>
          <a:ln w="38100">
            <a:solidFill>
              <a:schemeClr val="accent2"/>
            </a:solidFill>
            <a:miter/>
          </a:ln>
        </p:spPr>
        <p:txBody>
          <a:bodyPr lIns="45719" rIns="45719" anchor="ctr"/>
          <a:lstStyle/>
          <a:p>
            <a:pPr algn="ctr">
              <a:defRPr>
                <a:solidFill>
                  <a:srgbClr val="FFFFFF"/>
                </a:solidFill>
              </a:defRPr>
            </a:pPr>
            <a:endParaRPr/>
          </a:p>
        </p:txBody>
      </p:sp>
      <p:pic>
        <p:nvPicPr>
          <p:cNvPr id="502" name="image106.gif" descr="image106.gif"/>
          <p:cNvPicPr>
            <a:picLocks noChangeAspect="1"/>
          </p:cNvPicPr>
          <p:nvPr/>
        </p:nvPicPr>
        <p:blipFill>
          <a:blip r:embed="rId7"/>
          <a:stretch>
            <a:fillRect/>
          </a:stretch>
        </p:blipFill>
        <p:spPr>
          <a:xfrm>
            <a:off x="2276966" y="5155822"/>
            <a:ext cx="2240860" cy="1005841"/>
          </a:xfrm>
          <a:prstGeom prst="rect">
            <a:avLst/>
          </a:prstGeom>
          <a:ln w="12700">
            <a:miter lim="400000"/>
          </a:ln>
        </p:spPr>
      </p:pic>
      <p:sp>
        <p:nvSpPr>
          <p:cNvPr id="21" name="1. Forward pass: Compute outputs"/>
          <p:cNvSpPr txBox="1"/>
          <p:nvPr/>
        </p:nvSpPr>
        <p:spPr>
          <a:xfrm>
            <a:off x="0" y="3127030"/>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1. </a:t>
            </a:r>
            <a:r>
              <a:rPr lang="zh-CN" altLang="en-US" dirty="0"/>
              <a:t>前向传播</a:t>
            </a:r>
            <a:r>
              <a:rPr b="0" dirty="0"/>
              <a:t>: </a:t>
            </a:r>
            <a:r>
              <a:rPr lang="zh-CN" altLang="en-US" b="0" dirty="0"/>
              <a:t>计算输出</a:t>
            </a:r>
            <a:endParaRPr b="0" dirty="0"/>
          </a:p>
        </p:txBody>
      </p:sp>
      <p:sp>
        <p:nvSpPr>
          <p:cNvPr id="22" name="2. Backward pass: Compute derivatives"/>
          <p:cNvSpPr txBox="1"/>
          <p:nvPr/>
        </p:nvSpPr>
        <p:spPr>
          <a:xfrm>
            <a:off x="0" y="4472792"/>
            <a:ext cx="350352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b="1"/>
            </a:pPr>
            <a:r>
              <a:rPr dirty="0"/>
              <a:t>2. </a:t>
            </a:r>
            <a:r>
              <a:rPr lang="zh-CN" altLang="en-US" dirty="0"/>
              <a:t>反向传播</a:t>
            </a:r>
            <a:r>
              <a:rPr b="0" dirty="0"/>
              <a:t>: </a:t>
            </a:r>
            <a:r>
              <a:rPr lang="zh-CN" altLang="en-US" b="0" dirty="0"/>
              <a:t>计算导数</a:t>
            </a:r>
            <a:endParaRPr b="0"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321"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90</a:t>
            </a:fld>
            <a:endParaRPr/>
          </a:p>
        </p:txBody>
      </p:sp>
      <p:sp>
        <p:nvSpPr>
          <p:cNvPr id="2322"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323"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328" name="成组"/>
          <p:cNvGrpSpPr/>
          <p:nvPr/>
        </p:nvGrpSpPr>
        <p:grpSpPr>
          <a:xfrm>
            <a:off x="4467611" y="1235516"/>
            <a:ext cx="3669930" cy="1749149"/>
            <a:chOff x="0" y="-2"/>
            <a:chExt cx="3669929" cy="1749148"/>
          </a:xfrm>
        </p:grpSpPr>
        <p:grpSp>
          <p:nvGrpSpPr>
            <p:cNvPr id="2326" name="成组"/>
            <p:cNvGrpSpPr/>
            <p:nvPr/>
          </p:nvGrpSpPr>
          <p:grpSpPr>
            <a:xfrm>
              <a:off x="0" y="-2"/>
              <a:ext cx="3669929" cy="1749148"/>
              <a:chOff x="0" y="-1"/>
              <a:chExt cx="3669928" cy="1749146"/>
            </a:xfrm>
          </p:grpSpPr>
          <p:sp>
            <p:nvSpPr>
              <p:cNvPr id="2324"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325"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327"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329"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330"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331"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332"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333"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334" name="dL/dx: [N×D]…"/>
          <p:cNvSpPr txBox="1"/>
          <p:nvPr/>
        </p:nvSpPr>
        <p:spPr>
          <a:xfrm>
            <a:off x="21156" y="29029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335"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338" name="成组"/>
          <p:cNvGrpSpPr/>
          <p:nvPr/>
        </p:nvGrpSpPr>
        <p:grpSpPr>
          <a:xfrm>
            <a:off x="308392" y="3245900"/>
            <a:ext cx="1520408" cy="1005737"/>
            <a:chOff x="0" y="0"/>
            <a:chExt cx="1520407" cy="1005735"/>
          </a:xfrm>
        </p:grpSpPr>
        <p:sp>
          <p:nvSpPr>
            <p:cNvPr id="2336"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337"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339"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340"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341"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2  ?  ? ]</a:t>
            </a:r>
          </a:p>
          <a:p>
            <a:pPr algn="ctr">
              <a:defRPr sz="2800">
                <a:solidFill>
                  <a:schemeClr val="accent2"/>
                </a:solidFill>
              </a:defRPr>
            </a:pPr>
            <a:r>
              <a:rPr dirty="0"/>
              <a:t>[ ?  ?  ?  ? ]</a:t>
            </a:r>
          </a:p>
        </p:txBody>
      </p:sp>
      <p:sp>
        <p:nvSpPr>
          <p:cNvPr id="2342" name="矩形"/>
          <p:cNvSpPr/>
          <p:nvPr/>
        </p:nvSpPr>
        <p:spPr>
          <a:xfrm rot="3107">
            <a:off x="5974434" y="4351089"/>
            <a:ext cx="353364" cy="373904"/>
          </a:xfrm>
          <a:prstGeom prst="rect">
            <a:avLst/>
          </a:prstGeom>
          <a:ln w="25400">
            <a:solidFill>
              <a:srgbClr val="7030A0"/>
            </a:solidFill>
          </a:ln>
        </p:spPr>
        <p:txBody>
          <a:bodyPr lIns="45719" rIns="45719" anchor="ctr"/>
          <a:lstStyle/>
          <a:p>
            <a:pPr>
              <a:defRPr sz="2400"/>
            </a:pPr>
            <a:endParaRPr/>
          </a:p>
        </p:txBody>
      </p:sp>
      <p:sp>
        <p:nvSpPr>
          <p:cNvPr id="2343" name="矩形"/>
          <p:cNvSpPr/>
          <p:nvPr/>
        </p:nvSpPr>
        <p:spPr>
          <a:xfrm rot="3107">
            <a:off x="10341030" y="1034734"/>
            <a:ext cx="353364" cy="373904"/>
          </a:xfrm>
          <a:prstGeom prst="rect">
            <a:avLst/>
          </a:prstGeom>
          <a:ln w="25400">
            <a:solidFill>
              <a:srgbClr val="7030A0"/>
            </a:solidFill>
          </a:ln>
        </p:spPr>
        <p:txBody>
          <a:bodyPr lIns="45719" rIns="45719" anchor="ctr"/>
          <a:lstStyle/>
          <a:p>
            <a:pPr>
              <a:defRPr sz="2400"/>
            </a:pPr>
            <a:endParaRPr/>
          </a:p>
        </p:txBody>
      </p:sp>
      <p:sp>
        <p:nvSpPr>
          <p:cNvPr id="2344"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345" name="y1,2 = x1,1w1,2 + x1,2w2,2 +  x1,3w3,2…"/>
          <p:cNvSpPr txBox="1"/>
          <p:nvPr/>
        </p:nvSpPr>
        <p:spPr>
          <a:xfrm>
            <a:off x="3911151" y="5242286"/>
            <a:ext cx="5266997" cy="1039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pPr>
            <a:r>
              <a:t>y</a:t>
            </a:r>
            <a:r>
              <a:rPr baseline="-25000"/>
              <a:t>1,2</a:t>
            </a:r>
            <a:r>
              <a:t> = x</a:t>
            </a:r>
            <a:r>
              <a:rPr baseline="-25000"/>
              <a:t>1,1</a:t>
            </a:r>
            <a:r>
              <a:t>w</a:t>
            </a:r>
            <a:r>
              <a:rPr baseline="-25000"/>
              <a:t>1,2</a:t>
            </a:r>
            <a:r>
              <a:t> + x</a:t>
            </a:r>
            <a:r>
              <a:rPr baseline="-25000"/>
              <a:t>1,2</a:t>
            </a:r>
            <a:r>
              <a:t>w</a:t>
            </a:r>
            <a:r>
              <a:rPr baseline="-25000"/>
              <a:t>2,2</a:t>
            </a:r>
            <a:r>
              <a:t> +  x</a:t>
            </a:r>
            <a:r>
              <a:rPr baseline="-25000"/>
              <a:t>1,3</a:t>
            </a:r>
            <a:r>
              <a:t>w</a:t>
            </a:r>
            <a:r>
              <a:rPr baseline="-25000"/>
              <a:t>3,2</a:t>
            </a:r>
          </a:p>
          <a:p>
            <a:pPr>
              <a:defRPr sz="2800"/>
            </a:pPr>
            <a:r>
              <a:t>=&gt; dy</a:t>
            </a:r>
            <a:r>
              <a:rPr baseline="-25000"/>
              <a:t>1,2</a:t>
            </a:r>
            <a:r>
              <a:t>/dx</a:t>
            </a:r>
            <a:r>
              <a:rPr baseline="-25000"/>
              <a:t>1,1</a:t>
            </a:r>
            <a:r>
              <a:t> = w</a:t>
            </a:r>
            <a:r>
              <a:rPr baseline="-25000"/>
              <a:t>1,2</a:t>
            </a:r>
          </a:p>
        </p:txBody>
      </p:sp>
      <p:sp>
        <p:nvSpPr>
          <p:cNvPr id="2346" name="矩形"/>
          <p:cNvSpPr/>
          <p:nvPr/>
        </p:nvSpPr>
        <p:spPr>
          <a:xfrm rot="3107">
            <a:off x="2615826" y="1553436"/>
            <a:ext cx="300358" cy="1269939"/>
          </a:xfrm>
          <a:prstGeom prst="rect">
            <a:avLst/>
          </a:prstGeom>
          <a:ln w="25400">
            <a:solidFill>
              <a:srgbClr val="7030A0"/>
            </a:solidFill>
          </a:ln>
        </p:spPr>
        <p:txBody>
          <a:bodyPr lIns="45719" rIns="45719" anchor="ctr"/>
          <a:lstStyle/>
          <a:p>
            <a:pPr>
              <a:defRPr sz="2400"/>
            </a:pPr>
            <a:endParaRPr/>
          </a:p>
        </p:txBody>
      </p:sp>
      <p:sp>
        <p:nvSpPr>
          <p:cNvPr id="2347" name="矩形"/>
          <p:cNvSpPr/>
          <p:nvPr/>
        </p:nvSpPr>
        <p:spPr>
          <a:xfrm rot="3107">
            <a:off x="393522" y="1630051"/>
            <a:ext cx="1216652" cy="447253"/>
          </a:xfrm>
          <a:prstGeom prst="rect">
            <a:avLst/>
          </a:prstGeom>
          <a:ln w="25400">
            <a:solidFill>
              <a:srgbClr val="7030A0"/>
            </a:solidFill>
          </a:ln>
        </p:spPr>
        <p:txBody>
          <a:bodyPr lIns="45719" rIns="45719" anchor="ctr"/>
          <a:lstStyle/>
          <a:p>
            <a:pPr>
              <a:defRPr sz="2400"/>
            </a:pPr>
            <a:endParaRPr/>
          </a:p>
        </p:txBody>
      </p:sp>
      <p:sp>
        <p:nvSpPr>
          <p:cNvPr id="2348" name="矩形"/>
          <p:cNvSpPr/>
          <p:nvPr/>
        </p:nvSpPr>
        <p:spPr>
          <a:xfrm rot="3107">
            <a:off x="5241997" y="5329085"/>
            <a:ext cx="610753" cy="443074"/>
          </a:xfrm>
          <a:prstGeom prst="rect">
            <a:avLst/>
          </a:prstGeom>
          <a:ln w="25400">
            <a:solidFill>
              <a:schemeClr val="accent4"/>
            </a:solidFill>
          </a:ln>
        </p:spPr>
        <p:txBody>
          <a:bodyPr lIns="45719" rIns="45719" anchor="ctr"/>
          <a:lstStyle/>
          <a:p>
            <a:pPr>
              <a:defRPr sz="2400"/>
            </a:pPr>
            <a:endParaRPr/>
          </a:p>
        </p:txBody>
      </p:sp>
      <p:sp>
        <p:nvSpPr>
          <p:cNvPr id="2349" name="矩形"/>
          <p:cNvSpPr/>
          <p:nvPr/>
        </p:nvSpPr>
        <p:spPr>
          <a:xfrm rot="3107">
            <a:off x="2552737" y="1540324"/>
            <a:ext cx="426533" cy="443074"/>
          </a:xfrm>
          <a:prstGeom prst="rect">
            <a:avLst/>
          </a:prstGeom>
          <a:ln w="25400">
            <a:solidFill>
              <a:schemeClr val="accent4"/>
            </a:solidFill>
          </a:ln>
        </p:spPr>
        <p:txBody>
          <a:bodyPr lIns="45719" rIns="45719" anchor="ctr"/>
          <a:lstStyle/>
          <a:p>
            <a:pPr>
              <a:defRPr sz="2400"/>
            </a:pPr>
            <a:endParaRPr/>
          </a:p>
        </p:txBody>
      </p:sp>
      <p:sp>
        <p:nvSpPr>
          <p:cNvPr id="2350"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353"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91</a:t>
            </a:fld>
            <a:endParaRPr/>
          </a:p>
        </p:txBody>
      </p:sp>
      <p:sp>
        <p:nvSpPr>
          <p:cNvPr id="2354"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355"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360" name="成组"/>
          <p:cNvGrpSpPr/>
          <p:nvPr/>
        </p:nvGrpSpPr>
        <p:grpSpPr>
          <a:xfrm>
            <a:off x="4467611" y="1235516"/>
            <a:ext cx="3669930" cy="1749149"/>
            <a:chOff x="0" y="-2"/>
            <a:chExt cx="3669929" cy="1749148"/>
          </a:xfrm>
        </p:grpSpPr>
        <p:grpSp>
          <p:nvGrpSpPr>
            <p:cNvPr id="2358" name="成组"/>
            <p:cNvGrpSpPr/>
            <p:nvPr/>
          </p:nvGrpSpPr>
          <p:grpSpPr>
            <a:xfrm>
              <a:off x="0" y="-2"/>
              <a:ext cx="3669929" cy="1749148"/>
              <a:chOff x="0" y="-1"/>
              <a:chExt cx="3669928" cy="1749146"/>
            </a:xfrm>
          </p:grpSpPr>
          <p:sp>
            <p:nvSpPr>
              <p:cNvPr id="2356"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357"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359"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361"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362"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363"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364"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365"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366"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367"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370" name="成组"/>
          <p:cNvGrpSpPr/>
          <p:nvPr/>
        </p:nvGrpSpPr>
        <p:grpSpPr>
          <a:xfrm>
            <a:off x="308392" y="3245900"/>
            <a:ext cx="1520408" cy="1005737"/>
            <a:chOff x="0" y="0"/>
            <a:chExt cx="1520407" cy="1005735"/>
          </a:xfrm>
        </p:grpSpPr>
        <p:sp>
          <p:nvSpPr>
            <p:cNvPr id="2368"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369"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371"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372"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373" name="Local Gradient Slice:…"/>
          <p:cNvSpPr txBox="1"/>
          <p:nvPr/>
        </p:nvSpPr>
        <p:spPr>
          <a:xfrm>
            <a:off x="4999655" y="3407997"/>
            <a:ext cx="2605840"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endParaRPr lang="en-US" altLang="zh-CN" dirty="0"/>
          </a:p>
          <a:p>
            <a:pPr algn="ctr">
              <a:defRPr sz="2800"/>
            </a:pPr>
            <a:r>
              <a:rPr dirty="0" err="1"/>
              <a:t>dy</a:t>
            </a:r>
            <a:r>
              <a:rPr dirty="0"/>
              <a:t>/dx</a:t>
            </a:r>
            <a:r>
              <a:rPr baseline="-25000" dirty="0"/>
              <a:t>1,1</a:t>
            </a:r>
          </a:p>
          <a:p>
            <a:pPr algn="ctr">
              <a:defRPr sz="2800">
                <a:solidFill>
                  <a:schemeClr val="accent2"/>
                </a:solidFill>
              </a:defRPr>
            </a:pPr>
            <a:r>
              <a:rPr dirty="0"/>
              <a:t>[ 3  2  1 -1 ]</a:t>
            </a:r>
          </a:p>
          <a:p>
            <a:pPr algn="ctr">
              <a:defRPr sz="2800">
                <a:solidFill>
                  <a:schemeClr val="accent2"/>
                </a:solidFill>
              </a:defRPr>
            </a:pPr>
            <a:r>
              <a:rPr dirty="0"/>
              <a:t>[ ?  ?  ?  ? ]</a:t>
            </a:r>
          </a:p>
        </p:txBody>
      </p:sp>
      <p:sp>
        <p:nvSpPr>
          <p:cNvPr id="2374"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375" name="矩形"/>
          <p:cNvSpPr/>
          <p:nvPr/>
        </p:nvSpPr>
        <p:spPr>
          <a:xfrm rot="3107">
            <a:off x="2970752" y="1540389"/>
            <a:ext cx="573634" cy="443074"/>
          </a:xfrm>
          <a:prstGeom prst="rect">
            <a:avLst/>
          </a:prstGeom>
          <a:ln w="25400">
            <a:solidFill>
              <a:schemeClr val="accent4"/>
            </a:solidFill>
          </a:ln>
        </p:spPr>
        <p:txBody>
          <a:bodyPr lIns="45719" rIns="45719" anchor="ctr"/>
          <a:lstStyle/>
          <a:p>
            <a:pPr>
              <a:defRPr sz="2400"/>
            </a:pPr>
            <a:endParaRPr/>
          </a:p>
        </p:txBody>
      </p:sp>
      <p:sp>
        <p:nvSpPr>
          <p:cNvPr id="2376" name="矩形"/>
          <p:cNvSpPr/>
          <p:nvPr/>
        </p:nvSpPr>
        <p:spPr>
          <a:xfrm rot="3107">
            <a:off x="6322421" y="4345578"/>
            <a:ext cx="648771" cy="402823"/>
          </a:xfrm>
          <a:prstGeom prst="rect">
            <a:avLst/>
          </a:prstGeom>
          <a:ln w="25400">
            <a:solidFill>
              <a:schemeClr val="accent4"/>
            </a:solidFill>
          </a:ln>
        </p:spPr>
        <p:txBody>
          <a:bodyPr lIns="45719" rIns="45719" anchor="ctr"/>
          <a:lstStyle/>
          <a:p>
            <a:pPr>
              <a:defRPr sz="2400"/>
            </a:pPr>
            <a:endParaRPr/>
          </a:p>
        </p:txBody>
      </p:sp>
      <p:sp>
        <p:nvSpPr>
          <p:cNvPr id="2377"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380"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92</a:t>
            </a:fld>
            <a:endParaRPr/>
          </a:p>
        </p:txBody>
      </p:sp>
      <p:sp>
        <p:nvSpPr>
          <p:cNvPr id="2381" name="x: [N×D]…"/>
          <p:cNvSpPr txBox="1"/>
          <p:nvPr/>
        </p:nvSpPr>
        <p:spPr>
          <a:xfrm>
            <a:off x="141113" y="1214790"/>
            <a:ext cx="1765856" cy="11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100"/>
            </a:pPr>
            <a:r>
              <a:t>x: [N×D]</a:t>
            </a:r>
          </a:p>
          <a:p>
            <a:pPr algn="ctr">
              <a:defRPr sz="2100">
                <a:solidFill>
                  <a:srgbClr val="6AA84F"/>
                </a:solidFill>
              </a:defRPr>
            </a:pPr>
            <a:r>
              <a:t>[  2   1  -3 ]</a:t>
            </a:r>
          </a:p>
          <a:p>
            <a:pPr algn="ctr">
              <a:defRPr sz="2100">
                <a:solidFill>
                  <a:srgbClr val="6AA84F"/>
                </a:solidFill>
              </a:defRPr>
            </a:pPr>
            <a:r>
              <a:t>[ -3   4   2 ]</a:t>
            </a:r>
          </a:p>
        </p:txBody>
      </p:sp>
      <p:sp>
        <p:nvSpPr>
          <p:cNvPr id="2382" name="w: [D×M]…"/>
          <p:cNvSpPr txBox="1"/>
          <p:nvPr/>
        </p:nvSpPr>
        <p:spPr>
          <a:xfrm>
            <a:off x="1942303" y="1204135"/>
            <a:ext cx="1846752" cy="1513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100"/>
            </a:pPr>
            <a:r>
              <a:t>w: [D×M]</a:t>
            </a:r>
          </a:p>
          <a:p>
            <a:pPr algn="ctr">
              <a:defRPr sz="2100">
                <a:solidFill>
                  <a:srgbClr val="6AA84F"/>
                </a:solidFill>
              </a:defRPr>
            </a:pPr>
            <a:r>
              <a:t>[  3  2  1 -1]</a:t>
            </a:r>
          </a:p>
          <a:p>
            <a:pPr algn="ctr">
              <a:defRPr sz="2100">
                <a:solidFill>
                  <a:srgbClr val="6AA84F"/>
                </a:solidFill>
              </a:defRPr>
            </a:pPr>
            <a:r>
              <a:t>[  2  1  3  2]</a:t>
            </a:r>
          </a:p>
          <a:p>
            <a:pPr algn="ctr">
              <a:defRPr sz="2100">
                <a:solidFill>
                  <a:srgbClr val="6AA84F"/>
                </a:solidFill>
              </a:defRPr>
            </a:pPr>
            <a:r>
              <a:t>[  3  2  1 -2]</a:t>
            </a:r>
          </a:p>
        </p:txBody>
      </p:sp>
      <p:grpSp>
        <p:nvGrpSpPr>
          <p:cNvPr id="2387" name="成组"/>
          <p:cNvGrpSpPr/>
          <p:nvPr/>
        </p:nvGrpSpPr>
        <p:grpSpPr>
          <a:xfrm>
            <a:off x="4467611" y="1235516"/>
            <a:ext cx="3669930" cy="1749149"/>
            <a:chOff x="0" y="-2"/>
            <a:chExt cx="3669929" cy="1749148"/>
          </a:xfrm>
        </p:grpSpPr>
        <p:grpSp>
          <p:nvGrpSpPr>
            <p:cNvPr id="2385" name="成组"/>
            <p:cNvGrpSpPr/>
            <p:nvPr/>
          </p:nvGrpSpPr>
          <p:grpSpPr>
            <a:xfrm>
              <a:off x="0" y="-2"/>
              <a:ext cx="3669929" cy="1749148"/>
              <a:chOff x="0" y="-1"/>
              <a:chExt cx="3669928" cy="1749146"/>
            </a:xfrm>
          </p:grpSpPr>
          <p:sp>
            <p:nvSpPr>
              <p:cNvPr id="2383"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384"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386"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388"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389"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390"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391"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392"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393" name="dL/dx: [N×D]…"/>
          <p:cNvSpPr txBox="1"/>
          <p:nvPr/>
        </p:nvSpPr>
        <p:spPr>
          <a:xfrm>
            <a:off x="21156" y="2934726"/>
            <a:ext cx="2136955" cy="11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100"/>
            </a:pPr>
            <a:r>
              <a:t>dL/dx: [N×D]</a:t>
            </a:r>
          </a:p>
          <a:p>
            <a:pPr algn="ctr">
              <a:defRPr sz="2100">
                <a:solidFill>
                  <a:srgbClr val="C00000"/>
                </a:solidFill>
              </a:defRPr>
            </a:pPr>
            <a:r>
              <a:t>[  0   16   -9  ]</a:t>
            </a:r>
          </a:p>
          <a:p>
            <a:pPr algn="ctr">
              <a:defRPr sz="2100">
                <a:solidFill>
                  <a:srgbClr val="C00000"/>
                </a:solidFill>
              </a:defRPr>
            </a:pPr>
            <a:r>
              <a:t>[-24   9  -30 ]</a:t>
            </a:r>
          </a:p>
        </p:txBody>
      </p:sp>
      <p:sp>
        <p:nvSpPr>
          <p:cNvPr id="2394"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397" name="成组"/>
          <p:cNvGrpSpPr/>
          <p:nvPr/>
        </p:nvGrpSpPr>
        <p:grpSpPr>
          <a:xfrm>
            <a:off x="308392" y="3245900"/>
            <a:ext cx="1520408" cy="1005737"/>
            <a:chOff x="0" y="0"/>
            <a:chExt cx="1520407" cy="1005735"/>
          </a:xfrm>
        </p:grpSpPr>
        <p:sp>
          <p:nvSpPr>
            <p:cNvPr id="2395"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396"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398"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399"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400"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2  1 -1 ]</a:t>
            </a:r>
          </a:p>
          <a:p>
            <a:pPr algn="ctr">
              <a:defRPr sz="2800">
                <a:solidFill>
                  <a:schemeClr val="accent2"/>
                </a:solidFill>
              </a:defRPr>
            </a:pPr>
            <a:r>
              <a:rPr dirty="0"/>
              <a:t>[ ?  ?  ?  ? ]</a:t>
            </a:r>
          </a:p>
        </p:txBody>
      </p:sp>
      <p:sp>
        <p:nvSpPr>
          <p:cNvPr id="2401" name="矩形"/>
          <p:cNvSpPr/>
          <p:nvPr/>
        </p:nvSpPr>
        <p:spPr>
          <a:xfrm rot="3107">
            <a:off x="9981834" y="1447198"/>
            <a:ext cx="353364" cy="373904"/>
          </a:xfrm>
          <a:prstGeom prst="rect">
            <a:avLst/>
          </a:prstGeom>
          <a:ln w="25400">
            <a:solidFill>
              <a:srgbClr val="7030A0"/>
            </a:solidFill>
          </a:ln>
        </p:spPr>
        <p:txBody>
          <a:bodyPr lIns="45719" rIns="45719" anchor="ctr"/>
          <a:lstStyle/>
          <a:p>
            <a:pPr>
              <a:defRPr sz="2400"/>
            </a:pPr>
            <a:endParaRPr/>
          </a:p>
        </p:txBody>
      </p:sp>
      <p:sp>
        <p:nvSpPr>
          <p:cNvPr id="2402"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403" name="矩形"/>
          <p:cNvSpPr/>
          <p:nvPr/>
        </p:nvSpPr>
        <p:spPr>
          <a:xfrm rot="3107">
            <a:off x="5643510" y="4760391"/>
            <a:ext cx="353364" cy="373904"/>
          </a:xfrm>
          <a:prstGeom prst="rect">
            <a:avLst/>
          </a:prstGeom>
          <a:ln w="25400">
            <a:solidFill>
              <a:srgbClr val="7030A0"/>
            </a:solidFill>
          </a:ln>
        </p:spPr>
        <p:txBody>
          <a:bodyPr lIns="45719" rIns="45719" anchor="ctr"/>
          <a:lstStyle/>
          <a:p>
            <a:pPr>
              <a:defRPr sz="2400"/>
            </a:pPr>
            <a:endParaRPr/>
          </a:p>
        </p:txBody>
      </p:sp>
      <p:sp>
        <p:nvSpPr>
          <p:cNvPr id="2404" name="矩形"/>
          <p:cNvSpPr/>
          <p:nvPr/>
        </p:nvSpPr>
        <p:spPr>
          <a:xfrm rot="3107">
            <a:off x="435784" y="2069814"/>
            <a:ext cx="1175278" cy="373904"/>
          </a:xfrm>
          <a:prstGeom prst="rect">
            <a:avLst/>
          </a:prstGeom>
          <a:ln w="25400">
            <a:solidFill>
              <a:srgbClr val="7030A0"/>
            </a:solidFill>
          </a:ln>
        </p:spPr>
        <p:txBody>
          <a:bodyPr lIns="45719" rIns="45719" anchor="ctr"/>
          <a:lstStyle/>
          <a:p>
            <a:pPr>
              <a:defRPr sz="2400"/>
            </a:pPr>
            <a:endParaRPr/>
          </a:p>
        </p:txBody>
      </p:sp>
      <p:sp>
        <p:nvSpPr>
          <p:cNvPr id="2405" name="矩形"/>
          <p:cNvSpPr/>
          <p:nvPr/>
        </p:nvSpPr>
        <p:spPr>
          <a:xfrm rot="3107">
            <a:off x="2242454" y="1594823"/>
            <a:ext cx="342812" cy="1165725"/>
          </a:xfrm>
          <a:prstGeom prst="rect">
            <a:avLst/>
          </a:prstGeom>
          <a:ln w="25400">
            <a:solidFill>
              <a:srgbClr val="7030A0"/>
            </a:solidFill>
          </a:ln>
        </p:spPr>
        <p:txBody>
          <a:bodyPr lIns="45719" rIns="45719" anchor="ctr"/>
          <a:lstStyle/>
          <a:p>
            <a:pPr>
              <a:defRPr sz="2400"/>
            </a:pPr>
            <a:endParaRPr/>
          </a:p>
        </p:txBody>
      </p:sp>
      <p:sp>
        <p:nvSpPr>
          <p:cNvPr id="2406" name="y2,1 = x2,1w1,1 + x2,2w2,1 +  x2,3w3,1"/>
          <p:cNvSpPr txBox="1"/>
          <p:nvPr/>
        </p:nvSpPr>
        <p:spPr>
          <a:xfrm>
            <a:off x="3911151" y="5242286"/>
            <a:ext cx="5266997" cy="5654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pPr>
            <a:r>
              <a:t>y</a:t>
            </a:r>
            <a:r>
              <a:rPr baseline="-25000"/>
              <a:t>2,1</a:t>
            </a:r>
            <a:r>
              <a:t> = x</a:t>
            </a:r>
            <a:r>
              <a:rPr baseline="-25000"/>
              <a:t>2,1</a:t>
            </a:r>
            <a:r>
              <a:t>w</a:t>
            </a:r>
            <a:r>
              <a:rPr baseline="-25000"/>
              <a:t>1,1</a:t>
            </a:r>
            <a:r>
              <a:t> + x</a:t>
            </a:r>
            <a:r>
              <a:rPr baseline="-25000"/>
              <a:t>2,2</a:t>
            </a:r>
            <a:r>
              <a:t>w</a:t>
            </a:r>
            <a:r>
              <a:rPr baseline="-25000"/>
              <a:t>2,1</a:t>
            </a:r>
            <a:r>
              <a:t> +  x</a:t>
            </a:r>
            <a:r>
              <a:rPr baseline="-25000"/>
              <a:t>2,3</a:t>
            </a:r>
            <a:r>
              <a:t>w</a:t>
            </a:r>
            <a:r>
              <a:rPr baseline="-25000"/>
              <a:t>3,1</a:t>
            </a:r>
          </a:p>
        </p:txBody>
      </p:sp>
      <p:sp>
        <p:nvSpPr>
          <p:cNvPr id="2407"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9"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410"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93</a:t>
            </a:fld>
            <a:endParaRPr/>
          </a:p>
        </p:txBody>
      </p:sp>
      <p:sp>
        <p:nvSpPr>
          <p:cNvPr id="2411"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412"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417" name="成组"/>
          <p:cNvGrpSpPr/>
          <p:nvPr/>
        </p:nvGrpSpPr>
        <p:grpSpPr>
          <a:xfrm>
            <a:off x="4467611" y="1235516"/>
            <a:ext cx="3669930" cy="1749149"/>
            <a:chOff x="0" y="-2"/>
            <a:chExt cx="3669929" cy="1749148"/>
          </a:xfrm>
        </p:grpSpPr>
        <p:grpSp>
          <p:nvGrpSpPr>
            <p:cNvPr id="2415" name="成组"/>
            <p:cNvGrpSpPr/>
            <p:nvPr/>
          </p:nvGrpSpPr>
          <p:grpSpPr>
            <a:xfrm>
              <a:off x="0" y="-2"/>
              <a:ext cx="3669929" cy="1749148"/>
              <a:chOff x="0" y="-1"/>
              <a:chExt cx="3669928" cy="1749146"/>
            </a:xfrm>
          </p:grpSpPr>
          <p:sp>
            <p:nvSpPr>
              <p:cNvPr id="2413"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414"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416"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418"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419"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420"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421"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422"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423"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424"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427" name="成组"/>
          <p:cNvGrpSpPr/>
          <p:nvPr/>
        </p:nvGrpSpPr>
        <p:grpSpPr>
          <a:xfrm>
            <a:off x="308392" y="3245900"/>
            <a:ext cx="1520408" cy="1005737"/>
            <a:chOff x="0" y="0"/>
            <a:chExt cx="1520407" cy="1005735"/>
          </a:xfrm>
        </p:grpSpPr>
        <p:sp>
          <p:nvSpPr>
            <p:cNvPr id="2425"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426"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428"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429"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430"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2  1 -1 ]</a:t>
            </a:r>
          </a:p>
          <a:p>
            <a:pPr algn="ctr">
              <a:defRPr sz="2800">
                <a:solidFill>
                  <a:schemeClr val="accent2"/>
                </a:solidFill>
              </a:defRPr>
            </a:pPr>
            <a:r>
              <a:rPr dirty="0"/>
              <a:t>[ 0  ?  ?  ? ]</a:t>
            </a:r>
          </a:p>
        </p:txBody>
      </p:sp>
      <p:sp>
        <p:nvSpPr>
          <p:cNvPr id="2431" name="矩形"/>
          <p:cNvSpPr/>
          <p:nvPr/>
        </p:nvSpPr>
        <p:spPr>
          <a:xfrm rot="3107">
            <a:off x="9981834" y="1447198"/>
            <a:ext cx="353364" cy="373904"/>
          </a:xfrm>
          <a:prstGeom prst="rect">
            <a:avLst/>
          </a:prstGeom>
          <a:ln w="25400">
            <a:solidFill>
              <a:srgbClr val="7030A0"/>
            </a:solidFill>
          </a:ln>
        </p:spPr>
        <p:txBody>
          <a:bodyPr lIns="45719" rIns="45719" anchor="ctr"/>
          <a:lstStyle/>
          <a:p>
            <a:pPr>
              <a:defRPr sz="2400"/>
            </a:pPr>
            <a:endParaRPr/>
          </a:p>
        </p:txBody>
      </p:sp>
      <p:sp>
        <p:nvSpPr>
          <p:cNvPr id="2432"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433" name="矩形"/>
          <p:cNvSpPr/>
          <p:nvPr/>
        </p:nvSpPr>
        <p:spPr>
          <a:xfrm rot="3107">
            <a:off x="5643510" y="4760391"/>
            <a:ext cx="353364" cy="373904"/>
          </a:xfrm>
          <a:prstGeom prst="rect">
            <a:avLst/>
          </a:prstGeom>
          <a:ln w="25400">
            <a:solidFill>
              <a:srgbClr val="7030A0"/>
            </a:solidFill>
          </a:ln>
        </p:spPr>
        <p:txBody>
          <a:bodyPr lIns="45719" rIns="45719" anchor="ctr"/>
          <a:lstStyle/>
          <a:p>
            <a:pPr>
              <a:defRPr sz="2400"/>
            </a:pPr>
            <a:endParaRPr/>
          </a:p>
        </p:txBody>
      </p:sp>
      <p:sp>
        <p:nvSpPr>
          <p:cNvPr id="2434" name="矩形"/>
          <p:cNvSpPr/>
          <p:nvPr/>
        </p:nvSpPr>
        <p:spPr>
          <a:xfrm rot="3107">
            <a:off x="435784" y="2069814"/>
            <a:ext cx="1175278" cy="373904"/>
          </a:xfrm>
          <a:prstGeom prst="rect">
            <a:avLst/>
          </a:prstGeom>
          <a:ln w="25400">
            <a:solidFill>
              <a:srgbClr val="7030A0"/>
            </a:solidFill>
          </a:ln>
        </p:spPr>
        <p:txBody>
          <a:bodyPr lIns="45719" rIns="45719" anchor="ctr"/>
          <a:lstStyle/>
          <a:p>
            <a:pPr>
              <a:defRPr sz="2400"/>
            </a:pPr>
            <a:endParaRPr/>
          </a:p>
        </p:txBody>
      </p:sp>
      <p:sp>
        <p:nvSpPr>
          <p:cNvPr id="2435" name="矩形"/>
          <p:cNvSpPr/>
          <p:nvPr/>
        </p:nvSpPr>
        <p:spPr>
          <a:xfrm rot="3107">
            <a:off x="2242454" y="1594823"/>
            <a:ext cx="342812" cy="1165725"/>
          </a:xfrm>
          <a:prstGeom prst="rect">
            <a:avLst/>
          </a:prstGeom>
          <a:ln w="25400">
            <a:solidFill>
              <a:srgbClr val="7030A0"/>
            </a:solidFill>
          </a:ln>
        </p:spPr>
        <p:txBody>
          <a:bodyPr lIns="45719" rIns="45719" anchor="ctr"/>
          <a:lstStyle/>
          <a:p>
            <a:pPr>
              <a:defRPr sz="2400"/>
            </a:pPr>
            <a:endParaRPr/>
          </a:p>
        </p:txBody>
      </p:sp>
      <p:sp>
        <p:nvSpPr>
          <p:cNvPr id="2436" name="y2,1 = x2,1w1,1 + x2,2w2,1 +  x2,3w3,1…"/>
          <p:cNvSpPr txBox="1"/>
          <p:nvPr/>
        </p:nvSpPr>
        <p:spPr>
          <a:xfrm>
            <a:off x="3911151" y="5242286"/>
            <a:ext cx="5266997" cy="1039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pPr>
            <a:r>
              <a:t>y</a:t>
            </a:r>
            <a:r>
              <a:rPr baseline="-25000"/>
              <a:t>2,1</a:t>
            </a:r>
            <a:r>
              <a:t> = x</a:t>
            </a:r>
            <a:r>
              <a:rPr baseline="-25000"/>
              <a:t>2,1</a:t>
            </a:r>
            <a:r>
              <a:t>w</a:t>
            </a:r>
            <a:r>
              <a:rPr baseline="-25000"/>
              <a:t>1,1</a:t>
            </a:r>
            <a:r>
              <a:t> + x</a:t>
            </a:r>
            <a:r>
              <a:rPr baseline="-25000"/>
              <a:t>2,2</a:t>
            </a:r>
            <a:r>
              <a:t>w</a:t>
            </a:r>
            <a:r>
              <a:rPr baseline="-25000"/>
              <a:t>2,1</a:t>
            </a:r>
            <a:r>
              <a:t> +  x</a:t>
            </a:r>
            <a:r>
              <a:rPr baseline="-25000"/>
              <a:t>2,3</a:t>
            </a:r>
            <a:r>
              <a:t>w</a:t>
            </a:r>
            <a:r>
              <a:rPr baseline="-25000"/>
              <a:t>3,1</a:t>
            </a:r>
          </a:p>
          <a:p>
            <a:pPr>
              <a:defRPr sz="2800"/>
            </a:pPr>
            <a:r>
              <a:t>=&gt; dy</a:t>
            </a:r>
            <a:r>
              <a:rPr baseline="-25000"/>
              <a:t>2,1</a:t>
            </a:r>
            <a:r>
              <a:t>/dx</a:t>
            </a:r>
            <a:r>
              <a:rPr baseline="-25000"/>
              <a:t>1,1</a:t>
            </a:r>
            <a:r>
              <a:t> = 0</a:t>
            </a:r>
          </a:p>
        </p:txBody>
      </p:sp>
      <p:sp>
        <p:nvSpPr>
          <p:cNvPr id="2437"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9"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440"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94</a:t>
            </a:fld>
            <a:endParaRPr/>
          </a:p>
        </p:txBody>
      </p:sp>
      <p:sp>
        <p:nvSpPr>
          <p:cNvPr id="2441"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442"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447" name="成组"/>
          <p:cNvGrpSpPr/>
          <p:nvPr/>
        </p:nvGrpSpPr>
        <p:grpSpPr>
          <a:xfrm>
            <a:off x="4467611" y="1235516"/>
            <a:ext cx="3669930" cy="1749149"/>
            <a:chOff x="0" y="-2"/>
            <a:chExt cx="3669929" cy="1749148"/>
          </a:xfrm>
        </p:grpSpPr>
        <p:grpSp>
          <p:nvGrpSpPr>
            <p:cNvPr id="2445" name="成组"/>
            <p:cNvGrpSpPr/>
            <p:nvPr/>
          </p:nvGrpSpPr>
          <p:grpSpPr>
            <a:xfrm>
              <a:off x="0" y="-2"/>
              <a:ext cx="3669929" cy="1749148"/>
              <a:chOff x="0" y="-1"/>
              <a:chExt cx="3669928" cy="1749146"/>
            </a:xfrm>
          </p:grpSpPr>
          <p:sp>
            <p:nvSpPr>
              <p:cNvPr id="2443"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444"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446"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448"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449"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450"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451"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dL/dy: [N×M]</a:t>
            </a:r>
          </a:p>
          <a:p>
            <a:pPr algn="ctr">
              <a:defRPr sz="2600">
                <a:solidFill>
                  <a:srgbClr val="C00000"/>
                </a:solidFill>
              </a:defRPr>
            </a:pPr>
            <a:r>
              <a:t>[  2  3 -3  9 ]</a:t>
            </a:r>
          </a:p>
          <a:p>
            <a:pPr algn="ctr">
              <a:defRPr sz="2600">
                <a:solidFill>
                  <a:srgbClr val="C00000"/>
                </a:solidFill>
              </a:defRPr>
            </a:pPr>
            <a:r>
              <a:t>[ -8  1  4  6 ]</a:t>
            </a:r>
          </a:p>
        </p:txBody>
      </p:sp>
      <p:sp>
        <p:nvSpPr>
          <p:cNvPr id="2452"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453"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454"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457" name="成组"/>
          <p:cNvGrpSpPr/>
          <p:nvPr/>
        </p:nvGrpSpPr>
        <p:grpSpPr>
          <a:xfrm>
            <a:off x="308392" y="3245900"/>
            <a:ext cx="1520408" cy="1005737"/>
            <a:chOff x="0" y="0"/>
            <a:chExt cx="1520407" cy="1005735"/>
          </a:xfrm>
        </p:grpSpPr>
        <p:sp>
          <p:nvSpPr>
            <p:cNvPr id="2455"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456"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458"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459"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460"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2  1 -1 ]</a:t>
            </a:r>
          </a:p>
          <a:p>
            <a:pPr algn="ctr">
              <a:defRPr sz="2800">
                <a:solidFill>
                  <a:schemeClr val="accent2"/>
                </a:solidFill>
              </a:defRPr>
            </a:pPr>
            <a:r>
              <a:rPr dirty="0"/>
              <a:t>[ 0  0  0  0 ]</a:t>
            </a:r>
          </a:p>
        </p:txBody>
      </p:sp>
      <p:sp>
        <p:nvSpPr>
          <p:cNvPr id="2461" name="dy1,2/dx1,1"/>
          <p:cNvSpPr txBox="1"/>
          <p:nvPr/>
        </p:nvSpPr>
        <p:spPr>
          <a:xfrm>
            <a:off x="3958101" y="4263487"/>
            <a:ext cx="1482091" cy="504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400">
                <a:solidFill>
                  <a:srgbClr val="7030A0"/>
                </a:solidFill>
              </a:defRPr>
            </a:pPr>
            <a:r>
              <a:t>dy</a:t>
            </a:r>
            <a:r>
              <a:rPr baseline="-25000"/>
              <a:t>1,2</a:t>
            </a:r>
            <a:r>
              <a:t>/dx</a:t>
            </a:r>
            <a:r>
              <a:rPr baseline="-25000"/>
              <a:t>1,1</a:t>
            </a:r>
          </a:p>
        </p:txBody>
      </p:sp>
      <p:sp>
        <p:nvSpPr>
          <p:cNvPr id="2462" name="矩形"/>
          <p:cNvSpPr/>
          <p:nvPr/>
        </p:nvSpPr>
        <p:spPr>
          <a:xfrm rot="3107">
            <a:off x="5983144" y="4778078"/>
            <a:ext cx="948840" cy="373904"/>
          </a:xfrm>
          <a:prstGeom prst="rect">
            <a:avLst/>
          </a:prstGeom>
          <a:ln w="25400">
            <a:solidFill>
              <a:srgbClr val="7030A0"/>
            </a:solidFill>
          </a:ln>
        </p:spPr>
        <p:txBody>
          <a:bodyPr lIns="45719" rIns="45719" anchor="ctr"/>
          <a:lstStyle/>
          <a:p>
            <a:pPr>
              <a:defRPr sz="2400"/>
            </a:pPr>
            <a:endParaRPr/>
          </a:p>
        </p:txBody>
      </p:sp>
      <p:sp>
        <p:nvSpPr>
          <p:cNvPr id="2463"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466"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95</a:t>
            </a:fld>
            <a:endParaRPr/>
          </a:p>
        </p:txBody>
      </p:sp>
      <p:sp>
        <p:nvSpPr>
          <p:cNvPr id="2467"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468"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473" name="成组"/>
          <p:cNvGrpSpPr/>
          <p:nvPr/>
        </p:nvGrpSpPr>
        <p:grpSpPr>
          <a:xfrm>
            <a:off x="4467611" y="1235516"/>
            <a:ext cx="3669930" cy="1749149"/>
            <a:chOff x="0" y="-2"/>
            <a:chExt cx="3669929" cy="1749148"/>
          </a:xfrm>
        </p:grpSpPr>
        <p:grpSp>
          <p:nvGrpSpPr>
            <p:cNvPr id="2471" name="成组"/>
            <p:cNvGrpSpPr/>
            <p:nvPr/>
          </p:nvGrpSpPr>
          <p:grpSpPr>
            <a:xfrm>
              <a:off x="0" y="-2"/>
              <a:ext cx="3669929" cy="1749148"/>
              <a:chOff x="0" y="-1"/>
              <a:chExt cx="3669928" cy="1749146"/>
            </a:xfrm>
          </p:grpSpPr>
          <p:sp>
            <p:nvSpPr>
              <p:cNvPr id="2469"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470"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472"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474"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475"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476"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477"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478"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479"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480"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483" name="成组"/>
          <p:cNvGrpSpPr/>
          <p:nvPr/>
        </p:nvGrpSpPr>
        <p:grpSpPr>
          <a:xfrm>
            <a:off x="308392" y="3245900"/>
            <a:ext cx="1520408" cy="1005737"/>
            <a:chOff x="0" y="0"/>
            <a:chExt cx="1520407" cy="1005735"/>
          </a:xfrm>
        </p:grpSpPr>
        <p:sp>
          <p:nvSpPr>
            <p:cNvPr id="2481"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482" name="?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    ?    ?  ?    ?    ?  </a:t>
              </a:r>
            </a:p>
          </p:txBody>
        </p:sp>
      </p:grpSp>
      <p:sp>
        <p:nvSpPr>
          <p:cNvPr id="2484"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485"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486"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2  1 -1 ]</a:t>
            </a:r>
          </a:p>
          <a:p>
            <a:pPr algn="ctr">
              <a:defRPr sz="2800">
                <a:solidFill>
                  <a:schemeClr val="accent2"/>
                </a:solidFill>
              </a:defRPr>
            </a:pPr>
            <a:r>
              <a:rPr dirty="0"/>
              <a:t>[ 0  0  0  0 ]</a:t>
            </a:r>
          </a:p>
        </p:txBody>
      </p:sp>
      <p:sp>
        <p:nvSpPr>
          <p:cNvPr id="2487" name="dL/dx1,1…"/>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1,1</a:t>
            </a:r>
            <a:r>
              <a:rPr>
                <a:solidFill>
                  <a:srgbClr val="000000"/>
                </a:solidFill>
              </a:rPr>
              <a:t> </a:t>
            </a:r>
          </a:p>
          <a:p>
            <a:pPr>
              <a:defRPr sz="2800"/>
            </a:pPr>
            <a:r>
              <a:t>= </a:t>
            </a:r>
            <a:r>
              <a:rPr>
                <a:solidFill>
                  <a:schemeClr val="accent2"/>
                </a:solidFill>
              </a:rPr>
              <a:t>(dy/dx</a:t>
            </a:r>
            <a:r>
              <a:rPr baseline="-25000">
                <a:solidFill>
                  <a:schemeClr val="accent2"/>
                </a:solidFill>
              </a:rPr>
              <a:t>1,1</a:t>
            </a:r>
            <a:r>
              <a:rPr>
                <a:solidFill>
                  <a:schemeClr val="accent2"/>
                </a:solidFill>
              </a:rPr>
              <a:t>) </a:t>
            </a:r>
            <a:r>
              <a:t>· </a:t>
            </a:r>
            <a:r>
              <a:rPr>
                <a:solidFill>
                  <a:srgbClr val="C00000"/>
                </a:solidFill>
              </a:rPr>
              <a:t>(dL/dy)</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9"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490"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96</a:t>
            </a:fld>
            <a:endParaRPr/>
          </a:p>
        </p:txBody>
      </p:sp>
      <p:sp>
        <p:nvSpPr>
          <p:cNvPr id="2491"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492"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497" name="成组"/>
          <p:cNvGrpSpPr/>
          <p:nvPr/>
        </p:nvGrpSpPr>
        <p:grpSpPr>
          <a:xfrm>
            <a:off x="4467611" y="1235516"/>
            <a:ext cx="3669930" cy="1749149"/>
            <a:chOff x="0" y="-2"/>
            <a:chExt cx="3669929" cy="1749148"/>
          </a:xfrm>
        </p:grpSpPr>
        <p:grpSp>
          <p:nvGrpSpPr>
            <p:cNvPr id="2495" name="成组"/>
            <p:cNvGrpSpPr/>
            <p:nvPr/>
          </p:nvGrpSpPr>
          <p:grpSpPr>
            <a:xfrm>
              <a:off x="0" y="-2"/>
              <a:ext cx="3669929" cy="1749148"/>
              <a:chOff x="0" y="-1"/>
              <a:chExt cx="3669928" cy="1749146"/>
            </a:xfrm>
          </p:grpSpPr>
          <p:sp>
            <p:nvSpPr>
              <p:cNvPr id="2493"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494"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496"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498"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499"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500"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501"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502"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503"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504"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507" name="成组"/>
          <p:cNvGrpSpPr/>
          <p:nvPr/>
        </p:nvGrpSpPr>
        <p:grpSpPr>
          <a:xfrm>
            <a:off x="308392" y="3245900"/>
            <a:ext cx="1520408" cy="1005737"/>
            <a:chOff x="0" y="0"/>
            <a:chExt cx="1520407" cy="1005735"/>
          </a:xfrm>
        </p:grpSpPr>
        <p:sp>
          <p:nvSpPr>
            <p:cNvPr id="2505" name="矩形"/>
            <p:cNvSpPr/>
            <p:nvPr/>
          </p:nvSpPr>
          <p:spPr>
            <a:xfrm>
              <a:off x="0" y="871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506" name="0    ?    ?  ?    ?    ?"/>
            <p:cNvSpPr txBox="1"/>
            <p:nvPr/>
          </p:nvSpPr>
          <p:spPr>
            <a:xfrm>
              <a:off x="0" y="-1"/>
              <a:ext cx="1520408" cy="1005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600">
                  <a:solidFill>
                    <a:srgbClr val="C00000"/>
                  </a:solidFill>
                </a:defRPr>
              </a:lvl1pPr>
            </a:lstStyle>
            <a:p>
              <a:r>
                <a:t>0    ?    ?  ?    ?    ?  </a:t>
              </a:r>
            </a:p>
          </p:txBody>
        </p:sp>
      </p:grpSp>
      <p:sp>
        <p:nvSpPr>
          <p:cNvPr id="2508" name="矩形"/>
          <p:cNvSpPr/>
          <p:nvPr/>
        </p:nvSpPr>
        <p:spPr>
          <a:xfrm rot="3107">
            <a:off x="444967" y="1654272"/>
            <a:ext cx="353364" cy="373904"/>
          </a:xfrm>
          <a:prstGeom prst="rect">
            <a:avLst/>
          </a:prstGeom>
          <a:ln w="25400">
            <a:solidFill>
              <a:srgbClr val="0000FF"/>
            </a:solidFill>
          </a:ln>
        </p:spPr>
        <p:txBody>
          <a:bodyPr lIns="45719" rIns="45719" anchor="ctr"/>
          <a:lstStyle/>
          <a:p>
            <a:pPr>
              <a:defRPr sz="2400"/>
            </a:pPr>
            <a:endParaRPr/>
          </a:p>
        </p:txBody>
      </p:sp>
      <p:sp>
        <p:nvSpPr>
          <p:cNvPr id="2509" name="矩形"/>
          <p:cNvSpPr/>
          <p:nvPr/>
        </p:nvSpPr>
        <p:spPr>
          <a:xfrm rot="3107">
            <a:off x="444966" y="3333198"/>
            <a:ext cx="353364" cy="373904"/>
          </a:xfrm>
          <a:prstGeom prst="rect">
            <a:avLst/>
          </a:prstGeom>
          <a:ln w="25400">
            <a:solidFill>
              <a:srgbClr val="0000FF"/>
            </a:solidFill>
          </a:ln>
        </p:spPr>
        <p:txBody>
          <a:bodyPr lIns="45719" rIns="45719" anchor="ctr"/>
          <a:lstStyle/>
          <a:p>
            <a:pPr>
              <a:defRPr sz="2400"/>
            </a:pPr>
            <a:endParaRPr/>
          </a:p>
        </p:txBody>
      </p:sp>
      <p:sp>
        <p:nvSpPr>
          <p:cNvPr id="2510" name="Local Gradient Slice:…"/>
          <p:cNvSpPr txBox="1"/>
          <p:nvPr/>
        </p:nvSpPr>
        <p:spPr>
          <a:xfrm>
            <a:off x="5131101"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1,1</a:t>
            </a:r>
          </a:p>
          <a:p>
            <a:pPr algn="ctr">
              <a:defRPr sz="2800">
                <a:solidFill>
                  <a:schemeClr val="accent2"/>
                </a:solidFill>
              </a:defRPr>
            </a:pPr>
            <a:r>
              <a:rPr dirty="0"/>
              <a:t>[ 3  2  1 -1 ]</a:t>
            </a:r>
          </a:p>
          <a:p>
            <a:pPr algn="ctr">
              <a:defRPr sz="2800">
                <a:solidFill>
                  <a:schemeClr val="accent2"/>
                </a:solidFill>
              </a:defRPr>
            </a:pPr>
            <a:r>
              <a:rPr dirty="0"/>
              <a:t>[ 0  0  0  0 ]</a:t>
            </a:r>
          </a:p>
        </p:txBody>
      </p:sp>
      <p:sp>
        <p:nvSpPr>
          <p:cNvPr id="2511" name="dL/dx1,1…"/>
          <p:cNvSpPr txBox="1"/>
          <p:nvPr/>
        </p:nvSpPr>
        <p:spPr>
          <a:xfrm>
            <a:off x="206687" y="4478895"/>
            <a:ext cx="4810477" cy="1868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700">
                <a:solidFill>
                  <a:srgbClr val="0000FF"/>
                </a:solidFill>
              </a:defRPr>
            </a:pPr>
            <a:r>
              <a:t>dL/dx</a:t>
            </a:r>
            <a:r>
              <a:rPr baseline="-25703"/>
              <a:t>1,1</a:t>
            </a:r>
            <a:r>
              <a:rPr>
                <a:solidFill>
                  <a:srgbClr val="000000"/>
                </a:solidFill>
              </a:rPr>
              <a:t> </a:t>
            </a:r>
          </a:p>
          <a:p>
            <a:pPr>
              <a:defRPr sz="2700"/>
            </a:pPr>
            <a:r>
              <a:t>= </a:t>
            </a:r>
            <a:r>
              <a:rPr>
                <a:solidFill>
                  <a:schemeClr val="accent2"/>
                </a:solidFill>
              </a:rPr>
              <a:t>(dy/dx</a:t>
            </a:r>
            <a:r>
              <a:rPr baseline="-25703">
                <a:solidFill>
                  <a:schemeClr val="accent2"/>
                </a:solidFill>
              </a:rPr>
              <a:t>1,1</a:t>
            </a:r>
            <a:r>
              <a:rPr>
                <a:solidFill>
                  <a:schemeClr val="accent2"/>
                </a:solidFill>
              </a:rPr>
              <a:t>) </a:t>
            </a:r>
            <a:r>
              <a:t>· </a:t>
            </a:r>
            <a:r>
              <a:rPr>
                <a:solidFill>
                  <a:srgbClr val="C00000"/>
                </a:solidFill>
              </a:rPr>
              <a:t>(dL/dy)</a:t>
            </a:r>
          </a:p>
          <a:p>
            <a:pPr>
              <a:defRPr sz="2700"/>
            </a:pPr>
            <a:r>
              <a:t>= </a:t>
            </a:r>
            <a:r>
              <a:rPr>
                <a:solidFill>
                  <a:srgbClr val="7030A0"/>
                </a:solidFill>
              </a:rPr>
              <a:t>(w</a:t>
            </a:r>
            <a:r>
              <a:rPr baseline="-25703">
                <a:solidFill>
                  <a:srgbClr val="7030A0"/>
                </a:solidFill>
              </a:rPr>
              <a:t>1,:</a:t>
            </a:r>
            <a:r>
              <a:rPr>
                <a:solidFill>
                  <a:srgbClr val="7030A0"/>
                </a:solidFill>
              </a:rPr>
              <a:t>) </a:t>
            </a:r>
            <a:r>
              <a:t>· </a:t>
            </a:r>
            <a:r>
              <a:rPr>
                <a:solidFill>
                  <a:srgbClr val="FF2600"/>
                </a:solidFill>
              </a:rPr>
              <a:t>(dL/dy</a:t>
            </a:r>
            <a:r>
              <a:rPr baseline="-25703">
                <a:solidFill>
                  <a:srgbClr val="FF2600"/>
                </a:solidFill>
              </a:rPr>
              <a:t>1,:</a:t>
            </a:r>
            <a:r>
              <a:rPr>
                <a:solidFill>
                  <a:srgbClr val="FF2600"/>
                </a:solidFill>
              </a:rPr>
              <a:t>)</a:t>
            </a:r>
          </a:p>
          <a:p>
            <a:pPr>
              <a:defRPr sz="2700"/>
            </a:pPr>
            <a:r>
              <a:t>= 3*2 + 2*3 + 1*(-3) + (-1)*9 = 0</a:t>
            </a:r>
          </a:p>
        </p:txBody>
      </p:sp>
      <p:sp>
        <p:nvSpPr>
          <p:cNvPr id="2512" name="矩形"/>
          <p:cNvSpPr/>
          <p:nvPr/>
        </p:nvSpPr>
        <p:spPr>
          <a:xfrm rot="3107">
            <a:off x="5608677" y="4342829"/>
            <a:ext cx="1349424" cy="373904"/>
          </a:xfrm>
          <a:prstGeom prst="rect">
            <a:avLst/>
          </a:prstGeom>
          <a:ln w="25400">
            <a:solidFill>
              <a:srgbClr val="7030A0"/>
            </a:solidFill>
          </a:ln>
        </p:spPr>
        <p:txBody>
          <a:bodyPr lIns="45719" rIns="45719" anchor="ctr"/>
          <a:lstStyle/>
          <a:p>
            <a:pPr>
              <a:defRPr sz="2400"/>
            </a:pPr>
            <a:endParaRPr/>
          </a:p>
        </p:txBody>
      </p:sp>
      <p:sp>
        <p:nvSpPr>
          <p:cNvPr id="2513" name="矩形"/>
          <p:cNvSpPr/>
          <p:nvPr/>
        </p:nvSpPr>
        <p:spPr>
          <a:xfrm rot="3107">
            <a:off x="2234107" y="1569117"/>
            <a:ext cx="1275507" cy="373904"/>
          </a:xfrm>
          <a:prstGeom prst="rect">
            <a:avLst/>
          </a:prstGeom>
          <a:ln w="25400">
            <a:solidFill>
              <a:srgbClr val="7030A0"/>
            </a:solidFill>
          </a:ln>
        </p:spPr>
        <p:txBody>
          <a:bodyPr lIns="45719" rIns="45719" anchor="ctr"/>
          <a:lstStyle/>
          <a:p>
            <a:pPr>
              <a:defRPr sz="2400"/>
            </a:pPr>
            <a:endParaRPr/>
          </a:p>
        </p:txBody>
      </p:sp>
      <p:sp>
        <p:nvSpPr>
          <p:cNvPr id="2514" name="矩形"/>
          <p:cNvSpPr/>
          <p:nvPr/>
        </p:nvSpPr>
        <p:spPr>
          <a:xfrm rot="3107">
            <a:off x="9989091" y="2653333"/>
            <a:ext cx="1275507" cy="373904"/>
          </a:xfrm>
          <a:prstGeom prst="rect">
            <a:avLst/>
          </a:prstGeom>
          <a:ln w="25400">
            <a:solidFill>
              <a:srgbClr val="FF2600"/>
            </a:solidFill>
          </a:ln>
        </p:spPr>
        <p:txBody>
          <a:bodyPr lIns="45719" rIns="45719" anchor="ctr"/>
          <a:lstStyle/>
          <a:p>
            <a:pPr>
              <a:defRPr sz="2400"/>
            </a:pPr>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6"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517"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97</a:t>
            </a:fld>
            <a:endParaRPr/>
          </a:p>
        </p:txBody>
      </p:sp>
      <p:sp>
        <p:nvSpPr>
          <p:cNvPr id="2518"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519"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524" name="成组"/>
          <p:cNvGrpSpPr/>
          <p:nvPr/>
        </p:nvGrpSpPr>
        <p:grpSpPr>
          <a:xfrm>
            <a:off x="4467611" y="1235516"/>
            <a:ext cx="3669930" cy="1749149"/>
            <a:chOff x="0" y="-2"/>
            <a:chExt cx="3669929" cy="1749148"/>
          </a:xfrm>
        </p:grpSpPr>
        <p:grpSp>
          <p:nvGrpSpPr>
            <p:cNvPr id="2522" name="成组"/>
            <p:cNvGrpSpPr/>
            <p:nvPr/>
          </p:nvGrpSpPr>
          <p:grpSpPr>
            <a:xfrm>
              <a:off x="0" y="-2"/>
              <a:ext cx="3669929" cy="1749148"/>
              <a:chOff x="0" y="-1"/>
              <a:chExt cx="3669928" cy="1749146"/>
            </a:xfrm>
          </p:grpSpPr>
          <p:sp>
            <p:nvSpPr>
              <p:cNvPr id="2520"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521"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523"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525"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526"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527"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528"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529"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530"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531"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534" name="成组"/>
          <p:cNvGrpSpPr/>
          <p:nvPr/>
        </p:nvGrpSpPr>
        <p:grpSpPr>
          <a:xfrm>
            <a:off x="308392" y="3333039"/>
            <a:ext cx="1520408" cy="831459"/>
            <a:chOff x="0" y="36339"/>
            <a:chExt cx="1520407" cy="831457"/>
          </a:xfrm>
        </p:grpSpPr>
        <p:sp>
          <p:nvSpPr>
            <p:cNvPr id="2532" name="矩形"/>
            <p:cNvSpPr/>
            <p:nvPr/>
          </p:nvSpPr>
          <p:spPr>
            <a:xfrm>
              <a:off x="0" y="363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533" name="0    ?    ?  ?    ?  -30"/>
            <p:cNvSpPr/>
            <p:nvPr/>
          </p:nvSpPr>
          <p:spPr>
            <a:xfrm>
              <a:off x="0" y="452067"/>
              <a:ext cx="152040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200">
                  <a:solidFill>
                    <a:srgbClr val="C00000"/>
                  </a:solidFill>
                </a:defRPr>
              </a:lvl1pPr>
            </a:lstStyle>
            <a:p>
              <a:r>
                <a:t>0    ?    ?  ?    ?  -30  </a:t>
              </a:r>
            </a:p>
          </p:txBody>
        </p:sp>
      </p:grpSp>
      <p:sp>
        <p:nvSpPr>
          <p:cNvPr id="2535" name="矩形"/>
          <p:cNvSpPr/>
          <p:nvPr/>
        </p:nvSpPr>
        <p:spPr>
          <a:xfrm rot="3107">
            <a:off x="1289698" y="2046158"/>
            <a:ext cx="353364" cy="373904"/>
          </a:xfrm>
          <a:prstGeom prst="rect">
            <a:avLst/>
          </a:prstGeom>
          <a:ln w="25400">
            <a:solidFill>
              <a:srgbClr val="0000FF"/>
            </a:solidFill>
          </a:ln>
        </p:spPr>
        <p:txBody>
          <a:bodyPr lIns="45719" rIns="45719" anchor="ctr"/>
          <a:lstStyle/>
          <a:p>
            <a:pPr>
              <a:defRPr sz="2400"/>
            </a:pPr>
            <a:endParaRPr/>
          </a:p>
        </p:txBody>
      </p:sp>
      <p:sp>
        <p:nvSpPr>
          <p:cNvPr id="2536" name="矩形"/>
          <p:cNvSpPr/>
          <p:nvPr/>
        </p:nvSpPr>
        <p:spPr>
          <a:xfrm rot="3107">
            <a:off x="1210501" y="3748887"/>
            <a:ext cx="548821" cy="422271"/>
          </a:xfrm>
          <a:prstGeom prst="rect">
            <a:avLst/>
          </a:prstGeom>
          <a:ln w="25400">
            <a:solidFill>
              <a:srgbClr val="0000FF"/>
            </a:solidFill>
          </a:ln>
        </p:spPr>
        <p:txBody>
          <a:bodyPr lIns="45719" rIns="45719" anchor="ctr"/>
          <a:lstStyle/>
          <a:p>
            <a:pPr>
              <a:defRPr sz="2400"/>
            </a:pPr>
            <a:endParaRPr/>
          </a:p>
        </p:txBody>
      </p:sp>
      <p:sp>
        <p:nvSpPr>
          <p:cNvPr id="2537" name="Local Gradient Slice:…"/>
          <p:cNvSpPr txBox="1"/>
          <p:nvPr/>
        </p:nvSpPr>
        <p:spPr>
          <a:xfrm>
            <a:off x="5131100" y="3407997"/>
            <a:ext cx="234294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r>
              <a:rPr dirty="0"/>
              <a:t>:</a:t>
            </a:r>
          </a:p>
          <a:p>
            <a:pPr algn="ctr">
              <a:defRPr sz="2800">
                <a:solidFill>
                  <a:schemeClr val="accent2"/>
                </a:solidFill>
              </a:defRPr>
            </a:pPr>
            <a:r>
              <a:rPr dirty="0" err="1"/>
              <a:t>dy</a:t>
            </a:r>
            <a:r>
              <a:rPr dirty="0"/>
              <a:t>/dx</a:t>
            </a:r>
            <a:r>
              <a:rPr baseline="-25000" dirty="0"/>
              <a:t>2,3</a:t>
            </a:r>
          </a:p>
          <a:p>
            <a:pPr algn="ctr">
              <a:defRPr sz="2800">
                <a:solidFill>
                  <a:schemeClr val="accent2"/>
                </a:solidFill>
              </a:defRPr>
            </a:pPr>
            <a:r>
              <a:rPr dirty="0"/>
              <a:t>[ 0  0  0  0 ]</a:t>
            </a:r>
          </a:p>
          <a:p>
            <a:pPr algn="ctr">
              <a:defRPr sz="2800">
                <a:solidFill>
                  <a:schemeClr val="accent2"/>
                </a:solidFill>
              </a:defRPr>
            </a:pPr>
            <a:r>
              <a:rPr dirty="0"/>
              <a:t>[ 3  2  1 -2 ]</a:t>
            </a:r>
          </a:p>
        </p:txBody>
      </p:sp>
      <p:sp>
        <p:nvSpPr>
          <p:cNvPr id="2538" name="dL/dx2,3…"/>
          <p:cNvSpPr txBox="1"/>
          <p:nvPr/>
        </p:nvSpPr>
        <p:spPr>
          <a:xfrm>
            <a:off x="206687" y="4478895"/>
            <a:ext cx="3474933" cy="1039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2,3</a:t>
            </a:r>
            <a:r>
              <a:rPr>
                <a:solidFill>
                  <a:srgbClr val="000000"/>
                </a:solidFill>
              </a:rPr>
              <a:t> </a:t>
            </a:r>
          </a:p>
          <a:p>
            <a:pPr>
              <a:defRPr sz="2800"/>
            </a:pPr>
            <a:r>
              <a:t>= </a:t>
            </a:r>
            <a:r>
              <a:rPr>
                <a:solidFill>
                  <a:schemeClr val="accent2"/>
                </a:solidFill>
              </a:rPr>
              <a:t>(dy/dx</a:t>
            </a:r>
            <a:r>
              <a:rPr baseline="-25000">
                <a:solidFill>
                  <a:schemeClr val="accent2"/>
                </a:solidFill>
              </a:rPr>
              <a:t>2,3</a:t>
            </a:r>
            <a:r>
              <a:rPr>
                <a:solidFill>
                  <a:schemeClr val="accent2"/>
                </a:solidFill>
              </a:rPr>
              <a:t>) </a:t>
            </a:r>
            <a:r>
              <a:t>· </a:t>
            </a:r>
            <a:r>
              <a:rPr>
                <a:solidFill>
                  <a:srgbClr val="C00000"/>
                </a:solidFill>
              </a:rPr>
              <a:t>(dL/dy)</a:t>
            </a:r>
          </a:p>
        </p:txBody>
      </p:sp>
      <p:sp>
        <p:nvSpPr>
          <p:cNvPr id="2539" name="矩形"/>
          <p:cNvSpPr/>
          <p:nvPr/>
        </p:nvSpPr>
        <p:spPr>
          <a:xfrm rot="3107">
            <a:off x="2225398" y="2396431"/>
            <a:ext cx="1275507" cy="373904"/>
          </a:xfrm>
          <a:prstGeom prst="rect">
            <a:avLst/>
          </a:prstGeom>
          <a:ln w="25400">
            <a:solidFill>
              <a:srgbClr val="7030A0"/>
            </a:solidFill>
          </a:ln>
        </p:spPr>
        <p:txBody>
          <a:bodyPr lIns="45719" rIns="45719" anchor="ctr"/>
          <a:lstStyle/>
          <a:p>
            <a:pPr>
              <a:defRPr sz="2400"/>
            </a:pPr>
            <a:endParaRPr/>
          </a:p>
        </p:txBody>
      </p:sp>
      <p:sp>
        <p:nvSpPr>
          <p:cNvPr id="2540" name="矩形"/>
          <p:cNvSpPr/>
          <p:nvPr/>
        </p:nvSpPr>
        <p:spPr>
          <a:xfrm rot="3107">
            <a:off x="5634804" y="4769546"/>
            <a:ext cx="1340769" cy="373904"/>
          </a:xfrm>
          <a:prstGeom prst="rect">
            <a:avLst/>
          </a:prstGeom>
          <a:ln w="25400">
            <a:solidFill>
              <a:srgbClr val="7030A0"/>
            </a:solidFill>
          </a:ln>
        </p:spPr>
        <p:txBody>
          <a:bodyPr lIns="45719" rIns="45719" anchor="ctr"/>
          <a:lstStyle/>
          <a:p>
            <a:pPr>
              <a:defRPr sz="2400"/>
            </a:pPr>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2"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543"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98</a:t>
            </a:fld>
            <a:endParaRPr/>
          </a:p>
        </p:txBody>
      </p:sp>
      <p:sp>
        <p:nvSpPr>
          <p:cNvPr id="2544"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545"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550" name="成组"/>
          <p:cNvGrpSpPr/>
          <p:nvPr/>
        </p:nvGrpSpPr>
        <p:grpSpPr>
          <a:xfrm>
            <a:off x="4467611" y="1235516"/>
            <a:ext cx="3669930" cy="1749149"/>
            <a:chOff x="0" y="-2"/>
            <a:chExt cx="3669929" cy="1749148"/>
          </a:xfrm>
        </p:grpSpPr>
        <p:grpSp>
          <p:nvGrpSpPr>
            <p:cNvPr id="2548" name="成组"/>
            <p:cNvGrpSpPr/>
            <p:nvPr/>
          </p:nvGrpSpPr>
          <p:grpSpPr>
            <a:xfrm>
              <a:off x="0" y="-2"/>
              <a:ext cx="3669929" cy="1749148"/>
              <a:chOff x="0" y="-1"/>
              <a:chExt cx="3669928" cy="1749146"/>
            </a:xfrm>
          </p:grpSpPr>
          <p:sp>
            <p:nvSpPr>
              <p:cNvPr id="2546"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547"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549"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551"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552"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553"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554"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555"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556" name="dL/dx: [N×D]…"/>
          <p:cNvSpPr txBox="1"/>
          <p:nvPr/>
        </p:nvSpPr>
        <p:spPr>
          <a:xfrm>
            <a:off x="97356" y="28648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557"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grpSp>
        <p:nvGrpSpPr>
          <p:cNvPr id="2560" name="成组"/>
          <p:cNvGrpSpPr/>
          <p:nvPr/>
        </p:nvGrpSpPr>
        <p:grpSpPr>
          <a:xfrm>
            <a:off x="366747" y="3289140"/>
            <a:ext cx="1520408" cy="831459"/>
            <a:chOff x="0" y="36339"/>
            <a:chExt cx="1520407" cy="831457"/>
          </a:xfrm>
        </p:grpSpPr>
        <p:sp>
          <p:nvSpPr>
            <p:cNvPr id="2558" name="矩形"/>
            <p:cNvSpPr/>
            <p:nvPr/>
          </p:nvSpPr>
          <p:spPr>
            <a:xfrm>
              <a:off x="0" y="36339"/>
              <a:ext cx="1520408" cy="83145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600">
                  <a:solidFill>
                    <a:srgbClr val="C00000"/>
                  </a:solidFill>
                </a:defRPr>
              </a:pPr>
              <a:endParaRPr/>
            </a:p>
          </p:txBody>
        </p:sp>
        <p:sp>
          <p:nvSpPr>
            <p:cNvPr id="2559" name="0    ?    ?  ?    ?  -30"/>
            <p:cNvSpPr/>
            <p:nvPr/>
          </p:nvSpPr>
          <p:spPr>
            <a:xfrm>
              <a:off x="0" y="452067"/>
              <a:ext cx="152040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ctr">
              <a:spAutoFit/>
            </a:bodyPr>
            <a:lstStyle>
              <a:lvl1pPr algn="ctr">
                <a:defRPr sz="2200">
                  <a:solidFill>
                    <a:srgbClr val="C00000"/>
                  </a:solidFill>
                </a:defRPr>
              </a:lvl1pPr>
            </a:lstStyle>
            <a:p>
              <a:r>
                <a:t>0    ?    ?  ?    ?  -30  </a:t>
              </a:r>
            </a:p>
          </p:txBody>
        </p:sp>
      </p:grpSp>
      <p:sp>
        <p:nvSpPr>
          <p:cNvPr id="2561" name="矩形"/>
          <p:cNvSpPr/>
          <p:nvPr/>
        </p:nvSpPr>
        <p:spPr>
          <a:xfrm rot="3107">
            <a:off x="1289698" y="2046158"/>
            <a:ext cx="353364" cy="373904"/>
          </a:xfrm>
          <a:prstGeom prst="rect">
            <a:avLst/>
          </a:prstGeom>
          <a:ln w="25400">
            <a:solidFill>
              <a:srgbClr val="0000FF"/>
            </a:solidFill>
          </a:ln>
        </p:spPr>
        <p:txBody>
          <a:bodyPr lIns="45719" rIns="45719" anchor="ctr"/>
          <a:lstStyle/>
          <a:p>
            <a:pPr>
              <a:defRPr sz="2400"/>
            </a:pPr>
            <a:endParaRPr/>
          </a:p>
        </p:txBody>
      </p:sp>
      <p:sp>
        <p:nvSpPr>
          <p:cNvPr id="2562" name="矩形"/>
          <p:cNvSpPr/>
          <p:nvPr/>
        </p:nvSpPr>
        <p:spPr>
          <a:xfrm rot="3107">
            <a:off x="1210501" y="3748887"/>
            <a:ext cx="548821" cy="422271"/>
          </a:xfrm>
          <a:prstGeom prst="rect">
            <a:avLst/>
          </a:prstGeom>
          <a:ln w="25400">
            <a:solidFill>
              <a:srgbClr val="0000FF"/>
            </a:solidFill>
          </a:ln>
        </p:spPr>
        <p:txBody>
          <a:bodyPr lIns="45719" rIns="45719" anchor="ctr"/>
          <a:lstStyle/>
          <a:p>
            <a:pPr>
              <a:defRPr sz="2400"/>
            </a:pPr>
            <a:endParaRPr/>
          </a:p>
        </p:txBody>
      </p:sp>
      <p:sp>
        <p:nvSpPr>
          <p:cNvPr id="2563" name="Local Gradient Slice:…"/>
          <p:cNvSpPr txBox="1"/>
          <p:nvPr/>
        </p:nvSpPr>
        <p:spPr>
          <a:xfrm>
            <a:off x="4999655" y="3407997"/>
            <a:ext cx="2605840"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sz="2800"/>
            </a:pPr>
            <a:r>
              <a:rPr lang="zh-CN" altLang="en-US" dirty="0"/>
              <a:t>局部梯度切片：</a:t>
            </a:r>
            <a:endParaRPr lang="en-US" altLang="zh-CN" dirty="0"/>
          </a:p>
          <a:p>
            <a:pPr algn="ctr">
              <a:defRPr sz="2800"/>
            </a:pPr>
            <a:r>
              <a:rPr dirty="0" err="1"/>
              <a:t>dy</a:t>
            </a:r>
            <a:r>
              <a:rPr dirty="0"/>
              <a:t>/dx</a:t>
            </a:r>
            <a:r>
              <a:rPr baseline="-25000" dirty="0"/>
              <a:t>2,3</a:t>
            </a:r>
          </a:p>
          <a:p>
            <a:pPr algn="ctr">
              <a:defRPr sz="2800">
                <a:solidFill>
                  <a:schemeClr val="accent2"/>
                </a:solidFill>
              </a:defRPr>
            </a:pPr>
            <a:r>
              <a:rPr dirty="0"/>
              <a:t>[ 0  0  0  0 ]</a:t>
            </a:r>
          </a:p>
          <a:p>
            <a:pPr algn="ctr">
              <a:defRPr sz="2800">
                <a:solidFill>
                  <a:schemeClr val="accent2"/>
                </a:solidFill>
              </a:defRPr>
            </a:pPr>
            <a:r>
              <a:rPr dirty="0"/>
              <a:t>[ 3  2  1 -2 ]</a:t>
            </a:r>
          </a:p>
        </p:txBody>
      </p:sp>
      <p:sp>
        <p:nvSpPr>
          <p:cNvPr id="2564" name="dL/dx2,3…"/>
          <p:cNvSpPr txBox="1"/>
          <p:nvPr/>
        </p:nvSpPr>
        <p:spPr>
          <a:xfrm>
            <a:off x="206688" y="4478895"/>
            <a:ext cx="5301839" cy="1919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2,3</a:t>
            </a:r>
            <a:r>
              <a:rPr>
                <a:solidFill>
                  <a:srgbClr val="000000"/>
                </a:solidFill>
              </a:rPr>
              <a:t> </a:t>
            </a:r>
          </a:p>
          <a:p>
            <a:pPr>
              <a:defRPr sz="2800"/>
            </a:pPr>
            <a:r>
              <a:t>= </a:t>
            </a:r>
            <a:r>
              <a:rPr>
                <a:solidFill>
                  <a:schemeClr val="accent2"/>
                </a:solidFill>
              </a:rPr>
              <a:t>(dy/dx</a:t>
            </a:r>
            <a:r>
              <a:rPr baseline="-25000">
                <a:solidFill>
                  <a:schemeClr val="accent2"/>
                </a:solidFill>
              </a:rPr>
              <a:t>2,3</a:t>
            </a:r>
            <a:r>
              <a:rPr>
                <a:solidFill>
                  <a:schemeClr val="accent2"/>
                </a:solidFill>
              </a:rPr>
              <a:t>) </a:t>
            </a:r>
            <a:r>
              <a:t>· </a:t>
            </a:r>
            <a:r>
              <a:rPr>
                <a:solidFill>
                  <a:srgbClr val="C00000"/>
                </a:solidFill>
              </a:rPr>
              <a:t>(dL/dy)</a:t>
            </a:r>
          </a:p>
          <a:p>
            <a:pPr>
              <a:defRPr sz="2800"/>
            </a:pPr>
            <a:r>
              <a:t>= </a:t>
            </a:r>
            <a:r>
              <a:rPr>
                <a:solidFill>
                  <a:srgbClr val="7030A0"/>
                </a:solidFill>
              </a:rPr>
              <a:t>(w</a:t>
            </a:r>
            <a:r>
              <a:rPr baseline="-25000">
                <a:solidFill>
                  <a:srgbClr val="7030A0"/>
                </a:solidFill>
              </a:rPr>
              <a:t>3,:</a:t>
            </a:r>
            <a:r>
              <a:rPr>
                <a:solidFill>
                  <a:srgbClr val="7030A0"/>
                </a:solidFill>
              </a:rPr>
              <a:t>) </a:t>
            </a:r>
            <a:r>
              <a:t>· </a:t>
            </a:r>
            <a:r>
              <a:rPr>
                <a:solidFill>
                  <a:srgbClr val="FF0000"/>
                </a:solidFill>
              </a:rPr>
              <a:t>(dL/dy</a:t>
            </a:r>
            <a:r>
              <a:rPr baseline="-25000">
                <a:solidFill>
                  <a:srgbClr val="FF0000"/>
                </a:solidFill>
              </a:rPr>
              <a:t>2,:</a:t>
            </a:r>
            <a:r>
              <a:rPr>
                <a:solidFill>
                  <a:srgbClr val="FF0000"/>
                </a:solidFill>
              </a:rPr>
              <a:t>)</a:t>
            </a:r>
          </a:p>
          <a:p>
            <a:pPr>
              <a:defRPr sz="2800"/>
            </a:pPr>
            <a:r>
              <a:t>= 3*(-8) + 2*1 + 1*4 + (-2)*6 = -30</a:t>
            </a:r>
          </a:p>
        </p:txBody>
      </p:sp>
      <p:sp>
        <p:nvSpPr>
          <p:cNvPr id="2565" name="矩形"/>
          <p:cNvSpPr/>
          <p:nvPr/>
        </p:nvSpPr>
        <p:spPr>
          <a:xfrm rot="3107">
            <a:off x="2225398" y="2396431"/>
            <a:ext cx="1275507" cy="373904"/>
          </a:xfrm>
          <a:prstGeom prst="rect">
            <a:avLst/>
          </a:prstGeom>
          <a:ln w="25400">
            <a:solidFill>
              <a:srgbClr val="7030A0"/>
            </a:solidFill>
          </a:ln>
        </p:spPr>
        <p:txBody>
          <a:bodyPr lIns="45719" rIns="45719" anchor="ctr"/>
          <a:lstStyle/>
          <a:p>
            <a:pPr>
              <a:defRPr sz="2400"/>
            </a:pPr>
            <a:endParaRPr/>
          </a:p>
        </p:txBody>
      </p:sp>
      <p:sp>
        <p:nvSpPr>
          <p:cNvPr id="2566" name="矩形"/>
          <p:cNvSpPr/>
          <p:nvPr/>
        </p:nvSpPr>
        <p:spPr>
          <a:xfrm rot="3107">
            <a:off x="9962963" y="3080082"/>
            <a:ext cx="1340768" cy="373904"/>
          </a:xfrm>
          <a:prstGeom prst="rect">
            <a:avLst/>
          </a:prstGeom>
          <a:ln w="25400">
            <a:solidFill>
              <a:srgbClr val="FF2600"/>
            </a:solidFill>
          </a:ln>
        </p:spPr>
        <p:txBody>
          <a:bodyPr lIns="45719" rIns="45719" anchor="ctr"/>
          <a:lstStyle/>
          <a:p>
            <a:pPr>
              <a:defRPr sz="2400"/>
            </a:pPr>
            <a:endParaRPr/>
          </a:p>
        </p:txBody>
      </p:sp>
      <p:sp>
        <p:nvSpPr>
          <p:cNvPr id="2567" name="矩形"/>
          <p:cNvSpPr/>
          <p:nvPr/>
        </p:nvSpPr>
        <p:spPr>
          <a:xfrm rot="3107">
            <a:off x="5634804" y="4769546"/>
            <a:ext cx="1340769" cy="373904"/>
          </a:xfrm>
          <a:prstGeom prst="rect">
            <a:avLst/>
          </a:prstGeom>
          <a:ln w="25400">
            <a:solidFill>
              <a:srgbClr val="7030A0"/>
            </a:solidFill>
          </a:ln>
        </p:spPr>
        <p:txBody>
          <a:bodyPr lIns="45719" rIns="45719" anchor="ctr"/>
          <a:lstStyle/>
          <a:p>
            <a:pPr>
              <a:defRPr sz="2400"/>
            </a:pPr>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9" name="Example: Matrix Multiplication"/>
          <p:cNvSpPr txBox="1">
            <a:spLocks noGrp="1"/>
          </p:cNvSpPr>
          <p:nvPr>
            <p:ph type="title"/>
          </p:nvPr>
        </p:nvSpPr>
        <p:spPr>
          <a:prstGeom prst="rect">
            <a:avLst/>
          </a:prstGeom>
        </p:spPr>
        <p:txBody>
          <a:bodyPr/>
          <a:lstStyle>
            <a:lvl1pPr>
              <a:defRPr sz="3900"/>
            </a:lvl1pPr>
          </a:lstStyle>
          <a:p>
            <a:r>
              <a:rPr lang="zh-CN" altLang="en-US" dirty="0">
                <a:highlight>
                  <a:srgbClr val="FFFF00"/>
                </a:highlight>
              </a:rPr>
              <a:t>示例：矩阵乘法</a:t>
            </a:r>
            <a:endParaRPr dirty="0">
              <a:highlight>
                <a:srgbClr val="FFFF00"/>
              </a:highlight>
            </a:endParaRPr>
          </a:p>
        </p:txBody>
      </p:sp>
      <p:sp>
        <p:nvSpPr>
          <p:cNvPr id="2570" name="幻灯片编号"/>
          <p:cNvSpPr txBox="1">
            <a:spLocks noGrp="1"/>
          </p:cNvSpPr>
          <p:nvPr>
            <p:ph type="sldNum" sz="quarter" idx="2"/>
          </p:nvPr>
        </p:nvSpPr>
        <p:spPr>
          <a:xfrm>
            <a:off x="5973236" y="6416645"/>
            <a:ext cx="245528" cy="383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2000"/>
            </a:lvl1pPr>
          </a:lstStyle>
          <a:p>
            <a:fld id="{86CB4B4D-7CA3-9044-876B-883B54F8677D}" type="slidenum">
              <a:t>99</a:t>
            </a:fld>
            <a:endParaRPr/>
          </a:p>
        </p:txBody>
      </p:sp>
      <p:sp>
        <p:nvSpPr>
          <p:cNvPr id="2571" name="x: [N×D]…"/>
          <p:cNvSpPr txBox="1"/>
          <p:nvPr/>
        </p:nvSpPr>
        <p:spPr>
          <a:xfrm>
            <a:off x="141113" y="1195740"/>
            <a:ext cx="1765856"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x: [N×D]</a:t>
            </a:r>
          </a:p>
          <a:p>
            <a:pPr algn="ctr">
              <a:defRPr sz="2200">
                <a:solidFill>
                  <a:srgbClr val="6AA84F"/>
                </a:solidFill>
              </a:defRPr>
            </a:pPr>
            <a:r>
              <a:t>[  2   1  -3 ]</a:t>
            </a:r>
          </a:p>
          <a:p>
            <a:pPr algn="ctr">
              <a:defRPr sz="2200">
                <a:solidFill>
                  <a:srgbClr val="6AA84F"/>
                </a:solidFill>
              </a:defRPr>
            </a:pPr>
            <a:r>
              <a:t>[ -3   4   2 ]</a:t>
            </a:r>
          </a:p>
        </p:txBody>
      </p:sp>
      <p:sp>
        <p:nvSpPr>
          <p:cNvPr id="2572" name="w: [D×M]…"/>
          <p:cNvSpPr txBox="1"/>
          <p:nvPr/>
        </p:nvSpPr>
        <p:spPr>
          <a:xfrm>
            <a:off x="1942303" y="1178735"/>
            <a:ext cx="1846752" cy="1564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w: [D×M]</a:t>
            </a:r>
          </a:p>
          <a:p>
            <a:pPr algn="ctr">
              <a:defRPr sz="2200">
                <a:solidFill>
                  <a:srgbClr val="6AA84F"/>
                </a:solidFill>
              </a:defRPr>
            </a:pPr>
            <a:r>
              <a:t>[  3  2  1 -1]</a:t>
            </a:r>
          </a:p>
          <a:p>
            <a:pPr algn="ctr">
              <a:defRPr sz="2200">
                <a:solidFill>
                  <a:srgbClr val="6AA84F"/>
                </a:solidFill>
              </a:defRPr>
            </a:pPr>
            <a:r>
              <a:t>[  2  1  3  2]</a:t>
            </a:r>
          </a:p>
          <a:p>
            <a:pPr algn="ctr">
              <a:defRPr sz="2200">
                <a:solidFill>
                  <a:srgbClr val="6AA84F"/>
                </a:solidFill>
              </a:defRPr>
            </a:pPr>
            <a:r>
              <a:t>[  3  2  1 -2]</a:t>
            </a:r>
          </a:p>
        </p:txBody>
      </p:sp>
      <p:grpSp>
        <p:nvGrpSpPr>
          <p:cNvPr id="2577" name="成组"/>
          <p:cNvGrpSpPr/>
          <p:nvPr/>
        </p:nvGrpSpPr>
        <p:grpSpPr>
          <a:xfrm>
            <a:off x="4467611" y="1235516"/>
            <a:ext cx="3669930" cy="1749149"/>
            <a:chOff x="0" y="-2"/>
            <a:chExt cx="3669929" cy="1749148"/>
          </a:xfrm>
        </p:grpSpPr>
        <p:grpSp>
          <p:nvGrpSpPr>
            <p:cNvPr id="2575" name="成组"/>
            <p:cNvGrpSpPr/>
            <p:nvPr/>
          </p:nvGrpSpPr>
          <p:grpSpPr>
            <a:xfrm>
              <a:off x="0" y="-2"/>
              <a:ext cx="3669929" cy="1749148"/>
              <a:chOff x="0" y="-1"/>
              <a:chExt cx="3669928" cy="1749146"/>
            </a:xfrm>
          </p:grpSpPr>
          <p:sp>
            <p:nvSpPr>
              <p:cNvPr id="2573" name="矩形"/>
              <p:cNvSpPr/>
              <p:nvPr/>
            </p:nvSpPr>
            <p:spPr>
              <a:xfrm>
                <a:off x="0" y="-1"/>
                <a:ext cx="3669928" cy="1749146"/>
              </a:xfrm>
              <a:prstGeom prst="rect">
                <a:avLst/>
              </a:prstGeom>
              <a:solidFill>
                <a:srgbClr val="F3F3F3"/>
              </a:solidFill>
              <a:ln w="9525" cap="flat">
                <a:solidFill>
                  <a:srgbClr val="44546A"/>
                </a:solidFill>
                <a:prstDash val="solid"/>
                <a:round/>
              </a:ln>
              <a:effectLst/>
            </p:spPr>
            <p:txBody>
              <a:bodyPr wrap="square" lIns="45719" tIns="45719" rIns="45719" bIns="45719" numCol="1" anchor="t">
                <a:noAutofit/>
              </a:bodyPr>
              <a:lstStyle/>
              <a:p>
                <a:pPr algn="ctr">
                  <a:defRPr sz="2900" i="1"/>
                </a:pPr>
                <a:endParaRPr/>
              </a:p>
            </p:txBody>
          </p:sp>
          <p:sp>
            <p:nvSpPr>
              <p:cNvPr id="2574" name="Matrix Multiply y = xw"/>
              <p:cNvSpPr txBox="1"/>
              <p:nvPr/>
            </p:nvSpPr>
            <p:spPr>
              <a:xfrm>
                <a:off x="0" y="-1"/>
                <a:ext cx="3669928" cy="6923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67" tIns="121867" rIns="121867" bIns="121867" numCol="1" anchor="t">
                <a:spAutoFit/>
              </a:bodyPr>
              <a:lstStyle/>
              <a:p>
                <a:pPr algn="ctr">
                  <a:defRPr sz="2900"/>
                </a:pPr>
                <a:r>
                  <a:rPr lang="zh-CN" altLang="en-US" dirty="0"/>
                  <a:t>矩阵乘法 </a:t>
                </a:r>
                <a:r>
                  <a:rPr lang="en-US" altLang="zh-CN" i="1" dirty="0"/>
                  <a:t>y = </a:t>
                </a:r>
                <a:r>
                  <a:rPr lang="en-US" altLang="zh-CN" i="1" dirty="0" err="1"/>
                  <a:t>xw</a:t>
                </a:r>
                <a:endParaRPr lang="en-US" altLang="zh-CN" i="1" dirty="0"/>
              </a:p>
            </p:txBody>
          </p:sp>
        </p:grpSp>
        <p:pic>
          <p:nvPicPr>
            <p:cNvPr id="2576" name="image165.png" descr="image165.png"/>
            <p:cNvPicPr>
              <a:picLocks noChangeAspect="1"/>
            </p:cNvPicPr>
            <p:nvPr/>
          </p:nvPicPr>
          <p:blipFill>
            <a:blip r:embed="rId2"/>
            <a:stretch>
              <a:fillRect/>
            </a:stretch>
          </p:blipFill>
          <p:spPr>
            <a:xfrm>
              <a:off x="258040" y="655646"/>
              <a:ext cx="3185138" cy="943122"/>
            </a:xfrm>
            <a:prstGeom prst="rect">
              <a:avLst/>
            </a:prstGeom>
            <a:ln w="12700" cap="flat">
              <a:noFill/>
              <a:miter lim="400000"/>
            </a:ln>
            <a:effectLst/>
          </p:spPr>
        </p:pic>
      </p:grpSp>
      <p:sp>
        <p:nvSpPr>
          <p:cNvPr id="2578" name="y: [N×M]…"/>
          <p:cNvSpPr txBox="1"/>
          <p:nvPr/>
        </p:nvSpPr>
        <p:spPr>
          <a:xfrm>
            <a:off x="9518985" y="469870"/>
            <a:ext cx="248135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pPr>
            <a:r>
              <a:t>y: [N×M]</a:t>
            </a:r>
          </a:p>
          <a:p>
            <a:pPr algn="ctr">
              <a:defRPr sz="2600">
                <a:solidFill>
                  <a:srgbClr val="6AA84F"/>
                </a:solidFill>
              </a:defRPr>
            </a:pPr>
            <a:r>
              <a:t>[-1 -1   2   6 ]</a:t>
            </a:r>
          </a:p>
          <a:p>
            <a:pPr algn="ctr">
              <a:defRPr sz="2600">
                <a:solidFill>
                  <a:srgbClr val="6AA84F"/>
                </a:solidFill>
              </a:defRPr>
            </a:pPr>
            <a:r>
              <a:t>[ 5   2  11  7 ]</a:t>
            </a:r>
          </a:p>
        </p:txBody>
      </p:sp>
      <p:sp>
        <p:nvSpPr>
          <p:cNvPr id="2579" name="线条"/>
          <p:cNvSpPr/>
          <p:nvPr/>
        </p:nvSpPr>
        <p:spPr>
          <a:xfrm>
            <a:off x="8304835" y="1504099"/>
            <a:ext cx="1182893" cy="1"/>
          </a:xfrm>
          <a:prstGeom prst="line">
            <a:avLst/>
          </a:prstGeom>
          <a:ln w="25400">
            <a:solidFill>
              <a:schemeClr val="accent6"/>
            </a:solidFill>
            <a:tailEnd type="triangle"/>
          </a:ln>
        </p:spPr>
        <p:txBody>
          <a:bodyPr lIns="45719" rIns="45719"/>
          <a:lstStyle/>
          <a:p>
            <a:endParaRPr/>
          </a:p>
        </p:txBody>
      </p:sp>
      <p:sp>
        <p:nvSpPr>
          <p:cNvPr id="2580" name="线条"/>
          <p:cNvSpPr/>
          <p:nvPr/>
        </p:nvSpPr>
        <p:spPr>
          <a:xfrm>
            <a:off x="3789055" y="1470577"/>
            <a:ext cx="639531" cy="1"/>
          </a:xfrm>
          <a:prstGeom prst="line">
            <a:avLst/>
          </a:prstGeom>
          <a:ln w="25400">
            <a:solidFill>
              <a:schemeClr val="accent6"/>
            </a:solidFill>
            <a:tailEnd type="triangle"/>
          </a:ln>
        </p:spPr>
        <p:txBody>
          <a:bodyPr lIns="45719" rIns="45719"/>
          <a:lstStyle/>
          <a:p>
            <a:endParaRPr/>
          </a:p>
        </p:txBody>
      </p:sp>
      <p:sp>
        <p:nvSpPr>
          <p:cNvPr id="2581" name="dL/dy: [N×M]…"/>
          <p:cNvSpPr txBox="1"/>
          <p:nvPr/>
        </p:nvSpPr>
        <p:spPr>
          <a:xfrm>
            <a:off x="9518987" y="2117102"/>
            <a:ext cx="2210225" cy="1386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spAutoFit/>
          </a:bodyPr>
          <a:lstStyle/>
          <a:p>
            <a:pPr algn="ctr">
              <a:defRPr sz="2600">
                <a:solidFill>
                  <a:srgbClr val="C00000"/>
                </a:solidFill>
              </a:defRPr>
            </a:pPr>
            <a:r>
              <a:t>dL/dy</a:t>
            </a:r>
            <a:r>
              <a:rPr>
                <a:solidFill>
                  <a:srgbClr val="000000"/>
                </a:solidFill>
              </a:rPr>
              <a:t>: [N×M]</a:t>
            </a:r>
          </a:p>
          <a:p>
            <a:pPr algn="ctr">
              <a:defRPr sz="2600">
                <a:solidFill>
                  <a:srgbClr val="C00000"/>
                </a:solidFill>
              </a:defRPr>
            </a:pPr>
            <a:r>
              <a:t>[  2  3 -3  9 ]</a:t>
            </a:r>
          </a:p>
          <a:p>
            <a:pPr algn="ctr">
              <a:defRPr sz="2600">
                <a:solidFill>
                  <a:srgbClr val="C00000"/>
                </a:solidFill>
              </a:defRPr>
            </a:pPr>
            <a:r>
              <a:t>[ -8  1  4  6 ]</a:t>
            </a:r>
          </a:p>
        </p:txBody>
      </p:sp>
      <p:sp>
        <p:nvSpPr>
          <p:cNvPr id="2582" name="线条"/>
          <p:cNvSpPr/>
          <p:nvPr/>
        </p:nvSpPr>
        <p:spPr>
          <a:xfrm>
            <a:off x="8295171" y="2834287"/>
            <a:ext cx="1223682" cy="1"/>
          </a:xfrm>
          <a:prstGeom prst="line">
            <a:avLst/>
          </a:prstGeom>
          <a:ln w="25400">
            <a:solidFill>
              <a:srgbClr val="C00000"/>
            </a:solidFill>
            <a:headEnd type="triangle"/>
          </a:ln>
        </p:spPr>
        <p:txBody>
          <a:bodyPr lIns="45719" rIns="45719"/>
          <a:lstStyle/>
          <a:p>
            <a:endParaRPr/>
          </a:p>
        </p:txBody>
      </p:sp>
      <p:sp>
        <p:nvSpPr>
          <p:cNvPr id="2583" name="dL/dx: [N×D]…"/>
          <p:cNvSpPr txBox="1"/>
          <p:nvPr/>
        </p:nvSpPr>
        <p:spPr>
          <a:xfrm>
            <a:off x="21156" y="2915676"/>
            <a:ext cx="2136955" cy="12343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67" tIns="121867" rIns="121867" bIns="121867" anchor="ctr">
            <a:spAutoFit/>
          </a:bodyPr>
          <a:lstStyle/>
          <a:p>
            <a:pPr algn="ctr">
              <a:defRPr sz="2200"/>
            </a:pPr>
            <a:r>
              <a:t>dL/dx: [N×D]</a:t>
            </a:r>
          </a:p>
          <a:p>
            <a:pPr algn="ctr">
              <a:defRPr sz="2200">
                <a:solidFill>
                  <a:srgbClr val="C00000"/>
                </a:solidFill>
              </a:defRPr>
            </a:pPr>
            <a:r>
              <a:t>[  0   16   -9  ]</a:t>
            </a:r>
          </a:p>
          <a:p>
            <a:pPr algn="ctr">
              <a:defRPr sz="2200">
                <a:solidFill>
                  <a:srgbClr val="C00000"/>
                </a:solidFill>
              </a:defRPr>
            </a:pPr>
            <a:r>
              <a:t>[-24   9  -30 ]</a:t>
            </a:r>
          </a:p>
        </p:txBody>
      </p:sp>
      <p:sp>
        <p:nvSpPr>
          <p:cNvPr id="2584" name="线条"/>
          <p:cNvSpPr/>
          <p:nvPr/>
        </p:nvSpPr>
        <p:spPr>
          <a:xfrm rot="10800000" flipV="1">
            <a:off x="2002095" y="2866392"/>
            <a:ext cx="2356134" cy="88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898" y="0"/>
                </a:lnTo>
                <a:lnTo>
                  <a:pt x="13898" y="21600"/>
                </a:lnTo>
                <a:lnTo>
                  <a:pt x="21600" y="21600"/>
                </a:lnTo>
              </a:path>
            </a:pathLst>
          </a:custGeom>
          <a:ln w="25400">
            <a:solidFill>
              <a:srgbClr val="C00000"/>
            </a:solidFill>
            <a:miter/>
            <a:tailEnd type="triangle"/>
          </a:ln>
        </p:spPr>
        <p:txBody>
          <a:bodyPr lIns="45719" rIns="45719" anchor="ctr"/>
          <a:lstStyle/>
          <a:p>
            <a:endParaRPr/>
          </a:p>
        </p:txBody>
      </p:sp>
      <p:sp>
        <p:nvSpPr>
          <p:cNvPr id="2585" name="dL/dxi,j…"/>
          <p:cNvSpPr txBox="1"/>
          <p:nvPr/>
        </p:nvSpPr>
        <p:spPr>
          <a:xfrm>
            <a:off x="206688" y="4478895"/>
            <a:ext cx="3380823" cy="15133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800">
                <a:solidFill>
                  <a:srgbClr val="0000FF"/>
                </a:solidFill>
              </a:defRPr>
            </a:pPr>
            <a:r>
              <a:t>dL/dx</a:t>
            </a:r>
            <a:r>
              <a:rPr baseline="-25000"/>
              <a:t>i,j</a:t>
            </a:r>
            <a:r>
              <a:rPr>
                <a:solidFill>
                  <a:srgbClr val="000000"/>
                </a:solidFill>
              </a:rPr>
              <a:t> </a:t>
            </a:r>
          </a:p>
          <a:p>
            <a:pPr>
              <a:defRPr sz="2800"/>
            </a:pPr>
            <a:r>
              <a:t>= </a:t>
            </a:r>
            <a:r>
              <a:rPr>
                <a:solidFill>
                  <a:schemeClr val="accent2"/>
                </a:solidFill>
              </a:rPr>
              <a:t>(dy/dx</a:t>
            </a:r>
            <a:r>
              <a:rPr baseline="-25000">
                <a:solidFill>
                  <a:schemeClr val="accent2"/>
                </a:solidFill>
              </a:rPr>
              <a:t>i,j</a:t>
            </a:r>
            <a:r>
              <a:rPr>
                <a:solidFill>
                  <a:schemeClr val="accent2"/>
                </a:solidFill>
              </a:rPr>
              <a:t>) </a:t>
            </a:r>
            <a:r>
              <a:t>· </a:t>
            </a:r>
            <a:r>
              <a:rPr>
                <a:solidFill>
                  <a:srgbClr val="C00000"/>
                </a:solidFill>
              </a:rPr>
              <a:t>(dL/dy)</a:t>
            </a:r>
          </a:p>
          <a:p>
            <a:pPr>
              <a:defRPr sz="2800"/>
            </a:pPr>
            <a:r>
              <a:t>= </a:t>
            </a:r>
            <a:r>
              <a:rPr>
                <a:solidFill>
                  <a:srgbClr val="7030A0"/>
                </a:solidFill>
              </a:rPr>
              <a:t>(w</a:t>
            </a:r>
            <a:r>
              <a:rPr baseline="-25000">
                <a:solidFill>
                  <a:srgbClr val="7030A0"/>
                </a:solidFill>
              </a:rPr>
              <a:t>j,:</a:t>
            </a:r>
            <a:r>
              <a:rPr>
                <a:solidFill>
                  <a:srgbClr val="7030A0"/>
                </a:solidFill>
              </a:rPr>
              <a:t>) </a:t>
            </a:r>
            <a:r>
              <a:t>· </a:t>
            </a:r>
            <a:r>
              <a:rPr>
                <a:solidFill>
                  <a:srgbClr val="FF0000"/>
                </a:solidFill>
              </a:rPr>
              <a:t>(dL/dy</a:t>
            </a:r>
            <a:r>
              <a:rPr baseline="-25000">
                <a:solidFill>
                  <a:srgbClr val="FF0000"/>
                </a:solidFill>
              </a:rPr>
              <a:t>i,:</a:t>
            </a:r>
            <a:r>
              <a:rPr>
                <a:solidFill>
                  <a:srgbClr val="FF0000"/>
                </a:solidFill>
              </a:rPr>
              <a: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933</TotalTime>
  <Words>6737</Words>
  <Application>Microsoft Macintosh PowerPoint</Application>
  <PresentationFormat>Widescreen</PresentationFormat>
  <Paragraphs>1337</Paragraphs>
  <Slides>107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107</vt:i4>
      </vt:variant>
    </vt:vector>
  </HeadingPairs>
  <TitlesOfParts>
    <vt:vector size="111" baseType="lpstr">
      <vt:lpstr>Arial</vt:lpstr>
      <vt:lpstr>Calibri</vt:lpstr>
      <vt:lpstr>Calibri Light</vt:lpstr>
      <vt:lpstr>Office Theme</vt:lpstr>
      <vt:lpstr>Back Propagation</vt:lpstr>
      <vt:lpstr>问题：如何计算梯度？</vt:lpstr>
      <vt:lpstr>错误的想法: 推导               进行计算 </vt:lpstr>
      <vt:lpstr>更好的想法: 计算图</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举例：简单的反向传播</vt:lpstr>
      <vt:lpstr>PowerPoint Presentation</vt:lpstr>
      <vt:lpstr>PowerPoint Presentation</vt:lpstr>
      <vt:lpstr>PowerPoint Presentation</vt:lpstr>
      <vt:lpstr>PowerPoint Presentation</vt:lpstr>
      <vt:lpstr>PowerPoint Presentation</vt:lpstr>
      <vt:lpstr>另一个例子：</vt:lpstr>
      <vt:lpstr>另一个例子：</vt:lpstr>
      <vt:lpstr>另一个例子：</vt:lpstr>
      <vt:lpstr>另一个例子：</vt:lpstr>
      <vt:lpstr>另一个例子：</vt:lpstr>
      <vt:lpstr>另一个例子：</vt:lpstr>
      <vt:lpstr>另一个例子：</vt:lpstr>
      <vt:lpstr>另一个例子：</vt:lpstr>
      <vt:lpstr>另一个例子：</vt:lpstr>
      <vt:lpstr>另一个例子：</vt:lpstr>
      <vt:lpstr>另一个例子：</vt:lpstr>
      <vt:lpstr>另一个例子：</vt:lpstr>
      <vt:lpstr>另一个例子：</vt:lpstr>
      <vt:lpstr>另一个例子：</vt:lpstr>
      <vt:lpstr>其他激活函数的梯度？</vt:lpstr>
      <vt:lpstr>其他激活函数的梯度？</vt:lpstr>
      <vt:lpstr>梯度流模式</vt:lpstr>
      <vt:lpstr>梯度流模式</vt:lpstr>
      <vt:lpstr>梯度流模式</vt:lpstr>
      <vt:lpstr>梯度流模式</vt:lpstr>
      <vt:lpstr>反向传播实现: ”平缓” 梯度 代码:</vt:lpstr>
      <vt:lpstr>反向传播实现: ”平缓” 梯度 代码:</vt:lpstr>
      <vt:lpstr>反向传播实现: ”平缓” 梯度 代码:</vt:lpstr>
      <vt:lpstr>反向传播实现: ”平缓” 梯度 代码:</vt:lpstr>
      <vt:lpstr>反向传播实现: ”平缓” 梯度 代码:</vt:lpstr>
      <vt:lpstr>反向传播实现: ”平缓” 梯度 代码:</vt:lpstr>
      <vt:lpstr>反向传播实现: ”平缓” 梯度 代码:</vt:lpstr>
      <vt:lpstr>反向传播实现: ”平缓” 梯度 代码:</vt:lpstr>
      <vt:lpstr>反向传播实现：模块化 API</vt:lpstr>
      <vt:lpstr>示例: PyTorch 求导函数</vt:lpstr>
      <vt:lpstr>示例: PyTorch operators</vt:lpstr>
      <vt:lpstr>PowerPoint Presentation</vt:lpstr>
      <vt:lpstr>PowerPoint Presentation</vt:lpstr>
      <vt:lpstr>PowerPoint Presentation</vt:lpstr>
      <vt:lpstr>PowerPoint Presentation</vt:lpstr>
      <vt:lpstr>PowerPoint Presentation</vt:lpstr>
      <vt:lpstr>回顾：向量导数</vt:lpstr>
      <vt:lpstr>回顾：向量导数</vt:lpstr>
      <vt:lpstr>回顾：向量导数</vt:lpstr>
      <vt:lpstr>带向量的反向传播</vt:lpstr>
      <vt:lpstr>带向量的反向传播</vt:lpstr>
      <vt:lpstr>带向量的反向传播</vt:lpstr>
      <vt:lpstr>带向量的反向传播</vt:lpstr>
      <vt:lpstr>带向量的反向传播</vt:lpstr>
      <vt:lpstr>带向量的反向传播</vt:lpstr>
      <vt:lpstr>带向量的反向传播</vt:lpstr>
      <vt:lpstr>带向量的反向传播</vt:lpstr>
      <vt:lpstr>带向量的反向传播</vt:lpstr>
      <vt:lpstr>带向量的反向传播</vt:lpstr>
      <vt:lpstr>带向量的反向传播</vt:lpstr>
      <vt:lpstr>使用矩阵（或张量）进行反向传播：</vt:lpstr>
      <vt:lpstr>使用矩阵（或张量）进行反向传播：</vt:lpstr>
      <vt:lpstr>使用矩阵（或张量）进行反向传播：</vt:lpstr>
      <vt:lpstr>使用矩阵（或张量）进行反向传播：</vt:lpstr>
      <vt:lpstr>使用矩阵（或张量）进行反向传播：</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示例：矩阵乘法</vt:lpstr>
      <vt:lpstr>反向传播：另一种观点</vt:lpstr>
      <vt:lpstr>反向传播：另一种观点</vt:lpstr>
      <vt:lpstr>反向模式自动微分</vt:lpstr>
      <vt:lpstr>反向模式自动微分</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Propagation</dc:title>
  <cp:lastModifiedBy>Jinjun Wang</cp:lastModifiedBy>
  <cp:revision>12</cp:revision>
  <dcterms:modified xsi:type="dcterms:W3CDTF">2021-11-09T11:56:28Z</dcterms:modified>
</cp:coreProperties>
</file>