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673f038a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673f038a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12c56aa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12c56aa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12c56aa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012c56aa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12c56aa6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12c56aa6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12c56aa6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12c56aa6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12c56aa6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012c56aa6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12c56aa6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12c56aa6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12c56aa6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12c56aa6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12c56aa6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12c56aa6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673f038a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673f038a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673f038a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673f038a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17186b5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17186b5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673f038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673f038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673f038a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673f038a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673f038a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673f038a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673f038a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673f038a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673f038a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673f038a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673f038a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673f038a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guoshengcv/CurriculumNe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hyperlink" Target="https://github.com/hjimce/O2U-Ne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72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Noisy label detection algorithm</a:t>
            </a:r>
            <a:endParaRPr sz="4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51625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-Rui Cai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334575" y="173425"/>
            <a:ext cx="69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of the accuracy of image classification after </a:t>
            </a:r>
            <a:r>
              <a:rPr lang="en"/>
              <a:t>noisy samples detection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25" y="595475"/>
            <a:ext cx="6326611" cy="426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CurriculumNet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10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Motivation: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对于机器学习来说，模型开始的时候学习一个概念的简单的方面，然后逐渐学习更加复杂的方面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916050"/>
            <a:ext cx="8520600" cy="32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Pipeline: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Initial feature generation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Curriculum design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Curriculum learning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360500" y="863075"/>
            <a:ext cx="38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https://github.com/guoshengcv/CurriculumNet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feature generation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311700" y="213987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使用全部的样本训练一个initial model，应用于计算一个deep representation(eg. FC层的特征)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Curriculum Design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349950" y="98185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Aim: rank subsets of whole </a:t>
            </a:r>
            <a:r>
              <a:rPr lang="en"/>
              <a:t>training set with complexity</a:t>
            </a:r>
            <a:endParaRPr/>
          </a:p>
        </p:txBody>
      </p:sp>
      <p:grpSp>
        <p:nvGrpSpPr>
          <p:cNvPr id="143" name="Google Shape;143;p25"/>
          <p:cNvGrpSpPr/>
          <p:nvPr/>
        </p:nvGrpSpPr>
        <p:grpSpPr>
          <a:xfrm>
            <a:off x="349950" y="1507675"/>
            <a:ext cx="8520600" cy="2508900"/>
            <a:chOff x="377275" y="1347275"/>
            <a:chExt cx="8520600" cy="2508900"/>
          </a:xfrm>
        </p:grpSpPr>
        <p:grpSp>
          <p:nvGrpSpPr>
            <p:cNvPr id="144" name="Google Shape;144;p25"/>
            <p:cNvGrpSpPr/>
            <p:nvPr/>
          </p:nvGrpSpPr>
          <p:grpSpPr>
            <a:xfrm>
              <a:off x="377275" y="1347275"/>
              <a:ext cx="8520600" cy="2508900"/>
              <a:chOff x="349950" y="1336350"/>
              <a:chExt cx="8520600" cy="2508900"/>
            </a:xfrm>
          </p:grpSpPr>
          <p:grpSp>
            <p:nvGrpSpPr>
              <p:cNvPr id="145" name="Google Shape;145;p25"/>
              <p:cNvGrpSpPr/>
              <p:nvPr/>
            </p:nvGrpSpPr>
            <p:grpSpPr>
              <a:xfrm>
                <a:off x="349950" y="1336350"/>
                <a:ext cx="8520600" cy="2508900"/>
                <a:chOff x="349950" y="1336350"/>
                <a:chExt cx="8520600" cy="2508900"/>
              </a:xfrm>
            </p:grpSpPr>
            <p:sp>
              <p:nvSpPr>
                <p:cNvPr id="146" name="Google Shape;146;p25"/>
                <p:cNvSpPr txBox="1"/>
                <p:nvPr/>
              </p:nvSpPr>
              <p:spPr>
                <a:xfrm>
                  <a:off x="349950" y="1336350"/>
                  <a:ext cx="8520600" cy="2508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Design:</a:t>
                  </a:r>
                  <a:endParaRPr/>
                </a:p>
                <a:p>
                  <a:pPr indent="-311150" lvl="0" marL="457200" rtl="0" algn="l">
                    <a:spcBef>
                      <a:spcPts val="0"/>
                    </a:spcBef>
                    <a:spcAft>
                      <a:spcPts val="0"/>
                    </a:spcAft>
                    <a:buSzPts val="1300"/>
                    <a:buChar char="+"/>
                  </a:pPr>
                  <a:r>
                    <a:rPr lang="en" sz="1300"/>
                    <a:t>承接上一步预训练模型(InceptionV2),得到FC层每个样本对应的特征</a:t>
                  </a:r>
                  <a:endParaRPr sz="1300"/>
                </a:p>
                <a:p>
                  <a:pPr indent="-311150" lvl="0" marL="457200" rtl="0" algn="l">
                    <a:spcBef>
                      <a:spcPts val="0"/>
                    </a:spcBef>
                    <a:spcAft>
                      <a:spcPts val="0"/>
                    </a:spcAft>
                    <a:buSzPts val="1300"/>
                    <a:buChar char="+"/>
                  </a:pPr>
                  <a:r>
                    <a:rPr lang="en" sz="1300"/>
                    <a:t>计算每个样本特征之间的欧氏距离</a:t>
                  </a:r>
                  <a:endParaRPr sz="1300"/>
                </a:p>
                <a:p>
                  <a:pPr indent="-311150" lvl="0" marL="457200" rtl="0" algn="l">
                    <a:spcBef>
                      <a:spcPts val="0"/>
                    </a:spcBef>
                    <a:spcAft>
                      <a:spcPts val="0"/>
                    </a:spcAft>
                    <a:buSzPts val="1300"/>
                    <a:buChar char="+"/>
                  </a:pPr>
                  <a:r>
                    <a:rPr lang="en" sz="1300"/>
                    <a:t>定义每个样本在特征空间中对应的局部密度</a:t>
                  </a:r>
                  <a:endParaRPr sz="1300"/>
                </a:p>
                <a:p>
                  <a:pPr indent="0" lvl="0" marL="45720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/>
                    <a:t>其中d_{c}是把第二步中所有距离从小到大排序，排在第k%的值</a:t>
                  </a:r>
                  <a:endParaRPr sz="900"/>
                </a:p>
                <a:p>
                  <a:pPr indent="0" lvl="0" marL="45720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/>
                    <a:t>局部密度公式理解为对于样本i来说，在空间中所有距离小于dc的特征的个数</a:t>
                  </a:r>
                  <a:endParaRPr sz="900"/>
                </a:p>
                <a:p>
                  <a:pPr indent="-311150" lvl="0" marL="457200" rtl="0" algn="l">
                    <a:spcBef>
                      <a:spcPts val="0"/>
                    </a:spcBef>
                    <a:spcAft>
                      <a:spcPts val="0"/>
                    </a:spcAft>
                    <a:buSzPts val="1300"/>
                    <a:buChar char="+"/>
                  </a:pPr>
                  <a:r>
                    <a:rPr lang="en" sz="1300"/>
                    <a:t>定义新距离指标判断聚类中心</a:t>
                  </a:r>
                  <a:endParaRPr sz="1300"/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/>
                    <a:t>          </a:t>
                  </a:r>
                  <a:r>
                    <a:rPr lang="en" sz="900"/>
                    <a:t>距离指标理解为对于样本i来说，若存在局部密度比i高的点，取这些点离i最近距离作为距离指标，否则取所有样本离i的最远距离作为距离指标</a:t>
                  </a:r>
                  <a:endParaRPr sz="900"/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/>
                    <a:t>	排在前面几位的就是聚类中心</a:t>
                  </a:r>
                  <a:endParaRPr sz="900"/>
                </a:p>
                <a:p>
                  <a:pPr indent="-336550" lvl="0" marL="457200" rtl="0" algn="l">
                    <a:spcBef>
                      <a:spcPts val="0"/>
                    </a:spcBef>
                    <a:spcAft>
                      <a:spcPts val="0"/>
                    </a:spcAft>
                    <a:buSzPts val="1700"/>
                    <a:buChar char="+"/>
                  </a:pPr>
                  <a:r>
                    <a:rPr lang="en" sz="1300"/>
                    <a:t>运用k-means生成聚类，文中生成了clean, noisy, highly noisy三类</a:t>
                  </a:r>
                  <a:endParaRPr sz="1300"/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147" name="Google Shape;147;p25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435250" y="1841000"/>
                  <a:ext cx="1078025" cy="1908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148" name="Google Shape;148;p2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719487" y="1900699"/>
                <a:ext cx="966875" cy="745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9" name="Google Shape;149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25850" y="2536050"/>
              <a:ext cx="1414750" cy="2421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25"/>
          <p:cNvSpPr txBox="1"/>
          <p:nvPr/>
        </p:nvSpPr>
        <p:spPr>
          <a:xfrm>
            <a:off x="5824275" y="1970525"/>
            <a:ext cx="2687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定义局部密度参数的原因：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干净的样本</a:t>
            </a:r>
            <a:r>
              <a:rPr lang="en" sz="1000"/>
              <a:t>在特征空间中更</a:t>
            </a:r>
            <a:r>
              <a:rPr lang="en" sz="1000">
                <a:solidFill>
                  <a:srgbClr val="38761D"/>
                </a:solidFill>
              </a:rPr>
              <a:t>密集</a:t>
            </a:r>
            <a:r>
              <a:rPr lang="en" sz="1000"/>
              <a:t>，从而导致局部密度上升，</a:t>
            </a:r>
            <a:r>
              <a:rPr lang="en" sz="1000">
                <a:solidFill>
                  <a:srgbClr val="CC0000"/>
                </a:solidFill>
              </a:rPr>
              <a:t>噪声样本</a:t>
            </a:r>
            <a:r>
              <a:rPr lang="en" sz="1000"/>
              <a:t>具有多样性，在空间中很</a:t>
            </a:r>
            <a:r>
              <a:rPr lang="en" sz="1000">
                <a:solidFill>
                  <a:srgbClr val="CC0000"/>
                </a:solidFill>
              </a:rPr>
              <a:t>稀疏</a:t>
            </a:r>
            <a:endParaRPr sz="10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method</a:t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421975" y="987325"/>
            <a:ext cx="71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all images in the category of cat from the WebVision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25" y="1387525"/>
            <a:ext cx="4205774" cy="27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4688075" y="2148925"/>
            <a:ext cx="3173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最右边最为密集，是clean dataset, 左边很稀疏，是noisy dataset，中间最为稀疏，是highly noisy dataset，使用聚类密度代表了样本集的复杂性，从而排序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Curriculum Learning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397700"/>
            <a:ext cx="5348700" cy="23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</a:t>
            </a:r>
            <a:r>
              <a:rPr lang="en"/>
              <a:t>rain on clean subsets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 on clean and noisy subsets of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Clean samples with loss weights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Noisy samples with loss weights 0.5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 on clean, noisy and </a:t>
            </a:r>
            <a:r>
              <a:rPr lang="en"/>
              <a:t>highly noisy subsets of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Loss weights: 1, 0.5, 0.5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model becomes more generalized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999" y="1485100"/>
            <a:ext cx="2966550" cy="19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33575" y="1206150"/>
            <a:ext cx="8520600" cy="27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Datasets: </a:t>
            </a:r>
            <a:endParaRPr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WebVision2017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10000 classes with 2439574 pics without annotation, only 100,000 manually labeled images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50000 as train and val, 50000 as test</a:t>
            </a:r>
            <a:endParaRPr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Clothing1M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1 million noisy samples and 74000 pics as ground truth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Ground </a:t>
            </a:r>
            <a:r>
              <a:rPr lang="en"/>
              <a:t>truth(clean dataset) divide into 50,000, 14,000, 10,000 as train, val, test</a:t>
            </a:r>
            <a:endParaRPr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Food-101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101 classes with 101000 pics, manually add 20% noisy labels into the training set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750 for train, 250  for test per category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46059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strategy: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A: train by directly using the whole training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B: train by only using the clean subset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C: train by using the 2-subset curriculum: clean and noisy subsets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D: train by using the whole 3-subset curriculum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600" y="700375"/>
            <a:ext cx="3921600" cy="282452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/>
        </p:nvSpPr>
        <p:spPr>
          <a:xfrm>
            <a:off x="4999425" y="3663875"/>
            <a:ext cx="39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loss of 4 models on val set of WebVision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46" y="592525"/>
            <a:ext cx="4257325" cy="306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097" y="529963"/>
            <a:ext cx="4605950" cy="32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/>
          <p:nvPr/>
        </p:nvSpPr>
        <p:spPr>
          <a:xfrm>
            <a:off x="1673725" y="152225"/>
            <a:ext cx="1621800" cy="32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读取gt图片信息和pred图片信息</a:t>
            </a:r>
            <a:endParaRPr sz="800"/>
          </a:p>
        </p:txBody>
      </p:sp>
      <p:sp>
        <p:nvSpPr>
          <p:cNvPr id="193" name="Google Shape;193;p31"/>
          <p:cNvSpPr/>
          <p:nvPr/>
        </p:nvSpPr>
        <p:spPr>
          <a:xfrm>
            <a:off x="1673125" y="809925"/>
            <a:ext cx="1580700" cy="32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读取</a:t>
            </a:r>
            <a:r>
              <a:rPr lang="en" sz="800"/>
              <a:t>gt图片每一个方框b的信息</a:t>
            </a:r>
            <a:endParaRPr sz="800"/>
          </a:p>
        </p:txBody>
      </p:sp>
      <p:cxnSp>
        <p:nvCxnSpPr>
          <p:cNvPr id="194" name="Google Shape;194;p31"/>
          <p:cNvCxnSpPr>
            <a:stCxn id="193" idx="3"/>
          </p:cNvCxnSpPr>
          <p:nvPr/>
        </p:nvCxnSpPr>
        <p:spPr>
          <a:xfrm>
            <a:off x="3253825" y="969975"/>
            <a:ext cx="52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31"/>
          <p:cNvSpPr/>
          <p:nvPr/>
        </p:nvSpPr>
        <p:spPr>
          <a:xfrm>
            <a:off x="3775375" y="757725"/>
            <a:ext cx="1280700" cy="37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根据</a:t>
            </a:r>
            <a:r>
              <a:rPr lang="en" sz="600">
                <a:solidFill>
                  <a:srgbClr val="FF0000"/>
                </a:solidFill>
              </a:rPr>
              <a:t>自适应范围内中心点匹配</a:t>
            </a:r>
            <a:r>
              <a:rPr lang="en" sz="600"/>
              <a:t>搜索pred中的目标中心点，存到target points集合里</a:t>
            </a:r>
            <a:endParaRPr sz="600"/>
          </a:p>
        </p:txBody>
      </p:sp>
      <p:cxnSp>
        <p:nvCxnSpPr>
          <p:cNvPr id="196" name="Google Shape;196;p31"/>
          <p:cNvCxnSpPr/>
          <p:nvPr/>
        </p:nvCxnSpPr>
        <p:spPr>
          <a:xfrm flipH="1">
            <a:off x="4412425" y="1130025"/>
            <a:ext cx="6600" cy="2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31"/>
          <p:cNvSpPr/>
          <p:nvPr/>
        </p:nvSpPr>
        <p:spPr>
          <a:xfrm>
            <a:off x="3709225" y="1366725"/>
            <a:ext cx="1413000" cy="3201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target points是否为空</a:t>
            </a:r>
            <a:endParaRPr sz="400"/>
          </a:p>
        </p:txBody>
      </p:sp>
      <p:cxnSp>
        <p:nvCxnSpPr>
          <p:cNvPr id="198" name="Google Shape;198;p31"/>
          <p:cNvCxnSpPr/>
          <p:nvPr/>
        </p:nvCxnSpPr>
        <p:spPr>
          <a:xfrm>
            <a:off x="5122225" y="1526775"/>
            <a:ext cx="57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31"/>
          <p:cNvSpPr txBox="1"/>
          <p:nvPr/>
        </p:nvSpPr>
        <p:spPr>
          <a:xfrm>
            <a:off x="5216575" y="1297025"/>
            <a:ext cx="382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是</a:t>
            </a:r>
            <a:endParaRPr b="1" sz="700"/>
          </a:p>
        </p:txBody>
      </p:sp>
      <p:cxnSp>
        <p:nvCxnSpPr>
          <p:cNvPr id="200" name="Google Shape;200;p31"/>
          <p:cNvCxnSpPr>
            <a:stCxn id="197" idx="1"/>
          </p:cNvCxnSpPr>
          <p:nvPr/>
        </p:nvCxnSpPr>
        <p:spPr>
          <a:xfrm rot="10800000">
            <a:off x="3191125" y="1523475"/>
            <a:ext cx="5181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31"/>
          <p:cNvSpPr/>
          <p:nvPr/>
        </p:nvSpPr>
        <p:spPr>
          <a:xfrm>
            <a:off x="1778125" y="1365075"/>
            <a:ext cx="1413000" cy="32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计算target points中每一个点和b的iou，把满足大于阈值的点信息保存在matched po</a:t>
            </a:r>
            <a:r>
              <a:rPr lang="en" sz="600">
                <a:solidFill>
                  <a:schemeClr val="dk1"/>
                </a:solidFill>
              </a:rPr>
              <a:t>i</a:t>
            </a:r>
            <a:r>
              <a:rPr lang="en" sz="600"/>
              <a:t>nts中</a:t>
            </a:r>
            <a:endParaRPr sz="600"/>
          </a:p>
        </p:txBody>
      </p:sp>
      <p:sp>
        <p:nvSpPr>
          <p:cNvPr id="202" name="Google Shape;202;p31"/>
          <p:cNvSpPr txBox="1"/>
          <p:nvPr/>
        </p:nvSpPr>
        <p:spPr>
          <a:xfrm>
            <a:off x="3361225" y="1297025"/>
            <a:ext cx="382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否</a:t>
            </a:r>
            <a:endParaRPr b="1" sz="700"/>
          </a:p>
        </p:txBody>
      </p:sp>
      <p:sp>
        <p:nvSpPr>
          <p:cNvPr id="203" name="Google Shape;203;p31"/>
          <p:cNvSpPr/>
          <p:nvPr/>
        </p:nvSpPr>
        <p:spPr>
          <a:xfrm>
            <a:off x="5640325" y="1263325"/>
            <a:ext cx="605400" cy="523575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判</a:t>
            </a:r>
            <a:r>
              <a:rPr lang="en" sz="600"/>
              <a:t>定为</a:t>
            </a:r>
            <a:r>
              <a:rPr lang="en" sz="600"/>
              <a:t>FP问题</a:t>
            </a:r>
            <a:endParaRPr sz="600"/>
          </a:p>
        </p:txBody>
      </p:sp>
      <p:cxnSp>
        <p:nvCxnSpPr>
          <p:cNvPr id="204" name="Google Shape;204;p31"/>
          <p:cNvCxnSpPr/>
          <p:nvPr/>
        </p:nvCxnSpPr>
        <p:spPr>
          <a:xfrm rot="10800000">
            <a:off x="1260025" y="1523475"/>
            <a:ext cx="5181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31"/>
          <p:cNvSpPr/>
          <p:nvPr/>
        </p:nvSpPr>
        <p:spPr>
          <a:xfrm>
            <a:off x="44900" y="1366725"/>
            <a:ext cx="1215125" cy="3201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matched </a:t>
            </a:r>
            <a:r>
              <a:rPr lang="en" sz="500"/>
              <a:t>points是否为空</a:t>
            </a:r>
            <a:endParaRPr sz="300"/>
          </a:p>
        </p:txBody>
      </p:sp>
      <p:cxnSp>
        <p:nvCxnSpPr>
          <p:cNvPr id="206" name="Google Shape;206;p31"/>
          <p:cNvCxnSpPr/>
          <p:nvPr/>
        </p:nvCxnSpPr>
        <p:spPr>
          <a:xfrm rot="10800000">
            <a:off x="649313" y="944175"/>
            <a:ext cx="6300" cy="4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31"/>
          <p:cNvSpPr txBox="1"/>
          <p:nvPr/>
        </p:nvSpPr>
        <p:spPr>
          <a:xfrm>
            <a:off x="613875" y="1044725"/>
            <a:ext cx="382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是</a:t>
            </a:r>
            <a:endParaRPr b="1" sz="700"/>
          </a:p>
        </p:txBody>
      </p:sp>
      <p:cxnSp>
        <p:nvCxnSpPr>
          <p:cNvPr id="208" name="Google Shape;208;p31"/>
          <p:cNvCxnSpPr/>
          <p:nvPr/>
        </p:nvCxnSpPr>
        <p:spPr>
          <a:xfrm>
            <a:off x="657375" y="1958225"/>
            <a:ext cx="11487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31"/>
          <p:cNvCxnSpPr>
            <a:stCxn id="205" idx="2"/>
          </p:cNvCxnSpPr>
          <p:nvPr/>
        </p:nvCxnSpPr>
        <p:spPr>
          <a:xfrm>
            <a:off x="652463" y="1686825"/>
            <a:ext cx="4800" cy="2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31"/>
          <p:cNvSpPr txBox="1"/>
          <p:nvPr/>
        </p:nvSpPr>
        <p:spPr>
          <a:xfrm>
            <a:off x="613875" y="1665725"/>
            <a:ext cx="382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否</a:t>
            </a:r>
            <a:endParaRPr b="1" sz="700"/>
          </a:p>
        </p:txBody>
      </p:sp>
      <p:sp>
        <p:nvSpPr>
          <p:cNvPr id="211" name="Google Shape;211;p31"/>
          <p:cNvSpPr/>
          <p:nvPr/>
        </p:nvSpPr>
        <p:spPr>
          <a:xfrm>
            <a:off x="391275" y="398400"/>
            <a:ext cx="605400" cy="523575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判定为FP问题</a:t>
            </a:r>
            <a:endParaRPr sz="600"/>
          </a:p>
        </p:txBody>
      </p:sp>
      <p:sp>
        <p:nvSpPr>
          <p:cNvPr id="212" name="Google Shape;212;p31"/>
          <p:cNvSpPr/>
          <p:nvPr/>
        </p:nvSpPr>
        <p:spPr>
          <a:xfrm>
            <a:off x="1806175" y="1801775"/>
            <a:ext cx="1413000" cy="32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将iou值最大的box作为匹配方框match box，标记为visited </a:t>
            </a:r>
            <a:endParaRPr sz="700"/>
          </a:p>
        </p:txBody>
      </p:sp>
      <p:cxnSp>
        <p:nvCxnSpPr>
          <p:cNvPr id="213" name="Google Shape;213;p31"/>
          <p:cNvCxnSpPr>
            <a:stCxn id="212" idx="2"/>
          </p:cNvCxnSpPr>
          <p:nvPr/>
        </p:nvCxnSpPr>
        <p:spPr>
          <a:xfrm>
            <a:off x="2512675" y="2121875"/>
            <a:ext cx="3000" cy="2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1"/>
          <p:cNvSpPr/>
          <p:nvPr/>
        </p:nvSpPr>
        <p:spPr>
          <a:xfrm>
            <a:off x="1873826" y="2403575"/>
            <a:ext cx="1280700" cy="68905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</a:rPr>
              <a:t>根据分</a:t>
            </a:r>
            <a:r>
              <a:rPr lang="en" sz="500">
                <a:solidFill>
                  <a:srgbClr val="FF0000"/>
                </a:solidFill>
              </a:rPr>
              <a:t>段检测噪声样本方法</a:t>
            </a:r>
            <a:endParaRPr sz="5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</a:rPr>
              <a:t>判断match box的标签是否和b标签一致</a:t>
            </a:r>
            <a:endParaRPr sz="1200"/>
          </a:p>
        </p:txBody>
      </p:sp>
      <p:cxnSp>
        <p:nvCxnSpPr>
          <p:cNvPr id="215" name="Google Shape;215;p31"/>
          <p:cNvCxnSpPr/>
          <p:nvPr/>
        </p:nvCxnSpPr>
        <p:spPr>
          <a:xfrm>
            <a:off x="3154525" y="2749600"/>
            <a:ext cx="4053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31"/>
          <p:cNvSpPr txBox="1"/>
          <p:nvPr/>
        </p:nvSpPr>
        <p:spPr>
          <a:xfrm>
            <a:off x="1491025" y="2486325"/>
            <a:ext cx="382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是</a:t>
            </a:r>
            <a:endParaRPr b="1" sz="700"/>
          </a:p>
        </p:txBody>
      </p:sp>
      <p:sp>
        <p:nvSpPr>
          <p:cNvPr id="217" name="Google Shape;217;p31"/>
          <p:cNvSpPr txBox="1"/>
          <p:nvPr/>
        </p:nvSpPr>
        <p:spPr>
          <a:xfrm>
            <a:off x="3165775" y="2539775"/>
            <a:ext cx="382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否</a:t>
            </a:r>
            <a:endParaRPr b="1" sz="700"/>
          </a:p>
        </p:txBody>
      </p:sp>
      <p:cxnSp>
        <p:nvCxnSpPr>
          <p:cNvPr id="218" name="Google Shape;218;p31"/>
          <p:cNvCxnSpPr>
            <a:stCxn id="211" idx="5"/>
            <a:endCxn id="193" idx="1"/>
          </p:cNvCxnSpPr>
          <p:nvPr/>
        </p:nvCxnSpPr>
        <p:spPr>
          <a:xfrm>
            <a:off x="936135" y="660188"/>
            <a:ext cx="737100" cy="3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1"/>
          <p:cNvCxnSpPr>
            <a:stCxn id="203" idx="0"/>
          </p:cNvCxnSpPr>
          <p:nvPr/>
        </p:nvCxnSpPr>
        <p:spPr>
          <a:xfrm flipH="1" rot="5400000">
            <a:off x="4589665" y="-150575"/>
            <a:ext cx="738900" cy="2088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1"/>
          <p:cNvCxnSpPr>
            <a:endCxn id="193" idx="3"/>
          </p:cNvCxnSpPr>
          <p:nvPr/>
        </p:nvCxnSpPr>
        <p:spPr>
          <a:xfrm flipH="1">
            <a:off x="3253825" y="510375"/>
            <a:ext cx="688800" cy="4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31"/>
          <p:cNvSpPr/>
          <p:nvPr/>
        </p:nvSpPr>
        <p:spPr>
          <a:xfrm>
            <a:off x="3502875" y="2486325"/>
            <a:ext cx="688800" cy="523575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判定为</a:t>
            </a:r>
            <a:r>
              <a:rPr lang="en" sz="600"/>
              <a:t>Label</a:t>
            </a:r>
            <a:r>
              <a:rPr lang="en" sz="600"/>
              <a:t>问题</a:t>
            </a:r>
            <a:endParaRPr sz="600"/>
          </a:p>
        </p:txBody>
      </p:sp>
      <p:cxnSp>
        <p:nvCxnSpPr>
          <p:cNvPr id="222" name="Google Shape;222;p31"/>
          <p:cNvCxnSpPr>
            <a:stCxn id="221" idx="1"/>
            <a:endCxn id="193" idx="3"/>
          </p:cNvCxnSpPr>
          <p:nvPr/>
        </p:nvCxnSpPr>
        <p:spPr>
          <a:xfrm rot="10800000">
            <a:off x="3253875" y="969825"/>
            <a:ext cx="593400" cy="15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1"/>
          <p:cNvCxnSpPr>
            <a:stCxn id="214" idx="1"/>
            <a:endCxn id="193" idx="1"/>
          </p:cNvCxnSpPr>
          <p:nvPr/>
        </p:nvCxnSpPr>
        <p:spPr>
          <a:xfrm rot="10800000">
            <a:off x="1673126" y="970000"/>
            <a:ext cx="200700" cy="1778100"/>
          </a:xfrm>
          <a:prstGeom prst="bentConnector3">
            <a:avLst>
              <a:gd fmla="val 22116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31"/>
          <p:cNvSpPr/>
          <p:nvPr/>
        </p:nvSpPr>
        <p:spPr>
          <a:xfrm>
            <a:off x="2407825" y="481075"/>
            <a:ext cx="111300" cy="32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"/>
          <p:cNvSpPr/>
          <p:nvPr/>
        </p:nvSpPr>
        <p:spPr>
          <a:xfrm>
            <a:off x="2457013" y="3092613"/>
            <a:ext cx="111300" cy="32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1"/>
          <p:cNvSpPr/>
          <p:nvPr/>
        </p:nvSpPr>
        <p:spPr>
          <a:xfrm>
            <a:off x="1723825" y="3432025"/>
            <a:ext cx="1580700" cy="23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把pred中未标记visited的物体取出</a:t>
            </a:r>
            <a:endParaRPr sz="700"/>
          </a:p>
        </p:txBody>
      </p:sp>
      <p:sp>
        <p:nvSpPr>
          <p:cNvPr id="227" name="Google Shape;227;p31"/>
          <p:cNvSpPr txBox="1"/>
          <p:nvPr/>
        </p:nvSpPr>
        <p:spPr>
          <a:xfrm>
            <a:off x="3406750" y="3906700"/>
            <a:ext cx="382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是</a:t>
            </a:r>
            <a:endParaRPr b="1" sz="700"/>
          </a:p>
        </p:txBody>
      </p:sp>
      <p:sp>
        <p:nvSpPr>
          <p:cNvPr id="228" name="Google Shape;228;p31"/>
          <p:cNvSpPr txBox="1"/>
          <p:nvPr/>
        </p:nvSpPr>
        <p:spPr>
          <a:xfrm>
            <a:off x="1235800" y="3906700"/>
            <a:ext cx="382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否</a:t>
            </a:r>
            <a:endParaRPr b="1" sz="700"/>
          </a:p>
        </p:txBody>
      </p:sp>
      <p:sp>
        <p:nvSpPr>
          <p:cNvPr id="229" name="Google Shape;229;p31"/>
          <p:cNvSpPr/>
          <p:nvPr/>
        </p:nvSpPr>
        <p:spPr>
          <a:xfrm>
            <a:off x="2458513" y="3688013"/>
            <a:ext cx="111300" cy="32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"/>
          <p:cNvSpPr/>
          <p:nvPr/>
        </p:nvSpPr>
        <p:spPr>
          <a:xfrm>
            <a:off x="1665075" y="4027425"/>
            <a:ext cx="1695200" cy="3201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判断物体是否高于置信度阈值</a:t>
            </a:r>
            <a:endParaRPr sz="400"/>
          </a:p>
        </p:txBody>
      </p:sp>
      <p:cxnSp>
        <p:nvCxnSpPr>
          <p:cNvPr id="231" name="Google Shape;231;p31"/>
          <p:cNvCxnSpPr/>
          <p:nvPr/>
        </p:nvCxnSpPr>
        <p:spPr>
          <a:xfrm flipH="1" rot="10800000">
            <a:off x="3360285" y="4178613"/>
            <a:ext cx="568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31"/>
          <p:cNvSpPr/>
          <p:nvPr/>
        </p:nvSpPr>
        <p:spPr>
          <a:xfrm>
            <a:off x="3847275" y="3921200"/>
            <a:ext cx="593400" cy="523575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判定为</a:t>
            </a:r>
            <a:r>
              <a:rPr lang="en" sz="600"/>
              <a:t>FN</a:t>
            </a:r>
            <a:r>
              <a:rPr lang="en" sz="600"/>
              <a:t>问题</a:t>
            </a:r>
            <a:endParaRPr sz="600"/>
          </a:p>
        </p:txBody>
      </p:sp>
      <p:cxnSp>
        <p:nvCxnSpPr>
          <p:cNvPr id="233" name="Google Shape;233;p31"/>
          <p:cNvCxnSpPr>
            <a:stCxn id="232" idx="5"/>
            <a:endCxn id="192" idx="3"/>
          </p:cNvCxnSpPr>
          <p:nvPr/>
        </p:nvCxnSpPr>
        <p:spPr>
          <a:xfrm rot="10800000">
            <a:off x="3295635" y="312388"/>
            <a:ext cx="1085700" cy="3870600"/>
          </a:xfrm>
          <a:prstGeom prst="bentConnector3">
            <a:avLst>
              <a:gd fmla="val -1756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1"/>
          <p:cNvCxnSpPr>
            <a:stCxn id="230" idx="1"/>
          </p:cNvCxnSpPr>
          <p:nvPr/>
        </p:nvCxnSpPr>
        <p:spPr>
          <a:xfrm flipH="1" rot="10800000">
            <a:off x="1665075" y="4185375"/>
            <a:ext cx="4414200" cy="2100"/>
          </a:xfrm>
          <a:prstGeom prst="bentConnector5">
            <a:avLst>
              <a:gd fmla="val -5395" name="adj1"/>
              <a:gd fmla="val -28075000" name="adj2"/>
              <a:gd fmla="val 69202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88750" y="47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requirement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47700" y="1582200"/>
            <a:ext cx="49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>
                <a:solidFill>
                  <a:srgbClr val="9900FF"/>
                </a:solidFill>
              </a:rPr>
              <a:t>the dataset D including a fraction of noisy labels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47700" y="2857000"/>
            <a:ext cx="86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r>
              <a:rPr lang="en"/>
              <a:t>: </a:t>
            </a:r>
            <a:r>
              <a:rPr lang="en">
                <a:solidFill>
                  <a:srgbClr val="0000FF"/>
                </a:solidFill>
              </a:rPr>
              <a:t>A ranking R of the probabilities of being noisy labels for every samples. We need to </a:t>
            </a:r>
            <a:r>
              <a:rPr lang="en">
                <a:solidFill>
                  <a:srgbClr val="0000FF"/>
                </a:solidFill>
              </a:rPr>
              <a:t>choose the top K% samples seen as noisy samples.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Image Classification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622050"/>
            <a:ext cx="6832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O2UNet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CurriculumNet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Co-teaching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88750" y="47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O2UNet–cyclic learning rate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400" y="2571750"/>
            <a:ext cx="3293400" cy="22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88750" y="1387800"/>
            <a:ext cx="8474700" cy="22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assumption: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当</a:t>
            </a:r>
            <a:r>
              <a:rPr lang="en" sz="1500"/>
              <a:t>网络欠拟合时梯度主要由干净的样本决定.在开始阶段噪声样本的loss比干净样本大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6" name="Google Shape;76;p16"/>
          <p:cNvSpPr txBox="1"/>
          <p:nvPr/>
        </p:nvSpPr>
        <p:spPr>
          <a:xfrm>
            <a:off x="311700" y="2741075"/>
            <a:ext cx="5343900" cy="11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Method: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跟踪每一个样本的loss在不同阶段的变动.使用循环学习率使模型从欠拟合和过拟合的状态中来回切换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376900" y="961375"/>
            <a:ext cx="40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pen source: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https://github.com/hjimce/O2U-Net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58500"/>
            <a:ext cx="474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of O2UNet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75" y="1230675"/>
            <a:ext cx="5989774" cy="28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536525" y="855025"/>
            <a:ext cx="474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第一步预训练</a:t>
            </a:r>
            <a:endParaRPr sz="11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58500"/>
            <a:ext cx="474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of O2UNet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300" y="1915875"/>
            <a:ext cx="3746475" cy="8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547375" y="1515675"/>
            <a:ext cx="29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Cyclic Learning Rate</a:t>
            </a:r>
            <a:r>
              <a:rPr lang="en"/>
              <a:t>: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547375" y="2833375"/>
            <a:ext cx="366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is the total number of epochs, t is the current epoch, learning rate r(t) is a convex combination of s(t)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8725" y="451050"/>
            <a:ext cx="4412507" cy="39074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type="title"/>
          </p:nvPr>
        </p:nvSpPr>
        <p:spPr>
          <a:xfrm>
            <a:off x="536525" y="855025"/>
            <a:ext cx="474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第二步</a:t>
            </a:r>
            <a:r>
              <a:rPr lang="en" sz="1620"/>
              <a:t>循环训练</a:t>
            </a:r>
            <a:endParaRPr sz="11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58500"/>
            <a:ext cx="474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of O2UNet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25" y="1920613"/>
            <a:ext cx="6115050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407625" y="1305025"/>
            <a:ext cx="546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Exclude the noisy samples and train on clean data for comparison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454575" y="844100"/>
            <a:ext cx="474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第三步在</a:t>
            </a:r>
            <a:r>
              <a:rPr lang="en" sz="1620"/>
              <a:t>筛选后的干净样本上训练</a:t>
            </a:r>
            <a:endParaRPr sz="11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58500"/>
            <a:ext cx="474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354375" y="910075"/>
            <a:ext cx="76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Datasets: CIFAR-10, CIFAR-100,Mini-ImageNet, Clothing1M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409000" y="1441350"/>
            <a:ext cx="853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Noisy Labels: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每个样本有随机概率p被独立的指定到另一个非原本标签的标签上(符合均匀分布)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472125" y="2446100"/>
            <a:ext cx="8538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Direct Training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Training with Bootstrapping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Co-teaching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MentorNet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Curriculum-Net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75" y="753198"/>
            <a:ext cx="6965525" cy="40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334575" y="157050"/>
            <a:ext cx="44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of the precision of the Noisy samples detection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