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b76df05e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b76df05e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b76df05e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b76df05e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b76df05e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b76df05e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b76df05e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b76df05e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1fd9e3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1fd9e3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1fd9e37c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f1fd9e37c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1fd9e37c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1fd9e37c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1fd9e37c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1fd9e37c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1fd9e37c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1fd9e37c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1fd9e37c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f1fd9e37c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eb76df05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eb76df05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1fd9e37c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1fd9e37c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1fd9e37c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f1fd9e37c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1fd9e37c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f1fd9e37c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f1fd9e37c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f1fd9e37c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1fd9e37c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1fd9e37c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f1fd9e37c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f1fd9e37c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f1fd9e37c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f1fd9e37c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f1fd9e37c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f1fd9e37c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f1fd9e37c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f1fd9e37c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eb76df05e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eb76df05e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b76df05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b76df05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b76df05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b76df05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b76df05e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b76df05e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b76df05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b76df05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b76df05e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b76df05e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1fd9e37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1fd9e37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b76df05e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b76df05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41.png"/><Relationship Id="rId5" Type="http://schemas.openxmlformats.org/officeDocument/2006/relationships/image" Target="../media/image30.png"/><Relationship Id="rId6" Type="http://schemas.openxmlformats.org/officeDocument/2006/relationships/image" Target="../media/image37.png"/><Relationship Id="rId7" Type="http://schemas.openxmlformats.org/officeDocument/2006/relationships/image" Target="../media/image18.png"/><Relationship Id="rId8"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9.png"/><Relationship Id="rId5" Type="http://schemas.openxmlformats.org/officeDocument/2006/relationships/image" Target="../media/image21.png"/><Relationship Id="rId6" Type="http://schemas.openxmlformats.org/officeDocument/2006/relationships/image" Target="../media/image28.png"/><Relationship Id="rId7"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0.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32.png"/><Relationship Id="rId6" Type="http://schemas.openxmlformats.org/officeDocument/2006/relationships/image" Target="../media/image42.png"/><Relationship Id="rId7"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47.png"/><Relationship Id="rId5"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1.png"/><Relationship Id="rId4" Type="http://schemas.openxmlformats.org/officeDocument/2006/relationships/image" Target="../media/image54.png"/><Relationship Id="rId5" Type="http://schemas.openxmlformats.org/officeDocument/2006/relationships/image" Target="../media/image51.png"/><Relationship Id="rId6" Type="http://schemas.openxmlformats.org/officeDocument/2006/relationships/image" Target="../media/image55.png"/><Relationship Id="rId7"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56.png"/><Relationship Id="rId4" Type="http://schemas.openxmlformats.org/officeDocument/2006/relationships/image" Target="../media/image52.png"/><Relationship Id="rId5" Type="http://schemas.openxmlformats.org/officeDocument/2006/relationships/image" Target="../media/image48.png"/><Relationship Id="rId6" Type="http://schemas.openxmlformats.org/officeDocument/2006/relationships/image" Target="../media/image46.png"/><Relationship Id="rId7" Type="http://schemas.openxmlformats.org/officeDocument/2006/relationships/image" Target="../media/image53.png"/><Relationship Id="rId8"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9.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51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980"/>
              <a:t>DESAFÍOS Y OPORTUNIDADES FRENTE A LA FUGA DE CLIENTES EN TELECOMUNICACIONES</a:t>
            </a:r>
            <a:endParaRPr sz="3980"/>
          </a:p>
        </p:txBody>
      </p:sp>
      <p:sp>
        <p:nvSpPr>
          <p:cNvPr id="55" name="Google Shape;55;p13"/>
          <p:cNvSpPr txBox="1"/>
          <p:nvPr>
            <p:ph idx="1" type="subTitle"/>
          </p:nvPr>
        </p:nvSpPr>
        <p:spPr>
          <a:xfrm>
            <a:off x="311700" y="2350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700"/>
              <a:t>¿</a:t>
            </a:r>
            <a:r>
              <a:rPr lang="es" sz="2700"/>
              <a:t>Por qué</a:t>
            </a:r>
            <a:r>
              <a:rPr lang="es" sz="2700"/>
              <a:t> los clientes abandonan el servicio?</a:t>
            </a:r>
            <a:endParaRPr sz="2700"/>
          </a:p>
        </p:txBody>
      </p:sp>
      <p:sp>
        <p:nvSpPr>
          <p:cNvPr id="56" name="Google Shape;56;p13"/>
          <p:cNvSpPr txBox="1"/>
          <p:nvPr/>
        </p:nvSpPr>
        <p:spPr>
          <a:xfrm>
            <a:off x="4453200" y="4201525"/>
            <a:ext cx="469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rPr>
              <a:t>Autor: Luis Fernando Sandoval </a:t>
            </a:r>
            <a:r>
              <a:rPr lang="es" sz="1800">
                <a:solidFill>
                  <a:schemeClr val="dk2"/>
                </a:solidFill>
              </a:rPr>
              <a:t>Ramos*</a:t>
            </a:r>
            <a:endParaRPr sz="1800">
              <a:solidFill>
                <a:schemeClr val="dk2"/>
              </a:solidFill>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58" name="Google Shape;58;p13"/>
          <p:cNvSpPr txBox="1"/>
          <p:nvPr/>
        </p:nvSpPr>
        <p:spPr>
          <a:xfrm>
            <a:off x="216550" y="4806700"/>
            <a:ext cx="61938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100">
                <a:solidFill>
                  <a:schemeClr val="dk2"/>
                </a:solidFill>
              </a:rPr>
              <a:t>* Ingeniero Electrónico con experiencia en implementaciones de sistemas IoT</a:t>
            </a:r>
            <a:endParaRPr i="1" sz="1100">
              <a:solidFill>
                <a:schemeClr val="dk2"/>
              </a:solidFill>
            </a:endParaRPr>
          </a:p>
        </p:txBody>
      </p:sp>
      <p:sp>
        <p:nvSpPr>
          <p:cNvPr id="59" name="Google Shape;59;p13"/>
          <p:cNvSpPr txBox="1"/>
          <p:nvPr/>
        </p:nvSpPr>
        <p:spPr>
          <a:xfrm>
            <a:off x="0" y="2975575"/>
            <a:ext cx="3877200" cy="1406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1100"/>
              <a:buFont typeface="Arial"/>
              <a:buNone/>
            </a:pPr>
            <a:r>
              <a:rPr lang="es" sz="1200">
                <a:solidFill>
                  <a:schemeClr val="dk1"/>
                </a:solidFill>
              </a:rPr>
              <a:t>DATA SCIENCE</a:t>
            </a:r>
            <a:endParaRPr sz="1200">
              <a:solidFill>
                <a:schemeClr val="dk1"/>
              </a:solidFill>
            </a:endParaRPr>
          </a:p>
          <a:p>
            <a:pPr indent="0" lvl="0" marL="0" rtl="0" algn="ctr">
              <a:lnSpc>
                <a:spcPct val="115000"/>
              </a:lnSpc>
              <a:spcBef>
                <a:spcPts val="1200"/>
              </a:spcBef>
              <a:spcAft>
                <a:spcPts val="0"/>
              </a:spcAft>
              <a:buClr>
                <a:schemeClr val="dk1"/>
              </a:buClr>
              <a:buSzPts val="1100"/>
              <a:buFont typeface="Arial"/>
              <a:buNone/>
            </a:pPr>
            <a:r>
              <a:rPr lang="es" sz="1200">
                <a:solidFill>
                  <a:schemeClr val="dk1"/>
                </a:solidFill>
              </a:rPr>
              <a:t>Comisión 46235</a:t>
            </a:r>
            <a:endParaRPr sz="1200">
              <a:solidFill>
                <a:schemeClr val="dk1"/>
              </a:solidFill>
            </a:endParaRPr>
          </a:p>
          <a:p>
            <a:pPr indent="0" lvl="0" marL="0" rtl="0" algn="ctr">
              <a:lnSpc>
                <a:spcPct val="115000"/>
              </a:lnSpc>
              <a:spcBef>
                <a:spcPts val="1200"/>
              </a:spcBef>
              <a:spcAft>
                <a:spcPts val="0"/>
              </a:spcAft>
              <a:buClr>
                <a:schemeClr val="dk1"/>
              </a:buClr>
              <a:buSzPts val="1100"/>
              <a:buFont typeface="Arial"/>
              <a:buNone/>
            </a:pPr>
            <a:r>
              <a:rPr lang="es" sz="1200">
                <a:solidFill>
                  <a:schemeClr val="dk1"/>
                </a:solidFill>
              </a:rPr>
              <a:t>CODERHOUSE</a:t>
            </a:r>
            <a:endParaRPr sz="1200">
              <a:solidFill>
                <a:schemeClr val="dk1"/>
              </a:solidFill>
            </a:endParaRPr>
          </a:p>
          <a:p>
            <a:pPr indent="0" lvl="0" marL="0" rtl="0" algn="ctr">
              <a:lnSpc>
                <a:spcPct val="115000"/>
              </a:lnSpc>
              <a:spcBef>
                <a:spcPts val="1200"/>
              </a:spcBef>
              <a:spcAft>
                <a:spcPts val="1200"/>
              </a:spcAft>
              <a:buClr>
                <a:schemeClr val="dk1"/>
              </a:buClr>
              <a:buSzPts val="1100"/>
              <a:buFont typeface="Arial"/>
              <a:buNone/>
            </a:pPr>
            <a:r>
              <a:rPr lang="es" sz="800">
                <a:solidFill>
                  <a:schemeClr val="dk1"/>
                </a:solidFill>
              </a:rPr>
              <a:t>Febrero de 2024</a:t>
            </a:r>
            <a:endParaRPr sz="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ENTENDIENDO LOS DATOS DISPONIBLES</a:t>
            </a:r>
            <a:endParaRPr/>
          </a:p>
        </p:txBody>
      </p:sp>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39" name="Google Shape;139;p22"/>
          <p:cNvSpPr txBox="1"/>
          <p:nvPr/>
        </p:nvSpPr>
        <p:spPr>
          <a:xfrm>
            <a:off x="5236050" y="2316709"/>
            <a:ext cx="3728100" cy="1580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2"/>
                </a:solidFill>
              </a:rPr>
              <a:t>El</a:t>
            </a:r>
            <a:r>
              <a:rPr lang="es">
                <a:solidFill>
                  <a:schemeClr val="dk2"/>
                </a:solidFill>
              </a:rPr>
              <a:t> cheque electrónico es el método de pago preferido de los clientes, pero es el método en el cual se presenta la mayor tasa de abandono del servicio.</a:t>
            </a:r>
            <a:endParaRPr sz="1300">
              <a:solidFill>
                <a:schemeClr val="dk2"/>
              </a:solidFill>
            </a:endParaRPr>
          </a:p>
        </p:txBody>
      </p:sp>
      <p:pic>
        <p:nvPicPr>
          <p:cNvPr id="140" name="Google Shape;140;p22"/>
          <p:cNvPicPr preferRelativeResize="0"/>
          <p:nvPr/>
        </p:nvPicPr>
        <p:blipFill>
          <a:blip r:embed="rId3">
            <a:alphaModFix/>
          </a:blip>
          <a:stretch>
            <a:fillRect/>
          </a:stretch>
        </p:blipFill>
        <p:spPr>
          <a:xfrm>
            <a:off x="311700" y="1372325"/>
            <a:ext cx="4856401" cy="346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a:t>
            </a:r>
            <a:r>
              <a:rPr lang="es"/>
              <a:t>. ANÁLISIS DE LOS DATOS</a:t>
            </a:r>
            <a:endParaRPr/>
          </a:p>
        </p:txBody>
      </p:sp>
      <p:sp>
        <p:nvSpPr>
          <p:cNvPr id="146" name="Google Shape;14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47" name="Google Shape;147;p23"/>
          <p:cNvSpPr txBox="1"/>
          <p:nvPr/>
        </p:nvSpPr>
        <p:spPr>
          <a:xfrm>
            <a:off x="311700" y="991650"/>
            <a:ext cx="8599800" cy="117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2"/>
                </a:solidFill>
              </a:rPr>
              <a:t>Los datos suministrados en el dataset muestran una mayor claridad en cuanto a la relación de los servicios contratados y la tasa de abandonos</a:t>
            </a:r>
            <a:r>
              <a:rPr lang="es">
                <a:solidFill>
                  <a:schemeClr val="dk2"/>
                </a:solidFill>
              </a:rPr>
              <a:t>. En las siguientes gráficas se nota una alta tasa de abandono en los clientes que no cuentan con el servicio de “Online Security” y los que no adquieren el “Tech Support”; es posible que la percepción de calidad en comparación con el soporte y la seguridad en línea sean aspectos para analizar en la fidelización de los futuros clientes.</a:t>
            </a:r>
            <a:endParaRPr sz="1300">
              <a:solidFill>
                <a:schemeClr val="dk2"/>
              </a:solidFill>
            </a:endParaRPr>
          </a:p>
        </p:txBody>
      </p:sp>
      <p:pic>
        <p:nvPicPr>
          <p:cNvPr id="148" name="Google Shape;148;p23"/>
          <p:cNvPicPr preferRelativeResize="0"/>
          <p:nvPr/>
        </p:nvPicPr>
        <p:blipFill>
          <a:blip r:embed="rId3">
            <a:alphaModFix/>
          </a:blip>
          <a:stretch>
            <a:fillRect/>
          </a:stretch>
        </p:blipFill>
        <p:spPr>
          <a:xfrm>
            <a:off x="152400" y="2319450"/>
            <a:ext cx="3740310" cy="2671650"/>
          </a:xfrm>
          <a:prstGeom prst="rect">
            <a:avLst/>
          </a:prstGeom>
          <a:noFill/>
          <a:ln>
            <a:noFill/>
          </a:ln>
        </p:spPr>
      </p:pic>
      <p:pic>
        <p:nvPicPr>
          <p:cNvPr id="149" name="Google Shape;149;p23"/>
          <p:cNvPicPr preferRelativeResize="0"/>
          <p:nvPr/>
        </p:nvPicPr>
        <p:blipFill>
          <a:blip r:embed="rId4">
            <a:alphaModFix/>
          </a:blip>
          <a:stretch>
            <a:fillRect/>
          </a:stretch>
        </p:blipFill>
        <p:spPr>
          <a:xfrm>
            <a:off x="4804235" y="2385175"/>
            <a:ext cx="3740310" cy="267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 ANÁLISIS DE LOS DATOS</a:t>
            </a:r>
            <a:endParaRPr/>
          </a:p>
        </p:txBody>
      </p:sp>
      <p:sp>
        <p:nvSpPr>
          <p:cNvPr id="155" name="Google Shape;15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56" name="Google Shape;156;p24"/>
          <p:cNvSpPr txBox="1"/>
          <p:nvPr/>
        </p:nvSpPr>
        <p:spPr>
          <a:xfrm>
            <a:off x="5100100" y="2069950"/>
            <a:ext cx="3794700" cy="117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2"/>
                </a:solidFill>
              </a:rPr>
              <a:t>Los clientes que tienen cargos mensuales altos tienen una tasa de abandono mayor, los que tienen valores entre 65 y 110 USD están abandonando de forma recurrente</a:t>
            </a:r>
            <a:r>
              <a:rPr lang="es">
                <a:solidFill>
                  <a:schemeClr val="dk2"/>
                </a:solidFill>
              </a:rPr>
              <a:t>. </a:t>
            </a:r>
            <a:endParaRPr sz="1300">
              <a:solidFill>
                <a:schemeClr val="dk2"/>
              </a:solidFill>
            </a:endParaRPr>
          </a:p>
        </p:txBody>
      </p:sp>
      <p:pic>
        <p:nvPicPr>
          <p:cNvPr id="157" name="Google Shape;157;p24"/>
          <p:cNvPicPr preferRelativeResize="0"/>
          <p:nvPr/>
        </p:nvPicPr>
        <p:blipFill>
          <a:blip r:embed="rId3">
            <a:alphaModFix/>
          </a:blip>
          <a:stretch>
            <a:fillRect/>
          </a:stretch>
        </p:blipFill>
        <p:spPr>
          <a:xfrm>
            <a:off x="238675" y="1114125"/>
            <a:ext cx="4480875" cy="341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 ANÁLISIS DE LOS DATOS</a:t>
            </a:r>
            <a:endParaRPr/>
          </a:p>
        </p:txBody>
      </p:sp>
      <p:sp>
        <p:nvSpPr>
          <p:cNvPr id="163" name="Google Shape;16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64" name="Google Shape;164;p25"/>
          <p:cNvSpPr txBox="1"/>
          <p:nvPr/>
        </p:nvSpPr>
        <p:spPr>
          <a:xfrm>
            <a:off x="5100100" y="2069950"/>
            <a:ext cx="3794700" cy="117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2"/>
                </a:solidFill>
              </a:rPr>
              <a:t>La mayor tasa de abandono del servicio se presenta entre el mes 1 y el mes 29. Esto corresponde a aproximadamente el 50% de los usuarios que abandonan el servicio </a:t>
            </a:r>
            <a:endParaRPr sz="1300">
              <a:solidFill>
                <a:schemeClr val="dk2"/>
              </a:solidFill>
            </a:endParaRPr>
          </a:p>
        </p:txBody>
      </p:sp>
      <p:pic>
        <p:nvPicPr>
          <p:cNvPr id="165" name="Google Shape;165;p25"/>
          <p:cNvPicPr preferRelativeResize="0"/>
          <p:nvPr/>
        </p:nvPicPr>
        <p:blipFill>
          <a:blip r:embed="rId3">
            <a:alphaModFix/>
          </a:blip>
          <a:stretch>
            <a:fillRect/>
          </a:stretch>
        </p:blipFill>
        <p:spPr>
          <a:xfrm>
            <a:off x="152400" y="1170125"/>
            <a:ext cx="4776219" cy="3820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4. ANÁLISIS DE LOS DATOS - HEAT MAP</a:t>
            </a:r>
            <a:endParaRPr/>
          </a:p>
        </p:txBody>
      </p:sp>
      <p:sp>
        <p:nvSpPr>
          <p:cNvPr id="171" name="Google Shape;171;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2" name="Google Shape;17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73" name="Google Shape;173;p26"/>
          <p:cNvPicPr preferRelativeResize="0"/>
          <p:nvPr/>
        </p:nvPicPr>
        <p:blipFill>
          <a:blip r:embed="rId3">
            <a:alphaModFix/>
          </a:blip>
          <a:stretch>
            <a:fillRect/>
          </a:stretch>
        </p:blipFill>
        <p:spPr>
          <a:xfrm>
            <a:off x="183700" y="1017725"/>
            <a:ext cx="8350701" cy="4084525"/>
          </a:xfrm>
          <a:prstGeom prst="rect">
            <a:avLst/>
          </a:prstGeom>
          <a:noFill/>
          <a:ln>
            <a:noFill/>
          </a:ln>
        </p:spPr>
      </p:pic>
      <p:sp>
        <p:nvSpPr>
          <p:cNvPr id="174" name="Google Shape;174;p26"/>
          <p:cNvSpPr txBox="1"/>
          <p:nvPr/>
        </p:nvSpPr>
        <p:spPr>
          <a:xfrm>
            <a:off x="4680550" y="1152475"/>
            <a:ext cx="3039300" cy="104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chemeClr val="dk2"/>
                </a:solidFill>
              </a:rPr>
              <a:t>Hay una relación modesta entre el abandono de clientes y la edad o si el servicio es compartido con parejas o dependientes o si el usuario es jubilado</a:t>
            </a:r>
            <a:endParaRPr sz="1500">
              <a:solidFill>
                <a:schemeClr val="dk2"/>
              </a:solidFill>
            </a:endParaRPr>
          </a:p>
        </p:txBody>
      </p:sp>
      <p:sp>
        <p:nvSpPr>
          <p:cNvPr id="175" name="Google Shape;175;p26"/>
          <p:cNvSpPr/>
          <p:nvPr/>
        </p:nvSpPr>
        <p:spPr>
          <a:xfrm>
            <a:off x="8033400" y="2517450"/>
            <a:ext cx="258900" cy="122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6"/>
          <p:cNvSpPr/>
          <p:nvPr/>
        </p:nvSpPr>
        <p:spPr>
          <a:xfrm>
            <a:off x="1453725" y="4331475"/>
            <a:ext cx="626400" cy="170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353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4. ANÁLISIS DE LOS DATOS - ABANDONOS</a:t>
            </a:r>
            <a:endParaRPr/>
          </a:p>
        </p:txBody>
      </p:sp>
      <p:sp>
        <p:nvSpPr>
          <p:cNvPr id="182" name="Google Shape;18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83" name="Google Shape;183;p27"/>
          <p:cNvPicPr preferRelativeResize="0"/>
          <p:nvPr/>
        </p:nvPicPr>
        <p:blipFill>
          <a:blip r:embed="rId3">
            <a:alphaModFix/>
          </a:blip>
          <a:stretch>
            <a:fillRect/>
          </a:stretch>
        </p:blipFill>
        <p:spPr>
          <a:xfrm>
            <a:off x="3098650" y="1017725"/>
            <a:ext cx="3158346" cy="2167375"/>
          </a:xfrm>
          <a:prstGeom prst="rect">
            <a:avLst/>
          </a:prstGeom>
          <a:noFill/>
          <a:ln>
            <a:noFill/>
          </a:ln>
        </p:spPr>
      </p:pic>
      <p:pic>
        <p:nvPicPr>
          <p:cNvPr id="184" name="Google Shape;184;p27"/>
          <p:cNvPicPr preferRelativeResize="0"/>
          <p:nvPr/>
        </p:nvPicPr>
        <p:blipFill>
          <a:blip r:embed="rId4">
            <a:alphaModFix/>
          </a:blip>
          <a:stretch>
            <a:fillRect/>
          </a:stretch>
        </p:blipFill>
        <p:spPr>
          <a:xfrm>
            <a:off x="0" y="971775"/>
            <a:ext cx="3098650" cy="2213325"/>
          </a:xfrm>
          <a:prstGeom prst="rect">
            <a:avLst/>
          </a:prstGeom>
          <a:noFill/>
          <a:ln>
            <a:noFill/>
          </a:ln>
        </p:spPr>
      </p:pic>
      <p:pic>
        <p:nvPicPr>
          <p:cNvPr id="185" name="Google Shape;185;p27"/>
          <p:cNvPicPr preferRelativeResize="0"/>
          <p:nvPr/>
        </p:nvPicPr>
        <p:blipFill>
          <a:blip r:embed="rId5">
            <a:alphaModFix/>
          </a:blip>
          <a:stretch>
            <a:fillRect/>
          </a:stretch>
        </p:blipFill>
        <p:spPr>
          <a:xfrm>
            <a:off x="6257000" y="1017725"/>
            <a:ext cx="2764149" cy="2213325"/>
          </a:xfrm>
          <a:prstGeom prst="rect">
            <a:avLst/>
          </a:prstGeom>
          <a:noFill/>
          <a:ln>
            <a:noFill/>
          </a:ln>
        </p:spPr>
      </p:pic>
      <p:sp>
        <p:nvSpPr>
          <p:cNvPr id="186" name="Google Shape;186;p27"/>
          <p:cNvSpPr txBox="1"/>
          <p:nvPr/>
        </p:nvSpPr>
        <p:spPr>
          <a:xfrm>
            <a:off x="2289825" y="3185100"/>
            <a:ext cx="4776000" cy="18069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s" sz="1800">
                <a:solidFill>
                  <a:schemeClr val="dk2"/>
                </a:solidFill>
              </a:rPr>
              <a:t>Los abonados que tienen Socios abandonan menos el servicio</a:t>
            </a:r>
            <a:endParaRPr sz="1800">
              <a:solidFill>
                <a:schemeClr val="dk2"/>
              </a:solidFill>
            </a:endParaRPr>
          </a:p>
          <a:p>
            <a:pPr indent="-342900" lvl="0" marL="457200" rtl="0" algn="just">
              <a:spcBef>
                <a:spcPts val="0"/>
              </a:spcBef>
              <a:spcAft>
                <a:spcPts val="0"/>
              </a:spcAft>
              <a:buClr>
                <a:schemeClr val="dk2"/>
              </a:buClr>
              <a:buSzPts val="1800"/>
              <a:buChar char="-"/>
            </a:pPr>
            <a:r>
              <a:rPr lang="es" sz="1800">
                <a:solidFill>
                  <a:schemeClr val="dk2"/>
                </a:solidFill>
              </a:rPr>
              <a:t>Los abonados con Dependientes, abandonan menos el servicio</a:t>
            </a:r>
            <a:endParaRPr sz="1800">
              <a:solidFill>
                <a:schemeClr val="dk2"/>
              </a:solidFill>
            </a:endParaRPr>
          </a:p>
          <a:p>
            <a:pPr indent="-342900" lvl="0" marL="457200" rtl="0" algn="just">
              <a:spcBef>
                <a:spcPts val="0"/>
              </a:spcBef>
              <a:spcAft>
                <a:spcPts val="0"/>
              </a:spcAft>
              <a:buClr>
                <a:schemeClr val="dk2"/>
              </a:buClr>
              <a:buSzPts val="1800"/>
              <a:buChar char="-"/>
            </a:pPr>
            <a:r>
              <a:rPr lang="es" sz="1800">
                <a:solidFill>
                  <a:schemeClr val="dk2"/>
                </a:solidFill>
              </a:rPr>
              <a:t>Los Jubilados o personas mayores abandonan menos el servicio</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 CREACIÓN DE DATOS DE ENTRENAMIENTO Y DATOS DE PRUEBA</a:t>
            </a:r>
            <a:endParaRPr/>
          </a:p>
        </p:txBody>
      </p:sp>
      <p:sp>
        <p:nvSpPr>
          <p:cNvPr id="192" name="Google Shape;19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93" name="Google Shape;193;p28"/>
          <p:cNvPicPr preferRelativeResize="0"/>
          <p:nvPr/>
        </p:nvPicPr>
        <p:blipFill>
          <a:blip r:embed="rId3">
            <a:alphaModFix/>
          </a:blip>
          <a:stretch>
            <a:fillRect/>
          </a:stretch>
        </p:blipFill>
        <p:spPr>
          <a:xfrm>
            <a:off x="0" y="854988"/>
            <a:ext cx="3182149" cy="1434475"/>
          </a:xfrm>
          <a:prstGeom prst="rect">
            <a:avLst/>
          </a:prstGeom>
          <a:noFill/>
          <a:ln>
            <a:noFill/>
          </a:ln>
        </p:spPr>
      </p:pic>
      <p:pic>
        <p:nvPicPr>
          <p:cNvPr id="194" name="Google Shape;194;p28"/>
          <p:cNvPicPr preferRelativeResize="0"/>
          <p:nvPr/>
        </p:nvPicPr>
        <p:blipFill>
          <a:blip r:embed="rId4">
            <a:alphaModFix/>
          </a:blip>
          <a:stretch>
            <a:fillRect/>
          </a:stretch>
        </p:blipFill>
        <p:spPr>
          <a:xfrm>
            <a:off x="0" y="2289450"/>
            <a:ext cx="3258095" cy="1434475"/>
          </a:xfrm>
          <a:prstGeom prst="rect">
            <a:avLst/>
          </a:prstGeom>
          <a:noFill/>
          <a:ln>
            <a:noFill/>
          </a:ln>
        </p:spPr>
      </p:pic>
      <p:pic>
        <p:nvPicPr>
          <p:cNvPr id="195" name="Google Shape;195;p28"/>
          <p:cNvPicPr preferRelativeResize="0"/>
          <p:nvPr/>
        </p:nvPicPr>
        <p:blipFill>
          <a:blip r:embed="rId5">
            <a:alphaModFix/>
          </a:blip>
          <a:stretch>
            <a:fillRect/>
          </a:stretch>
        </p:blipFill>
        <p:spPr>
          <a:xfrm>
            <a:off x="0" y="3655900"/>
            <a:ext cx="3258140" cy="1434475"/>
          </a:xfrm>
          <a:prstGeom prst="rect">
            <a:avLst/>
          </a:prstGeom>
          <a:noFill/>
          <a:ln>
            <a:noFill/>
          </a:ln>
        </p:spPr>
      </p:pic>
      <p:pic>
        <p:nvPicPr>
          <p:cNvPr id="196" name="Google Shape;196;p28"/>
          <p:cNvPicPr preferRelativeResize="0"/>
          <p:nvPr/>
        </p:nvPicPr>
        <p:blipFill>
          <a:blip r:embed="rId6">
            <a:alphaModFix/>
          </a:blip>
          <a:stretch>
            <a:fillRect/>
          </a:stretch>
        </p:blipFill>
        <p:spPr>
          <a:xfrm>
            <a:off x="3258150" y="855000"/>
            <a:ext cx="3145799" cy="1434450"/>
          </a:xfrm>
          <a:prstGeom prst="rect">
            <a:avLst/>
          </a:prstGeom>
          <a:noFill/>
          <a:ln>
            <a:noFill/>
          </a:ln>
        </p:spPr>
      </p:pic>
      <p:pic>
        <p:nvPicPr>
          <p:cNvPr id="197" name="Google Shape;197;p28"/>
          <p:cNvPicPr preferRelativeResize="0"/>
          <p:nvPr/>
        </p:nvPicPr>
        <p:blipFill>
          <a:blip r:embed="rId7">
            <a:alphaModFix/>
          </a:blip>
          <a:stretch>
            <a:fillRect/>
          </a:stretch>
        </p:blipFill>
        <p:spPr>
          <a:xfrm>
            <a:off x="3308850" y="2303675"/>
            <a:ext cx="3095101" cy="1434450"/>
          </a:xfrm>
          <a:prstGeom prst="rect">
            <a:avLst/>
          </a:prstGeom>
          <a:noFill/>
          <a:ln>
            <a:noFill/>
          </a:ln>
        </p:spPr>
      </p:pic>
      <p:pic>
        <p:nvPicPr>
          <p:cNvPr id="198" name="Google Shape;198;p28"/>
          <p:cNvPicPr preferRelativeResize="0"/>
          <p:nvPr/>
        </p:nvPicPr>
        <p:blipFill>
          <a:blip r:embed="rId8">
            <a:alphaModFix/>
          </a:blip>
          <a:stretch>
            <a:fillRect/>
          </a:stretch>
        </p:blipFill>
        <p:spPr>
          <a:xfrm>
            <a:off x="3365800" y="3710525"/>
            <a:ext cx="3038150" cy="1350975"/>
          </a:xfrm>
          <a:prstGeom prst="rect">
            <a:avLst/>
          </a:prstGeom>
          <a:noFill/>
          <a:ln>
            <a:noFill/>
          </a:ln>
        </p:spPr>
      </p:pic>
      <p:sp>
        <p:nvSpPr>
          <p:cNvPr id="199" name="Google Shape;199;p28"/>
          <p:cNvSpPr txBox="1"/>
          <p:nvPr/>
        </p:nvSpPr>
        <p:spPr>
          <a:xfrm>
            <a:off x="6497025" y="987025"/>
            <a:ext cx="2524200" cy="367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1500">
                <a:solidFill>
                  <a:schemeClr val="dk2"/>
                </a:solidFill>
              </a:rPr>
              <a:t>Estandarización de características:</a:t>
            </a:r>
            <a:r>
              <a:rPr lang="es" sz="1500">
                <a:solidFill>
                  <a:schemeClr val="dk2"/>
                </a:solidFill>
              </a:rPr>
              <a:t> Se utiliza StandardScaler() para estandarizar las características numéricas del DataFrame Data3. La estandarización es un paso común en el preprocesamiento de datos para asegurar que todas las características tengan la misma escala y tengan una media de 0 y una desviación estándar de 1.</a:t>
            </a:r>
            <a:endParaRPr sz="15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8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MODELO DE MACHINE LEARNING - ENTRENAMIENTO Y TESTEO</a:t>
            </a:r>
            <a:endParaRPr/>
          </a:p>
        </p:txBody>
      </p:sp>
      <p:sp>
        <p:nvSpPr>
          <p:cNvPr id="205" name="Google Shape;20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06" name="Google Shape;206;p29"/>
          <p:cNvPicPr preferRelativeResize="0"/>
          <p:nvPr/>
        </p:nvPicPr>
        <p:blipFill>
          <a:blip r:embed="rId3">
            <a:alphaModFix/>
          </a:blip>
          <a:stretch>
            <a:fillRect/>
          </a:stretch>
        </p:blipFill>
        <p:spPr>
          <a:xfrm>
            <a:off x="132275" y="999025"/>
            <a:ext cx="3392700" cy="1288900"/>
          </a:xfrm>
          <a:prstGeom prst="rect">
            <a:avLst/>
          </a:prstGeom>
          <a:noFill/>
          <a:ln>
            <a:noFill/>
          </a:ln>
        </p:spPr>
      </p:pic>
      <p:pic>
        <p:nvPicPr>
          <p:cNvPr id="207" name="Google Shape;207;p29"/>
          <p:cNvPicPr preferRelativeResize="0"/>
          <p:nvPr/>
        </p:nvPicPr>
        <p:blipFill>
          <a:blip r:embed="rId4">
            <a:alphaModFix/>
          </a:blip>
          <a:stretch>
            <a:fillRect/>
          </a:stretch>
        </p:blipFill>
        <p:spPr>
          <a:xfrm>
            <a:off x="132275" y="2349750"/>
            <a:ext cx="3429878" cy="1288900"/>
          </a:xfrm>
          <a:prstGeom prst="rect">
            <a:avLst/>
          </a:prstGeom>
          <a:noFill/>
          <a:ln>
            <a:noFill/>
          </a:ln>
        </p:spPr>
      </p:pic>
      <p:pic>
        <p:nvPicPr>
          <p:cNvPr id="208" name="Google Shape;208;p29"/>
          <p:cNvPicPr preferRelativeResize="0"/>
          <p:nvPr/>
        </p:nvPicPr>
        <p:blipFill>
          <a:blip r:embed="rId5">
            <a:alphaModFix/>
          </a:blip>
          <a:stretch>
            <a:fillRect/>
          </a:stretch>
        </p:blipFill>
        <p:spPr>
          <a:xfrm>
            <a:off x="132275" y="3700475"/>
            <a:ext cx="3429875" cy="1267329"/>
          </a:xfrm>
          <a:prstGeom prst="rect">
            <a:avLst/>
          </a:prstGeom>
          <a:noFill/>
          <a:ln>
            <a:noFill/>
          </a:ln>
        </p:spPr>
      </p:pic>
      <p:pic>
        <p:nvPicPr>
          <p:cNvPr id="209" name="Google Shape;209;p29"/>
          <p:cNvPicPr preferRelativeResize="0"/>
          <p:nvPr/>
        </p:nvPicPr>
        <p:blipFill>
          <a:blip r:embed="rId6">
            <a:alphaModFix/>
          </a:blip>
          <a:stretch>
            <a:fillRect/>
          </a:stretch>
        </p:blipFill>
        <p:spPr>
          <a:xfrm>
            <a:off x="3885650" y="999025"/>
            <a:ext cx="3570172" cy="1350725"/>
          </a:xfrm>
          <a:prstGeom prst="rect">
            <a:avLst/>
          </a:prstGeom>
          <a:noFill/>
          <a:ln>
            <a:noFill/>
          </a:ln>
        </p:spPr>
      </p:pic>
      <p:pic>
        <p:nvPicPr>
          <p:cNvPr id="210" name="Google Shape;210;p29"/>
          <p:cNvPicPr preferRelativeResize="0"/>
          <p:nvPr/>
        </p:nvPicPr>
        <p:blipFill>
          <a:blip r:embed="rId7">
            <a:alphaModFix/>
          </a:blip>
          <a:stretch>
            <a:fillRect/>
          </a:stretch>
        </p:blipFill>
        <p:spPr>
          <a:xfrm>
            <a:off x="3885650" y="2349750"/>
            <a:ext cx="3570175" cy="13339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16" name="Google Shape;216;p30"/>
          <p:cNvSpPr txBox="1"/>
          <p:nvPr>
            <p:ph type="title"/>
          </p:nvPr>
        </p:nvSpPr>
        <p:spPr>
          <a:xfrm>
            <a:off x="311700" y="8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MODELO DE MACHINE LEARNING - ENTRENAMIENTO Y TESTEO</a:t>
            </a:r>
            <a:endParaRPr/>
          </a:p>
        </p:txBody>
      </p:sp>
      <p:pic>
        <p:nvPicPr>
          <p:cNvPr id="217" name="Google Shape;217;p30"/>
          <p:cNvPicPr preferRelativeResize="0"/>
          <p:nvPr/>
        </p:nvPicPr>
        <p:blipFill>
          <a:blip r:embed="rId3">
            <a:alphaModFix/>
          </a:blip>
          <a:stretch>
            <a:fillRect/>
          </a:stretch>
        </p:blipFill>
        <p:spPr>
          <a:xfrm>
            <a:off x="5600362" y="2105872"/>
            <a:ext cx="2182663" cy="1155028"/>
          </a:xfrm>
          <a:prstGeom prst="rect">
            <a:avLst/>
          </a:prstGeom>
          <a:noFill/>
          <a:ln>
            <a:noFill/>
          </a:ln>
        </p:spPr>
      </p:pic>
      <p:pic>
        <p:nvPicPr>
          <p:cNvPr id="218" name="Google Shape;218;p30"/>
          <p:cNvPicPr preferRelativeResize="0"/>
          <p:nvPr/>
        </p:nvPicPr>
        <p:blipFill>
          <a:blip r:embed="rId4">
            <a:alphaModFix/>
          </a:blip>
          <a:stretch>
            <a:fillRect/>
          </a:stretch>
        </p:blipFill>
        <p:spPr>
          <a:xfrm>
            <a:off x="172550" y="1361375"/>
            <a:ext cx="5295563" cy="33018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24" name="Google Shape;224;p31"/>
          <p:cNvSpPr txBox="1"/>
          <p:nvPr>
            <p:ph type="title"/>
          </p:nvPr>
        </p:nvSpPr>
        <p:spPr>
          <a:xfrm>
            <a:off x="311700" y="8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MODELO DE MACHINE LEARNING - ENTRENAMIENTO Y TESTEO</a:t>
            </a:r>
            <a:endParaRPr/>
          </a:p>
        </p:txBody>
      </p:sp>
      <p:pic>
        <p:nvPicPr>
          <p:cNvPr id="225" name="Google Shape;225;p31"/>
          <p:cNvPicPr preferRelativeResize="0"/>
          <p:nvPr/>
        </p:nvPicPr>
        <p:blipFill>
          <a:blip r:embed="rId3">
            <a:alphaModFix/>
          </a:blip>
          <a:stretch>
            <a:fillRect/>
          </a:stretch>
        </p:blipFill>
        <p:spPr>
          <a:xfrm>
            <a:off x="0" y="1098375"/>
            <a:ext cx="4516331" cy="3564850"/>
          </a:xfrm>
          <a:prstGeom prst="rect">
            <a:avLst/>
          </a:prstGeom>
          <a:noFill/>
          <a:ln>
            <a:noFill/>
          </a:ln>
        </p:spPr>
      </p:pic>
      <p:pic>
        <p:nvPicPr>
          <p:cNvPr id="226" name="Google Shape;226;p31"/>
          <p:cNvPicPr preferRelativeResize="0"/>
          <p:nvPr/>
        </p:nvPicPr>
        <p:blipFill>
          <a:blip r:embed="rId4">
            <a:alphaModFix/>
          </a:blip>
          <a:stretch>
            <a:fillRect/>
          </a:stretch>
        </p:blipFill>
        <p:spPr>
          <a:xfrm>
            <a:off x="5296500" y="1098375"/>
            <a:ext cx="3646525" cy="364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026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CONTENIDO</a:t>
            </a:r>
            <a:endParaRPr/>
          </a:p>
        </p:txBody>
      </p:sp>
      <p:sp>
        <p:nvSpPr>
          <p:cNvPr id="65" name="Google Shape;65;p14"/>
          <p:cNvSpPr txBox="1"/>
          <p:nvPr>
            <p:ph idx="1" type="body"/>
          </p:nvPr>
        </p:nvSpPr>
        <p:spPr>
          <a:xfrm>
            <a:off x="311700" y="858350"/>
            <a:ext cx="3676200" cy="3584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s" sz="1600"/>
              <a:t>Descripción del problema</a:t>
            </a:r>
            <a:endParaRPr sz="1600"/>
          </a:p>
          <a:p>
            <a:pPr indent="-330200" lvl="0" marL="457200" rtl="0" algn="l">
              <a:spcBef>
                <a:spcPts val="0"/>
              </a:spcBef>
              <a:spcAft>
                <a:spcPts val="0"/>
              </a:spcAft>
              <a:buSzPts val="1600"/>
              <a:buAutoNum type="arabicPeriod"/>
            </a:pPr>
            <a:r>
              <a:rPr lang="es" sz="1600"/>
              <a:t>Hipótesis</a:t>
            </a:r>
            <a:endParaRPr sz="1600"/>
          </a:p>
          <a:p>
            <a:pPr indent="-330200" lvl="0" marL="457200" rtl="0" algn="l">
              <a:spcBef>
                <a:spcPts val="0"/>
              </a:spcBef>
              <a:spcAft>
                <a:spcPts val="0"/>
              </a:spcAft>
              <a:buSzPts val="1600"/>
              <a:buAutoNum type="arabicPeriod"/>
            </a:pPr>
            <a:r>
              <a:rPr lang="es" sz="1600"/>
              <a:t>Entendiendo los datos disponibles</a:t>
            </a:r>
            <a:endParaRPr sz="1600"/>
          </a:p>
          <a:p>
            <a:pPr indent="-330200" lvl="0" marL="457200" rtl="0" algn="l">
              <a:spcBef>
                <a:spcPts val="0"/>
              </a:spcBef>
              <a:spcAft>
                <a:spcPts val="0"/>
              </a:spcAft>
              <a:buSzPts val="1600"/>
              <a:buAutoNum type="arabicPeriod"/>
            </a:pPr>
            <a:r>
              <a:rPr lang="es" sz="1600"/>
              <a:t>Análisis de los datos</a:t>
            </a:r>
            <a:endParaRPr sz="1600"/>
          </a:p>
          <a:p>
            <a:pPr indent="-330200" lvl="0" marL="457200" rtl="0" algn="l">
              <a:lnSpc>
                <a:spcPct val="100000"/>
              </a:lnSpc>
              <a:spcBef>
                <a:spcPts val="0"/>
              </a:spcBef>
              <a:spcAft>
                <a:spcPts val="0"/>
              </a:spcAft>
              <a:buSzPts val="1600"/>
              <a:buAutoNum type="arabicPeriod"/>
            </a:pPr>
            <a:r>
              <a:rPr lang="es" sz="1600"/>
              <a:t>Creación de Datos de entrenamiento y Datos de prueba</a:t>
            </a:r>
            <a:endParaRPr sz="1600"/>
          </a:p>
          <a:p>
            <a:pPr indent="-330200" lvl="0" marL="457200" rtl="0" algn="l">
              <a:lnSpc>
                <a:spcPct val="100000"/>
              </a:lnSpc>
              <a:spcBef>
                <a:spcPts val="0"/>
              </a:spcBef>
              <a:spcAft>
                <a:spcPts val="0"/>
              </a:spcAft>
              <a:buSzPts val="1600"/>
              <a:buAutoNum type="arabicPeriod"/>
            </a:pPr>
            <a:r>
              <a:rPr lang="es" sz="1600"/>
              <a:t>Modelo de Machine Learning</a:t>
            </a:r>
            <a:endParaRPr sz="1600"/>
          </a:p>
          <a:p>
            <a:pPr indent="-330200" lvl="0" marL="457200" rtl="0" algn="l">
              <a:lnSpc>
                <a:spcPct val="100000"/>
              </a:lnSpc>
              <a:spcBef>
                <a:spcPts val="0"/>
              </a:spcBef>
              <a:spcAft>
                <a:spcPts val="0"/>
              </a:spcAft>
              <a:buSzPts val="1600"/>
              <a:buAutoNum type="arabicPeriod"/>
            </a:pPr>
            <a:r>
              <a:rPr lang="es" sz="1600"/>
              <a:t>Optimización - Ajuste de Hiperparámetros</a:t>
            </a:r>
            <a:endParaRPr sz="1600"/>
          </a:p>
          <a:p>
            <a:pPr indent="-330200" lvl="0" marL="457200" rtl="0" algn="l">
              <a:lnSpc>
                <a:spcPct val="100000"/>
              </a:lnSpc>
              <a:spcBef>
                <a:spcPts val="0"/>
              </a:spcBef>
              <a:spcAft>
                <a:spcPts val="0"/>
              </a:spcAft>
              <a:buSzPts val="1600"/>
              <a:buAutoNum type="arabicPeriod"/>
            </a:pPr>
            <a:r>
              <a:rPr lang="es" sz="1600"/>
              <a:t>Revisión de modelos</a:t>
            </a:r>
            <a:endParaRPr sz="1600"/>
          </a:p>
          <a:p>
            <a:pPr indent="-330200" lvl="0" marL="457200" rtl="0" algn="l">
              <a:lnSpc>
                <a:spcPct val="100000"/>
              </a:lnSpc>
              <a:spcBef>
                <a:spcPts val="0"/>
              </a:spcBef>
              <a:spcAft>
                <a:spcPts val="0"/>
              </a:spcAft>
              <a:buSzPts val="1600"/>
              <a:buAutoNum type="arabicPeriod"/>
            </a:pPr>
            <a:r>
              <a:rPr lang="es" sz="1600"/>
              <a:t>Conclusiones</a:t>
            </a:r>
            <a:endParaRPr sz="1600"/>
          </a:p>
          <a:p>
            <a:pPr indent="-330200" lvl="0" marL="457200" rtl="0" algn="l">
              <a:spcBef>
                <a:spcPts val="0"/>
              </a:spcBef>
              <a:spcAft>
                <a:spcPts val="0"/>
              </a:spcAft>
              <a:buSzPts val="1600"/>
              <a:buAutoNum type="arabicPeriod"/>
            </a:pPr>
            <a:r>
              <a:rPr lang="es" sz="1600"/>
              <a:t>Insights y recomendaciones</a:t>
            </a:r>
            <a:endParaRPr sz="1600"/>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67" name="Google Shape;67;p14"/>
          <p:cNvPicPr preferRelativeResize="0"/>
          <p:nvPr/>
        </p:nvPicPr>
        <p:blipFill>
          <a:blip r:embed="rId3">
            <a:alphaModFix/>
          </a:blip>
          <a:stretch>
            <a:fillRect/>
          </a:stretch>
        </p:blipFill>
        <p:spPr>
          <a:xfrm>
            <a:off x="4187475" y="694300"/>
            <a:ext cx="4477800" cy="2979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32" name="Google Shape;232;p32"/>
          <p:cNvSpPr txBox="1"/>
          <p:nvPr>
            <p:ph type="title"/>
          </p:nvPr>
        </p:nvSpPr>
        <p:spPr>
          <a:xfrm>
            <a:off x="311700" y="8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MODELO DE MACHINE LEARNING - SELECCIÓN DE VARIABLES</a:t>
            </a:r>
            <a:endParaRPr/>
          </a:p>
        </p:txBody>
      </p:sp>
      <p:pic>
        <p:nvPicPr>
          <p:cNvPr id="233" name="Google Shape;233;p32"/>
          <p:cNvPicPr preferRelativeResize="0"/>
          <p:nvPr/>
        </p:nvPicPr>
        <p:blipFill>
          <a:blip r:embed="rId3">
            <a:alphaModFix/>
          </a:blip>
          <a:stretch>
            <a:fillRect/>
          </a:stretch>
        </p:blipFill>
        <p:spPr>
          <a:xfrm>
            <a:off x="142325" y="960175"/>
            <a:ext cx="3792547" cy="4183325"/>
          </a:xfrm>
          <a:prstGeom prst="rect">
            <a:avLst/>
          </a:prstGeom>
          <a:noFill/>
          <a:ln>
            <a:noFill/>
          </a:ln>
        </p:spPr>
      </p:pic>
      <p:sp>
        <p:nvSpPr>
          <p:cNvPr id="234" name="Google Shape;234;p32"/>
          <p:cNvSpPr txBox="1"/>
          <p:nvPr/>
        </p:nvSpPr>
        <p:spPr>
          <a:xfrm>
            <a:off x="4763025" y="1312525"/>
            <a:ext cx="3251100" cy="3694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1700">
                <a:solidFill>
                  <a:schemeClr val="dk2"/>
                </a:solidFill>
              </a:rPr>
              <a:t>MultipleLines, PhoneService, gender, StreamingTV, StreamingMovies e InternetService</a:t>
            </a:r>
            <a:r>
              <a:rPr lang="es" sz="1700">
                <a:solidFill>
                  <a:schemeClr val="dk2"/>
                </a:solidFill>
              </a:rPr>
              <a:t> no presentan ningún tipo de correlación. Se eliminan las características con coeficiente de correlación entre (-0.1,0.1). Las características restantes muestran una correlación positiva o negativa significativa.</a:t>
            </a:r>
            <a:endParaRPr sz="17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40" name="Google Shape;240;p33"/>
          <p:cNvSpPr txBox="1"/>
          <p:nvPr>
            <p:ph type="title"/>
          </p:nvPr>
        </p:nvSpPr>
        <p:spPr>
          <a:xfrm>
            <a:off x="311700" y="8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MODELO DE MACHINE LEARNING - SELECCIÓN DE VARIABLES</a:t>
            </a:r>
            <a:endParaRPr/>
          </a:p>
        </p:txBody>
      </p:sp>
      <p:sp>
        <p:nvSpPr>
          <p:cNvPr id="241" name="Google Shape;241;p33"/>
          <p:cNvSpPr txBox="1"/>
          <p:nvPr/>
        </p:nvSpPr>
        <p:spPr>
          <a:xfrm>
            <a:off x="3962375" y="1605450"/>
            <a:ext cx="2103600" cy="193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a:solidFill>
                  <a:schemeClr val="dk2"/>
                </a:solidFill>
              </a:rPr>
              <a:t>PhoneService, gender, StreamingTV, StreamingMovies, MultipleLines </a:t>
            </a:r>
            <a:r>
              <a:rPr lang="es">
                <a:solidFill>
                  <a:schemeClr val="dk2"/>
                </a:solidFill>
              </a:rPr>
              <a:t>e</a:t>
            </a:r>
            <a:r>
              <a:rPr b="1" lang="es">
                <a:solidFill>
                  <a:schemeClr val="dk2"/>
                </a:solidFill>
              </a:rPr>
              <a:t> InternetService</a:t>
            </a:r>
            <a:r>
              <a:rPr lang="es">
                <a:solidFill>
                  <a:schemeClr val="dk2"/>
                </a:solidFill>
              </a:rPr>
              <a:t> muestran una relación muy baja con respecto al </a:t>
            </a:r>
            <a:r>
              <a:rPr b="1" lang="es">
                <a:solidFill>
                  <a:schemeClr val="dk2"/>
                </a:solidFill>
              </a:rPr>
              <a:t>Abandono</a:t>
            </a:r>
            <a:endParaRPr b="1">
              <a:solidFill>
                <a:schemeClr val="dk2"/>
              </a:solidFill>
            </a:endParaRPr>
          </a:p>
        </p:txBody>
      </p:sp>
      <p:pic>
        <p:nvPicPr>
          <p:cNvPr id="242" name="Google Shape;242;p33"/>
          <p:cNvPicPr preferRelativeResize="0"/>
          <p:nvPr/>
        </p:nvPicPr>
        <p:blipFill>
          <a:blip r:embed="rId3">
            <a:alphaModFix/>
          </a:blip>
          <a:stretch>
            <a:fillRect/>
          </a:stretch>
        </p:blipFill>
        <p:spPr>
          <a:xfrm>
            <a:off x="0" y="1083925"/>
            <a:ext cx="3962375" cy="3288550"/>
          </a:xfrm>
          <a:prstGeom prst="rect">
            <a:avLst/>
          </a:prstGeom>
          <a:noFill/>
          <a:ln>
            <a:noFill/>
          </a:ln>
        </p:spPr>
      </p:pic>
      <p:pic>
        <p:nvPicPr>
          <p:cNvPr id="243" name="Google Shape;243;p33"/>
          <p:cNvPicPr preferRelativeResize="0"/>
          <p:nvPr/>
        </p:nvPicPr>
        <p:blipFill>
          <a:blip r:embed="rId4">
            <a:alphaModFix/>
          </a:blip>
          <a:stretch>
            <a:fillRect/>
          </a:stretch>
        </p:blipFill>
        <p:spPr>
          <a:xfrm>
            <a:off x="6139925" y="1257846"/>
            <a:ext cx="3004074" cy="2525905"/>
          </a:xfrm>
          <a:prstGeom prst="rect">
            <a:avLst/>
          </a:prstGeom>
          <a:noFill/>
          <a:ln>
            <a:noFill/>
          </a:ln>
        </p:spPr>
      </p:pic>
      <p:sp>
        <p:nvSpPr>
          <p:cNvPr id="244" name="Google Shape;244;p33"/>
          <p:cNvSpPr/>
          <p:nvPr/>
        </p:nvSpPr>
        <p:spPr>
          <a:xfrm>
            <a:off x="32200" y="3144475"/>
            <a:ext cx="3962400" cy="950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5" name="Google Shape;245;p33"/>
          <p:cNvSpPr/>
          <p:nvPr/>
        </p:nvSpPr>
        <p:spPr>
          <a:xfrm>
            <a:off x="6139925" y="2258700"/>
            <a:ext cx="3004200" cy="1344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33"/>
          <p:cNvSpPr txBox="1"/>
          <p:nvPr/>
        </p:nvSpPr>
        <p:spPr>
          <a:xfrm>
            <a:off x="6877050" y="3879275"/>
            <a:ext cx="2266800" cy="84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2"/>
                </a:solidFill>
              </a:rPr>
              <a:t>Se seleccionarán las 3 primeras de la puntuación</a:t>
            </a:r>
            <a:endParaRPr>
              <a:solidFill>
                <a:schemeClr val="dk2"/>
              </a:solidFill>
            </a:endParaRPr>
          </a:p>
        </p:txBody>
      </p:sp>
      <p:sp>
        <p:nvSpPr>
          <p:cNvPr id="247" name="Google Shape;247;p33"/>
          <p:cNvSpPr txBox="1"/>
          <p:nvPr/>
        </p:nvSpPr>
        <p:spPr>
          <a:xfrm>
            <a:off x="4350325" y="4488125"/>
            <a:ext cx="1860000" cy="553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FF0000"/>
                </a:solidFill>
              </a:rPr>
              <a:t>Se eliminan las puntuaciones bajas</a:t>
            </a:r>
            <a:endParaRPr sz="1500">
              <a:solidFill>
                <a:srgbClr val="FF0000"/>
              </a:solidFill>
            </a:endParaRPr>
          </a:p>
        </p:txBody>
      </p:sp>
      <p:sp>
        <p:nvSpPr>
          <p:cNvPr id="248" name="Google Shape;248;p33"/>
          <p:cNvSpPr/>
          <p:nvPr/>
        </p:nvSpPr>
        <p:spPr>
          <a:xfrm rot="2340066">
            <a:off x="6022397" y="3534156"/>
            <a:ext cx="251694" cy="1108684"/>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33"/>
          <p:cNvSpPr/>
          <p:nvPr/>
        </p:nvSpPr>
        <p:spPr>
          <a:xfrm rot="-2540557">
            <a:off x="4302913" y="3614305"/>
            <a:ext cx="251647" cy="110874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33"/>
          <p:cNvSpPr txBox="1"/>
          <p:nvPr/>
        </p:nvSpPr>
        <p:spPr>
          <a:xfrm>
            <a:off x="626000" y="4568075"/>
            <a:ext cx="3057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1500">
                <a:solidFill>
                  <a:srgbClr val="FF0000"/>
                </a:solidFill>
              </a:rPr>
              <a:t>Se eliminaron 11 columnas: 5 numéricas y 6 categóricas</a:t>
            </a:r>
            <a:endParaRPr b="1" i="1" sz="15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56" name="Google Shape;256;p3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MODELO DE MACHINE LEARNING - CROSS VALIDATION</a:t>
            </a:r>
            <a:endParaRPr/>
          </a:p>
        </p:txBody>
      </p:sp>
      <p:pic>
        <p:nvPicPr>
          <p:cNvPr id="257" name="Google Shape;257;p34"/>
          <p:cNvPicPr preferRelativeResize="0"/>
          <p:nvPr/>
        </p:nvPicPr>
        <p:blipFill>
          <a:blip r:embed="rId3">
            <a:alphaModFix/>
          </a:blip>
          <a:stretch>
            <a:fillRect/>
          </a:stretch>
        </p:blipFill>
        <p:spPr>
          <a:xfrm>
            <a:off x="70475" y="832787"/>
            <a:ext cx="3430800" cy="1267200"/>
          </a:xfrm>
          <a:prstGeom prst="rect">
            <a:avLst/>
          </a:prstGeom>
          <a:noFill/>
          <a:ln>
            <a:noFill/>
          </a:ln>
        </p:spPr>
      </p:pic>
      <p:pic>
        <p:nvPicPr>
          <p:cNvPr id="258" name="Google Shape;258;p34"/>
          <p:cNvPicPr preferRelativeResize="0"/>
          <p:nvPr/>
        </p:nvPicPr>
        <p:blipFill>
          <a:blip r:embed="rId4">
            <a:alphaModFix/>
          </a:blip>
          <a:stretch>
            <a:fillRect/>
          </a:stretch>
        </p:blipFill>
        <p:spPr>
          <a:xfrm>
            <a:off x="70475" y="2292825"/>
            <a:ext cx="3449638" cy="1267225"/>
          </a:xfrm>
          <a:prstGeom prst="rect">
            <a:avLst/>
          </a:prstGeom>
          <a:noFill/>
          <a:ln>
            <a:noFill/>
          </a:ln>
        </p:spPr>
      </p:pic>
      <p:pic>
        <p:nvPicPr>
          <p:cNvPr id="259" name="Google Shape;259;p34"/>
          <p:cNvPicPr preferRelativeResize="0"/>
          <p:nvPr/>
        </p:nvPicPr>
        <p:blipFill>
          <a:blip r:embed="rId5">
            <a:alphaModFix/>
          </a:blip>
          <a:stretch>
            <a:fillRect/>
          </a:stretch>
        </p:blipFill>
        <p:spPr>
          <a:xfrm>
            <a:off x="70475" y="3628075"/>
            <a:ext cx="3449650" cy="1282081"/>
          </a:xfrm>
          <a:prstGeom prst="rect">
            <a:avLst/>
          </a:prstGeom>
          <a:noFill/>
          <a:ln>
            <a:noFill/>
          </a:ln>
        </p:spPr>
      </p:pic>
      <p:pic>
        <p:nvPicPr>
          <p:cNvPr id="260" name="Google Shape;260;p34"/>
          <p:cNvPicPr preferRelativeResize="0"/>
          <p:nvPr/>
        </p:nvPicPr>
        <p:blipFill>
          <a:blip r:embed="rId6">
            <a:alphaModFix/>
          </a:blip>
          <a:stretch>
            <a:fillRect/>
          </a:stretch>
        </p:blipFill>
        <p:spPr>
          <a:xfrm>
            <a:off x="4056325" y="832775"/>
            <a:ext cx="3451325" cy="1282075"/>
          </a:xfrm>
          <a:prstGeom prst="rect">
            <a:avLst/>
          </a:prstGeom>
          <a:noFill/>
          <a:ln>
            <a:noFill/>
          </a:ln>
        </p:spPr>
      </p:pic>
      <p:pic>
        <p:nvPicPr>
          <p:cNvPr id="261" name="Google Shape;261;p34"/>
          <p:cNvPicPr preferRelativeResize="0"/>
          <p:nvPr/>
        </p:nvPicPr>
        <p:blipFill>
          <a:blip r:embed="rId7">
            <a:alphaModFix/>
          </a:blip>
          <a:stretch>
            <a:fillRect/>
          </a:stretch>
        </p:blipFill>
        <p:spPr>
          <a:xfrm>
            <a:off x="4056325" y="2505075"/>
            <a:ext cx="3451325" cy="11230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67" name="Google Shape;267;p35"/>
          <p:cNvPicPr preferRelativeResize="0"/>
          <p:nvPr/>
        </p:nvPicPr>
        <p:blipFill>
          <a:blip r:embed="rId3">
            <a:alphaModFix/>
          </a:blip>
          <a:stretch>
            <a:fillRect/>
          </a:stretch>
        </p:blipFill>
        <p:spPr>
          <a:xfrm>
            <a:off x="5823025" y="3901797"/>
            <a:ext cx="2182663" cy="1155028"/>
          </a:xfrm>
          <a:prstGeom prst="rect">
            <a:avLst/>
          </a:prstGeom>
          <a:noFill/>
          <a:ln>
            <a:noFill/>
          </a:ln>
        </p:spPr>
      </p:pic>
      <p:sp>
        <p:nvSpPr>
          <p:cNvPr id="268" name="Google Shape;268;p3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MODELO DE MACHINE LEARNING - CROSS VALIDATION</a:t>
            </a:r>
            <a:endParaRPr/>
          </a:p>
        </p:txBody>
      </p:sp>
      <p:pic>
        <p:nvPicPr>
          <p:cNvPr id="269" name="Google Shape;269;p35"/>
          <p:cNvPicPr preferRelativeResize="0"/>
          <p:nvPr/>
        </p:nvPicPr>
        <p:blipFill>
          <a:blip r:embed="rId4">
            <a:alphaModFix/>
          </a:blip>
          <a:stretch>
            <a:fillRect/>
          </a:stretch>
        </p:blipFill>
        <p:spPr>
          <a:xfrm>
            <a:off x="163050" y="1035963"/>
            <a:ext cx="5295563" cy="3294862"/>
          </a:xfrm>
          <a:prstGeom prst="rect">
            <a:avLst/>
          </a:prstGeom>
          <a:noFill/>
          <a:ln>
            <a:noFill/>
          </a:ln>
        </p:spPr>
      </p:pic>
      <p:pic>
        <p:nvPicPr>
          <p:cNvPr id="270" name="Google Shape;270;p35"/>
          <p:cNvPicPr preferRelativeResize="0"/>
          <p:nvPr/>
        </p:nvPicPr>
        <p:blipFill>
          <a:blip r:embed="rId5">
            <a:alphaModFix/>
          </a:blip>
          <a:stretch>
            <a:fillRect/>
          </a:stretch>
        </p:blipFill>
        <p:spPr>
          <a:xfrm>
            <a:off x="5685613" y="1909763"/>
            <a:ext cx="2457450" cy="1323975"/>
          </a:xfrm>
          <a:prstGeom prst="rect">
            <a:avLst/>
          </a:prstGeom>
          <a:noFill/>
          <a:ln>
            <a:noFill/>
          </a:ln>
        </p:spPr>
      </p:pic>
      <p:sp>
        <p:nvSpPr>
          <p:cNvPr id="271" name="Google Shape;271;p35"/>
          <p:cNvSpPr/>
          <p:nvPr/>
        </p:nvSpPr>
        <p:spPr>
          <a:xfrm>
            <a:off x="7984475" y="2082450"/>
            <a:ext cx="685400" cy="1971600"/>
          </a:xfrm>
          <a:custGeom>
            <a:rect b="b" l="l" r="r" t="t"/>
            <a:pathLst>
              <a:path extrusionOk="0" h="78864" w="27416">
                <a:moveTo>
                  <a:pt x="6395" y="0"/>
                </a:moveTo>
                <a:cubicBezTo>
                  <a:pt x="9876" y="8313"/>
                  <a:pt x="28349" y="36732"/>
                  <a:pt x="27283" y="49876"/>
                </a:cubicBezTo>
                <a:cubicBezTo>
                  <a:pt x="26217" y="63020"/>
                  <a:pt x="4547" y="74033"/>
                  <a:pt x="0" y="78864"/>
                </a:cubicBezTo>
              </a:path>
            </a:pathLst>
          </a:custGeom>
          <a:noFill/>
          <a:ln cap="flat" cmpd="sng" w="9525">
            <a:solidFill>
              <a:schemeClr val="dk2"/>
            </a:solidFill>
            <a:prstDash val="solid"/>
            <a:round/>
            <a:headEnd len="med" w="med" type="none"/>
            <a:tailEnd len="med" w="med" type="none"/>
          </a:ln>
        </p:spPr>
      </p:sp>
      <p:sp>
        <p:nvSpPr>
          <p:cNvPr id="272" name="Google Shape;272;p35"/>
          <p:cNvSpPr/>
          <p:nvPr/>
        </p:nvSpPr>
        <p:spPr>
          <a:xfrm>
            <a:off x="8005800" y="2359525"/>
            <a:ext cx="695400" cy="1907675"/>
          </a:xfrm>
          <a:custGeom>
            <a:rect b="b" l="l" r="r" t="t"/>
            <a:pathLst>
              <a:path extrusionOk="0" h="76307" w="27816">
                <a:moveTo>
                  <a:pt x="5115" y="0"/>
                </a:moveTo>
                <a:cubicBezTo>
                  <a:pt x="8881" y="8597"/>
                  <a:pt x="28562" y="38864"/>
                  <a:pt x="27709" y="51582"/>
                </a:cubicBezTo>
                <a:cubicBezTo>
                  <a:pt x="26857" y="64300"/>
                  <a:pt x="4618" y="72186"/>
                  <a:pt x="0" y="76307"/>
                </a:cubicBezTo>
              </a:path>
            </a:pathLst>
          </a:custGeom>
          <a:noFill/>
          <a:ln cap="flat" cmpd="sng" w="9525">
            <a:solidFill>
              <a:schemeClr val="dk2"/>
            </a:solidFill>
            <a:prstDash val="solid"/>
            <a:round/>
            <a:headEnd len="med" w="med" type="none"/>
            <a:tailEnd len="med" w="med" type="none"/>
          </a:ln>
        </p:spPr>
      </p:sp>
      <p:sp>
        <p:nvSpPr>
          <p:cNvPr id="273" name="Google Shape;273;p35"/>
          <p:cNvSpPr/>
          <p:nvPr/>
        </p:nvSpPr>
        <p:spPr>
          <a:xfrm>
            <a:off x="7984475" y="2583350"/>
            <a:ext cx="760000" cy="1907650"/>
          </a:xfrm>
          <a:custGeom>
            <a:rect b="b" l="l" r="r" t="t"/>
            <a:pathLst>
              <a:path extrusionOk="0" h="76306" w="30400">
                <a:moveTo>
                  <a:pt x="6395" y="0"/>
                </a:moveTo>
                <a:cubicBezTo>
                  <a:pt x="10374" y="9378"/>
                  <a:pt x="31333" y="43552"/>
                  <a:pt x="30267" y="56270"/>
                </a:cubicBezTo>
                <a:cubicBezTo>
                  <a:pt x="29201" y="68988"/>
                  <a:pt x="5045" y="72967"/>
                  <a:pt x="0" y="76306"/>
                </a:cubicBezTo>
              </a:path>
            </a:pathLst>
          </a:custGeom>
          <a:noFill/>
          <a:ln cap="flat" cmpd="sng" w="9525">
            <a:solidFill>
              <a:schemeClr val="dk2"/>
            </a:solidFill>
            <a:prstDash val="solid"/>
            <a:round/>
            <a:headEnd len="med" w="med" type="none"/>
            <a:tailEnd len="med" w="med" type="none"/>
          </a:ln>
        </p:spPr>
      </p:sp>
      <p:sp>
        <p:nvSpPr>
          <p:cNvPr id="274" name="Google Shape;274;p35"/>
          <p:cNvSpPr/>
          <p:nvPr/>
        </p:nvSpPr>
        <p:spPr>
          <a:xfrm>
            <a:off x="7984475" y="2849775"/>
            <a:ext cx="962275" cy="1875700"/>
          </a:xfrm>
          <a:custGeom>
            <a:rect b="b" l="l" r="r" t="t"/>
            <a:pathLst>
              <a:path extrusionOk="0" h="75028" w="38491">
                <a:moveTo>
                  <a:pt x="5968" y="0"/>
                </a:moveTo>
                <a:cubicBezTo>
                  <a:pt x="11368" y="7815"/>
                  <a:pt x="39362" y="34387"/>
                  <a:pt x="38367" y="46892"/>
                </a:cubicBezTo>
                <a:cubicBezTo>
                  <a:pt x="37372" y="59397"/>
                  <a:pt x="6395" y="70339"/>
                  <a:pt x="0" y="75028"/>
                </a:cubicBezTo>
              </a:path>
            </a:pathLst>
          </a:custGeom>
          <a:noFill/>
          <a:ln cap="flat" cmpd="sng" w="9525">
            <a:solidFill>
              <a:schemeClr val="dk2"/>
            </a:solidFill>
            <a:prstDash val="solid"/>
            <a:round/>
            <a:headEnd len="med" w="med" type="none"/>
            <a:tailEnd len="med" w="med" type="none"/>
          </a:ln>
        </p:spPr>
      </p:sp>
      <p:sp>
        <p:nvSpPr>
          <p:cNvPr id="275" name="Google Shape;275;p35"/>
          <p:cNvSpPr/>
          <p:nvPr/>
        </p:nvSpPr>
        <p:spPr>
          <a:xfrm>
            <a:off x="7973825" y="3084225"/>
            <a:ext cx="1005350" cy="1854400"/>
          </a:xfrm>
          <a:custGeom>
            <a:rect b="b" l="l" r="r" t="t"/>
            <a:pathLst>
              <a:path extrusionOk="0" h="74176" w="40214">
                <a:moveTo>
                  <a:pt x="6821" y="0"/>
                </a:moveTo>
                <a:cubicBezTo>
                  <a:pt x="12363" y="7744"/>
                  <a:pt x="41209" y="34103"/>
                  <a:pt x="40072" y="46466"/>
                </a:cubicBezTo>
                <a:cubicBezTo>
                  <a:pt x="38935" y="58829"/>
                  <a:pt x="6679" y="69558"/>
                  <a:pt x="0" y="74176"/>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81" name="Google Shape;281;p3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MODELO DE MACHINE LEARNING - PCA</a:t>
            </a:r>
            <a:endParaRPr/>
          </a:p>
        </p:txBody>
      </p:sp>
      <p:pic>
        <p:nvPicPr>
          <p:cNvPr id="282" name="Google Shape;282;p36"/>
          <p:cNvPicPr preferRelativeResize="0"/>
          <p:nvPr/>
        </p:nvPicPr>
        <p:blipFill>
          <a:blip r:embed="rId3">
            <a:alphaModFix/>
          </a:blip>
          <a:stretch>
            <a:fillRect/>
          </a:stretch>
        </p:blipFill>
        <p:spPr>
          <a:xfrm>
            <a:off x="152400" y="725100"/>
            <a:ext cx="5380813" cy="3402664"/>
          </a:xfrm>
          <a:prstGeom prst="rect">
            <a:avLst/>
          </a:prstGeom>
          <a:noFill/>
          <a:ln>
            <a:noFill/>
          </a:ln>
        </p:spPr>
      </p:pic>
      <p:sp>
        <p:nvSpPr>
          <p:cNvPr id="283" name="Google Shape;283;p36"/>
          <p:cNvSpPr txBox="1"/>
          <p:nvPr/>
        </p:nvSpPr>
        <p:spPr>
          <a:xfrm>
            <a:off x="5757100" y="739625"/>
            <a:ext cx="3218400" cy="1217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2"/>
                </a:solidFill>
              </a:rPr>
              <a:t>El objetivo principal de PCA es reducir la dimensionalidad del conjunto de datos al proyectarlo en un nuevo espacio de características definido por los componentes principales</a:t>
            </a:r>
            <a:endParaRPr>
              <a:solidFill>
                <a:schemeClr val="dk2"/>
              </a:solidFill>
            </a:endParaRPr>
          </a:p>
        </p:txBody>
      </p:sp>
      <p:sp>
        <p:nvSpPr>
          <p:cNvPr id="284" name="Google Shape;284;p36"/>
          <p:cNvSpPr txBox="1"/>
          <p:nvPr/>
        </p:nvSpPr>
        <p:spPr>
          <a:xfrm>
            <a:off x="5757100" y="2321325"/>
            <a:ext cx="3218400" cy="1698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2"/>
                </a:solidFill>
              </a:rPr>
              <a:t>Se ha utilizado la clase PCA de scikit-learn para realizar la reducción de dimensionalidad y se ha integrado en una tubería (pipeline) junto con la estandarización de los datos (StandardScaler) y el modelo de clasificación correspondiente.</a:t>
            </a:r>
            <a:endParaRPr>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261375" y="12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 OPTIMIZACIÓN - AJUSTE DE HIPERPARÁMETROS</a:t>
            </a:r>
            <a:endParaRPr/>
          </a:p>
        </p:txBody>
      </p:sp>
      <p:sp>
        <p:nvSpPr>
          <p:cNvPr id="290" name="Google Shape;290;p37"/>
          <p:cNvSpPr txBox="1"/>
          <p:nvPr>
            <p:ph idx="1" type="body"/>
          </p:nvPr>
        </p:nvSpPr>
        <p:spPr>
          <a:xfrm>
            <a:off x="2848225" y="578750"/>
            <a:ext cx="399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t>Hiperparámetros para un clasificador SVM</a:t>
            </a:r>
            <a:endParaRPr/>
          </a:p>
        </p:txBody>
      </p:sp>
      <p:sp>
        <p:nvSpPr>
          <p:cNvPr id="291" name="Google Shape;29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92" name="Google Shape;292;p37"/>
          <p:cNvPicPr preferRelativeResize="0"/>
          <p:nvPr/>
        </p:nvPicPr>
        <p:blipFill>
          <a:blip r:embed="rId3">
            <a:alphaModFix/>
          </a:blip>
          <a:stretch>
            <a:fillRect/>
          </a:stretch>
        </p:blipFill>
        <p:spPr>
          <a:xfrm>
            <a:off x="152991" y="1043975"/>
            <a:ext cx="6623476" cy="1686650"/>
          </a:xfrm>
          <a:prstGeom prst="rect">
            <a:avLst/>
          </a:prstGeom>
          <a:noFill/>
          <a:ln>
            <a:noFill/>
          </a:ln>
        </p:spPr>
      </p:pic>
      <p:sp>
        <p:nvSpPr>
          <p:cNvPr id="293" name="Google Shape;293;p37"/>
          <p:cNvSpPr txBox="1"/>
          <p:nvPr/>
        </p:nvSpPr>
        <p:spPr>
          <a:xfrm>
            <a:off x="6848125" y="832575"/>
            <a:ext cx="2243700" cy="225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2"/>
                </a:solidFill>
              </a:rPr>
              <a:t>Esta es la mejor puntuación alcanzada por el modelo SVM entrenado con los mejores hiperparámetros encontrados durante la búsqueda aleatoria (RandomizedSearchCV) en el conjunto de datos de entrenamiento</a:t>
            </a:r>
            <a:endParaRPr>
              <a:solidFill>
                <a:schemeClr val="dk2"/>
              </a:solidFill>
            </a:endParaRPr>
          </a:p>
        </p:txBody>
      </p:sp>
      <p:pic>
        <p:nvPicPr>
          <p:cNvPr id="294" name="Google Shape;294;p37"/>
          <p:cNvPicPr preferRelativeResize="0"/>
          <p:nvPr/>
        </p:nvPicPr>
        <p:blipFill rotWithShape="1">
          <a:blip r:embed="rId4">
            <a:alphaModFix/>
          </a:blip>
          <a:srcRect b="13711" l="0" r="0" t="0"/>
          <a:stretch/>
        </p:blipFill>
        <p:spPr>
          <a:xfrm>
            <a:off x="153000" y="2730625"/>
            <a:ext cx="1540650" cy="726875"/>
          </a:xfrm>
          <a:prstGeom prst="rect">
            <a:avLst/>
          </a:prstGeom>
          <a:noFill/>
          <a:ln>
            <a:noFill/>
          </a:ln>
        </p:spPr>
      </p:pic>
      <p:pic>
        <p:nvPicPr>
          <p:cNvPr id="295" name="Google Shape;295;p37"/>
          <p:cNvPicPr preferRelativeResize="0"/>
          <p:nvPr/>
        </p:nvPicPr>
        <p:blipFill>
          <a:blip r:embed="rId5">
            <a:alphaModFix/>
          </a:blip>
          <a:stretch>
            <a:fillRect/>
          </a:stretch>
        </p:blipFill>
        <p:spPr>
          <a:xfrm>
            <a:off x="4346425" y="2730625"/>
            <a:ext cx="2243831" cy="726875"/>
          </a:xfrm>
          <a:prstGeom prst="rect">
            <a:avLst/>
          </a:prstGeom>
          <a:noFill/>
          <a:ln>
            <a:noFill/>
          </a:ln>
        </p:spPr>
      </p:pic>
      <p:pic>
        <p:nvPicPr>
          <p:cNvPr id="296" name="Google Shape;296;p37"/>
          <p:cNvPicPr preferRelativeResize="0"/>
          <p:nvPr/>
        </p:nvPicPr>
        <p:blipFill>
          <a:blip r:embed="rId6">
            <a:alphaModFix/>
          </a:blip>
          <a:stretch>
            <a:fillRect/>
          </a:stretch>
        </p:blipFill>
        <p:spPr>
          <a:xfrm>
            <a:off x="6776474" y="3298774"/>
            <a:ext cx="2307400" cy="1238325"/>
          </a:xfrm>
          <a:prstGeom prst="rect">
            <a:avLst/>
          </a:prstGeom>
          <a:noFill/>
          <a:ln>
            <a:noFill/>
          </a:ln>
        </p:spPr>
      </p:pic>
      <p:pic>
        <p:nvPicPr>
          <p:cNvPr id="297" name="Google Shape;297;p37"/>
          <p:cNvPicPr preferRelativeResize="0"/>
          <p:nvPr/>
        </p:nvPicPr>
        <p:blipFill>
          <a:blip r:embed="rId7">
            <a:alphaModFix/>
          </a:blip>
          <a:stretch>
            <a:fillRect/>
          </a:stretch>
        </p:blipFill>
        <p:spPr>
          <a:xfrm>
            <a:off x="1693650" y="3456850"/>
            <a:ext cx="4552574" cy="1686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261375" y="12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 OPTIMIZACIÓN - AJUSTE DE HIPERPARÁMETROS</a:t>
            </a:r>
            <a:endParaRPr/>
          </a:p>
        </p:txBody>
      </p:sp>
      <p:sp>
        <p:nvSpPr>
          <p:cNvPr id="303" name="Google Shape;303;p38"/>
          <p:cNvSpPr txBox="1"/>
          <p:nvPr>
            <p:ph idx="1" type="body"/>
          </p:nvPr>
        </p:nvSpPr>
        <p:spPr>
          <a:xfrm>
            <a:off x="2848225" y="578750"/>
            <a:ext cx="399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t>Hiperparámetros para Regresión Logística</a:t>
            </a:r>
            <a:endParaRPr/>
          </a:p>
        </p:txBody>
      </p:sp>
      <p:sp>
        <p:nvSpPr>
          <p:cNvPr id="304" name="Google Shape;30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05" name="Google Shape;305;p38"/>
          <p:cNvSpPr txBox="1"/>
          <p:nvPr/>
        </p:nvSpPr>
        <p:spPr>
          <a:xfrm>
            <a:off x="6848125" y="832575"/>
            <a:ext cx="2243700" cy="1577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2"/>
                </a:solidFill>
              </a:rPr>
              <a:t>La exactitud global del modelo es del 81%, lo que indica el porcentaje total de predicciones correctas en el conjunto de datos.</a:t>
            </a:r>
            <a:endParaRPr>
              <a:solidFill>
                <a:schemeClr val="dk2"/>
              </a:solidFill>
            </a:endParaRPr>
          </a:p>
        </p:txBody>
      </p:sp>
      <p:pic>
        <p:nvPicPr>
          <p:cNvPr id="306" name="Google Shape;306;p38"/>
          <p:cNvPicPr preferRelativeResize="0"/>
          <p:nvPr/>
        </p:nvPicPr>
        <p:blipFill rotWithShape="1">
          <a:blip r:embed="rId3">
            <a:alphaModFix/>
          </a:blip>
          <a:srcRect b="0" l="0" r="1931" t="0"/>
          <a:stretch/>
        </p:blipFill>
        <p:spPr>
          <a:xfrm>
            <a:off x="153000" y="868775"/>
            <a:ext cx="6397449" cy="2414925"/>
          </a:xfrm>
          <a:prstGeom prst="rect">
            <a:avLst/>
          </a:prstGeom>
          <a:noFill/>
          <a:ln>
            <a:noFill/>
          </a:ln>
        </p:spPr>
      </p:pic>
      <p:pic>
        <p:nvPicPr>
          <p:cNvPr id="307" name="Google Shape;307;p38"/>
          <p:cNvPicPr preferRelativeResize="0"/>
          <p:nvPr/>
        </p:nvPicPr>
        <p:blipFill>
          <a:blip r:embed="rId4">
            <a:alphaModFix/>
          </a:blip>
          <a:stretch>
            <a:fillRect/>
          </a:stretch>
        </p:blipFill>
        <p:spPr>
          <a:xfrm>
            <a:off x="261372" y="2571750"/>
            <a:ext cx="1379002" cy="572700"/>
          </a:xfrm>
          <a:prstGeom prst="rect">
            <a:avLst/>
          </a:prstGeom>
          <a:noFill/>
          <a:ln>
            <a:noFill/>
          </a:ln>
        </p:spPr>
      </p:pic>
      <p:pic>
        <p:nvPicPr>
          <p:cNvPr id="308" name="Google Shape;308;p38"/>
          <p:cNvPicPr preferRelativeResize="0"/>
          <p:nvPr/>
        </p:nvPicPr>
        <p:blipFill>
          <a:blip r:embed="rId5">
            <a:alphaModFix/>
          </a:blip>
          <a:stretch>
            <a:fillRect/>
          </a:stretch>
        </p:blipFill>
        <p:spPr>
          <a:xfrm>
            <a:off x="4919270" y="1552395"/>
            <a:ext cx="1326950" cy="811850"/>
          </a:xfrm>
          <a:prstGeom prst="rect">
            <a:avLst/>
          </a:prstGeom>
          <a:noFill/>
          <a:ln>
            <a:noFill/>
          </a:ln>
        </p:spPr>
      </p:pic>
      <p:pic>
        <p:nvPicPr>
          <p:cNvPr id="309" name="Google Shape;309;p38"/>
          <p:cNvPicPr preferRelativeResize="0"/>
          <p:nvPr/>
        </p:nvPicPr>
        <p:blipFill>
          <a:blip r:embed="rId6">
            <a:alphaModFix/>
          </a:blip>
          <a:stretch>
            <a:fillRect/>
          </a:stretch>
        </p:blipFill>
        <p:spPr>
          <a:xfrm>
            <a:off x="4825372" y="2511375"/>
            <a:ext cx="1725084" cy="572700"/>
          </a:xfrm>
          <a:prstGeom prst="rect">
            <a:avLst/>
          </a:prstGeom>
          <a:noFill/>
          <a:ln>
            <a:noFill/>
          </a:ln>
        </p:spPr>
      </p:pic>
      <p:pic>
        <p:nvPicPr>
          <p:cNvPr id="310" name="Google Shape;310;p38"/>
          <p:cNvPicPr preferRelativeResize="0"/>
          <p:nvPr/>
        </p:nvPicPr>
        <p:blipFill>
          <a:blip r:embed="rId7">
            <a:alphaModFix/>
          </a:blip>
          <a:stretch>
            <a:fillRect/>
          </a:stretch>
        </p:blipFill>
        <p:spPr>
          <a:xfrm>
            <a:off x="1402675" y="3338800"/>
            <a:ext cx="4920526" cy="1804700"/>
          </a:xfrm>
          <a:prstGeom prst="rect">
            <a:avLst/>
          </a:prstGeom>
          <a:noFill/>
          <a:ln>
            <a:noFill/>
          </a:ln>
        </p:spPr>
      </p:pic>
      <p:pic>
        <p:nvPicPr>
          <p:cNvPr id="311" name="Google Shape;311;p38"/>
          <p:cNvPicPr preferRelativeResize="0"/>
          <p:nvPr/>
        </p:nvPicPr>
        <p:blipFill>
          <a:blip r:embed="rId8">
            <a:alphaModFix/>
          </a:blip>
          <a:stretch>
            <a:fillRect/>
          </a:stretch>
        </p:blipFill>
        <p:spPr>
          <a:xfrm>
            <a:off x="6732399" y="3479400"/>
            <a:ext cx="2288751" cy="11838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311700" y="62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8. REVISIÓN DE MODELOS</a:t>
            </a:r>
            <a:endParaRPr/>
          </a:p>
        </p:txBody>
      </p:sp>
      <p:sp>
        <p:nvSpPr>
          <p:cNvPr id="317" name="Google Shape;31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18" name="Google Shape;318;p39"/>
          <p:cNvPicPr preferRelativeResize="0"/>
          <p:nvPr/>
        </p:nvPicPr>
        <p:blipFill>
          <a:blip r:embed="rId3">
            <a:alphaModFix/>
          </a:blip>
          <a:stretch>
            <a:fillRect/>
          </a:stretch>
        </p:blipFill>
        <p:spPr>
          <a:xfrm>
            <a:off x="311700" y="1022225"/>
            <a:ext cx="3952675" cy="1271150"/>
          </a:xfrm>
          <a:prstGeom prst="rect">
            <a:avLst/>
          </a:prstGeom>
          <a:noFill/>
          <a:ln>
            <a:noFill/>
          </a:ln>
        </p:spPr>
      </p:pic>
      <p:pic>
        <p:nvPicPr>
          <p:cNvPr id="319" name="Google Shape;319;p39"/>
          <p:cNvPicPr preferRelativeResize="0"/>
          <p:nvPr/>
        </p:nvPicPr>
        <p:blipFill>
          <a:blip r:embed="rId4">
            <a:alphaModFix/>
          </a:blip>
          <a:stretch>
            <a:fillRect/>
          </a:stretch>
        </p:blipFill>
        <p:spPr>
          <a:xfrm>
            <a:off x="4309250" y="1022237"/>
            <a:ext cx="4772926" cy="3099025"/>
          </a:xfrm>
          <a:prstGeom prst="rect">
            <a:avLst/>
          </a:prstGeom>
          <a:noFill/>
          <a:ln>
            <a:noFill/>
          </a:ln>
        </p:spPr>
      </p:pic>
      <p:sp>
        <p:nvSpPr>
          <p:cNvPr id="320" name="Google Shape;320;p39"/>
          <p:cNvSpPr txBox="1"/>
          <p:nvPr/>
        </p:nvSpPr>
        <p:spPr>
          <a:xfrm>
            <a:off x="0" y="2293375"/>
            <a:ext cx="4230600" cy="276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1200">
                <a:solidFill>
                  <a:schemeClr val="dk2"/>
                </a:solidFill>
              </a:rPr>
              <a:t>Comparación:</a:t>
            </a:r>
            <a:endParaRPr b="1" sz="1200">
              <a:solidFill>
                <a:schemeClr val="dk2"/>
              </a:solidFill>
            </a:endParaRPr>
          </a:p>
          <a:p>
            <a:pPr indent="0" lvl="0" marL="0" rtl="0" algn="just">
              <a:spcBef>
                <a:spcPts val="0"/>
              </a:spcBef>
              <a:spcAft>
                <a:spcPts val="0"/>
              </a:spcAft>
              <a:buNone/>
            </a:pPr>
            <a:r>
              <a:t/>
            </a:r>
            <a:endParaRPr sz="1200">
              <a:solidFill>
                <a:schemeClr val="dk2"/>
              </a:solidFill>
            </a:endParaRPr>
          </a:p>
          <a:p>
            <a:pPr indent="-304800" lvl="0" marL="457200" rtl="0" algn="just">
              <a:spcBef>
                <a:spcPts val="0"/>
              </a:spcBef>
              <a:spcAft>
                <a:spcPts val="0"/>
              </a:spcAft>
              <a:buClr>
                <a:schemeClr val="dk2"/>
              </a:buClr>
              <a:buSzPts val="1200"/>
              <a:buChar char="●"/>
            </a:pPr>
            <a:r>
              <a:rPr lang="es" sz="1200">
                <a:solidFill>
                  <a:schemeClr val="dk2"/>
                </a:solidFill>
              </a:rPr>
              <a:t>Ambos modelos tienen una precisión similar para la clase 0, pero la regresión logística tiene un recall ligeramente mejor para esta clase.</a:t>
            </a:r>
            <a:endParaRPr sz="1200">
              <a:solidFill>
                <a:schemeClr val="dk2"/>
              </a:solidFill>
            </a:endParaRPr>
          </a:p>
          <a:p>
            <a:pPr indent="-304800" lvl="0" marL="457200" rtl="0" algn="just">
              <a:spcBef>
                <a:spcPts val="0"/>
              </a:spcBef>
              <a:spcAft>
                <a:spcPts val="0"/>
              </a:spcAft>
              <a:buClr>
                <a:schemeClr val="dk2"/>
              </a:buClr>
              <a:buSzPts val="1200"/>
              <a:buChar char="●"/>
            </a:pPr>
            <a:r>
              <a:rPr lang="es" sz="1200">
                <a:solidFill>
                  <a:schemeClr val="dk2"/>
                </a:solidFill>
              </a:rPr>
              <a:t>La regresión logística tiene un mejor desempeño en términos de precisión, recall y F1-score para la clase 1 en comparación con el clasificador SVM.</a:t>
            </a:r>
            <a:endParaRPr sz="1200">
              <a:solidFill>
                <a:schemeClr val="dk2"/>
              </a:solidFill>
            </a:endParaRPr>
          </a:p>
          <a:p>
            <a:pPr indent="-304800" lvl="0" marL="457200" rtl="0" algn="just">
              <a:spcBef>
                <a:spcPts val="0"/>
              </a:spcBef>
              <a:spcAft>
                <a:spcPts val="0"/>
              </a:spcAft>
              <a:buClr>
                <a:schemeClr val="dk2"/>
              </a:buClr>
              <a:buSzPts val="1200"/>
              <a:buChar char="●"/>
            </a:pPr>
            <a:r>
              <a:rPr lang="es" sz="1200">
                <a:solidFill>
                  <a:schemeClr val="dk2"/>
                </a:solidFill>
              </a:rPr>
              <a:t>Ambos modelos tienen una precisión global (accuracy) similar, pero la regresión logística tiene una mejor precisión ponderada y macro promedio.</a:t>
            </a:r>
            <a:endParaRPr sz="1200">
              <a:solidFill>
                <a:schemeClr val="dk2"/>
              </a:solidFill>
            </a:endParaRPr>
          </a:p>
          <a:p>
            <a:pPr indent="-304800" lvl="0" marL="457200" rtl="0" algn="just">
              <a:spcBef>
                <a:spcPts val="0"/>
              </a:spcBef>
              <a:spcAft>
                <a:spcPts val="0"/>
              </a:spcAft>
              <a:buClr>
                <a:schemeClr val="dk2"/>
              </a:buClr>
              <a:buSzPts val="1200"/>
              <a:buChar char="●"/>
            </a:pPr>
            <a:r>
              <a:rPr lang="es" sz="1200">
                <a:solidFill>
                  <a:schemeClr val="dk2"/>
                </a:solidFill>
              </a:rPr>
              <a:t>Ambos modelos tienen un F1-score ponderado similar, pero la regresión logística tiene un F1-score macro promedio ligeramente mejor</a:t>
            </a:r>
            <a:endParaRPr sz="12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311700" y="13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9. CONCLUSIONES</a:t>
            </a:r>
            <a:endParaRPr/>
          </a:p>
        </p:txBody>
      </p:sp>
      <p:sp>
        <p:nvSpPr>
          <p:cNvPr id="326" name="Google Shape;326;p40"/>
          <p:cNvSpPr txBox="1"/>
          <p:nvPr>
            <p:ph idx="1" type="body"/>
          </p:nvPr>
        </p:nvSpPr>
        <p:spPr>
          <a:xfrm>
            <a:off x="0" y="908425"/>
            <a:ext cx="4311600" cy="3904500"/>
          </a:xfrm>
          <a:prstGeom prst="rect">
            <a:avLst/>
          </a:prstGeom>
        </p:spPr>
        <p:txBody>
          <a:bodyPr anchorCtr="0" anchor="t" bIns="91425" lIns="91425" spcFirstLastPara="1" rIns="91425" wrap="square" tIns="91425">
            <a:noAutofit/>
          </a:bodyPr>
          <a:lstStyle/>
          <a:p>
            <a:pPr indent="-302577" lvl="0" marL="457200" rtl="0" algn="just">
              <a:lnSpc>
                <a:spcPct val="105000"/>
              </a:lnSpc>
              <a:spcBef>
                <a:spcPts val="0"/>
              </a:spcBef>
              <a:spcAft>
                <a:spcPts val="0"/>
              </a:spcAft>
              <a:buSzPts val="1165"/>
              <a:buAutoNum type="arabicPeriod"/>
            </a:pPr>
            <a:r>
              <a:rPr b="1" lang="es" sz="1165"/>
              <a:t>Precisión de la predicción:</a:t>
            </a:r>
            <a:endParaRPr b="1" sz="1165"/>
          </a:p>
          <a:p>
            <a:pPr indent="-302577" lvl="0" marL="457200" rtl="0" algn="just">
              <a:lnSpc>
                <a:spcPct val="105000"/>
              </a:lnSpc>
              <a:spcBef>
                <a:spcPts val="0"/>
              </a:spcBef>
              <a:spcAft>
                <a:spcPts val="0"/>
              </a:spcAft>
              <a:buSzPts val="1165"/>
              <a:buChar char="●"/>
            </a:pPr>
            <a:r>
              <a:rPr lang="es" sz="1165"/>
              <a:t>Ambos modelos tienen una precisión similar para predecir la clase de clientes que no abandonan el servicio (clase 0).</a:t>
            </a:r>
            <a:endParaRPr sz="1165"/>
          </a:p>
          <a:p>
            <a:pPr indent="-302577" lvl="0" marL="457200" rtl="0" algn="just">
              <a:lnSpc>
                <a:spcPct val="105000"/>
              </a:lnSpc>
              <a:spcBef>
                <a:spcPts val="0"/>
              </a:spcBef>
              <a:spcAft>
                <a:spcPts val="0"/>
              </a:spcAft>
              <a:buSzPts val="1165"/>
              <a:buChar char="●"/>
            </a:pPr>
            <a:r>
              <a:rPr lang="es" sz="1165"/>
              <a:t>La regresión logística tiene una precisión ligeramente mejor para predecir la clase de clientes que sí abandonan el servicio (clase 1).</a:t>
            </a:r>
            <a:endParaRPr sz="1165"/>
          </a:p>
          <a:p>
            <a:pPr indent="-302577" lvl="0" marL="457200" rtl="0" algn="just">
              <a:lnSpc>
                <a:spcPct val="105000"/>
              </a:lnSpc>
              <a:spcBef>
                <a:spcPts val="0"/>
              </a:spcBef>
              <a:spcAft>
                <a:spcPts val="0"/>
              </a:spcAft>
              <a:buSzPts val="1165"/>
              <a:buAutoNum type="arabicPeriod"/>
            </a:pPr>
            <a:r>
              <a:rPr b="1" lang="es" sz="1165"/>
              <a:t>Recall de la predicción:</a:t>
            </a:r>
            <a:endParaRPr b="1" sz="1165"/>
          </a:p>
          <a:p>
            <a:pPr indent="-302577" lvl="0" marL="457200" rtl="0" algn="just">
              <a:lnSpc>
                <a:spcPct val="105000"/>
              </a:lnSpc>
              <a:spcBef>
                <a:spcPts val="0"/>
              </a:spcBef>
              <a:spcAft>
                <a:spcPts val="0"/>
              </a:spcAft>
              <a:buSzPts val="1165"/>
              <a:buChar char="●"/>
            </a:pPr>
            <a:r>
              <a:rPr lang="es" sz="1165"/>
              <a:t>Ambos modelos tienen un recall similar para la clase de clientes que no abandonan el servicio (clase 0), con valores alrededor del 90%.</a:t>
            </a:r>
            <a:endParaRPr sz="1165"/>
          </a:p>
          <a:p>
            <a:pPr indent="-302577" lvl="0" marL="457200" rtl="0" algn="just">
              <a:lnSpc>
                <a:spcPct val="105000"/>
              </a:lnSpc>
              <a:spcBef>
                <a:spcPts val="0"/>
              </a:spcBef>
              <a:spcAft>
                <a:spcPts val="0"/>
              </a:spcAft>
              <a:buSzPts val="1165"/>
              <a:buChar char="●"/>
            </a:pPr>
            <a:r>
              <a:rPr lang="es" sz="1165"/>
              <a:t>La regresión logística tiene un recall mejorado para la clase de clientes que sí abandonan el servicio (clase 1), siendo aproximadamente un 10% más alto que el del modelo SVM.</a:t>
            </a:r>
            <a:endParaRPr sz="1165"/>
          </a:p>
          <a:p>
            <a:pPr indent="-302577" lvl="0" marL="457200" rtl="0" algn="just">
              <a:lnSpc>
                <a:spcPct val="105000"/>
              </a:lnSpc>
              <a:spcBef>
                <a:spcPts val="0"/>
              </a:spcBef>
              <a:spcAft>
                <a:spcPts val="0"/>
              </a:spcAft>
              <a:buSzPts val="1165"/>
              <a:buAutoNum type="arabicPeriod"/>
            </a:pPr>
            <a:r>
              <a:rPr b="1" lang="es" sz="1165"/>
              <a:t>F1-score:</a:t>
            </a:r>
            <a:endParaRPr b="1" sz="1165"/>
          </a:p>
          <a:p>
            <a:pPr indent="-302577" lvl="0" marL="457200" rtl="0" algn="just">
              <a:lnSpc>
                <a:spcPct val="105000"/>
              </a:lnSpc>
              <a:spcBef>
                <a:spcPts val="0"/>
              </a:spcBef>
              <a:spcAft>
                <a:spcPts val="0"/>
              </a:spcAft>
              <a:buSzPts val="1165"/>
              <a:buChar char="●"/>
            </a:pPr>
            <a:r>
              <a:rPr lang="es" sz="1165"/>
              <a:t>El F1-score, que es una medida que combina precisión y recall, muestra que la regresión logística tiene un mejor equilibrio entre ambas clases en comparación con el modelo SVM.</a:t>
            </a:r>
            <a:endParaRPr sz="1165"/>
          </a:p>
        </p:txBody>
      </p:sp>
      <p:sp>
        <p:nvSpPr>
          <p:cNvPr id="327" name="Google Shape;327;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28" name="Google Shape;328;p40"/>
          <p:cNvPicPr preferRelativeResize="0"/>
          <p:nvPr/>
        </p:nvPicPr>
        <p:blipFill>
          <a:blip r:embed="rId3">
            <a:alphaModFix/>
          </a:blip>
          <a:stretch>
            <a:fillRect/>
          </a:stretch>
        </p:blipFill>
        <p:spPr>
          <a:xfrm>
            <a:off x="4572000" y="1451975"/>
            <a:ext cx="4527600" cy="254903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sz="2800"/>
              <a:t>5. INSIGHTS Y RECOMENDACIONES</a:t>
            </a:r>
            <a:endParaRPr sz="2800"/>
          </a:p>
          <a:p>
            <a:pPr indent="0" lvl="0" marL="0" rtl="0" algn="ctr">
              <a:spcBef>
                <a:spcPts val="0"/>
              </a:spcBef>
              <a:spcAft>
                <a:spcPts val="0"/>
              </a:spcAft>
              <a:buNone/>
            </a:pPr>
            <a:r>
              <a:t/>
            </a:r>
            <a:endParaRPr/>
          </a:p>
        </p:txBody>
      </p:sp>
      <p:sp>
        <p:nvSpPr>
          <p:cNvPr id="334" name="Google Shape;334;p41"/>
          <p:cNvSpPr txBox="1"/>
          <p:nvPr>
            <p:ph idx="2" type="body"/>
          </p:nvPr>
        </p:nvSpPr>
        <p:spPr>
          <a:xfrm>
            <a:off x="4491250" y="0"/>
            <a:ext cx="4530000" cy="5056800"/>
          </a:xfrm>
          <a:prstGeom prst="rect">
            <a:avLst/>
          </a:prstGeom>
        </p:spPr>
        <p:txBody>
          <a:bodyPr anchorCtr="0" anchor="ctr" bIns="91425" lIns="91425" spcFirstLastPara="1" rIns="91425" wrap="square" tIns="91425">
            <a:normAutofit/>
          </a:bodyPr>
          <a:lstStyle/>
          <a:p>
            <a:pPr indent="0" lvl="0" marL="0" rtl="0" algn="ctr">
              <a:lnSpc>
                <a:spcPct val="80000"/>
              </a:lnSpc>
              <a:spcBef>
                <a:spcPts val="0"/>
              </a:spcBef>
              <a:spcAft>
                <a:spcPts val="0"/>
              </a:spcAft>
              <a:buNone/>
            </a:pPr>
            <a:r>
              <a:rPr lang="es" sz="2000">
                <a:solidFill>
                  <a:schemeClr val="dk1"/>
                </a:solidFill>
              </a:rPr>
              <a:t>INSIGHTS</a:t>
            </a:r>
            <a:endParaRPr sz="1000">
              <a:solidFill>
                <a:schemeClr val="dk1"/>
              </a:solidFill>
            </a:endParaRPr>
          </a:p>
          <a:p>
            <a:pPr indent="-317500" lvl="0" marL="457200" marR="0" rtl="0" algn="just">
              <a:lnSpc>
                <a:spcPct val="80000"/>
              </a:lnSpc>
              <a:spcBef>
                <a:spcPts val="0"/>
              </a:spcBef>
              <a:spcAft>
                <a:spcPts val="0"/>
              </a:spcAft>
              <a:buClr>
                <a:schemeClr val="dk1"/>
              </a:buClr>
              <a:buSzPts val="1400"/>
              <a:buChar char="●"/>
            </a:pPr>
            <a:r>
              <a:rPr lang="es" sz="1165"/>
              <a:t>La tasa de abandonos es considerablemente mayor entre usuarios que no adquieren soporte técnico y protección en línea.</a:t>
            </a:r>
            <a:endParaRPr sz="1165"/>
          </a:p>
          <a:p>
            <a:pPr indent="-317500" lvl="0" marL="457200" marR="0" rtl="0" algn="just">
              <a:lnSpc>
                <a:spcPct val="80000"/>
              </a:lnSpc>
              <a:spcBef>
                <a:spcPts val="0"/>
              </a:spcBef>
              <a:spcAft>
                <a:spcPts val="0"/>
              </a:spcAft>
              <a:buClr>
                <a:schemeClr val="dk1"/>
              </a:buClr>
              <a:buSzPts val="1400"/>
              <a:buChar char="●"/>
            </a:pPr>
            <a:r>
              <a:rPr lang="es" sz="1165"/>
              <a:t>Los abandonos disminuyen considerablemente luego del més 30 con el servicio activo.</a:t>
            </a:r>
            <a:endParaRPr sz="1400">
              <a:solidFill>
                <a:schemeClr val="dk1"/>
              </a:solidFill>
            </a:endParaRPr>
          </a:p>
          <a:p>
            <a:pPr indent="0" lvl="0" marL="457200" rtl="0" algn="just">
              <a:lnSpc>
                <a:spcPct val="80000"/>
              </a:lnSpc>
              <a:spcBef>
                <a:spcPts val="0"/>
              </a:spcBef>
              <a:spcAft>
                <a:spcPts val="0"/>
              </a:spcAft>
              <a:buNone/>
            </a:pPr>
            <a:r>
              <a:t/>
            </a:r>
            <a:endParaRPr sz="1400">
              <a:solidFill>
                <a:schemeClr val="dk1"/>
              </a:solidFill>
            </a:endParaRPr>
          </a:p>
          <a:p>
            <a:pPr indent="0" lvl="0" marL="0" rtl="0" algn="ctr">
              <a:lnSpc>
                <a:spcPct val="80000"/>
              </a:lnSpc>
              <a:spcBef>
                <a:spcPts val="0"/>
              </a:spcBef>
              <a:spcAft>
                <a:spcPts val="0"/>
              </a:spcAft>
              <a:buNone/>
            </a:pPr>
            <a:r>
              <a:rPr lang="es" sz="2000">
                <a:solidFill>
                  <a:schemeClr val="dk1"/>
                </a:solidFill>
              </a:rPr>
              <a:t>RECOMENDACIONES</a:t>
            </a:r>
            <a:endParaRPr sz="2000">
              <a:solidFill>
                <a:schemeClr val="dk1"/>
              </a:solidFill>
            </a:endParaRPr>
          </a:p>
          <a:p>
            <a:pPr indent="-317500" lvl="0" marL="457200" rtl="0" algn="just">
              <a:lnSpc>
                <a:spcPct val="80000"/>
              </a:lnSpc>
              <a:spcBef>
                <a:spcPts val="0"/>
              </a:spcBef>
              <a:spcAft>
                <a:spcPts val="0"/>
              </a:spcAft>
              <a:buClr>
                <a:schemeClr val="dk1"/>
              </a:buClr>
              <a:buSzPts val="1400"/>
              <a:buChar char="●"/>
            </a:pPr>
            <a:r>
              <a:rPr lang="es" sz="1165"/>
              <a:t>Incluir en los planes mes a mes paquetes promocionales de suscripción a seguridad en línea y soporte técnico.</a:t>
            </a:r>
            <a:endParaRPr sz="1165"/>
          </a:p>
          <a:p>
            <a:pPr indent="-317500" lvl="0" marL="457200" rtl="0" algn="just">
              <a:lnSpc>
                <a:spcPct val="80000"/>
              </a:lnSpc>
              <a:spcBef>
                <a:spcPts val="0"/>
              </a:spcBef>
              <a:spcAft>
                <a:spcPts val="0"/>
              </a:spcAft>
              <a:buClr>
                <a:schemeClr val="dk1"/>
              </a:buClr>
              <a:buSzPts val="1400"/>
              <a:buChar char="●"/>
            </a:pPr>
            <a:r>
              <a:rPr lang="es" sz="1165"/>
              <a:t>Ofrecer tarifas diferenciales a los clientes que contratan fibra óptica durante los 30 primeros meses</a:t>
            </a:r>
            <a:endParaRPr sz="1165"/>
          </a:p>
          <a:p>
            <a:pPr indent="-317500" lvl="0" marL="457200" rtl="0" algn="just">
              <a:lnSpc>
                <a:spcPct val="80000"/>
              </a:lnSpc>
              <a:spcBef>
                <a:spcPts val="0"/>
              </a:spcBef>
              <a:spcAft>
                <a:spcPts val="0"/>
              </a:spcAft>
              <a:buClr>
                <a:schemeClr val="dk1"/>
              </a:buClr>
              <a:buSzPts val="1400"/>
              <a:buChar char="●"/>
            </a:pPr>
            <a:r>
              <a:rPr lang="es" sz="1165"/>
              <a:t>Ofrecer servicios promocionales a los clientes con factura mensual entre 65 y 110 USD para disminuir la pérdida de clientes que pagan esas tarifas</a:t>
            </a:r>
            <a:endParaRPr sz="1165"/>
          </a:p>
          <a:p>
            <a:pPr indent="-317500" lvl="0" marL="457200" rtl="0" algn="just">
              <a:lnSpc>
                <a:spcPct val="80000"/>
              </a:lnSpc>
              <a:spcBef>
                <a:spcPts val="0"/>
              </a:spcBef>
              <a:spcAft>
                <a:spcPts val="0"/>
              </a:spcAft>
              <a:buClr>
                <a:schemeClr val="dk1"/>
              </a:buClr>
              <a:buSzPts val="1400"/>
              <a:buChar char="●"/>
            </a:pPr>
            <a:r>
              <a:rPr lang="es" sz="1165"/>
              <a:t>Basándonos en los resultados, podríamos sugerir el uso de la regresión logística sobre el SVM para predecir el abandono de clientes de telecomunicaciones, ya que tiene un mejor rendimiento en términos de recall y F1-score para la clase de clientes que sí abandonan el servicio.</a:t>
            </a:r>
            <a:endParaRPr sz="1165"/>
          </a:p>
          <a:p>
            <a:pPr indent="-317500" lvl="0" marL="457200" rtl="0" algn="just">
              <a:lnSpc>
                <a:spcPct val="80000"/>
              </a:lnSpc>
              <a:spcBef>
                <a:spcPts val="0"/>
              </a:spcBef>
              <a:spcAft>
                <a:spcPts val="0"/>
              </a:spcAft>
              <a:buClr>
                <a:schemeClr val="dk1"/>
              </a:buClr>
              <a:buSzPts val="1400"/>
              <a:buChar char="●"/>
            </a:pPr>
            <a:r>
              <a:rPr lang="es" sz="1165"/>
              <a:t>Además, sería importante realizar un análisis más detallado para identificar las características de los clientes que están abandonando el servicio, lo que podría proporcionar información valiosa para tomar medidas preventivas y retener a esos clientes. Esto podría implicar la implementación de estrategias de retención de clientes, como descuentos, ofertas personalizadas o mejoras en el servicio al cliente.</a:t>
            </a:r>
            <a:endParaRPr sz="1400">
              <a:solidFill>
                <a:schemeClr val="dk1"/>
              </a:solidFill>
            </a:endParaRPr>
          </a:p>
        </p:txBody>
      </p:sp>
      <p:sp>
        <p:nvSpPr>
          <p:cNvPr id="335" name="Google Shape;335;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36" name="Google Shape;336;p41"/>
          <p:cNvPicPr preferRelativeResize="0"/>
          <p:nvPr/>
        </p:nvPicPr>
        <p:blipFill>
          <a:blip r:embed="rId3">
            <a:alphaModFix/>
          </a:blip>
          <a:stretch>
            <a:fillRect/>
          </a:stretch>
        </p:blipFill>
        <p:spPr>
          <a:xfrm>
            <a:off x="815275" y="2425950"/>
            <a:ext cx="2390078" cy="212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42675" y="1927675"/>
            <a:ext cx="4045200" cy="1482300"/>
          </a:xfrm>
          <a:prstGeom prst="rect">
            <a:avLst/>
          </a:prstGeom>
        </p:spPr>
        <p:txBody>
          <a:bodyPr anchorCtr="0" anchor="b" bIns="91425" lIns="91425" spcFirstLastPara="1" rIns="91425" wrap="square" tIns="91425">
            <a:normAutofit/>
          </a:bodyPr>
          <a:lstStyle/>
          <a:p>
            <a:pPr indent="-495300" lvl="0" marL="457200" rtl="0" algn="ctr">
              <a:spcBef>
                <a:spcPts val="0"/>
              </a:spcBef>
              <a:spcAft>
                <a:spcPts val="0"/>
              </a:spcAft>
              <a:buSzPts val="4200"/>
              <a:buAutoNum type="arabicPeriod"/>
            </a:pPr>
            <a:r>
              <a:rPr lang="es"/>
              <a:t>Descripción del problema</a:t>
            </a:r>
            <a:endParaRPr/>
          </a:p>
        </p:txBody>
      </p:sp>
      <p:sp>
        <p:nvSpPr>
          <p:cNvPr id="73" name="Google Shape;73;p15"/>
          <p:cNvSpPr txBox="1"/>
          <p:nvPr>
            <p:ph idx="1" type="subTitle"/>
          </p:nvPr>
        </p:nvSpPr>
        <p:spPr>
          <a:xfrm>
            <a:off x="265500" y="329982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Análisis de la pérdida de clientes en una empresa de Telecomunicaciones</a:t>
            </a:r>
            <a:endParaRPr/>
          </a:p>
        </p:txBody>
      </p:sp>
      <p:sp>
        <p:nvSpPr>
          <p:cNvPr id="74" name="Google Shape;74;p1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es"/>
              <a:t>La pérdida de clientes en una empresa de Telecomunicaciones puede tener muchas consecuencias negativas, se pueden listar consecuencias </a:t>
            </a:r>
            <a:r>
              <a:rPr lang="es"/>
              <a:t>obvias</a:t>
            </a:r>
            <a:r>
              <a:rPr lang="es"/>
              <a:t> y otras que a mediano y largo plazo impactan en el desempeño de las compañías.</a:t>
            </a:r>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76" name="Google Shape;76;p15"/>
          <p:cNvPicPr preferRelativeResize="0"/>
          <p:nvPr/>
        </p:nvPicPr>
        <p:blipFill>
          <a:blip r:embed="rId3">
            <a:alphaModFix/>
          </a:blip>
          <a:stretch>
            <a:fillRect/>
          </a:stretch>
        </p:blipFill>
        <p:spPr>
          <a:xfrm>
            <a:off x="152400" y="152400"/>
            <a:ext cx="1719924" cy="1622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26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a:t>EFECTOS DE LA PÉRDIDA DE CLIENTES EN TELECOMUNICACIONES</a:t>
            </a:r>
            <a:endParaRPr b="1"/>
          </a:p>
        </p:txBody>
      </p:sp>
      <p:sp>
        <p:nvSpPr>
          <p:cNvPr id="82" name="Google Shape;82;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23850" lvl="0" marL="457200" rtl="0" algn="just">
              <a:lnSpc>
                <a:spcPct val="200000"/>
              </a:lnSpc>
              <a:spcBef>
                <a:spcPts val="0"/>
              </a:spcBef>
              <a:spcAft>
                <a:spcPts val="0"/>
              </a:spcAft>
              <a:buSzPts val="1500"/>
              <a:buAutoNum type="arabicPeriod"/>
            </a:pPr>
            <a:r>
              <a:rPr b="1" lang="es" sz="1500"/>
              <a:t>Ingresos y rentabilidad.</a:t>
            </a:r>
            <a:endParaRPr b="1" sz="1500"/>
          </a:p>
          <a:p>
            <a:pPr indent="-323850" lvl="0" marL="457200" rtl="0" algn="just">
              <a:lnSpc>
                <a:spcPct val="200000"/>
              </a:lnSpc>
              <a:spcBef>
                <a:spcPts val="0"/>
              </a:spcBef>
              <a:spcAft>
                <a:spcPts val="0"/>
              </a:spcAft>
              <a:buSzPts val="1500"/>
              <a:buAutoNum type="arabicPeriod"/>
            </a:pPr>
            <a:r>
              <a:rPr b="1" lang="es" sz="1500"/>
              <a:t>Costos de adquisición de clientes nuevos</a:t>
            </a:r>
            <a:endParaRPr b="1" sz="1500"/>
          </a:p>
          <a:p>
            <a:pPr indent="-323850" lvl="0" marL="457200" rtl="0" algn="just">
              <a:lnSpc>
                <a:spcPct val="200000"/>
              </a:lnSpc>
              <a:spcBef>
                <a:spcPts val="0"/>
              </a:spcBef>
              <a:spcAft>
                <a:spcPts val="0"/>
              </a:spcAft>
              <a:buSzPts val="1500"/>
              <a:buAutoNum type="arabicPeriod"/>
            </a:pPr>
            <a:r>
              <a:rPr b="1" lang="es" sz="1500"/>
              <a:t>Reducción de Economías de Escala</a:t>
            </a:r>
            <a:endParaRPr b="1" sz="1500"/>
          </a:p>
          <a:p>
            <a:pPr indent="-323850" lvl="0" marL="457200" rtl="0" algn="just">
              <a:lnSpc>
                <a:spcPct val="200000"/>
              </a:lnSpc>
              <a:spcBef>
                <a:spcPts val="0"/>
              </a:spcBef>
              <a:spcAft>
                <a:spcPts val="0"/>
              </a:spcAft>
              <a:buSzPts val="1500"/>
              <a:buAutoNum type="arabicPeriod"/>
            </a:pPr>
            <a:r>
              <a:rPr b="1" lang="es" sz="1500"/>
              <a:t>Desafíos operativos</a:t>
            </a:r>
            <a:endParaRPr b="1" sz="1500"/>
          </a:p>
        </p:txBody>
      </p:sp>
      <p:sp>
        <p:nvSpPr>
          <p:cNvPr id="83" name="Google Shape;83;p16"/>
          <p:cNvSpPr txBox="1"/>
          <p:nvPr>
            <p:ph idx="2" type="body"/>
          </p:nvPr>
        </p:nvSpPr>
        <p:spPr>
          <a:xfrm>
            <a:off x="5021250" y="1152475"/>
            <a:ext cx="3999900" cy="3416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AutoNum type="arabicPeriod"/>
            </a:pPr>
            <a:r>
              <a:rPr lang="es"/>
              <a:t>Impacto directo en los ingresos de la empresa.</a:t>
            </a:r>
            <a:endParaRPr/>
          </a:p>
          <a:p>
            <a:pPr indent="-317500" lvl="0" marL="457200" rtl="0" algn="just">
              <a:spcBef>
                <a:spcPts val="0"/>
              </a:spcBef>
              <a:spcAft>
                <a:spcPts val="0"/>
              </a:spcAft>
              <a:buSzPts val="1400"/>
              <a:buAutoNum type="arabicPeriod"/>
            </a:pPr>
            <a:r>
              <a:rPr lang="es"/>
              <a:t>Implica mayores costos de marketing y publicidad para atraer nuevos clientes.</a:t>
            </a:r>
            <a:endParaRPr/>
          </a:p>
          <a:p>
            <a:pPr indent="-317500" lvl="0" marL="457200" rtl="0" algn="just">
              <a:spcBef>
                <a:spcPts val="0"/>
              </a:spcBef>
              <a:spcAft>
                <a:spcPts val="0"/>
              </a:spcAft>
              <a:buSzPts val="1400"/>
              <a:buAutoNum type="arabicPeriod"/>
            </a:pPr>
            <a:r>
              <a:rPr lang="es"/>
              <a:t>Esto podría aumentar los costos unitarios de prestación de los servicios.</a:t>
            </a:r>
            <a:endParaRPr/>
          </a:p>
          <a:p>
            <a:pPr indent="-317500" lvl="0" marL="457200" rtl="0" algn="just">
              <a:spcBef>
                <a:spcPts val="0"/>
              </a:spcBef>
              <a:spcAft>
                <a:spcPts val="0"/>
              </a:spcAft>
              <a:buSzPts val="1400"/>
              <a:buAutoNum type="arabicPeriod"/>
            </a:pPr>
            <a:r>
              <a:rPr lang="es"/>
              <a:t>Podría afectar la eficiencia operativa de la empresa ya que los ingresos respaldan las inversiones en infraestructura y tecnología.</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85" name="Google Shape;85;p16"/>
          <p:cNvPicPr preferRelativeResize="0"/>
          <p:nvPr/>
        </p:nvPicPr>
        <p:blipFill>
          <a:blip r:embed="rId3">
            <a:alphaModFix/>
          </a:blip>
          <a:stretch>
            <a:fillRect/>
          </a:stretch>
        </p:blipFill>
        <p:spPr>
          <a:xfrm>
            <a:off x="390113" y="3570925"/>
            <a:ext cx="2962275" cy="1485900"/>
          </a:xfrm>
          <a:prstGeom prst="rect">
            <a:avLst/>
          </a:prstGeom>
          <a:noFill/>
          <a:ln>
            <a:noFill/>
          </a:ln>
        </p:spPr>
      </p:pic>
      <p:pic>
        <p:nvPicPr>
          <p:cNvPr id="86" name="Google Shape;86;p16"/>
          <p:cNvPicPr preferRelativeResize="0"/>
          <p:nvPr/>
        </p:nvPicPr>
        <p:blipFill>
          <a:blip r:embed="rId4">
            <a:alphaModFix/>
          </a:blip>
          <a:stretch>
            <a:fillRect/>
          </a:stretch>
        </p:blipFill>
        <p:spPr>
          <a:xfrm>
            <a:off x="3352400" y="3101075"/>
            <a:ext cx="1751675" cy="195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42675" y="1927675"/>
            <a:ext cx="4045200" cy="1482300"/>
          </a:xfrm>
          <a:prstGeom prst="rect">
            <a:avLst/>
          </a:prstGeom>
        </p:spPr>
        <p:txBody>
          <a:bodyPr anchorCtr="0" anchor="b" bIns="91425" lIns="91425" spcFirstLastPara="1" rIns="91425" wrap="square" tIns="91425">
            <a:normAutofit/>
          </a:bodyPr>
          <a:lstStyle/>
          <a:p>
            <a:pPr indent="-495300" lvl="0" marL="457200" rtl="0" algn="l">
              <a:spcBef>
                <a:spcPts val="0"/>
              </a:spcBef>
              <a:spcAft>
                <a:spcPts val="0"/>
              </a:spcAft>
              <a:buSzPts val="4200"/>
              <a:buAutoNum type="arabicPeriod" startAt="2"/>
            </a:pPr>
            <a:r>
              <a:rPr lang="es"/>
              <a:t>Hipótesis</a:t>
            </a:r>
            <a:endParaRPr/>
          </a:p>
        </p:txBody>
      </p:sp>
      <p:sp>
        <p:nvSpPr>
          <p:cNvPr id="92" name="Google Shape;92;p1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es"/>
              <a:t>La pérdida de clientes está asociada principalmente a la calidad del servicio y su precio; abandonan</a:t>
            </a:r>
            <a:r>
              <a:rPr lang="es"/>
              <a:t> la empresa debido a problemas persistentes de calidad del servicio, como problemas técnicos no resueltos y valores altos del mismo</a:t>
            </a:r>
            <a:r>
              <a:rPr lang="es"/>
              <a:t>. Los problemas técnicos están relacionados con la zona geográfica donde se presta el servicio</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94" name="Google Shape;94;p17"/>
          <p:cNvPicPr preferRelativeResize="0"/>
          <p:nvPr/>
        </p:nvPicPr>
        <p:blipFill>
          <a:blip r:embed="rId3">
            <a:alphaModFix/>
          </a:blip>
          <a:stretch>
            <a:fillRect/>
          </a:stretch>
        </p:blipFill>
        <p:spPr>
          <a:xfrm>
            <a:off x="152400" y="152400"/>
            <a:ext cx="1977879" cy="162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28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ENTENDIENDO LOS DATOS DISPONIBLES</a:t>
            </a:r>
            <a:endParaRPr/>
          </a:p>
        </p:txBody>
      </p:sp>
      <p:sp>
        <p:nvSpPr>
          <p:cNvPr id="100" name="Google Shape;100;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700"/>
              <a:t>Aquí</a:t>
            </a:r>
            <a:r>
              <a:rPr lang="es" sz="1700"/>
              <a:t> se pretende buscar en los datos, las posibles causas por las cuales los clientes deciden retirarse del servicio.</a:t>
            </a:r>
            <a:endParaRPr sz="1700"/>
          </a:p>
          <a:p>
            <a:pPr indent="0" lvl="0" marL="0" rtl="0" algn="just">
              <a:spcBef>
                <a:spcPts val="1200"/>
              </a:spcBef>
              <a:spcAft>
                <a:spcPts val="1200"/>
              </a:spcAft>
              <a:buNone/>
            </a:pPr>
            <a:r>
              <a:rPr lang="es" sz="1700"/>
              <a:t> Luego de identificar esas causas, crear promociones y mejoras para retener a la mayor cantidad posible de clientes</a:t>
            </a:r>
            <a:endParaRPr sz="1700"/>
          </a:p>
        </p:txBody>
      </p:sp>
      <p:sp>
        <p:nvSpPr>
          <p:cNvPr id="101" name="Google Shape;101;p18"/>
          <p:cNvSpPr txBox="1"/>
          <p:nvPr>
            <p:ph idx="2" type="body"/>
          </p:nvPr>
        </p:nvSpPr>
        <p:spPr>
          <a:xfrm>
            <a:off x="4832400" y="919525"/>
            <a:ext cx="3999900" cy="4224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05"/>
              <a:buNone/>
            </a:pPr>
            <a:r>
              <a:rPr b="1" lang="es" sz="1335"/>
              <a:t>El conjunto de datos incluye información sobre:</a:t>
            </a:r>
            <a:endParaRPr b="1" sz="1335"/>
          </a:p>
          <a:p>
            <a:pPr indent="-313372" lvl="0" marL="457200" rtl="0" algn="just">
              <a:lnSpc>
                <a:spcPct val="115000"/>
              </a:lnSpc>
              <a:spcBef>
                <a:spcPts val="1200"/>
              </a:spcBef>
              <a:spcAft>
                <a:spcPts val="0"/>
              </a:spcAft>
              <a:buSzPts val="1335"/>
              <a:buChar char="●"/>
            </a:pPr>
            <a:r>
              <a:rPr lang="es" sz="1335"/>
              <a:t>Clientes que se fueron en el último mes: la columna se llama </a:t>
            </a:r>
            <a:r>
              <a:rPr b="1" lang="es" sz="1335"/>
              <a:t>Abandono</a:t>
            </a:r>
            <a:endParaRPr b="1" sz="1335"/>
          </a:p>
          <a:p>
            <a:pPr indent="-313372" lvl="0" marL="457200" rtl="0" algn="just">
              <a:lnSpc>
                <a:spcPct val="115000"/>
              </a:lnSpc>
              <a:spcBef>
                <a:spcPts val="0"/>
              </a:spcBef>
              <a:spcAft>
                <a:spcPts val="0"/>
              </a:spcAft>
              <a:buSzPts val="1335"/>
              <a:buChar char="●"/>
            </a:pPr>
            <a:r>
              <a:rPr lang="es" sz="1335"/>
              <a:t>Servicios a los que se ha suscrito cada cliente: teléfono, varias líneas, Internet, seguridad en línea, copia de seguridad en línea, protección de dispositivos, soporte técnico y transmisión de TV y películas</a:t>
            </a:r>
            <a:endParaRPr sz="1335"/>
          </a:p>
          <a:p>
            <a:pPr indent="-313372" lvl="0" marL="457200" rtl="0" algn="just">
              <a:lnSpc>
                <a:spcPct val="115000"/>
              </a:lnSpc>
              <a:spcBef>
                <a:spcPts val="0"/>
              </a:spcBef>
              <a:spcAft>
                <a:spcPts val="0"/>
              </a:spcAft>
              <a:buSzPts val="1335"/>
              <a:buChar char="●"/>
            </a:pPr>
            <a:r>
              <a:rPr lang="es" sz="1335"/>
              <a:t>Información de la cuenta del cliente: cuánto tiempo lleva como cliente, contrato, método de pago, facturación electrónica, cargos mensuales y cargos totales</a:t>
            </a:r>
            <a:endParaRPr sz="1335"/>
          </a:p>
          <a:p>
            <a:pPr indent="-313372" lvl="0" marL="457200" rtl="0" algn="just">
              <a:lnSpc>
                <a:spcPct val="115000"/>
              </a:lnSpc>
              <a:spcBef>
                <a:spcPts val="0"/>
              </a:spcBef>
              <a:spcAft>
                <a:spcPts val="0"/>
              </a:spcAft>
              <a:buSzPts val="1335"/>
              <a:buChar char="●"/>
            </a:pPr>
            <a:r>
              <a:rPr lang="es" sz="1335"/>
              <a:t>Información demográfica sobre los clientes: sexo, rango de edad y si tienen parejas y dependientes</a:t>
            </a:r>
            <a:endParaRPr sz="1335"/>
          </a:p>
          <a:p>
            <a:pPr indent="-313372" lvl="0" marL="457200" rtl="0" algn="just">
              <a:lnSpc>
                <a:spcPct val="115000"/>
              </a:lnSpc>
              <a:spcBef>
                <a:spcPts val="0"/>
              </a:spcBef>
              <a:spcAft>
                <a:spcPts val="0"/>
              </a:spcAft>
              <a:buSzPts val="1335"/>
              <a:buChar char="●"/>
            </a:pPr>
            <a:r>
              <a:rPr lang="es" sz="1335"/>
              <a:t>Ubicación geográfica del cliente</a:t>
            </a:r>
            <a:endParaRPr sz="1335"/>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03" name="Google Shape;103;p18"/>
          <p:cNvPicPr preferRelativeResize="0"/>
          <p:nvPr/>
        </p:nvPicPr>
        <p:blipFill>
          <a:blip r:embed="rId3">
            <a:alphaModFix/>
          </a:blip>
          <a:stretch>
            <a:fillRect/>
          </a:stretch>
        </p:blipFill>
        <p:spPr>
          <a:xfrm>
            <a:off x="850750" y="3395913"/>
            <a:ext cx="3352800" cy="143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14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a:t>
            </a:r>
            <a:r>
              <a:rPr lang="es"/>
              <a:t>BÚSQUEDA</a:t>
            </a:r>
            <a:r>
              <a:rPr lang="es"/>
              <a:t> DE DATOS FALTANTES</a:t>
            </a:r>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10" name="Google Shape;110;p19"/>
          <p:cNvSpPr txBox="1"/>
          <p:nvPr/>
        </p:nvSpPr>
        <p:spPr>
          <a:xfrm>
            <a:off x="311700" y="1277525"/>
            <a:ext cx="5564700"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300">
                <a:solidFill>
                  <a:schemeClr val="dk2"/>
                </a:solidFill>
              </a:rPr>
              <a:t>En la </a:t>
            </a:r>
            <a:r>
              <a:rPr lang="es" sz="1300">
                <a:solidFill>
                  <a:schemeClr val="dk2"/>
                </a:solidFill>
              </a:rPr>
              <a:t>matriz</a:t>
            </a:r>
            <a:r>
              <a:rPr lang="es" sz="1300">
                <a:solidFill>
                  <a:schemeClr val="dk2"/>
                </a:solidFill>
              </a:rPr>
              <a:t> de la Data aparentemente no se presentan datos faltantes</a:t>
            </a:r>
            <a:endParaRPr sz="1300">
              <a:solidFill>
                <a:schemeClr val="dk2"/>
              </a:solidFill>
            </a:endParaRPr>
          </a:p>
        </p:txBody>
      </p:sp>
      <p:sp>
        <p:nvSpPr>
          <p:cNvPr id="111" name="Google Shape;111;p19"/>
          <p:cNvSpPr txBox="1"/>
          <p:nvPr/>
        </p:nvSpPr>
        <p:spPr>
          <a:xfrm>
            <a:off x="6380675" y="557975"/>
            <a:ext cx="2826600" cy="618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200">
                <a:solidFill>
                  <a:schemeClr val="dk2"/>
                </a:solidFill>
              </a:rPr>
              <a:t>En una revisión más detallada, se observan datos faltantes en “TotalCharges”</a:t>
            </a:r>
            <a:endParaRPr sz="1200">
              <a:solidFill>
                <a:schemeClr val="dk2"/>
              </a:solidFill>
            </a:endParaRPr>
          </a:p>
        </p:txBody>
      </p:sp>
      <p:pic>
        <p:nvPicPr>
          <p:cNvPr id="112" name="Google Shape;112;p19"/>
          <p:cNvPicPr preferRelativeResize="0"/>
          <p:nvPr/>
        </p:nvPicPr>
        <p:blipFill>
          <a:blip r:embed="rId3">
            <a:alphaModFix/>
          </a:blip>
          <a:stretch>
            <a:fillRect/>
          </a:stretch>
        </p:blipFill>
        <p:spPr>
          <a:xfrm>
            <a:off x="0" y="1704025"/>
            <a:ext cx="6681436" cy="2959201"/>
          </a:xfrm>
          <a:prstGeom prst="rect">
            <a:avLst/>
          </a:prstGeom>
          <a:noFill/>
          <a:ln>
            <a:noFill/>
          </a:ln>
        </p:spPr>
      </p:pic>
      <p:sp>
        <p:nvSpPr>
          <p:cNvPr id="113" name="Google Shape;113;p19"/>
          <p:cNvSpPr txBox="1"/>
          <p:nvPr/>
        </p:nvSpPr>
        <p:spPr>
          <a:xfrm>
            <a:off x="6036000" y="4498275"/>
            <a:ext cx="2796300" cy="600300"/>
          </a:xfrm>
          <a:prstGeom prst="rect">
            <a:avLst/>
          </a:prstGeom>
          <a:solidFill>
            <a:srgbClr val="00FFFF"/>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900">
                <a:solidFill>
                  <a:schemeClr val="dk2"/>
                </a:solidFill>
              </a:rPr>
              <a:t>Para resolver el problema de los valores faltantes en la columna "TotalCharges", decidí completarla con la media de los valores de esa columna.</a:t>
            </a:r>
            <a:endParaRPr sz="900">
              <a:solidFill>
                <a:schemeClr val="dk2"/>
              </a:solidFill>
            </a:endParaRPr>
          </a:p>
        </p:txBody>
      </p:sp>
      <p:pic>
        <p:nvPicPr>
          <p:cNvPr id="114" name="Google Shape;114;p19"/>
          <p:cNvPicPr preferRelativeResize="0"/>
          <p:nvPr/>
        </p:nvPicPr>
        <p:blipFill>
          <a:blip r:embed="rId4">
            <a:alphaModFix/>
          </a:blip>
          <a:stretch>
            <a:fillRect/>
          </a:stretch>
        </p:blipFill>
        <p:spPr>
          <a:xfrm>
            <a:off x="7219025" y="1289775"/>
            <a:ext cx="1356145" cy="320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ENTENDIENDO LOS DATOS DISPONIBLES</a:t>
            </a:r>
            <a:endParaRPr/>
          </a:p>
        </p:txBody>
      </p:sp>
      <p:sp>
        <p:nvSpPr>
          <p:cNvPr id="120" name="Google Shape;12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21" name="Google Shape;121;p20"/>
          <p:cNvPicPr preferRelativeResize="0"/>
          <p:nvPr/>
        </p:nvPicPr>
        <p:blipFill>
          <a:blip r:embed="rId3">
            <a:alphaModFix/>
          </a:blip>
          <a:stretch>
            <a:fillRect/>
          </a:stretch>
        </p:blipFill>
        <p:spPr>
          <a:xfrm>
            <a:off x="140150" y="2050025"/>
            <a:ext cx="8692162" cy="3340692"/>
          </a:xfrm>
          <a:prstGeom prst="rect">
            <a:avLst/>
          </a:prstGeom>
          <a:noFill/>
          <a:ln>
            <a:noFill/>
          </a:ln>
        </p:spPr>
      </p:pic>
      <p:sp>
        <p:nvSpPr>
          <p:cNvPr id="122" name="Google Shape;122;p20"/>
          <p:cNvSpPr txBox="1"/>
          <p:nvPr/>
        </p:nvSpPr>
        <p:spPr>
          <a:xfrm>
            <a:off x="665125" y="1123225"/>
            <a:ext cx="3071100" cy="92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chemeClr val="dk2"/>
                </a:solidFill>
              </a:rPr>
              <a:t>Hay una distribución bastante homogénea entre la distribución de clientes por género</a:t>
            </a:r>
            <a:endParaRPr sz="1500">
              <a:solidFill>
                <a:schemeClr val="dk2"/>
              </a:solidFill>
            </a:endParaRPr>
          </a:p>
        </p:txBody>
      </p:sp>
      <p:sp>
        <p:nvSpPr>
          <p:cNvPr id="123" name="Google Shape;123;p20"/>
          <p:cNvSpPr txBox="1"/>
          <p:nvPr/>
        </p:nvSpPr>
        <p:spPr>
          <a:xfrm>
            <a:off x="4897825" y="1123225"/>
            <a:ext cx="3071100" cy="92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chemeClr val="dk2"/>
                </a:solidFill>
              </a:rPr>
              <a:t>El 26,6% de los clientes se cambian a otro servicio</a:t>
            </a:r>
            <a:endParaRPr sz="15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ENTENDIENDO LOS DATOS DISPONIBLES</a:t>
            </a:r>
            <a:endParaRPr/>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30" name="Google Shape;130;p21"/>
          <p:cNvSpPr txBox="1"/>
          <p:nvPr/>
        </p:nvSpPr>
        <p:spPr>
          <a:xfrm>
            <a:off x="4791425" y="1235375"/>
            <a:ext cx="4011300" cy="92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2"/>
                </a:solidFill>
              </a:rPr>
              <a:t>De ese</a:t>
            </a:r>
            <a:r>
              <a:rPr lang="es">
                <a:solidFill>
                  <a:schemeClr val="dk2"/>
                </a:solidFill>
              </a:rPr>
              <a:t> 26,6% de los clientes que se cambian a otro servicio, </a:t>
            </a:r>
            <a:r>
              <a:rPr lang="es">
                <a:solidFill>
                  <a:schemeClr val="dk2"/>
                </a:solidFill>
              </a:rPr>
              <a:t>también</a:t>
            </a:r>
            <a:r>
              <a:rPr lang="es">
                <a:solidFill>
                  <a:schemeClr val="dk2"/>
                </a:solidFill>
              </a:rPr>
              <a:t> es muy </a:t>
            </a:r>
            <a:r>
              <a:rPr lang="es">
                <a:solidFill>
                  <a:schemeClr val="dk2"/>
                </a:solidFill>
              </a:rPr>
              <a:t>homogénea</a:t>
            </a:r>
            <a:r>
              <a:rPr lang="es">
                <a:solidFill>
                  <a:schemeClr val="dk2"/>
                </a:solidFill>
              </a:rPr>
              <a:t> la distribución entre hombres y mujeres</a:t>
            </a:r>
            <a:endParaRPr sz="1300">
              <a:solidFill>
                <a:schemeClr val="dk2"/>
              </a:solidFill>
            </a:endParaRPr>
          </a:p>
        </p:txBody>
      </p:sp>
      <p:pic>
        <p:nvPicPr>
          <p:cNvPr id="131" name="Google Shape;131;p21"/>
          <p:cNvPicPr preferRelativeResize="0"/>
          <p:nvPr/>
        </p:nvPicPr>
        <p:blipFill>
          <a:blip r:embed="rId3">
            <a:alphaModFix/>
          </a:blip>
          <a:stretch>
            <a:fillRect/>
          </a:stretch>
        </p:blipFill>
        <p:spPr>
          <a:xfrm>
            <a:off x="5259250" y="2268050"/>
            <a:ext cx="3075648" cy="2788775"/>
          </a:xfrm>
          <a:prstGeom prst="rect">
            <a:avLst/>
          </a:prstGeom>
          <a:noFill/>
          <a:ln>
            <a:noFill/>
          </a:ln>
        </p:spPr>
      </p:pic>
      <p:pic>
        <p:nvPicPr>
          <p:cNvPr id="132" name="Google Shape;132;p21"/>
          <p:cNvPicPr preferRelativeResize="0"/>
          <p:nvPr/>
        </p:nvPicPr>
        <p:blipFill>
          <a:blip r:embed="rId4">
            <a:alphaModFix/>
          </a:blip>
          <a:stretch>
            <a:fillRect/>
          </a:stretch>
        </p:blipFill>
        <p:spPr>
          <a:xfrm>
            <a:off x="364075" y="2571753"/>
            <a:ext cx="4207925" cy="186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