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807700" cy="7747000"/>
  <p:notesSz cx="10807700" cy="774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2" y="7730857"/>
                </a:moveTo>
                <a:lnTo>
                  <a:pt x="0" y="7730857"/>
                </a:lnTo>
                <a:lnTo>
                  <a:pt x="0" y="0"/>
                </a:lnTo>
                <a:lnTo>
                  <a:pt x="10800002" y="0"/>
                </a:lnTo>
                <a:lnTo>
                  <a:pt x="10800002" y="7730857"/>
                </a:lnTo>
                <a:close/>
              </a:path>
            </a:pathLst>
          </a:custGeom>
          <a:ln w="12699">
            <a:solidFill>
              <a:srgbClr val="1C1C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4875" y="1512334"/>
            <a:ext cx="89979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1155" y="4338320"/>
            <a:ext cx="7565390" cy="193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774" y="2081019"/>
            <a:ext cx="6985925" cy="53738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40385" y="1781810"/>
            <a:ext cx="4701349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65965" y="1781810"/>
            <a:ext cx="4701349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092" y="4815225"/>
            <a:ext cx="3108045" cy="5944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454900"/>
            <a:ext cx="10807700" cy="292100"/>
          </a:xfrm>
          <a:custGeom>
            <a:avLst/>
            <a:gdLst/>
            <a:ahLst/>
            <a:cxnLst/>
            <a:rect l="l" t="t" r="r" b="b"/>
            <a:pathLst>
              <a:path w="10807700" h="292100">
                <a:moveTo>
                  <a:pt x="0" y="0"/>
                </a:moveTo>
                <a:lnTo>
                  <a:pt x="10807699" y="0"/>
                </a:lnTo>
                <a:lnTo>
                  <a:pt x="108076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187" y="2692123"/>
            <a:ext cx="7557634" cy="1414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675" y="907877"/>
            <a:ext cx="91503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385" y="1781810"/>
            <a:ext cx="9726930" cy="511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74618" y="7204710"/>
            <a:ext cx="3458464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40385" y="7204710"/>
            <a:ext cx="2485771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81544" y="7204710"/>
            <a:ext cx="2485771" cy="38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hyperlink" Target="mailto:ibonreinoso@opendeusto.es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5500" spc="-5">
                <a:solidFill>
                  <a:srgbClr val="FFEA4F"/>
                </a:solidFill>
              </a:rPr>
              <a:t>Data </a:t>
            </a:r>
            <a:r>
              <a:rPr dirty="0" sz="5500">
                <a:solidFill>
                  <a:srgbClr val="FFEA4F"/>
                </a:solidFill>
              </a:rPr>
              <a:t> </a:t>
            </a:r>
            <a:r>
              <a:rPr dirty="0" sz="5500" spc="-5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961" y="2862910"/>
            <a:ext cx="397827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10">
                <a:solidFill>
                  <a:srgbClr val="FFFFFF"/>
                </a:solidFill>
              </a:rPr>
              <a:t>Ejercicios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ECOSISTEM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9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900" spc="-7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3675" y="7186485"/>
            <a:ext cx="1466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061121"/>
                </a:solidFill>
                <a:latin typeface="Arial"/>
                <a:cs typeface="Arial"/>
              </a:rPr>
              <a:t>1</a:t>
            </a:r>
            <a:r>
              <a:rPr dirty="0" sz="900" b="1">
                <a:solidFill>
                  <a:srgbClr val="061121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454900"/>
            <a:ext cx="10807700" cy="292100"/>
          </a:xfrm>
          <a:custGeom>
            <a:avLst/>
            <a:gdLst/>
            <a:ahLst/>
            <a:cxnLst/>
            <a:rect l="l" t="t" r="r" b="b"/>
            <a:pathLst>
              <a:path w="10807700" h="292100">
                <a:moveTo>
                  <a:pt x="0" y="0"/>
                </a:moveTo>
                <a:lnTo>
                  <a:pt x="10807699" y="0"/>
                </a:lnTo>
                <a:lnTo>
                  <a:pt x="108076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8675" y="1965888"/>
            <a:ext cx="3965575" cy="151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Se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hacen </a:t>
            </a:r>
            <a:r>
              <a:rPr dirty="0" sz="1400">
                <a:latin typeface="Arial MT"/>
                <a:cs typeface="Arial MT"/>
              </a:rPr>
              <a:t>3 o 4 </a:t>
            </a:r>
            <a:r>
              <a:rPr dirty="0" sz="1400" spc="-5">
                <a:latin typeface="Arial MT"/>
                <a:cs typeface="Arial MT"/>
              </a:rPr>
              <a:t>equipos. Cada equipo escoge </a:t>
            </a:r>
            <a:r>
              <a:rPr dirty="0" sz="1400">
                <a:latin typeface="Arial MT"/>
                <a:cs typeface="Arial MT"/>
              </a:rPr>
              <a:t>ser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de…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MercaMadrid</a:t>
            </a:r>
            <a:endParaRPr sz="1400">
              <a:latin typeface="Arial MT"/>
              <a:cs typeface="Arial MT"/>
            </a:endParaRPr>
          </a:p>
          <a:p>
            <a:pPr marL="12700" marR="211836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Puerto de Santander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Una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panadería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enorme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Amazon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675" y="451064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ECOSISTEM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5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D</a:t>
            </a:r>
            <a:r>
              <a:rPr dirty="0" sz="900" spc="-70">
                <a:latin typeface="Arial MT"/>
                <a:cs typeface="Arial MT"/>
              </a:rPr>
              <a:t>AT</a:t>
            </a:r>
            <a:r>
              <a:rPr dirty="0" sz="900"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675" y="907877"/>
            <a:ext cx="1798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Ejercicio</a:t>
            </a:r>
            <a:r>
              <a:rPr dirty="0" spc="-9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3675" y="7186485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061121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454900"/>
            <a:ext cx="10807700" cy="292100"/>
          </a:xfrm>
          <a:custGeom>
            <a:avLst/>
            <a:gdLst/>
            <a:ahLst/>
            <a:cxnLst/>
            <a:rect l="l" t="t" r="r" b="b"/>
            <a:pathLst>
              <a:path w="10807700" h="292100">
                <a:moveTo>
                  <a:pt x="0" y="0"/>
                </a:moveTo>
                <a:lnTo>
                  <a:pt x="10807699" y="0"/>
                </a:lnTo>
                <a:lnTo>
                  <a:pt x="108076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8675" y="451064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ECOSISTEM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5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D</a:t>
            </a:r>
            <a:r>
              <a:rPr dirty="0" sz="900" spc="-70">
                <a:latin typeface="Arial MT"/>
                <a:cs typeface="Arial MT"/>
              </a:rPr>
              <a:t>AT</a:t>
            </a:r>
            <a:r>
              <a:rPr dirty="0" sz="900"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8675" y="907877"/>
            <a:ext cx="1798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Ejercicio</a:t>
            </a:r>
            <a:r>
              <a:rPr dirty="0" spc="-90"/>
              <a:t> </a:t>
            </a:r>
            <a:r>
              <a:rPr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4875" y="2569009"/>
            <a:ext cx="314261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Partiendo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mismos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equipos</a:t>
            </a:r>
            <a:r>
              <a:rPr dirty="0" sz="1400" spc="-5">
                <a:latin typeface="Arial MT"/>
                <a:cs typeface="Arial MT"/>
              </a:rPr>
              <a:t>…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→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Calibri"/>
                <a:cs typeface="Calibri"/>
              </a:rPr>
              <a:t>Definir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equipo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Ciencia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0">
                <a:latin typeface="Calibri"/>
                <a:cs typeface="Calibri"/>
              </a:rPr>
              <a:t> Datos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→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5">
                <a:latin typeface="Calibri"/>
                <a:cs typeface="Calibri"/>
              </a:rPr>
              <a:t>¿Qué </a:t>
            </a:r>
            <a:r>
              <a:rPr dirty="0" sz="1400" spc="-10">
                <a:latin typeface="Calibri"/>
                <a:cs typeface="Calibri"/>
              </a:rPr>
              <a:t>rol </a:t>
            </a:r>
            <a:r>
              <a:rPr dirty="0" sz="1400" spc="-5">
                <a:latin typeface="Calibri"/>
                <a:cs typeface="Calibri"/>
              </a:rPr>
              <a:t>le </a:t>
            </a:r>
            <a:r>
              <a:rPr dirty="0" sz="1400" spc="-10">
                <a:latin typeface="Calibri"/>
                <a:cs typeface="Calibri"/>
              </a:rPr>
              <a:t>gustaría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cada </a:t>
            </a:r>
            <a:r>
              <a:rPr dirty="0" sz="1400" spc="-10">
                <a:latin typeface="Calibri"/>
                <a:cs typeface="Calibri"/>
              </a:rPr>
              <a:t>participante?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→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5">
                <a:latin typeface="Calibri"/>
                <a:cs typeface="Calibri"/>
              </a:rPr>
              <a:t>¿Qué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hecho?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3675" y="7186485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061121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454900"/>
            <a:ext cx="10807700" cy="292100"/>
          </a:xfrm>
          <a:custGeom>
            <a:avLst/>
            <a:gdLst/>
            <a:ahLst/>
            <a:cxnLst/>
            <a:rect l="l" t="t" r="r" b="b"/>
            <a:pathLst>
              <a:path w="10807700" h="292100">
                <a:moveTo>
                  <a:pt x="0" y="0"/>
                </a:moveTo>
                <a:lnTo>
                  <a:pt x="10807699" y="0"/>
                </a:lnTo>
                <a:lnTo>
                  <a:pt x="108076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8675" y="2316395"/>
            <a:ext cx="312420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¿Qué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 spc="-10">
                <a:latin typeface="Calibri"/>
                <a:cs typeface="Calibri"/>
              </a:rPr>
              <a:t> MapReduce? </a:t>
            </a:r>
            <a:r>
              <a:rPr dirty="0" sz="1400" spc="-40">
                <a:latin typeface="Calibri"/>
                <a:cs typeface="Calibri"/>
              </a:rPr>
              <a:t>¿Y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Batch processing?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→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5">
                <a:latin typeface="Calibri"/>
                <a:cs typeface="Calibri"/>
              </a:rPr>
              <a:t>¿Cuándo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nace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MapReduce?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→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5">
                <a:latin typeface="Calibri"/>
                <a:cs typeface="Calibri"/>
              </a:rPr>
              <a:t>¿Qué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clúster?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→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-5">
                <a:latin typeface="Calibri"/>
                <a:cs typeface="Calibri"/>
              </a:rPr>
              <a:t>¿Qué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NameNode?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8675" y="907877"/>
            <a:ext cx="1798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Ejercicio</a:t>
            </a:r>
            <a:r>
              <a:rPr dirty="0" spc="-90"/>
              <a:t> </a:t>
            </a:r>
            <a:r>
              <a:rPr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675" y="451064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ECOSISTEM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5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D</a:t>
            </a:r>
            <a:r>
              <a:rPr dirty="0" sz="900" spc="-70">
                <a:latin typeface="Arial MT"/>
                <a:cs typeface="Arial MT"/>
              </a:rPr>
              <a:t>AT</a:t>
            </a:r>
            <a:r>
              <a:rPr dirty="0" sz="900"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725" y="871350"/>
            <a:ext cx="9686290" cy="6558915"/>
            <a:chOff x="626725" y="871350"/>
            <a:chExt cx="9686290" cy="6558915"/>
          </a:xfrm>
        </p:grpSpPr>
        <p:sp>
          <p:nvSpPr>
            <p:cNvPr id="3" name="object 3"/>
            <p:cNvSpPr/>
            <p:nvPr/>
          </p:nvSpPr>
          <p:spPr>
            <a:xfrm>
              <a:off x="626725" y="871350"/>
              <a:ext cx="9686290" cy="5114290"/>
            </a:xfrm>
            <a:custGeom>
              <a:avLst/>
              <a:gdLst/>
              <a:ahLst/>
              <a:cxnLst/>
              <a:rect l="l" t="t" r="r" b="b"/>
              <a:pathLst>
                <a:path w="9686290" h="5114290">
                  <a:moveTo>
                    <a:pt x="9686099" y="5114099"/>
                  </a:moveTo>
                  <a:lnTo>
                    <a:pt x="0" y="5114099"/>
                  </a:lnTo>
                  <a:lnTo>
                    <a:pt x="0" y="0"/>
                  </a:lnTo>
                  <a:lnTo>
                    <a:pt x="9686099" y="0"/>
                  </a:lnTo>
                  <a:lnTo>
                    <a:pt x="9686099" y="511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175" y="5360450"/>
              <a:ext cx="3103049" cy="20697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0" y="2341322"/>
              <a:ext cx="2135999" cy="27881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39562" y="3317630"/>
            <a:ext cx="3108960" cy="84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Contacto: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700" spc="30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ibon</a:t>
            </a:r>
            <a:r>
              <a:rPr dirty="0" u="heavy" sz="1700" spc="-5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r</a:t>
            </a:r>
            <a:r>
              <a:rPr dirty="0" u="heavy" sz="1700" spc="30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einoso@opendeus</a:t>
            </a:r>
            <a:r>
              <a:rPr dirty="0" u="heavy" sz="1700" spc="-15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t</a:t>
            </a:r>
            <a:r>
              <a:rPr dirty="0" u="heavy" sz="1700" spc="5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o</a:t>
            </a:r>
            <a:r>
              <a:rPr dirty="0" u="heavy" sz="1700" spc="-290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dirty="0" u="heavy" sz="1700" spc="-25">
                <a:solidFill>
                  <a:srgbClr val="607D8B"/>
                </a:solidFill>
                <a:uFill>
                  <a:solidFill>
                    <a:srgbClr val="607D8B"/>
                  </a:solidFill>
                </a:uFill>
                <a:latin typeface="Verdana"/>
                <a:cs typeface="Verdana"/>
                <a:hlinkClick r:id="rId4"/>
              </a:rPr>
              <a:t>es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6"/>
            <a:ext cx="10807699" cy="77459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5500" spc="-5">
                <a:solidFill>
                  <a:srgbClr val="FFEA4F"/>
                </a:solidFill>
              </a:rPr>
              <a:t>Data </a:t>
            </a:r>
            <a:r>
              <a:rPr dirty="0" sz="5500">
                <a:solidFill>
                  <a:srgbClr val="FFEA4F"/>
                </a:solidFill>
              </a:rPr>
              <a:t> </a:t>
            </a:r>
            <a:r>
              <a:rPr dirty="0" sz="5500" spc="-5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"/>
            <a:ext cx="10807699" cy="7746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0" y="2346967"/>
            <a:ext cx="475361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5500" spc="-5">
                <a:solidFill>
                  <a:srgbClr val="FFEA4F"/>
                </a:solidFill>
              </a:rPr>
              <a:t>Data </a:t>
            </a:r>
            <a:r>
              <a:rPr dirty="0" sz="5500">
                <a:solidFill>
                  <a:srgbClr val="FFEA4F"/>
                </a:solidFill>
              </a:rPr>
              <a:t> </a:t>
            </a:r>
            <a:r>
              <a:rPr dirty="0" sz="5500" spc="-5">
                <a:solidFill>
                  <a:srgbClr val="FFEA4F"/>
                </a:solidFill>
              </a:rPr>
              <a:t>Fundamentals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875" y="1512334"/>
            <a:ext cx="10515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22D3C6"/>
                </a:solidFill>
                <a:latin typeface="Arial"/>
                <a:cs typeface="Arial"/>
              </a:rPr>
              <a:t>Índice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ECOSISTEM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9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900" spc="-7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093" y="2315061"/>
            <a:ext cx="2862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1.	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La</a:t>
            </a:r>
            <a:r>
              <a:rPr dirty="0" sz="2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práctica</a:t>
            </a:r>
            <a:r>
              <a:rPr dirty="0" sz="2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definitiva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961" y="2762326"/>
            <a:ext cx="4436745" cy="22383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6600" spc="-10">
                <a:solidFill>
                  <a:srgbClr val="FFFFFF"/>
                </a:solidFill>
              </a:rPr>
              <a:t>La</a:t>
            </a:r>
            <a:r>
              <a:rPr dirty="0" sz="6600" spc="-114">
                <a:solidFill>
                  <a:srgbClr val="FFFFFF"/>
                </a:solidFill>
              </a:rPr>
              <a:t> </a:t>
            </a:r>
            <a:r>
              <a:rPr dirty="0" sz="6600" spc="-15">
                <a:solidFill>
                  <a:srgbClr val="FFFFFF"/>
                </a:solidFill>
              </a:rPr>
              <a:t>práctica </a:t>
            </a:r>
            <a:r>
              <a:rPr dirty="0" sz="6600" spc="-1820">
                <a:solidFill>
                  <a:srgbClr val="FFFFFF"/>
                </a:solidFill>
              </a:rPr>
              <a:t> </a:t>
            </a:r>
            <a:r>
              <a:rPr dirty="0" sz="6600" spc="-10">
                <a:solidFill>
                  <a:srgbClr val="FFFFFF"/>
                </a:solidFill>
              </a:rPr>
              <a:t>definitiva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828675" y="690105"/>
            <a:ext cx="1087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ECOSISTEM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9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900" spc="-7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99695"/>
            <a:ext cx="10808335" cy="147320"/>
          </a:xfrm>
          <a:custGeom>
            <a:avLst/>
            <a:gdLst/>
            <a:ahLst/>
            <a:cxnLst/>
            <a:rect l="l" t="t" r="r" b="b"/>
            <a:pathLst>
              <a:path w="10808335" h="147320">
                <a:moveTo>
                  <a:pt x="10807799" y="147299"/>
                </a:moveTo>
                <a:lnTo>
                  <a:pt x="0" y="147299"/>
                </a:lnTo>
                <a:lnTo>
                  <a:pt x="0" y="0"/>
                </a:lnTo>
                <a:lnTo>
                  <a:pt x="10807799" y="0"/>
                </a:lnTo>
                <a:lnTo>
                  <a:pt x="10807799" y="1472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008"/>
            <a:ext cx="10807699" cy="74495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9742" y="1446383"/>
            <a:ext cx="2667000" cy="426720"/>
          </a:xfrm>
          <a:prstGeom prst="rect"/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0"/>
              </a:lnSpc>
            </a:pPr>
            <a:r>
              <a:rPr dirty="0" spc="-5"/>
              <a:t>INGREDIENTES</a:t>
            </a:r>
          </a:p>
        </p:txBody>
      </p:sp>
      <p:sp>
        <p:nvSpPr>
          <p:cNvPr id="5" name="object 5"/>
          <p:cNvSpPr/>
          <p:nvPr/>
        </p:nvSpPr>
        <p:spPr>
          <a:xfrm>
            <a:off x="841375" y="707377"/>
            <a:ext cx="1238885" cy="137160"/>
          </a:xfrm>
          <a:custGeom>
            <a:avLst/>
            <a:gdLst/>
            <a:ahLst/>
            <a:cxnLst/>
            <a:rect l="l" t="t" r="r" b="b"/>
            <a:pathLst>
              <a:path w="1238885" h="137159">
                <a:moveTo>
                  <a:pt x="1238380" y="137160"/>
                </a:moveTo>
                <a:lnTo>
                  <a:pt x="0" y="137160"/>
                </a:lnTo>
                <a:lnTo>
                  <a:pt x="0" y="0"/>
                </a:lnTo>
                <a:lnTo>
                  <a:pt x="1238380" y="0"/>
                </a:lnTo>
                <a:lnTo>
                  <a:pt x="123838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8675" y="690105"/>
            <a:ext cx="1262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D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AT</a:t>
            </a:r>
            <a:r>
              <a:rPr dirty="0" sz="900">
                <a:solidFill>
                  <a:srgbClr val="22D3C6"/>
                </a:solidFill>
                <a:latin typeface="Arial MT"/>
                <a:cs typeface="Arial MT"/>
              </a:rPr>
              <a:t>A</a:t>
            </a:r>
            <a:r>
              <a:rPr dirty="0" sz="900" spc="-55">
                <a:solidFill>
                  <a:srgbClr val="22D3C6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FUNDAMEN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T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ALS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8222" y="3281625"/>
            <a:ext cx="3851275" cy="3657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GOOGLE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(Herramientas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Cloud)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8944" y="4013144"/>
            <a:ext cx="5460365" cy="3657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PROGRAMACIÓN: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manipular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los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datos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7980" y="4744665"/>
            <a:ext cx="2931795" cy="3657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EDA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mediante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PYTHON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7457" y="5476184"/>
            <a:ext cx="8072120" cy="3657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PROCESO 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REAL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 DE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MANIPULACIÓN 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MASIVA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 MEDIANTE </a:t>
            </a:r>
            <a:r>
              <a:rPr dirty="0" sz="2400" spc="-45" b="1">
                <a:solidFill>
                  <a:srgbClr val="FF0000"/>
                </a:solidFill>
                <a:latin typeface="Calibri"/>
                <a:cs typeface="Calibri"/>
              </a:rPr>
              <a:t>PANDAS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8412" y="6207704"/>
            <a:ext cx="1621155" cy="3657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z="2400" spc="-18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2400" spc="-19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267" y="1037507"/>
            <a:ext cx="31121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JUNTAMOS</a:t>
            </a:r>
            <a:r>
              <a:rPr dirty="0" spc="-85"/>
              <a:t> </a:t>
            </a:r>
            <a:r>
              <a:rPr dirty="0" spc="-20"/>
              <a:t>TODO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675" y="690105"/>
            <a:ext cx="1262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D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AT</a:t>
            </a:r>
            <a:r>
              <a:rPr dirty="0" sz="900">
                <a:solidFill>
                  <a:srgbClr val="22D3C6"/>
                </a:solidFill>
                <a:latin typeface="Arial MT"/>
                <a:cs typeface="Arial MT"/>
              </a:rPr>
              <a:t>A</a:t>
            </a:r>
            <a:r>
              <a:rPr dirty="0" sz="900" spc="-55">
                <a:solidFill>
                  <a:srgbClr val="22D3C6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FUNDAMEN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T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ALS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250" y="2605900"/>
            <a:ext cx="114300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</a:t>
            </a:r>
            <a:r>
              <a:rPr dirty="0" u="heavy" sz="18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250" y="3154540"/>
            <a:ext cx="532765" cy="274320"/>
          </a:xfrm>
          <a:custGeom>
            <a:avLst/>
            <a:gdLst/>
            <a:ahLst/>
            <a:cxnLst/>
            <a:rect l="l" t="t" r="r" b="b"/>
            <a:pathLst>
              <a:path w="532765" h="274320">
                <a:moveTo>
                  <a:pt x="532321" y="274320"/>
                </a:moveTo>
                <a:lnTo>
                  <a:pt x="0" y="274320"/>
                </a:lnTo>
                <a:lnTo>
                  <a:pt x="0" y="0"/>
                </a:lnTo>
                <a:lnTo>
                  <a:pt x="532321" y="0"/>
                </a:lnTo>
                <a:lnTo>
                  <a:pt x="532321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3250" y="3428860"/>
            <a:ext cx="590550" cy="274320"/>
          </a:xfrm>
          <a:custGeom>
            <a:avLst/>
            <a:gdLst/>
            <a:ahLst/>
            <a:cxnLst/>
            <a:rect l="l" t="t" r="r" b="b"/>
            <a:pathLst>
              <a:path w="590550" h="274320">
                <a:moveTo>
                  <a:pt x="590029" y="274320"/>
                </a:moveTo>
                <a:lnTo>
                  <a:pt x="0" y="274320"/>
                </a:lnTo>
                <a:lnTo>
                  <a:pt x="0" y="0"/>
                </a:lnTo>
                <a:lnTo>
                  <a:pt x="590029" y="0"/>
                </a:lnTo>
                <a:lnTo>
                  <a:pt x="590029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0550" y="3132695"/>
            <a:ext cx="615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Datos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250" y="3977500"/>
            <a:ext cx="371919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Organización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Sector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b="1">
                <a:latin typeface="Calibri"/>
                <a:cs typeface="Calibri"/>
              </a:rPr>
              <a:t>Business Insider</a:t>
            </a:r>
            <a:r>
              <a:rPr dirty="0" sz="1800" spc="-5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250" y="4251819"/>
            <a:ext cx="332422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Datos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(Open</a:t>
            </a:r>
            <a:r>
              <a:rPr dirty="0" sz="1800" spc="-15">
                <a:latin typeface="Calibri"/>
                <a:cs typeface="Calibri"/>
              </a:rPr>
              <a:t> Data </a:t>
            </a:r>
            <a:r>
              <a:rPr dirty="0" sz="1800" spc="-20">
                <a:latin typeface="Calibri"/>
                <a:cs typeface="Calibri"/>
              </a:rPr>
              <a:t>SÓLO,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sin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Kaggle</a:t>
            </a:r>
            <a:r>
              <a:rPr dirty="0" sz="1800" spc="-5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4521" y="3840425"/>
            <a:ext cx="5309050" cy="34875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187" y="1621300"/>
            <a:ext cx="4789721" cy="1923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267" y="1037507"/>
            <a:ext cx="31121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JUNTAMOS</a:t>
            </a:r>
            <a:r>
              <a:rPr dirty="0" spc="-85"/>
              <a:t> </a:t>
            </a:r>
            <a:r>
              <a:rPr dirty="0" spc="-20"/>
              <a:t>TODO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675" y="690105"/>
            <a:ext cx="1262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D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AT</a:t>
            </a:r>
            <a:r>
              <a:rPr dirty="0" sz="900">
                <a:solidFill>
                  <a:srgbClr val="22D3C6"/>
                </a:solidFill>
                <a:latin typeface="Arial MT"/>
                <a:cs typeface="Arial MT"/>
              </a:rPr>
              <a:t>A</a:t>
            </a:r>
            <a:r>
              <a:rPr dirty="0" sz="900" spc="-55">
                <a:solidFill>
                  <a:srgbClr val="22D3C6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FUNDAMEN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T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ALS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5047" y="3059700"/>
            <a:ext cx="6433900" cy="43125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95325" y="2676525"/>
            <a:ext cx="1782445" cy="274320"/>
          </a:xfrm>
          <a:custGeom>
            <a:avLst/>
            <a:gdLst/>
            <a:ahLst/>
            <a:cxnLst/>
            <a:rect l="l" t="t" r="r" b="b"/>
            <a:pathLst>
              <a:path w="1782445" h="274319">
                <a:moveTo>
                  <a:pt x="1782142" y="274320"/>
                </a:moveTo>
                <a:lnTo>
                  <a:pt x="0" y="274320"/>
                </a:lnTo>
                <a:lnTo>
                  <a:pt x="0" y="0"/>
                </a:lnTo>
                <a:lnTo>
                  <a:pt x="1782142" y="0"/>
                </a:lnTo>
                <a:lnTo>
                  <a:pt x="1782142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2625" y="2654680"/>
            <a:ext cx="18059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Documento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Inicial: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325" y="3225165"/>
            <a:ext cx="206692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Criterio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Aceptación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5325" y="3499485"/>
            <a:ext cx="3844925" cy="274320"/>
          </a:xfrm>
          <a:custGeom>
            <a:avLst/>
            <a:gdLst/>
            <a:ahLst/>
            <a:cxnLst/>
            <a:rect l="l" t="t" r="r" b="b"/>
            <a:pathLst>
              <a:path w="3844925" h="274320">
                <a:moveTo>
                  <a:pt x="3844565" y="274320"/>
                </a:moveTo>
                <a:lnTo>
                  <a:pt x="0" y="274320"/>
                </a:lnTo>
                <a:lnTo>
                  <a:pt x="0" y="0"/>
                </a:lnTo>
                <a:lnTo>
                  <a:pt x="3844565" y="0"/>
                </a:lnTo>
                <a:lnTo>
                  <a:pt x="3844565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5325" y="3499485"/>
            <a:ext cx="384492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latin typeface="Calibri"/>
                <a:cs typeface="Calibri"/>
              </a:rPr>
              <a:t>Modelo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Datos: </a:t>
            </a:r>
            <a:r>
              <a:rPr dirty="0" sz="1800" spc="-5">
                <a:latin typeface="Calibri"/>
                <a:cs typeface="Calibri"/>
              </a:rPr>
              <a:t>Qué</a:t>
            </a:r>
            <a:r>
              <a:rPr dirty="0" sz="1800" spc="-10">
                <a:latin typeface="Calibri"/>
                <a:cs typeface="Calibri"/>
              </a:rPr>
              <a:t> significa </a:t>
            </a:r>
            <a:r>
              <a:rPr dirty="0" sz="1800" spc="-5">
                <a:latin typeface="Calibri"/>
                <a:cs typeface="Calibri"/>
              </a:rPr>
              <a:t>cada</a:t>
            </a:r>
            <a:r>
              <a:rPr dirty="0" sz="1800" spc="-10">
                <a:latin typeface="Calibri"/>
                <a:cs typeface="Calibri"/>
              </a:rPr>
              <a:t> cosa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325" y="3773805"/>
            <a:ext cx="116459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latin typeface="Calibri"/>
                <a:cs typeface="Calibri"/>
              </a:rPr>
              <a:t>Tipo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325" y="4048125"/>
            <a:ext cx="157988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Rango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807699" cy="774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267" y="1037507"/>
            <a:ext cx="31121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JUNTAMOS</a:t>
            </a:r>
            <a:r>
              <a:rPr dirty="0" spc="-85"/>
              <a:t> </a:t>
            </a:r>
            <a:r>
              <a:rPr dirty="0" spc="-20"/>
              <a:t>TODO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675" y="690105"/>
            <a:ext cx="1262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D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AT</a:t>
            </a:r>
            <a:r>
              <a:rPr dirty="0" sz="900">
                <a:solidFill>
                  <a:srgbClr val="22D3C6"/>
                </a:solidFill>
                <a:latin typeface="Arial MT"/>
                <a:cs typeface="Arial MT"/>
              </a:rPr>
              <a:t>A</a:t>
            </a:r>
            <a:r>
              <a:rPr dirty="0" sz="900" spc="-55">
                <a:solidFill>
                  <a:srgbClr val="22D3C6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FUNDAMEN</a:t>
            </a:r>
            <a:r>
              <a:rPr dirty="0" sz="900" spc="-70">
                <a:solidFill>
                  <a:srgbClr val="22D3C6"/>
                </a:solidFill>
                <a:latin typeface="Arial MT"/>
                <a:cs typeface="Arial MT"/>
              </a:rPr>
              <a:t>T</a:t>
            </a:r>
            <a:r>
              <a:rPr dirty="0" sz="900" spc="-5">
                <a:solidFill>
                  <a:srgbClr val="22D3C6"/>
                </a:solidFill>
                <a:latin typeface="Arial MT"/>
                <a:cs typeface="Arial MT"/>
              </a:rPr>
              <a:t>ALS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2975" y="1612150"/>
            <a:ext cx="1820800" cy="1820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2799" y="2576125"/>
            <a:ext cx="452120" cy="274320"/>
          </a:xfrm>
          <a:custGeom>
            <a:avLst/>
            <a:gdLst/>
            <a:ahLst/>
            <a:cxnLst/>
            <a:rect l="l" t="t" r="r" b="b"/>
            <a:pathLst>
              <a:path w="452119" h="274319">
                <a:moveTo>
                  <a:pt x="451842" y="274320"/>
                </a:moveTo>
                <a:lnTo>
                  <a:pt x="0" y="274320"/>
                </a:lnTo>
                <a:lnTo>
                  <a:pt x="0" y="0"/>
                </a:lnTo>
                <a:lnTo>
                  <a:pt x="451842" y="0"/>
                </a:lnTo>
                <a:lnTo>
                  <a:pt x="451842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0099" y="2554281"/>
            <a:ext cx="4768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8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799" y="2850445"/>
            <a:ext cx="146748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Primera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imagen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799" y="3124765"/>
            <a:ext cx="271780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Primeros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datos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799" y="3399085"/>
            <a:ext cx="314833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10">
                <a:latin typeface="Calibri"/>
                <a:cs typeface="Calibri"/>
              </a:rPr>
              <a:t>Distribuciones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(Pinta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799" y="3947724"/>
            <a:ext cx="490283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Manipulació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po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dimensió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dirty="0" u="heavy" sz="1800" spc="-1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WRANGLING: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799" y="4222045"/>
            <a:ext cx="114554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ompl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799" y="4496365"/>
            <a:ext cx="128587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ohe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encias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799" y="4770684"/>
            <a:ext cx="73215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 spc="-5">
                <a:latin typeface="Calibri"/>
                <a:cs typeface="Calibri"/>
              </a:rPr>
              <a:t>Outlie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799" y="5045004"/>
            <a:ext cx="24130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9775" y="3783568"/>
            <a:ext cx="4746799" cy="3490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7D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S5-PPT.pptx</dc:title>
  <dcterms:created xsi:type="dcterms:W3CDTF">2022-10-12T15:40:56Z</dcterms:created>
  <dcterms:modified xsi:type="dcterms:W3CDTF">2022-10-12T15:40:56Z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