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0" r:id="rId4"/>
    <p:sldId id="262" r:id="rId5"/>
    <p:sldId id="257" r:id="rId6"/>
    <p:sldId id="258" r:id="rId7"/>
    <p:sldId id="261"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AE296-2E11-4BA5-8840-44073A9BBCC5}" v="433" dt="2022-12-13T01:15:13.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12/12/2022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12/12/2022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083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12/12/2022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794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84898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12/12/2022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904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729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497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12/12/2022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87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12/12/2022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3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12/12/2022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890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12/12/2022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388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12/12/2022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3495814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78651" y="1122363"/>
            <a:ext cx="11034695" cy="3174690"/>
          </a:xfrm>
        </p:spPr>
        <p:txBody>
          <a:bodyPr>
            <a:normAutofit/>
          </a:bodyPr>
          <a:lstStyle/>
          <a:p>
            <a:r>
              <a:rPr lang="es-ES"/>
              <a:t>Ciclo Económico</a:t>
            </a:r>
            <a:endParaRPr lang="en-US"/>
          </a:p>
        </p:txBody>
      </p:sp>
      <p:sp>
        <p:nvSpPr>
          <p:cNvPr id="3" name="Subtítulo 2"/>
          <p:cNvSpPr>
            <a:spLocks noGrp="1"/>
          </p:cNvSpPr>
          <p:nvPr>
            <p:ph type="subTitle" idx="1"/>
          </p:nvPr>
        </p:nvSpPr>
        <p:spPr>
          <a:xfrm>
            <a:off x="578651" y="4723637"/>
            <a:ext cx="11034695" cy="1481396"/>
          </a:xfrm>
        </p:spPr>
        <p:txBody>
          <a:bodyPr vert="horz" lIns="91440" tIns="45720" rIns="91440" bIns="45720" rtlCol="0" anchor="t">
            <a:normAutofit/>
          </a:bodyPr>
          <a:lstStyle/>
          <a:p>
            <a:r>
              <a:rPr lang="es-ES" dirty="0"/>
              <a:t>Crisis económica de 1976</a:t>
            </a:r>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1B9E68-1C9A-7F81-AD20-7CA1CAAD581D}"/>
              </a:ext>
            </a:extLst>
          </p:cNvPr>
          <p:cNvSpPr>
            <a:spLocks noGrp="1"/>
          </p:cNvSpPr>
          <p:nvPr>
            <p:ph type="title"/>
          </p:nvPr>
        </p:nvSpPr>
        <p:spPr>
          <a:xfrm>
            <a:off x="841246" y="978619"/>
            <a:ext cx="5991244" cy="1106424"/>
          </a:xfrm>
        </p:spPr>
        <p:txBody>
          <a:bodyPr>
            <a:normAutofit/>
          </a:bodyPr>
          <a:lstStyle/>
          <a:p>
            <a:r>
              <a:rPr lang="en-US" sz="3200"/>
              <a:t>Para concluir </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C79F745-7FDC-4446-E2D7-7841F868BAE6}"/>
              </a:ext>
            </a:extLst>
          </p:cNvPr>
          <p:cNvSpPr>
            <a:spLocks noGrp="1"/>
          </p:cNvSpPr>
          <p:nvPr>
            <p:ph idx="1"/>
          </p:nvPr>
        </p:nvSpPr>
        <p:spPr>
          <a:xfrm>
            <a:off x="841248" y="2252870"/>
            <a:ext cx="5993892" cy="3560251"/>
          </a:xfrm>
        </p:spPr>
        <p:txBody>
          <a:bodyPr vert="horz" lIns="91440" tIns="45720" rIns="91440" bIns="45720" rtlCol="0">
            <a:normAutofit/>
          </a:bodyPr>
          <a:lstStyle/>
          <a:p>
            <a:pPr>
              <a:lnSpc>
                <a:spcPct val="100000"/>
              </a:lnSpc>
            </a:pPr>
            <a:r>
              <a:rPr lang="en-US" sz="1500">
                <a:ea typeface="+mn-lt"/>
                <a:cs typeface="+mn-lt"/>
              </a:rPr>
              <a:t>En los años previos y posteriores a la crisis de 1976 el empleo, el valor de la moneda, la migración del campo a las ciudades y a los Estados Unidos de Norteamérica, el monto del salario y el costo de la canasta básica, presentaron variaciones que van en perjuicio de la clase trabajadora. Con la crisis económica de los años ochentas la situación social fue más preocupante, pues aún la sociedad no se recuperaba de la crisis anterior, por lo que se originó una pauperización de de los grupos más marginados al mismo tiempo que la riqueza se concentra en pocas manos. Esta situación desencadenó un aumento en los índices delictivos, por lo que a partir de este momento, las autoridades comienzan a plantear a las crisis económicas como un factor criminógeno.</a:t>
            </a:r>
            <a:endParaRPr lang="en-US" sz="1500"/>
          </a:p>
        </p:txBody>
      </p:sp>
      <p:pic>
        <p:nvPicPr>
          <p:cNvPr id="4" name="Picture 4">
            <a:extLst>
              <a:ext uri="{FF2B5EF4-FFF2-40B4-BE49-F238E27FC236}">
                <a16:creationId xmlns:a16="http://schemas.microsoft.com/office/drawing/2014/main" id="{C732752B-5CE2-9724-1D06-58959F94924E}"/>
              </a:ext>
            </a:extLst>
          </p:cNvPr>
          <p:cNvPicPr>
            <a:picLocks noChangeAspect="1"/>
          </p:cNvPicPr>
          <p:nvPr/>
        </p:nvPicPr>
        <p:blipFill>
          <a:blip r:embed="rId2"/>
          <a:stretch>
            <a:fillRect/>
          </a:stretch>
        </p:blipFill>
        <p:spPr>
          <a:xfrm>
            <a:off x="7679814" y="1302317"/>
            <a:ext cx="4097657" cy="4152782"/>
          </a:xfrm>
          <a:prstGeom prst="rect">
            <a:avLst/>
          </a:prstGeom>
        </p:spPr>
      </p:pic>
    </p:spTree>
    <p:extLst>
      <p:ext uri="{BB962C8B-B14F-4D97-AF65-F5344CB8AC3E}">
        <p14:creationId xmlns:p14="http://schemas.microsoft.com/office/powerpoint/2010/main" val="223359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742782F-B1FF-C32B-92B3-3E2CA095B40A}"/>
              </a:ext>
            </a:extLst>
          </p:cNvPr>
          <p:cNvPicPr>
            <a:picLocks noGrp="1" noChangeAspect="1"/>
          </p:cNvPicPr>
          <p:nvPr>
            <p:ph idx="1"/>
          </p:nvPr>
        </p:nvPicPr>
        <p:blipFill>
          <a:blip r:embed="rId2"/>
          <a:stretch>
            <a:fillRect/>
          </a:stretch>
        </p:blipFill>
        <p:spPr>
          <a:xfrm>
            <a:off x="3634476" y="460160"/>
            <a:ext cx="3371850" cy="1352550"/>
          </a:xfrm>
        </p:spPr>
      </p:pic>
      <p:sp>
        <p:nvSpPr>
          <p:cNvPr id="5" name="TextBox 4">
            <a:extLst>
              <a:ext uri="{FF2B5EF4-FFF2-40B4-BE49-F238E27FC236}">
                <a16:creationId xmlns:a16="http://schemas.microsoft.com/office/drawing/2014/main" id="{C9D0A5C4-1329-FE2D-5BCC-5998A42A4F21}"/>
              </a:ext>
            </a:extLst>
          </p:cNvPr>
          <p:cNvSpPr txBox="1"/>
          <p:nvPr/>
        </p:nvSpPr>
        <p:spPr>
          <a:xfrm>
            <a:off x="2033954" y="2028092"/>
            <a:ext cx="800100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Luis Raul Sierra Montaño</a:t>
            </a:r>
            <a:endParaRPr lang="en-US"/>
          </a:p>
          <a:p>
            <a:pPr algn="ctr"/>
            <a:endParaRPr lang="en-US" sz="2800" dirty="0"/>
          </a:p>
          <a:p>
            <a:pPr algn="ctr"/>
            <a:r>
              <a:rPr lang="en-US" sz="2800" dirty="0"/>
              <a:t>5-A Informatica </a:t>
            </a:r>
            <a:r>
              <a:rPr lang="en-US" sz="2800" dirty="0" err="1"/>
              <a:t>Administrativa</a:t>
            </a:r>
            <a:endParaRPr lang="en-US" sz="2800" dirty="0"/>
          </a:p>
          <a:p>
            <a:pPr algn="ctr"/>
            <a:endParaRPr lang="en-US" sz="2800" dirty="0"/>
          </a:p>
          <a:p>
            <a:pPr algn="ctr"/>
            <a:r>
              <a:rPr lang="en-US" sz="2800" dirty="0"/>
              <a:t>Ciclo Economico de 1976  </a:t>
            </a:r>
            <a:endParaRPr lang="en-US" dirty="0"/>
          </a:p>
          <a:p>
            <a:pPr algn="ctr"/>
            <a:endParaRPr lang="en-US" sz="2800" dirty="0"/>
          </a:p>
          <a:p>
            <a:pPr algn="ctr"/>
            <a:r>
              <a:rPr lang="en-US" sz="2800" dirty="0"/>
              <a:t>Jorge Alexis</a:t>
            </a:r>
            <a:endParaRPr lang="en-US" dirty="0"/>
          </a:p>
          <a:p>
            <a:pPr algn="ctr"/>
            <a:endParaRPr lang="en-US" sz="2800" dirty="0"/>
          </a:p>
          <a:p>
            <a:pPr algn="ctr"/>
            <a:r>
              <a:rPr lang="en-US" sz="2800" dirty="0"/>
              <a:t>13/12/22</a:t>
            </a:r>
            <a:endParaRPr lang="en-US" dirty="0"/>
          </a:p>
          <a:p>
            <a:pPr algn="ctr"/>
            <a:endParaRPr lang="en-US" sz="2800" dirty="0"/>
          </a:p>
          <a:p>
            <a:pPr algn="ctr"/>
            <a:r>
              <a:rPr lang="en-US" sz="2800" dirty="0"/>
              <a:t>Los Cabos, Baja California Sur.</a:t>
            </a:r>
            <a:endParaRPr lang="en-US" dirty="0"/>
          </a:p>
        </p:txBody>
      </p:sp>
    </p:spTree>
    <p:extLst>
      <p:ext uri="{BB962C8B-B14F-4D97-AF65-F5344CB8AC3E}">
        <p14:creationId xmlns:p14="http://schemas.microsoft.com/office/powerpoint/2010/main" val="214312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2">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4">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8">
            <a:extLst>
              <a:ext uri="{FF2B5EF4-FFF2-40B4-BE49-F238E27FC236}">
                <a16:creationId xmlns:a16="http://schemas.microsoft.com/office/drawing/2014/main" id="{4CFB094C-62DD-C8F2-9C44-EB4EDBBDF18E}"/>
              </a:ext>
            </a:extLst>
          </p:cNvPr>
          <p:cNvPicPr>
            <a:picLocks noChangeAspect="1"/>
          </p:cNvPicPr>
          <p:nvPr/>
        </p:nvPicPr>
        <p:blipFill>
          <a:blip r:embed="rId2"/>
          <a:stretch>
            <a:fillRect/>
          </a:stretch>
        </p:blipFill>
        <p:spPr>
          <a:xfrm>
            <a:off x="-40783" y="-2351"/>
            <a:ext cx="12187706" cy="6862700"/>
          </a:xfrm>
          <a:prstGeom prst="rect">
            <a:avLst/>
          </a:prstGeom>
        </p:spPr>
      </p:pic>
    </p:spTree>
    <p:extLst>
      <p:ext uri="{BB962C8B-B14F-4D97-AF65-F5344CB8AC3E}">
        <p14:creationId xmlns:p14="http://schemas.microsoft.com/office/powerpoint/2010/main" val="213280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AC425-9A4E-54AE-D9B2-BEA490F82F93}"/>
              </a:ext>
            </a:extLst>
          </p:cNvPr>
          <p:cNvSpPr>
            <a:spLocks noGrp="1"/>
          </p:cNvSpPr>
          <p:nvPr>
            <p:ph type="title"/>
          </p:nvPr>
        </p:nvSpPr>
        <p:spPr>
          <a:xfrm>
            <a:off x="5080216" y="1076324"/>
            <a:ext cx="6272784" cy="1535051"/>
          </a:xfrm>
        </p:spPr>
        <p:txBody>
          <a:bodyPr anchor="b">
            <a:normAutofit/>
          </a:bodyPr>
          <a:lstStyle/>
          <a:p>
            <a:r>
              <a:rPr lang="en-US" sz="5200" b="0">
                <a:ea typeface="+mj-lt"/>
                <a:cs typeface="+mj-lt"/>
              </a:rPr>
              <a:t>Luis Echeverría Álvarez (1970-1976)</a:t>
            </a:r>
            <a:endParaRPr lang="en-US" sz="5200"/>
          </a:p>
        </p:txBody>
      </p:sp>
      <p:pic>
        <p:nvPicPr>
          <p:cNvPr id="4" name="Picture 4">
            <a:extLst>
              <a:ext uri="{FF2B5EF4-FFF2-40B4-BE49-F238E27FC236}">
                <a16:creationId xmlns:a16="http://schemas.microsoft.com/office/drawing/2014/main" id="{B9CBC0F8-BA46-7A13-5293-57DE55B69B6B}"/>
              </a:ext>
            </a:extLst>
          </p:cNvPr>
          <p:cNvPicPr>
            <a:picLocks noChangeAspect="1"/>
          </p:cNvPicPr>
          <p:nvPr/>
        </p:nvPicPr>
        <p:blipFill rotWithShape="1">
          <a:blip r:embed="rId2"/>
          <a:srcRect l="10804" r="26980"/>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006272-201B-35F6-33F3-33A68766F6DA}"/>
              </a:ext>
            </a:extLst>
          </p:cNvPr>
          <p:cNvSpPr>
            <a:spLocks noGrp="1"/>
          </p:cNvSpPr>
          <p:nvPr>
            <p:ph idx="1"/>
          </p:nvPr>
        </p:nvSpPr>
        <p:spPr>
          <a:xfrm>
            <a:off x="5080216" y="3351276"/>
            <a:ext cx="6272784" cy="2825686"/>
          </a:xfrm>
        </p:spPr>
        <p:txBody>
          <a:bodyPr vert="horz" lIns="91440" tIns="45720" rIns="91440" bIns="45720" rtlCol="0">
            <a:normAutofit/>
          </a:bodyPr>
          <a:lstStyle/>
          <a:p>
            <a:r>
              <a:rPr lang="en-US" sz="1800">
                <a:ea typeface="+mn-lt"/>
                <a:cs typeface="+mn-lt"/>
              </a:rPr>
              <a:t>Incremento a la a tasa de inflación junto con la escasez del petróleo. Disminución de la inversión privada, el aumento del gasto público, el papel moneda sin valor y aumento de la deuda externa de 6,000 millones de dólares (heredado de Gustavo Díaz Ordaz) a más de 20,000 millones de dólares. El tipo de cambio llegó a los $20 por dólar. En 1976, al entregar la Presidencia se produjo una nueva devaluación de la moneda que originó la crisis nacional.</a:t>
            </a:r>
            <a:endParaRPr lang="en-US" sz="1800"/>
          </a:p>
        </p:txBody>
      </p:sp>
    </p:spTree>
    <p:extLst>
      <p:ext uri="{BB962C8B-B14F-4D97-AF65-F5344CB8AC3E}">
        <p14:creationId xmlns:p14="http://schemas.microsoft.com/office/powerpoint/2010/main" val="18581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0863C-7C4B-47D9-791A-D64F9A6F5E27}"/>
              </a:ext>
            </a:extLst>
          </p:cNvPr>
          <p:cNvSpPr>
            <a:spLocks noGrp="1"/>
          </p:cNvSpPr>
          <p:nvPr>
            <p:ph type="title"/>
          </p:nvPr>
        </p:nvSpPr>
        <p:spPr>
          <a:xfrm>
            <a:off x="411480" y="987552"/>
            <a:ext cx="4485861" cy="1088136"/>
          </a:xfrm>
        </p:spPr>
        <p:txBody>
          <a:bodyPr anchor="b">
            <a:normAutofit/>
          </a:bodyPr>
          <a:lstStyle/>
          <a:p>
            <a:r>
              <a:rPr lang="en-US" sz="3400"/>
              <a:t>1976</a:t>
            </a:r>
          </a:p>
        </p:txBody>
      </p:sp>
      <p:sp>
        <p:nvSpPr>
          <p:cNvPr id="28" name="Rectangle 2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33EE3E-847C-FE96-7DB4-F97567D83FEB}"/>
              </a:ext>
            </a:extLst>
          </p:cNvPr>
          <p:cNvSpPr>
            <a:spLocks noGrp="1"/>
          </p:cNvSpPr>
          <p:nvPr>
            <p:ph idx="1"/>
          </p:nvPr>
        </p:nvSpPr>
        <p:spPr>
          <a:xfrm>
            <a:off x="411479" y="2688336"/>
            <a:ext cx="4498848" cy="3584448"/>
          </a:xfrm>
        </p:spPr>
        <p:txBody>
          <a:bodyPr vert="horz" lIns="91440" tIns="45720" rIns="91440" bIns="45720" rtlCol="0" anchor="t">
            <a:normAutofit/>
          </a:bodyPr>
          <a:lstStyle/>
          <a:p>
            <a:r>
              <a:rPr lang="en-US" sz="1700">
                <a:latin typeface="Arial"/>
                <a:ea typeface="+mn-lt"/>
                <a:cs typeface="+mn-lt"/>
              </a:rPr>
              <a:t>G.S. En 1976, </a:t>
            </a:r>
            <a:r>
              <a:rPr lang="en-US" sz="1700" b="1">
                <a:latin typeface="Arial"/>
                <a:ea typeface="+mn-lt"/>
                <a:cs typeface="+mn-lt"/>
              </a:rPr>
              <a:t>México experimentó una de las crisis económicas más severas de su historia</a:t>
            </a:r>
            <a:r>
              <a:rPr lang="en-US" sz="1700">
                <a:latin typeface="Arial"/>
                <a:ea typeface="+mn-lt"/>
                <a:cs typeface="+mn-lt"/>
              </a:rPr>
              <a:t>. La tasa de crecimiento de la economía de 6% anual en promedio desde el final de la Segunda Guerra Mundial, bajó a solamente 2.1%. Además de la recesión económica, había una tasa de inflación del 27% al final del año.</a:t>
            </a:r>
          </a:p>
          <a:p>
            <a:endParaRPr lang="en-US" sz="1700"/>
          </a:p>
        </p:txBody>
      </p:sp>
      <p:pic>
        <p:nvPicPr>
          <p:cNvPr id="4" name="Picture 4">
            <a:extLst>
              <a:ext uri="{FF2B5EF4-FFF2-40B4-BE49-F238E27FC236}">
                <a16:creationId xmlns:a16="http://schemas.microsoft.com/office/drawing/2014/main" id="{4446372E-1156-934E-3EE6-4F17AE28EB63}"/>
              </a:ext>
            </a:extLst>
          </p:cNvPr>
          <p:cNvPicPr>
            <a:picLocks noChangeAspect="1"/>
          </p:cNvPicPr>
          <p:nvPr/>
        </p:nvPicPr>
        <p:blipFill rotWithShape="1">
          <a:blip r:embed="rId2"/>
          <a:srcRect l="8359" r="1635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18952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4017-92F2-A160-AEB2-0190CB29B749}"/>
              </a:ext>
            </a:extLst>
          </p:cNvPr>
          <p:cNvSpPr>
            <a:spLocks noGrp="1"/>
          </p:cNvSpPr>
          <p:nvPr>
            <p:ph type="title"/>
          </p:nvPr>
        </p:nvSpPr>
        <p:spPr/>
        <p:txBody>
          <a:bodyPr/>
          <a:lstStyle/>
          <a:p>
            <a:r>
              <a:rPr lang="en-US" b="0" dirty="0">
                <a:ea typeface="+mj-lt"/>
                <a:cs typeface="+mj-lt"/>
              </a:rPr>
              <a:t>¿Que </a:t>
            </a:r>
            <a:r>
              <a:rPr lang="en-US" b="0" dirty="0" err="1">
                <a:ea typeface="+mj-lt"/>
                <a:cs typeface="+mj-lt"/>
              </a:rPr>
              <a:t>provocó</a:t>
            </a:r>
            <a:r>
              <a:rPr lang="en-US" b="0" dirty="0">
                <a:ea typeface="+mj-lt"/>
                <a:cs typeface="+mj-lt"/>
              </a:rPr>
              <a:t> la crisis </a:t>
            </a:r>
            <a:r>
              <a:rPr lang="en-US" b="0" dirty="0" err="1">
                <a:ea typeface="+mj-lt"/>
                <a:cs typeface="+mj-lt"/>
              </a:rPr>
              <a:t>financiera</a:t>
            </a:r>
            <a:r>
              <a:rPr lang="en-US" b="0" dirty="0">
                <a:ea typeface="+mj-lt"/>
                <a:cs typeface="+mj-lt"/>
              </a:rPr>
              <a:t> de 1976?</a:t>
            </a:r>
            <a:endParaRPr lang="en-US" dirty="0"/>
          </a:p>
        </p:txBody>
      </p:sp>
      <p:sp>
        <p:nvSpPr>
          <p:cNvPr id="3" name="Content Placeholder 2">
            <a:extLst>
              <a:ext uri="{FF2B5EF4-FFF2-40B4-BE49-F238E27FC236}">
                <a16:creationId xmlns:a16="http://schemas.microsoft.com/office/drawing/2014/main" id="{6BC1A6E1-C237-AC86-5050-1D2BA8F3E97B}"/>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El </a:t>
            </a:r>
            <a:r>
              <a:rPr lang="en-US" dirty="0" err="1">
                <a:ea typeface="+mn-lt"/>
                <a:cs typeface="+mn-lt"/>
              </a:rPr>
              <a:t>problema</a:t>
            </a:r>
            <a:r>
              <a:rPr lang="en-US" dirty="0">
                <a:ea typeface="+mn-lt"/>
                <a:cs typeface="+mn-lt"/>
              </a:rPr>
              <a:t> de la </a:t>
            </a:r>
            <a:r>
              <a:rPr lang="en-US" dirty="0" err="1">
                <a:ea typeface="+mn-lt"/>
                <a:cs typeface="+mn-lt"/>
              </a:rPr>
              <a:t>política</a:t>
            </a:r>
            <a:r>
              <a:rPr lang="en-US" dirty="0">
                <a:ea typeface="+mn-lt"/>
                <a:cs typeface="+mn-lt"/>
              </a:rPr>
              <a:t> </a:t>
            </a:r>
            <a:r>
              <a:rPr lang="en-US" dirty="0" err="1">
                <a:ea typeface="+mn-lt"/>
                <a:cs typeface="+mn-lt"/>
              </a:rPr>
              <a:t>económica</a:t>
            </a:r>
            <a:r>
              <a:rPr lang="en-US" dirty="0">
                <a:ea typeface="+mn-lt"/>
                <a:cs typeface="+mn-lt"/>
              </a:rPr>
              <a:t>, que </a:t>
            </a:r>
            <a:r>
              <a:rPr lang="en-US" dirty="0" err="1">
                <a:ea typeface="+mn-lt"/>
                <a:cs typeface="+mn-lt"/>
              </a:rPr>
              <a:t>desencadenó</a:t>
            </a:r>
            <a:r>
              <a:rPr lang="en-US" dirty="0">
                <a:ea typeface="+mn-lt"/>
                <a:cs typeface="+mn-lt"/>
              </a:rPr>
              <a:t> la </a:t>
            </a:r>
            <a:r>
              <a:rPr lang="en-US" b="1" dirty="0">
                <a:ea typeface="+mn-lt"/>
                <a:cs typeface="+mn-lt"/>
              </a:rPr>
              <a:t>crisis de 1976</a:t>
            </a:r>
            <a:r>
              <a:rPr lang="en-US" dirty="0">
                <a:ea typeface="+mn-lt"/>
                <a:cs typeface="+mn-lt"/>
              </a:rPr>
              <a:t> </a:t>
            </a:r>
            <a:r>
              <a:rPr lang="en-US" dirty="0" err="1">
                <a:ea typeface="+mn-lt"/>
                <a:cs typeface="+mn-lt"/>
              </a:rPr>
              <a:t>fue</a:t>
            </a:r>
            <a:r>
              <a:rPr lang="en-US" dirty="0">
                <a:ea typeface="+mn-lt"/>
                <a:cs typeface="+mn-lt"/>
              </a:rPr>
              <a:t> la </a:t>
            </a:r>
            <a:r>
              <a:rPr lang="en-US" dirty="0" err="1">
                <a:ea typeface="+mn-lt"/>
                <a:cs typeface="+mn-lt"/>
              </a:rPr>
              <a:t>incompatibilidad</a:t>
            </a:r>
            <a:r>
              <a:rPr lang="en-US" dirty="0">
                <a:ea typeface="+mn-lt"/>
                <a:cs typeface="+mn-lt"/>
              </a:rPr>
              <a:t> entre </a:t>
            </a:r>
            <a:r>
              <a:rPr lang="en-US" dirty="0" err="1">
                <a:ea typeface="+mn-lt"/>
                <a:cs typeface="+mn-lt"/>
              </a:rPr>
              <a:t>el</a:t>
            </a:r>
            <a:r>
              <a:rPr lang="en-US" dirty="0">
                <a:ea typeface="+mn-lt"/>
                <a:cs typeface="+mn-lt"/>
              </a:rPr>
              <a:t> </a:t>
            </a:r>
            <a:r>
              <a:rPr lang="en-US" dirty="0" err="1">
                <a:ea typeface="+mn-lt"/>
                <a:cs typeface="+mn-lt"/>
              </a:rPr>
              <a:t>número</a:t>
            </a:r>
            <a:r>
              <a:rPr lang="en-US" dirty="0">
                <a:ea typeface="+mn-lt"/>
                <a:cs typeface="+mn-lt"/>
              </a:rPr>
              <a:t> de </a:t>
            </a:r>
            <a:r>
              <a:rPr lang="en-US" dirty="0" err="1">
                <a:ea typeface="+mn-lt"/>
                <a:cs typeface="+mn-lt"/>
              </a:rPr>
              <a:t>objetivos</a:t>
            </a:r>
            <a:r>
              <a:rPr lang="en-US" dirty="0">
                <a:ea typeface="+mn-lt"/>
                <a:cs typeface="+mn-lt"/>
              </a:rPr>
              <a:t> y </a:t>
            </a:r>
            <a:r>
              <a:rPr lang="en-US" dirty="0" err="1">
                <a:ea typeface="+mn-lt"/>
                <a:cs typeface="+mn-lt"/>
              </a:rPr>
              <a:t>el</a:t>
            </a:r>
            <a:r>
              <a:rPr lang="en-US" dirty="0">
                <a:ea typeface="+mn-lt"/>
                <a:cs typeface="+mn-lt"/>
              </a:rPr>
              <a:t> </a:t>
            </a:r>
            <a:r>
              <a:rPr lang="en-US" dirty="0" err="1">
                <a:ea typeface="+mn-lt"/>
                <a:cs typeface="+mn-lt"/>
              </a:rPr>
              <a:t>número</a:t>
            </a:r>
            <a:r>
              <a:rPr lang="en-US" dirty="0">
                <a:ea typeface="+mn-lt"/>
                <a:cs typeface="+mn-lt"/>
              </a:rPr>
              <a:t> de </a:t>
            </a:r>
            <a:r>
              <a:rPr lang="en-US" dirty="0" err="1">
                <a:ea typeface="+mn-lt"/>
                <a:cs typeface="+mn-lt"/>
              </a:rPr>
              <a:t>instrumentos</a:t>
            </a:r>
            <a:r>
              <a:rPr lang="en-US" dirty="0">
                <a:ea typeface="+mn-lt"/>
                <a:cs typeface="+mn-lt"/>
              </a:rPr>
              <a:t> de </a:t>
            </a:r>
            <a:r>
              <a:rPr lang="en-US" dirty="0" err="1">
                <a:ea typeface="+mn-lt"/>
                <a:cs typeface="+mn-lt"/>
              </a:rPr>
              <a:t>política</a:t>
            </a:r>
            <a:r>
              <a:rPr lang="en-US" dirty="0">
                <a:ea typeface="+mn-lt"/>
                <a:cs typeface="+mn-lt"/>
              </a:rPr>
              <a:t> </a:t>
            </a:r>
            <a:r>
              <a:rPr lang="en-US" dirty="0" err="1">
                <a:ea typeface="+mn-lt"/>
                <a:cs typeface="+mn-lt"/>
              </a:rPr>
              <a:t>planteados</a:t>
            </a:r>
            <a:r>
              <a:rPr lang="en-US" dirty="0">
                <a:ea typeface="+mn-lt"/>
                <a:cs typeface="+mn-lt"/>
              </a:rPr>
              <a:t> </a:t>
            </a:r>
            <a:r>
              <a:rPr lang="en-US" dirty="0" err="1">
                <a:ea typeface="+mn-lt"/>
                <a:cs typeface="+mn-lt"/>
              </a:rPr>
              <a:t>desde</a:t>
            </a:r>
            <a:r>
              <a:rPr lang="en-US" dirty="0">
                <a:ea typeface="+mn-lt"/>
                <a:cs typeface="+mn-lt"/>
              </a:rPr>
              <a:t> un </a:t>
            </a:r>
            <a:r>
              <a:rPr lang="en-US" dirty="0" err="1">
                <a:ea typeface="+mn-lt"/>
                <a:cs typeface="+mn-lt"/>
              </a:rPr>
              <a:t>inicio</a:t>
            </a:r>
            <a:r>
              <a:rPr lang="en-US" dirty="0">
                <a:ea typeface="+mn-lt"/>
                <a:cs typeface="+mn-lt"/>
              </a:rPr>
              <a:t>, </a:t>
            </a:r>
            <a:r>
              <a:rPr lang="en-US" dirty="0" err="1">
                <a:ea typeface="+mn-lt"/>
                <a:cs typeface="+mn-lt"/>
              </a:rPr>
              <a:t>mientras</a:t>
            </a:r>
            <a:r>
              <a:rPr lang="en-US" dirty="0">
                <a:ea typeface="+mn-lt"/>
                <a:cs typeface="+mn-lt"/>
              </a:rPr>
              <a:t> que </a:t>
            </a:r>
            <a:r>
              <a:rPr lang="en-US" dirty="0" err="1">
                <a:ea typeface="+mn-lt"/>
                <a:cs typeface="+mn-lt"/>
              </a:rPr>
              <a:t>en</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desarrollo</a:t>
            </a:r>
            <a:r>
              <a:rPr lang="en-US" dirty="0">
                <a:ea typeface="+mn-lt"/>
                <a:cs typeface="+mn-lt"/>
              </a:rPr>
              <a:t> </a:t>
            </a:r>
            <a:r>
              <a:rPr lang="en-US" dirty="0" err="1">
                <a:ea typeface="+mn-lt"/>
                <a:cs typeface="+mn-lt"/>
              </a:rPr>
              <a:t>estabilizador</a:t>
            </a:r>
            <a:r>
              <a:rPr lang="en-US" dirty="0">
                <a:ea typeface="+mn-lt"/>
                <a:cs typeface="+mn-lt"/>
              </a:rPr>
              <a:t> se </a:t>
            </a:r>
            <a:r>
              <a:rPr lang="en-US" dirty="0" err="1">
                <a:ea typeface="+mn-lt"/>
                <a:cs typeface="+mn-lt"/>
              </a:rPr>
              <a:t>contaba</a:t>
            </a:r>
            <a:r>
              <a:rPr lang="en-US" dirty="0">
                <a:ea typeface="+mn-lt"/>
                <a:cs typeface="+mn-lt"/>
              </a:rPr>
              <a:t> con </a:t>
            </a:r>
            <a:r>
              <a:rPr lang="en-US" dirty="0" err="1">
                <a:ea typeface="+mn-lt"/>
                <a:cs typeface="+mn-lt"/>
              </a:rPr>
              <a:t>tres</a:t>
            </a:r>
            <a:r>
              <a:rPr lang="en-US" dirty="0">
                <a:ea typeface="+mn-lt"/>
                <a:cs typeface="+mn-lt"/>
              </a:rPr>
              <a:t> </a:t>
            </a:r>
            <a:r>
              <a:rPr lang="en-US" dirty="0" err="1">
                <a:ea typeface="+mn-lt"/>
                <a:cs typeface="+mn-lt"/>
              </a:rPr>
              <a:t>objetivos</a:t>
            </a:r>
            <a:r>
              <a:rPr lang="en-US" dirty="0">
                <a:ea typeface="+mn-lt"/>
                <a:cs typeface="+mn-lt"/>
              </a:rPr>
              <a:t> de </a:t>
            </a:r>
            <a:r>
              <a:rPr lang="en-US" dirty="0" err="1">
                <a:ea typeface="+mn-lt"/>
                <a:cs typeface="+mn-lt"/>
              </a:rPr>
              <a:t>política</a:t>
            </a:r>
            <a:r>
              <a:rPr lang="en-US" dirty="0">
                <a:ea typeface="+mn-lt"/>
                <a:cs typeface="+mn-lt"/>
              </a:rPr>
              <a:t> </a:t>
            </a:r>
            <a:r>
              <a:rPr lang="en-US" dirty="0" err="1">
                <a:ea typeface="+mn-lt"/>
                <a:cs typeface="+mn-lt"/>
              </a:rPr>
              <a:t>económica</a:t>
            </a:r>
            <a:r>
              <a:rPr lang="en-US" dirty="0">
                <a:ea typeface="+mn-lt"/>
                <a:cs typeface="+mn-lt"/>
              </a:rPr>
              <a:t> (</a:t>
            </a:r>
            <a:r>
              <a:rPr lang="en-US" dirty="0" err="1">
                <a:ea typeface="+mn-lt"/>
                <a:cs typeface="+mn-lt"/>
              </a:rPr>
              <a:t>crecimiento</a:t>
            </a:r>
            <a:r>
              <a:rPr lang="en-US" dirty="0">
                <a:ea typeface="+mn-lt"/>
                <a:cs typeface="+mn-lt"/>
              </a:rPr>
              <a:t> </a:t>
            </a:r>
            <a:r>
              <a:rPr lang="en-US" dirty="0" err="1">
                <a:ea typeface="+mn-lt"/>
                <a:cs typeface="+mn-lt"/>
              </a:rPr>
              <a:t>económico</a:t>
            </a:r>
            <a:r>
              <a:rPr lang="en-US" dirty="0">
                <a:ea typeface="+mn-lt"/>
                <a:cs typeface="+mn-lt"/>
              </a:rPr>
              <a:t>, </a:t>
            </a:r>
            <a:r>
              <a:rPr lang="en-US" dirty="0" err="1">
                <a:ea typeface="+mn-lt"/>
                <a:cs typeface="+mn-lt"/>
              </a:rPr>
              <a:t>estabilidad</a:t>
            </a:r>
            <a:r>
              <a:rPr lang="en-US" dirty="0">
                <a:ea typeface="+mn-lt"/>
                <a:cs typeface="+mn-lt"/>
              </a:rPr>
              <a:t> de </a:t>
            </a:r>
            <a:r>
              <a:rPr lang="en-US" dirty="0" err="1">
                <a:ea typeface="+mn-lt"/>
                <a:cs typeface="+mn-lt"/>
              </a:rPr>
              <a:t>precios</a:t>
            </a:r>
            <a:r>
              <a:rPr lang="en-US" dirty="0">
                <a:ea typeface="+mn-lt"/>
                <a:cs typeface="+mn-lt"/>
              </a:rPr>
              <a:t> y </a:t>
            </a:r>
            <a:r>
              <a:rPr lang="en-US" dirty="0" err="1">
                <a:ea typeface="+mn-lt"/>
                <a:cs typeface="+mn-lt"/>
              </a:rPr>
              <a:t>estabilidad</a:t>
            </a:r>
            <a:r>
              <a:rPr lang="en-US" dirty="0">
                <a:ea typeface="+mn-lt"/>
                <a:cs typeface="+mn-lt"/>
              </a:rPr>
              <a:t> </a:t>
            </a:r>
            <a:r>
              <a:rPr lang="en-US" dirty="0" err="1">
                <a:ea typeface="+mn-lt"/>
                <a:cs typeface="+mn-lt"/>
              </a:rPr>
              <a:t>en</a:t>
            </a:r>
            <a:r>
              <a:rPr lang="en-US" dirty="0">
                <a:ea typeface="+mn-lt"/>
                <a:cs typeface="+mn-lt"/>
              </a:rPr>
              <a:t> la </a:t>
            </a:r>
            <a:r>
              <a:rPr lang="en-US" dirty="0" err="1">
                <a:ea typeface="+mn-lt"/>
                <a:cs typeface="+mn-lt"/>
              </a:rPr>
              <a:t>balanza</a:t>
            </a:r>
            <a:r>
              <a:rPr lang="en-US" dirty="0">
                <a:ea typeface="+mn-lt"/>
                <a:cs typeface="+mn-lt"/>
              </a:rPr>
              <a:t> de </a:t>
            </a:r>
            <a:r>
              <a:rPr lang="en-US" dirty="0" err="1">
                <a:ea typeface="+mn-lt"/>
                <a:cs typeface="+mn-lt"/>
              </a:rPr>
              <a:t>pagos</a:t>
            </a:r>
            <a:r>
              <a:rPr lang="en-US" dirty="0">
                <a:ea typeface="+mn-lt"/>
                <a:cs typeface="+mn-lt"/>
              </a:rPr>
              <a:t>, </a:t>
            </a:r>
            <a:r>
              <a:rPr lang="en-US" dirty="0" err="1">
                <a:ea typeface="+mn-lt"/>
                <a:cs typeface="+mn-lt"/>
              </a:rPr>
              <a:t>tipo</a:t>
            </a:r>
            <a:r>
              <a:rPr lang="en-US" dirty="0">
                <a:ea typeface="+mn-lt"/>
                <a:cs typeface="+mn-lt"/>
              </a:rPr>
              <a:t> de </a:t>
            </a:r>
            <a:r>
              <a:rPr lang="en-US" dirty="0" err="1">
                <a:ea typeface="+mn-lt"/>
                <a:cs typeface="+mn-lt"/>
              </a:rPr>
              <a:t>cambio</a:t>
            </a:r>
            <a:r>
              <a:rPr lang="en-US" dirty="0">
                <a:ea typeface="+mn-lt"/>
                <a:cs typeface="+mn-lt"/>
              </a:rPr>
              <a:t> </a:t>
            </a:r>
            <a:r>
              <a:rPr lang="en-US" dirty="0" err="1">
                <a:ea typeface="+mn-lt"/>
                <a:cs typeface="+mn-lt"/>
              </a:rPr>
              <a:t>fijo</a:t>
            </a:r>
            <a:r>
              <a:rPr lang="en-US" dirty="0">
                <a:ea typeface="+mn-lt"/>
                <a:cs typeface="+mn-lt"/>
              </a:rPr>
              <a:t>) y </a:t>
            </a:r>
            <a:r>
              <a:rPr lang="en-US" dirty="0" err="1">
                <a:ea typeface="+mn-lt"/>
                <a:cs typeface="+mn-lt"/>
              </a:rPr>
              <a:t>tres</a:t>
            </a:r>
            <a:r>
              <a:rPr lang="en-US" dirty="0">
                <a:ea typeface="+mn-lt"/>
                <a:cs typeface="+mn-lt"/>
              </a:rPr>
              <a:t> </a:t>
            </a:r>
            <a:r>
              <a:rPr lang="en-US" dirty="0" err="1">
                <a:ea typeface="+mn-lt"/>
                <a:cs typeface="+mn-lt"/>
              </a:rPr>
              <a:t>instrumentos</a:t>
            </a:r>
            <a:r>
              <a:rPr lang="en-US" dirty="0">
                <a:ea typeface="+mn-lt"/>
                <a:cs typeface="+mn-lt"/>
              </a:rPr>
              <a:t> (</a:t>
            </a:r>
            <a:r>
              <a:rPr lang="en-US" dirty="0" err="1">
                <a:ea typeface="+mn-lt"/>
                <a:cs typeface="+mn-lt"/>
              </a:rPr>
              <a:t>nivel</a:t>
            </a:r>
            <a:r>
              <a:rPr lang="en-US" dirty="0">
                <a:ea typeface="+mn-lt"/>
                <a:cs typeface="+mn-lt"/>
              </a:rPr>
              <a:t> </a:t>
            </a:r>
            <a:r>
              <a:rPr lang="en-US" dirty="0" err="1">
                <a:ea typeface="+mn-lt"/>
                <a:cs typeface="+mn-lt"/>
              </a:rPr>
              <a:t>degasto</a:t>
            </a:r>
            <a:r>
              <a:rPr lang="en-US" dirty="0">
                <a:ea typeface="+mn-lt"/>
                <a:cs typeface="+mn-lt"/>
              </a:rPr>
              <a:t> </a:t>
            </a:r>
            <a:r>
              <a:rPr lang="en-US" dirty="0" err="1">
                <a:ea typeface="+mn-lt"/>
                <a:cs typeface="+mn-lt"/>
              </a:rPr>
              <a:t>público</a:t>
            </a:r>
            <a:r>
              <a:rPr lang="en-US" dirty="0">
                <a:ea typeface="+mn-lt"/>
                <a:cs typeface="+mn-lt"/>
              </a:rPr>
              <a:t>, </a:t>
            </a:r>
            <a:r>
              <a:rPr lang="en-US" dirty="0" err="1">
                <a:ea typeface="+mn-lt"/>
                <a:cs typeface="+mn-lt"/>
              </a:rPr>
              <a:t>controles</a:t>
            </a:r>
            <a:r>
              <a:rPr lang="en-US" dirty="0">
                <a:ea typeface="+mn-lt"/>
                <a:cs typeface="+mn-lt"/>
              </a:rPr>
              <a:t> </a:t>
            </a:r>
            <a:r>
              <a:rPr lang="en-US" dirty="0" err="1">
                <a:ea typeface="+mn-lt"/>
                <a:cs typeface="+mn-lt"/>
              </a:rPr>
              <a:t>monetarios</a:t>
            </a:r>
            <a:r>
              <a:rPr lang="en-US" dirty="0">
                <a:ea typeface="+mn-lt"/>
                <a:cs typeface="+mn-lt"/>
              </a:rPr>
              <a:t> y </a:t>
            </a:r>
            <a:r>
              <a:rPr lang="en-US" dirty="0" err="1">
                <a:ea typeface="+mn-lt"/>
                <a:cs typeface="+mn-lt"/>
              </a:rPr>
              <a:t>endeudamiento</a:t>
            </a:r>
            <a:r>
              <a:rPr lang="en-US" dirty="0">
                <a:ea typeface="+mn-lt"/>
                <a:cs typeface="+mn-lt"/>
              </a:rPr>
              <a:t> </a:t>
            </a:r>
            <a:r>
              <a:rPr lang="en-US" dirty="0" err="1">
                <a:ea typeface="+mn-lt"/>
                <a:cs typeface="+mn-lt"/>
              </a:rPr>
              <a:t>externo</a:t>
            </a:r>
            <a:r>
              <a:rPr lang="en-US" dirty="0">
                <a:ea typeface="+mn-lt"/>
                <a:cs typeface="+mn-lt"/>
              </a:rPr>
              <a:t>) </a:t>
            </a:r>
            <a:r>
              <a:rPr lang="en-US" dirty="0" err="1">
                <a:ea typeface="+mn-lt"/>
                <a:cs typeface="+mn-lt"/>
              </a:rPr>
              <a:t>durante</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desarrollo</a:t>
            </a:r>
            <a:r>
              <a:rPr lang="en-US" dirty="0">
                <a:ea typeface="+mn-lt"/>
                <a:cs typeface="+mn-lt"/>
              </a:rPr>
              <a:t> </a:t>
            </a:r>
            <a:r>
              <a:rPr lang="en-US" dirty="0" err="1">
                <a:ea typeface="+mn-lt"/>
                <a:cs typeface="+mn-lt"/>
              </a:rPr>
              <a:t>compartido</a:t>
            </a:r>
            <a:r>
              <a:rPr lang="en-US" dirty="0">
                <a:ea typeface="+mn-lt"/>
                <a:cs typeface="+mn-lt"/>
              </a:rPr>
              <a:t> la </a:t>
            </a:r>
            <a:r>
              <a:rPr lang="en-US" dirty="0" err="1">
                <a:ea typeface="+mn-lt"/>
                <a:cs typeface="+mn-lt"/>
              </a:rPr>
              <a:t>presidencia</a:t>
            </a:r>
            <a:r>
              <a:rPr lang="en-US" dirty="0">
                <a:ea typeface="+mn-lt"/>
                <a:cs typeface="+mn-lt"/>
              </a:rPr>
              <a:t> </a:t>
            </a:r>
            <a:r>
              <a:rPr lang="en-US" dirty="0" err="1">
                <a:ea typeface="+mn-lt"/>
                <a:cs typeface="+mn-lt"/>
              </a:rPr>
              <a:t>agregó</a:t>
            </a:r>
            <a:r>
              <a:rPr lang="en-US" dirty="0">
                <a:ea typeface="+mn-lt"/>
                <a:cs typeface="+mn-lt"/>
              </a:rPr>
              <a:t> la </a:t>
            </a:r>
            <a:r>
              <a:rPr lang="en-US" dirty="0" err="1">
                <a:ea typeface="+mn-lt"/>
                <a:cs typeface="+mn-lt"/>
              </a:rPr>
              <a:t>distribución</a:t>
            </a:r>
            <a:r>
              <a:rPr lang="en-US" dirty="0">
                <a:ea typeface="+mn-lt"/>
                <a:cs typeface="+mn-lt"/>
              </a:rPr>
              <a:t> del </a:t>
            </a:r>
            <a:r>
              <a:rPr lang="en-US" dirty="0" err="1">
                <a:ea typeface="+mn-lt"/>
                <a:cs typeface="+mn-lt"/>
              </a:rPr>
              <a:t>ingreso</a:t>
            </a:r>
            <a:r>
              <a:rPr lang="en-US" dirty="0">
                <a:ea typeface="+mn-lt"/>
                <a:cs typeface="+mn-lt"/>
              </a:rPr>
              <a:t> sin </a:t>
            </a:r>
            <a:r>
              <a:rPr lang="en-US" dirty="0" err="1">
                <a:ea typeface="+mn-lt"/>
                <a:cs typeface="+mn-lt"/>
              </a:rPr>
              <a:t>contraparte</a:t>
            </a:r>
            <a:r>
              <a:rPr lang="en-US" dirty="0">
                <a:ea typeface="+mn-lt"/>
                <a:cs typeface="+mn-lt"/>
              </a:rPr>
              <a:t> </a:t>
            </a:r>
            <a:r>
              <a:rPr lang="en-US" dirty="0" err="1">
                <a:ea typeface="+mn-lt"/>
                <a:cs typeface="+mn-lt"/>
              </a:rPr>
              <a:t>como</a:t>
            </a:r>
            <a:r>
              <a:rPr lang="en-US" dirty="0">
                <a:ea typeface="+mn-lt"/>
                <a:cs typeface="+mn-lt"/>
              </a:rPr>
              <a:t> </a:t>
            </a:r>
            <a:r>
              <a:rPr lang="en-US" dirty="0" err="1">
                <a:ea typeface="+mn-lt"/>
                <a:cs typeface="+mn-lt"/>
              </a:rPr>
              <a:t>instrumento</a:t>
            </a:r>
            <a:r>
              <a:rPr lang="en-US" dirty="0">
                <a:ea typeface="+mn-lt"/>
                <a:cs typeface="+mn-lt"/>
              </a:rPr>
              <a:t>. Más </a:t>
            </a:r>
            <a:r>
              <a:rPr lang="en-US" dirty="0" err="1">
                <a:ea typeface="+mn-lt"/>
                <a:cs typeface="+mn-lt"/>
              </a:rPr>
              <a:t>allá</a:t>
            </a:r>
            <a:r>
              <a:rPr lang="en-US" dirty="0">
                <a:ea typeface="+mn-lt"/>
                <a:cs typeface="+mn-lt"/>
              </a:rPr>
              <a:t> de </a:t>
            </a:r>
            <a:r>
              <a:rPr lang="en-US" dirty="0" err="1">
                <a:ea typeface="+mn-lt"/>
                <a:cs typeface="+mn-lt"/>
              </a:rPr>
              <a:t>observaciones</a:t>
            </a:r>
            <a:r>
              <a:rPr lang="en-US" dirty="0">
                <a:ea typeface="+mn-lt"/>
                <a:cs typeface="+mn-lt"/>
              </a:rPr>
              <a:t> tan </a:t>
            </a:r>
            <a:r>
              <a:rPr lang="en-US" dirty="0" err="1">
                <a:ea typeface="+mn-lt"/>
                <a:cs typeface="+mn-lt"/>
              </a:rPr>
              <a:t>puntuales</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problema</a:t>
            </a:r>
            <a:r>
              <a:rPr lang="en-US" dirty="0">
                <a:ea typeface="+mn-lt"/>
                <a:cs typeface="+mn-lt"/>
              </a:rPr>
              <a:t> era </a:t>
            </a:r>
            <a:r>
              <a:rPr lang="en-US" dirty="0" err="1">
                <a:ea typeface="+mn-lt"/>
                <a:cs typeface="+mn-lt"/>
              </a:rPr>
              <a:t>estructural</a:t>
            </a:r>
            <a:r>
              <a:rPr lang="en-US" dirty="0">
                <a:ea typeface="+mn-lt"/>
                <a:cs typeface="+mn-lt"/>
              </a:rPr>
              <a:t>.</a:t>
            </a:r>
          </a:p>
        </p:txBody>
      </p:sp>
    </p:spTree>
    <p:extLst>
      <p:ext uri="{BB962C8B-B14F-4D97-AF65-F5344CB8AC3E}">
        <p14:creationId xmlns:p14="http://schemas.microsoft.com/office/powerpoint/2010/main" val="221988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7">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07E6D-143B-3915-8CDC-CE7E86155CF3}"/>
              </a:ext>
            </a:extLst>
          </p:cNvPr>
          <p:cNvSpPr>
            <a:spLocks noGrp="1"/>
          </p:cNvSpPr>
          <p:nvPr>
            <p:ph type="title"/>
          </p:nvPr>
        </p:nvSpPr>
        <p:spPr>
          <a:xfrm>
            <a:off x="429768" y="411480"/>
            <a:ext cx="11201400" cy="1106424"/>
          </a:xfrm>
        </p:spPr>
        <p:txBody>
          <a:bodyPr>
            <a:normAutofit/>
          </a:bodyPr>
          <a:lstStyle/>
          <a:p>
            <a:pPr marL="285750" indent="-285750">
              <a:spcBef>
                <a:spcPts val="1000"/>
              </a:spcBef>
              <a:buFont typeface="Arial"/>
              <a:buChar char="•"/>
            </a:pPr>
            <a:r>
              <a:rPr lang="en-US" sz="3600" b="0">
                <a:ea typeface="+mj-lt"/>
                <a:cs typeface="+mj-lt"/>
              </a:rPr>
              <a:t>¿Como afectó la devaluación del peso en México 1976?</a:t>
            </a:r>
          </a:p>
          <a:p>
            <a:endParaRPr lang="en-US" sz="3600"/>
          </a:p>
        </p:txBody>
      </p:sp>
      <p:sp>
        <p:nvSpPr>
          <p:cNvPr id="39" name="Rectangle 19">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B5852C70-41B5-B115-D25C-3D624029F303}"/>
              </a:ext>
            </a:extLst>
          </p:cNvPr>
          <p:cNvPicPr>
            <a:picLocks noChangeAspect="1"/>
          </p:cNvPicPr>
          <p:nvPr/>
        </p:nvPicPr>
        <p:blipFill rotWithShape="1">
          <a:blip r:embed="rId2"/>
          <a:srcRect l="15324" r="21910" b="1"/>
          <a:stretch/>
        </p:blipFill>
        <p:spPr>
          <a:xfrm>
            <a:off x="429768" y="1721922"/>
            <a:ext cx="6704891" cy="4520559"/>
          </a:xfrm>
          <a:prstGeom prst="rect">
            <a:avLst/>
          </a:prstGeom>
        </p:spPr>
      </p:pic>
      <p:sp useBgFill="1">
        <p:nvSpPr>
          <p:cNvPr id="40" name="Rectangle 21">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1AC3C8-3503-E06D-F5D1-FE855D3B224C}"/>
              </a:ext>
            </a:extLst>
          </p:cNvPr>
          <p:cNvSpPr>
            <a:spLocks noGrp="1"/>
          </p:cNvSpPr>
          <p:nvPr>
            <p:ph idx="1"/>
          </p:nvPr>
        </p:nvSpPr>
        <p:spPr>
          <a:xfrm>
            <a:off x="7938752" y="2020824"/>
            <a:ext cx="3455097" cy="3959352"/>
          </a:xfrm>
        </p:spPr>
        <p:txBody>
          <a:bodyPr vert="horz" lIns="91440" tIns="45720" rIns="91440" bIns="45720" rtlCol="0" anchor="ctr">
            <a:normAutofit/>
          </a:bodyPr>
          <a:lstStyle/>
          <a:p>
            <a:r>
              <a:rPr lang="es" sz="1700">
                <a:ea typeface="+mn-lt"/>
                <a:cs typeface="+mn-lt"/>
              </a:rPr>
              <a:t>Al mantener fija su paridad con el billete verde, nuestra </a:t>
            </a:r>
            <a:r>
              <a:rPr lang="es" sz="1700" b="1">
                <a:ea typeface="+mn-lt"/>
                <a:cs typeface="+mn-lt"/>
              </a:rPr>
              <a:t>peso</a:t>
            </a:r>
            <a:r>
              <a:rPr lang="es" sz="1700">
                <a:ea typeface="+mn-lt"/>
                <a:cs typeface="+mn-lt"/>
              </a:rPr>
              <a:t> también se devaluó. El 11 de septiembre de </a:t>
            </a:r>
            <a:r>
              <a:rPr lang="es" sz="1700" b="1">
                <a:ea typeface="+mn-lt"/>
                <a:cs typeface="+mn-lt"/>
              </a:rPr>
              <a:t>1976</a:t>
            </a:r>
            <a:r>
              <a:rPr lang="es" sz="1700">
                <a:ea typeface="+mn-lt"/>
                <a:cs typeface="+mn-lt"/>
              </a:rPr>
              <a:t> el régimen echeverrista estableció la paridad en 19.70 </a:t>
            </a:r>
            <a:r>
              <a:rPr lang="es" sz="1700" b="1">
                <a:ea typeface="+mn-lt"/>
                <a:cs typeface="+mn-lt"/>
              </a:rPr>
              <a:t>pesos</a:t>
            </a:r>
            <a:r>
              <a:rPr lang="es" sz="1700">
                <a:ea typeface="+mn-lt"/>
                <a:cs typeface="+mn-lt"/>
              </a:rPr>
              <a:t> a la compra y 19.90 a la venta. Un mes después, el precio llegó a 27.97 por dólar, para bajar a final de año a 19.95.</a:t>
            </a:r>
            <a:endParaRPr lang="en-US" sz="1700"/>
          </a:p>
          <a:p>
            <a:endParaRPr lang="en-US" sz="1700"/>
          </a:p>
        </p:txBody>
      </p:sp>
    </p:spTree>
    <p:extLst>
      <p:ext uri="{BB962C8B-B14F-4D97-AF65-F5344CB8AC3E}">
        <p14:creationId xmlns:p14="http://schemas.microsoft.com/office/powerpoint/2010/main" val="88958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45924-6CF1-2BDF-FE00-54101790F8E3}"/>
              </a:ext>
            </a:extLst>
          </p:cNvPr>
          <p:cNvSpPr>
            <a:spLocks noGrp="1"/>
          </p:cNvSpPr>
          <p:nvPr>
            <p:ph type="title"/>
          </p:nvPr>
        </p:nvSpPr>
        <p:spPr>
          <a:xfrm>
            <a:off x="411480" y="991443"/>
            <a:ext cx="4443154" cy="1087819"/>
          </a:xfrm>
        </p:spPr>
        <p:txBody>
          <a:bodyPr anchor="b">
            <a:normAutofit/>
          </a:bodyPr>
          <a:lstStyle/>
          <a:p>
            <a:r>
              <a:rPr lang="en-US" sz="3400" dirty="0" err="1"/>
              <a:t>Inflación</a:t>
            </a:r>
          </a:p>
        </p:txBody>
      </p:sp>
      <p:sp>
        <p:nvSpPr>
          <p:cNvPr id="53" name="Rectangle 5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7">
            <a:extLst>
              <a:ext uri="{FF2B5EF4-FFF2-40B4-BE49-F238E27FC236}">
                <a16:creationId xmlns:a16="http://schemas.microsoft.com/office/drawing/2014/main" id="{885A4AEA-D260-CA6A-5BA2-0091DC223117}"/>
              </a:ext>
            </a:extLst>
          </p:cNvPr>
          <p:cNvSpPr>
            <a:spLocks noGrp="1"/>
          </p:cNvSpPr>
          <p:nvPr>
            <p:ph idx="1"/>
          </p:nvPr>
        </p:nvSpPr>
        <p:spPr>
          <a:xfrm>
            <a:off x="411480" y="2684095"/>
            <a:ext cx="4443154" cy="3492868"/>
          </a:xfrm>
        </p:spPr>
        <p:txBody>
          <a:bodyPr vert="horz" lIns="91440" tIns="45720" rIns="91440" bIns="45720" rtlCol="0">
            <a:normAutofit/>
          </a:bodyPr>
          <a:lstStyle/>
          <a:p>
            <a:pPr>
              <a:lnSpc>
                <a:spcPct val="100000"/>
              </a:lnSpc>
            </a:pPr>
            <a:r>
              <a:rPr lang="en-US" sz="1300">
                <a:ea typeface="+mn-lt"/>
                <a:cs typeface="+mn-lt"/>
              </a:rPr>
              <a:t>De acuerdo con la tabla anterior, la inflación en los años de 1970-1982 se mantuvo entre el 16.67% y 417.69% generado gracias a las decisiones económicas en la producción nacional, llegando a aumentar la devaluación, el cual alcanzó un valor de 866.80%. Con Miguel de la Madrid se dio un periodo con una inflación de 4030.75%, debido a que tuvo que enfrentar catástrofes de carácter nacional e internacional, el auge que México obtuvo en la devaluación con porcentaje de 1442.92%, llegando a el momento más crítico para la situación económica del país, además buscó alternativas para impedir su aumento. Para el periodo desde 1988-2012 la inflación disminuyó con un promedio de 106.67%, cabe de destacar que el la inflación y la devaluación tienen cierta proporcionalidad en cuanto a su crecimiento. </a:t>
            </a:r>
            <a:endParaRPr lang="en-US" sz="1300"/>
          </a:p>
        </p:txBody>
      </p:sp>
      <p:pic>
        <p:nvPicPr>
          <p:cNvPr id="4" name="Picture 4">
            <a:extLst>
              <a:ext uri="{FF2B5EF4-FFF2-40B4-BE49-F238E27FC236}">
                <a16:creationId xmlns:a16="http://schemas.microsoft.com/office/drawing/2014/main" id="{B73C0EFD-E929-4380-CB77-4C02D7F8725E}"/>
              </a:ext>
            </a:extLst>
          </p:cNvPr>
          <p:cNvPicPr>
            <a:picLocks noChangeAspect="1"/>
          </p:cNvPicPr>
          <p:nvPr/>
        </p:nvPicPr>
        <p:blipFill rotWithShape="1">
          <a:blip r:embed="rId2"/>
          <a:srcRect r="5200" b="-2"/>
          <a:stretch/>
        </p:blipFill>
        <p:spPr>
          <a:xfrm>
            <a:off x="5385816" y="743236"/>
            <a:ext cx="6440424" cy="5316173"/>
          </a:xfrm>
          <a:prstGeom prst="rect">
            <a:avLst/>
          </a:prstGeom>
        </p:spPr>
      </p:pic>
    </p:spTree>
    <p:extLst>
      <p:ext uri="{BB962C8B-B14F-4D97-AF65-F5344CB8AC3E}">
        <p14:creationId xmlns:p14="http://schemas.microsoft.com/office/powerpoint/2010/main" val="287950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F3DED-FFEB-22D3-C7C9-BCD6B6C2ECEA}"/>
              </a:ext>
            </a:extLst>
          </p:cNvPr>
          <p:cNvSpPr>
            <a:spLocks noGrp="1"/>
          </p:cNvSpPr>
          <p:nvPr>
            <p:ph type="title"/>
          </p:nvPr>
        </p:nvSpPr>
        <p:spPr>
          <a:xfrm>
            <a:off x="6775703" y="566928"/>
            <a:ext cx="4578337" cy="1161288"/>
          </a:xfrm>
        </p:spPr>
        <p:txBody>
          <a:bodyPr anchor="b">
            <a:normAutofit/>
          </a:bodyPr>
          <a:lstStyle/>
          <a:p>
            <a:r>
              <a:rPr lang="en-US" sz="3600" dirty="0" err="1"/>
              <a:t>Devaluación</a:t>
            </a:r>
          </a:p>
        </p:txBody>
      </p:sp>
      <p:pic>
        <p:nvPicPr>
          <p:cNvPr id="4" name="Picture 4">
            <a:extLst>
              <a:ext uri="{FF2B5EF4-FFF2-40B4-BE49-F238E27FC236}">
                <a16:creationId xmlns:a16="http://schemas.microsoft.com/office/drawing/2014/main" id="{F753C272-43F6-274F-E1CD-E2AD654BFB26}"/>
              </a:ext>
            </a:extLst>
          </p:cNvPr>
          <p:cNvPicPr>
            <a:picLocks noChangeAspect="1"/>
          </p:cNvPicPr>
          <p:nvPr/>
        </p:nvPicPr>
        <p:blipFill rotWithShape="1">
          <a:blip r:embed="rId2"/>
          <a:srcRect r="684" b="-1"/>
          <a:stretch/>
        </p:blipFill>
        <p:spPr>
          <a:xfrm>
            <a:off x="838199" y="566928"/>
            <a:ext cx="5157216" cy="5285232"/>
          </a:xfrm>
          <a:prstGeom prst="rect">
            <a:avLst/>
          </a:prstGeom>
        </p:spPr>
      </p:pic>
      <p:sp>
        <p:nvSpPr>
          <p:cNvPr id="20" name="Content Placeholder 7">
            <a:extLst>
              <a:ext uri="{FF2B5EF4-FFF2-40B4-BE49-F238E27FC236}">
                <a16:creationId xmlns:a16="http://schemas.microsoft.com/office/drawing/2014/main" id="{A605A029-551E-B13A-75E0-8301B8B2BA0F}"/>
              </a:ext>
            </a:extLst>
          </p:cNvPr>
          <p:cNvSpPr>
            <a:spLocks noGrp="1"/>
          </p:cNvSpPr>
          <p:nvPr>
            <p:ph idx="1"/>
          </p:nvPr>
        </p:nvSpPr>
        <p:spPr>
          <a:xfrm>
            <a:off x="6775704" y="2057400"/>
            <a:ext cx="4572000" cy="3776472"/>
          </a:xfrm>
        </p:spPr>
        <p:txBody>
          <a:bodyPr vert="horz" lIns="91440" tIns="45720" rIns="91440" bIns="45720" rtlCol="0" anchor="t">
            <a:normAutofit fontScale="62500" lnSpcReduction="20000"/>
          </a:bodyPr>
          <a:lstStyle/>
          <a:p>
            <a:r>
              <a:rPr lang="en-US" sz="1800" dirty="0" err="1">
                <a:ea typeface="+mn-lt"/>
                <a:cs typeface="+mn-lt"/>
              </a:rPr>
              <a:t>Debido</a:t>
            </a:r>
            <a:r>
              <a:rPr lang="en-US" sz="1800" dirty="0">
                <a:ea typeface="+mn-lt"/>
                <a:cs typeface="+mn-lt"/>
              </a:rPr>
              <a:t> a que la </a:t>
            </a:r>
            <a:r>
              <a:rPr lang="en-US" sz="1800" dirty="0" err="1">
                <a:ea typeface="+mn-lt"/>
                <a:cs typeface="+mn-lt"/>
              </a:rPr>
              <a:t>inflación</a:t>
            </a:r>
            <a:r>
              <a:rPr lang="en-US" sz="1800" dirty="0">
                <a:ea typeface="+mn-lt"/>
                <a:cs typeface="+mn-lt"/>
              </a:rPr>
              <a:t> se </a:t>
            </a:r>
            <a:r>
              <a:rPr lang="en-US" sz="1800" dirty="0" err="1">
                <a:ea typeface="+mn-lt"/>
                <a:cs typeface="+mn-lt"/>
              </a:rPr>
              <a:t>elevara</a:t>
            </a:r>
            <a:r>
              <a:rPr lang="en-US" sz="1800" dirty="0">
                <a:ea typeface="+mn-lt"/>
                <a:cs typeface="+mn-lt"/>
              </a:rPr>
              <a:t>, </a:t>
            </a:r>
            <a:r>
              <a:rPr lang="en-US" sz="1800" dirty="0" err="1">
                <a:ea typeface="+mn-lt"/>
                <a:cs typeface="+mn-lt"/>
              </a:rPr>
              <a:t>conllevó</a:t>
            </a:r>
            <a:r>
              <a:rPr lang="en-US" sz="1800" dirty="0">
                <a:ea typeface="+mn-lt"/>
                <a:cs typeface="+mn-lt"/>
              </a:rPr>
              <a:t> a que </a:t>
            </a:r>
            <a:r>
              <a:rPr lang="en-US" sz="1800" dirty="0" err="1">
                <a:ea typeface="+mn-lt"/>
                <a:cs typeface="+mn-lt"/>
              </a:rPr>
              <a:t>el</a:t>
            </a:r>
            <a:r>
              <a:rPr lang="en-US" sz="1800" dirty="0">
                <a:ea typeface="+mn-lt"/>
                <a:cs typeface="+mn-lt"/>
              </a:rPr>
              <a:t> peso </a:t>
            </a:r>
            <a:r>
              <a:rPr lang="en-US" sz="1800" dirty="0" err="1">
                <a:ea typeface="+mn-lt"/>
                <a:cs typeface="+mn-lt"/>
              </a:rPr>
              <a:t>mexicano</a:t>
            </a:r>
            <a:r>
              <a:rPr lang="en-US" sz="1800" dirty="0">
                <a:ea typeface="+mn-lt"/>
                <a:cs typeface="+mn-lt"/>
              </a:rPr>
              <a:t> </a:t>
            </a:r>
            <a:r>
              <a:rPr lang="en-US" sz="1800" dirty="0" err="1">
                <a:ea typeface="+mn-lt"/>
                <a:cs typeface="+mn-lt"/>
              </a:rPr>
              <a:t>desde</a:t>
            </a:r>
            <a:r>
              <a:rPr lang="en-US" sz="1800" dirty="0">
                <a:ea typeface="+mn-lt"/>
                <a:cs typeface="+mn-lt"/>
              </a:rPr>
              <a:t> </a:t>
            </a:r>
            <a:r>
              <a:rPr lang="en-US" sz="1800" dirty="0" err="1">
                <a:ea typeface="+mn-lt"/>
                <a:cs typeface="+mn-lt"/>
              </a:rPr>
              <a:t>el</a:t>
            </a:r>
            <a:r>
              <a:rPr lang="en-US" sz="1800" dirty="0">
                <a:ea typeface="+mn-lt"/>
                <a:cs typeface="+mn-lt"/>
              </a:rPr>
              <a:t> </a:t>
            </a:r>
            <a:r>
              <a:rPr lang="en-US" sz="1800" dirty="0" err="1">
                <a:ea typeface="+mn-lt"/>
                <a:cs typeface="+mn-lt"/>
              </a:rPr>
              <a:t>presidente</a:t>
            </a:r>
            <a:r>
              <a:rPr lang="en-US" sz="1800" dirty="0">
                <a:ea typeface="+mn-lt"/>
                <a:cs typeface="+mn-lt"/>
              </a:rPr>
              <a:t> Gustavo Díaz Ordaz hasta José López Portillo se </a:t>
            </a:r>
            <a:r>
              <a:rPr lang="en-US" sz="1800" dirty="0" err="1">
                <a:ea typeface="+mn-lt"/>
                <a:cs typeface="+mn-lt"/>
              </a:rPr>
              <a:t>produjera</a:t>
            </a:r>
            <a:r>
              <a:rPr lang="en-US" sz="1800" dirty="0">
                <a:ea typeface="+mn-lt"/>
                <a:cs typeface="+mn-lt"/>
              </a:rPr>
              <a:t> </a:t>
            </a:r>
            <a:r>
              <a:rPr lang="en-US" sz="1800" dirty="0" err="1">
                <a:ea typeface="+mn-lt"/>
                <a:cs typeface="+mn-lt"/>
              </a:rPr>
              <a:t>una</a:t>
            </a:r>
            <a:r>
              <a:rPr lang="en-US" sz="1800" dirty="0">
                <a:ea typeface="+mn-lt"/>
                <a:cs typeface="+mn-lt"/>
              </a:rPr>
              <a:t> </a:t>
            </a:r>
            <a:r>
              <a:rPr lang="en-US" sz="1800" dirty="0" err="1">
                <a:ea typeface="+mn-lt"/>
                <a:cs typeface="+mn-lt"/>
              </a:rPr>
              <a:t>devaluación</a:t>
            </a:r>
            <a:r>
              <a:rPr lang="en-US" sz="1800" dirty="0">
                <a:ea typeface="+mn-lt"/>
                <a:cs typeface="+mn-lt"/>
              </a:rPr>
              <a:t> con un </a:t>
            </a:r>
            <a:r>
              <a:rPr lang="en-US" sz="1800" dirty="0" err="1">
                <a:ea typeface="+mn-lt"/>
                <a:cs typeface="+mn-lt"/>
              </a:rPr>
              <a:t>promedio</a:t>
            </a:r>
            <a:r>
              <a:rPr lang="en-US" sz="1800" dirty="0">
                <a:ea typeface="+mn-lt"/>
                <a:cs typeface="+mn-lt"/>
              </a:rPr>
              <a:t> de 296.56%, la </a:t>
            </a:r>
            <a:r>
              <a:rPr lang="en-US" sz="1800" dirty="0" err="1">
                <a:ea typeface="+mn-lt"/>
                <a:cs typeface="+mn-lt"/>
              </a:rPr>
              <a:t>moneda</a:t>
            </a:r>
            <a:r>
              <a:rPr lang="en-US" sz="1800" dirty="0">
                <a:ea typeface="+mn-lt"/>
                <a:cs typeface="+mn-lt"/>
              </a:rPr>
              <a:t> </a:t>
            </a:r>
            <a:r>
              <a:rPr lang="en-US" sz="1800" dirty="0" err="1">
                <a:ea typeface="+mn-lt"/>
                <a:cs typeface="+mn-lt"/>
              </a:rPr>
              <a:t>nacional</a:t>
            </a:r>
            <a:r>
              <a:rPr lang="en-US" sz="1800" dirty="0">
                <a:ea typeface="+mn-lt"/>
                <a:cs typeface="+mn-lt"/>
              </a:rPr>
              <a:t> se </a:t>
            </a:r>
            <a:r>
              <a:rPr lang="en-US" sz="1800" dirty="0" err="1">
                <a:ea typeface="+mn-lt"/>
                <a:cs typeface="+mn-lt"/>
              </a:rPr>
              <a:t>debilitó</a:t>
            </a:r>
            <a:r>
              <a:rPr lang="en-US" sz="1800" dirty="0">
                <a:ea typeface="+mn-lt"/>
                <a:cs typeface="+mn-lt"/>
              </a:rPr>
              <a:t> </a:t>
            </a:r>
            <a:r>
              <a:rPr lang="en-US" sz="1800" dirty="0" err="1">
                <a:ea typeface="+mn-lt"/>
                <a:cs typeface="+mn-lt"/>
              </a:rPr>
              <a:t>frente</a:t>
            </a:r>
            <a:r>
              <a:rPr lang="en-US" sz="1800" dirty="0">
                <a:ea typeface="+mn-lt"/>
                <a:cs typeface="+mn-lt"/>
              </a:rPr>
              <a:t> a la </a:t>
            </a:r>
            <a:r>
              <a:rPr lang="en-US" sz="1800" dirty="0" err="1">
                <a:ea typeface="+mn-lt"/>
                <a:cs typeface="+mn-lt"/>
              </a:rPr>
              <a:t>moneda</a:t>
            </a:r>
            <a:r>
              <a:rPr lang="en-US" sz="1800" dirty="0">
                <a:ea typeface="+mn-lt"/>
                <a:cs typeface="+mn-lt"/>
              </a:rPr>
              <a:t> </a:t>
            </a:r>
            <a:r>
              <a:rPr lang="en-US" sz="1800" dirty="0" err="1">
                <a:ea typeface="+mn-lt"/>
                <a:cs typeface="+mn-lt"/>
              </a:rPr>
              <a:t>internacional</a:t>
            </a:r>
            <a:r>
              <a:rPr lang="en-US" sz="1800" dirty="0">
                <a:ea typeface="+mn-lt"/>
                <a:cs typeface="+mn-lt"/>
              </a:rPr>
              <a:t>. </a:t>
            </a:r>
            <a:r>
              <a:rPr lang="en-US" sz="1800" dirty="0" err="1">
                <a:ea typeface="+mn-lt"/>
                <a:cs typeface="+mn-lt"/>
              </a:rPr>
              <a:t>Siguiendo</a:t>
            </a:r>
            <a:r>
              <a:rPr lang="en-US" sz="1800" dirty="0">
                <a:ea typeface="+mn-lt"/>
                <a:cs typeface="+mn-lt"/>
              </a:rPr>
              <a:t> </a:t>
            </a:r>
            <a:r>
              <a:rPr lang="en-US" sz="1800" dirty="0" err="1">
                <a:ea typeface="+mn-lt"/>
                <a:cs typeface="+mn-lt"/>
              </a:rPr>
              <a:t>esta</a:t>
            </a:r>
            <a:r>
              <a:rPr lang="en-US" sz="1800" dirty="0">
                <a:ea typeface="+mn-lt"/>
                <a:cs typeface="+mn-lt"/>
              </a:rPr>
              <a:t> </a:t>
            </a:r>
            <a:r>
              <a:rPr lang="en-US" sz="1800" dirty="0" err="1">
                <a:ea typeface="+mn-lt"/>
                <a:cs typeface="+mn-lt"/>
              </a:rPr>
              <a:t>tendencia</a:t>
            </a:r>
            <a:r>
              <a:rPr lang="en-US" sz="1800" dirty="0">
                <a:ea typeface="+mn-lt"/>
                <a:cs typeface="+mn-lt"/>
              </a:rPr>
              <a:t>, la </a:t>
            </a:r>
            <a:r>
              <a:rPr lang="en-US" sz="1800" dirty="0" err="1">
                <a:ea typeface="+mn-lt"/>
                <a:cs typeface="+mn-lt"/>
              </a:rPr>
              <a:t>inflación</a:t>
            </a:r>
            <a:r>
              <a:rPr lang="en-US" sz="1800" dirty="0">
                <a:ea typeface="+mn-lt"/>
                <a:cs typeface="+mn-lt"/>
              </a:rPr>
              <a:t> de 4030.75% y la brutal </a:t>
            </a:r>
            <a:r>
              <a:rPr lang="en-US" sz="1800" dirty="0" err="1">
                <a:ea typeface="+mn-lt"/>
                <a:cs typeface="+mn-lt"/>
              </a:rPr>
              <a:t>caída</a:t>
            </a:r>
            <a:r>
              <a:rPr lang="en-US" sz="1800" dirty="0">
                <a:ea typeface="+mn-lt"/>
                <a:cs typeface="+mn-lt"/>
              </a:rPr>
              <a:t> del PIB a 1%, la </a:t>
            </a:r>
            <a:r>
              <a:rPr lang="en-US" sz="1800" dirty="0" err="1">
                <a:ea typeface="+mn-lt"/>
                <a:cs typeface="+mn-lt"/>
              </a:rPr>
              <a:t>devaluación</a:t>
            </a:r>
            <a:r>
              <a:rPr lang="en-US" sz="1800" dirty="0">
                <a:ea typeface="+mn-lt"/>
                <a:cs typeface="+mn-lt"/>
              </a:rPr>
              <a:t> que se </a:t>
            </a:r>
            <a:r>
              <a:rPr lang="en-US" sz="1800" dirty="0" err="1">
                <a:ea typeface="+mn-lt"/>
                <a:cs typeface="+mn-lt"/>
              </a:rPr>
              <a:t>produjo</a:t>
            </a:r>
            <a:r>
              <a:rPr lang="en-US" sz="1800" dirty="0">
                <a:ea typeface="+mn-lt"/>
                <a:cs typeface="+mn-lt"/>
              </a:rPr>
              <a:t> </a:t>
            </a:r>
            <a:r>
              <a:rPr lang="en-US" sz="1800" dirty="0" err="1">
                <a:ea typeface="+mn-lt"/>
                <a:cs typeface="+mn-lt"/>
              </a:rPr>
              <a:t>durante</a:t>
            </a:r>
            <a:r>
              <a:rPr lang="en-US" sz="1800" dirty="0">
                <a:ea typeface="+mn-lt"/>
                <a:cs typeface="+mn-lt"/>
              </a:rPr>
              <a:t> </a:t>
            </a:r>
            <a:r>
              <a:rPr lang="en-US" sz="1800" dirty="0" err="1">
                <a:ea typeface="+mn-lt"/>
                <a:cs typeface="+mn-lt"/>
              </a:rPr>
              <a:t>el</a:t>
            </a:r>
            <a:r>
              <a:rPr lang="en-US" sz="1800" dirty="0">
                <a:ea typeface="+mn-lt"/>
                <a:cs typeface="+mn-lt"/>
              </a:rPr>
              <a:t> </a:t>
            </a:r>
            <a:r>
              <a:rPr lang="en-US" sz="1800" dirty="0" err="1">
                <a:ea typeface="+mn-lt"/>
                <a:cs typeface="+mn-lt"/>
              </a:rPr>
              <a:t>presidente</a:t>
            </a:r>
            <a:r>
              <a:rPr lang="en-US" sz="1800" dirty="0">
                <a:ea typeface="+mn-lt"/>
                <a:cs typeface="+mn-lt"/>
              </a:rPr>
              <a:t> Miguel de la Madrid, se </a:t>
            </a:r>
            <a:r>
              <a:rPr lang="en-US" sz="1800" dirty="0" err="1">
                <a:ea typeface="+mn-lt"/>
                <a:cs typeface="+mn-lt"/>
              </a:rPr>
              <a:t>convirtió</a:t>
            </a:r>
            <a:r>
              <a:rPr lang="en-US" sz="1800" dirty="0">
                <a:ea typeface="+mn-lt"/>
                <a:cs typeface="+mn-lt"/>
              </a:rPr>
              <a:t> </a:t>
            </a:r>
            <a:r>
              <a:rPr lang="en-US" sz="1800" dirty="0" err="1">
                <a:ea typeface="+mn-lt"/>
                <a:cs typeface="+mn-lt"/>
              </a:rPr>
              <a:t>en</a:t>
            </a:r>
            <a:r>
              <a:rPr lang="en-US" sz="1800" dirty="0">
                <a:ea typeface="+mn-lt"/>
                <a:cs typeface="+mn-lt"/>
              </a:rPr>
              <a:t> </a:t>
            </a:r>
            <a:r>
              <a:rPr lang="en-US" sz="1800" dirty="0" err="1">
                <a:ea typeface="+mn-lt"/>
                <a:cs typeface="+mn-lt"/>
              </a:rPr>
              <a:t>el</a:t>
            </a:r>
            <a:r>
              <a:rPr lang="en-US" sz="1800" dirty="0">
                <a:ea typeface="+mn-lt"/>
                <a:cs typeface="+mn-lt"/>
              </a:rPr>
              <a:t> </a:t>
            </a:r>
            <a:r>
              <a:rPr lang="en-US" sz="1800" dirty="0" err="1">
                <a:ea typeface="+mn-lt"/>
                <a:cs typeface="+mn-lt"/>
              </a:rPr>
              <a:t>máximo</a:t>
            </a:r>
            <a:r>
              <a:rPr lang="en-US" sz="1800" dirty="0">
                <a:ea typeface="+mn-lt"/>
                <a:cs typeface="+mn-lt"/>
              </a:rPr>
              <a:t> valor de la </a:t>
            </a:r>
            <a:r>
              <a:rPr lang="en-US" sz="1800" dirty="0" err="1">
                <a:ea typeface="+mn-lt"/>
                <a:cs typeface="+mn-lt"/>
              </a:rPr>
              <a:t>gráfica</a:t>
            </a:r>
            <a:r>
              <a:rPr lang="en-US" sz="1800" dirty="0">
                <a:ea typeface="+mn-lt"/>
                <a:cs typeface="+mn-lt"/>
              </a:rPr>
              <a:t>, </a:t>
            </a:r>
            <a:r>
              <a:rPr lang="en-US" sz="1800" dirty="0" err="1">
                <a:ea typeface="+mn-lt"/>
                <a:cs typeface="+mn-lt"/>
              </a:rPr>
              <a:t>generando</a:t>
            </a:r>
            <a:r>
              <a:rPr lang="en-US" sz="1800" dirty="0">
                <a:ea typeface="+mn-lt"/>
                <a:cs typeface="+mn-lt"/>
              </a:rPr>
              <a:t> un </a:t>
            </a:r>
            <a:r>
              <a:rPr lang="en-US" sz="1800" dirty="0" err="1">
                <a:ea typeface="+mn-lt"/>
                <a:cs typeface="+mn-lt"/>
              </a:rPr>
              <a:t>desbalance</a:t>
            </a:r>
            <a:r>
              <a:rPr lang="en-US" sz="1800" dirty="0">
                <a:ea typeface="+mn-lt"/>
                <a:cs typeface="+mn-lt"/>
              </a:rPr>
              <a:t> </a:t>
            </a:r>
            <a:r>
              <a:rPr lang="en-US" sz="1800" dirty="0" err="1">
                <a:ea typeface="+mn-lt"/>
                <a:cs typeface="+mn-lt"/>
              </a:rPr>
              <a:t>en</a:t>
            </a:r>
            <a:r>
              <a:rPr lang="en-US" sz="1800" dirty="0">
                <a:ea typeface="+mn-lt"/>
                <a:cs typeface="+mn-lt"/>
              </a:rPr>
              <a:t> la </a:t>
            </a:r>
            <a:r>
              <a:rPr lang="en-US" sz="1800" dirty="0" err="1">
                <a:ea typeface="+mn-lt"/>
                <a:cs typeface="+mn-lt"/>
              </a:rPr>
              <a:t>economía</a:t>
            </a:r>
            <a:r>
              <a:rPr lang="en-US" sz="1800" dirty="0">
                <a:ea typeface="+mn-lt"/>
                <a:cs typeface="+mn-lt"/>
              </a:rPr>
              <a:t> de la </a:t>
            </a:r>
            <a:r>
              <a:rPr lang="en-US" sz="1800" dirty="0" err="1">
                <a:ea typeface="+mn-lt"/>
                <a:cs typeface="+mn-lt"/>
              </a:rPr>
              <a:t>sociedad</a:t>
            </a:r>
            <a:r>
              <a:rPr lang="en-US" sz="1800" dirty="0">
                <a:ea typeface="+mn-lt"/>
                <a:cs typeface="+mn-lt"/>
              </a:rPr>
              <a:t>; lo que </a:t>
            </a:r>
            <a:r>
              <a:rPr lang="en-US" sz="1800" dirty="0" err="1">
                <a:ea typeface="+mn-lt"/>
                <a:cs typeface="+mn-lt"/>
              </a:rPr>
              <a:t>provocó</a:t>
            </a:r>
            <a:r>
              <a:rPr lang="en-US" sz="1800" dirty="0">
                <a:ea typeface="+mn-lt"/>
                <a:cs typeface="+mn-lt"/>
              </a:rPr>
              <a:t> que la </a:t>
            </a:r>
            <a:r>
              <a:rPr lang="en-US" sz="1800" dirty="0" err="1">
                <a:ea typeface="+mn-lt"/>
                <a:cs typeface="+mn-lt"/>
              </a:rPr>
              <a:t>fortaleza</a:t>
            </a:r>
            <a:r>
              <a:rPr lang="en-US" sz="1800" dirty="0">
                <a:ea typeface="+mn-lt"/>
                <a:cs typeface="+mn-lt"/>
              </a:rPr>
              <a:t> </a:t>
            </a:r>
            <a:r>
              <a:rPr lang="en-US" sz="1800" dirty="0" err="1">
                <a:ea typeface="+mn-lt"/>
                <a:cs typeface="+mn-lt"/>
              </a:rPr>
              <a:t>económica</a:t>
            </a:r>
            <a:r>
              <a:rPr lang="en-US" sz="1800" dirty="0">
                <a:ea typeface="+mn-lt"/>
                <a:cs typeface="+mn-lt"/>
              </a:rPr>
              <a:t> de México se </a:t>
            </a:r>
            <a:r>
              <a:rPr lang="en-US" sz="1800" dirty="0" err="1">
                <a:ea typeface="+mn-lt"/>
                <a:cs typeface="+mn-lt"/>
              </a:rPr>
              <a:t>debilitara</a:t>
            </a:r>
            <a:r>
              <a:rPr lang="en-US" sz="1800" dirty="0">
                <a:ea typeface="+mn-lt"/>
                <a:cs typeface="+mn-lt"/>
              </a:rPr>
              <a:t>. Como se </a:t>
            </a:r>
            <a:r>
              <a:rPr lang="en-US" sz="1800" dirty="0" err="1">
                <a:ea typeface="+mn-lt"/>
                <a:cs typeface="+mn-lt"/>
              </a:rPr>
              <a:t>puede</a:t>
            </a:r>
            <a:r>
              <a:rPr lang="en-US" sz="1800" dirty="0">
                <a:ea typeface="+mn-lt"/>
                <a:cs typeface="+mn-lt"/>
              </a:rPr>
              <a:t> </a:t>
            </a:r>
            <a:r>
              <a:rPr lang="en-US" sz="1800" dirty="0" err="1">
                <a:ea typeface="+mn-lt"/>
                <a:cs typeface="+mn-lt"/>
              </a:rPr>
              <a:t>observar</a:t>
            </a:r>
            <a:r>
              <a:rPr lang="en-US" sz="1800" dirty="0">
                <a:ea typeface="+mn-lt"/>
                <a:cs typeface="+mn-lt"/>
              </a:rPr>
              <a:t>, </a:t>
            </a:r>
            <a:r>
              <a:rPr lang="en-US" sz="1800" dirty="0" err="1">
                <a:ea typeface="+mn-lt"/>
                <a:cs typeface="+mn-lt"/>
              </a:rPr>
              <a:t>el</a:t>
            </a:r>
            <a:r>
              <a:rPr lang="en-US" sz="1800" dirty="0">
                <a:ea typeface="+mn-lt"/>
                <a:cs typeface="+mn-lt"/>
              </a:rPr>
              <a:t> </a:t>
            </a:r>
            <a:r>
              <a:rPr lang="en-US" sz="1800" dirty="0" err="1">
                <a:ea typeface="+mn-lt"/>
                <a:cs typeface="+mn-lt"/>
              </a:rPr>
              <a:t>comportamiento</a:t>
            </a:r>
            <a:r>
              <a:rPr lang="en-US" sz="1800" dirty="0">
                <a:ea typeface="+mn-lt"/>
                <a:cs typeface="+mn-lt"/>
              </a:rPr>
              <a:t> </a:t>
            </a:r>
            <a:r>
              <a:rPr lang="en-US" sz="1800" dirty="0" err="1">
                <a:ea typeface="+mn-lt"/>
                <a:cs typeface="+mn-lt"/>
              </a:rPr>
              <a:t>gráfico</a:t>
            </a:r>
            <a:r>
              <a:rPr lang="en-US" sz="1800" dirty="0">
                <a:ea typeface="+mn-lt"/>
                <a:cs typeface="+mn-lt"/>
              </a:rPr>
              <a:t> de las </a:t>
            </a:r>
            <a:r>
              <a:rPr lang="en-US" sz="1800" dirty="0" err="1">
                <a:ea typeface="+mn-lt"/>
                <a:cs typeface="+mn-lt"/>
              </a:rPr>
              <a:t>tres</a:t>
            </a:r>
            <a:r>
              <a:rPr lang="en-US" sz="1800" dirty="0">
                <a:ea typeface="+mn-lt"/>
                <a:cs typeface="+mn-lt"/>
              </a:rPr>
              <a:t> variables </a:t>
            </a:r>
            <a:r>
              <a:rPr lang="en-US" sz="1800" dirty="0" err="1">
                <a:ea typeface="+mn-lt"/>
                <a:cs typeface="+mn-lt"/>
              </a:rPr>
              <a:t>está</a:t>
            </a:r>
            <a:r>
              <a:rPr lang="en-US" sz="1800" dirty="0">
                <a:ea typeface="+mn-lt"/>
                <a:cs typeface="+mn-lt"/>
              </a:rPr>
              <a:t> </a:t>
            </a:r>
            <a:r>
              <a:rPr lang="en-US" sz="1800" dirty="0" err="1">
                <a:ea typeface="+mn-lt"/>
                <a:cs typeface="+mn-lt"/>
              </a:rPr>
              <a:t>basada</a:t>
            </a:r>
            <a:r>
              <a:rPr lang="en-US" sz="1800" dirty="0">
                <a:ea typeface="+mn-lt"/>
                <a:cs typeface="+mn-lt"/>
              </a:rPr>
              <a:t> </a:t>
            </a:r>
            <a:r>
              <a:rPr lang="en-US" sz="1800" dirty="0" err="1">
                <a:ea typeface="+mn-lt"/>
                <a:cs typeface="+mn-lt"/>
              </a:rPr>
              <a:t>en</a:t>
            </a:r>
            <a:r>
              <a:rPr lang="en-US" sz="1800" dirty="0">
                <a:ea typeface="+mn-lt"/>
                <a:cs typeface="+mn-lt"/>
              </a:rPr>
              <a:t> que </a:t>
            </a:r>
            <a:r>
              <a:rPr lang="en-US" sz="1800" dirty="0" err="1">
                <a:ea typeface="+mn-lt"/>
                <a:cs typeface="+mn-lt"/>
              </a:rPr>
              <a:t>el</a:t>
            </a:r>
            <a:r>
              <a:rPr lang="en-US" sz="1800" dirty="0">
                <a:ea typeface="+mn-lt"/>
                <a:cs typeface="+mn-lt"/>
              </a:rPr>
              <a:t> </a:t>
            </a:r>
            <a:r>
              <a:rPr lang="en-US" sz="1800" dirty="0" err="1">
                <a:ea typeface="+mn-lt"/>
                <a:cs typeface="+mn-lt"/>
              </a:rPr>
              <a:t>crecimiento</a:t>
            </a:r>
            <a:r>
              <a:rPr lang="en-US" sz="1800" dirty="0">
                <a:ea typeface="+mn-lt"/>
                <a:cs typeface="+mn-lt"/>
              </a:rPr>
              <a:t> del PIB es </a:t>
            </a:r>
            <a:r>
              <a:rPr lang="en-US" sz="1800" dirty="0" err="1">
                <a:ea typeface="+mn-lt"/>
                <a:cs typeface="+mn-lt"/>
              </a:rPr>
              <a:t>inversamente</a:t>
            </a:r>
            <a:r>
              <a:rPr lang="en-US" sz="1800" dirty="0">
                <a:ea typeface="+mn-lt"/>
                <a:cs typeface="+mn-lt"/>
              </a:rPr>
              <a:t> </a:t>
            </a:r>
            <a:r>
              <a:rPr lang="en-US" sz="1800" dirty="0" err="1">
                <a:ea typeface="+mn-lt"/>
                <a:cs typeface="+mn-lt"/>
              </a:rPr>
              <a:t>proporcional</a:t>
            </a:r>
            <a:r>
              <a:rPr lang="en-US" sz="1800" dirty="0">
                <a:ea typeface="+mn-lt"/>
                <a:cs typeface="+mn-lt"/>
              </a:rPr>
              <a:t> al </a:t>
            </a:r>
            <a:r>
              <a:rPr lang="en-US" sz="1800" dirty="0" err="1">
                <a:ea typeface="+mn-lt"/>
                <a:cs typeface="+mn-lt"/>
              </a:rPr>
              <a:t>crecimiento</a:t>
            </a:r>
            <a:r>
              <a:rPr lang="en-US" sz="1800" dirty="0">
                <a:ea typeface="+mn-lt"/>
                <a:cs typeface="+mn-lt"/>
              </a:rPr>
              <a:t> de la </a:t>
            </a:r>
            <a:r>
              <a:rPr lang="en-US" sz="1800" dirty="0" err="1">
                <a:ea typeface="+mn-lt"/>
                <a:cs typeface="+mn-lt"/>
              </a:rPr>
              <a:t>inflación</a:t>
            </a:r>
            <a:r>
              <a:rPr lang="en-US" sz="1800" dirty="0">
                <a:ea typeface="+mn-lt"/>
                <a:cs typeface="+mn-lt"/>
              </a:rPr>
              <a:t> y la </a:t>
            </a:r>
            <a:r>
              <a:rPr lang="en-US" sz="1800" dirty="0" err="1">
                <a:ea typeface="+mn-lt"/>
                <a:cs typeface="+mn-lt"/>
              </a:rPr>
              <a:t>devaluación</a:t>
            </a:r>
            <a:r>
              <a:rPr lang="en-US" sz="1800" dirty="0">
                <a:ea typeface="+mn-lt"/>
                <a:cs typeface="+mn-lt"/>
              </a:rPr>
              <a:t>. Carlos Salinas de Gortari </a:t>
            </a:r>
            <a:r>
              <a:rPr lang="en-US" sz="1800" dirty="0" err="1">
                <a:ea typeface="+mn-lt"/>
                <a:cs typeface="+mn-lt"/>
              </a:rPr>
              <a:t>consolidó</a:t>
            </a:r>
            <a:r>
              <a:rPr lang="en-US" sz="1800" dirty="0">
                <a:ea typeface="+mn-lt"/>
                <a:cs typeface="+mn-lt"/>
              </a:rPr>
              <a:t> la “</a:t>
            </a:r>
            <a:r>
              <a:rPr lang="en-US" sz="1800" dirty="0" err="1">
                <a:ea typeface="+mn-lt"/>
                <a:cs typeface="+mn-lt"/>
              </a:rPr>
              <a:t>pequeña</a:t>
            </a:r>
            <a:r>
              <a:rPr lang="en-US" sz="1800" dirty="0">
                <a:ea typeface="+mn-lt"/>
                <a:cs typeface="+mn-lt"/>
              </a:rPr>
              <a:t> </a:t>
            </a:r>
            <a:r>
              <a:rPr lang="en-US" sz="1800" dirty="0" err="1">
                <a:ea typeface="+mn-lt"/>
                <a:cs typeface="+mn-lt"/>
              </a:rPr>
              <a:t>estabilidad</a:t>
            </a:r>
            <a:r>
              <a:rPr lang="en-US" sz="1800" dirty="0">
                <a:ea typeface="+mn-lt"/>
                <a:cs typeface="+mn-lt"/>
              </a:rPr>
              <a:t>” del peso </a:t>
            </a:r>
            <a:r>
              <a:rPr lang="en-US" sz="1800" dirty="0" err="1">
                <a:ea typeface="+mn-lt"/>
                <a:cs typeface="+mn-lt"/>
              </a:rPr>
              <a:t>mexicano</a:t>
            </a:r>
            <a:r>
              <a:rPr lang="en-US" sz="1800" dirty="0">
                <a:ea typeface="+mn-lt"/>
                <a:cs typeface="+mn-lt"/>
              </a:rPr>
              <a:t> con un valor de 50.08% </a:t>
            </a:r>
            <a:r>
              <a:rPr lang="en-US" sz="1800" dirty="0" err="1">
                <a:ea typeface="+mn-lt"/>
                <a:cs typeface="+mn-lt"/>
              </a:rPr>
              <a:t>en</a:t>
            </a:r>
            <a:r>
              <a:rPr lang="en-US" sz="1800" dirty="0">
                <a:ea typeface="+mn-lt"/>
                <a:cs typeface="+mn-lt"/>
              </a:rPr>
              <a:t> la </a:t>
            </a:r>
            <a:r>
              <a:rPr lang="en-US" sz="1800" dirty="0" err="1">
                <a:ea typeface="+mn-lt"/>
                <a:cs typeface="+mn-lt"/>
              </a:rPr>
              <a:t>devaluación</a:t>
            </a:r>
            <a:r>
              <a:rPr lang="en-US" sz="1800" dirty="0">
                <a:ea typeface="+mn-lt"/>
                <a:cs typeface="+mn-lt"/>
              </a:rPr>
              <a:t>, la </a:t>
            </a:r>
            <a:r>
              <a:rPr lang="en-US" sz="1800" dirty="0" err="1">
                <a:ea typeface="+mn-lt"/>
                <a:cs typeface="+mn-lt"/>
              </a:rPr>
              <a:t>mejoría</a:t>
            </a:r>
            <a:r>
              <a:rPr lang="en-US" sz="1800" dirty="0">
                <a:ea typeface="+mn-lt"/>
                <a:cs typeface="+mn-lt"/>
              </a:rPr>
              <a:t> de la </a:t>
            </a:r>
            <a:r>
              <a:rPr lang="en-US" sz="1800" dirty="0" err="1">
                <a:ea typeface="+mn-lt"/>
                <a:cs typeface="+mn-lt"/>
              </a:rPr>
              <a:t>sociedad</a:t>
            </a:r>
            <a:r>
              <a:rPr lang="en-US" sz="1800" dirty="0">
                <a:ea typeface="+mn-lt"/>
                <a:cs typeface="+mn-lt"/>
              </a:rPr>
              <a:t> </a:t>
            </a:r>
            <a:r>
              <a:rPr lang="en-US" sz="1800" dirty="0" err="1">
                <a:ea typeface="+mn-lt"/>
                <a:cs typeface="+mn-lt"/>
              </a:rPr>
              <a:t>mexicana</a:t>
            </a:r>
            <a:r>
              <a:rPr lang="en-US" sz="1800" dirty="0">
                <a:ea typeface="+mn-lt"/>
                <a:cs typeface="+mn-lt"/>
              </a:rPr>
              <a:t> y de </a:t>
            </a:r>
            <a:r>
              <a:rPr lang="en-US" sz="1800" dirty="0" err="1">
                <a:ea typeface="+mn-lt"/>
                <a:cs typeface="+mn-lt"/>
              </a:rPr>
              <a:t>manera</a:t>
            </a:r>
            <a:r>
              <a:rPr lang="en-US" sz="1800" dirty="0">
                <a:ea typeface="+mn-lt"/>
                <a:cs typeface="+mn-lt"/>
              </a:rPr>
              <a:t> </a:t>
            </a:r>
            <a:r>
              <a:rPr lang="en-US" sz="1800" dirty="0" err="1">
                <a:ea typeface="+mn-lt"/>
                <a:cs typeface="+mn-lt"/>
              </a:rPr>
              <a:t>implícita</a:t>
            </a:r>
            <a:r>
              <a:rPr lang="en-US" sz="1800" dirty="0">
                <a:ea typeface="+mn-lt"/>
                <a:cs typeface="+mn-lt"/>
              </a:rPr>
              <a:t> la </a:t>
            </a:r>
            <a:r>
              <a:rPr lang="en-US" sz="1800" dirty="0" err="1">
                <a:ea typeface="+mn-lt"/>
                <a:cs typeface="+mn-lt"/>
              </a:rPr>
              <a:t>inflación</a:t>
            </a:r>
            <a:r>
              <a:rPr lang="en-US" sz="1800" dirty="0">
                <a:ea typeface="+mn-lt"/>
                <a:cs typeface="+mn-lt"/>
              </a:rPr>
              <a:t> </a:t>
            </a:r>
            <a:r>
              <a:rPr lang="en-US" sz="1800" dirty="0" err="1">
                <a:ea typeface="+mn-lt"/>
                <a:cs typeface="+mn-lt"/>
              </a:rPr>
              <a:t>disminuyó</a:t>
            </a:r>
            <a:r>
              <a:rPr lang="en-US" sz="1800" dirty="0">
                <a:ea typeface="+mn-lt"/>
                <a:cs typeface="+mn-lt"/>
              </a:rPr>
              <a:t> gracias a </a:t>
            </a:r>
            <a:r>
              <a:rPr lang="en-US" sz="1800" dirty="0" err="1">
                <a:ea typeface="+mn-lt"/>
                <a:cs typeface="+mn-lt"/>
              </a:rPr>
              <a:t>el</a:t>
            </a:r>
            <a:r>
              <a:rPr lang="en-US" sz="1800" dirty="0">
                <a:ea typeface="+mn-lt"/>
                <a:cs typeface="+mn-lt"/>
              </a:rPr>
              <a:t> </a:t>
            </a:r>
            <a:r>
              <a:rPr lang="en-US" sz="1800" dirty="0" err="1">
                <a:ea typeface="+mn-lt"/>
                <a:cs typeface="+mn-lt"/>
              </a:rPr>
              <a:t>concepto</a:t>
            </a:r>
            <a:r>
              <a:rPr lang="en-US" sz="1800" dirty="0">
                <a:ea typeface="+mn-lt"/>
                <a:cs typeface="+mn-lt"/>
              </a:rPr>
              <a:t> de </a:t>
            </a:r>
            <a:r>
              <a:rPr lang="en-US" sz="1800" dirty="0" err="1">
                <a:ea typeface="+mn-lt"/>
                <a:cs typeface="+mn-lt"/>
              </a:rPr>
              <a:t>modernización</a:t>
            </a:r>
            <a:r>
              <a:rPr lang="en-US" sz="1800" dirty="0">
                <a:ea typeface="+mn-lt"/>
                <a:cs typeface="+mn-lt"/>
              </a:rPr>
              <a:t> </a:t>
            </a:r>
            <a:r>
              <a:rPr lang="en-US" sz="1800" dirty="0" err="1">
                <a:ea typeface="+mn-lt"/>
                <a:cs typeface="+mn-lt"/>
              </a:rPr>
              <a:t>nacional</a:t>
            </a:r>
            <a:r>
              <a:rPr lang="en-US" sz="1800" dirty="0">
                <a:ea typeface="+mn-lt"/>
                <a:cs typeface="+mn-lt"/>
              </a:rPr>
              <a:t>, </a:t>
            </a:r>
            <a:r>
              <a:rPr lang="en-US" sz="1800" dirty="0" err="1">
                <a:ea typeface="+mn-lt"/>
                <a:cs typeface="+mn-lt"/>
              </a:rPr>
              <a:t>los</a:t>
            </a:r>
            <a:r>
              <a:rPr lang="en-US" sz="1800" dirty="0">
                <a:ea typeface="+mn-lt"/>
                <a:cs typeface="+mn-lt"/>
              </a:rPr>
              <a:t> </a:t>
            </a:r>
            <a:r>
              <a:rPr lang="en-US" sz="1800" dirty="0" err="1">
                <a:ea typeface="+mn-lt"/>
                <a:cs typeface="+mn-lt"/>
              </a:rPr>
              <a:t>demás</a:t>
            </a:r>
            <a:r>
              <a:rPr lang="en-US" sz="1800" dirty="0">
                <a:ea typeface="+mn-lt"/>
                <a:cs typeface="+mn-lt"/>
              </a:rPr>
              <a:t> </a:t>
            </a:r>
            <a:r>
              <a:rPr lang="en-US" sz="1800" dirty="0" err="1">
                <a:ea typeface="+mn-lt"/>
                <a:cs typeface="+mn-lt"/>
              </a:rPr>
              <a:t>presidentes</a:t>
            </a:r>
            <a:r>
              <a:rPr lang="en-US" sz="1800" dirty="0">
                <a:ea typeface="+mn-lt"/>
                <a:cs typeface="+mn-lt"/>
              </a:rPr>
              <a:t> </a:t>
            </a:r>
            <a:r>
              <a:rPr lang="en-US" sz="1800" dirty="0" err="1">
                <a:ea typeface="+mn-lt"/>
                <a:cs typeface="+mn-lt"/>
              </a:rPr>
              <a:t>tuvieron</a:t>
            </a:r>
            <a:r>
              <a:rPr lang="en-US" sz="1800" dirty="0">
                <a:ea typeface="+mn-lt"/>
                <a:cs typeface="+mn-lt"/>
              </a:rPr>
              <a:t> un </a:t>
            </a:r>
            <a:r>
              <a:rPr lang="en-US" sz="1800" dirty="0" err="1">
                <a:ea typeface="+mn-lt"/>
                <a:cs typeface="+mn-lt"/>
              </a:rPr>
              <a:t>promedio</a:t>
            </a:r>
            <a:r>
              <a:rPr lang="en-US" sz="1800" dirty="0">
                <a:ea typeface="+mn-lt"/>
                <a:cs typeface="+mn-lt"/>
              </a:rPr>
              <a:t> </a:t>
            </a:r>
            <a:r>
              <a:rPr lang="en-US" sz="1800" dirty="0" err="1">
                <a:ea typeface="+mn-lt"/>
                <a:cs typeface="+mn-lt"/>
              </a:rPr>
              <a:t>en</a:t>
            </a:r>
            <a:r>
              <a:rPr lang="en-US" sz="1800" dirty="0">
                <a:ea typeface="+mn-lt"/>
                <a:cs typeface="+mn-lt"/>
              </a:rPr>
              <a:t> la </a:t>
            </a:r>
            <a:r>
              <a:rPr lang="en-US" sz="1800" dirty="0" err="1">
                <a:ea typeface="+mn-lt"/>
                <a:cs typeface="+mn-lt"/>
              </a:rPr>
              <a:t>devaluación</a:t>
            </a:r>
            <a:r>
              <a:rPr lang="en-US" sz="1800" dirty="0">
                <a:ea typeface="+mn-lt"/>
                <a:cs typeface="+mn-lt"/>
              </a:rPr>
              <a:t> de 64.56% gracias al </a:t>
            </a:r>
            <a:r>
              <a:rPr lang="en-US" sz="1800" dirty="0" err="1">
                <a:ea typeface="+mn-lt"/>
                <a:cs typeface="+mn-lt"/>
              </a:rPr>
              <a:t>aumento</a:t>
            </a:r>
            <a:r>
              <a:rPr lang="en-US" sz="1800" dirty="0">
                <a:ea typeface="+mn-lt"/>
                <a:cs typeface="+mn-lt"/>
              </a:rPr>
              <a:t> del PIB, </a:t>
            </a:r>
            <a:r>
              <a:rPr lang="en-US" sz="1800" dirty="0" err="1">
                <a:ea typeface="+mn-lt"/>
                <a:cs typeface="+mn-lt"/>
              </a:rPr>
              <a:t>cabe</a:t>
            </a:r>
            <a:r>
              <a:rPr lang="en-US" sz="1800" dirty="0">
                <a:ea typeface="+mn-lt"/>
                <a:cs typeface="+mn-lt"/>
              </a:rPr>
              <a:t> de </a:t>
            </a:r>
            <a:r>
              <a:rPr lang="en-US" sz="1800" dirty="0" err="1">
                <a:ea typeface="+mn-lt"/>
                <a:cs typeface="+mn-lt"/>
              </a:rPr>
              <a:t>destacar</a:t>
            </a:r>
            <a:r>
              <a:rPr lang="en-US" sz="1800" dirty="0">
                <a:ea typeface="+mn-lt"/>
                <a:cs typeface="+mn-lt"/>
              </a:rPr>
              <a:t> que </a:t>
            </a:r>
            <a:r>
              <a:rPr lang="en-US" sz="1800" dirty="0" err="1">
                <a:ea typeface="+mn-lt"/>
                <a:cs typeface="+mn-lt"/>
              </a:rPr>
              <a:t>incremento</a:t>
            </a:r>
            <a:r>
              <a:rPr lang="en-US" sz="1800" dirty="0">
                <a:ea typeface="+mn-lt"/>
                <a:cs typeface="+mn-lt"/>
              </a:rPr>
              <a:t> del PIB es </a:t>
            </a:r>
            <a:r>
              <a:rPr lang="en-US" sz="1800" dirty="0" err="1">
                <a:ea typeface="+mn-lt"/>
                <a:cs typeface="+mn-lt"/>
              </a:rPr>
              <a:t>más</a:t>
            </a:r>
            <a:r>
              <a:rPr lang="en-US" sz="1800" dirty="0">
                <a:ea typeface="+mn-lt"/>
                <a:cs typeface="+mn-lt"/>
              </a:rPr>
              <a:t> </a:t>
            </a:r>
            <a:r>
              <a:rPr lang="en-US" sz="1800" dirty="0" err="1">
                <a:ea typeface="+mn-lt"/>
                <a:cs typeface="+mn-lt"/>
              </a:rPr>
              <a:t>pequeño</a:t>
            </a:r>
            <a:r>
              <a:rPr lang="en-US" sz="1800" dirty="0">
                <a:ea typeface="+mn-lt"/>
                <a:cs typeface="+mn-lt"/>
              </a:rPr>
              <a:t> </a:t>
            </a:r>
            <a:r>
              <a:rPr lang="en-US" sz="1800" dirty="0" err="1">
                <a:ea typeface="+mn-lt"/>
                <a:cs typeface="+mn-lt"/>
              </a:rPr>
              <a:t>en</a:t>
            </a:r>
            <a:r>
              <a:rPr lang="en-US" sz="1800" dirty="0">
                <a:ea typeface="+mn-lt"/>
                <a:cs typeface="+mn-lt"/>
              </a:rPr>
              <a:t> balance con </a:t>
            </a:r>
            <a:r>
              <a:rPr lang="en-US" sz="1800" dirty="0" err="1">
                <a:ea typeface="+mn-lt"/>
                <a:cs typeface="+mn-lt"/>
              </a:rPr>
              <a:t>los</a:t>
            </a:r>
            <a:r>
              <a:rPr lang="en-US" sz="1800" dirty="0">
                <a:ea typeface="+mn-lt"/>
                <a:cs typeface="+mn-lt"/>
              </a:rPr>
              <a:t> </a:t>
            </a:r>
            <a:r>
              <a:rPr lang="en-US" sz="1800" dirty="0" err="1">
                <a:ea typeface="+mn-lt"/>
                <a:cs typeface="+mn-lt"/>
              </a:rPr>
              <a:t>primeros</a:t>
            </a:r>
            <a:r>
              <a:rPr lang="en-US" sz="1800" dirty="0">
                <a:ea typeface="+mn-lt"/>
                <a:cs typeface="+mn-lt"/>
              </a:rPr>
              <a:t> </a:t>
            </a:r>
            <a:r>
              <a:rPr lang="en-US" sz="1800" dirty="0" err="1">
                <a:ea typeface="+mn-lt"/>
                <a:cs typeface="+mn-lt"/>
              </a:rPr>
              <a:t>sexenios</a:t>
            </a:r>
            <a:r>
              <a:rPr lang="en-US" sz="1800" dirty="0">
                <a:ea typeface="+mn-lt"/>
                <a:cs typeface="+mn-lt"/>
              </a:rPr>
              <a:t> </a:t>
            </a:r>
            <a:r>
              <a:rPr lang="en-US" sz="1800" dirty="0" err="1">
                <a:ea typeface="+mn-lt"/>
                <a:cs typeface="+mn-lt"/>
              </a:rPr>
              <a:t>presidenciales</a:t>
            </a:r>
            <a:r>
              <a:rPr lang="en-US" sz="1800" dirty="0">
                <a:ea typeface="+mn-lt"/>
                <a:cs typeface="+mn-lt"/>
              </a:rPr>
              <a:t>. </a:t>
            </a:r>
            <a:endParaRPr lang="en-US" sz="1800" dirty="0"/>
          </a:p>
        </p:txBody>
      </p:sp>
      <p:sp>
        <p:nvSpPr>
          <p:cNvPr id="21" name="Rectangle 12">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4">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285369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AccentBoxVTI</vt:lpstr>
      <vt:lpstr>Ciclo Económico</vt:lpstr>
      <vt:lpstr>PowerPoint Presentation</vt:lpstr>
      <vt:lpstr>PowerPoint Presentation</vt:lpstr>
      <vt:lpstr>Luis Echeverría Álvarez (1970-1976)</vt:lpstr>
      <vt:lpstr>1976</vt:lpstr>
      <vt:lpstr>¿Que provocó la crisis financiera de 1976?</vt:lpstr>
      <vt:lpstr>¿Como afectó la devaluación del peso en México 1976? </vt:lpstr>
      <vt:lpstr>Inflación</vt:lpstr>
      <vt:lpstr>Devaluación</vt:lpstr>
      <vt:lpstr>Para concluir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155</cp:revision>
  <dcterms:created xsi:type="dcterms:W3CDTF">2022-12-12T23:04:57Z</dcterms:created>
  <dcterms:modified xsi:type="dcterms:W3CDTF">2022-12-13T01:15:39Z</dcterms:modified>
</cp:coreProperties>
</file>