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2" r:id="rId3"/>
    <p:sldId id="314" r:id="rId4"/>
    <p:sldId id="293" r:id="rId5"/>
    <p:sldId id="294" r:id="rId6"/>
    <p:sldId id="295" r:id="rId7"/>
    <p:sldId id="296" r:id="rId8"/>
    <p:sldId id="297" r:id="rId9"/>
    <p:sldId id="313" r:id="rId10"/>
    <p:sldId id="315" r:id="rId11"/>
    <p:sldId id="316" r:id="rId12"/>
    <p:sldId id="301" r:id="rId13"/>
    <p:sldId id="303" r:id="rId14"/>
    <p:sldId id="304" r:id="rId15"/>
    <p:sldId id="305" r:id="rId16"/>
    <p:sldId id="306" r:id="rId17"/>
    <p:sldId id="309" r:id="rId18"/>
    <p:sldId id="310" r:id="rId19"/>
    <p:sldId id="317" r:id="rId20"/>
    <p:sldId id="318" r:id="rId21"/>
    <p:sldId id="319" r:id="rId22"/>
    <p:sldId id="320" r:id="rId23"/>
    <p:sldId id="321" r:id="rId24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FFFFFF"/>
    <a:srgbClr val="000000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t>20-10-2014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Faça clique para editar os estilos de texto do modelo global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Faça clique para editar os estilos de texto do modelo global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 smtClean="0">
                <a:latin typeface="Calibri" pitchFamily="-109" charset="0"/>
                <a:ea typeface="ＭＳ Ｐゴシック" pitchFamily="-109" charset="-128"/>
              </a:rPr>
              <a:t>Encadeamento </a:t>
            </a:r>
            <a:r>
              <a:rPr lang="pt-PT" altLang="pt-PT" i="1" dirty="0" smtClean="0">
                <a:latin typeface="Calibri" pitchFamily="-109" charset="0"/>
                <a:ea typeface="ＭＳ Ｐゴシック" pitchFamily="-109" charset="-128"/>
              </a:rPr>
              <a:t>de Instruções</a:t>
            </a:r>
            <a:endParaRPr lang="pt-PT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Lic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. </a:t>
            </a:r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endParaRPr lang="pt-PT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sequencial simples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  <p:sp>
        <p:nvSpPr>
          <p:cNvPr id="6" name="Rectângulo arredondado 5"/>
          <p:cNvSpPr/>
          <p:nvPr/>
        </p:nvSpPr>
        <p:spPr bwMode="auto">
          <a:xfrm>
            <a:off x="3314445" y="5221585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4877621" y="5221585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2051720" y="5239593"/>
            <a:ext cx="89986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IP</a:t>
            </a:r>
          </a:p>
        </p:txBody>
      </p:sp>
      <p:cxnSp>
        <p:nvCxnSpPr>
          <p:cNvPr id="9" name="Conexão em ângulos rectos 8"/>
          <p:cNvCxnSpPr>
            <a:stCxn id="6" idx="3"/>
            <a:endCxn id="7" idx="1"/>
          </p:cNvCxnSpPr>
          <p:nvPr/>
        </p:nvCxnSpPr>
        <p:spPr bwMode="auto">
          <a:xfrm>
            <a:off x="4394565" y="5408871"/>
            <a:ext cx="483056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xão em ângulos rectos 12"/>
          <p:cNvCxnSpPr>
            <a:stCxn id="6" idx="1"/>
            <a:endCxn id="11" idx="3"/>
          </p:cNvCxnSpPr>
          <p:nvPr/>
        </p:nvCxnSpPr>
        <p:spPr bwMode="auto">
          <a:xfrm rot="10800000">
            <a:off x="2951583" y="5408871"/>
            <a:ext cx="36286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ângulo 23"/>
          <p:cNvSpPr/>
          <p:nvPr/>
        </p:nvSpPr>
        <p:spPr bwMode="auto">
          <a:xfrm>
            <a:off x="2667000" y="3882534"/>
            <a:ext cx="479618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</a:p>
        </p:txBody>
      </p:sp>
      <p:sp>
        <p:nvSpPr>
          <p:cNvPr id="25" name="Rectângulo arredondado 24"/>
          <p:cNvSpPr/>
          <p:nvPr/>
        </p:nvSpPr>
        <p:spPr bwMode="auto">
          <a:xfrm>
            <a:off x="4402238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cap="small" dirty="0"/>
              <a:t>D</a:t>
            </a: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ângulo arredondado 25"/>
          <p:cNvSpPr/>
          <p:nvPr/>
        </p:nvSpPr>
        <p:spPr bwMode="auto">
          <a:xfrm>
            <a:off x="2386014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Regs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ângulo 26"/>
          <p:cNvSpPr/>
          <p:nvPr/>
        </p:nvSpPr>
        <p:spPr bwMode="auto">
          <a:xfrm>
            <a:off x="2386015" y="1874688"/>
            <a:ext cx="1080120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ALU</a:t>
            </a:r>
          </a:p>
        </p:txBody>
      </p:sp>
      <p:cxnSp>
        <p:nvCxnSpPr>
          <p:cNvPr id="29" name="Conexão recta unidireccional 28"/>
          <p:cNvCxnSpPr/>
          <p:nvPr/>
        </p:nvCxnSpPr>
        <p:spPr bwMode="auto">
          <a:xfrm flipV="1">
            <a:off x="3854503" y="1412777"/>
            <a:ext cx="3" cy="36724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xão em ângulos rectos 31"/>
          <p:cNvCxnSpPr>
            <a:stCxn id="11" idx="0"/>
          </p:cNvCxnSpPr>
          <p:nvPr/>
        </p:nvCxnSpPr>
        <p:spPr bwMode="auto">
          <a:xfrm rot="5400000" flipH="1" flipV="1">
            <a:off x="3100874" y="4485962"/>
            <a:ext cx="154409" cy="135285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xão em ângulos rectos 32"/>
          <p:cNvCxnSpPr>
            <a:stCxn id="7" idx="0"/>
          </p:cNvCxnSpPr>
          <p:nvPr/>
        </p:nvCxnSpPr>
        <p:spPr bwMode="auto">
          <a:xfrm rot="16200000" flipV="1">
            <a:off x="4570091" y="4373995"/>
            <a:ext cx="132011" cy="15631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exão em ângulos rectos 40"/>
          <p:cNvCxnSpPr>
            <a:endCxn id="24" idx="3"/>
          </p:cNvCxnSpPr>
          <p:nvPr/>
        </p:nvCxnSpPr>
        <p:spPr bwMode="auto">
          <a:xfrm rot="10800000" flipV="1">
            <a:off x="3146618" y="4051809"/>
            <a:ext cx="739582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exão em ângulos rectos 43"/>
          <p:cNvCxnSpPr>
            <a:stCxn id="26" idx="2"/>
          </p:cNvCxnSpPr>
          <p:nvPr/>
        </p:nvCxnSpPr>
        <p:spPr bwMode="auto">
          <a:xfrm rot="16200000" flipH="1">
            <a:off x="3343754" y="3191353"/>
            <a:ext cx="124767" cy="960126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exão em ângulos rectos 46"/>
          <p:cNvCxnSpPr>
            <a:stCxn id="25" idx="1"/>
          </p:cNvCxnSpPr>
          <p:nvPr/>
        </p:nvCxnSpPr>
        <p:spPr bwMode="auto">
          <a:xfrm rot="10800000" flipV="1">
            <a:off x="3854504" y="3421748"/>
            <a:ext cx="547734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exão em ângulos rectos 53"/>
          <p:cNvCxnSpPr>
            <a:endCxn id="40" idx="1"/>
          </p:cNvCxnSpPr>
          <p:nvPr/>
        </p:nvCxnSpPr>
        <p:spPr bwMode="auto">
          <a:xfrm>
            <a:off x="3885429" y="3736479"/>
            <a:ext cx="488889" cy="3189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xão em ângulos rectos 56"/>
          <p:cNvCxnSpPr>
            <a:endCxn id="27" idx="2"/>
          </p:cNvCxnSpPr>
          <p:nvPr/>
        </p:nvCxnSpPr>
        <p:spPr bwMode="auto">
          <a:xfrm rot="10800000">
            <a:off x="2926075" y="2213243"/>
            <a:ext cx="928428" cy="13564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exão em ângulos rectos 60"/>
          <p:cNvCxnSpPr>
            <a:stCxn id="27" idx="0"/>
          </p:cNvCxnSpPr>
          <p:nvPr/>
        </p:nvCxnSpPr>
        <p:spPr bwMode="auto">
          <a:xfrm rot="5400000" flipH="1" flipV="1">
            <a:off x="3339353" y="1359538"/>
            <a:ext cx="101872" cy="9284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ângulo arredondado 63"/>
          <p:cNvSpPr/>
          <p:nvPr/>
        </p:nvSpPr>
        <p:spPr bwMode="auto">
          <a:xfrm>
            <a:off x="4394565" y="1856680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8" name="Conexão em ângulos rectos 67"/>
          <p:cNvCxnSpPr>
            <a:stCxn id="64" idx="0"/>
          </p:cNvCxnSpPr>
          <p:nvPr/>
        </p:nvCxnSpPr>
        <p:spPr bwMode="auto">
          <a:xfrm rot="16200000" flipV="1">
            <a:off x="4352636" y="1274691"/>
            <a:ext cx="83864" cy="108011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Conexão recta 102"/>
          <p:cNvCxnSpPr/>
          <p:nvPr/>
        </p:nvCxnSpPr>
        <p:spPr bwMode="auto">
          <a:xfrm>
            <a:off x="3854511" y="1412776"/>
            <a:ext cx="2707967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Conexão recta 103"/>
          <p:cNvCxnSpPr/>
          <p:nvPr/>
        </p:nvCxnSpPr>
        <p:spPr bwMode="auto">
          <a:xfrm flipH="1">
            <a:off x="6490471" y="1412777"/>
            <a:ext cx="72007" cy="4431949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Conexão recta unidireccional 107"/>
          <p:cNvCxnSpPr>
            <a:endCxn id="64" idx="3"/>
          </p:cNvCxnSpPr>
          <p:nvPr/>
        </p:nvCxnSpPr>
        <p:spPr bwMode="auto">
          <a:xfrm flipH="1">
            <a:off x="5474685" y="2043965"/>
            <a:ext cx="108779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Conexão recta unidireccional 108"/>
          <p:cNvCxnSpPr>
            <a:endCxn id="25" idx="3"/>
          </p:cNvCxnSpPr>
          <p:nvPr/>
        </p:nvCxnSpPr>
        <p:spPr bwMode="auto">
          <a:xfrm flipH="1">
            <a:off x="5482358" y="3419687"/>
            <a:ext cx="1044116" cy="20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Conexão em ângulos rectos 114"/>
          <p:cNvCxnSpPr>
            <a:endCxn id="26" idx="0"/>
          </p:cNvCxnSpPr>
          <p:nvPr/>
        </p:nvCxnSpPr>
        <p:spPr bwMode="auto">
          <a:xfrm rot="10800000" flipV="1">
            <a:off x="2926074" y="2924944"/>
            <a:ext cx="3600400" cy="30951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xão em ângulos rectos 115"/>
          <p:cNvCxnSpPr>
            <a:endCxn id="6" idx="2"/>
          </p:cNvCxnSpPr>
          <p:nvPr/>
        </p:nvCxnSpPr>
        <p:spPr bwMode="auto">
          <a:xfrm rot="10800000">
            <a:off x="3854506" y="5596156"/>
            <a:ext cx="2671969" cy="2485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CaixaDeTexto 120"/>
          <p:cNvSpPr txBox="1"/>
          <p:nvPr/>
        </p:nvSpPr>
        <p:spPr>
          <a:xfrm>
            <a:off x="261061" y="5134491"/>
            <a:ext cx="1042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cap="small" dirty="0" err="1" smtClean="0"/>
              <a:t>Fetch</a:t>
            </a:r>
            <a:endParaRPr lang="pt-PT" sz="2400" cap="small" dirty="0"/>
          </a:p>
          <a:p>
            <a:pPr algn="ctr"/>
            <a:r>
              <a:rPr lang="pt-PT" sz="1600" cap="small" dirty="0" smtClean="0"/>
              <a:t>(F)</a:t>
            </a:r>
            <a:endParaRPr lang="pt-PT" sz="1600" cap="small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141637" y="3428667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 smtClean="0"/>
              <a:t>Decode</a:t>
            </a:r>
            <a:endParaRPr lang="pt-PT" sz="2400" cap="small" dirty="0" smtClean="0"/>
          </a:p>
          <a:p>
            <a:pPr algn="ctr"/>
            <a:r>
              <a:rPr lang="pt-PT" sz="1600" cap="small" dirty="0" smtClean="0"/>
              <a:t>(D)</a:t>
            </a:r>
            <a:endParaRPr lang="pt-PT" sz="1600" cap="small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88738" y="181384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smtClean="0"/>
              <a:t>Execute</a:t>
            </a:r>
          </a:p>
          <a:p>
            <a:pPr algn="ctr"/>
            <a:r>
              <a:rPr lang="pt-PT" sz="1600" cap="small" dirty="0" smtClean="0"/>
              <a:t>(E)</a:t>
            </a:r>
            <a:endParaRPr lang="pt-PT" sz="2400" cap="small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7020272" y="2990150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 smtClean="0"/>
              <a:t>WriteBack</a:t>
            </a:r>
            <a:endParaRPr lang="pt-PT" sz="2400" cap="small" dirty="0" smtClean="0"/>
          </a:p>
          <a:p>
            <a:pPr algn="ctr"/>
            <a:r>
              <a:rPr lang="pt-PT" sz="1600" cap="small" dirty="0" smtClean="0"/>
              <a:t>(W)</a:t>
            </a:r>
            <a:endParaRPr lang="pt-PT" sz="2400" cap="small" dirty="0"/>
          </a:p>
        </p:txBody>
      </p:sp>
      <p:sp>
        <p:nvSpPr>
          <p:cNvPr id="40" name="Rectângulo 23"/>
          <p:cNvSpPr/>
          <p:nvPr/>
        </p:nvSpPr>
        <p:spPr bwMode="auto">
          <a:xfrm>
            <a:off x="4374318" y="3886200"/>
            <a:ext cx="111208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AddrEval</a:t>
            </a:r>
            <a:endParaRPr kumimoji="0" lang="pt-PT" sz="1600" b="0" i="0" u="none" strike="noStrike" cap="small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Conexão em ângulos rectos 53"/>
          <p:cNvCxnSpPr>
            <a:stCxn id="40" idx="0"/>
            <a:endCxn id="25" idx="2"/>
          </p:cNvCxnSpPr>
          <p:nvPr/>
        </p:nvCxnSpPr>
        <p:spPr bwMode="auto">
          <a:xfrm rot="5400000" flipH="1" flipV="1">
            <a:off x="4797745" y="3741648"/>
            <a:ext cx="277167" cy="1193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4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4" grpId="0" animBg="1"/>
      <p:bldP spid="25" grpId="0" animBg="1"/>
      <p:bldP spid="26" grpId="0" animBg="1"/>
      <p:bldP spid="27" grpId="0" animBg="1"/>
      <p:bldP spid="64" grpId="0" animBg="1"/>
      <p:bldP spid="122" grpId="0"/>
      <p:bldP spid="123" grpId="0"/>
      <p:bldP spid="124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Arquitectura encadeada simples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smtClean="0"/>
              <a:t>AC – Encadeamento</a:t>
            </a:r>
            <a:endParaRPr lang="pt-PT" alt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6" name="Rectângulo arredondado 5"/>
          <p:cNvSpPr/>
          <p:nvPr/>
        </p:nvSpPr>
        <p:spPr bwMode="auto">
          <a:xfrm>
            <a:off x="3314445" y="5149577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4877621" y="5149577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2051720" y="5167585"/>
            <a:ext cx="89986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IP</a:t>
            </a:r>
          </a:p>
        </p:txBody>
      </p:sp>
      <p:cxnSp>
        <p:nvCxnSpPr>
          <p:cNvPr id="9" name="Conexão em ângulos rectos 8"/>
          <p:cNvCxnSpPr>
            <a:stCxn id="6" idx="3"/>
            <a:endCxn id="7" idx="1"/>
          </p:cNvCxnSpPr>
          <p:nvPr/>
        </p:nvCxnSpPr>
        <p:spPr bwMode="auto">
          <a:xfrm>
            <a:off x="4394565" y="5336863"/>
            <a:ext cx="483056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xão em ângulos rectos 12"/>
          <p:cNvCxnSpPr>
            <a:stCxn id="6" idx="1"/>
            <a:endCxn id="11" idx="3"/>
          </p:cNvCxnSpPr>
          <p:nvPr/>
        </p:nvCxnSpPr>
        <p:spPr bwMode="auto">
          <a:xfrm rot="10800000">
            <a:off x="2951583" y="5336863"/>
            <a:ext cx="36286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ângulo 23"/>
          <p:cNvSpPr/>
          <p:nvPr/>
        </p:nvSpPr>
        <p:spPr bwMode="auto">
          <a:xfrm>
            <a:off x="2667000" y="3852446"/>
            <a:ext cx="479618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</a:p>
        </p:txBody>
      </p:sp>
      <p:sp>
        <p:nvSpPr>
          <p:cNvPr id="25" name="Rectângulo arredondado 24"/>
          <p:cNvSpPr/>
          <p:nvPr/>
        </p:nvSpPr>
        <p:spPr bwMode="auto">
          <a:xfrm>
            <a:off x="4402238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cap="small" dirty="0"/>
              <a:t>D</a:t>
            </a: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ângulo arredondado 25"/>
          <p:cNvSpPr/>
          <p:nvPr/>
        </p:nvSpPr>
        <p:spPr bwMode="auto">
          <a:xfrm>
            <a:off x="2386014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Regs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ângulo 26"/>
          <p:cNvSpPr/>
          <p:nvPr/>
        </p:nvSpPr>
        <p:spPr bwMode="auto">
          <a:xfrm>
            <a:off x="2386015" y="1874688"/>
            <a:ext cx="1080120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ALU</a:t>
            </a:r>
          </a:p>
        </p:txBody>
      </p:sp>
      <p:cxnSp>
        <p:nvCxnSpPr>
          <p:cNvPr id="29" name="Conexão recta unidireccional 28"/>
          <p:cNvCxnSpPr/>
          <p:nvPr/>
        </p:nvCxnSpPr>
        <p:spPr bwMode="auto">
          <a:xfrm flipV="1">
            <a:off x="3851919" y="4725145"/>
            <a:ext cx="2584" cy="288031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xão em ângulos rectos 31"/>
          <p:cNvCxnSpPr>
            <a:stCxn id="11" idx="0"/>
          </p:cNvCxnSpPr>
          <p:nvPr/>
        </p:nvCxnSpPr>
        <p:spPr bwMode="auto">
          <a:xfrm rot="5400000" flipH="1" flipV="1">
            <a:off x="3100874" y="4413954"/>
            <a:ext cx="154409" cy="135285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xão em ângulos rectos 32"/>
          <p:cNvCxnSpPr>
            <a:stCxn id="7" idx="0"/>
          </p:cNvCxnSpPr>
          <p:nvPr/>
        </p:nvCxnSpPr>
        <p:spPr bwMode="auto">
          <a:xfrm rot="16200000" flipV="1">
            <a:off x="4570091" y="4301987"/>
            <a:ext cx="132011" cy="15631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exão em ângulos rectos 40"/>
          <p:cNvCxnSpPr>
            <a:endCxn id="24" idx="3"/>
          </p:cNvCxnSpPr>
          <p:nvPr/>
        </p:nvCxnSpPr>
        <p:spPr bwMode="auto">
          <a:xfrm rot="10800000">
            <a:off x="3146618" y="4038600"/>
            <a:ext cx="663382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exão em ângulos rectos 43"/>
          <p:cNvCxnSpPr>
            <a:stCxn id="26" idx="2"/>
          </p:cNvCxnSpPr>
          <p:nvPr/>
        </p:nvCxnSpPr>
        <p:spPr bwMode="auto">
          <a:xfrm rot="16200000" flipH="1">
            <a:off x="3305654" y="3229453"/>
            <a:ext cx="124769" cy="8839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exão em ângulos rectos 46"/>
          <p:cNvCxnSpPr>
            <a:stCxn id="25" idx="1"/>
          </p:cNvCxnSpPr>
          <p:nvPr/>
        </p:nvCxnSpPr>
        <p:spPr bwMode="auto">
          <a:xfrm rot="10800000" flipV="1">
            <a:off x="3854504" y="3421748"/>
            <a:ext cx="547734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xão em ângulos rectos 56"/>
          <p:cNvCxnSpPr>
            <a:endCxn id="27" idx="2"/>
          </p:cNvCxnSpPr>
          <p:nvPr/>
        </p:nvCxnSpPr>
        <p:spPr bwMode="auto">
          <a:xfrm rot="10800000">
            <a:off x="2926075" y="2213243"/>
            <a:ext cx="928428" cy="13564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exão em ângulos rectos 60"/>
          <p:cNvCxnSpPr>
            <a:stCxn id="27" idx="0"/>
          </p:cNvCxnSpPr>
          <p:nvPr/>
        </p:nvCxnSpPr>
        <p:spPr bwMode="auto">
          <a:xfrm rot="5400000" flipH="1" flipV="1">
            <a:off x="3339353" y="1359538"/>
            <a:ext cx="101872" cy="9284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ângulo arredondado 63"/>
          <p:cNvSpPr/>
          <p:nvPr/>
        </p:nvSpPr>
        <p:spPr bwMode="auto">
          <a:xfrm>
            <a:off x="4394565" y="1856680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  <a:endParaRPr kumimoji="0" lang="pt-PT" sz="1600" b="0" i="0" u="none" strike="noStrike" cap="small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8" name="Conexão em ângulos rectos 67"/>
          <p:cNvCxnSpPr>
            <a:stCxn id="64" idx="0"/>
          </p:cNvCxnSpPr>
          <p:nvPr/>
        </p:nvCxnSpPr>
        <p:spPr bwMode="auto">
          <a:xfrm rot="16200000" flipV="1">
            <a:off x="4352636" y="1274691"/>
            <a:ext cx="83864" cy="108011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Conexão recta 102"/>
          <p:cNvCxnSpPr>
            <a:stCxn id="45" idx="3"/>
          </p:cNvCxnSpPr>
          <p:nvPr/>
        </p:nvCxnSpPr>
        <p:spPr bwMode="auto">
          <a:xfrm flipV="1">
            <a:off x="5652119" y="1240021"/>
            <a:ext cx="910359" cy="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Conexão recta 103"/>
          <p:cNvCxnSpPr/>
          <p:nvPr/>
        </p:nvCxnSpPr>
        <p:spPr bwMode="auto">
          <a:xfrm flipH="1">
            <a:off x="6490472" y="1240022"/>
            <a:ext cx="72006" cy="460470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Conexão recta unidireccional 107"/>
          <p:cNvCxnSpPr>
            <a:endCxn id="64" idx="3"/>
          </p:cNvCxnSpPr>
          <p:nvPr/>
        </p:nvCxnSpPr>
        <p:spPr bwMode="auto">
          <a:xfrm flipH="1">
            <a:off x="5474685" y="2043965"/>
            <a:ext cx="108779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Conexão recta unidireccional 108"/>
          <p:cNvCxnSpPr>
            <a:endCxn id="25" idx="3"/>
          </p:cNvCxnSpPr>
          <p:nvPr/>
        </p:nvCxnSpPr>
        <p:spPr bwMode="auto">
          <a:xfrm flipH="1">
            <a:off x="5482358" y="3419687"/>
            <a:ext cx="1044116" cy="20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Conexão em ângulos rectos 114"/>
          <p:cNvCxnSpPr>
            <a:endCxn id="26" idx="0"/>
          </p:cNvCxnSpPr>
          <p:nvPr/>
        </p:nvCxnSpPr>
        <p:spPr bwMode="auto">
          <a:xfrm rot="10800000" flipV="1">
            <a:off x="2926074" y="3140968"/>
            <a:ext cx="3636404" cy="9349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xão em ângulos rectos 115"/>
          <p:cNvCxnSpPr>
            <a:endCxn id="30" idx="5"/>
          </p:cNvCxnSpPr>
          <p:nvPr/>
        </p:nvCxnSpPr>
        <p:spPr bwMode="auto">
          <a:xfrm rot="10800000">
            <a:off x="3946786" y="5469294"/>
            <a:ext cx="2579690" cy="303425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CaixaDeTexto 120"/>
          <p:cNvSpPr txBox="1"/>
          <p:nvPr/>
        </p:nvSpPr>
        <p:spPr>
          <a:xfrm>
            <a:off x="261061" y="5134491"/>
            <a:ext cx="1042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cap="small" dirty="0" err="1" smtClean="0"/>
              <a:t>Fetch</a:t>
            </a:r>
            <a:endParaRPr lang="pt-PT" sz="2400" cap="small" dirty="0"/>
          </a:p>
          <a:p>
            <a:pPr algn="ctr"/>
            <a:r>
              <a:rPr lang="pt-PT" sz="1600" cap="small" dirty="0" smtClean="0"/>
              <a:t>(F)</a:t>
            </a:r>
            <a:endParaRPr lang="pt-PT" sz="1600" cap="small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141637" y="3428667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 smtClean="0"/>
              <a:t>Decode</a:t>
            </a:r>
            <a:endParaRPr lang="pt-PT" sz="2400" cap="small" dirty="0" smtClean="0"/>
          </a:p>
          <a:p>
            <a:pPr algn="ctr"/>
            <a:r>
              <a:rPr lang="pt-PT" sz="1600" cap="small" dirty="0" smtClean="0"/>
              <a:t>(D)</a:t>
            </a:r>
            <a:endParaRPr lang="pt-PT" sz="1600" cap="small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88738" y="181384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smtClean="0"/>
              <a:t>Execute</a:t>
            </a:r>
          </a:p>
          <a:p>
            <a:pPr algn="ctr"/>
            <a:r>
              <a:rPr lang="pt-PT" sz="1600" cap="small" dirty="0" smtClean="0"/>
              <a:t>(E)</a:t>
            </a:r>
            <a:endParaRPr lang="pt-PT" sz="2400" cap="small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7020272" y="2990150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 smtClean="0"/>
              <a:t>WriteBack</a:t>
            </a:r>
            <a:endParaRPr lang="pt-PT" sz="2400" cap="small" dirty="0" smtClean="0"/>
          </a:p>
          <a:p>
            <a:pPr algn="ctr"/>
            <a:r>
              <a:rPr lang="pt-PT" sz="1600" cap="small" dirty="0" smtClean="0"/>
              <a:t>(W)</a:t>
            </a:r>
            <a:endParaRPr lang="pt-PT" sz="2400" cap="small" dirty="0"/>
          </a:p>
        </p:txBody>
      </p:sp>
      <p:sp>
        <p:nvSpPr>
          <p:cNvPr id="36" name="Rectângulo arredondado 35"/>
          <p:cNvSpPr/>
          <p:nvPr/>
        </p:nvSpPr>
        <p:spPr bwMode="auto">
          <a:xfrm>
            <a:off x="2051721" y="4352130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</a:t>
            </a:r>
          </a:p>
        </p:txBody>
      </p:sp>
      <p:sp>
        <p:nvSpPr>
          <p:cNvPr id="37" name="Rectângulo arredondado 36"/>
          <p:cNvSpPr/>
          <p:nvPr/>
        </p:nvSpPr>
        <p:spPr bwMode="auto">
          <a:xfrm>
            <a:off x="2051720" y="2492896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/>
              <a:t>E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</a:p>
        </p:txBody>
      </p:sp>
      <p:cxnSp>
        <p:nvCxnSpPr>
          <p:cNvPr id="38" name="Conexão recta unidireccional 37"/>
          <p:cNvCxnSpPr>
            <a:endCxn id="37" idx="2"/>
          </p:cNvCxnSpPr>
          <p:nvPr/>
        </p:nvCxnSpPr>
        <p:spPr bwMode="auto">
          <a:xfrm flipV="1">
            <a:off x="3851919" y="2867467"/>
            <a:ext cx="1" cy="1484663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exão recta unidireccional 41"/>
          <p:cNvCxnSpPr>
            <a:stCxn id="37" idx="0"/>
          </p:cNvCxnSpPr>
          <p:nvPr/>
        </p:nvCxnSpPr>
        <p:spPr bwMode="auto">
          <a:xfrm flipH="1" flipV="1">
            <a:off x="3851919" y="1412776"/>
            <a:ext cx="1" cy="108012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ângulo arredondado 44"/>
          <p:cNvSpPr/>
          <p:nvPr/>
        </p:nvSpPr>
        <p:spPr bwMode="auto">
          <a:xfrm>
            <a:off x="2051720" y="1052736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 smtClean="0"/>
              <a:t>W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49" name="Rectângulo arredondado 48"/>
          <p:cNvSpPr/>
          <p:nvPr/>
        </p:nvSpPr>
        <p:spPr bwMode="auto">
          <a:xfrm>
            <a:off x="2051721" y="5949280"/>
            <a:ext cx="3600398" cy="37457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lumMod val="50000"/>
                </a:schemeClr>
              </a:gs>
            </a:gsLst>
            <a:lin ang="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 / FR</a:t>
            </a:r>
          </a:p>
        </p:txBody>
      </p:sp>
      <p:cxnSp>
        <p:nvCxnSpPr>
          <p:cNvPr id="51" name="Conexão em ângulos rectos 50"/>
          <p:cNvCxnSpPr>
            <a:stCxn id="11" idx="1"/>
            <a:endCxn id="71" idx="0"/>
          </p:cNvCxnSpPr>
          <p:nvPr/>
        </p:nvCxnSpPr>
        <p:spPr bwMode="auto">
          <a:xfrm rot="10800000" flipV="1">
            <a:off x="1844210" y="5336862"/>
            <a:ext cx="207511" cy="30836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exão em ângulos rectos 54"/>
          <p:cNvCxnSpPr>
            <a:stCxn id="49" idx="0"/>
            <a:endCxn id="30" idx="3"/>
          </p:cNvCxnSpPr>
          <p:nvPr/>
        </p:nvCxnSpPr>
        <p:spPr bwMode="auto">
          <a:xfrm rot="16200000" flipV="1">
            <a:off x="3540702" y="5638061"/>
            <a:ext cx="479987" cy="1424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660319" y="5149578"/>
            <a:ext cx="335617" cy="3745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Conexão em ângulos rectos 33"/>
          <p:cNvCxnSpPr>
            <a:stCxn id="30" idx="6"/>
            <a:endCxn id="7" idx="1"/>
          </p:cNvCxnSpPr>
          <p:nvPr/>
        </p:nvCxnSpPr>
        <p:spPr bwMode="auto">
          <a:xfrm>
            <a:off x="3995936" y="5336863"/>
            <a:ext cx="881685" cy="12700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onexão em ângulos rectos 61"/>
          <p:cNvCxnSpPr>
            <a:stCxn id="30" idx="2"/>
            <a:endCxn id="11" idx="3"/>
          </p:cNvCxnSpPr>
          <p:nvPr/>
        </p:nvCxnSpPr>
        <p:spPr bwMode="auto">
          <a:xfrm rot="10800000">
            <a:off x="2951583" y="5336863"/>
            <a:ext cx="70873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Conexão em ângulos rectos 53"/>
          <p:cNvCxnSpPr>
            <a:endCxn id="60" idx="1"/>
          </p:cNvCxnSpPr>
          <p:nvPr/>
        </p:nvCxnSpPr>
        <p:spPr bwMode="auto">
          <a:xfrm>
            <a:off x="3885429" y="3736479"/>
            <a:ext cx="488889" cy="3189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ângulo 23"/>
          <p:cNvSpPr/>
          <p:nvPr/>
        </p:nvSpPr>
        <p:spPr bwMode="auto">
          <a:xfrm>
            <a:off x="4374318" y="3886200"/>
            <a:ext cx="111208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AddrEval</a:t>
            </a:r>
            <a:endParaRPr kumimoji="0" lang="pt-PT" sz="1600" b="0" i="0" u="none" strike="noStrike" cap="small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Conexão em ângulos rectos 53"/>
          <p:cNvCxnSpPr>
            <a:stCxn id="60" idx="0"/>
            <a:endCxn id="25" idx="2"/>
          </p:cNvCxnSpPr>
          <p:nvPr/>
        </p:nvCxnSpPr>
        <p:spPr bwMode="auto">
          <a:xfrm rot="5400000" flipH="1" flipV="1">
            <a:off x="4797745" y="3741648"/>
            <a:ext cx="277167" cy="1193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1676400" y="5645230"/>
            <a:ext cx="335617" cy="3745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Conexão em ângulos rectos 50"/>
          <p:cNvCxnSpPr>
            <a:stCxn id="71" idx="4"/>
            <a:endCxn id="49" idx="2"/>
          </p:cNvCxnSpPr>
          <p:nvPr/>
        </p:nvCxnSpPr>
        <p:spPr bwMode="auto">
          <a:xfrm rot="16200000" flipH="1">
            <a:off x="2696039" y="5167969"/>
            <a:ext cx="304051" cy="2007711"/>
          </a:xfrm>
          <a:prstGeom prst="bentConnector3">
            <a:avLst>
              <a:gd name="adj1" fmla="val 17518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Conexão em ângulos rectos 50"/>
          <p:cNvCxnSpPr>
            <a:stCxn id="7" idx="2"/>
            <a:endCxn id="71" idx="6"/>
          </p:cNvCxnSpPr>
          <p:nvPr/>
        </p:nvCxnSpPr>
        <p:spPr bwMode="auto">
          <a:xfrm rot="5400000">
            <a:off x="3560666" y="3975499"/>
            <a:ext cx="308367" cy="340566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80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64" grpId="0" animBg="1"/>
      <p:bldP spid="122" grpId="0"/>
      <p:bldP spid="123" grpId="0"/>
      <p:bldP spid="124" grpId="0"/>
      <p:bldP spid="36" grpId="0" animBg="1"/>
      <p:bldP spid="37" grpId="0" animBg="1"/>
      <p:bldP spid="45" grpId="0" animBg="1"/>
      <p:bldP spid="49" grpId="0" animBg="1"/>
      <p:bldP spid="30" grpId="0" animBg="1"/>
      <p:bldP spid="6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962" cy="2600325"/>
        </p:xfrm>
        <a:graphic>
          <a:graphicData uri="http://schemas.openxmlformats.org/drawingml/2006/table">
            <a:tbl>
              <a:tblPr/>
              <a:tblGrid>
                <a:gridCol w="428625"/>
                <a:gridCol w="539750"/>
                <a:gridCol w="539750"/>
                <a:gridCol w="541337"/>
                <a:gridCol w="539750"/>
                <a:gridCol w="53975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0" name="Rectângulo 299"/>
          <p:cNvSpPr/>
          <p:nvPr/>
        </p:nvSpPr>
        <p:spPr bwMode="auto">
          <a:xfrm>
            <a:off x="30003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9" name="Rectângulo 298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8" name="Rectângulo 297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7" name="Rectângulo 296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6" name="Rectângulo 295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72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3695700" cy="838200"/>
          </a:xfrm>
        </p:spPr>
        <p:txBody>
          <a:bodyPr/>
          <a:lstStyle/>
          <a:p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Pipeline : </a:t>
            </a:r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Execução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2772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2772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382D74D-C730-423C-8022-69483FF7FEF1}" type="slidenum">
              <a:rPr lang="pt-PT" altLang="pt-PT" sz="1200">
                <a:latin typeface="Calibri" pitchFamily="-109" charset="0"/>
              </a:rPr>
              <a:pPr eaLnBrk="1" hangingPunct="1"/>
              <a:t>12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7725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6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9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955106" cy="1923604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b="1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b="1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30(%ebx),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</a:t>
            </a:r>
            <a:r>
              <a:rPr lang="en-US" altLang="pt-PT" sz="1400" b="1" dirty="0" smtClean="0">
                <a:latin typeface="Courier New" pitchFamily="-109" charset="0"/>
                <a:cs typeface="Courier New" pitchFamily="-109" charset="0"/>
              </a:rPr>
              <a:t>: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jmp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MAIN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I6</a:t>
            </a:r>
            <a:r>
              <a:rPr lang="en-US" altLang="pt-PT" sz="1400" b="1" dirty="0" smtClean="0">
                <a:latin typeface="Courier New" pitchFamily="-109" charset="0"/>
                <a:cs typeface="Courier New" pitchFamily="-109" charset="0"/>
              </a:rPr>
              <a:t>: …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7780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81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27777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78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9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7773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74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5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  <p:sp>
          <p:nvSpPr>
            <p:cNvPr id="27776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7768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69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0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  <p:sp>
          <p:nvSpPr>
            <p:cNvPr id="27771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sp>
        <p:nvSpPr>
          <p:cNvPr id="302" name="CaixaDeTexto 301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3" name="Grupo 325"/>
          <p:cNvGrpSpPr>
            <a:grpSpLocks/>
          </p:cNvGrpSpPr>
          <p:nvPr/>
        </p:nvGrpSpPr>
        <p:grpSpPr bwMode="auto">
          <a:xfrm>
            <a:off x="4572000" y="3352800"/>
            <a:ext cx="492125" cy="1976437"/>
            <a:chOff x="5214942" y="3352790"/>
            <a:chExt cx="492443" cy="1976518"/>
          </a:xfrm>
        </p:grpSpPr>
        <p:sp>
          <p:nvSpPr>
            <p:cNvPr id="306" name="CaixaDeTexto 305"/>
            <p:cNvSpPr txBox="1"/>
            <p:nvPr/>
          </p:nvSpPr>
          <p:spPr>
            <a:xfrm>
              <a:off x="5214942" y="3352790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07" name="CaixaDeTexto 306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4" name="Grupo 324"/>
          <p:cNvGrpSpPr>
            <a:grpSpLocks/>
          </p:cNvGrpSpPr>
          <p:nvPr/>
        </p:nvGrpSpPr>
        <p:grpSpPr bwMode="auto">
          <a:xfrm>
            <a:off x="4572000" y="1828800"/>
            <a:ext cx="500062" cy="3500438"/>
            <a:chOff x="5214942" y="1828777"/>
            <a:chExt cx="500066" cy="3500531"/>
          </a:xfrm>
        </p:grpSpPr>
        <p:sp>
          <p:nvSpPr>
            <p:cNvPr id="305" name="CaixaDeTexto 304"/>
            <p:cNvSpPr txBox="1"/>
            <p:nvPr/>
          </p:nvSpPr>
          <p:spPr>
            <a:xfrm>
              <a:off x="5214942" y="182877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1" name="CaixaDeTexto 310"/>
            <p:cNvSpPr txBox="1"/>
            <p:nvPr/>
          </p:nvSpPr>
          <p:spPr>
            <a:xfrm>
              <a:off x="5222879" y="335281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2" name="CaixaDeTexto 311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15" name="Grupo 323"/>
          <p:cNvGrpSpPr>
            <a:grpSpLocks/>
          </p:cNvGrpSpPr>
          <p:nvPr/>
        </p:nvGrpSpPr>
        <p:grpSpPr bwMode="auto">
          <a:xfrm>
            <a:off x="4572010" y="514350"/>
            <a:ext cx="2666990" cy="4814888"/>
            <a:chOff x="5214942" y="514315"/>
            <a:chExt cx="2668707" cy="4814993"/>
          </a:xfrm>
        </p:grpSpPr>
        <p:sp>
          <p:nvSpPr>
            <p:cNvPr id="304" name="CaixaDeTexto 303"/>
            <p:cNvSpPr txBox="1"/>
            <p:nvPr/>
          </p:nvSpPr>
          <p:spPr>
            <a:xfrm>
              <a:off x="7391207" y="514315"/>
              <a:ext cx="492442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0" name="CaixaDeTexto 309"/>
            <p:cNvSpPr txBox="1"/>
            <p:nvPr/>
          </p:nvSpPr>
          <p:spPr>
            <a:xfrm>
              <a:off x="5214942" y="1828794"/>
              <a:ext cx="492443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3" name="CaixaDeTexto 312"/>
            <p:cNvSpPr txBox="1"/>
            <p:nvPr/>
          </p:nvSpPr>
          <p:spPr>
            <a:xfrm>
              <a:off x="5214942" y="3352827"/>
              <a:ext cx="492443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6" name="CaixaDeTexto 315"/>
            <p:cNvSpPr txBox="1"/>
            <p:nvPr/>
          </p:nvSpPr>
          <p:spPr>
            <a:xfrm>
              <a:off x="5214942" y="4929250"/>
              <a:ext cx="492443" cy="40005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81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83" name="Conexão em ângulos rectos 8"/>
            <p:cNvCxnSpPr>
              <a:endCxn id="281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12"/>
            <p:cNvCxnSpPr>
              <a:endCxn id="282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8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8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em ângulos rectos 31"/>
            <p:cNvCxnSpPr>
              <a:stCxn id="282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em ângulos rectos 32"/>
            <p:cNvCxnSpPr>
              <a:stCxn id="281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2" name="Conexão em ângulos rectos 40"/>
            <p:cNvCxnSpPr>
              <a:endCxn id="28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3" name="Conexão em ângulos rectos 43"/>
            <p:cNvCxnSpPr>
              <a:stCxn id="28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46"/>
            <p:cNvCxnSpPr>
              <a:stCxn id="28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em ângulos rectos 56"/>
            <p:cNvCxnSpPr>
              <a:endCxn id="28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2" name="Conexão em ângulos rectos 60"/>
            <p:cNvCxnSpPr>
              <a:stCxn id="28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3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4" name="Conexão em ângulos rectos 67"/>
            <p:cNvCxnSpPr>
              <a:stCxn id="323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5" name="Conexão recta 102"/>
            <p:cNvCxnSpPr>
              <a:stCxn id="335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recta unidireccional 107"/>
            <p:cNvCxnSpPr>
              <a:endCxn id="323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8" name="Conexão recta unidireccional 108"/>
            <p:cNvCxnSpPr>
              <a:endCxn id="28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9" name="Conexão em ângulos rectos 114"/>
            <p:cNvCxnSpPr>
              <a:endCxn id="28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0" name="Conexão em ângulos rectos 115"/>
            <p:cNvCxnSpPr>
              <a:endCxn id="339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1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32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33" name="Conexão recta unidireccional 37"/>
            <p:cNvCxnSpPr>
              <a:endCxn id="332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recta unidireccional 41"/>
            <p:cNvCxnSpPr>
              <a:stCxn id="332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 smtClean="0"/>
                <a:t>W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36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37" name="Conexão em ângulos rectos 50"/>
            <p:cNvCxnSpPr>
              <a:stCxn id="282" idx="1"/>
              <a:endCxn id="345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8" name="Conexão em ângulos rectos 54"/>
            <p:cNvCxnSpPr>
              <a:stCxn id="336" idx="0"/>
              <a:endCxn id="339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9" name="Oval 338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0" name="Conexão em ângulos rectos 33"/>
            <p:cNvCxnSpPr>
              <a:stCxn id="339" idx="6"/>
              <a:endCxn id="281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61"/>
            <p:cNvCxnSpPr>
              <a:stCxn id="339" idx="2"/>
              <a:endCxn id="282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53"/>
            <p:cNvCxnSpPr>
              <a:endCxn id="343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3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4" name="Conexão em ângulos rectos 53"/>
            <p:cNvCxnSpPr>
              <a:stCxn id="343" idx="0"/>
              <a:endCxn id="28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5" name="Oval 344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6" name="Conexão em ângulos rectos 50"/>
            <p:cNvCxnSpPr>
              <a:stCxn id="345" idx="4"/>
              <a:endCxn id="336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7" name="Conexão em ângulos rectos 50"/>
            <p:cNvCxnSpPr>
              <a:stCxn id="281" idx="2"/>
              <a:endCxn id="345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upo 322"/>
          <p:cNvGrpSpPr>
            <a:grpSpLocks/>
          </p:cNvGrpSpPr>
          <p:nvPr/>
        </p:nvGrpSpPr>
        <p:grpSpPr bwMode="auto">
          <a:xfrm>
            <a:off x="4572000" y="514350"/>
            <a:ext cx="2666999" cy="4814888"/>
            <a:chOff x="5139101" y="514332"/>
            <a:chExt cx="2667411" cy="4814976"/>
          </a:xfrm>
        </p:grpSpPr>
        <p:sp>
          <p:nvSpPr>
            <p:cNvPr id="303" name="CaixaDeTexto 302"/>
            <p:cNvSpPr txBox="1"/>
            <p:nvPr/>
          </p:nvSpPr>
          <p:spPr>
            <a:xfrm>
              <a:off x="7313943" y="514332"/>
              <a:ext cx="492569" cy="40011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  <a:endParaRPr lang="en-US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14" name="CaixaDeTexto 313"/>
            <p:cNvSpPr txBox="1"/>
            <p:nvPr/>
          </p:nvSpPr>
          <p:spPr>
            <a:xfrm>
              <a:off x="5139101" y="1828806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139101" y="3352834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139101" y="4929251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299" grpId="0" animBg="1"/>
      <p:bldP spid="299" grpId="1" animBg="1"/>
      <p:bldP spid="298" grpId="0" animBg="1"/>
      <p:bldP spid="298" grpId="1" animBg="1"/>
      <p:bldP spid="297" grpId="0" animBg="1"/>
      <p:bldP spid="297" grpId="1" animBg="1"/>
      <p:bldP spid="296" grpId="0" animBg="1"/>
      <p:bldP spid="296" grpId="1" animBg="1"/>
      <p:bldP spid="270" grpId="0"/>
      <p:bldP spid="302" grpId="0" animBg="1"/>
      <p:bldP spid="30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500438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/>
                <a:gridCol w="539750"/>
                <a:gridCol w="539750"/>
                <a:gridCol w="541337"/>
                <a:gridCol w="539750"/>
                <a:gridCol w="539750"/>
                <a:gridCol w="53975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 smtClean="0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 smtClean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 smtClean="0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 smtClean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 smtClean="0">
                <a:latin typeface="Calibri" pitchFamily="-109" charset="0"/>
                <a:ea typeface="ＭＳ Ｐゴシック" pitchFamily="-109" charset="-128"/>
              </a:rPr>
              <a:t>- </a:t>
            </a:r>
            <a:r>
              <a:rPr lang="en-US" altLang="pt-PT" sz="2400" dirty="0" err="1" smtClean="0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8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3079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695E3779-1DFD-4272-9748-E338381C21F9}" type="slidenum">
              <a:rPr lang="pt-PT" altLang="pt-PT" sz="1200">
                <a:latin typeface="Calibri" pitchFamily="-109" charset="0"/>
              </a:rPr>
              <a:pPr eaLnBrk="1" hangingPunct="1"/>
              <a:t>13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Rectângulo 11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9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7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30" name="CaixaDeTexto 229"/>
          <p:cNvSpPr txBox="1"/>
          <p:nvPr/>
        </p:nvSpPr>
        <p:spPr>
          <a:xfrm>
            <a:off x="642938" y="1189038"/>
            <a:ext cx="2465387" cy="1630362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%eax, %eax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jz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%esi, %edi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%esi, %ebx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%ecx, %edx</a:t>
            </a:r>
          </a:p>
        </p:txBody>
      </p:sp>
      <p:sp>
        <p:nvSpPr>
          <p:cNvPr id="231" name="CaixaDeTexto 230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9" name="Grupo 231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0825" name="CaixaDeTexto 232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6" name="CaixaDeTexto 233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4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30822" name="CaixaDeTexto 235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3" name="CaixaDeTexto 23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30824" name="CaixaDeTexto 237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56" name="CaixaDeTexto 255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56"/>
          <p:cNvGrpSpPr>
            <a:grpSpLocks/>
          </p:cNvGrpSpPr>
          <p:nvPr/>
        </p:nvGrpSpPr>
        <p:grpSpPr bwMode="auto">
          <a:xfrm>
            <a:off x="4572000" y="3643313"/>
            <a:ext cx="492125" cy="1685925"/>
            <a:chOff x="5214942" y="3643314"/>
            <a:chExt cx="492443" cy="1685994"/>
          </a:xfrm>
        </p:grpSpPr>
        <p:sp>
          <p:nvSpPr>
            <p:cNvPr id="258" name="CaixaDeTexto 257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59" name="CaixaDeTexto 258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59"/>
          <p:cNvGrpSpPr>
            <a:grpSpLocks/>
          </p:cNvGrpSpPr>
          <p:nvPr/>
        </p:nvGrpSpPr>
        <p:grpSpPr bwMode="auto">
          <a:xfrm>
            <a:off x="4572000" y="1524000"/>
            <a:ext cx="500062" cy="3805238"/>
            <a:chOff x="5214942" y="1523969"/>
            <a:chExt cx="500066" cy="3805339"/>
          </a:xfrm>
        </p:grpSpPr>
        <p:sp>
          <p:nvSpPr>
            <p:cNvPr id="261" name="CaixaDeTexto 260"/>
            <p:cNvSpPr txBox="1"/>
            <p:nvPr/>
          </p:nvSpPr>
          <p:spPr>
            <a:xfrm>
              <a:off x="5214942" y="1523969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62" name="CaixaDeTexto 261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63" name="CaixaDeTexto 262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grpSp>
        <p:nvGrpSpPr>
          <p:cNvPr id="16" name="Grupo 284"/>
          <p:cNvGrpSpPr>
            <a:grpSpLocks/>
          </p:cNvGrpSpPr>
          <p:nvPr/>
        </p:nvGrpSpPr>
        <p:grpSpPr bwMode="auto">
          <a:xfrm>
            <a:off x="3214688" y="2000250"/>
            <a:ext cx="541337" cy="646113"/>
            <a:chOff x="3214678" y="2000240"/>
            <a:chExt cx="540742" cy="646331"/>
          </a:xfrm>
        </p:grpSpPr>
        <p:cxnSp>
          <p:nvCxnSpPr>
            <p:cNvPr id="30814" name="Conexão recta unidireccional 281"/>
            <p:cNvCxnSpPr>
              <a:cxnSpLocks noChangeShapeType="1"/>
            </p:cNvCxnSpPr>
            <p:nvPr/>
          </p:nvCxnSpPr>
          <p:spPr bwMode="auto">
            <a:xfrm rot="10800000">
              <a:off x="3214678" y="2000240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15" name="Conexão recta unidireccional 282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6" name="CaixaDeTexto 283"/>
            <p:cNvSpPr txBox="1">
              <a:spLocks noChangeArrowheads="1"/>
            </p:cNvSpPr>
            <p:nvPr/>
          </p:nvSpPr>
          <p:spPr bwMode="auto">
            <a:xfrm>
              <a:off x="3357554" y="2000240"/>
              <a:ext cx="39786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3600" b="1">
                  <a:solidFill>
                    <a:srgbClr val="FF0000"/>
                  </a:solidFill>
                  <a:latin typeface="Calibri" pitchFamily="-109" charset="0"/>
                </a:rPr>
                <a:t>?</a:t>
              </a:r>
            </a:p>
          </p:txBody>
        </p:sp>
      </p:grpSp>
      <p:sp>
        <p:nvSpPr>
          <p:cNvPr id="286" name="CaixaDeTexto 285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87" name="CaixaDeTexto 286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88" name="CaixaDeTexto 287"/>
          <p:cNvSpPr txBox="1">
            <a:spLocks noChangeArrowheads="1"/>
          </p:cNvSpPr>
          <p:nvPr/>
        </p:nvSpPr>
        <p:spPr bwMode="auto">
          <a:xfrm>
            <a:off x="357188" y="4643438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grpSp>
        <p:nvGrpSpPr>
          <p:cNvPr id="17" name="Grupo 293"/>
          <p:cNvGrpSpPr>
            <a:grpSpLocks/>
          </p:cNvGrpSpPr>
          <p:nvPr/>
        </p:nvGrpSpPr>
        <p:grpSpPr bwMode="auto">
          <a:xfrm>
            <a:off x="3214688" y="2143125"/>
            <a:ext cx="1711325" cy="923925"/>
            <a:chOff x="3214679" y="2143116"/>
            <a:chExt cx="1710877" cy="923330"/>
          </a:xfrm>
        </p:grpSpPr>
        <p:cxnSp>
          <p:nvCxnSpPr>
            <p:cNvPr id="30812" name="Conexão recta unidireccional 290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3" name="CaixaDeTexto 292"/>
            <p:cNvSpPr txBox="1">
              <a:spLocks noChangeArrowheads="1"/>
            </p:cNvSpPr>
            <p:nvPr/>
          </p:nvSpPr>
          <p:spPr bwMode="auto">
            <a:xfrm>
              <a:off x="3428992" y="2143116"/>
              <a:ext cx="1496564" cy="9233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Prevê salto </a:t>
              </a:r>
            </a:p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condicional </a:t>
              </a:r>
            </a:p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como tomado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5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57" name="Conexão em ângulos rectos 8"/>
            <p:cNvCxnSpPr>
              <a:endCxn id="25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0" name="Conexão em ângulos rectos 12"/>
            <p:cNvCxnSpPr>
              <a:endCxn id="25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4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65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68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Conexão em ângulos rectos 31"/>
            <p:cNvCxnSpPr>
              <a:stCxn id="25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0" name="Conexão em ângulos rectos 32"/>
            <p:cNvCxnSpPr>
              <a:stCxn id="25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Conexão em ângulos rectos 40"/>
            <p:cNvCxnSpPr>
              <a:endCxn id="264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43"/>
            <p:cNvCxnSpPr>
              <a:stCxn id="266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3" name="Conexão em ângulos rectos 46"/>
            <p:cNvCxnSpPr>
              <a:stCxn id="265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Conexão em ângulos rectos 56"/>
            <p:cNvCxnSpPr>
              <a:endCxn id="267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5" name="Conexão em ângulos rectos 60"/>
            <p:cNvCxnSpPr>
              <a:stCxn id="267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7" name="Conexão em ângulos rectos 67"/>
            <p:cNvCxnSpPr>
              <a:stCxn id="27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recta 102"/>
            <p:cNvCxnSpPr>
              <a:stCxn id="291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recta unidireccional 107"/>
            <p:cNvCxnSpPr>
              <a:endCxn id="27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recta unidireccional 108"/>
            <p:cNvCxnSpPr>
              <a:endCxn id="265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114"/>
            <p:cNvCxnSpPr>
              <a:endCxn id="266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115"/>
            <p:cNvCxnSpPr>
              <a:endCxn id="295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4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85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289" name="Conexão recta unidireccional 37"/>
            <p:cNvCxnSpPr>
              <a:endCxn id="285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unidireccional 41"/>
            <p:cNvCxnSpPr>
              <a:stCxn id="285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1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 smtClean="0"/>
                <a:t>W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292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293" name="Conexão em ângulos rectos 50"/>
            <p:cNvCxnSpPr>
              <a:stCxn id="255" idx="1"/>
              <a:endCxn id="301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54"/>
            <p:cNvCxnSpPr>
              <a:stCxn id="292" idx="0"/>
              <a:endCxn id="295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6" name="Conexão em ângulos rectos 33"/>
            <p:cNvCxnSpPr>
              <a:stCxn id="295" idx="6"/>
              <a:endCxn id="25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61"/>
            <p:cNvCxnSpPr>
              <a:stCxn id="295" idx="2"/>
              <a:endCxn id="25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em ângulos rectos 53"/>
            <p:cNvCxnSpPr>
              <a:endCxn id="299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9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0" name="Conexão em ângulos rectos 53"/>
            <p:cNvCxnSpPr>
              <a:stCxn id="299" idx="0"/>
              <a:endCxn id="265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1" name="Oval 300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2" name="Conexão em ângulos rectos 50"/>
            <p:cNvCxnSpPr>
              <a:stCxn id="301" idx="4"/>
              <a:endCxn id="292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em ângulos rectos 50"/>
            <p:cNvCxnSpPr>
              <a:stCxn id="254" idx="2"/>
              <a:endCxn id="301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04" name="Conexão em ângulos rectos 50"/>
          <p:cNvCxnSpPr>
            <a:stCxn id="254" idx="2"/>
            <a:endCxn id="301" idx="6"/>
          </p:cNvCxnSpPr>
          <p:nvPr/>
        </p:nvCxnSpPr>
        <p:spPr bwMode="auto">
          <a:xfrm rot="5400000">
            <a:off x="6715896" y="4263334"/>
            <a:ext cx="308367" cy="2705723"/>
          </a:xfrm>
          <a:prstGeom prst="bentConnector2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" name="Conexão em ângulos rectos 50"/>
          <p:cNvCxnSpPr>
            <a:stCxn id="301" idx="4"/>
            <a:endCxn id="292" idx="2"/>
          </p:cNvCxnSpPr>
          <p:nvPr/>
        </p:nvCxnSpPr>
        <p:spPr bwMode="auto">
          <a:xfrm rot="16200000" flipH="1">
            <a:off x="6046929" y="5260143"/>
            <a:ext cx="304051" cy="1699091"/>
          </a:xfrm>
          <a:prstGeom prst="bentConnector3">
            <a:avLst>
              <a:gd name="adj1" fmla="val 175185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31" grpId="0"/>
      <p:bldP spid="256" grpId="0" animBg="1"/>
      <p:bldP spid="256" grpId="1" animBg="1"/>
      <p:bldP spid="286" grpId="0"/>
      <p:bldP spid="287" grpId="0"/>
      <p:bldP spid="2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 - </a:t>
            </a:r>
            <a:r>
              <a:rPr lang="en-US" altLang="pt-PT" dirty="0" err="1" smtClean="0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Análises estatísticas mostram que os saltos condicionais são tomados em 60% dos casos</a:t>
            </a:r>
          </a:p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Prevendo que o salto é tomado a decisão certa é tomada mais do que metade das vezes</a:t>
            </a:r>
          </a:p>
          <a:p>
            <a:endParaRPr lang="en-US" altLang="pt-PT" smtClean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Alternativas:</a:t>
            </a:r>
          </a:p>
          <a:p>
            <a:pPr lvl="1"/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NT – </a:t>
            </a:r>
            <a:r>
              <a:rPr lang="en-US" altLang="pt-PT" i="1" smtClean="0">
                <a:latin typeface="Calibri" pitchFamily="-109" charset="0"/>
                <a:ea typeface="ＭＳ Ｐゴシック" pitchFamily="-109" charset="-128"/>
              </a:rPr>
              <a:t>Not Taken</a:t>
            </a:r>
          </a:p>
          <a:p>
            <a:pPr lvl="1"/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BTFNT – </a:t>
            </a:r>
            <a:r>
              <a:rPr lang="en-US" altLang="pt-PT" i="1" smtClean="0">
                <a:latin typeface="Calibri" pitchFamily="-109" charset="0"/>
                <a:ea typeface="ＭＳ Ｐゴシック" pitchFamily="-109" charset="-128"/>
              </a:rPr>
              <a:t>Backward Taken, Forward Not Taken</a:t>
            </a:r>
            <a:endParaRPr lang="en-US" altLang="pt-PT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3174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54D8AD1-93D7-4D4A-9E14-BA80328DBC1F}" type="slidenum">
              <a:rPr lang="pt-PT" altLang="pt-PT" sz="1200">
                <a:latin typeface="Calibri" pitchFamily="-109" charset="0"/>
              </a:rPr>
              <a:pPr eaLnBrk="1" hangingPunct="1"/>
              <a:t>14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3277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AA908E99-A188-44BE-96D7-3032EEDF47FB}" type="slidenum">
              <a:rPr lang="pt-PT" altLang="pt-PT" sz="1200">
                <a:latin typeface="Calibri" pitchFamily="-109" charset="0"/>
              </a:rPr>
              <a:pPr eaLnBrk="1" hangingPunct="1"/>
              <a:t>15</a:t>
            </a:fld>
            <a:endParaRPr lang="pt-PT" altLang="pt-PT" sz="1200">
              <a:latin typeface="Calibri" pitchFamily="-10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88" y="3500438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/>
                <a:gridCol w="539750"/>
                <a:gridCol w="539750"/>
                <a:gridCol w="541337"/>
                <a:gridCol w="539750"/>
                <a:gridCol w="539750"/>
                <a:gridCol w="53975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3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 smtClean="0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 smtClean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 smtClean="0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 smtClean="0">
                <a:latin typeface="Calibri" pitchFamily="-109" charset="0"/>
                <a:ea typeface="ＭＳ Ｐゴシック" pitchFamily="-109" charset="-128"/>
              </a:rPr>
              <a:t> - </a:t>
            </a:r>
            <a:r>
              <a:rPr lang="en-US" altLang="pt-PT" sz="2400" dirty="0" err="1" smtClean="0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8" name="Rectângulo 7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2842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3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4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5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6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8" name="CaixaDeTexto 227"/>
          <p:cNvSpPr txBox="1"/>
          <p:nvPr/>
        </p:nvSpPr>
        <p:spPr>
          <a:xfrm>
            <a:off x="642938" y="1000125"/>
            <a:ext cx="2462583" cy="2277547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jnz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I6:</a:t>
            </a:r>
            <a:r>
              <a:rPr lang="en-US" altLang="pt-PT" sz="1400" b="1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I7:</a:t>
            </a:r>
            <a:r>
              <a:rPr lang="en-US" altLang="pt-PT" sz="1400" b="1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29" name="CaixaDeTexto 228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2920" name="CaixaDeTexto 23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2921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32917" name="CaixaDeTexto 233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2918" name="CaixaDeTexto 234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32919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37" name="CaixaDeTexto 236"/>
          <p:cNvSpPr txBox="1"/>
          <p:nvPr/>
        </p:nvSpPr>
        <p:spPr>
          <a:xfrm>
            <a:off x="4689475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37"/>
          <p:cNvGrpSpPr>
            <a:grpSpLocks/>
          </p:cNvGrpSpPr>
          <p:nvPr/>
        </p:nvGrpSpPr>
        <p:grpSpPr bwMode="auto">
          <a:xfrm>
            <a:off x="4689475" y="3643313"/>
            <a:ext cx="492125" cy="1685925"/>
            <a:chOff x="5214942" y="3643314"/>
            <a:chExt cx="492443" cy="1685994"/>
          </a:xfrm>
        </p:grpSpPr>
        <p:sp>
          <p:nvSpPr>
            <p:cNvPr id="239" name="CaixaDeTexto 238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0" name="CaixaDeTexto 239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40"/>
          <p:cNvGrpSpPr>
            <a:grpSpLocks/>
          </p:cNvGrpSpPr>
          <p:nvPr/>
        </p:nvGrpSpPr>
        <p:grpSpPr bwMode="auto">
          <a:xfrm>
            <a:off x="4681538" y="1752599"/>
            <a:ext cx="500062" cy="3576639"/>
            <a:chOff x="5214942" y="1752574"/>
            <a:chExt cx="500066" cy="3576734"/>
          </a:xfrm>
        </p:grpSpPr>
        <p:sp>
          <p:nvSpPr>
            <p:cNvPr id="242" name="CaixaDeTexto 241"/>
            <p:cNvSpPr txBox="1"/>
            <p:nvPr/>
          </p:nvSpPr>
          <p:spPr>
            <a:xfrm>
              <a:off x="5214942" y="1752574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3" name="CaixaDeTexto 242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sp>
        <p:nvSpPr>
          <p:cNvPr id="249" name="CaixaDeTexto 248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51" name="CaixaDeTexto 250"/>
          <p:cNvSpPr txBox="1">
            <a:spLocks noChangeArrowheads="1"/>
          </p:cNvSpPr>
          <p:nvPr/>
        </p:nvSpPr>
        <p:spPr bwMode="auto">
          <a:xfrm>
            <a:off x="357188" y="4643438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sp>
        <p:nvSpPr>
          <p:cNvPr id="255" name="Rectângulo 254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60"/>
          <p:cNvGrpSpPr>
            <a:grpSpLocks/>
          </p:cNvGrpSpPr>
          <p:nvPr/>
        </p:nvGrpSpPr>
        <p:grpSpPr bwMode="auto">
          <a:xfrm>
            <a:off x="2571751" y="3857625"/>
            <a:ext cx="428323" cy="1543050"/>
            <a:chOff x="2571736" y="3857628"/>
            <a:chExt cx="427681" cy="1543118"/>
          </a:xfrm>
        </p:grpSpPr>
        <p:grpSp>
          <p:nvGrpSpPr>
            <p:cNvPr id="32907" name="Grupo 255"/>
            <p:cNvGrpSpPr>
              <a:grpSpLocks/>
            </p:cNvGrpSpPr>
            <p:nvPr/>
          </p:nvGrpSpPr>
          <p:grpSpPr bwMode="auto">
            <a:xfrm>
              <a:off x="2571736" y="4214818"/>
              <a:ext cx="370614" cy="1185928"/>
              <a:chOff x="1986808" y="3857628"/>
              <a:chExt cx="370614" cy="1185928"/>
            </a:xfrm>
          </p:grpSpPr>
          <p:sp>
            <p:nvSpPr>
              <p:cNvPr id="32909" name="CaixaDeTexto 256"/>
              <p:cNvSpPr txBox="1">
                <a:spLocks noChangeArrowheads="1"/>
              </p:cNvSpPr>
              <p:nvPr/>
            </p:nvSpPr>
            <p:spPr bwMode="auto">
              <a:xfrm>
                <a:off x="2000232" y="4643446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F</a:t>
                </a:r>
              </a:p>
            </p:txBody>
          </p:sp>
          <p:sp>
            <p:nvSpPr>
              <p:cNvPr id="32910" name="CaixaDeTexto 257"/>
              <p:cNvSpPr txBox="1">
                <a:spLocks noChangeArrowheads="1"/>
              </p:cNvSpPr>
              <p:nvPr/>
            </p:nvSpPr>
            <p:spPr bwMode="auto">
              <a:xfrm>
                <a:off x="1986808" y="421481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  <p:sp>
            <p:nvSpPr>
              <p:cNvPr id="32911" name="CaixaDeTexto 258"/>
              <p:cNvSpPr txBox="1">
                <a:spLocks noChangeArrowheads="1"/>
              </p:cNvSpPr>
              <p:nvPr/>
            </p:nvSpPr>
            <p:spPr bwMode="auto">
              <a:xfrm>
                <a:off x="2000232" y="3857628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E</a:t>
                </a:r>
              </a:p>
            </p:txBody>
          </p:sp>
        </p:grpSp>
        <p:sp>
          <p:nvSpPr>
            <p:cNvPr id="32908" name="CaixaDeTexto 259"/>
            <p:cNvSpPr txBox="1">
              <a:spLocks noChangeArrowheads="1"/>
            </p:cNvSpPr>
            <p:nvPr/>
          </p:nvSpPr>
          <p:spPr bwMode="auto">
            <a:xfrm>
              <a:off x="2571737" y="3857628"/>
              <a:ext cx="427680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50006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I6</a:t>
            </a:r>
          </a:p>
        </p:txBody>
      </p:sp>
      <p:grpSp>
        <p:nvGrpSpPr>
          <p:cNvPr id="18" name="Grupo 267"/>
          <p:cNvGrpSpPr>
            <a:grpSpLocks/>
          </p:cNvGrpSpPr>
          <p:nvPr/>
        </p:nvGrpSpPr>
        <p:grpSpPr bwMode="auto">
          <a:xfrm>
            <a:off x="4681519" y="514350"/>
            <a:ext cx="2557481" cy="4814887"/>
            <a:chOff x="5214942" y="514317"/>
            <a:chExt cx="2557512" cy="4814991"/>
          </a:xfrm>
        </p:grpSpPr>
        <p:grpSp>
          <p:nvGrpSpPr>
            <p:cNvPr id="32902" name="Grupo 262"/>
            <p:cNvGrpSpPr>
              <a:grpSpLocks/>
            </p:cNvGrpSpPr>
            <p:nvPr/>
          </p:nvGrpSpPr>
          <p:grpSpPr bwMode="auto">
            <a:xfrm>
              <a:off x="5214942" y="514317"/>
              <a:ext cx="2557512" cy="3529089"/>
              <a:chOff x="5214942" y="1728763"/>
              <a:chExt cx="2557512" cy="3529089"/>
            </a:xfrm>
          </p:grpSpPr>
          <p:sp>
            <p:nvSpPr>
              <p:cNvPr id="264" name="CaixaDeTexto 263"/>
              <p:cNvSpPr txBox="1"/>
              <p:nvPr/>
            </p:nvSpPr>
            <p:spPr>
              <a:xfrm>
                <a:off x="7280323" y="1728763"/>
                <a:ext cx="492131" cy="40005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I1</a:t>
                </a:r>
              </a:p>
            </p:txBody>
          </p:sp>
          <p:sp>
            <p:nvSpPr>
              <p:cNvPr id="265" name="CaixaDeTexto 264"/>
              <p:cNvSpPr txBox="1"/>
              <p:nvPr/>
            </p:nvSpPr>
            <p:spPr>
              <a:xfrm>
                <a:off x="5222898" y="2967040"/>
                <a:ext cx="492131" cy="40005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266" name="CaixaDeTexto 265"/>
              <p:cNvSpPr txBox="1"/>
              <p:nvPr/>
            </p:nvSpPr>
            <p:spPr>
              <a:xfrm>
                <a:off x="5214942" y="4857794"/>
                <a:ext cx="492129" cy="400058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I5</a:t>
                </a:r>
              </a:p>
            </p:txBody>
          </p:sp>
        </p:grpSp>
        <p:sp>
          <p:nvSpPr>
            <p:cNvPr id="267" name="CaixaDeTexto 266"/>
            <p:cNvSpPr txBox="1"/>
            <p:nvPr/>
          </p:nvSpPr>
          <p:spPr>
            <a:xfrm>
              <a:off x="5214942" y="4929250"/>
              <a:ext cx="492129" cy="40005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I6</a:t>
              </a:r>
            </a:p>
          </p:txBody>
        </p:sp>
      </p:grpSp>
      <p:sp>
        <p:nvSpPr>
          <p:cNvPr id="269" name="Rectângulo 268"/>
          <p:cNvSpPr/>
          <p:nvPr/>
        </p:nvSpPr>
        <p:spPr bwMode="auto">
          <a:xfrm>
            <a:off x="30765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0" name="CaixaDeTexto 269"/>
          <p:cNvSpPr txBox="1"/>
          <p:nvPr/>
        </p:nvSpPr>
        <p:spPr>
          <a:xfrm>
            <a:off x="6746507" y="514290"/>
            <a:ext cx="492493" cy="40011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I2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4640262" y="1765300"/>
            <a:ext cx="617538" cy="3683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lang="en-US" sz="105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79" name="CaixaDeTexto 278"/>
          <p:cNvSpPr txBox="1"/>
          <p:nvPr/>
        </p:nvSpPr>
        <p:spPr>
          <a:xfrm>
            <a:off x="4689475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I3</a:t>
            </a:r>
          </a:p>
        </p:txBody>
      </p:sp>
      <p:sp>
        <p:nvSpPr>
          <p:cNvPr id="280" name="CaixaDeTexto 279"/>
          <p:cNvSpPr txBox="1">
            <a:spLocks noChangeArrowheads="1"/>
          </p:cNvSpPr>
          <p:nvPr/>
        </p:nvSpPr>
        <p:spPr bwMode="auto">
          <a:xfrm>
            <a:off x="357188" y="535781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32894" name="Grupo 280"/>
          <p:cNvGrpSpPr>
            <a:grpSpLocks/>
          </p:cNvGrpSpPr>
          <p:nvPr/>
        </p:nvGrpSpPr>
        <p:grpSpPr bwMode="auto">
          <a:xfrm>
            <a:off x="3106737" y="4243332"/>
            <a:ext cx="428322" cy="1543108"/>
            <a:chOff x="2571736" y="3857628"/>
            <a:chExt cx="428004" cy="1543118"/>
          </a:xfrm>
        </p:grpSpPr>
        <p:sp>
          <p:nvSpPr>
            <p:cNvPr id="32898" name="CaixaDeTexto 283"/>
            <p:cNvSpPr txBox="1">
              <a:spLocks noChangeArrowheads="1"/>
            </p:cNvSpPr>
            <p:nvPr/>
          </p:nvSpPr>
          <p:spPr bwMode="auto">
            <a:xfrm>
              <a:off x="2585160" y="500063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2899" name="CaixaDeTexto 282"/>
            <p:cNvSpPr txBox="1">
              <a:spLocks noChangeArrowheads="1"/>
            </p:cNvSpPr>
            <p:nvPr/>
          </p:nvSpPr>
          <p:spPr bwMode="auto">
            <a:xfrm>
              <a:off x="2571736" y="3857628"/>
              <a:ext cx="428004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148013" y="4572002"/>
            <a:ext cx="357187" cy="790575"/>
            <a:chOff x="3148013" y="4572002"/>
            <a:chExt cx="357187" cy="790575"/>
          </a:xfrm>
        </p:grpSpPr>
        <p:sp>
          <p:nvSpPr>
            <p:cNvPr id="288" name="Oval 287"/>
            <p:cNvSpPr/>
            <p:nvPr/>
          </p:nvSpPr>
          <p:spPr bwMode="auto">
            <a:xfrm>
              <a:off x="3148013" y="4572002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3148013" y="4929190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D</a:t>
              </a:r>
            </a:p>
          </p:txBody>
        </p:sp>
      </p:grpSp>
      <p:sp>
        <p:nvSpPr>
          <p:cNvPr id="291" name="Rectângulo 290"/>
          <p:cNvSpPr/>
          <p:nvPr/>
        </p:nvSpPr>
        <p:spPr bwMode="auto">
          <a:xfrm>
            <a:off x="35718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2" name="CaixaDeTexto 291"/>
          <p:cNvSpPr txBox="1">
            <a:spLocks noChangeArrowheads="1"/>
          </p:cNvSpPr>
          <p:nvPr/>
        </p:nvSpPr>
        <p:spPr bwMode="auto">
          <a:xfrm>
            <a:off x="357188" y="576421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23" name="Grupo 292"/>
          <p:cNvGrpSpPr>
            <a:grpSpLocks/>
          </p:cNvGrpSpPr>
          <p:nvPr/>
        </p:nvGrpSpPr>
        <p:grpSpPr bwMode="auto">
          <a:xfrm>
            <a:off x="3571873" y="4572001"/>
            <a:ext cx="400049" cy="1571625"/>
            <a:chOff x="3029218" y="4214818"/>
            <a:chExt cx="400052" cy="1571636"/>
          </a:xfrm>
        </p:grpSpPr>
        <p:grpSp>
          <p:nvGrpSpPr>
            <p:cNvPr id="32888" name="Grupo 280"/>
            <p:cNvGrpSpPr>
              <a:grpSpLocks/>
            </p:cNvGrpSpPr>
            <p:nvPr/>
          </p:nvGrpSpPr>
          <p:grpSpPr bwMode="auto">
            <a:xfrm>
              <a:off x="3029218" y="5000636"/>
              <a:ext cx="370614" cy="785818"/>
              <a:chOff x="2569828" y="4614928"/>
              <a:chExt cx="370614" cy="785818"/>
            </a:xfrm>
          </p:grpSpPr>
          <p:sp>
            <p:nvSpPr>
              <p:cNvPr id="32892" name="CaixaDeTexto 297"/>
              <p:cNvSpPr txBox="1">
                <a:spLocks noChangeArrowheads="1"/>
              </p:cNvSpPr>
              <p:nvPr/>
            </p:nvSpPr>
            <p:spPr bwMode="auto">
              <a:xfrm>
                <a:off x="2585160" y="5000636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F</a:t>
                </a:r>
              </a:p>
            </p:txBody>
          </p:sp>
          <p:sp>
            <p:nvSpPr>
              <p:cNvPr id="32893" name="CaixaDeTexto 298"/>
              <p:cNvSpPr txBox="1">
                <a:spLocks noChangeArrowheads="1"/>
              </p:cNvSpPr>
              <p:nvPr/>
            </p:nvSpPr>
            <p:spPr bwMode="auto">
              <a:xfrm>
                <a:off x="2569828" y="461492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</p:grpSp>
        <p:sp>
          <p:nvSpPr>
            <p:cNvPr id="296" name="Oval 295"/>
            <p:cNvSpPr/>
            <p:nvPr/>
          </p:nvSpPr>
          <p:spPr bwMode="auto">
            <a:xfrm>
              <a:off x="3072081" y="4214818"/>
              <a:ext cx="357189" cy="43339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297" name="Oval 296"/>
            <p:cNvSpPr/>
            <p:nvPr/>
          </p:nvSpPr>
          <p:spPr bwMode="auto">
            <a:xfrm>
              <a:off x="3072081" y="4572008"/>
              <a:ext cx="357189" cy="4333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25" name="Grupo 306"/>
          <p:cNvGrpSpPr>
            <a:grpSpLocks/>
          </p:cNvGrpSpPr>
          <p:nvPr/>
        </p:nvGrpSpPr>
        <p:grpSpPr bwMode="auto">
          <a:xfrm>
            <a:off x="4640262" y="533400"/>
            <a:ext cx="2606676" cy="4800600"/>
            <a:chOff x="3428992" y="709539"/>
            <a:chExt cx="2606692" cy="4800687"/>
          </a:xfrm>
        </p:grpSpPr>
        <p:sp>
          <p:nvSpPr>
            <p:cNvPr id="301" name="CaixaDeTexto 300"/>
            <p:cNvSpPr txBox="1"/>
            <p:nvPr/>
          </p:nvSpPr>
          <p:spPr>
            <a:xfrm>
              <a:off x="3500431" y="3814746"/>
              <a:ext cx="492128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5418142" y="709539"/>
              <a:ext cx="617542" cy="36830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5" name="Oval 304"/>
            <p:cNvSpPr/>
            <p:nvPr/>
          </p:nvSpPr>
          <p:spPr bwMode="auto">
            <a:xfrm>
              <a:off x="3428992" y="1941462"/>
              <a:ext cx="617542" cy="36830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6" name="CaixaDeTexto 305"/>
            <p:cNvSpPr txBox="1"/>
            <p:nvPr/>
          </p:nvSpPr>
          <p:spPr>
            <a:xfrm>
              <a:off x="3500431" y="5110169"/>
              <a:ext cx="492128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sp>
        <p:nvSpPr>
          <p:cNvPr id="294" name="CaixaDeTexto 293"/>
          <p:cNvSpPr txBox="1"/>
          <p:nvPr/>
        </p:nvSpPr>
        <p:spPr bwMode="auto">
          <a:xfrm>
            <a:off x="4689475" y="17526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I5</a:t>
            </a:r>
          </a:p>
        </p:txBody>
      </p:sp>
      <p:sp>
        <p:nvSpPr>
          <p:cNvPr id="295" name="CaixaDeTexto 294"/>
          <p:cNvSpPr txBox="1"/>
          <p:nvPr/>
        </p:nvSpPr>
        <p:spPr bwMode="auto">
          <a:xfrm>
            <a:off x="4689475" y="363855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I6</a:t>
            </a:r>
          </a:p>
        </p:txBody>
      </p:sp>
      <p:grpSp>
        <p:nvGrpSpPr>
          <p:cNvPr id="26" name="Grupo 293"/>
          <p:cNvGrpSpPr>
            <a:grpSpLocks/>
          </p:cNvGrpSpPr>
          <p:nvPr/>
        </p:nvGrpSpPr>
        <p:grpSpPr bwMode="auto">
          <a:xfrm>
            <a:off x="2143127" y="6143626"/>
            <a:ext cx="2684124" cy="474108"/>
            <a:chOff x="2428926" y="2351169"/>
            <a:chExt cx="1822090" cy="474313"/>
          </a:xfrm>
        </p:grpSpPr>
        <p:cxnSp>
          <p:nvCxnSpPr>
            <p:cNvPr id="32881" name="Conexão recta unidireccional 290"/>
            <p:cNvCxnSpPr>
              <a:cxnSpLocks noChangeShapeType="1"/>
              <a:stCxn id="32882" idx="1"/>
              <a:endCxn id="8" idx="2"/>
            </p:cNvCxnSpPr>
            <p:nvPr/>
          </p:nvCxnSpPr>
          <p:spPr bwMode="auto">
            <a:xfrm rot="10800000">
              <a:off x="2428926" y="2351169"/>
              <a:ext cx="355627" cy="289566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82" name="CaixaDeTexto 292"/>
            <p:cNvSpPr txBox="1">
              <a:spLocks noChangeArrowheads="1"/>
            </p:cNvSpPr>
            <p:nvPr/>
          </p:nvSpPr>
          <p:spPr bwMode="auto">
            <a:xfrm>
              <a:off x="2784551" y="2455990"/>
              <a:ext cx="1466465" cy="369492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800" dirty="0" smtClean="0">
                  <a:solidFill>
                    <a:srgbClr val="00B050"/>
                  </a:solidFill>
                  <a:latin typeface="Calibri" pitchFamily="-109" charset="0"/>
                </a:rPr>
                <a:t>Branch Taken</a:t>
              </a:r>
              <a:endParaRPr lang="en-US" altLang="pt-PT" sz="1800" dirty="0">
                <a:solidFill>
                  <a:srgbClr val="00B050"/>
                </a:solidFill>
                <a:latin typeface="Calibri" pitchFamily="-109" charset="0"/>
              </a:endParaRPr>
            </a:p>
          </p:txBody>
        </p:sp>
      </p:grpSp>
      <p:grpSp>
        <p:nvGrpSpPr>
          <p:cNvPr id="27" name="Grupo 293"/>
          <p:cNvGrpSpPr>
            <a:grpSpLocks/>
          </p:cNvGrpSpPr>
          <p:nvPr/>
        </p:nvGrpSpPr>
        <p:grpSpPr bwMode="auto">
          <a:xfrm>
            <a:off x="3290888" y="6143626"/>
            <a:ext cx="2043112" cy="474106"/>
            <a:chOff x="1646606" y="2351938"/>
            <a:chExt cx="1728839" cy="473801"/>
          </a:xfrm>
          <a:solidFill>
            <a:srgbClr val="FFFFFF"/>
          </a:solidFill>
        </p:grpSpPr>
        <p:cxnSp>
          <p:nvCxnSpPr>
            <p:cNvPr id="309" name="Conexão recta unidireccional 290"/>
            <p:cNvCxnSpPr>
              <a:cxnSpLocks noChangeShapeType="1"/>
              <a:stCxn id="310" idx="1"/>
              <a:endCxn id="269" idx="2"/>
            </p:cNvCxnSpPr>
            <p:nvPr/>
          </p:nvCxnSpPr>
          <p:spPr bwMode="auto">
            <a:xfrm rot="10800000">
              <a:off x="1646606" y="2351938"/>
              <a:ext cx="262373" cy="289255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/>
          </p:spPr>
        </p:cxnSp>
        <p:sp>
          <p:nvSpPr>
            <p:cNvPr id="310" name="CaixaDeTexto 292"/>
            <p:cNvSpPr txBox="1">
              <a:spLocks noChangeArrowheads="1"/>
            </p:cNvSpPr>
            <p:nvPr/>
          </p:nvSpPr>
          <p:spPr bwMode="auto">
            <a:xfrm>
              <a:off x="1908979" y="2456645"/>
              <a:ext cx="1466466" cy="369094"/>
            </a:xfrm>
            <a:prstGeom prst="rect">
              <a:avLst/>
            </a:prstGeom>
            <a:grpFill/>
            <a:ln w="9525">
              <a:solidFill>
                <a:srgbClr val="00B05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 err="1" smtClean="0">
                  <a:solidFill>
                    <a:srgbClr val="00B050"/>
                  </a:solidFill>
                  <a:latin typeface="Calibri" charset="0"/>
                </a:rPr>
                <a:t>Corrige</a:t>
              </a:r>
              <a:r>
                <a:rPr lang="en-US" sz="1800" dirty="0" smtClean="0">
                  <a:solidFill>
                    <a:srgbClr val="00B050"/>
                  </a:solidFill>
                  <a:latin typeface="Calibri" charset="0"/>
                </a:rPr>
                <a:t> </a:t>
              </a:r>
              <a:r>
                <a:rPr lang="en-US" sz="1800" dirty="0" err="1" smtClean="0">
                  <a:solidFill>
                    <a:srgbClr val="00B050"/>
                  </a:solidFill>
                  <a:latin typeface="Calibri" charset="0"/>
                </a:rPr>
                <a:t>previsão</a:t>
              </a:r>
              <a:endParaRPr lang="en-US" sz="1800" dirty="0" smtClean="0">
                <a:solidFill>
                  <a:srgbClr val="00B050"/>
                </a:solidFill>
                <a:latin typeface="Calibri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0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08" name="Conexão em ângulos rectos 8"/>
            <p:cNvCxnSpPr>
              <a:endCxn id="30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em ângulos rectos 12"/>
            <p:cNvCxnSpPr>
              <a:endCxn id="30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13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16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7" name="Conexão em ângulos rectos 31"/>
            <p:cNvCxnSpPr>
              <a:stCxn id="30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8" name="Conexão em ângulos rectos 32"/>
            <p:cNvCxnSpPr>
              <a:stCxn id="30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9" name="Conexão em ângulos rectos 40"/>
            <p:cNvCxnSpPr>
              <a:endCxn id="312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0" name="Conexão em ângulos rectos 43"/>
            <p:cNvCxnSpPr>
              <a:stCxn id="314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1" name="Conexão em ângulos rectos 46"/>
            <p:cNvCxnSpPr>
              <a:stCxn id="313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2" name="Conexão em ângulos rectos 56"/>
            <p:cNvCxnSpPr>
              <a:endCxn id="315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3" name="Conexão em ângulos rectos 60"/>
            <p:cNvCxnSpPr>
              <a:stCxn id="315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4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5" name="Conexão em ângulos rectos 67"/>
            <p:cNvCxnSpPr>
              <a:stCxn id="324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recta 102"/>
            <p:cNvCxnSpPr>
              <a:stCxn id="336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8" name="Conexão recta unidireccional 107"/>
            <p:cNvCxnSpPr>
              <a:endCxn id="324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9" name="Conexão recta unidireccional 108"/>
            <p:cNvCxnSpPr>
              <a:endCxn id="313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0" name="Conexão em ângulos rectos 114"/>
            <p:cNvCxnSpPr>
              <a:endCxn id="314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1" name="Conexão em ângulos rectos 115"/>
            <p:cNvCxnSpPr>
              <a:endCxn id="340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2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33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34" name="Conexão recta unidireccional 37"/>
            <p:cNvCxnSpPr>
              <a:endCxn id="333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5" name="Conexão recta unidireccional 41"/>
            <p:cNvCxnSpPr>
              <a:stCxn id="333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6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 smtClean="0"/>
                <a:t>W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37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38" name="Conexão em ângulos rectos 50"/>
            <p:cNvCxnSpPr>
              <a:stCxn id="307" idx="1"/>
              <a:endCxn id="346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9" name="Conexão em ângulos rectos 54"/>
            <p:cNvCxnSpPr>
              <a:stCxn id="337" idx="0"/>
              <a:endCxn id="340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0" name="Oval 339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1" name="Conexão em ângulos rectos 33"/>
            <p:cNvCxnSpPr>
              <a:stCxn id="340" idx="6"/>
              <a:endCxn id="30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61"/>
            <p:cNvCxnSpPr>
              <a:stCxn id="340" idx="2"/>
              <a:endCxn id="30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53"/>
            <p:cNvCxnSpPr>
              <a:endCxn id="344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4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5" name="Conexão em ângulos rectos 53"/>
            <p:cNvCxnSpPr>
              <a:stCxn id="344" idx="0"/>
              <a:endCxn id="313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6" name="Oval 345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7" name="Conexão em ângulos rectos 50"/>
            <p:cNvCxnSpPr>
              <a:stCxn id="346" idx="4"/>
              <a:endCxn id="337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Conexão em ângulos rectos 50"/>
            <p:cNvCxnSpPr>
              <a:stCxn id="304" idx="2"/>
              <a:endCxn id="346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58" name="Shape 357"/>
          <p:cNvCxnSpPr>
            <a:stCxn id="336" idx="3"/>
            <a:endCxn id="340" idx="5"/>
          </p:cNvCxnSpPr>
          <p:nvPr/>
        </p:nvCxnSpPr>
        <p:spPr bwMode="auto">
          <a:xfrm flipH="1">
            <a:off x="7113650" y="1177886"/>
            <a:ext cx="1496951" cy="4229271"/>
          </a:xfrm>
          <a:prstGeom prst="bentConnector4">
            <a:avLst>
              <a:gd name="adj1" fmla="val -23429"/>
              <a:gd name="adj2" fmla="val 106702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0" name="Oval 359"/>
          <p:cNvSpPr/>
          <p:nvPr/>
        </p:nvSpPr>
        <p:spPr bwMode="auto">
          <a:xfrm>
            <a:off x="4648200" y="3657600"/>
            <a:ext cx="617538" cy="3683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lang="en-US" sz="105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29" grpId="0"/>
      <p:bldP spid="237" grpId="0" animBg="1"/>
      <p:bldP spid="237" grpId="1" animBg="1"/>
      <p:bldP spid="249" grpId="0"/>
      <p:bldP spid="250" grpId="0"/>
      <p:bldP spid="251" grpId="0"/>
      <p:bldP spid="255" grpId="0" animBg="1"/>
      <p:bldP spid="255" grpId="1" animBg="1"/>
      <p:bldP spid="262" grpId="0"/>
      <p:bldP spid="269" grpId="0" animBg="1"/>
      <p:bldP spid="269" grpId="1" animBg="1"/>
      <p:bldP spid="270" grpId="0" animBg="1"/>
      <p:bldP spid="270" grpId="1" animBg="1"/>
      <p:bldP spid="278" grpId="0" animBg="1"/>
      <p:bldP spid="278" grpId="1" animBg="1"/>
      <p:bldP spid="279" grpId="0" animBg="1"/>
      <p:bldP spid="279" grpId="1" animBg="1"/>
      <p:bldP spid="280" grpId="0"/>
      <p:bldP spid="291" grpId="0" animBg="1"/>
      <p:bldP spid="292" grpId="0"/>
      <p:bldP spid="294" grpId="0" animBg="1"/>
      <p:bldP spid="294" grpId="1" animBg="1"/>
      <p:bldP spid="295" grpId="0" animBg="1"/>
      <p:bldP spid="295" grpId="1" animBg="1"/>
      <p:bldP spid="360" grpId="0" animBg="1"/>
      <p:bldP spid="36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 smtClean="0">
                <a:latin typeface="Calibri" pitchFamily="-109" charset="0"/>
                <a:ea typeface="ＭＳ Ｐゴシック" pitchFamily="-109" charset="-128"/>
              </a:rPr>
              <a:t> - </a:t>
            </a:r>
            <a:r>
              <a:rPr lang="en-US" altLang="pt-PT" dirty="0" err="1" smtClean="0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pt-PT" altLang="pt-PT" dirty="0" smtClean="0">
              <a:latin typeface="Courier New" pitchFamily="-109" charset="0"/>
              <a:ea typeface="ＭＳ Ｐゴシック" pitchFamily="-109" charset="-128"/>
              <a:cs typeface="Courier New" pitchFamily="-109" charset="0"/>
            </a:endParaRPr>
          </a:p>
        </p:txBody>
      </p:sp>
      <p:sp>
        <p:nvSpPr>
          <p:cNvPr id="3379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 smtClean="0">
                <a:latin typeface="Calibri" pitchFamily="-109" charset="0"/>
                <a:ea typeface="ＭＳ Ｐゴシック" pitchFamily="-109" charset="-128"/>
              </a:rPr>
              <a:t>Prevê-se que o salto é sempre tomado</a:t>
            </a:r>
          </a:p>
          <a:p>
            <a:r>
              <a:rPr lang="pt-PT" altLang="pt-PT" sz="2400" dirty="0" smtClean="0">
                <a:latin typeface="Calibri" pitchFamily="-109" charset="0"/>
                <a:ea typeface="ＭＳ Ｐゴシック" pitchFamily="-109" charset="-128"/>
              </a:rPr>
              <a:t>A correcção da previsão é determinada posteriormente, quando a instrução de salto termina o estágio de execução</a:t>
            </a:r>
          </a:p>
          <a:p>
            <a:r>
              <a:rPr lang="pt-PT" altLang="pt-PT" sz="2400" dirty="0" smtClean="0">
                <a:latin typeface="Calibri" pitchFamily="-109" charset="0"/>
                <a:ea typeface="ＭＳ Ｐゴシック" pitchFamily="-109" charset="-128"/>
              </a:rPr>
              <a:t>Se a previsão estiver errada as instruções que entretanto foram lidas para o </a:t>
            </a:r>
            <a:r>
              <a:rPr lang="pt-PT" altLang="pt-PT" sz="2400" i="1" dirty="0" smtClean="0">
                <a:latin typeface="Calibri" pitchFamily="-109" charset="0"/>
                <a:ea typeface="ＭＳ Ｐゴシック" pitchFamily="-109" charset="-128"/>
              </a:rPr>
              <a:t>pipeline</a:t>
            </a:r>
            <a:r>
              <a:rPr lang="pt-PT" altLang="pt-PT" sz="2400" dirty="0" smtClean="0">
                <a:latin typeface="Calibri" pitchFamily="-109" charset="0"/>
                <a:ea typeface="ＭＳ Ｐゴシック" pitchFamily="-109" charset="-128"/>
              </a:rPr>
              <a:t> são convertidas em </a:t>
            </a:r>
            <a:r>
              <a:rPr lang="pt-PT" altLang="pt-PT" sz="2000" dirty="0" err="1" smtClean="0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nops</a:t>
            </a:r>
            <a:r>
              <a:rPr lang="pt-PT" altLang="pt-PT" sz="2400" dirty="0" smtClean="0">
                <a:latin typeface="Calibri" pitchFamily="-109" charset="0"/>
                <a:ea typeface="ＭＳ Ｐゴシック" pitchFamily="-109" charset="-128"/>
              </a:rPr>
              <a:t>:</a:t>
            </a:r>
          </a:p>
          <a:p>
            <a:pPr lvl="1"/>
            <a:r>
              <a:rPr lang="pt-PT" altLang="pt-PT" sz="2000" dirty="0" smtClean="0">
                <a:latin typeface="Calibri" pitchFamily="-109" charset="0"/>
                <a:ea typeface="ＭＳ Ｐゴシック" pitchFamily="-109" charset="-128"/>
              </a:rPr>
              <a:t>Injecção de </a:t>
            </a:r>
            <a:r>
              <a:rPr lang="ja-JP" altLang="pt-PT" sz="2000" dirty="0" smtClean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000" dirty="0" smtClean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sz="2000" dirty="0" smtClean="0">
                <a:latin typeface="Calibri" pitchFamily="-109" charset="0"/>
                <a:ea typeface="ＭＳ Ｐゴシック" pitchFamily="-109" charset="-128"/>
              </a:rPr>
              <a:t>”</a:t>
            </a:r>
            <a:endParaRPr lang="pt-PT" altLang="ja-JP" sz="2000" dirty="0" smtClean="0">
              <a:latin typeface="Calibri" pitchFamily="-109" charset="0"/>
              <a:ea typeface="ＭＳ Ｐゴシック" pitchFamily="-109" charset="-128"/>
            </a:endParaRPr>
          </a:p>
          <a:p>
            <a:r>
              <a:rPr lang="pt-PT" altLang="pt-PT" sz="2400" dirty="0" smtClean="0">
                <a:latin typeface="Calibri" pitchFamily="-109" charset="0"/>
                <a:ea typeface="ＭＳ Ｐゴシック" pitchFamily="-109" charset="-128"/>
              </a:rPr>
              <a:t>Isto é possível porque estas instruções ainda não tiveram hipótese de alterar o estado da máquina</a:t>
            </a:r>
          </a:p>
          <a:p>
            <a:pPr lvl="1"/>
            <a:r>
              <a:rPr lang="pt-PT" altLang="pt-PT" sz="2000" dirty="0" smtClean="0">
                <a:latin typeface="Calibri" pitchFamily="-109" charset="0"/>
                <a:ea typeface="ＭＳ Ｐゴシック" pitchFamily="-109" charset="-128"/>
              </a:rPr>
              <a:t>Escritas que alteram o estado acontecem apenas nos estágios de </a:t>
            </a:r>
            <a:r>
              <a:rPr lang="ja-JP" altLang="pt-PT" sz="2000" dirty="0" smtClean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000" dirty="0" smtClean="0">
                <a:latin typeface="Calibri" pitchFamily="-109" charset="0"/>
                <a:ea typeface="ＭＳ Ｐゴシック" pitchFamily="-109" charset="-128"/>
              </a:rPr>
              <a:t>EXECUTE</a:t>
            </a:r>
            <a:r>
              <a:rPr lang="ja-JP" altLang="pt-PT" sz="2000" dirty="0" smtClean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sz="2000" dirty="0" smtClean="0">
                <a:latin typeface="Calibri" pitchFamily="-109" charset="0"/>
                <a:ea typeface="ＭＳ Ｐゴシック" pitchFamily="-109" charset="-128"/>
              </a:rPr>
              <a:t> (CC) e </a:t>
            </a:r>
            <a:r>
              <a:rPr lang="ja-JP" altLang="pt-PT" sz="2000" dirty="0" smtClean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000" dirty="0" smtClean="0">
                <a:latin typeface="Calibri" pitchFamily="-109" charset="0"/>
                <a:ea typeface="ＭＳ Ｐゴシック" pitchFamily="-109" charset="-128"/>
              </a:rPr>
              <a:t>WRITEBACK</a:t>
            </a:r>
            <a:r>
              <a:rPr lang="ja-JP" altLang="pt-PT" sz="2000" dirty="0" smtClean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sz="2000" dirty="0" smtClean="0">
                <a:latin typeface="Calibri" pitchFamily="-109" charset="0"/>
                <a:ea typeface="ＭＳ Ｐゴシック" pitchFamily="-109" charset="-128"/>
              </a:rPr>
              <a:t> (Registos)</a:t>
            </a:r>
          </a:p>
          <a:p>
            <a:r>
              <a:rPr lang="pt-PT" altLang="pt-PT" sz="2400" i="1" dirty="0" err="1" smtClean="0">
                <a:latin typeface="Calibri" pitchFamily="-109" charset="0"/>
                <a:ea typeface="ＭＳ Ｐゴシック" pitchFamily="-109" charset="-128"/>
              </a:rPr>
              <a:t>stall</a:t>
            </a:r>
            <a:r>
              <a:rPr lang="pt-PT" altLang="pt-PT" sz="2400" dirty="0" smtClean="0">
                <a:latin typeface="Calibri" pitchFamily="-109" charset="0"/>
                <a:ea typeface="ＭＳ Ｐゴシック" pitchFamily="-109" charset="-128"/>
              </a:rPr>
              <a:t> do pipeline (injecção de </a:t>
            </a:r>
            <a:r>
              <a:rPr lang="ja-JP" altLang="pt-PT" sz="2400" dirty="0" smtClean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400" dirty="0" smtClean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sz="2400" dirty="0" smtClean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sz="2400" dirty="0" smtClean="0">
                <a:latin typeface="Calibri" pitchFamily="-109" charset="0"/>
                <a:ea typeface="ＭＳ Ｐゴシック" pitchFamily="-109" charset="-128"/>
              </a:rPr>
              <a:t>): resulta num desperdício de um número de ciclos igual ao número de bolhas injectadas</a:t>
            </a:r>
            <a:endParaRPr lang="pt-PT" altLang="pt-PT" sz="2400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3796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33797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6B772AB-23D6-4F7E-9CA5-E013BC7665A5}" type="slidenum">
              <a:rPr lang="pt-PT" altLang="pt-PT" sz="1200">
                <a:latin typeface="Calibri" pitchFamily="-109" charset="0"/>
              </a:rPr>
              <a:pPr eaLnBrk="1" hangingPunct="1"/>
              <a:t>16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000375"/>
          <a:ext cx="3736975" cy="2600325"/>
        </p:xfrm>
        <a:graphic>
          <a:graphicData uri="http://schemas.openxmlformats.org/drawingml/2006/table">
            <a:tbl>
              <a:tblPr/>
              <a:tblGrid>
                <a:gridCol w="436562"/>
                <a:gridCol w="549275"/>
                <a:gridCol w="550863"/>
                <a:gridCol w="549275"/>
                <a:gridCol w="550862"/>
                <a:gridCol w="549275"/>
                <a:gridCol w="550863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4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0A880AE-B671-4A3D-B6A6-0BABBA8D8E25}" type="slidenum">
              <a:rPr lang="pt-PT" altLang="pt-PT" sz="1200">
                <a:latin typeface="Calibri" pitchFamily="-109" charset="0"/>
              </a:rPr>
              <a:pPr eaLnBrk="1" hangingPunct="1"/>
              <a:t>17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1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 smtClean="0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 smtClean="0">
                <a:latin typeface="Calibri" pitchFamily="-109" charset="0"/>
                <a:ea typeface="ＭＳ Ｐゴシック" pitchFamily="-109" charset="-128"/>
              </a:rPr>
              <a:t> de dados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9288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357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857250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955" name="Rectangle 31"/>
          <p:cNvSpPr>
            <a:spLocks noChangeArrowheads="1"/>
          </p:cNvSpPr>
          <p:nvPr/>
        </p:nvSpPr>
        <p:spPr bwMode="auto">
          <a:xfrm>
            <a:off x="4495800" y="4479925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6" name="Rectangle 33"/>
          <p:cNvSpPr>
            <a:spLocks noChangeArrowheads="1"/>
          </p:cNvSpPr>
          <p:nvPr/>
        </p:nvSpPr>
        <p:spPr bwMode="auto">
          <a:xfrm>
            <a:off x="4495800" y="3325813"/>
            <a:ext cx="4587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9" name="Rectangle 137"/>
          <p:cNvSpPr>
            <a:spLocks noChangeArrowheads="1"/>
          </p:cNvSpPr>
          <p:nvPr/>
        </p:nvSpPr>
        <p:spPr bwMode="auto">
          <a:xfrm>
            <a:off x="4497388" y="4975225"/>
            <a:ext cx="2333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9" name="CaixaDeTexto 228"/>
          <p:cNvSpPr txBox="1"/>
          <p:nvPr/>
        </p:nvSpPr>
        <p:spPr>
          <a:xfrm>
            <a:off x="642938" y="1214438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30" name="CaixaDeTexto 229"/>
          <p:cNvSpPr txBox="1">
            <a:spLocks noChangeArrowheads="1"/>
          </p:cNvSpPr>
          <p:nvPr/>
        </p:nvSpPr>
        <p:spPr bwMode="auto">
          <a:xfrm>
            <a:off x="857250" y="3357563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1428750" y="3357562"/>
            <a:ext cx="369888" cy="1462111"/>
            <a:chOff x="1428706" y="3857628"/>
            <a:chExt cx="370636" cy="1462245"/>
          </a:xfrm>
        </p:grpSpPr>
        <p:sp>
          <p:nvSpPr>
            <p:cNvPr id="37046" name="CaixaDeTexto 230"/>
            <p:cNvSpPr txBox="1">
              <a:spLocks noChangeArrowheads="1"/>
            </p:cNvSpPr>
            <p:nvPr/>
          </p:nvSpPr>
          <p:spPr bwMode="auto">
            <a:xfrm>
              <a:off x="1428706" y="4919763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7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2000250" y="3357565"/>
            <a:ext cx="369888" cy="1900236"/>
            <a:chOff x="1999515" y="3857628"/>
            <a:chExt cx="370614" cy="1900385"/>
          </a:xfrm>
        </p:grpSpPr>
        <p:sp>
          <p:nvSpPr>
            <p:cNvPr id="37043" name="CaixaDeTexto 233"/>
            <p:cNvSpPr txBox="1">
              <a:spLocks noChangeArrowheads="1"/>
            </p:cNvSpPr>
            <p:nvPr/>
          </p:nvSpPr>
          <p:spPr bwMode="auto">
            <a:xfrm>
              <a:off x="1999515" y="5357904"/>
              <a:ext cx="34176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4" name="CaixaDeTexto 234"/>
            <p:cNvSpPr txBox="1">
              <a:spLocks noChangeArrowheads="1"/>
            </p:cNvSpPr>
            <p:nvPr/>
          </p:nvSpPr>
          <p:spPr bwMode="auto">
            <a:xfrm>
              <a:off x="1999515" y="4919749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  <p:sp>
          <p:nvSpPr>
            <p:cNvPr id="37045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38" name="CaixaDeTexto 237"/>
          <p:cNvSpPr txBox="1"/>
          <p:nvPr/>
        </p:nvSpPr>
        <p:spPr>
          <a:xfrm>
            <a:off x="4800600" y="49530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37"/>
          <p:cNvGrpSpPr>
            <a:grpSpLocks/>
          </p:cNvGrpSpPr>
          <p:nvPr/>
        </p:nvGrpSpPr>
        <p:grpSpPr bwMode="auto">
          <a:xfrm>
            <a:off x="4800600" y="3657600"/>
            <a:ext cx="492125" cy="1685925"/>
            <a:chOff x="5214942" y="3643314"/>
            <a:chExt cx="492763" cy="1686054"/>
          </a:xfrm>
        </p:grpSpPr>
        <p:sp>
          <p:nvSpPr>
            <p:cNvPr id="240" name="CaixaDeTexto 239"/>
            <p:cNvSpPr txBox="1"/>
            <p:nvPr/>
          </p:nvSpPr>
          <p:spPr>
            <a:xfrm>
              <a:off x="5214942" y="3643314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1" name="CaixaDeTexto 240"/>
            <p:cNvSpPr txBox="1"/>
            <p:nvPr/>
          </p:nvSpPr>
          <p:spPr>
            <a:xfrm>
              <a:off x="5214942" y="4929287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40"/>
          <p:cNvGrpSpPr>
            <a:grpSpLocks/>
          </p:cNvGrpSpPr>
          <p:nvPr/>
        </p:nvGrpSpPr>
        <p:grpSpPr bwMode="auto">
          <a:xfrm>
            <a:off x="4800600" y="1752601"/>
            <a:ext cx="500062" cy="3586163"/>
            <a:chOff x="5214942" y="1743036"/>
            <a:chExt cx="500386" cy="3586332"/>
          </a:xfrm>
        </p:grpSpPr>
        <p:sp>
          <p:nvSpPr>
            <p:cNvPr id="243" name="CaixaDeTexto 242"/>
            <p:cNvSpPr txBox="1"/>
            <p:nvPr/>
          </p:nvSpPr>
          <p:spPr>
            <a:xfrm>
              <a:off x="5214942" y="1743036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22884" y="3643363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5" name="CaixaDeTexto 244"/>
            <p:cNvSpPr txBox="1"/>
            <p:nvPr/>
          </p:nvSpPr>
          <p:spPr>
            <a:xfrm>
              <a:off x="5214942" y="4929299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sp>
        <p:nvSpPr>
          <p:cNvPr id="246" name="CaixaDeTexto 245"/>
          <p:cNvSpPr txBox="1">
            <a:spLocks noChangeArrowheads="1"/>
          </p:cNvSpPr>
          <p:nvPr/>
        </p:nvSpPr>
        <p:spPr bwMode="auto">
          <a:xfrm>
            <a:off x="357188" y="34290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47" name="CaixaDeTexto 246"/>
          <p:cNvSpPr txBox="1">
            <a:spLocks noChangeArrowheads="1"/>
          </p:cNvSpPr>
          <p:nvPr/>
        </p:nvSpPr>
        <p:spPr bwMode="auto">
          <a:xfrm>
            <a:off x="357188" y="4495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48" name="CaixaDeTexto 247"/>
          <p:cNvSpPr txBox="1">
            <a:spLocks noChangeArrowheads="1"/>
          </p:cNvSpPr>
          <p:nvPr/>
        </p:nvSpPr>
        <p:spPr bwMode="auto">
          <a:xfrm>
            <a:off x="357188" y="37639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B1</a:t>
            </a:r>
          </a:p>
        </p:txBody>
      </p:sp>
      <p:sp>
        <p:nvSpPr>
          <p:cNvPr id="249" name="Rectângulo 248"/>
          <p:cNvSpPr/>
          <p:nvPr/>
        </p:nvSpPr>
        <p:spPr bwMode="auto">
          <a:xfrm>
            <a:off x="2500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14337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B2</a:t>
            </a:r>
          </a:p>
        </p:txBody>
      </p:sp>
      <p:sp>
        <p:nvSpPr>
          <p:cNvPr id="251" name="Rectângulo 250"/>
          <p:cNvSpPr/>
          <p:nvPr/>
        </p:nvSpPr>
        <p:spPr bwMode="auto">
          <a:xfrm>
            <a:off x="30003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89"/>
          <p:cNvGrpSpPr>
            <a:grpSpLocks/>
          </p:cNvGrpSpPr>
          <p:nvPr/>
        </p:nvGrpSpPr>
        <p:grpSpPr bwMode="auto">
          <a:xfrm>
            <a:off x="3000375" y="3714750"/>
            <a:ext cx="428622" cy="1543051"/>
            <a:chOff x="3000979" y="4214829"/>
            <a:chExt cx="428312" cy="1543112"/>
          </a:xfrm>
        </p:grpSpPr>
        <p:grpSp>
          <p:nvGrpSpPr>
            <p:cNvPr id="37032" name="Grupo 280"/>
            <p:cNvGrpSpPr>
              <a:grpSpLocks/>
            </p:cNvGrpSpPr>
            <p:nvPr/>
          </p:nvGrpSpPr>
          <p:grpSpPr bwMode="auto">
            <a:xfrm>
              <a:off x="3000979" y="4919707"/>
              <a:ext cx="413142" cy="838234"/>
              <a:chOff x="2541589" y="4533999"/>
              <a:chExt cx="413142" cy="838234"/>
            </a:xfrm>
          </p:grpSpPr>
          <p:sp>
            <p:nvSpPr>
              <p:cNvPr id="37036" name="CaixaDeTexto 283"/>
              <p:cNvSpPr txBox="1">
                <a:spLocks noChangeArrowheads="1"/>
              </p:cNvSpPr>
              <p:nvPr/>
            </p:nvSpPr>
            <p:spPr bwMode="auto">
              <a:xfrm>
                <a:off x="2612971" y="4972123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F</a:t>
                </a:r>
              </a:p>
            </p:txBody>
          </p:sp>
          <p:sp>
            <p:nvSpPr>
              <p:cNvPr id="37037" name="CaixaDeTexto 282"/>
              <p:cNvSpPr txBox="1">
                <a:spLocks noChangeArrowheads="1"/>
              </p:cNvSpPr>
              <p:nvPr/>
            </p:nvSpPr>
            <p:spPr bwMode="auto">
              <a:xfrm>
                <a:off x="2541589" y="4533999"/>
                <a:ext cx="370339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</p:grpSp>
        <p:sp>
          <p:nvSpPr>
            <p:cNvPr id="257" name="Oval 256"/>
            <p:cNvSpPr/>
            <p:nvPr/>
          </p:nvSpPr>
          <p:spPr bwMode="auto">
            <a:xfrm>
              <a:off x="3072363" y="4214829"/>
              <a:ext cx="356928" cy="4334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 smtClean="0">
                  <a:ea typeface="+mn-ea"/>
                </a:rPr>
                <a:t>W</a:t>
              </a:r>
              <a:endParaRPr lang="en-US" dirty="0">
                <a:ea typeface="+mn-ea"/>
              </a:endParaRP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3072363" y="4572031"/>
              <a:ext cx="356928" cy="4334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sp>
        <p:nvSpPr>
          <p:cNvPr id="261" name="Rectângulo 260"/>
          <p:cNvSpPr/>
          <p:nvPr/>
        </p:nvSpPr>
        <p:spPr bwMode="auto">
          <a:xfrm>
            <a:off x="35718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4876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19" name="Grupo 268"/>
          <p:cNvGrpSpPr>
            <a:grpSpLocks/>
          </p:cNvGrpSpPr>
          <p:nvPr/>
        </p:nvGrpSpPr>
        <p:grpSpPr bwMode="auto">
          <a:xfrm>
            <a:off x="2571748" y="3357557"/>
            <a:ext cx="428331" cy="1900243"/>
            <a:chOff x="2571736" y="3857619"/>
            <a:chExt cx="428339" cy="1900292"/>
          </a:xfrm>
        </p:grpSpPr>
        <p:grpSp>
          <p:nvGrpSpPr>
            <p:cNvPr id="37021" name="Grupo 260"/>
            <p:cNvGrpSpPr>
              <a:grpSpLocks/>
            </p:cNvGrpSpPr>
            <p:nvPr/>
          </p:nvGrpSpPr>
          <p:grpSpPr bwMode="auto">
            <a:xfrm>
              <a:off x="2571738" y="3857619"/>
              <a:ext cx="428337" cy="1900292"/>
              <a:chOff x="2571734" y="3857628"/>
              <a:chExt cx="427697" cy="1900378"/>
            </a:xfrm>
          </p:grpSpPr>
          <p:grpSp>
            <p:nvGrpSpPr>
              <p:cNvPr id="37023" name="Grupo 255"/>
              <p:cNvGrpSpPr>
                <a:grpSpLocks/>
              </p:cNvGrpSpPr>
              <p:nvPr/>
            </p:nvGrpSpPr>
            <p:grpSpPr bwMode="auto">
              <a:xfrm>
                <a:off x="2571734" y="4919739"/>
                <a:ext cx="370061" cy="838267"/>
                <a:chOff x="1986806" y="4562549"/>
                <a:chExt cx="370061" cy="838267"/>
              </a:xfrm>
            </p:grpSpPr>
            <p:sp>
              <p:nvSpPr>
                <p:cNvPr id="37025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000705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26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4562549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7024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3857628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271" name="Oval 270"/>
            <p:cNvSpPr/>
            <p:nvPr/>
          </p:nvSpPr>
          <p:spPr bwMode="auto">
            <a:xfrm>
              <a:off x="2571736" y="4214822"/>
              <a:ext cx="357194" cy="43339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22" name="Grupo 275"/>
          <p:cNvGrpSpPr>
            <a:grpSpLocks/>
          </p:cNvGrpSpPr>
          <p:nvPr/>
        </p:nvGrpSpPr>
        <p:grpSpPr bwMode="auto">
          <a:xfrm>
            <a:off x="4792663" y="457200"/>
            <a:ext cx="2446339" cy="4876800"/>
            <a:chOff x="1992294" y="452427"/>
            <a:chExt cx="2446347" cy="4876870"/>
          </a:xfrm>
        </p:grpSpPr>
        <p:grpSp>
          <p:nvGrpSpPr>
            <p:cNvPr id="37015" name="Grupo 267"/>
            <p:cNvGrpSpPr>
              <a:grpSpLocks/>
            </p:cNvGrpSpPr>
            <p:nvPr/>
          </p:nvGrpSpPr>
          <p:grpSpPr bwMode="auto">
            <a:xfrm>
              <a:off x="2000233" y="452427"/>
              <a:ext cx="2438408" cy="4876870"/>
              <a:chOff x="5214942" y="452395"/>
              <a:chExt cx="2438427" cy="4876973"/>
            </a:xfrm>
          </p:grpSpPr>
          <p:grpSp>
            <p:nvGrpSpPr>
              <p:cNvPr id="37017" name="Grupo 262"/>
              <p:cNvGrpSpPr>
                <a:grpSpLocks/>
              </p:cNvGrpSpPr>
              <p:nvPr/>
            </p:nvGrpSpPr>
            <p:grpSpPr bwMode="auto">
              <a:xfrm>
                <a:off x="5214942" y="452395"/>
                <a:ext cx="2438427" cy="3591052"/>
                <a:chOff x="5214942" y="1666841"/>
                <a:chExt cx="2438427" cy="3591052"/>
              </a:xfrm>
            </p:grpSpPr>
            <p:sp>
              <p:nvSpPr>
                <p:cNvPr id="281" name="CaixaDeTexto 280"/>
                <p:cNvSpPr txBox="1"/>
                <p:nvPr/>
              </p:nvSpPr>
              <p:spPr>
                <a:xfrm>
                  <a:off x="7161238" y="1666841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I1</a:t>
                  </a:r>
                </a:p>
              </p:txBody>
            </p:sp>
            <p:sp>
              <p:nvSpPr>
                <p:cNvPr id="282" name="CaixaDeTexto 281"/>
                <p:cNvSpPr txBox="1"/>
                <p:nvPr/>
              </p:nvSpPr>
              <p:spPr>
                <a:xfrm>
                  <a:off x="5214942" y="4857829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I2</a:t>
                  </a: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5214942" y="4929304"/>
                <a:ext cx="492131" cy="40006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278" name="Oval 277"/>
            <p:cNvSpPr/>
            <p:nvPr/>
          </p:nvSpPr>
          <p:spPr bwMode="auto">
            <a:xfrm>
              <a:off x="1992294" y="1747846"/>
              <a:ext cx="617539" cy="3683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cxnSp>
        <p:nvCxnSpPr>
          <p:cNvPr id="298" name="Forma 297"/>
          <p:cNvCxnSpPr>
            <a:cxnSpLocks noChangeShapeType="1"/>
            <a:stCxn id="37044" idx="0"/>
            <a:endCxn id="271" idx="2"/>
          </p:cNvCxnSpPr>
          <p:nvPr/>
        </p:nvCxnSpPr>
        <p:spPr bwMode="auto">
          <a:xfrm rot="5400000" flipH="1" flipV="1">
            <a:off x="2134394" y="3982244"/>
            <a:ext cx="488156" cy="386556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Forma 302"/>
          <p:cNvCxnSpPr>
            <a:cxnSpLocks noChangeShapeType="1"/>
            <a:stCxn id="37026" idx="0"/>
            <a:endCxn id="258" idx="2"/>
          </p:cNvCxnSpPr>
          <p:nvPr/>
        </p:nvCxnSpPr>
        <p:spPr bwMode="auto">
          <a:xfrm rot="5400000" flipH="1" flipV="1">
            <a:off x="2848949" y="4196737"/>
            <a:ext cx="130968" cy="314759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upo 312"/>
          <p:cNvGrpSpPr>
            <a:grpSpLocks/>
          </p:cNvGrpSpPr>
          <p:nvPr/>
        </p:nvGrpSpPr>
        <p:grpSpPr bwMode="auto">
          <a:xfrm>
            <a:off x="4719637" y="469900"/>
            <a:ext cx="2595563" cy="4864107"/>
            <a:chOff x="928664" y="465119"/>
            <a:chExt cx="2595576" cy="4864161"/>
          </a:xfrm>
        </p:grpSpPr>
        <p:grpSp>
          <p:nvGrpSpPr>
            <p:cNvPr id="37003" name="Grupo 306"/>
            <p:cNvGrpSpPr>
              <a:grpSpLocks/>
            </p:cNvGrpSpPr>
            <p:nvPr/>
          </p:nvGrpSpPr>
          <p:grpSpPr bwMode="auto">
            <a:xfrm>
              <a:off x="928664" y="1747833"/>
              <a:ext cx="617542" cy="3581447"/>
              <a:chOff x="3428992" y="1928778"/>
              <a:chExt cx="617546" cy="3581508"/>
            </a:xfrm>
          </p:grpSpPr>
          <p:sp>
            <p:nvSpPr>
              <p:cNvPr id="308" name="CaixaDeTexto 307"/>
              <p:cNvSpPr txBox="1"/>
              <p:nvPr/>
            </p:nvSpPr>
            <p:spPr>
              <a:xfrm>
                <a:off x="3500431" y="3824312"/>
                <a:ext cx="492131" cy="400062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310" name="Oval 309"/>
              <p:cNvSpPr/>
              <p:nvPr/>
            </p:nvSpPr>
            <p:spPr bwMode="auto">
              <a:xfrm>
                <a:off x="3428992" y="1928778"/>
                <a:ext cx="617546" cy="36831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11" name="CaixaDeTexto 310"/>
              <p:cNvSpPr txBox="1"/>
              <p:nvPr/>
            </p:nvSpPr>
            <p:spPr>
              <a:xfrm>
                <a:off x="3500431" y="5110224"/>
                <a:ext cx="492131" cy="400062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312" name="Oval 311"/>
            <p:cNvSpPr/>
            <p:nvPr/>
          </p:nvSpPr>
          <p:spPr bwMode="auto">
            <a:xfrm>
              <a:off x="2906699" y="465119"/>
              <a:ext cx="617541" cy="3683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325" name="CaixaDeTexto 324"/>
          <p:cNvSpPr txBox="1">
            <a:spLocks noChangeArrowheads="1"/>
          </p:cNvSpPr>
          <p:nvPr/>
        </p:nvSpPr>
        <p:spPr bwMode="auto">
          <a:xfrm>
            <a:off x="357188" y="5257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29" name="Grupo 333"/>
          <p:cNvGrpSpPr>
            <a:grpSpLocks/>
          </p:cNvGrpSpPr>
          <p:nvPr/>
        </p:nvGrpSpPr>
        <p:grpSpPr bwMode="auto">
          <a:xfrm>
            <a:off x="4781555" y="469900"/>
            <a:ext cx="2533646" cy="4864100"/>
            <a:chOff x="5357818" y="617519"/>
            <a:chExt cx="2533659" cy="4864154"/>
          </a:xfrm>
        </p:grpSpPr>
        <p:grpSp>
          <p:nvGrpSpPr>
            <p:cNvPr id="36996" name="Grupo 325"/>
            <p:cNvGrpSpPr>
              <a:grpSpLocks/>
            </p:cNvGrpSpPr>
            <p:nvPr/>
          </p:nvGrpSpPr>
          <p:grpSpPr bwMode="auto">
            <a:xfrm>
              <a:off x="5367344" y="617519"/>
              <a:ext cx="2524133" cy="4864154"/>
              <a:chOff x="1000104" y="465119"/>
              <a:chExt cx="2524133" cy="4864154"/>
            </a:xfrm>
          </p:grpSpPr>
          <p:grpSp>
            <p:nvGrpSpPr>
              <p:cNvPr id="36998" name="Grupo 306"/>
              <p:cNvGrpSpPr>
                <a:grpSpLocks/>
              </p:cNvGrpSpPr>
              <p:nvPr/>
            </p:nvGrpSpPr>
            <p:grpSpPr bwMode="auto">
              <a:xfrm>
                <a:off x="1000104" y="3643329"/>
                <a:ext cx="492128" cy="1685944"/>
                <a:chOff x="3500431" y="3824309"/>
                <a:chExt cx="492131" cy="1685973"/>
              </a:xfrm>
            </p:grpSpPr>
            <p:sp>
              <p:nvSpPr>
                <p:cNvPr id="329" name="CaixaDeTexto 328"/>
                <p:cNvSpPr txBox="1"/>
                <p:nvPr/>
              </p:nvSpPr>
              <p:spPr>
                <a:xfrm>
                  <a:off x="3500431" y="3824309"/>
                  <a:ext cx="492131" cy="400061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I3</a:t>
                  </a:r>
                </a:p>
              </p:txBody>
            </p:sp>
            <p:sp>
              <p:nvSpPr>
                <p:cNvPr id="332" name="CaixaDeTexto 331"/>
                <p:cNvSpPr txBox="1"/>
                <p:nvPr/>
              </p:nvSpPr>
              <p:spPr>
                <a:xfrm>
                  <a:off x="3500431" y="5110221"/>
                  <a:ext cx="492131" cy="400061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I4</a:t>
                  </a:r>
                </a:p>
              </p:txBody>
            </p:sp>
          </p:grpSp>
          <p:sp>
            <p:nvSpPr>
              <p:cNvPr id="328" name="Oval 327"/>
              <p:cNvSpPr/>
              <p:nvPr/>
            </p:nvSpPr>
            <p:spPr bwMode="auto">
              <a:xfrm>
                <a:off x="2906696" y="465119"/>
                <a:ext cx="617541" cy="3683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333" name="CaixaDeTexto 332"/>
            <p:cNvSpPr txBox="1"/>
            <p:nvPr/>
          </p:nvSpPr>
          <p:spPr bwMode="auto">
            <a:xfrm>
              <a:off x="5357818" y="1900233"/>
              <a:ext cx="492128" cy="400054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614738" y="4071938"/>
            <a:ext cx="413464" cy="1566862"/>
            <a:chOff x="3614738" y="4071938"/>
            <a:chExt cx="413464" cy="1566862"/>
          </a:xfrm>
        </p:grpSpPr>
        <p:grpSp>
          <p:nvGrpSpPr>
            <p:cNvPr id="23616" name="Grupo 335"/>
            <p:cNvGrpSpPr>
              <a:grpSpLocks/>
            </p:cNvGrpSpPr>
            <p:nvPr/>
          </p:nvGrpSpPr>
          <p:grpSpPr bwMode="auto">
            <a:xfrm>
              <a:off x="3657600" y="4495798"/>
              <a:ext cx="370602" cy="1143002"/>
              <a:chOff x="4143369" y="4857760"/>
              <a:chExt cx="370614" cy="1143010"/>
            </a:xfrm>
          </p:grpSpPr>
          <p:grpSp>
            <p:nvGrpSpPr>
              <p:cNvPr id="36990" name="Grupo 292"/>
              <p:cNvGrpSpPr>
                <a:grpSpLocks/>
              </p:cNvGrpSpPr>
              <p:nvPr/>
            </p:nvGrpSpPr>
            <p:grpSpPr bwMode="auto">
              <a:xfrm>
                <a:off x="4143369" y="5214963"/>
                <a:ext cx="370614" cy="785807"/>
                <a:chOff x="3029205" y="5000643"/>
                <a:chExt cx="370616" cy="785811"/>
              </a:xfrm>
            </p:grpSpPr>
            <p:sp>
              <p:nvSpPr>
                <p:cNvPr id="36992" name="CaixaDeTexto 297"/>
                <p:cNvSpPr txBox="1">
                  <a:spLocks noChangeArrowheads="1"/>
                </p:cNvSpPr>
                <p:nvPr/>
              </p:nvSpPr>
              <p:spPr bwMode="auto">
                <a:xfrm>
                  <a:off x="3044550" y="5386344"/>
                  <a:ext cx="341759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/>
                    <a:t>F</a:t>
                  </a:r>
                </a:p>
              </p:txBody>
            </p:sp>
            <p:sp>
              <p:nvSpPr>
                <p:cNvPr id="36993" name="CaixaDeTexto 294"/>
                <p:cNvSpPr txBox="1">
                  <a:spLocks noChangeArrowheads="1"/>
                </p:cNvSpPr>
                <p:nvPr/>
              </p:nvSpPr>
              <p:spPr bwMode="auto">
                <a:xfrm>
                  <a:off x="3029205" y="5000643"/>
                  <a:ext cx="370616" cy="400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/>
                    <a:t>D</a:t>
                  </a:r>
                </a:p>
              </p:txBody>
            </p:sp>
          </p:grpSp>
          <p:sp>
            <p:nvSpPr>
              <p:cNvPr id="3699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4857760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320" name="Oval 319"/>
            <p:cNvSpPr/>
            <p:nvPr/>
          </p:nvSpPr>
          <p:spPr bwMode="auto">
            <a:xfrm>
              <a:off x="3614738" y="4071938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2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31" name="Conexão em ângulos rectos 8"/>
            <p:cNvCxnSpPr>
              <a:endCxn id="32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em ângulos rectos 12"/>
            <p:cNvCxnSpPr>
              <a:endCxn id="32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3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3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Conexão em ângulos rectos 31"/>
            <p:cNvCxnSpPr>
              <a:stCxn id="32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32"/>
            <p:cNvCxnSpPr>
              <a:stCxn id="32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40"/>
            <p:cNvCxnSpPr>
              <a:endCxn id="33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43"/>
            <p:cNvCxnSpPr>
              <a:stCxn id="33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Conexão em ângulos rectos 46"/>
            <p:cNvCxnSpPr>
              <a:stCxn id="33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5" name="Conexão em ângulos rectos 56"/>
            <p:cNvCxnSpPr>
              <a:endCxn id="33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Conexão em ângulos rectos 60"/>
            <p:cNvCxnSpPr>
              <a:stCxn id="33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7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8" name="Conexão em ângulos rectos 67"/>
            <p:cNvCxnSpPr>
              <a:stCxn id="347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9" name="Conexão recta 102"/>
            <p:cNvCxnSpPr>
              <a:stCxn id="359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1" name="Conexão recta unidireccional 107"/>
            <p:cNvCxnSpPr>
              <a:endCxn id="347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Conexão recta unidireccional 108"/>
            <p:cNvCxnSpPr>
              <a:endCxn id="33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3" name="Conexão em ângulos rectos 114"/>
            <p:cNvCxnSpPr>
              <a:endCxn id="33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Conexão em ângulos rectos 115"/>
            <p:cNvCxnSpPr>
              <a:endCxn id="363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5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56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57" name="Conexão recta unidireccional 37"/>
            <p:cNvCxnSpPr>
              <a:endCxn id="356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8" name="Conexão recta unidireccional 41"/>
            <p:cNvCxnSpPr>
              <a:stCxn id="356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9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 smtClean="0"/>
                <a:t>W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60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61" name="Conexão em ângulos rectos 50"/>
            <p:cNvCxnSpPr>
              <a:stCxn id="327" idx="1"/>
              <a:endCxn id="369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2" name="Conexão em ângulos rectos 54"/>
            <p:cNvCxnSpPr>
              <a:stCxn id="360" idx="0"/>
              <a:endCxn id="363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3" name="Oval 362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4" name="Conexão em ângulos rectos 33"/>
            <p:cNvCxnSpPr>
              <a:stCxn id="363" idx="6"/>
              <a:endCxn id="32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5" name="Conexão em ângulos rectos 61"/>
            <p:cNvCxnSpPr>
              <a:stCxn id="363" idx="2"/>
              <a:endCxn id="32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6" name="Conexão em ângulos rectos 53"/>
            <p:cNvCxnSpPr>
              <a:endCxn id="367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7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8" name="Conexão em ângulos rectos 53"/>
            <p:cNvCxnSpPr>
              <a:stCxn id="367" idx="0"/>
              <a:endCxn id="33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9" name="Oval 368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0" name="Conexão em ângulos rectos 50"/>
            <p:cNvCxnSpPr>
              <a:stCxn id="369" idx="4"/>
              <a:endCxn id="360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1" name="Conexão em ângulos rectos 50"/>
            <p:cNvCxnSpPr>
              <a:stCxn id="326" idx="2"/>
              <a:endCxn id="369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0" grpId="0"/>
      <p:bldP spid="238" grpId="0" animBg="1"/>
      <p:bldP spid="238" grpId="1" animBg="1"/>
      <p:bldP spid="246" grpId="0"/>
      <p:bldP spid="247" grpId="0"/>
      <p:bldP spid="248" grpId="0"/>
      <p:bldP spid="249" grpId="0" animBg="1"/>
      <p:bldP spid="249" grpId="1" animBg="1"/>
      <p:bldP spid="250" grpId="0"/>
      <p:bldP spid="251" grpId="0" animBg="1"/>
      <p:bldP spid="251" grpId="1" animBg="1"/>
      <p:bldP spid="261" grpId="0" animBg="1"/>
      <p:bldP spid="262" grpId="0"/>
      <p:bldP spid="3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smtClean="0">
                <a:latin typeface="Calibri" pitchFamily="-109" charset="0"/>
                <a:ea typeface="ＭＳ Ｐゴシック" pitchFamily="-109" charset="-128"/>
              </a:rPr>
              <a:t>Dependências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2938463"/>
            <a:ext cx="8534400" cy="29289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altLang="pt-PT" dirty="0" smtClean="0">
                <a:latin typeface="Calibri" pitchFamily="-109" charset="0"/>
                <a:ea typeface="ＭＳ Ｐゴシック" pitchFamily="-109" charset="-128"/>
              </a:rPr>
              <a:t>Os registos são escritos apenas no estágio de WRITEBACK</a:t>
            </a:r>
          </a:p>
          <a:p>
            <a:pPr>
              <a:spcAft>
                <a:spcPts val="600"/>
              </a:spcAft>
            </a:pPr>
            <a:r>
              <a:rPr lang="pt-PT" altLang="pt-PT" dirty="0" smtClean="0">
                <a:latin typeface="Calibri" pitchFamily="-109" charset="0"/>
                <a:ea typeface="ＭＳ Ｐゴシック" pitchFamily="-109" charset="-128"/>
              </a:rPr>
              <a:t>Se uma instrução tenta </a:t>
            </a:r>
            <a:r>
              <a:rPr lang="pt-PT" altLang="pt-PT" b="1" dirty="0" smtClean="0">
                <a:latin typeface="Calibri" pitchFamily="-109" charset="0"/>
                <a:ea typeface="ＭＳ Ｐゴシック" pitchFamily="-109" charset="-128"/>
              </a:rPr>
              <a:t>ler</a:t>
            </a:r>
            <a:r>
              <a:rPr lang="pt-PT" altLang="pt-PT" dirty="0" smtClean="0">
                <a:latin typeface="Calibri" pitchFamily="-109" charset="0"/>
                <a:ea typeface="ＭＳ Ｐゴシック" pitchFamily="-109" charset="-128"/>
              </a:rPr>
              <a:t> um registo </a:t>
            </a:r>
            <a:r>
              <a:rPr lang="pt-PT" altLang="pt-PT" b="1" dirty="0" smtClean="0">
                <a:latin typeface="Calibri" pitchFamily="-109" charset="0"/>
                <a:ea typeface="ＭＳ Ｐゴシック" pitchFamily="-109" charset="-128"/>
              </a:rPr>
              <a:t>antes da escrita </a:t>
            </a:r>
            <a:r>
              <a:rPr lang="pt-PT" altLang="pt-PT" dirty="0" smtClean="0">
                <a:latin typeface="Calibri" pitchFamily="-109" charset="0"/>
                <a:ea typeface="ＭＳ Ｐゴシック" pitchFamily="-109" charset="-128"/>
              </a:rPr>
              <a:t>estar terminada é necessário </a:t>
            </a:r>
            <a:r>
              <a:rPr lang="pt-PT" altLang="pt-PT" b="1" dirty="0" smtClean="0">
                <a:latin typeface="Calibri" pitchFamily="-109" charset="0"/>
                <a:ea typeface="ＭＳ Ｐゴシック" pitchFamily="-109" charset="-128"/>
              </a:rPr>
              <a:t>resolver a dependência</a:t>
            </a:r>
          </a:p>
          <a:p>
            <a:pPr>
              <a:spcAft>
                <a:spcPts val="600"/>
              </a:spcAft>
            </a:pPr>
            <a:r>
              <a:rPr lang="pt-PT" altLang="pt-PT" dirty="0" smtClean="0">
                <a:latin typeface="Calibri" pitchFamily="-109" charset="0"/>
                <a:ea typeface="ＭＳ Ｐゴシック" pitchFamily="-109" charset="-128"/>
              </a:rPr>
              <a:t>Injectando </a:t>
            </a:r>
            <a:r>
              <a:rPr lang="ja-JP" altLang="pt-PT" dirty="0" smtClean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dirty="0" smtClean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dirty="0" smtClean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dirty="0" smtClean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pt-PT" altLang="ja-JP" dirty="0" err="1" smtClean="0">
                <a:latin typeface="Calibri" pitchFamily="-109" charset="0"/>
                <a:ea typeface="ＭＳ Ｐゴシック" pitchFamily="-109" charset="-128"/>
              </a:rPr>
              <a:t>NOPs</a:t>
            </a:r>
            <a:r>
              <a:rPr lang="pt-PT" altLang="ja-JP" dirty="0" smtClean="0">
                <a:latin typeface="Calibri" pitchFamily="-109" charset="0"/>
                <a:ea typeface="ＭＳ Ｐゴシック" pitchFamily="-109" charset="-128"/>
              </a:rPr>
              <a:t>) no estágio de execução </a:t>
            </a:r>
            <a:r>
              <a:rPr lang="pt-PT" altLang="pt-PT" dirty="0" smtClean="0">
                <a:latin typeface="Calibri" pitchFamily="-109" charset="0"/>
                <a:ea typeface="ＭＳ Ｐゴシック" pitchFamily="-109" charset="-128"/>
              </a:rPr>
              <a:t>a leitura pode ser adiada até ao ciclo imediatamente a seguir à escrita</a:t>
            </a:r>
          </a:p>
        </p:txBody>
      </p:sp>
      <p:sp>
        <p:nvSpPr>
          <p:cNvPr id="3789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3789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C6D1C94-B1BE-4970-83E5-CC295DCE436C}" type="slidenum">
              <a:rPr lang="pt-PT" altLang="pt-PT" sz="1200">
                <a:latin typeface="Calibri" pitchFamily="-109" charset="0"/>
              </a:rPr>
              <a:pPr eaLnBrk="1" hangingPunct="1"/>
              <a:t>18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38" y="1214438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2428875" y="1211263"/>
            <a:ext cx="785813" cy="646112"/>
            <a:chOff x="2428860" y="1211612"/>
            <a:chExt cx="785818" cy="645752"/>
          </a:xfrm>
        </p:grpSpPr>
        <p:sp>
          <p:nvSpPr>
            <p:cNvPr id="37907" name="Oval 6"/>
            <p:cNvSpPr>
              <a:spLocks noChangeArrowheads="1"/>
            </p:cNvSpPr>
            <p:nvPr/>
          </p:nvSpPr>
          <p:spPr bwMode="auto">
            <a:xfrm>
              <a:off x="2571736" y="121161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37908" name="Oval 7"/>
            <p:cNvSpPr>
              <a:spLocks noChangeArrowheads="1"/>
            </p:cNvSpPr>
            <p:nvPr/>
          </p:nvSpPr>
          <p:spPr bwMode="auto">
            <a:xfrm>
              <a:off x="2428860" y="1497364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37909" name="Conexão curva 11"/>
            <p:cNvCxnSpPr>
              <a:cxnSpLocks noChangeShapeType="1"/>
              <a:stCxn id="37907" idx="6"/>
              <a:endCxn id="37908" idx="6"/>
            </p:cNvCxnSpPr>
            <p:nvPr/>
          </p:nvCxnSpPr>
          <p:spPr bwMode="auto">
            <a:xfrm flipH="1">
              <a:off x="3071802" y="1391612"/>
              <a:ext cx="142876" cy="285752"/>
            </a:xfrm>
            <a:prstGeom prst="curvedConnector3">
              <a:avLst>
                <a:gd name="adj1" fmla="val -16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CaixaDeTexto 13"/>
          <p:cNvSpPr txBox="1"/>
          <p:nvPr/>
        </p:nvSpPr>
        <p:spPr>
          <a:xfrm>
            <a:off x="5626100" y="1214438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popl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pushl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 smtClean="0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 smtClean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grpSp>
        <p:nvGrpSpPr>
          <p:cNvPr id="4" name="Grupo 14"/>
          <p:cNvGrpSpPr>
            <a:grpSpLocks/>
          </p:cNvGrpSpPr>
          <p:nvPr/>
        </p:nvGrpSpPr>
        <p:grpSpPr bwMode="auto">
          <a:xfrm>
            <a:off x="6715125" y="1214438"/>
            <a:ext cx="1357313" cy="646112"/>
            <a:chOff x="1714480" y="1211612"/>
            <a:chExt cx="1357322" cy="645752"/>
          </a:xfrm>
        </p:grpSpPr>
        <p:sp>
          <p:nvSpPr>
            <p:cNvPr id="37904" name="Oval 15"/>
            <p:cNvSpPr>
              <a:spLocks noChangeArrowheads="1"/>
            </p:cNvSpPr>
            <p:nvPr/>
          </p:nvSpPr>
          <p:spPr bwMode="auto">
            <a:xfrm>
              <a:off x="1714480" y="121161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37905" name="Oval 16"/>
            <p:cNvSpPr>
              <a:spLocks noChangeArrowheads="1"/>
            </p:cNvSpPr>
            <p:nvPr/>
          </p:nvSpPr>
          <p:spPr bwMode="auto">
            <a:xfrm>
              <a:off x="2428860" y="1497364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37906" name="Conexão curva 17"/>
            <p:cNvCxnSpPr>
              <a:cxnSpLocks noChangeShapeType="1"/>
              <a:stCxn id="37904" idx="6"/>
              <a:endCxn id="37905" idx="6"/>
            </p:cNvCxnSpPr>
            <p:nvPr/>
          </p:nvCxnSpPr>
          <p:spPr bwMode="auto">
            <a:xfrm>
              <a:off x="2357422" y="1391612"/>
              <a:ext cx="714380" cy="285752"/>
            </a:xfrm>
            <a:prstGeom prst="curvedConnector3">
              <a:avLst>
                <a:gd name="adj1" fmla="val 132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upo 30"/>
          <p:cNvGrpSpPr>
            <a:grpSpLocks/>
          </p:cNvGrpSpPr>
          <p:nvPr/>
        </p:nvGrpSpPr>
        <p:grpSpPr bwMode="auto">
          <a:xfrm>
            <a:off x="3857625" y="1071563"/>
            <a:ext cx="2928938" cy="1146175"/>
            <a:chOff x="3857620" y="1071546"/>
            <a:chExt cx="2928958" cy="1145818"/>
          </a:xfrm>
        </p:grpSpPr>
        <p:grpSp>
          <p:nvGrpSpPr>
            <p:cNvPr id="37899" name="Grupo 19"/>
            <p:cNvGrpSpPr>
              <a:grpSpLocks/>
            </p:cNvGrpSpPr>
            <p:nvPr/>
          </p:nvGrpSpPr>
          <p:grpSpPr bwMode="auto">
            <a:xfrm>
              <a:off x="6000760" y="1214422"/>
              <a:ext cx="785818" cy="1002942"/>
              <a:chOff x="1714480" y="1211612"/>
              <a:chExt cx="785818" cy="1002942"/>
            </a:xfrm>
          </p:grpSpPr>
          <p:sp>
            <p:nvSpPr>
              <p:cNvPr id="37901" name="Oval 20"/>
              <p:cNvSpPr>
                <a:spLocks noChangeArrowheads="1"/>
              </p:cNvSpPr>
              <p:nvPr/>
            </p:nvSpPr>
            <p:spPr bwMode="auto">
              <a:xfrm>
                <a:off x="1714480" y="1211612"/>
                <a:ext cx="642942" cy="36000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/>
              </a:p>
            </p:txBody>
          </p:sp>
          <p:sp>
            <p:nvSpPr>
              <p:cNvPr id="37902" name="Oval 21"/>
              <p:cNvSpPr>
                <a:spLocks noChangeArrowheads="1"/>
              </p:cNvSpPr>
              <p:nvPr/>
            </p:nvSpPr>
            <p:spPr bwMode="auto">
              <a:xfrm>
                <a:off x="1857356" y="1854554"/>
                <a:ext cx="642942" cy="36000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/>
              </a:p>
            </p:txBody>
          </p:sp>
          <p:cxnSp>
            <p:nvCxnSpPr>
              <p:cNvPr id="37903" name="Conexão curva 22"/>
              <p:cNvCxnSpPr>
                <a:cxnSpLocks noChangeShapeType="1"/>
                <a:stCxn id="37901" idx="2"/>
                <a:endCxn id="37902" idx="2"/>
              </p:cNvCxnSpPr>
              <p:nvPr/>
            </p:nvCxnSpPr>
            <p:spPr bwMode="auto">
              <a:xfrm rot="10800000" flipH="1" flipV="1">
                <a:off x="1714480" y="1391612"/>
                <a:ext cx="142876" cy="642942"/>
              </a:xfrm>
              <a:prstGeom prst="curvedConnector3">
                <a:avLst>
                  <a:gd name="adj1" fmla="val -433255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900" name="Chamada rectangular arredondada 29"/>
            <p:cNvSpPr>
              <a:spLocks noChangeArrowheads="1"/>
            </p:cNvSpPr>
            <p:nvPr/>
          </p:nvSpPr>
          <p:spPr bwMode="auto">
            <a:xfrm>
              <a:off x="3857620" y="1071546"/>
              <a:ext cx="1341390" cy="646986"/>
            </a:xfrm>
            <a:prstGeom prst="wedgeRoundRectCallout">
              <a:avLst>
                <a:gd name="adj1" fmla="val 63412"/>
                <a:gd name="adj2" fmla="val 42333"/>
                <a:gd name="adj3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pt-PT" altLang="pt-PT" sz="1600">
                  <a:solidFill>
                    <a:srgbClr val="0000FF"/>
                  </a:solidFill>
                  <a:latin typeface="Calibri" pitchFamily="-109" charset="0"/>
                </a:rPr>
                <a:t>Dependência</a:t>
              </a:r>
            </a:p>
            <a:p>
              <a:pPr eaLnBrk="1" hangingPunct="1"/>
              <a:r>
                <a:rPr lang="pt-PT" altLang="pt-PT" sz="1600">
                  <a:solidFill>
                    <a:srgbClr val="0000FF"/>
                  </a:solidFill>
                  <a:latin typeface="Calibri" pitchFamily="-109" charset="0"/>
                </a:rPr>
                <a:t>no %esp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</a:t>
            </a:r>
            <a:r>
              <a:rPr lang="pt-PT" i="1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</a:t>
            </a:r>
            <a:r>
              <a:rPr lang="pt-PT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: </a:t>
            </a: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Motivação</a:t>
            </a:r>
          </a:p>
        </p:txBody>
      </p:sp>
      <p:sp>
        <p:nvSpPr>
          <p:cNvPr id="18434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As dependências de dados são demasiado comuns </a:t>
            </a:r>
          </a:p>
          <a:p>
            <a:pPr>
              <a:spcAft>
                <a:spcPts val="600"/>
              </a:spcAft>
            </a:pP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Resolvê-las recorrendo à injecção de 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“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bolhas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”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resulta no desperdício de um elevado número de ciclos, comprometendo o desempenho do </a:t>
            </a:r>
            <a:r>
              <a:rPr lang="pt-PT" altLang="ja-JP" sz="24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pipeline</a:t>
            </a:r>
            <a:endParaRPr lang="pt-PT" altLang="ja-JP" sz="2400" dirty="0" smtClean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pt-PT" sz="24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 </a:t>
            </a:r>
            <a:r>
              <a:rPr lang="pt-PT" sz="2400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realimentação</a:t>
            </a:r>
            <a:r>
              <a:rPr lang="pt-PT" sz="24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dados (</a:t>
            </a:r>
            <a:r>
              <a:rPr lang="pt-PT" sz="2400" i="1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</a:t>
            </a:r>
            <a:r>
              <a:rPr lang="pt-PT" sz="2400" i="1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</a:t>
            </a:r>
            <a:r>
              <a:rPr lang="pt-PT" sz="24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) </a:t>
            </a: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propõe-se resolver estas dependências de dados, diminuindo o número de bolhas injectadas (logo o número de ciclos desperdiçados)</a:t>
            </a:r>
          </a:p>
          <a:p>
            <a:endParaRPr lang="pt-PT" sz="2400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As dependências de controlo não sofrem qualquer </a:t>
            </a:r>
            <a:r>
              <a:rPr lang="pt-PT" sz="24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alteração.</a:t>
            </a:r>
            <a:endParaRPr lang="pt-PT" sz="2400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843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  <a:endParaRPr lang="pt-PT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843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2041F8-88A8-7449-A8FD-6FF696742DE0}" type="slidenum">
              <a:rPr lang="pt-PT"/>
              <a:pPr/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upo 24"/>
          <p:cNvGrpSpPr>
            <a:grpSpLocks/>
          </p:cNvGrpSpPr>
          <p:nvPr/>
        </p:nvGrpSpPr>
        <p:grpSpPr bwMode="auto">
          <a:xfrm>
            <a:off x="557213" y="2500313"/>
            <a:ext cx="1800225" cy="1223962"/>
            <a:chOff x="700298" y="2062124"/>
            <a:chExt cx="1800000" cy="1224000"/>
          </a:xfrm>
        </p:grpSpPr>
        <p:cxnSp>
          <p:nvCxnSpPr>
            <p:cNvPr id="17436" name="Conexão recta 16"/>
            <p:cNvCxnSpPr>
              <a:cxnSpLocks noChangeShapeType="1"/>
            </p:cNvCxnSpPr>
            <p:nvPr/>
          </p:nvCxnSpPr>
          <p:spPr bwMode="auto">
            <a:xfrm>
              <a:off x="1498578" y="2786058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7" name="Conexão recta 17"/>
            <p:cNvCxnSpPr>
              <a:cxnSpLocks noChangeShapeType="1"/>
            </p:cNvCxnSpPr>
            <p:nvPr/>
          </p:nvCxnSpPr>
          <p:spPr bwMode="auto">
            <a:xfrm rot="5400000" flipH="1" flipV="1">
              <a:off x="1213620" y="2500306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Conexão recta 20"/>
            <p:cNvCxnSpPr>
              <a:cxnSpLocks noChangeShapeType="1"/>
            </p:cNvCxnSpPr>
            <p:nvPr/>
          </p:nvCxnSpPr>
          <p:spPr bwMode="auto">
            <a:xfrm rot="5400000" flipH="1" flipV="1">
              <a:off x="1928000" y="2499512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Conexão recta 21"/>
            <p:cNvCxnSpPr>
              <a:cxnSpLocks noChangeShapeType="1"/>
            </p:cNvCxnSpPr>
            <p:nvPr/>
          </p:nvCxnSpPr>
          <p:spPr bwMode="auto">
            <a:xfrm>
              <a:off x="785786" y="2214554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0" name="Rectangle 11"/>
            <p:cNvSpPr>
              <a:spLocks noChangeArrowheads="1"/>
            </p:cNvSpPr>
            <p:nvPr/>
          </p:nvSpPr>
          <p:spPr bwMode="auto">
            <a:xfrm>
              <a:off x="1142976" y="2928934"/>
              <a:ext cx="6873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24" name="Rectângulo 23"/>
            <p:cNvSpPr/>
            <p:nvPr/>
          </p:nvSpPr>
          <p:spPr bwMode="auto">
            <a:xfrm>
              <a:off x="700298" y="2062124"/>
              <a:ext cx="1800000" cy="1224000"/>
            </a:xfrm>
            <a:prstGeom prst="rect">
              <a:avLst/>
            </a:prstGeom>
            <a:solidFill>
              <a:schemeClr val="bg1">
                <a:lumMod val="90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857500" y="1214438"/>
            <a:ext cx="5888038" cy="2238375"/>
            <a:chOff x="1639" y="994"/>
            <a:chExt cx="3709" cy="1410"/>
          </a:xfrm>
        </p:grpSpPr>
        <p:sp>
          <p:nvSpPr>
            <p:cNvPr id="17427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Lógica Combinatória</a:t>
              </a:r>
            </a:p>
            <a:p>
              <a:pPr eaLnBrk="1" hangingPunct="1"/>
              <a:endParaRPr lang="en-US" altLang="pt-PT" sz="1600"/>
            </a:p>
          </p:txBody>
        </p:sp>
        <p:sp>
          <p:nvSpPr>
            <p:cNvPr id="17428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17429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300 ps</a:t>
              </a:r>
            </a:p>
          </p:txBody>
        </p:sp>
        <p:sp>
          <p:nvSpPr>
            <p:cNvPr id="17430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17431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432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433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434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17435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325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Latência= 320 ps</a:t>
              </a:r>
            </a:p>
            <a:p>
              <a:pPr eaLnBrk="1" hangingPunct="1"/>
              <a:r>
                <a:rPr lang="en-US" altLang="pt-PT" sz="1600"/>
                <a:t>Ciclo = 320 ps</a:t>
              </a:r>
            </a:p>
            <a:p>
              <a:pPr eaLnBrk="1" hangingPunct="1"/>
              <a:r>
                <a:rPr lang="en-US" altLang="pt-PT" sz="1600"/>
                <a:t>Débito = 1 / 320E-12</a:t>
              </a:r>
            </a:p>
            <a:p>
              <a:pPr eaLnBrk="1" hangingPunct="1"/>
              <a:r>
                <a:rPr lang="en-US" altLang="pt-PT" sz="1600"/>
                <a:t>            = 3.12 GOPS</a:t>
              </a:r>
            </a:p>
          </p:txBody>
        </p:sp>
      </p:grpSp>
      <p:grpSp>
        <p:nvGrpSpPr>
          <p:cNvPr id="4" name="Grupo 41"/>
          <p:cNvGrpSpPr>
            <a:grpSpLocks/>
          </p:cNvGrpSpPr>
          <p:nvPr/>
        </p:nvGrpSpPr>
        <p:grpSpPr bwMode="auto">
          <a:xfrm>
            <a:off x="2070100" y="1571625"/>
            <a:ext cx="4432300" cy="1785938"/>
            <a:chOff x="2070082" y="1571612"/>
            <a:chExt cx="4432330" cy="1785950"/>
          </a:xfrm>
        </p:grpSpPr>
        <p:cxnSp>
          <p:nvCxnSpPr>
            <p:cNvPr id="17423" name="Conexão recta 33"/>
            <p:cNvCxnSpPr>
              <a:cxnSpLocks noChangeShapeType="1"/>
            </p:cNvCxnSpPr>
            <p:nvPr/>
          </p:nvCxnSpPr>
          <p:spPr bwMode="auto">
            <a:xfrm rot="5400000">
              <a:off x="1677967" y="2963859"/>
              <a:ext cx="785818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Rectângulo 38"/>
            <p:cNvSpPr>
              <a:spLocks noChangeArrowheads="1"/>
            </p:cNvSpPr>
            <p:nvPr/>
          </p:nvSpPr>
          <p:spPr bwMode="auto">
            <a:xfrm>
              <a:off x="3357554" y="1571612"/>
              <a:ext cx="2500330" cy="126000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17425" name="Line 9"/>
            <p:cNvSpPr>
              <a:spLocks noChangeShapeType="1"/>
            </p:cNvSpPr>
            <p:nvPr/>
          </p:nvSpPr>
          <p:spPr bwMode="auto">
            <a:xfrm>
              <a:off x="5857884" y="2143116"/>
              <a:ext cx="457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426" name="Rectangle 5"/>
            <p:cNvSpPr>
              <a:spLocks noChangeArrowheads="1"/>
            </p:cNvSpPr>
            <p:nvPr/>
          </p:nvSpPr>
          <p:spPr bwMode="auto">
            <a:xfrm>
              <a:off x="6286512" y="1574796"/>
              <a:ext cx="215900" cy="12827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</p:grpSp>
      <p:sp>
        <p:nvSpPr>
          <p:cNvPr id="174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Exemplo Sequencial</a:t>
            </a:r>
          </a:p>
        </p:txBody>
      </p:sp>
      <p:sp>
        <p:nvSpPr>
          <p:cNvPr id="17414" name="Marcador de Posição de Conteúdo 2"/>
          <p:cNvSpPr>
            <a:spLocks noGrp="1"/>
          </p:cNvSpPr>
          <p:nvPr>
            <p:ph idx="1"/>
          </p:nvPr>
        </p:nvSpPr>
        <p:spPr>
          <a:xfrm>
            <a:off x="285750" y="4429125"/>
            <a:ext cx="8534400" cy="1524000"/>
          </a:xfrm>
        </p:spPr>
        <p:txBody>
          <a:bodyPr/>
          <a:lstStyle/>
          <a:p>
            <a:r>
              <a:rPr lang="en-US" altLang="pt-PT" sz="2400" smtClean="0">
                <a:latin typeface="Calibri" pitchFamily="-109" charset="0"/>
                <a:ea typeface="ＭＳ Ｐゴシック" pitchFamily="-109" charset="-128"/>
              </a:rPr>
              <a:t>Toda a computação feita num único ciclo: </a:t>
            </a:r>
            <a:br>
              <a:rPr lang="en-US" altLang="pt-PT" sz="2400" smtClean="0">
                <a:latin typeface="Calibri" pitchFamily="-109" charset="0"/>
                <a:ea typeface="ＭＳ Ｐゴシック" pitchFamily="-109" charset="-128"/>
              </a:rPr>
            </a:br>
            <a:r>
              <a:rPr lang="en-US" altLang="pt-PT" sz="2000" smtClean="0">
                <a:latin typeface="Calibri" pitchFamily="-109" charset="0"/>
                <a:ea typeface="ＭＳ Ｐゴシック" pitchFamily="-109" charset="-128"/>
              </a:rPr>
              <a:t>300 ps para gerar os resultados + 20 ps para os armazenar</a:t>
            </a:r>
          </a:p>
          <a:p>
            <a:endParaRPr lang="en-US" altLang="pt-PT" sz="2000" smtClean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smtClean="0">
                <a:latin typeface="Calibri" pitchFamily="-109" charset="0"/>
                <a:ea typeface="ＭＳ Ｐゴシック" pitchFamily="-109" charset="-128"/>
              </a:rPr>
              <a:t>Ciclo do relógio &gt;= 320 ps</a:t>
            </a:r>
          </a:p>
        </p:txBody>
      </p:sp>
      <p:sp>
        <p:nvSpPr>
          <p:cNvPr id="1741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1741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2B12A03-2C03-4B8A-AA8F-B40C865C323B}" type="slidenum">
              <a:rPr lang="pt-PT" altLang="pt-PT" sz="1200">
                <a:latin typeface="Calibri" pitchFamily="-109" charset="0"/>
              </a:rPr>
              <a:pPr eaLnBrk="1" hangingPunct="1"/>
              <a:t>2</a:t>
            </a:fld>
            <a:endParaRPr lang="pt-PT" altLang="pt-PT" sz="1200">
              <a:latin typeface="Calibri" pitchFamily="-109" charset="0"/>
            </a:endParaRPr>
          </a:p>
        </p:txBody>
      </p:sp>
      <p:cxnSp>
        <p:nvCxnSpPr>
          <p:cNvPr id="17417" name="Conexão recta 26"/>
          <p:cNvCxnSpPr>
            <a:cxnSpLocks noChangeShapeType="1"/>
          </p:cNvCxnSpPr>
          <p:nvPr/>
        </p:nvCxnSpPr>
        <p:spPr bwMode="auto">
          <a:xfrm>
            <a:off x="-1285875" y="5000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 rot="5400000">
            <a:off x="320675" y="2963863"/>
            <a:ext cx="78581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Conexão recta 32"/>
          <p:cNvCxnSpPr>
            <a:cxnSpLocks noChangeShapeType="1"/>
          </p:cNvCxnSpPr>
          <p:nvPr/>
        </p:nvCxnSpPr>
        <p:spPr bwMode="auto">
          <a:xfrm rot="5400000">
            <a:off x="1249362" y="2963863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ângulo 35"/>
          <p:cNvSpPr>
            <a:spLocks noChangeArrowheads="1"/>
          </p:cNvSpPr>
          <p:nvPr/>
        </p:nvSpPr>
        <p:spPr bwMode="auto">
          <a:xfrm>
            <a:off x="3357563" y="1571625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2857500" y="2143125"/>
            <a:ext cx="457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8" name="Rectângulo 37"/>
          <p:cNvSpPr>
            <a:spLocks noChangeArrowheads="1"/>
          </p:cNvSpPr>
          <p:nvPr/>
        </p:nvSpPr>
        <p:spPr bwMode="auto">
          <a:xfrm>
            <a:off x="3357563" y="1571625"/>
            <a:ext cx="1928812" cy="1295400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8" grpId="0" animBg="1"/>
      <p:bldP spid="3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Forwarding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Problema</a:t>
            </a:r>
          </a:p>
          <a:p>
            <a:pPr lvl="1"/>
            <a:r>
              <a:rPr lang="pt-PT" dirty="0">
                <a:latin typeface="Calibri" pitchFamily="-109" charset="0"/>
              </a:rPr>
              <a:t>Um registo é lido na fase de DECODE</a:t>
            </a:r>
          </a:p>
          <a:p>
            <a:pPr lvl="1"/>
            <a:r>
              <a:rPr lang="pt-PT" dirty="0">
                <a:latin typeface="Calibri" pitchFamily="-109" charset="0"/>
              </a:rPr>
              <a:t>A escrita só ocorre na fase de WRITEBACK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Observação</a:t>
            </a:r>
          </a:p>
          <a:p>
            <a:pPr lvl="1"/>
            <a:r>
              <a:rPr lang="pt-PT" dirty="0">
                <a:latin typeface="Calibri" pitchFamily="-109" charset="0"/>
              </a:rPr>
              <a:t>O valor a escrever no registo</a:t>
            </a:r>
            <a:r>
              <a:rPr lang="pt-PT" dirty="0" smtClean="0">
                <a:latin typeface="Calibri" pitchFamily="-109" charset="0"/>
              </a:rPr>
              <a:t> existe dentro do </a:t>
            </a:r>
            <a:r>
              <a:rPr lang="pt-PT" i="1" dirty="0" smtClean="0">
                <a:latin typeface="Calibri" pitchFamily="-109" charset="0"/>
              </a:rPr>
              <a:t>pipeline </a:t>
            </a:r>
            <a:r>
              <a:rPr lang="pt-PT" dirty="0" smtClean="0">
                <a:latin typeface="Calibri" pitchFamily="-109" charset="0"/>
              </a:rPr>
              <a:t>desde a </a:t>
            </a:r>
            <a:r>
              <a:rPr lang="pt-PT" dirty="0">
                <a:latin typeface="Calibri" pitchFamily="-109" charset="0"/>
              </a:rPr>
              <a:t>fase de </a:t>
            </a:r>
            <a:r>
              <a:rPr lang="pt-PT" dirty="0" smtClean="0">
                <a:latin typeface="Calibri" pitchFamily="-109" charset="0"/>
              </a:rPr>
              <a:t>execução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Resolução do problema</a:t>
            </a:r>
          </a:p>
          <a:p>
            <a:pPr lvl="1"/>
            <a:r>
              <a:rPr lang="pt-PT" dirty="0">
                <a:latin typeface="Calibri" pitchFamily="-109" charset="0"/>
              </a:rPr>
              <a:t>Passar o valor necessário directamente do estágio onde está disponível (</a:t>
            </a:r>
            <a:r>
              <a:rPr lang="pt-PT" dirty="0" smtClean="0">
                <a:latin typeface="Calibri" pitchFamily="-109" charset="0"/>
              </a:rPr>
              <a:t>E </a:t>
            </a:r>
            <a:r>
              <a:rPr lang="pt-PT" dirty="0">
                <a:latin typeface="Calibri" pitchFamily="-109" charset="0"/>
              </a:rPr>
              <a:t>ou W) para o estágio de DECODE</a:t>
            </a:r>
          </a:p>
        </p:txBody>
      </p:sp>
      <p:sp>
        <p:nvSpPr>
          <p:cNvPr id="2048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  <a:endParaRPr lang="pt-PT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3B1D57-E35B-5048-B482-886B7C23ACC1}" type="slidenum">
              <a:rPr lang="pt-PT"/>
              <a:pPr/>
              <a:t>20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aixaDeTexto 314"/>
          <p:cNvSpPr txBox="1"/>
          <p:nvPr/>
        </p:nvSpPr>
        <p:spPr bwMode="auto">
          <a:xfrm>
            <a:off x="4495800" y="16002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I2</a:t>
            </a:r>
          </a:p>
        </p:txBody>
      </p:sp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698" cy="2595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8638"/>
                <a:gridCol w="540012"/>
                <a:gridCol w="540012"/>
                <a:gridCol w="540012"/>
                <a:gridCol w="540012"/>
                <a:gridCol w="540012"/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I1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I2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I3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I4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I5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I6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</a:tbl>
          </a:graphicData>
        </a:graphic>
      </p:graphicFrame>
      <p:sp>
        <p:nvSpPr>
          <p:cNvPr id="301" name="Rectângulo 300"/>
          <p:cNvSpPr/>
          <p:nvPr/>
        </p:nvSpPr>
        <p:spPr bwMode="auto">
          <a:xfrm>
            <a:off x="30003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0" name="Rectângulo 299"/>
          <p:cNvSpPr/>
          <p:nvPr/>
        </p:nvSpPr>
        <p:spPr bwMode="auto">
          <a:xfrm>
            <a:off x="24288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2597" name="Título 1"/>
          <p:cNvSpPr>
            <a:spLocks noGrp="1"/>
          </p:cNvSpPr>
          <p:nvPr>
            <p:ph type="title"/>
          </p:nvPr>
        </p:nvSpPr>
        <p:spPr>
          <a:xfrm>
            <a:off x="214313" y="228600"/>
            <a:ext cx="4714875" cy="838200"/>
          </a:xfrm>
        </p:spPr>
        <p:txBody>
          <a:bodyPr/>
          <a:lstStyle/>
          <a:p>
            <a:r>
              <a:rPr lang="en-US" sz="2000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Exemplo</a:t>
            </a:r>
            <a:r>
              <a:rPr lang="en-US" sz="20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 </a:t>
            </a:r>
            <a:r>
              <a:rPr lang="en-US" sz="20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 </a:t>
            </a:r>
            <a:r>
              <a:rPr lang="en-US" sz="20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(1)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259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  <a:endParaRPr lang="pt-PT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259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E7670-39D7-EC48-965A-032EFA5C759D}" type="slidenum">
              <a:rPr lang="pt-PT"/>
              <a:pPr/>
              <a:t>21</a:t>
            </a:fld>
            <a:endParaRPr lang="pt-PT"/>
          </a:p>
        </p:txBody>
      </p:sp>
      <p:sp>
        <p:nvSpPr>
          <p:cNvPr id="22600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1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2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3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4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955106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I1:</a:t>
            </a:r>
            <a:r>
              <a:rPr lang="en-US" sz="1400" b="1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1600" dirty="0" err="1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movl</a:t>
            </a:r>
            <a:r>
              <a:rPr lang="en-US" sz="16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$10,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I2:</a:t>
            </a:r>
            <a:r>
              <a:rPr lang="en-US" sz="1400" b="1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1600" dirty="0" err="1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movl</a:t>
            </a:r>
            <a:r>
              <a:rPr lang="en-US" sz="1600" dirty="0" smtClean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30(%ebx),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ecx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I3: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esi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I4: </a:t>
            </a:r>
            <a:r>
              <a:rPr lang="en-US" sz="16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…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2652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53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22649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50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51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2645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46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47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2648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2640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41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42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2643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3" name="Grupo 322"/>
          <p:cNvGrpSpPr>
            <a:grpSpLocks/>
          </p:cNvGrpSpPr>
          <p:nvPr/>
        </p:nvGrpSpPr>
        <p:grpSpPr bwMode="auto">
          <a:xfrm>
            <a:off x="4495800" y="304800"/>
            <a:ext cx="2778125" cy="4957763"/>
            <a:chOff x="5214943" y="371443"/>
            <a:chExt cx="2780355" cy="4957926"/>
          </a:xfrm>
        </p:grpSpPr>
        <p:sp>
          <p:nvSpPr>
            <p:cNvPr id="309" name="CaixaDeTexto 308"/>
            <p:cNvSpPr txBox="1"/>
            <p:nvPr/>
          </p:nvSpPr>
          <p:spPr>
            <a:xfrm>
              <a:off x="7502778" y="371443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214943" y="3343341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214943" y="4929306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14" name="Grupo 321"/>
          <p:cNvGrpSpPr>
            <a:grpSpLocks/>
          </p:cNvGrpSpPr>
          <p:nvPr/>
        </p:nvGrpSpPr>
        <p:grpSpPr bwMode="auto">
          <a:xfrm>
            <a:off x="4495800" y="304800"/>
            <a:ext cx="2778125" cy="4953000"/>
            <a:chOff x="5291164" y="376222"/>
            <a:chExt cx="2778966" cy="4953146"/>
          </a:xfrm>
        </p:grpSpPr>
        <p:sp>
          <p:nvSpPr>
            <p:cNvPr id="315" name="CaixaDeTexto 314"/>
            <p:cNvSpPr txBox="1"/>
            <p:nvPr/>
          </p:nvSpPr>
          <p:spPr>
            <a:xfrm>
              <a:off x="7577856" y="376222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8" name="CaixaDeTexto 317"/>
            <p:cNvSpPr txBox="1"/>
            <p:nvPr/>
          </p:nvSpPr>
          <p:spPr>
            <a:xfrm>
              <a:off x="5291164" y="1671660"/>
              <a:ext cx="492274" cy="40012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20" name="CaixaDeTexto 319"/>
            <p:cNvSpPr txBox="1"/>
            <p:nvPr/>
          </p:nvSpPr>
          <p:spPr>
            <a:xfrm>
              <a:off x="5291164" y="3348110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21" name="CaixaDeTexto 320"/>
            <p:cNvSpPr txBox="1"/>
            <p:nvPr/>
          </p:nvSpPr>
          <p:spPr>
            <a:xfrm>
              <a:off x="5291164" y="4929306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grpSp>
        <p:nvGrpSpPr>
          <p:cNvPr id="15" name="Grupo 284"/>
          <p:cNvGrpSpPr>
            <a:grpSpLocks/>
          </p:cNvGrpSpPr>
          <p:nvPr/>
        </p:nvGrpSpPr>
        <p:grpSpPr bwMode="auto">
          <a:xfrm>
            <a:off x="2286000" y="1214438"/>
            <a:ext cx="785813" cy="1000125"/>
            <a:chOff x="2285986" y="1214422"/>
            <a:chExt cx="785819" cy="1000132"/>
          </a:xfrm>
        </p:grpSpPr>
        <p:sp>
          <p:nvSpPr>
            <p:cNvPr id="22623" name="Oval 279"/>
            <p:cNvSpPr>
              <a:spLocks noChangeArrowheads="1"/>
            </p:cNvSpPr>
            <p:nvPr/>
          </p:nvSpPr>
          <p:spPr bwMode="auto">
            <a:xfrm>
              <a:off x="2285986" y="1214422"/>
              <a:ext cx="714380" cy="30956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624" name="Oval 280"/>
            <p:cNvSpPr>
              <a:spLocks noChangeArrowheads="1"/>
            </p:cNvSpPr>
            <p:nvPr/>
          </p:nvSpPr>
          <p:spPr bwMode="auto">
            <a:xfrm>
              <a:off x="2428860" y="1857364"/>
              <a:ext cx="642942" cy="35719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2625" name="Conexão curva 282"/>
            <p:cNvCxnSpPr>
              <a:cxnSpLocks noChangeShapeType="1"/>
              <a:stCxn id="22623" idx="6"/>
              <a:endCxn id="22624" idx="6"/>
            </p:cNvCxnSpPr>
            <p:nvPr/>
          </p:nvCxnSpPr>
          <p:spPr bwMode="auto">
            <a:xfrm>
              <a:off x="3000366" y="1369204"/>
              <a:ext cx="71439" cy="666756"/>
            </a:xfrm>
            <a:prstGeom prst="curvedConnector3">
              <a:avLst>
                <a:gd name="adj1" fmla="val 419998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</p:grpSp>
      <p:sp>
        <p:nvSpPr>
          <p:cNvPr id="293" name="Rectângulo 292"/>
          <p:cNvSpPr>
            <a:spLocks noChangeArrowheads="1"/>
          </p:cNvSpPr>
          <p:nvPr/>
        </p:nvSpPr>
        <p:spPr bwMode="auto">
          <a:xfrm>
            <a:off x="2500313" y="4643438"/>
            <a:ext cx="357187" cy="357187"/>
          </a:xfrm>
          <a:prstGeom prst="rect">
            <a:avLst/>
          </a:prstGeom>
          <a:solidFill>
            <a:schemeClr val="accent1">
              <a:alpha val="47058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" name="CaixaDeTexto 293"/>
          <p:cNvSpPr txBox="1">
            <a:spLocks noChangeArrowheads="1"/>
          </p:cNvSpPr>
          <p:nvPr/>
        </p:nvSpPr>
        <p:spPr bwMode="auto">
          <a:xfrm>
            <a:off x="2362200" y="6305490"/>
            <a:ext cx="3349219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dirty="0" err="1" smtClean="0"/>
              <a:t>Realimenta</a:t>
            </a:r>
            <a:r>
              <a:rPr lang="pt-PT" dirty="0" smtClean="0"/>
              <a:t> de WR para ER</a:t>
            </a:r>
            <a:endParaRPr lang="pt-PT" dirty="0"/>
          </a:p>
        </p:txBody>
      </p:sp>
      <p:cxnSp>
        <p:nvCxnSpPr>
          <p:cNvPr id="322" name="Forma 321"/>
          <p:cNvCxnSpPr>
            <a:cxnSpLocks noChangeShapeType="1"/>
            <a:stCxn id="293" idx="3"/>
            <a:endCxn id="294" idx="0"/>
          </p:cNvCxnSpPr>
          <p:nvPr/>
        </p:nvCxnSpPr>
        <p:spPr bwMode="auto">
          <a:xfrm>
            <a:off x="2857500" y="4822032"/>
            <a:ext cx="1179310" cy="148345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73" name="Group 272"/>
          <p:cNvGrpSpPr/>
          <p:nvPr/>
        </p:nvGrpSpPr>
        <p:grpSpPr>
          <a:xfrm>
            <a:off x="5181600" y="762000"/>
            <a:ext cx="3810001" cy="5271115"/>
            <a:chOff x="4495800" y="1052736"/>
            <a:chExt cx="3810001" cy="5271115"/>
          </a:xfrm>
        </p:grpSpPr>
        <p:sp>
          <p:nvSpPr>
            <p:cNvPr id="27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76" name="Conexão em ângulos rectos 8"/>
            <p:cNvCxnSpPr>
              <a:endCxn id="27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7" name="Conexão em ângulos rectos 12"/>
            <p:cNvCxnSpPr>
              <a:endCxn id="27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79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82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31"/>
            <p:cNvCxnSpPr>
              <a:stCxn id="27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32"/>
            <p:cNvCxnSpPr>
              <a:stCxn id="27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5" name="Conexão em ângulos rectos 40"/>
            <p:cNvCxnSpPr>
              <a:endCxn id="278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8" name="Conexão em ângulos rectos 43"/>
            <p:cNvCxnSpPr>
              <a:stCxn id="280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em ângulos rectos 46"/>
            <p:cNvCxnSpPr>
              <a:stCxn id="279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em ângulos rectos 56"/>
            <p:cNvCxnSpPr>
              <a:endCxn id="281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em ângulos rectos 60"/>
            <p:cNvCxnSpPr>
              <a:stCxn id="281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7" name="Conexão em ângulos rectos 67"/>
            <p:cNvCxnSpPr>
              <a:stCxn id="29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recta 102"/>
            <p:cNvCxnSpPr>
              <a:stCxn id="312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2" name="Conexão recta unidireccional 107"/>
            <p:cNvCxnSpPr>
              <a:endCxn id="29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recta unidireccional 108"/>
            <p:cNvCxnSpPr>
              <a:endCxn id="279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4" name="Conexão em ângulos rectos 114"/>
            <p:cNvCxnSpPr>
              <a:endCxn id="280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5" name="Conexão em ângulos rectos 115"/>
            <p:cNvCxnSpPr>
              <a:endCxn id="324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6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07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10" name="Conexão recta unidireccional 37"/>
            <p:cNvCxnSpPr>
              <a:endCxn id="307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recta unidireccional 41"/>
            <p:cNvCxnSpPr>
              <a:stCxn id="307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 smtClean="0"/>
                <a:t>W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13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16" name="Conexão em ângulos rectos 50"/>
            <p:cNvCxnSpPr>
              <a:stCxn id="275" idx="1"/>
              <a:endCxn id="330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3" name="Conexão em ângulos rectos 54"/>
            <p:cNvCxnSpPr>
              <a:stCxn id="313" idx="0"/>
              <a:endCxn id="324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4" name="Oval 323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5" name="Conexão em ângulos rectos 33"/>
            <p:cNvCxnSpPr>
              <a:stCxn id="324" idx="6"/>
              <a:endCxn id="27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em ângulos rectos 61"/>
            <p:cNvCxnSpPr>
              <a:stCxn id="324" idx="2"/>
              <a:endCxn id="27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em ângulos rectos 53"/>
            <p:cNvCxnSpPr>
              <a:endCxn id="328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8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9" name="Conexão em ângulos rectos 53"/>
            <p:cNvCxnSpPr>
              <a:stCxn id="328" idx="0"/>
              <a:endCxn id="279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0" name="Oval 329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1" name="Conexão em ângulos rectos 50"/>
            <p:cNvCxnSpPr>
              <a:stCxn id="330" idx="4"/>
              <a:endCxn id="313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2" name="Conexão em ângulos rectos 50"/>
            <p:cNvCxnSpPr>
              <a:stCxn id="274" idx="2"/>
              <a:endCxn id="330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35" name="Shape 334"/>
          <p:cNvCxnSpPr>
            <a:stCxn id="312" idx="3"/>
          </p:cNvCxnSpPr>
          <p:nvPr/>
        </p:nvCxnSpPr>
        <p:spPr bwMode="auto">
          <a:xfrm flipH="1">
            <a:off x="7010400" y="949286"/>
            <a:ext cx="1600201" cy="1717714"/>
          </a:xfrm>
          <a:prstGeom prst="bentConnector4">
            <a:avLst>
              <a:gd name="adj1" fmla="val -14286"/>
              <a:gd name="adj2" fmla="val 100671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animBg="1"/>
      <p:bldP spid="301" grpId="0" animBg="1"/>
      <p:bldP spid="301" grpId="1" animBg="1"/>
      <p:bldP spid="300" grpId="0" animBg="1"/>
      <p:bldP spid="300" grpId="1" animBg="1"/>
      <p:bldP spid="270" grpId="0"/>
      <p:bldP spid="293" grpId="0" animBg="1"/>
      <p:bldP spid="2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698" cy="2595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8638"/>
                <a:gridCol w="540012"/>
                <a:gridCol w="540012"/>
                <a:gridCol w="540012"/>
                <a:gridCol w="540012"/>
                <a:gridCol w="540012"/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I1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I2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I3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I4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I5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itchFamily="49" charset="0"/>
                          <a:cs typeface="Courier New" pitchFamily="49" charset="0"/>
                        </a:rPr>
                        <a:t>I6</a:t>
                      </a:r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</a:tr>
            </a:tbl>
          </a:graphicData>
        </a:graphic>
      </p:graphicFrame>
      <p:sp>
        <p:nvSpPr>
          <p:cNvPr id="301" name="Rectângulo 300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0" name="Rectângulo 29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3621" name="Título 1"/>
          <p:cNvSpPr>
            <a:spLocks noGrp="1"/>
          </p:cNvSpPr>
          <p:nvPr>
            <p:ph type="title"/>
          </p:nvPr>
        </p:nvSpPr>
        <p:spPr>
          <a:xfrm>
            <a:off x="214313" y="228600"/>
            <a:ext cx="4714875" cy="838200"/>
          </a:xfrm>
        </p:spPr>
        <p:txBody>
          <a:bodyPr/>
          <a:lstStyle/>
          <a:p>
            <a:r>
              <a:rPr lang="en-US" sz="2000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Exemplo</a:t>
            </a:r>
            <a:r>
              <a:rPr lang="en-US" sz="20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 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 </a:t>
            </a:r>
            <a:r>
              <a:rPr lang="en-US" sz="20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 </a:t>
            </a:r>
            <a:r>
              <a:rPr lang="en-US" sz="2000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(2)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362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  <a:endParaRPr lang="pt-PT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362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D1C1EF-A7B1-7F45-B3DB-03B5CB24A361}" type="slidenum">
              <a:rPr lang="pt-PT"/>
              <a:pPr/>
              <a:t>22</a:t>
            </a:fld>
            <a:endParaRPr lang="pt-PT"/>
          </a:p>
        </p:txBody>
      </p:sp>
      <p:sp>
        <p:nvSpPr>
          <p:cNvPr id="2362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7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681287" cy="9842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I1: </a:t>
            </a:r>
            <a:r>
              <a:rPr lang="en-US" sz="16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irmovl $10, %eax</a:t>
            </a:r>
          </a:p>
          <a:p>
            <a:pPr>
              <a:spcAft>
                <a:spcPts val="600"/>
              </a:spcAft>
            </a:pPr>
            <a:r>
              <a:rPr lang="en-US" sz="1400" b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I2: </a:t>
            </a:r>
            <a:r>
              <a:rPr lang="en-US" sz="16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 %esi, %eax</a:t>
            </a:r>
          </a:p>
          <a:p>
            <a:pPr>
              <a:spcAft>
                <a:spcPts val="600"/>
              </a:spcAft>
            </a:pPr>
            <a:r>
              <a:rPr lang="en-US" sz="1400" b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I3: </a:t>
            </a:r>
            <a:r>
              <a:rPr lang="en-US" sz="1600" b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…</a:t>
            </a:r>
            <a:endParaRPr lang="en-US" sz="160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3668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9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23665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6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67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3661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2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63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3664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3656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57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58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3659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3" name="Grupo 322"/>
          <p:cNvGrpSpPr>
            <a:grpSpLocks/>
          </p:cNvGrpSpPr>
          <p:nvPr/>
        </p:nvGrpSpPr>
        <p:grpSpPr bwMode="auto">
          <a:xfrm>
            <a:off x="4537075" y="1524000"/>
            <a:ext cx="492125" cy="3805238"/>
            <a:chOff x="5214943" y="1523983"/>
            <a:chExt cx="492519" cy="3805385"/>
          </a:xfrm>
        </p:grpSpPr>
        <p:sp>
          <p:nvSpPr>
            <p:cNvPr id="314" name="CaixaDeTexto 313"/>
            <p:cNvSpPr txBox="1"/>
            <p:nvPr/>
          </p:nvSpPr>
          <p:spPr>
            <a:xfrm>
              <a:off x="5214943" y="1523983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214943" y="3200448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214943" y="4929303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14" name="Grupo 284"/>
          <p:cNvGrpSpPr>
            <a:grpSpLocks/>
          </p:cNvGrpSpPr>
          <p:nvPr/>
        </p:nvGrpSpPr>
        <p:grpSpPr bwMode="auto">
          <a:xfrm>
            <a:off x="2428875" y="1214438"/>
            <a:ext cx="857250" cy="642937"/>
            <a:chOff x="2428860" y="1214422"/>
            <a:chExt cx="857256" cy="642942"/>
          </a:xfrm>
        </p:grpSpPr>
        <p:sp>
          <p:nvSpPr>
            <p:cNvPr id="23645" name="Oval 279"/>
            <p:cNvSpPr>
              <a:spLocks noChangeArrowheads="1"/>
            </p:cNvSpPr>
            <p:nvPr/>
          </p:nvSpPr>
          <p:spPr bwMode="auto">
            <a:xfrm>
              <a:off x="2571736" y="1214422"/>
              <a:ext cx="714380" cy="28575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646" name="Oval 280"/>
            <p:cNvSpPr>
              <a:spLocks noChangeArrowheads="1"/>
            </p:cNvSpPr>
            <p:nvPr/>
          </p:nvSpPr>
          <p:spPr bwMode="auto">
            <a:xfrm>
              <a:off x="2428860" y="1500174"/>
              <a:ext cx="642942" cy="35719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3647" name="Conexão curva 282"/>
            <p:cNvCxnSpPr>
              <a:cxnSpLocks noChangeShapeType="1"/>
              <a:stCxn id="23645" idx="6"/>
              <a:endCxn id="23646" idx="6"/>
            </p:cNvCxnSpPr>
            <p:nvPr/>
          </p:nvCxnSpPr>
          <p:spPr bwMode="auto">
            <a:xfrm flipH="1">
              <a:off x="3071802" y="1357298"/>
              <a:ext cx="214314" cy="321471"/>
            </a:xfrm>
            <a:prstGeom prst="curvedConnector3">
              <a:avLst>
                <a:gd name="adj1" fmla="val -10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</p:grpSp>
      <p:sp>
        <p:nvSpPr>
          <p:cNvPr id="293" name="Rectângulo 292"/>
          <p:cNvSpPr>
            <a:spLocks noChangeArrowheads="1"/>
          </p:cNvSpPr>
          <p:nvPr/>
        </p:nvSpPr>
        <p:spPr bwMode="auto">
          <a:xfrm>
            <a:off x="2000250" y="4286250"/>
            <a:ext cx="357188" cy="357188"/>
          </a:xfrm>
          <a:prstGeom prst="rect">
            <a:avLst/>
          </a:prstGeom>
          <a:solidFill>
            <a:schemeClr val="accent1">
              <a:alpha val="47058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" name="CaixaDeTexto 293"/>
          <p:cNvSpPr txBox="1">
            <a:spLocks noChangeArrowheads="1"/>
          </p:cNvSpPr>
          <p:nvPr/>
        </p:nvSpPr>
        <p:spPr bwMode="auto">
          <a:xfrm>
            <a:off x="2438400" y="6305490"/>
            <a:ext cx="3092989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dirty="0" err="1" smtClean="0"/>
              <a:t>Realimenta</a:t>
            </a:r>
            <a:r>
              <a:rPr lang="pt-PT" dirty="0" smtClean="0"/>
              <a:t> de E para ER</a:t>
            </a:r>
            <a:endParaRPr lang="pt-PT" dirty="0"/>
          </a:p>
        </p:txBody>
      </p:sp>
      <p:cxnSp>
        <p:nvCxnSpPr>
          <p:cNvPr id="322" name="Forma 321"/>
          <p:cNvCxnSpPr>
            <a:cxnSpLocks noChangeShapeType="1"/>
            <a:stCxn id="293" idx="3"/>
            <a:endCxn id="294" idx="0"/>
          </p:cNvCxnSpPr>
          <p:nvPr/>
        </p:nvCxnSpPr>
        <p:spPr bwMode="auto">
          <a:xfrm>
            <a:off x="2357438" y="4464844"/>
            <a:ext cx="1627457" cy="1840646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65" name="Group 264"/>
          <p:cNvGrpSpPr/>
          <p:nvPr/>
        </p:nvGrpSpPr>
        <p:grpSpPr>
          <a:xfrm>
            <a:off x="5181600" y="762000"/>
            <a:ext cx="3810001" cy="5271115"/>
            <a:chOff x="4495800" y="1052736"/>
            <a:chExt cx="3810001" cy="5271115"/>
          </a:xfrm>
        </p:grpSpPr>
        <p:sp>
          <p:nvSpPr>
            <p:cNvPr id="26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71" name="Conexão em ângulos rectos 8"/>
            <p:cNvCxnSpPr>
              <a:endCxn id="26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12"/>
            <p:cNvCxnSpPr>
              <a:endCxn id="26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3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74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77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em ângulos rectos 31"/>
            <p:cNvCxnSpPr>
              <a:stCxn id="26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em ângulos rectos 32"/>
            <p:cNvCxnSpPr>
              <a:stCxn id="26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em ângulos rectos 40"/>
            <p:cNvCxnSpPr>
              <a:endCxn id="273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em ângulos rectos 43"/>
            <p:cNvCxnSpPr>
              <a:stCxn id="275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46"/>
            <p:cNvCxnSpPr>
              <a:stCxn id="274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56"/>
            <p:cNvCxnSpPr>
              <a:endCxn id="276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60"/>
            <p:cNvCxnSpPr>
              <a:stCxn id="276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5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7" name="Conexão em ângulos rectos 67"/>
            <p:cNvCxnSpPr>
              <a:stCxn id="285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8" name="Conexão recta 102"/>
            <p:cNvCxnSpPr>
              <a:stCxn id="304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recta unidireccional 107"/>
            <p:cNvCxnSpPr>
              <a:endCxn id="285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recta unidireccional 108"/>
            <p:cNvCxnSpPr>
              <a:endCxn id="274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6" name="Conexão em ângulos rectos 114"/>
            <p:cNvCxnSpPr>
              <a:endCxn id="275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115"/>
            <p:cNvCxnSpPr>
              <a:endCxn id="308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8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99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02" name="Conexão recta unidireccional 37"/>
            <p:cNvCxnSpPr>
              <a:endCxn id="299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recta unidireccional 41"/>
            <p:cNvCxnSpPr>
              <a:stCxn id="299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4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 smtClean="0"/>
                <a:t>W</a:t>
              </a: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05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06" name="Conexão em ângulos rectos 50"/>
            <p:cNvCxnSpPr>
              <a:stCxn id="267" idx="1"/>
              <a:endCxn id="315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7" name="Conexão em ângulos rectos 54"/>
            <p:cNvCxnSpPr>
              <a:stCxn id="305" idx="0"/>
              <a:endCxn id="308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8" name="Oval 307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9" name="Conexão em ângulos rectos 33"/>
            <p:cNvCxnSpPr>
              <a:stCxn id="308" idx="6"/>
              <a:endCxn id="26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0" name="Conexão em ângulos rectos 61"/>
            <p:cNvCxnSpPr>
              <a:stCxn id="308" idx="2"/>
              <a:endCxn id="26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em ângulos rectos 53"/>
            <p:cNvCxnSpPr>
              <a:endCxn id="312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3" name="Conexão em ângulos rectos 53"/>
            <p:cNvCxnSpPr>
              <a:stCxn id="312" idx="0"/>
              <a:endCxn id="274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5" name="Oval 314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6" name="Conexão em ângulos rectos 50"/>
            <p:cNvCxnSpPr>
              <a:stCxn id="315" idx="4"/>
              <a:endCxn id="305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8" name="Conexão em ângulos rectos 50"/>
            <p:cNvCxnSpPr>
              <a:stCxn id="266" idx="2"/>
              <a:endCxn id="315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6" name="Group 345"/>
          <p:cNvGrpSpPr/>
          <p:nvPr/>
        </p:nvGrpSpPr>
        <p:grpSpPr>
          <a:xfrm>
            <a:off x="6934200" y="1371600"/>
            <a:ext cx="2058194" cy="1296988"/>
            <a:chOff x="6934200" y="1371600"/>
            <a:chExt cx="2058194" cy="1296988"/>
          </a:xfrm>
        </p:grpSpPr>
        <p:cxnSp>
          <p:nvCxnSpPr>
            <p:cNvPr id="333" name="Straight Connector 332"/>
            <p:cNvCxnSpPr/>
            <p:nvPr/>
          </p:nvCxnSpPr>
          <p:spPr bwMode="auto">
            <a:xfrm>
              <a:off x="6934200" y="1371600"/>
              <a:ext cx="2057400" cy="1588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4" name="Straight Connector 333"/>
            <p:cNvCxnSpPr/>
            <p:nvPr/>
          </p:nvCxnSpPr>
          <p:spPr bwMode="auto">
            <a:xfrm rot="5400000">
              <a:off x="8343900" y="2019300"/>
              <a:ext cx="1295400" cy="1588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1" name="Straight Arrow Connector 340"/>
            <p:cNvCxnSpPr/>
            <p:nvPr/>
          </p:nvCxnSpPr>
          <p:spPr bwMode="auto">
            <a:xfrm rot="10800000">
              <a:off x="6934200" y="2667000"/>
              <a:ext cx="2057400" cy="1588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1" grpId="1" animBg="1"/>
      <p:bldP spid="301" grpId="2" animBg="1"/>
      <p:bldP spid="300" grpId="0" animBg="1"/>
      <p:bldP spid="300" grpId="1" animBg="1"/>
      <p:bldP spid="270" grpId="0"/>
      <p:bldP spid="293" grpId="0" animBg="1"/>
      <p:bldP spid="2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Pipeline: </a:t>
            </a: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Resumo</a:t>
            </a:r>
          </a:p>
        </p:txBody>
      </p:sp>
      <p:sp>
        <p:nvSpPr>
          <p:cNvPr id="30722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Execução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n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instruções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simultaneamente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em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diferentes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estágios</a:t>
            </a:r>
            <a:endParaRPr lang="en-US" dirty="0" smtClean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Permite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aumentar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a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frequência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do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relógio</a:t>
            </a:r>
            <a:endParaRPr lang="en-US" dirty="0" smtClean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Dependências</a:t>
            </a:r>
            <a:r>
              <a:rPr lang="en-US" dirty="0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 Dados</a:t>
            </a:r>
            <a:endParaRPr lang="en-US" dirty="0" smtClean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lvl="1">
              <a:spcBef>
                <a:spcPts val="624"/>
              </a:spcBef>
            </a:pPr>
            <a:r>
              <a:rPr lang="en-US" i="1" dirty="0" smtClean="0">
                <a:latin typeface="Calibri" pitchFamily="-109" charset="0"/>
              </a:rPr>
              <a:t>stalling : 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injecção</a:t>
            </a:r>
            <a:r>
              <a:rPr lang="en-US" dirty="0" smtClean="0">
                <a:latin typeface="Calibri" pitchFamily="-109" charset="0"/>
              </a:rPr>
              <a:t> de </a:t>
            </a:r>
            <a:r>
              <a:rPr lang="en-US" dirty="0" err="1" smtClean="0">
                <a:latin typeface="Calibri" pitchFamily="-109" charset="0"/>
              </a:rPr>
              <a:t>bolhas</a:t>
            </a:r>
            <a:r>
              <a:rPr lang="en-US" dirty="0" smtClean="0">
                <a:latin typeface="Calibri" pitchFamily="-109" charset="0"/>
              </a:rPr>
              <a:t> (</a:t>
            </a:r>
            <a:r>
              <a:rPr lang="en-US" dirty="0" err="1" smtClean="0">
                <a:latin typeface="Calibri" pitchFamily="-109" charset="0"/>
              </a:rPr>
              <a:t>NOPs</a:t>
            </a:r>
            <a:r>
              <a:rPr lang="en-US" dirty="0" smtClean="0">
                <a:latin typeface="Calibri" pitchFamily="-109" charset="0"/>
              </a:rPr>
              <a:t>)</a:t>
            </a:r>
          </a:p>
          <a:p>
            <a:pPr lvl="1">
              <a:spcBef>
                <a:spcPts val="624"/>
              </a:spcBef>
            </a:pPr>
            <a:r>
              <a:rPr lang="en-US" dirty="0" err="1" smtClean="0">
                <a:latin typeface="Calibri" pitchFamily="-109" charset="0"/>
              </a:rPr>
              <a:t>realimentação</a:t>
            </a:r>
            <a:r>
              <a:rPr lang="en-US" dirty="0" smtClean="0">
                <a:latin typeface="Calibri" pitchFamily="-109" charset="0"/>
              </a:rPr>
              <a:t>: </a:t>
            </a:r>
            <a:r>
              <a:rPr lang="en-US" dirty="0" err="1" smtClean="0">
                <a:latin typeface="Calibri" pitchFamily="-109" charset="0"/>
              </a:rPr>
              <a:t>elimina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penalizações</a:t>
            </a:r>
            <a:endParaRPr lang="en-US" dirty="0" smtClean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Dependências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</a:t>
            </a:r>
            <a:r>
              <a:rPr lang="en-US" dirty="0" err="1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Controlo</a:t>
            </a:r>
            <a:endParaRPr lang="en-US" dirty="0" smtClean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lvl="1"/>
            <a:r>
              <a:rPr lang="en-US" dirty="0" err="1" smtClean="0">
                <a:latin typeface="Calibri" pitchFamily="-109" charset="0"/>
              </a:rPr>
              <a:t>Saltos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condicionais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implicam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execução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especulativa</a:t>
            </a:r>
            <a:r>
              <a:rPr lang="en-US" dirty="0" smtClean="0">
                <a:latin typeface="Calibri" pitchFamily="-109" charset="0"/>
              </a:rPr>
              <a:t/>
            </a:r>
            <a:br>
              <a:rPr lang="en-US" dirty="0" smtClean="0">
                <a:latin typeface="Calibri" pitchFamily="-109" charset="0"/>
              </a:rPr>
            </a:br>
            <a:r>
              <a:rPr lang="en-US" dirty="0" smtClean="0">
                <a:latin typeface="Calibri" pitchFamily="-109" charset="0"/>
              </a:rPr>
              <a:t>(</a:t>
            </a:r>
            <a:r>
              <a:rPr lang="en-US" dirty="0" err="1" smtClean="0">
                <a:latin typeface="Calibri" pitchFamily="-109" charset="0"/>
              </a:rPr>
              <a:t>previsão</a:t>
            </a:r>
            <a:r>
              <a:rPr lang="en-US" dirty="0" smtClean="0">
                <a:latin typeface="Calibri" pitchFamily="-109" charset="0"/>
              </a:rPr>
              <a:t> do </a:t>
            </a:r>
            <a:r>
              <a:rPr lang="en-US" dirty="0" err="1" smtClean="0">
                <a:latin typeface="Calibri" pitchFamily="-109" charset="0"/>
              </a:rPr>
              <a:t>salto</a:t>
            </a:r>
            <a:r>
              <a:rPr lang="en-US" dirty="0" smtClean="0">
                <a:latin typeface="Calibri" pitchFamily="-109" charset="0"/>
              </a:rPr>
              <a:t>)</a:t>
            </a:r>
          </a:p>
          <a:p>
            <a:pPr lvl="1"/>
            <a:r>
              <a:rPr lang="en-US" dirty="0" err="1" smtClean="0">
                <a:latin typeface="Calibri" pitchFamily="-109" charset="0"/>
              </a:rPr>
              <a:t>previsão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errada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dirty="0" err="1" smtClean="0">
                <a:latin typeface="Calibri" pitchFamily="-109" charset="0"/>
              </a:rPr>
              <a:t>implica</a:t>
            </a:r>
            <a:r>
              <a:rPr lang="en-US" dirty="0" smtClean="0">
                <a:latin typeface="Calibri" pitchFamily="-109" charset="0"/>
              </a:rPr>
              <a:t> </a:t>
            </a:r>
            <a:r>
              <a:rPr lang="en-US" i="1" dirty="0" smtClean="0">
                <a:latin typeface="Calibri" pitchFamily="-109" charset="0"/>
              </a:rPr>
              <a:t>stalling </a:t>
            </a:r>
            <a:r>
              <a:rPr lang="en-US" dirty="0" smtClean="0">
                <a:latin typeface="Calibri" pitchFamily="-109" charset="0"/>
              </a:rPr>
              <a:t>do </a:t>
            </a:r>
            <a:r>
              <a:rPr lang="en-US" i="1" dirty="0" smtClean="0">
                <a:latin typeface="Calibri" pitchFamily="-109" charset="0"/>
              </a:rPr>
              <a:t>pipeline</a:t>
            </a:r>
            <a:endParaRPr lang="en-US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2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 smtClean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  <a:endParaRPr lang="pt-PT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072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CA7E57-C978-0E48-80E5-5365B4BFB951}" type="slidenum">
              <a:rPr lang="pt-PT"/>
              <a:pPr/>
              <a:t>23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mtClean="0">
                <a:latin typeface="Calibri" pitchFamily="-109" charset="0"/>
                <a:ea typeface="ＭＳ Ｐゴシック" pitchFamily="-109" charset="-128"/>
              </a:rPr>
              <a:t>Execução de Instruções: Fases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mtClean="0">
                <a:latin typeface="Calibri" pitchFamily="-109" charset="0"/>
                <a:ea typeface="ＭＳ Ｐゴシック" pitchFamily="-109" charset="-128"/>
              </a:rPr>
              <a:t>Execução de uma instrução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smtClean="0">
                <a:latin typeface="Calibri" pitchFamily="-109" charset="0"/>
                <a:ea typeface="ＭＳ Ｐゴシック" pitchFamily="-109" charset="-128"/>
              </a:rPr>
              <a:t>Leitura (</a:t>
            </a:r>
            <a:r>
              <a:rPr lang="pt-PT" altLang="pt-PT" sz="2400" i="1" smtClean="0">
                <a:latin typeface="Calibri" pitchFamily="-109" charset="0"/>
                <a:ea typeface="ＭＳ Ｐゴシック" pitchFamily="-109" charset="-128"/>
              </a:rPr>
              <a:t>Fetch)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smtClean="0">
                <a:latin typeface="Calibri" pitchFamily="-109" charset="0"/>
                <a:ea typeface="ＭＳ Ｐゴシック" pitchFamily="-109" charset="-128"/>
              </a:rPr>
              <a:t>Descodificação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smtClean="0">
                <a:latin typeface="Calibri" pitchFamily="-109" charset="0"/>
                <a:ea typeface="ＭＳ Ｐゴシック" pitchFamily="-109" charset="-128"/>
              </a:rPr>
              <a:t>Leitura de Operandos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smtClean="0">
                <a:latin typeface="Calibri" pitchFamily="-109" charset="0"/>
                <a:ea typeface="ＭＳ Ｐゴシック" pitchFamily="-109" charset="-128"/>
              </a:rPr>
              <a:t>Execução (ALU)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smtClean="0">
                <a:latin typeface="Calibri" pitchFamily="-109" charset="0"/>
                <a:ea typeface="ＭＳ Ｐゴシック" pitchFamily="-109" charset="-128"/>
              </a:rPr>
              <a:t>Escrita de Resultados</a:t>
            </a:r>
          </a:p>
          <a:p>
            <a:endParaRPr lang="pt-PT" altLang="pt-PT" smtClean="0">
              <a:latin typeface="Calibri" pitchFamily="-109" charset="0"/>
              <a:ea typeface="ＭＳ Ｐゴシック" pitchFamily="-109" charset="-128"/>
            </a:endParaRPr>
          </a:p>
          <a:p>
            <a:r>
              <a:rPr lang="pt-PT" altLang="pt-PT" smtClean="0">
                <a:latin typeface="Calibri" pitchFamily="-109" charset="0"/>
                <a:ea typeface="ＭＳ Ｐゴシック" pitchFamily="-109" charset="-128"/>
              </a:rPr>
              <a:t>Estas fases podem ser agrupadas ou reordenadas para permitir a execução das instruções em vários estágios encadeados -&gt; PIPELINE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9DA0978-184E-4815-B485-C85E6FB781F5}" type="slidenum">
              <a:rPr lang="pt-PT" altLang="pt-PT" sz="1200">
                <a:latin typeface="Calibri" pitchFamily="-109" charset="0"/>
              </a:rPr>
              <a:pPr eaLnBrk="1" hangingPunct="1"/>
              <a:t>3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Encadeamento na Vida Real</a:t>
            </a:r>
          </a:p>
        </p:txBody>
      </p:sp>
      <p:sp>
        <p:nvSpPr>
          <p:cNvPr id="1945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1946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471E129-65DE-4A18-994E-F825783E809A}" type="slidenum">
              <a:rPr lang="pt-PT" altLang="pt-PT" sz="1200">
                <a:latin typeface="Calibri" pitchFamily="-109" charset="0"/>
              </a:rPr>
              <a:pPr eaLnBrk="1" hangingPunct="1"/>
              <a:t>4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657600" y="3886200"/>
            <a:ext cx="50577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400">
                <a:latin typeface="Calibri" pitchFamily="-109" charset="0"/>
              </a:rPr>
              <a:t>Ideia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Dividir processo em estágios independentes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Objectos movem-se através dos estágios em sequência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Em cada instante, múltiplos objectos são processados simultaneamente</a:t>
            </a:r>
          </a:p>
        </p:txBody>
      </p: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19469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Sequencial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19467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Paralelo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194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Encadeado </a:t>
              </a:r>
              <a:r>
                <a:rPr lang="en-US" altLang="pt-PT" sz="1800"/>
                <a:t>(Pipeline)</a:t>
              </a:r>
              <a:endParaRPr lang="en-US" alt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Encadeamento: Exemplo</a:t>
            </a:r>
          </a:p>
        </p:txBody>
      </p:sp>
      <p:sp>
        <p:nvSpPr>
          <p:cNvPr id="2048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F9413CE-CAAC-4F47-AD1E-48B250C6017E}" type="slidenum">
              <a:rPr lang="pt-PT" altLang="pt-PT" sz="1200">
                <a:latin typeface="Calibri" pitchFamily="-109" charset="0"/>
              </a:rPr>
              <a:pPr eaLnBrk="1" hangingPunct="1"/>
              <a:t>5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0513" y="4500563"/>
            <a:ext cx="8294687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Dividir lógica combinatória em 3 blocos de 100 ps cada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Nova operação começa logo que uma termina o bloco A.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Ciclo &gt;= 120 ps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Latência aumenta (360 ps) mas débito também</a:t>
            </a:r>
          </a:p>
        </p:txBody>
      </p:sp>
      <p:grpSp>
        <p:nvGrpSpPr>
          <p:cNvPr id="20486" name="Group 38"/>
          <p:cNvGrpSpPr>
            <a:grpSpLocks/>
          </p:cNvGrpSpPr>
          <p:nvPr/>
        </p:nvGrpSpPr>
        <p:grpSpPr bwMode="auto">
          <a:xfrm>
            <a:off x="588963" y="1071563"/>
            <a:ext cx="8340725" cy="2390775"/>
            <a:chOff x="257" y="720"/>
            <a:chExt cx="5254" cy="1506"/>
          </a:xfrm>
        </p:grpSpPr>
        <p:sp>
          <p:nvSpPr>
            <p:cNvPr id="20512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0513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16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20517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Comb.</a:t>
              </a:r>
            </a:p>
            <a:p>
              <a:pPr eaLnBrk="1" hangingPunct="1"/>
              <a:r>
                <a:rPr lang="en-US" altLang="pt-PT" sz="1600"/>
                <a:t>logic</a:t>
              </a:r>
            </a:p>
            <a:p>
              <a:pPr eaLnBrk="1" hangingPunct="1"/>
              <a:r>
                <a:rPr lang="en-US" altLang="pt-PT" sz="1600"/>
                <a:t>A</a:t>
              </a:r>
            </a:p>
          </p:txBody>
        </p:sp>
        <p:sp>
          <p:nvSpPr>
            <p:cNvPr id="20518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21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22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Comb.</a:t>
              </a:r>
            </a:p>
            <a:p>
              <a:pPr eaLnBrk="1" hangingPunct="1"/>
              <a:r>
                <a:rPr lang="en-US" altLang="pt-PT" sz="1600"/>
                <a:t>logic</a:t>
              </a:r>
            </a:p>
            <a:p>
              <a:pPr eaLnBrk="1" hangingPunct="1"/>
              <a:r>
                <a:rPr lang="en-US" altLang="pt-PT" sz="1600"/>
                <a:t>B</a:t>
              </a:r>
            </a:p>
          </p:txBody>
        </p:sp>
        <p:sp>
          <p:nvSpPr>
            <p:cNvPr id="20523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26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27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Comb.</a:t>
              </a:r>
            </a:p>
            <a:p>
              <a:pPr eaLnBrk="1" hangingPunct="1"/>
              <a:r>
                <a:rPr lang="en-US" altLang="pt-PT" sz="1600"/>
                <a:t>logic</a:t>
              </a:r>
            </a:p>
            <a:p>
              <a:pPr eaLnBrk="1" hangingPunct="1"/>
              <a:r>
                <a:rPr lang="en-US" altLang="pt-PT" sz="1600"/>
                <a:t>C</a:t>
              </a:r>
            </a:p>
          </p:txBody>
        </p:sp>
        <p:sp>
          <p:nvSpPr>
            <p:cNvPr id="20528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100 ps</a:t>
              </a:r>
            </a:p>
          </p:txBody>
        </p:sp>
        <p:sp>
          <p:nvSpPr>
            <p:cNvPr id="20529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0530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100 ps</a:t>
              </a:r>
            </a:p>
          </p:txBody>
        </p:sp>
        <p:sp>
          <p:nvSpPr>
            <p:cNvPr id="20531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0532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100 ps</a:t>
              </a:r>
            </a:p>
          </p:txBody>
        </p:sp>
        <p:sp>
          <p:nvSpPr>
            <p:cNvPr id="20533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535" name="Rectangle 37"/>
            <p:cNvSpPr>
              <a:spLocks noChangeArrowheads="1"/>
            </p:cNvSpPr>
            <p:nvPr/>
          </p:nvSpPr>
          <p:spPr bwMode="auto">
            <a:xfrm>
              <a:off x="4213" y="1200"/>
              <a:ext cx="1298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Latência = 360 ps</a:t>
              </a:r>
            </a:p>
            <a:p>
              <a:pPr eaLnBrk="1" hangingPunct="1"/>
              <a:r>
                <a:rPr lang="en-US" altLang="pt-PT" sz="1600"/>
                <a:t>Ciclo = 120 ps</a:t>
              </a:r>
            </a:p>
            <a:p>
              <a:pPr eaLnBrk="1" hangingPunct="1"/>
              <a:r>
                <a:rPr lang="en-US" altLang="pt-PT" sz="1600"/>
                <a:t>Débito = 8.33 GOPS</a:t>
              </a:r>
            </a:p>
          </p:txBody>
        </p:sp>
      </p:grpSp>
      <p:grpSp>
        <p:nvGrpSpPr>
          <p:cNvPr id="20487" name="Grupo 31"/>
          <p:cNvGrpSpPr>
            <a:grpSpLocks/>
          </p:cNvGrpSpPr>
          <p:nvPr/>
        </p:nvGrpSpPr>
        <p:grpSpPr bwMode="auto">
          <a:xfrm>
            <a:off x="500063" y="3071813"/>
            <a:ext cx="1800225" cy="1223962"/>
            <a:chOff x="700298" y="2062124"/>
            <a:chExt cx="1800000" cy="1224000"/>
          </a:xfrm>
        </p:grpSpPr>
        <p:cxnSp>
          <p:nvCxnSpPr>
            <p:cNvPr id="20506" name="Conexão recta 32"/>
            <p:cNvCxnSpPr>
              <a:cxnSpLocks noChangeShapeType="1"/>
            </p:cNvCxnSpPr>
            <p:nvPr/>
          </p:nvCxnSpPr>
          <p:spPr bwMode="auto">
            <a:xfrm>
              <a:off x="1498578" y="2786058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Conexão recta 33"/>
            <p:cNvCxnSpPr>
              <a:cxnSpLocks noChangeShapeType="1"/>
            </p:cNvCxnSpPr>
            <p:nvPr/>
          </p:nvCxnSpPr>
          <p:spPr bwMode="auto">
            <a:xfrm rot="5400000" flipH="1" flipV="1">
              <a:off x="1213620" y="2500306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Conexão recta 34"/>
            <p:cNvCxnSpPr>
              <a:cxnSpLocks noChangeShapeType="1"/>
            </p:cNvCxnSpPr>
            <p:nvPr/>
          </p:nvCxnSpPr>
          <p:spPr bwMode="auto">
            <a:xfrm rot="5400000" flipH="1" flipV="1">
              <a:off x="1928000" y="2499512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Conexão recta 35"/>
            <p:cNvCxnSpPr>
              <a:cxnSpLocks noChangeShapeType="1"/>
            </p:cNvCxnSpPr>
            <p:nvPr/>
          </p:nvCxnSpPr>
          <p:spPr bwMode="auto">
            <a:xfrm>
              <a:off x="785786" y="2214554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0" name="Rectangle 11"/>
            <p:cNvSpPr>
              <a:spLocks noChangeArrowheads="1"/>
            </p:cNvSpPr>
            <p:nvPr/>
          </p:nvSpPr>
          <p:spPr bwMode="auto">
            <a:xfrm>
              <a:off x="1142976" y="2928934"/>
              <a:ext cx="6873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38" name="Rectângulo 37"/>
            <p:cNvSpPr/>
            <p:nvPr/>
          </p:nvSpPr>
          <p:spPr bwMode="auto">
            <a:xfrm>
              <a:off x="700298" y="2062124"/>
              <a:ext cx="1800000" cy="1224000"/>
            </a:xfrm>
            <a:prstGeom prst="rect">
              <a:avLst/>
            </a:prstGeom>
            <a:solidFill>
              <a:schemeClr val="bg1">
                <a:lumMod val="90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cxnSp>
        <p:nvCxnSpPr>
          <p:cNvPr id="39" name="Conexão recta 38"/>
          <p:cNvCxnSpPr>
            <a:cxnSpLocks noChangeShapeType="1"/>
          </p:cNvCxnSpPr>
          <p:nvPr/>
        </p:nvCxnSpPr>
        <p:spPr bwMode="auto">
          <a:xfrm rot="5400000">
            <a:off x="262732" y="3536156"/>
            <a:ext cx="7874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onexão recta 39"/>
          <p:cNvCxnSpPr>
            <a:cxnSpLocks noChangeShapeType="1"/>
          </p:cNvCxnSpPr>
          <p:nvPr/>
        </p:nvCxnSpPr>
        <p:spPr bwMode="auto">
          <a:xfrm rot="5400000">
            <a:off x="1192212" y="3535363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ângulo 40"/>
          <p:cNvSpPr>
            <a:spLocks noChangeArrowheads="1"/>
          </p:cNvSpPr>
          <p:nvPr/>
        </p:nvSpPr>
        <p:spPr bwMode="auto">
          <a:xfrm>
            <a:off x="1071563" y="1500188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2" name="Rectângulo 41"/>
          <p:cNvSpPr>
            <a:spLocks noChangeArrowheads="1"/>
          </p:cNvSpPr>
          <p:nvPr/>
        </p:nvSpPr>
        <p:spPr bwMode="auto">
          <a:xfrm>
            <a:off x="3143250" y="1500188"/>
            <a:ext cx="214313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3" name="Rectângulo 42"/>
          <p:cNvSpPr>
            <a:spLocks noChangeArrowheads="1"/>
          </p:cNvSpPr>
          <p:nvPr/>
        </p:nvSpPr>
        <p:spPr bwMode="auto">
          <a:xfrm>
            <a:off x="5214938" y="1500188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4" name="Rectângulo 43"/>
          <p:cNvSpPr>
            <a:spLocks noChangeArrowheads="1"/>
          </p:cNvSpPr>
          <p:nvPr/>
        </p:nvSpPr>
        <p:spPr bwMode="auto">
          <a:xfrm>
            <a:off x="1071563" y="1500188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5" name="Rectângulo 44"/>
          <p:cNvSpPr>
            <a:spLocks noChangeArrowheads="1"/>
          </p:cNvSpPr>
          <p:nvPr/>
        </p:nvSpPr>
        <p:spPr bwMode="auto">
          <a:xfrm>
            <a:off x="3143250" y="1500188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6" name="Rectângulo 45"/>
          <p:cNvSpPr>
            <a:spLocks noChangeArrowheads="1"/>
          </p:cNvSpPr>
          <p:nvPr/>
        </p:nvSpPr>
        <p:spPr bwMode="auto">
          <a:xfrm>
            <a:off x="5214938" y="1500188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7" name="Rectângulo 46"/>
          <p:cNvSpPr>
            <a:spLocks noChangeArrowheads="1"/>
          </p:cNvSpPr>
          <p:nvPr/>
        </p:nvSpPr>
        <p:spPr bwMode="auto">
          <a:xfrm>
            <a:off x="1071563" y="1500188"/>
            <a:ext cx="928687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8" name="Rectângulo 47"/>
          <p:cNvSpPr>
            <a:spLocks noChangeArrowheads="1"/>
          </p:cNvSpPr>
          <p:nvPr/>
        </p:nvSpPr>
        <p:spPr bwMode="auto">
          <a:xfrm>
            <a:off x="3143250" y="1500188"/>
            <a:ext cx="857250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9" name="Rectângulo 48"/>
          <p:cNvSpPr>
            <a:spLocks noChangeArrowheads="1"/>
          </p:cNvSpPr>
          <p:nvPr/>
        </p:nvSpPr>
        <p:spPr bwMode="auto">
          <a:xfrm>
            <a:off x="5214938" y="1500188"/>
            <a:ext cx="857250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cxnSp>
        <p:nvCxnSpPr>
          <p:cNvPr id="50" name="Conexão recta 49"/>
          <p:cNvCxnSpPr>
            <a:cxnSpLocks noChangeShapeType="1"/>
          </p:cNvCxnSpPr>
          <p:nvPr/>
        </p:nvCxnSpPr>
        <p:spPr bwMode="auto">
          <a:xfrm rot="5400000">
            <a:off x="1608137" y="3535363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971675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4000500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>
            <a:off x="6072188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428875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4500563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6570663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Encadeamento: Diagramas</a:t>
            </a:r>
          </a:p>
        </p:txBody>
      </p:sp>
      <p:sp>
        <p:nvSpPr>
          <p:cNvPr id="21507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B01D554-E9CB-4544-B5A6-C2895B16D59A}" type="slidenum">
              <a:rPr lang="pt-PT" altLang="pt-PT" sz="1200">
                <a:latin typeface="Calibri" pitchFamily="-109" charset="0"/>
              </a:rPr>
              <a:pPr eaLnBrk="1" hangingPunct="1"/>
              <a:t>6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1509" name="Rectangle 68"/>
          <p:cNvSpPr txBox="1">
            <a:spLocks noChangeArrowheads="1"/>
          </p:cNvSpPr>
          <p:nvPr/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600">
                <a:latin typeface="Calibri" pitchFamily="-109" charset="0"/>
              </a:rPr>
              <a:t>Sequencial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Só começa uma nova operação quando a anterior termina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600">
                <a:latin typeface="Calibri" pitchFamily="-109" charset="0"/>
              </a:rPr>
              <a:t>Encadeada com três estágios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Débito: 3 operações simultâneas (ganho máximo de 3)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Latência: cada instrução necessita sempre de 3 ciclos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pt-PT" sz="2400">
              <a:latin typeface="Calibri" pitchFamily="-109" charset="0"/>
            </a:endParaRPr>
          </a:p>
        </p:txBody>
      </p:sp>
      <p:grpSp>
        <p:nvGrpSpPr>
          <p:cNvPr id="21510" name="Group 12"/>
          <p:cNvGrpSpPr>
            <a:grpSpLocks/>
          </p:cNvGrpSpPr>
          <p:nvPr/>
        </p:nvGrpSpPr>
        <p:grpSpPr bwMode="auto">
          <a:xfrm>
            <a:off x="1071563" y="1857375"/>
            <a:ext cx="7239000" cy="1073150"/>
            <a:chOff x="624" y="2396"/>
            <a:chExt cx="4560" cy="676"/>
          </a:xfrm>
        </p:grpSpPr>
        <p:sp>
          <p:nvSpPr>
            <p:cNvPr id="21530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531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Time</a:t>
              </a:r>
            </a:p>
          </p:txBody>
        </p:sp>
        <p:sp>
          <p:nvSpPr>
            <p:cNvPr id="21532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21533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34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35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21536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21537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  <p:grpSp>
        <p:nvGrpSpPr>
          <p:cNvPr id="21511" name="Group 32"/>
          <p:cNvGrpSpPr>
            <a:grpSpLocks/>
          </p:cNvGrpSpPr>
          <p:nvPr/>
        </p:nvGrpSpPr>
        <p:grpSpPr bwMode="auto">
          <a:xfrm>
            <a:off x="1042988" y="4143375"/>
            <a:ext cx="3886200" cy="1247775"/>
            <a:chOff x="336" y="2766"/>
            <a:chExt cx="2448" cy="786"/>
          </a:xfrm>
        </p:grpSpPr>
        <p:grpSp>
          <p:nvGrpSpPr>
            <p:cNvPr id="21512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1516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Time</a:t>
                </a:r>
              </a:p>
            </p:txBody>
          </p:sp>
          <p:grpSp>
            <p:nvGrpSpPr>
              <p:cNvPr id="21518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21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9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1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1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20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1521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2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3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</p:grpSp>
        <p:sp>
          <p:nvSpPr>
            <p:cNvPr id="21513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14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15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Limitações: Latências não uniformes</a:t>
            </a:r>
          </a:p>
        </p:txBody>
      </p:sp>
      <p:sp>
        <p:nvSpPr>
          <p:cNvPr id="22531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22532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FFA0A28-A346-4991-AA10-DB924E573841}" type="slidenum">
              <a:rPr lang="pt-PT" altLang="pt-PT" sz="1200">
                <a:latin typeface="Calibri" pitchFamily="-109" charset="0"/>
              </a:rPr>
              <a:pPr eaLnBrk="1" hangingPunct="1"/>
              <a:t>7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0513" y="4876800"/>
            <a:ext cx="829468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Débito limitado pelo estágio mais lento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Outros estágios ficam inactivos durante parte do tempo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Desafio: decompor um sistema em estágios balanceados</a:t>
            </a:r>
          </a:p>
        </p:txBody>
      </p:sp>
      <p:grpSp>
        <p:nvGrpSpPr>
          <p:cNvPr id="22534" name="Group 28"/>
          <p:cNvGrpSpPr>
            <a:grpSpLocks/>
          </p:cNvGrpSpPr>
          <p:nvPr/>
        </p:nvGrpSpPr>
        <p:grpSpPr bwMode="auto">
          <a:xfrm>
            <a:off x="407988" y="1143000"/>
            <a:ext cx="6400800" cy="2390775"/>
            <a:chOff x="257" y="720"/>
            <a:chExt cx="4032" cy="1506"/>
          </a:xfrm>
        </p:grpSpPr>
        <p:sp>
          <p:nvSpPr>
            <p:cNvPr id="22560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61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2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3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4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22565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66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7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8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9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600"/>
                <a:t>Comb.</a:t>
              </a:r>
            </a:p>
            <a:p>
              <a:pPr algn="ctr" eaLnBrk="1" hangingPunct="1"/>
              <a:r>
                <a:rPr lang="en-US" altLang="pt-PT" sz="1600"/>
                <a:t>logic</a:t>
              </a:r>
            </a:p>
            <a:p>
              <a:pPr algn="ctr" eaLnBrk="1" hangingPunct="1"/>
              <a:r>
                <a:rPr lang="en-US" altLang="pt-PT" sz="1600"/>
                <a:t>B</a:t>
              </a:r>
            </a:p>
          </p:txBody>
        </p:sp>
        <p:sp>
          <p:nvSpPr>
            <p:cNvPr id="22570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71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2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3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4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600"/>
                <a:t>Comb.</a:t>
              </a:r>
            </a:p>
            <a:p>
              <a:pPr algn="ctr" eaLnBrk="1" hangingPunct="1"/>
              <a:r>
                <a:rPr lang="en-US" altLang="pt-PT" sz="1600"/>
                <a:t>logic</a:t>
              </a:r>
            </a:p>
            <a:p>
              <a:pPr algn="ctr" eaLnBrk="1" hangingPunct="1"/>
              <a:r>
                <a:rPr lang="en-US" altLang="pt-PT" sz="1600"/>
                <a:t>C</a:t>
              </a:r>
            </a:p>
          </p:txBody>
        </p:sp>
        <p:sp>
          <p:nvSpPr>
            <p:cNvPr id="22575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50 ps</a:t>
              </a:r>
            </a:p>
          </p:txBody>
        </p:sp>
        <p:sp>
          <p:nvSpPr>
            <p:cNvPr id="22576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77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150 ps</a:t>
              </a:r>
            </a:p>
          </p:txBody>
        </p:sp>
        <p:sp>
          <p:nvSpPr>
            <p:cNvPr id="22578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79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100 ps</a:t>
              </a:r>
            </a:p>
          </p:txBody>
        </p:sp>
        <p:sp>
          <p:nvSpPr>
            <p:cNvPr id="22580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81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82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200"/>
                <a:t>Comb.</a:t>
              </a:r>
            </a:p>
            <a:p>
              <a:pPr algn="ctr" eaLnBrk="1" hangingPunct="1"/>
              <a:r>
                <a:rPr lang="en-US" altLang="pt-PT" sz="1200"/>
                <a:t>logic</a:t>
              </a:r>
            </a:p>
            <a:p>
              <a:pPr algn="ctr" eaLnBrk="1" hangingPunct="1"/>
              <a:r>
                <a:rPr lang="en-US" altLang="pt-PT" sz="1600"/>
                <a:t>A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676400" y="3352800"/>
            <a:ext cx="5791200" cy="1254125"/>
            <a:chOff x="192" y="2396"/>
            <a:chExt cx="3648" cy="790"/>
          </a:xfrm>
        </p:grpSpPr>
        <p:sp>
          <p:nvSpPr>
            <p:cNvPr id="22537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38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Time</a:t>
              </a:r>
            </a:p>
          </p:txBody>
        </p:sp>
        <p:sp>
          <p:nvSpPr>
            <p:cNvPr id="22539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  <p:grpSp>
          <p:nvGrpSpPr>
            <p:cNvPr id="22542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22555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56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57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58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59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  <p:grpSp>
          <p:nvGrpSpPr>
            <p:cNvPr id="22543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22550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51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52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53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54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  <p:grpSp>
          <p:nvGrpSpPr>
            <p:cNvPr id="22544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22545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46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47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48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49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</p:grp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6940550" y="1905000"/>
            <a:ext cx="20605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Latência = 510 ps</a:t>
            </a:r>
          </a:p>
          <a:p>
            <a:pPr eaLnBrk="1" hangingPunct="1"/>
            <a:r>
              <a:rPr lang="en-US" altLang="pt-PT" sz="1600"/>
              <a:t>Ciclo = 170 ps</a:t>
            </a:r>
          </a:p>
          <a:p>
            <a:pPr eaLnBrk="1" hangingPunct="1"/>
            <a:r>
              <a:rPr lang="en-US" altLang="pt-PT" sz="1600"/>
              <a:t>Débito = 5.88 GOPS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smtClean="0">
                <a:latin typeface="Calibri" pitchFamily="-109" charset="0"/>
                <a:ea typeface="ＭＳ Ｐゴシック" pitchFamily="-109" charset="-128"/>
              </a:rPr>
              <a:t>Limitações: custo do registo</a:t>
            </a:r>
          </a:p>
        </p:txBody>
      </p:sp>
      <p:sp>
        <p:nvSpPr>
          <p:cNvPr id="2355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2112B68B-97B2-4F05-8567-AD19635C06AE}" type="slidenum">
              <a:rPr lang="pt-PT" altLang="pt-PT" sz="1200">
                <a:latin typeface="Calibri" pitchFamily="-109" charset="0"/>
              </a:rPr>
              <a:pPr eaLnBrk="1" hangingPunct="1"/>
              <a:t>8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290513" y="3657600"/>
            <a:ext cx="829468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Pipelines mais profundos têm maiores custos associados aos registos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Percentagem de tempo devido aos registos por instrução: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1-stage pipeline: 	6.25%   (020 em 320 ps)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3-stage pipeline: 	16.67%   (060 em 360 ps)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6-stage pipeline: 	28.57%   (120 em 420 ps)</a:t>
            </a:r>
          </a:p>
        </p:txBody>
      </p:sp>
      <p:grpSp>
        <p:nvGrpSpPr>
          <p:cNvPr id="23558" name="Group 50"/>
          <p:cNvGrpSpPr>
            <a:grpSpLocks/>
          </p:cNvGrpSpPr>
          <p:nvPr/>
        </p:nvGrpSpPr>
        <p:grpSpPr bwMode="auto">
          <a:xfrm>
            <a:off x="361950" y="1173163"/>
            <a:ext cx="8578850" cy="2306637"/>
            <a:chOff x="228" y="739"/>
            <a:chExt cx="5404" cy="1453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1440" y="1980"/>
              <a:ext cx="4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Latência= 300 + 120 = 420 ps, Ciclo=70 ps, Throughput = 14.29 GOPS</a:t>
              </a:r>
            </a:p>
          </p:txBody>
        </p:sp>
        <p:grpSp>
          <p:nvGrpSpPr>
            <p:cNvPr id="23560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23561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2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3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4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5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6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7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8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9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0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1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2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3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Clock</a:t>
                </a:r>
              </a:p>
            </p:txBody>
          </p:sp>
          <p:sp>
            <p:nvSpPr>
              <p:cNvPr id="23574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75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6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77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78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79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80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81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82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83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84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85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86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87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88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89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90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91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92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93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94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95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96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97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98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99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600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601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602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603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604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 smtClean="0">
                <a:latin typeface="Calibri" pitchFamily="-109" charset="0"/>
                <a:ea typeface="ＭＳ Ｐゴシック" pitchFamily="-109" charset="-128"/>
              </a:rPr>
              <a:t>Desempenho</a:t>
            </a:r>
            <a:endParaRPr lang="en-US" altLang="pt-PT" dirty="0" smtClean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2458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 smtClean="0">
                <a:latin typeface="Calibri" pitchFamily="-109" charset="0"/>
              </a:rPr>
              <a:t>AC – Encadeamento</a:t>
            </a:r>
            <a:endParaRPr lang="pt-PT" altLang="pt-PT" sz="1200">
              <a:latin typeface="Calibri" pitchFamily="-109" charset="0"/>
            </a:endParaRPr>
          </a:p>
        </p:txBody>
      </p:sp>
      <p:sp>
        <p:nvSpPr>
          <p:cNvPr id="2458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0AA2A1E-297A-48DB-B04C-2FAC09305627}" type="slidenum">
              <a:rPr lang="pt-PT" altLang="pt-PT" sz="1200">
                <a:latin typeface="Calibri" pitchFamily="-109" charset="0"/>
              </a:rPr>
              <a:pPr eaLnBrk="1" hangingPunct="1"/>
              <a:t>9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290513" y="1341438"/>
            <a:ext cx="8294687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pt-PT" altLang="pt-PT" dirty="0">
                <a:latin typeface="Calibri" pitchFamily="-109" charset="0"/>
              </a:rPr>
              <a:t>Tempo (ideal) de execução (considerando CPI=1)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pt-PT" altLang="pt-PT" dirty="0"/>
              <a:t> </a:t>
            </a:r>
            <a:r>
              <a:rPr lang="pt-PT" altLang="pt-PT" dirty="0" err="1"/>
              <a:t>T</a:t>
            </a:r>
            <a:r>
              <a:rPr lang="pt-PT" altLang="pt-PT" baseline="-25000" dirty="0" err="1"/>
              <a:t>exe</a:t>
            </a:r>
            <a:r>
              <a:rPr lang="pt-PT" altLang="pt-PT" i="1" dirty="0" err="1"/>
              <a:t>pipe</a:t>
            </a:r>
            <a:r>
              <a:rPr lang="pt-PT" altLang="pt-PT" dirty="0"/>
              <a:t> = [ #estágios      +       ( </a:t>
            </a:r>
            <a:r>
              <a:rPr lang="pt-PT" altLang="pt-PT" dirty="0" smtClean="0"/>
              <a:t>#</a:t>
            </a:r>
            <a:r>
              <a:rPr lang="pt-PT" altLang="pt-PT" dirty="0"/>
              <a:t>I</a:t>
            </a:r>
            <a:r>
              <a:rPr lang="pt-PT" altLang="pt-PT" dirty="0" smtClean="0"/>
              <a:t> </a:t>
            </a:r>
            <a:r>
              <a:rPr lang="pt-PT" altLang="pt-PT" dirty="0"/>
              <a:t>- 1) ]    x    </a:t>
            </a:r>
            <a:r>
              <a:rPr lang="pt-PT" altLang="pt-PT" dirty="0" err="1"/>
              <a:t>T</a:t>
            </a:r>
            <a:r>
              <a:rPr lang="pt-PT" altLang="pt-PT" baseline="-25000" dirty="0" err="1"/>
              <a:t>cc</a:t>
            </a:r>
            <a:endParaRPr lang="pt-PT" altLang="pt-PT" baseline="-25000" dirty="0"/>
          </a:p>
          <a:p>
            <a:r>
              <a:rPr lang="pt-PT" altLang="pt-PT" dirty="0"/>
              <a:t> </a:t>
            </a:r>
          </a:p>
          <a:p>
            <a:r>
              <a:rPr lang="pt-PT" altLang="pt-PT" dirty="0"/>
              <a:t> </a:t>
            </a:r>
          </a:p>
          <a:p>
            <a:r>
              <a:rPr lang="pt-PT" altLang="pt-PT" dirty="0"/>
              <a:t> </a:t>
            </a:r>
          </a:p>
          <a:p>
            <a:r>
              <a:rPr lang="pt-PT" altLang="pt-PT" dirty="0"/>
              <a:t> </a:t>
            </a:r>
          </a:p>
          <a:p>
            <a:endParaRPr lang="en-US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pt-PT" altLang="pt-PT" dirty="0" smtClean="0"/>
              <a:t> </a:t>
            </a:r>
            <a:r>
              <a:rPr lang="pt-PT" altLang="pt-PT" dirty="0" err="1" smtClean="0"/>
              <a:t>lim</a:t>
            </a:r>
            <a:r>
              <a:rPr lang="pt-PT" altLang="pt-PT" dirty="0" smtClean="0"/>
              <a:t> </a:t>
            </a:r>
            <a:r>
              <a:rPr lang="pt-PT" altLang="pt-PT" baseline="-25000" dirty="0" smtClean="0"/>
              <a:t>#I &gt;&gt; 1</a:t>
            </a:r>
            <a:r>
              <a:rPr lang="pt-PT" altLang="pt-PT" dirty="0" smtClean="0"/>
              <a:t> </a:t>
            </a:r>
            <a:r>
              <a:rPr lang="pt-PT" altLang="pt-PT" dirty="0" err="1" smtClean="0"/>
              <a:t>T</a:t>
            </a:r>
            <a:r>
              <a:rPr lang="pt-PT" altLang="pt-PT" baseline="-25000" dirty="0" err="1" smtClean="0"/>
              <a:t>exe</a:t>
            </a:r>
            <a:r>
              <a:rPr lang="pt-PT" altLang="pt-PT" i="1" dirty="0" err="1" smtClean="0"/>
              <a:t>pipe</a:t>
            </a:r>
            <a:r>
              <a:rPr lang="pt-PT" altLang="pt-PT" dirty="0" smtClean="0"/>
              <a:t>     ~    #I  x    </a:t>
            </a:r>
            <a:r>
              <a:rPr lang="pt-PT" altLang="pt-PT" dirty="0" err="1" smtClean="0"/>
              <a:t>T</a:t>
            </a:r>
            <a:r>
              <a:rPr lang="pt-PT" altLang="pt-PT" baseline="-25000" dirty="0" err="1" smtClean="0"/>
              <a:t>cc</a:t>
            </a: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pt-PT" altLang="pt-PT" dirty="0" smtClean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pt-PT" altLang="pt-PT" dirty="0" smtClean="0">
                <a:latin typeface="Calibri" pitchFamily="-109" charset="0"/>
              </a:rPr>
              <a:t>O </a:t>
            </a:r>
            <a:r>
              <a:rPr lang="pt-PT" altLang="pt-PT" dirty="0">
                <a:latin typeface="Calibri" pitchFamily="-109" charset="0"/>
              </a:rPr>
              <a:t>ganho relativo a </a:t>
            </a:r>
            <a:r>
              <a:rPr lang="pt-PT" altLang="pt-PT" dirty="0" err="1">
                <a:latin typeface="Calibri" pitchFamily="-109" charset="0"/>
              </a:rPr>
              <a:t>arquiteturas</a:t>
            </a:r>
            <a:r>
              <a:rPr lang="pt-PT" altLang="pt-PT" dirty="0">
                <a:latin typeface="Calibri" pitchFamily="-109" charset="0"/>
              </a:rPr>
              <a:t> sem encadeamento é potencialmente similar ao número de estágios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pt-PT" altLang="pt-PT" dirty="0" err="1">
                <a:latin typeface="Calibri" pitchFamily="-109" charset="0"/>
              </a:rPr>
              <a:t>T</a:t>
            </a:r>
            <a:r>
              <a:rPr lang="pt-PT" altLang="pt-PT" baseline="-25000" dirty="0" err="1">
                <a:latin typeface="Calibri" pitchFamily="-109" charset="0"/>
              </a:rPr>
              <a:t>cc</a:t>
            </a:r>
            <a:r>
              <a:rPr lang="pt-PT" altLang="pt-PT" i="1" dirty="0" err="1">
                <a:latin typeface="Calibri" pitchFamily="-109" charset="0"/>
              </a:rPr>
              <a:t>pipe</a:t>
            </a:r>
            <a:r>
              <a:rPr lang="pt-PT" altLang="pt-PT" dirty="0">
                <a:latin typeface="Calibri" pitchFamily="-109" charset="0"/>
              </a:rPr>
              <a:t> = </a:t>
            </a:r>
            <a:r>
              <a:rPr lang="pt-PT" altLang="pt-PT" dirty="0" err="1">
                <a:latin typeface="Calibri" pitchFamily="-109" charset="0"/>
              </a:rPr>
              <a:t>T</a:t>
            </a:r>
            <a:r>
              <a:rPr lang="pt-PT" altLang="pt-PT" baseline="-25000" dirty="0" err="1">
                <a:latin typeface="Calibri" pitchFamily="-109" charset="0"/>
              </a:rPr>
              <a:t>cc</a:t>
            </a:r>
            <a:r>
              <a:rPr lang="pt-PT" altLang="pt-PT" i="1" dirty="0" err="1">
                <a:latin typeface="Calibri" pitchFamily="-109" charset="0"/>
              </a:rPr>
              <a:t>seq</a:t>
            </a:r>
            <a:r>
              <a:rPr lang="pt-PT" altLang="pt-PT" dirty="0">
                <a:latin typeface="Calibri" pitchFamily="-109" charset="0"/>
              </a:rPr>
              <a:t> / #estágios + </a:t>
            </a:r>
            <a:r>
              <a:rPr lang="pt-PT" altLang="pt-PT" dirty="0" err="1">
                <a:latin typeface="Calibri" pitchFamily="-109" charset="0"/>
              </a:rPr>
              <a:t>T</a:t>
            </a:r>
            <a:r>
              <a:rPr lang="pt-PT" altLang="pt-PT" baseline="-25000" dirty="0" err="1">
                <a:latin typeface="Calibri" pitchFamily="-109" charset="0"/>
              </a:rPr>
              <a:t>reg</a:t>
            </a:r>
            <a:endParaRPr lang="pt-PT" altLang="pt-PT" baseline="-25000" dirty="0">
              <a:latin typeface="Calibri" pitchFamily="-109" charset="0"/>
            </a:endParaRPr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98114"/>
              </p:ext>
            </p:extLst>
          </p:nvPr>
        </p:nvGraphicFramePr>
        <p:xfrm>
          <a:off x="1403350" y="2743200"/>
          <a:ext cx="87264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Documento" r:id="rId4" imgW="5588000" imgH="736600" progId="Word.Document.12">
                  <p:embed/>
                </p:oleObj>
              </mc:Choice>
              <mc:Fallback>
                <p:oleObj name="Documento" r:id="rId4" imgW="5588000" imgH="736600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43200"/>
                        <a:ext cx="8726488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1674</Words>
  <Application>Microsoft Office PowerPoint</Application>
  <PresentationFormat>Apresentação no Ecrã (4:3)</PresentationFormat>
  <Paragraphs>689</Paragraphs>
  <Slides>23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5" baseType="lpstr">
      <vt:lpstr>Modelo de apresentação predefinido</vt:lpstr>
      <vt:lpstr>Documento</vt:lpstr>
      <vt:lpstr>Encadeamento de Instruções</vt:lpstr>
      <vt:lpstr>Exemplo Sequencial</vt:lpstr>
      <vt:lpstr>Execução de Instruções: Fases</vt:lpstr>
      <vt:lpstr>Encadeamento na Vida Real</vt:lpstr>
      <vt:lpstr>Encadeamento: Exemplo</vt:lpstr>
      <vt:lpstr>Encadeamento: Diagramas</vt:lpstr>
      <vt:lpstr>Limitações: Latências não uniformes</vt:lpstr>
      <vt:lpstr>Limitações: custo do registo</vt:lpstr>
      <vt:lpstr>Desempenho</vt:lpstr>
      <vt:lpstr>Arquitectura sequencial simples</vt:lpstr>
      <vt:lpstr>Arquitectura encadeada simples</vt:lpstr>
      <vt:lpstr>Pipeline : Execução</vt:lpstr>
      <vt:lpstr>Dependências de Controlo  - jXX</vt:lpstr>
      <vt:lpstr>Dependências de Controlo  - jXX</vt:lpstr>
      <vt:lpstr>Dependências de Controlo - jXX</vt:lpstr>
      <vt:lpstr>Dependências de Controlo - jXX</vt:lpstr>
      <vt:lpstr>Dependências de dados</vt:lpstr>
      <vt:lpstr>Dependências de dados</vt:lpstr>
      <vt:lpstr>Data forwarding: Motivação</vt:lpstr>
      <vt:lpstr>Data Forwarding</vt:lpstr>
      <vt:lpstr>Exemplo  de Forwarding (1)</vt:lpstr>
      <vt:lpstr>Exemplo  de Forwarding (2)</vt:lpstr>
      <vt:lpstr>Pipeline: Resumo</vt:lpstr>
    </vt:vector>
  </TitlesOfParts>
  <Company>Univ. do Minho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Luis Paulo Santos</cp:lastModifiedBy>
  <cp:revision>492</cp:revision>
  <dcterms:created xsi:type="dcterms:W3CDTF">2014-10-18T16:45:47Z</dcterms:created>
  <dcterms:modified xsi:type="dcterms:W3CDTF">2014-10-20T13:09:15Z</dcterms:modified>
</cp:coreProperties>
</file>