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E5DCF29-7854-4969-8293-4A29B78607EB}" v="77" dt="2022-06-15T21:02:25.040"/>
    <p1510:client id="{F80BE5A0-1F55-FB1A-14FD-A6AC08781B39}" v="162" dt="2022-06-15T22:24:33.4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75" d="100"/>
          <a:sy n="75" d="100"/>
        </p:scale>
        <p:origin x="43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9EA1E-98C4-4A2E-AAC3-800E357DC9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7904" y="1517904"/>
            <a:ext cx="9144000" cy="279806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96B1FA-5AE6-4D57-B37B-4AA0216007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7904" y="4572000"/>
            <a:ext cx="9144000" cy="1527048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F49B66-DBC3-45EE-A6E1-DE10A6C18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6/15/2022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1085F0-1967-4B4F-9824-58E9F2E05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AEDEE5-31B5-4868-8C16-47FF43E27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601765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F9454-6F74-46A8-B299-4AF451BFB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F55CA9-A0BD-4609-9307-BAF987B262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5E4293-851E-4FA2-BFF2-B646A4236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907F5-F26D-4A91-8D70-AB54F8B43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8ACBD8-D942-449E-A2B8-358CD1365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271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A50897-0C2E-420B-9A38-A8D5C1D727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50317" y="1517904"/>
            <a:ext cx="2220731" cy="454678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DB2173-32A5-4677-A08F-DAB8FD430D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17904" y="1517904"/>
            <a:ext cx="6562553" cy="454678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DB124D-B801-4A6A-9DAF-EBC1B98FE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DAF8DF-2544-45A5-B62B-BB7948FCC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AC232D-131E-4BE6-8E2E-BAF5A3084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991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C5BB2-C09C-49B0-BAFA-DE1801CD3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47C21-944D-47FE-9519-A255188371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7CE36D-6B7B-4D5E-831E-34A4286D6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2AD668-6E19-425C-88F7-AF4220662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905C53-CF7C-4936-9E35-1BEBD6836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429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46C78-A717-4E1F-A742-FD5AECA03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A1270D-CCAE-4437-A0C0-052D111DFC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4" y="4572000"/>
            <a:ext cx="91440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9F006A-7EEE-4DB0-8F92-D34C0D46C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3F2ED-2B0E-44A9-8603-286CA0634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4D801C-6B4E-40B6-9D6E-558192264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302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446AA-9418-4C3E-901B-8E2806122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97482-2CA6-4707-976E-6FD4B57BFE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17904" y="2980944"/>
            <a:ext cx="4334256" cy="31181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909652-DD12-479C-B639-9452CBA8C0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36792" y="2980944"/>
            <a:ext cx="4334256" cy="31181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0EC7A6-AFB1-4989-A0B4-B422D5B2C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6/15/2022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D2117C-B497-4647-A66B-1887750FB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8C7AF-5092-416B-B61C-F41D3C573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486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90CDE0-3FEB-42A0-8BCC-7DADE7D4A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5" y="2944368"/>
            <a:ext cx="4334256" cy="606026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778B8B-E9A3-44BE-85A6-3E316659A9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17904" y="3644987"/>
            <a:ext cx="4334256" cy="24496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BF1BCA-A435-4779-A6FE-15207141F5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36792" y="2944368"/>
            <a:ext cx="4334256" cy="606026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9B1923-9749-49E3-88FA-75C326E671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36792" y="3644987"/>
            <a:ext cx="4334256" cy="24496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3A70F0-5AFA-4C5A-812B-220C6A38D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6AF721-83FE-4B57-B910-C395D23FD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6A5893-52F1-44A1-AE8E-CF094DB41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9D22302-83E3-4E22-93DF-1E5D463B6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761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D85A6-A4E6-4160-BE43-8146A9894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A24A80-0792-4B3B-BB5A-8B2BD9109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26116E-7A6D-485F-9FA2-25F94D4F4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09ADCC-C5F2-4D90-B153-93DF55858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256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862271-51F6-4122-9709-D279042F8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CFE08-03FE-487B-8963-9FAD3049C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935A50-18AE-4CB1-BB10-1CBDD8A7C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462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1F683-796D-458C-9B32-A385D604D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3145536" cy="1792224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1F0BD-641B-4148-BCB3-2704218C80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0952" y="1517904"/>
            <a:ext cx="5330952" cy="45811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28C843-B846-4456-9720-71B7D4FF40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17904" y="3483864"/>
            <a:ext cx="3145536" cy="2615184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3A3A03-31BD-4E7E-879A-A1C718497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A39078-7D38-4851-A363-B6BC179A5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1FF25E-A25D-47AA-94EB-580A74F01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810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E83B4-9B31-4F73-9767-163636522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3145536" cy="1792224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7CFC30-8163-47A0-A97F-3F2C3A3BE7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49240" y="764032"/>
            <a:ext cx="6089904" cy="5330952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F1B390-0C23-466E-987C-26420A5F09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17904" y="3483864"/>
            <a:ext cx="3145536" cy="2615184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C9CA7C-B9D0-4A72-8061-1E02AA15F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3EFC84-C9FE-4BFA-9B4E-4516A1362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01A469-3EFC-4F94-8482-378582E1C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802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B1D84C-7934-4E5B-B6E4-A1D6EC29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13441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6A990F-40AC-447A-964A-840C94A64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4" y="2971800"/>
            <a:ext cx="9144000" cy="31272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D832A1-FFBA-48B6-B2D0-E5414F1283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805672" y="6400800"/>
            <a:ext cx="18653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pPr algn="r"/>
            <a:fld id="{3F9AFA87-1417-4992-ABD9-27C3BC8CC883}" type="datetimeFigureOut">
              <a:rPr lang="en-US" smtClean="0"/>
              <a:pPr algn="r"/>
              <a:t>6/15/2022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933EC1-4EE2-4453-841C-CFDFE70894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400800"/>
            <a:ext cx="6099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CEBA78-E732-44EF-BA0B-FC42F7931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9648" y="6400800"/>
            <a:ext cx="5303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>
                <a:solidFill>
                  <a:schemeClr val="tx1"/>
                </a:solidFill>
              </a:defRPr>
            </a:lvl1pPr>
          </a:lstStyle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9306479-8C4D-4E4A-A330-DFC80A8A01BE}"/>
              </a:ext>
            </a:extLst>
          </p:cNvPr>
          <p:cNvSpPr/>
          <p:nvPr/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677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42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5760" indent="-365760" algn="l" defTabSz="914400" rtl="0" eaLnBrk="1" latinLnBrk="0" hangingPunct="1">
        <a:lnSpc>
          <a:spcPct val="105000"/>
        </a:lnSpc>
        <a:spcBef>
          <a:spcPts val="900"/>
        </a:spcBef>
        <a:buClr>
          <a:schemeClr val="accent5"/>
        </a:buClr>
        <a:buFont typeface="Avenir Next LT Pro" panose="020B0504020202020204" pitchFamily="34" charset="0"/>
        <a:buChar char="+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indent="0" algn="l" defTabSz="914400" rtl="0" eaLnBrk="1" latinLnBrk="0" hangingPunct="1">
        <a:lnSpc>
          <a:spcPct val="105000"/>
        </a:lnSpc>
        <a:spcBef>
          <a:spcPts val="900"/>
        </a:spcBef>
        <a:buFont typeface="Arial" panose="020B0604020202020204" pitchFamily="34" charset="0"/>
        <a:buNone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40080" indent="-274320" algn="l" defTabSz="914400" rtl="0" eaLnBrk="1" latinLnBrk="0" hangingPunct="1">
        <a:lnSpc>
          <a:spcPct val="105000"/>
        </a:lnSpc>
        <a:spcBef>
          <a:spcPts val="6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" indent="0" algn="l" defTabSz="914400" rtl="0" eaLnBrk="1" latinLnBrk="0" hangingPunct="1">
        <a:lnSpc>
          <a:spcPct val="105000"/>
        </a:lnSpc>
        <a:spcBef>
          <a:spcPts val="600"/>
        </a:spcBef>
        <a:buFontTx/>
        <a:buNone/>
        <a:defRPr sz="1800" i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886968" indent="-274320" algn="l" defTabSz="914400" rtl="0" eaLnBrk="1" latinLnBrk="0" hangingPunct="1">
        <a:lnSpc>
          <a:spcPct val="105000"/>
        </a:lnSpc>
        <a:spcBef>
          <a:spcPts val="6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1EC502BD-3766-4D83-94CC-391A4CD4E2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Neuron system in yellow and light blue">
            <a:extLst>
              <a:ext uri="{FF2B5EF4-FFF2-40B4-BE49-F238E27FC236}">
                <a16:creationId xmlns:a16="http://schemas.microsoft.com/office/drawing/2014/main" id="{E41043BC-2579-7634-27C9-EC11E13638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954" b="8629"/>
          <a:stretch/>
        </p:blipFill>
        <p:spPr>
          <a:xfrm>
            <a:off x="20" y="10"/>
            <a:ext cx="12191977" cy="685799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2867CC89-052A-4B89-A1FF-972E522C65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tx1">
                  <a:alpha val="46000"/>
                </a:schemeClr>
              </a:gs>
              <a:gs pos="21000">
                <a:schemeClr val="tx1">
                  <a:alpha val="3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8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651624"/>
            <a:ext cx="10668000" cy="1775010"/>
          </a:xfrm>
        </p:spPr>
        <p:txBody>
          <a:bodyPr>
            <a:normAutofit/>
          </a:bodyPr>
          <a:lstStyle/>
          <a:p>
            <a:pPr algn="l"/>
            <a:r>
              <a:rPr lang="en-US">
                <a:solidFill>
                  <a:schemeClr val="bg1"/>
                </a:solidFill>
                <a:cs typeface="Calibri Light"/>
              </a:rPr>
              <a:t>Lung Networks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5426635"/>
            <a:ext cx="10668000" cy="797860"/>
          </a:xfrm>
        </p:spPr>
        <p:txBody>
          <a:bodyPr vert="horz" lIns="91440" tIns="45720" rIns="91440" bIns="45720" rtlCol="0">
            <a:normAutofit/>
          </a:bodyPr>
          <a:lstStyle/>
          <a:p>
            <a:pPr algn="l">
              <a:lnSpc>
                <a:spcPct val="95000"/>
              </a:lnSpc>
            </a:pPr>
            <a:r>
              <a:rPr lang="en-US" sz="1100">
                <a:solidFill>
                  <a:schemeClr val="bg1"/>
                </a:solidFill>
                <a:cs typeface="Calibri"/>
              </a:rPr>
              <a:t>Luis Trinta</a:t>
            </a:r>
          </a:p>
          <a:p>
            <a:pPr algn="l">
              <a:lnSpc>
                <a:spcPct val="95000"/>
              </a:lnSpc>
            </a:pPr>
            <a:r>
              <a:rPr lang="en-US" sz="1100">
                <a:solidFill>
                  <a:schemeClr val="bg1"/>
                </a:solidFill>
                <a:cs typeface="Calibri"/>
              </a:rPr>
              <a:t>Diogo Vale</a:t>
            </a:r>
          </a:p>
          <a:p>
            <a:pPr algn="l">
              <a:lnSpc>
                <a:spcPct val="95000"/>
              </a:lnSpc>
            </a:pPr>
            <a:r>
              <a:rPr lang="en-US" sz="1100">
                <a:solidFill>
                  <a:schemeClr val="bg1"/>
                </a:solidFill>
                <a:cs typeface="Calibri"/>
              </a:rPr>
              <a:t>Diogo Prata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4E8030-3D39-0F78-7279-737F22ED2281}"/>
              </a:ext>
            </a:extLst>
          </p:cNvPr>
          <p:cNvSpPr txBox="1"/>
          <p:nvPr/>
        </p:nvSpPr>
        <p:spPr>
          <a:xfrm>
            <a:off x="5761075" y="5504120"/>
            <a:ext cx="518868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https://github.com/luistrinta/lung_networks</a:t>
            </a:r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AF58A-00C8-5CEA-9FD5-5DACF555D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Aharoni"/>
              </a:rPr>
              <a:t>Correlação</a:t>
            </a:r>
            <a:r>
              <a:rPr lang="en-US" dirty="0">
                <a:cs typeface="Aharoni"/>
              </a:rPr>
              <a:t> entre </a:t>
            </a:r>
            <a:r>
              <a:rPr lang="en-US" dirty="0" err="1">
                <a:cs typeface="Aharoni"/>
              </a:rPr>
              <a:t>pacientes</a:t>
            </a:r>
            <a:endParaRPr lang="en-US" dirty="0" err="1"/>
          </a:p>
        </p:txBody>
      </p:sp>
      <p:pic>
        <p:nvPicPr>
          <p:cNvPr id="6" name="Picture 6" descr="A picture containing shape&#10;&#10;Description automatically generated">
            <a:extLst>
              <a:ext uri="{FF2B5EF4-FFF2-40B4-BE49-F238E27FC236}">
                <a16:creationId xmlns:a16="http://schemas.microsoft.com/office/drawing/2014/main" id="{3C239EE5-437A-269C-75DE-45766B9C2E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9602" y="3449811"/>
            <a:ext cx="2646048" cy="2352354"/>
          </a:xfrm>
        </p:spPr>
      </p:pic>
      <p:pic>
        <p:nvPicPr>
          <p:cNvPr id="10" name="Picture 10" descr="Chart&#10;&#10;Description automatically generated">
            <a:extLst>
              <a:ext uri="{FF2B5EF4-FFF2-40B4-BE49-F238E27FC236}">
                <a16:creationId xmlns:a16="http://schemas.microsoft.com/office/drawing/2014/main" id="{2DC805C7-4578-5467-8F17-D352D5CC67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7665" y="3449811"/>
            <a:ext cx="2518180" cy="2247376"/>
          </a:xfrm>
          <a:prstGeom prst="rect">
            <a:avLst/>
          </a:prstGeom>
        </p:spPr>
      </p:pic>
      <p:pic>
        <p:nvPicPr>
          <p:cNvPr id="3" name="Picture 3" descr="A picture containing chart&#10;&#10;Description automatically generated">
            <a:extLst>
              <a:ext uri="{FF2B5EF4-FFF2-40B4-BE49-F238E27FC236}">
                <a16:creationId xmlns:a16="http://schemas.microsoft.com/office/drawing/2014/main" id="{C7C259D2-572C-A61A-0E55-5447515239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7568" y="3449811"/>
            <a:ext cx="2518179" cy="224737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E9D9ECD-7531-4F27-A335-19B8B3EEEC69}"/>
              </a:ext>
            </a:extLst>
          </p:cNvPr>
          <p:cNvSpPr txBox="1"/>
          <p:nvPr/>
        </p:nvSpPr>
        <p:spPr>
          <a:xfrm>
            <a:off x="1517904" y="5802165"/>
            <a:ext cx="332808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err="1"/>
              <a:t>LUNG_Methy_Expression</a:t>
            </a:r>
            <a:endParaRPr lang="en-US" sz="15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0F91B1-467F-4E97-AAE7-7B4E506B680E}"/>
              </a:ext>
            </a:extLst>
          </p:cNvPr>
          <p:cNvSpPr txBox="1"/>
          <p:nvPr/>
        </p:nvSpPr>
        <p:spPr>
          <a:xfrm>
            <a:off x="8697180" y="5810900"/>
            <a:ext cx="332808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err="1"/>
              <a:t>LUNG_Mirna_Expression</a:t>
            </a:r>
            <a:endParaRPr lang="en-US" sz="15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BC3542-1D0E-4178-BED1-294E8065EB7C}"/>
              </a:ext>
            </a:extLst>
          </p:cNvPr>
          <p:cNvSpPr txBox="1"/>
          <p:nvPr/>
        </p:nvSpPr>
        <p:spPr>
          <a:xfrm>
            <a:off x="5150791" y="5802165"/>
            <a:ext cx="332808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err="1"/>
              <a:t>LUNG_Gene_Expression</a:t>
            </a:r>
            <a:endParaRPr lang="en-US" sz="15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739248-6EE7-4871-B674-89E4D89DF326}"/>
              </a:ext>
            </a:extLst>
          </p:cNvPr>
          <p:cNvSpPr txBox="1"/>
          <p:nvPr/>
        </p:nvSpPr>
        <p:spPr>
          <a:xfrm>
            <a:off x="1517904" y="2265405"/>
            <a:ext cx="90100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Para as </a:t>
            </a:r>
            <a:r>
              <a:rPr lang="en-US" dirty="0" err="1"/>
              <a:t>matrizes</a:t>
            </a:r>
            <a:r>
              <a:rPr lang="en-US" dirty="0"/>
              <a:t> de </a:t>
            </a:r>
            <a:r>
              <a:rPr lang="en-US" dirty="0" err="1"/>
              <a:t>similaridade</a:t>
            </a:r>
            <a:r>
              <a:rPr lang="en-US" dirty="0"/>
              <a:t> </a:t>
            </a:r>
            <a:r>
              <a:rPr lang="en-US" dirty="0" err="1"/>
              <a:t>foi</a:t>
            </a:r>
            <a:r>
              <a:rPr lang="en-US" dirty="0"/>
              <a:t> </a:t>
            </a:r>
            <a:r>
              <a:rPr lang="en-US" dirty="0" err="1"/>
              <a:t>utilizado</a:t>
            </a:r>
            <a:r>
              <a:rPr lang="en-US" dirty="0"/>
              <a:t> o </a:t>
            </a:r>
            <a:r>
              <a:rPr lang="en-US" dirty="0" err="1"/>
              <a:t>método</a:t>
            </a:r>
            <a:r>
              <a:rPr lang="en-US" dirty="0"/>
              <a:t> de Pearson e </a:t>
            </a:r>
            <a:r>
              <a:rPr lang="en-US" dirty="0" err="1"/>
              <a:t>gerados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seguintes</a:t>
            </a:r>
            <a:r>
              <a:rPr lang="en-US" dirty="0"/>
              <a:t> heatmaps referents a </a:t>
            </a:r>
            <a:r>
              <a:rPr lang="en-US" dirty="0" err="1"/>
              <a:t>cada</a:t>
            </a:r>
            <a:r>
              <a:rPr lang="en-US" dirty="0"/>
              <a:t> um dos datasets </a:t>
            </a:r>
            <a:r>
              <a:rPr lang="en-US" dirty="0" err="1"/>
              <a:t>fornecidos</a:t>
            </a:r>
            <a:r>
              <a:rPr lang="en-US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149037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D2ACF-07D8-CAA4-5F9F-6FD01F10B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Aharoni"/>
              </a:rPr>
              <a:t>Correlação entre pacientes</a:t>
            </a:r>
            <a:endParaRPr lang="en-US" dirty="0" err="1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D73A72-2EBF-4918-99C5-930534D750C9}"/>
              </a:ext>
            </a:extLst>
          </p:cNvPr>
          <p:cNvSpPr txBox="1"/>
          <p:nvPr/>
        </p:nvSpPr>
        <p:spPr>
          <a:xfrm>
            <a:off x="1517904" y="2189988"/>
            <a:ext cx="80071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 </a:t>
            </a:r>
            <a:r>
              <a:rPr lang="en-US" dirty="0" err="1"/>
              <a:t>código</a:t>
            </a:r>
            <a:r>
              <a:rPr lang="en-US" dirty="0"/>
              <a:t> </a:t>
            </a:r>
            <a:r>
              <a:rPr lang="en-US" dirty="0" err="1"/>
              <a:t>utilizado</a:t>
            </a:r>
            <a:r>
              <a:rPr lang="en-US" dirty="0"/>
              <a:t> para a </a:t>
            </a:r>
            <a:r>
              <a:rPr lang="en-US" dirty="0" err="1"/>
              <a:t>geração</a:t>
            </a:r>
            <a:r>
              <a:rPr lang="en-US" dirty="0"/>
              <a:t> das </a:t>
            </a:r>
            <a:r>
              <a:rPr lang="en-US" dirty="0" err="1"/>
              <a:t>matrizes</a:t>
            </a:r>
            <a:r>
              <a:rPr lang="en-US" dirty="0"/>
              <a:t> e </a:t>
            </a:r>
            <a:r>
              <a:rPr lang="en-US" dirty="0" err="1"/>
              <a:t>respetivos</a:t>
            </a:r>
            <a:r>
              <a:rPr lang="en-US" dirty="0"/>
              <a:t> heatmaps </a:t>
            </a:r>
            <a:r>
              <a:rPr lang="en-US" dirty="0" err="1"/>
              <a:t>encontra</a:t>
            </a:r>
            <a:r>
              <a:rPr lang="en-US" dirty="0"/>
              <a:t>-se </a:t>
            </a:r>
            <a:r>
              <a:rPr lang="en-US" dirty="0" err="1"/>
              <a:t>abaixo</a:t>
            </a:r>
            <a:r>
              <a:rPr lang="en-US" dirty="0"/>
              <a:t>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BAAFEEC-F015-43CC-A327-139E3876D2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2960" y="2858164"/>
            <a:ext cx="5462741" cy="8007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7DC26BF-C64D-44C6-92C9-D62589F7E6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4630" y="3755293"/>
            <a:ext cx="5462740" cy="2917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374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6CD0F97-2E5B-4E84-8544-EB24DED104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099048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DB667490-DB81-488B-B0E9-A2D13C48B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2000" y="758952"/>
            <a:ext cx="10668000" cy="5455920"/>
          </a:xfrm>
          <a:prstGeom prst="rect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BA2E56-4DCB-D6FC-CA08-9B398EA84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651" y="1517650"/>
            <a:ext cx="2825518" cy="2274433"/>
          </a:xfrm>
        </p:spPr>
        <p:txBody>
          <a:bodyPr anchor="t">
            <a:normAutofit/>
          </a:bodyPr>
          <a:lstStyle/>
          <a:p>
            <a:r>
              <a:rPr lang="en-US" dirty="0" err="1">
                <a:cs typeface="Aharoni"/>
              </a:rPr>
              <a:t>Grafos</a:t>
            </a:r>
            <a:r>
              <a:rPr lang="en-US" dirty="0">
                <a:cs typeface="Aharoni"/>
              </a:rPr>
              <a:t> de </a:t>
            </a:r>
            <a:r>
              <a:rPr lang="en-US" dirty="0" err="1">
                <a:cs typeface="Aharoni"/>
              </a:rPr>
              <a:t>correlação</a:t>
            </a:r>
            <a:endParaRPr lang="en-US" dirty="0" err="1"/>
          </a:p>
        </p:txBody>
      </p:sp>
      <p:pic>
        <p:nvPicPr>
          <p:cNvPr id="4" name="Picture 4" descr="Background pattern&#10;&#10;Description automatically generated">
            <a:extLst>
              <a:ext uri="{FF2B5EF4-FFF2-40B4-BE49-F238E27FC236}">
                <a16:creationId xmlns:a16="http://schemas.microsoft.com/office/drawing/2014/main" id="{47050A5F-4D3E-264D-51E7-CFC1938C9C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1636" y="4216478"/>
            <a:ext cx="2844229" cy="1882570"/>
          </a:xfrm>
          <a:prstGeom prst="rect">
            <a:avLst/>
          </a:prstGeom>
        </p:spPr>
      </p:pic>
      <p:pic>
        <p:nvPicPr>
          <p:cNvPr id="6" name="Picture 6" descr="A picture containing computer, night sky&#10;&#10;Description automatically generated">
            <a:extLst>
              <a:ext uri="{FF2B5EF4-FFF2-40B4-BE49-F238E27FC236}">
                <a16:creationId xmlns:a16="http://schemas.microsoft.com/office/drawing/2014/main" id="{1B7408F0-A695-A20B-3BAB-A8C4B45A35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2608" y="4221885"/>
            <a:ext cx="2836061" cy="1877164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24AB00DA-5874-4A41-2D2B-F496448C8B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48831" y="4223767"/>
            <a:ext cx="2848183" cy="1885186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EA8EC72-A929-4202-865D-7F8C11BA09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7904" y="2971800"/>
            <a:ext cx="3673856" cy="31272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O codigo </a:t>
            </a:r>
            <a:r>
              <a:rPr lang="en-US" sz="1800" dirty="0" err="1"/>
              <a:t>seguinte</a:t>
            </a:r>
            <a:r>
              <a:rPr lang="en-US" sz="1800" dirty="0"/>
              <a:t> </a:t>
            </a:r>
            <a:r>
              <a:rPr lang="en-US" sz="1800" dirty="0" err="1"/>
              <a:t>foi</a:t>
            </a:r>
            <a:r>
              <a:rPr lang="en-US" sz="1800" dirty="0"/>
              <a:t> </a:t>
            </a:r>
            <a:r>
              <a:rPr lang="en-US" sz="1800" dirty="0" err="1"/>
              <a:t>utilizado</a:t>
            </a:r>
            <a:r>
              <a:rPr lang="en-US" sz="1800" dirty="0"/>
              <a:t> </a:t>
            </a:r>
            <a:r>
              <a:rPr lang="en-US" sz="1800" dirty="0" err="1"/>
              <a:t>na</a:t>
            </a:r>
            <a:r>
              <a:rPr lang="en-US" sz="1800" dirty="0"/>
              <a:t> </a:t>
            </a:r>
            <a:r>
              <a:rPr lang="en-US" sz="1800" dirty="0" err="1"/>
              <a:t>criação</a:t>
            </a:r>
            <a:r>
              <a:rPr lang="en-US" sz="1800" dirty="0"/>
              <a:t> e </a:t>
            </a:r>
            <a:r>
              <a:rPr lang="en-US" sz="1800" dirty="0" err="1"/>
              <a:t>geração</a:t>
            </a:r>
            <a:r>
              <a:rPr lang="en-US" sz="1800" dirty="0"/>
              <a:t> dos </a:t>
            </a:r>
            <a:r>
              <a:rPr lang="en-US" sz="1800" dirty="0" err="1"/>
              <a:t>grafos</a:t>
            </a:r>
            <a:r>
              <a:rPr lang="en-US" sz="1800" dirty="0"/>
              <a:t> </a:t>
            </a:r>
            <a:r>
              <a:rPr lang="en-US" sz="1800" dirty="0" err="1"/>
              <a:t>ataravé</a:t>
            </a:r>
            <a:r>
              <a:rPr lang="en-US" sz="1800" dirty="0"/>
              <a:t> do network: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2F61C17-4B58-48D4-AF61-C2235CAD46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99553" y="1517650"/>
            <a:ext cx="4639322" cy="1733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225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23B3BC-95EA-CEE3-42E2-E16AC80CC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763070"/>
            <a:ext cx="5012266" cy="1546292"/>
          </a:xfrm>
        </p:spPr>
        <p:txBody>
          <a:bodyPr anchor="t">
            <a:normAutofit/>
          </a:bodyPr>
          <a:lstStyle/>
          <a:p>
            <a:r>
              <a:rPr lang="en-US" dirty="0" err="1">
                <a:cs typeface="Aharoni"/>
              </a:rPr>
              <a:t>Matriz</a:t>
            </a:r>
            <a:r>
              <a:rPr lang="en-US" dirty="0">
                <a:cs typeface="Aharoni"/>
              </a:rPr>
              <a:t> Com Threshold</a:t>
            </a:r>
            <a:endParaRPr lang="en-US" dirty="0"/>
          </a:p>
        </p:txBody>
      </p:sp>
      <p:pic>
        <p:nvPicPr>
          <p:cNvPr id="5" name="Picture 5" descr="Chart&#10;&#10;Description automatically generated">
            <a:extLst>
              <a:ext uri="{FF2B5EF4-FFF2-40B4-BE49-F238E27FC236}">
                <a16:creationId xmlns:a16="http://schemas.microsoft.com/office/drawing/2014/main" id="{6FE008C9-0322-6129-5615-54CD26A72B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591" r="4633" b="-3"/>
          <a:stretch/>
        </p:blipFill>
        <p:spPr>
          <a:xfrm>
            <a:off x="4058091" y="124057"/>
            <a:ext cx="4069080" cy="4208678"/>
          </a:xfrm>
          <a:prstGeom prst="rect">
            <a:avLst/>
          </a:prstGeom>
        </p:spPr>
      </p:pic>
      <p:pic>
        <p:nvPicPr>
          <p:cNvPr id="4" name="Picture 4" descr="Chart&#10;&#10;Description automatically generated">
            <a:extLst>
              <a:ext uri="{FF2B5EF4-FFF2-40B4-BE49-F238E27FC236}">
                <a16:creationId xmlns:a16="http://schemas.microsoft.com/office/drawing/2014/main" id="{3903B4E3-8B7B-8A2B-F594-B8C4062C924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598" r="1431" b="-3"/>
          <a:stretch/>
        </p:blipFill>
        <p:spPr>
          <a:xfrm>
            <a:off x="-86478" y="124056"/>
            <a:ext cx="4078224" cy="4208678"/>
          </a:xfrm>
          <a:prstGeom prst="rect">
            <a:avLst/>
          </a:prstGeom>
        </p:spPr>
      </p:pic>
      <p:pic>
        <p:nvPicPr>
          <p:cNvPr id="6" name="Picture 6" descr="A picture containing silhouette&#10;&#10;Description automatically generated">
            <a:extLst>
              <a:ext uri="{FF2B5EF4-FFF2-40B4-BE49-F238E27FC236}">
                <a16:creationId xmlns:a16="http://schemas.microsoft.com/office/drawing/2014/main" id="{25F219B7-D55B-1C88-6B31-49F56BCED7C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5519" r="6" b="6"/>
          <a:stretch/>
        </p:blipFill>
        <p:spPr>
          <a:xfrm>
            <a:off x="8127067" y="10"/>
            <a:ext cx="4064935" cy="4208678"/>
          </a:xfrm>
          <a:prstGeom prst="rect">
            <a:avLst/>
          </a:prstGeo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806A7C4-D13B-B2E1-3D62-6BD3B74851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00037" y="4763070"/>
            <a:ext cx="5729963" cy="1546292"/>
          </a:xfrm>
        </p:spPr>
        <p:txBody>
          <a:bodyPr vert="horz" lIns="91440" tIns="45720" rIns="91440" bIns="45720" rtlCol="0" anchor="t">
            <a:noAutofit/>
          </a:bodyPr>
          <a:lstStyle/>
          <a:p>
            <a:endParaRPr lang="en-US" sz="1200" dirty="0">
              <a:ea typeface="+mn-lt"/>
              <a:cs typeface="+mn-lt"/>
            </a:endParaRPr>
          </a:p>
          <a:p>
            <a:r>
              <a:rPr lang="en-US" sz="1200" dirty="0" err="1">
                <a:ea typeface="+mn-lt"/>
                <a:cs typeface="+mn-lt"/>
              </a:rPr>
              <a:t>G_lung</a:t>
            </a:r>
            <a:r>
              <a:rPr lang="en-US" sz="1200" dirty="0">
                <a:ea typeface="+mn-lt"/>
                <a:cs typeface="+mn-lt"/>
              </a:rPr>
              <a:t>_ = </a:t>
            </a:r>
            <a:r>
              <a:rPr lang="en-US" sz="1200" dirty="0" err="1">
                <a:ea typeface="+mn-lt"/>
                <a:cs typeface="+mn-lt"/>
              </a:rPr>
              <a:t>generate_network</a:t>
            </a:r>
            <a:r>
              <a:rPr lang="en-US" sz="1200" dirty="0">
                <a:ea typeface="+mn-lt"/>
                <a:cs typeface="+mn-lt"/>
              </a:rPr>
              <a:t>(</a:t>
            </a:r>
            <a:r>
              <a:rPr lang="en-US" sz="1200" dirty="0" err="1">
                <a:ea typeface="+mn-lt"/>
                <a:cs typeface="+mn-lt"/>
              </a:rPr>
              <a:t>filter_matrix</a:t>
            </a:r>
            <a:r>
              <a:rPr lang="en-US" sz="1200" dirty="0">
                <a:ea typeface="+mn-lt"/>
                <a:cs typeface="+mn-lt"/>
              </a:rPr>
              <a:t>(matrix_lung_gene,0.2))
</a:t>
            </a:r>
            <a:r>
              <a:rPr lang="en-US" sz="1200" dirty="0" err="1">
                <a:ea typeface="+mn-lt"/>
                <a:cs typeface="+mn-lt"/>
              </a:rPr>
              <a:t>G_methy</a:t>
            </a:r>
            <a:r>
              <a:rPr lang="en-US" sz="1200" dirty="0">
                <a:ea typeface="+mn-lt"/>
                <a:cs typeface="+mn-lt"/>
              </a:rPr>
              <a:t> = </a:t>
            </a:r>
            <a:r>
              <a:rPr lang="en-US" sz="1200" dirty="0" err="1">
                <a:ea typeface="+mn-lt"/>
                <a:cs typeface="+mn-lt"/>
              </a:rPr>
              <a:t>generate_network</a:t>
            </a:r>
            <a:r>
              <a:rPr lang="en-US" sz="1200" dirty="0">
                <a:ea typeface="+mn-lt"/>
                <a:cs typeface="+mn-lt"/>
              </a:rPr>
              <a:t>(</a:t>
            </a:r>
            <a:r>
              <a:rPr lang="en-US" sz="1200" dirty="0" err="1">
                <a:ea typeface="+mn-lt"/>
                <a:cs typeface="+mn-lt"/>
              </a:rPr>
              <a:t>filter_matrix</a:t>
            </a:r>
            <a:r>
              <a:rPr lang="en-US" sz="1200" dirty="0">
                <a:ea typeface="+mn-lt"/>
                <a:cs typeface="+mn-lt"/>
              </a:rPr>
              <a:t>(matrix_lung_methy,0.2))
</a:t>
            </a:r>
            <a:r>
              <a:rPr lang="en-US" sz="1200" dirty="0" err="1">
                <a:ea typeface="+mn-lt"/>
                <a:cs typeface="+mn-lt"/>
              </a:rPr>
              <a:t>G_mirna</a:t>
            </a:r>
            <a:r>
              <a:rPr lang="en-US" sz="1200" dirty="0">
                <a:ea typeface="+mn-lt"/>
                <a:cs typeface="+mn-lt"/>
              </a:rPr>
              <a:t> = </a:t>
            </a:r>
            <a:r>
              <a:rPr lang="en-US" sz="1200" dirty="0" err="1">
                <a:ea typeface="+mn-lt"/>
                <a:cs typeface="+mn-lt"/>
              </a:rPr>
              <a:t>generate_network</a:t>
            </a:r>
            <a:r>
              <a:rPr lang="en-US" sz="1200" dirty="0">
                <a:ea typeface="+mn-lt"/>
                <a:cs typeface="+mn-lt"/>
              </a:rPr>
              <a:t>(</a:t>
            </a:r>
            <a:r>
              <a:rPr lang="en-US" sz="1200" dirty="0" err="1">
                <a:ea typeface="+mn-lt"/>
                <a:cs typeface="+mn-lt"/>
              </a:rPr>
              <a:t>filter_matrix</a:t>
            </a:r>
            <a:r>
              <a:rPr lang="en-US" sz="1200" dirty="0">
                <a:ea typeface="+mn-lt"/>
                <a:cs typeface="+mn-lt"/>
              </a:rPr>
              <a:t>(matrix_lung_mirna,0.2))
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608672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EB4E2-C92A-207B-7338-7038DCF68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Aharoni"/>
              </a:rPr>
              <a:t>Estudo</a:t>
            </a:r>
            <a:r>
              <a:rPr lang="en-US" dirty="0">
                <a:cs typeface="Aharoni"/>
              </a:rPr>
              <a:t> </a:t>
            </a:r>
            <a:r>
              <a:rPr lang="en-US" dirty="0" err="1">
                <a:cs typeface="Aharoni"/>
              </a:rPr>
              <a:t>otimo</a:t>
            </a:r>
            <a:r>
              <a:rPr lang="en-US" dirty="0">
                <a:cs typeface="Aharoni"/>
              </a:rPr>
              <a:t> do valor de threshold</a:t>
            </a:r>
            <a:endParaRPr lang="en-US" dirty="0"/>
          </a:p>
        </p:txBody>
      </p:sp>
      <p:pic>
        <p:nvPicPr>
          <p:cNvPr id="4" name="Picture 4" descr="Table&#10;&#10;Description automatically generated">
            <a:extLst>
              <a:ext uri="{FF2B5EF4-FFF2-40B4-BE49-F238E27FC236}">
                <a16:creationId xmlns:a16="http://schemas.microsoft.com/office/drawing/2014/main" id="{D808D546-977C-DE77-B679-8BF3F09D52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44637" y="2971800"/>
            <a:ext cx="5490534" cy="3127248"/>
          </a:xfrm>
        </p:spPr>
      </p:pic>
    </p:spTree>
    <p:extLst>
      <p:ext uri="{BB962C8B-B14F-4D97-AF65-F5344CB8AC3E}">
        <p14:creationId xmlns:p14="http://schemas.microsoft.com/office/powerpoint/2010/main" val="12454927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049F5-277F-FB49-5328-71278FF89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haroni"/>
              </a:rPr>
              <a:t>Network Types</a:t>
            </a:r>
            <a:endParaRPr lang="en-US" dirty="0"/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E3E1DA21-9F7F-498B-D2A7-6BB41EA79E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3167" y="2918637"/>
            <a:ext cx="3779007" cy="3127248"/>
          </a:xfr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AC723C38-774E-FB88-785E-FD846AEF6D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3400" y="3111795"/>
            <a:ext cx="3664687" cy="2654594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6058B853-DEFE-F476-D366-BB9FF596E2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7959" y="3225179"/>
            <a:ext cx="2814083" cy="2507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2123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A9593-66B9-A278-73C7-68CA24A71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5904" y="2758369"/>
            <a:ext cx="9144000" cy="1344168"/>
          </a:xfrm>
        </p:spPr>
        <p:txBody>
          <a:bodyPr/>
          <a:lstStyle/>
          <a:p>
            <a:r>
              <a:rPr lang="en-US" dirty="0" err="1">
                <a:cs typeface="Aharoni"/>
              </a:rPr>
              <a:t>Conclusão</a:t>
            </a:r>
            <a:endParaRPr lang="en-US" dirty="0" err="1"/>
          </a:p>
        </p:txBody>
      </p:sp>
    </p:spTree>
    <p:extLst>
      <p:ext uri="{BB962C8B-B14F-4D97-AF65-F5344CB8AC3E}">
        <p14:creationId xmlns:p14="http://schemas.microsoft.com/office/powerpoint/2010/main" val="1449106880"/>
      </p:ext>
    </p:extLst>
  </p:cSld>
  <p:clrMapOvr>
    <a:masterClrMapping/>
  </p:clrMapOvr>
</p:sld>
</file>

<file path=ppt/theme/theme1.xml><?xml version="1.0" encoding="utf-8"?>
<a:theme xmlns:a="http://schemas.openxmlformats.org/drawingml/2006/main" name="PrismaticVTI">
  <a:themeElements>
    <a:clrScheme name="AnalogousFromLightSeedRightStep">
      <a:dk1>
        <a:srgbClr val="000000"/>
      </a:dk1>
      <a:lt1>
        <a:srgbClr val="FFFFFF"/>
      </a:lt1>
      <a:dk2>
        <a:srgbClr val="412F24"/>
      </a:dk2>
      <a:lt2>
        <a:srgbClr val="E2E8E8"/>
      </a:lt2>
      <a:accent1>
        <a:srgbClr val="D4898C"/>
      </a:accent1>
      <a:accent2>
        <a:srgbClr val="CA916E"/>
      </a:accent2>
      <a:accent3>
        <a:srgbClr val="B0A472"/>
      </a:accent3>
      <a:accent4>
        <a:srgbClr val="9BAC5E"/>
      </a:accent4>
      <a:accent5>
        <a:srgbClr val="86AD70"/>
      </a:accent5>
      <a:accent6>
        <a:srgbClr val="63B566"/>
      </a:accent6>
      <a:hlink>
        <a:srgbClr val="568E8B"/>
      </a:hlink>
      <a:folHlink>
        <a:srgbClr val="7F7F7F"/>
      </a:folHlink>
    </a:clrScheme>
    <a:fontScheme name="Custom 166">
      <a:majorFont>
        <a:latin typeface="Aharoni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ismaticVTI" id="{DA44D624-A564-4DE8-8446-0CD5C485C979}" vid="{8B2B1550-B69C-4156-BAEC-B2E559F94BD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</TotalTime>
  <Words>172</Words>
  <Application>Microsoft Office PowerPoint</Application>
  <PresentationFormat>Widescreen</PresentationFormat>
  <Paragraphs>20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Aharoni</vt:lpstr>
      <vt:lpstr>Arial</vt:lpstr>
      <vt:lpstr>Avenir Next LT Pro</vt:lpstr>
      <vt:lpstr>PrismaticVTI</vt:lpstr>
      <vt:lpstr>Lung Networks</vt:lpstr>
      <vt:lpstr>Correlação entre pacientes</vt:lpstr>
      <vt:lpstr>Correlação entre pacientes</vt:lpstr>
      <vt:lpstr>Grafos de correlação</vt:lpstr>
      <vt:lpstr>Matriz Com Threshold</vt:lpstr>
      <vt:lpstr>Estudo otimo do valor de threshold</vt:lpstr>
      <vt:lpstr>Network Types</vt:lpstr>
      <vt:lpstr>Conclusão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</dc:title>
  <dc:creator/>
  <cp:lastModifiedBy>Luis Miguel Trinta</cp:lastModifiedBy>
  <cp:revision>125</cp:revision>
  <dcterms:created xsi:type="dcterms:W3CDTF">2022-06-15T20:37:15Z</dcterms:created>
  <dcterms:modified xsi:type="dcterms:W3CDTF">2022-06-15T22:49:48Z</dcterms:modified>
</cp:coreProperties>
</file>