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44"/>
  </p:notesMasterIdLst>
  <p:handoutMasterIdLst>
    <p:handoutMasterId r:id="rId45"/>
  </p:handoutMasterIdLst>
  <p:sldIdLst>
    <p:sldId id="375" r:id="rId2"/>
    <p:sldId id="333"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35" r:id="rId42"/>
    <p:sldId id="336" r:id="rId4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 id="1" name="Rafael Ignacio Bonilla Armijos" initials="RIBA" lastIdx="2" clrIdx="1">
    <p:extLst/>
  </p:cmAuthor>
  <p:cmAuthor id="2" name="Stulga, Michele L" initials="SML" lastIdx="19" clrIdx="2">
    <p:extLst/>
  </p:cmAuthor>
  <p:cmAuthor id="3" name="Marianne Freeman" initials="MF" lastIdx="2" clrIdx="3">
    <p:extLst>
      <p:ext uri="{19B8F6BF-5375-455C-9EA6-DF929625EA0E}">
        <p15:presenceInfo xmlns:p15="http://schemas.microsoft.com/office/powerpoint/2012/main" userId="1199072752_tp_dropbox" providerId="Windows Live"/>
      </p:ext>
    </p:extLst>
  </p:cmAuthor>
  <p:cmAuthor id="4" name="Julie Tomsho" initials="JRT" lastIdx="1" clrIdx="4">
    <p:extLst>
      <p:ext uri="{19B8F6BF-5375-455C-9EA6-DF929625EA0E}">
        <p15:presenceInfo xmlns:p15="http://schemas.microsoft.com/office/powerpoint/2012/main" userId="Julie Tomsh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FF7"/>
    <a:srgbClr val="CBDDEF"/>
    <a:srgbClr val="C00000"/>
    <a:srgbClr val="8A3800"/>
    <a:srgbClr val="006800"/>
    <a:srgbClr val="004978"/>
    <a:srgbClr val="5B53FF"/>
    <a:srgbClr val="66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4" autoAdjust="0"/>
    <p:restoredTop sz="96408" autoAdjust="0"/>
  </p:normalViewPr>
  <p:slideViewPr>
    <p:cSldViewPr>
      <p:cViewPr varScale="1">
        <p:scale>
          <a:sx n="64" d="100"/>
          <a:sy n="64" d="100"/>
        </p:scale>
        <p:origin x="1348" y="36"/>
      </p:cViewPr>
      <p:guideLst>
        <p:guide orient="horz" pos="2160"/>
        <p:guide pos="2880"/>
      </p:guideLst>
    </p:cSldViewPr>
  </p:slideViewPr>
  <p:outlineViewPr>
    <p:cViewPr>
      <p:scale>
        <a:sx n="50" d="100"/>
        <a:sy n="50" d="100"/>
      </p:scale>
      <p:origin x="0" y="-58128"/>
    </p:cViewPr>
  </p:outlineViewPr>
  <p:notesTextViewPr>
    <p:cViewPr>
      <p:scale>
        <a:sx n="100" d="100"/>
        <a:sy n="100" d="100"/>
      </p:scale>
      <p:origin x="0" y="0"/>
    </p:cViewPr>
  </p:notesTextViewPr>
  <p:sorterViewPr>
    <p:cViewPr>
      <p:scale>
        <a:sx n="66" d="100"/>
        <a:sy n="66" d="100"/>
      </p:scale>
      <p:origin x="0" y="-394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ne Freeman" userId="1199072752_tp_dropbox" providerId="OAuth2" clId="{571F71D6-DCC9-9646-852D-5D12D26BBB7A}"/>
    <pc:docChg chg="undo custSel modSld">
      <pc:chgData name="Marianne Freeman" userId="1199072752_tp_dropbox" providerId="OAuth2" clId="{571F71D6-DCC9-9646-852D-5D12D26BBB7A}" dt="2018-09-27T02:42:02.142" v="222"/>
      <pc:docMkLst>
        <pc:docMk/>
      </pc:docMkLst>
      <pc:sldChg chg="addSp modSp addCm modCm">
        <pc:chgData name="Marianne Freeman" userId="1199072752_tp_dropbox" providerId="OAuth2" clId="{571F71D6-DCC9-9646-852D-5D12D26BBB7A}" dt="2018-09-27T02:03:57.906" v="6"/>
        <pc:sldMkLst>
          <pc:docMk/>
          <pc:sldMk cId="0" sldId="257"/>
        </pc:sldMkLst>
        <pc:spChg chg="mod">
          <ac:chgData name="Marianne Freeman" userId="1199072752_tp_dropbox" providerId="OAuth2" clId="{571F71D6-DCC9-9646-852D-5D12D26BBB7A}" dt="2018-09-27T02:03:48.808" v="4" actId="20577"/>
          <ac:spMkLst>
            <pc:docMk/>
            <pc:sldMk cId="0" sldId="257"/>
            <ac:spMk id="4" creationId="{2B7206C4-20D6-1E4B-A9BF-F06AB8FA9727}"/>
          </ac:spMkLst>
        </pc:spChg>
        <pc:inkChg chg="add">
          <ac:chgData name="Marianne Freeman" userId="1199072752_tp_dropbox" providerId="OAuth2" clId="{571F71D6-DCC9-9646-852D-5D12D26BBB7A}" dt="2018-09-27T02:03:57.906" v="6"/>
          <ac:inkMkLst>
            <pc:docMk/>
            <pc:sldMk cId="0" sldId="257"/>
            <ac:inkMk id="3" creationId="{330529A5-9F72-4F42-8B9B-3EEC615F72FB}"/>
          </ac:inkMkLst>
        </pc:inkChg>
      </pc:sldChg>
      <pc:sldChg chg="addSp modSp">
        <pc:chgData name="Marianne Freeman" userId="1199072752_tp_dropbox" providerId="OAuth2" clId="{571F71D6-DCC9-9646-852D-5D12D26BBB7A}" dt="2018-09-27T02:42:02.142" v="222"/>
        <pc:sldMkLst>
          <pc:docMk/>
          <pc:sldMk cId="1421201180" sldId="336"/>
        </pc:sldMkLst>
        <pc:spChg chg="mod">
          <ac:chgData name="Marianne Freeman" userId="1199072752_tp_dropbox" providerId="OAuth2" clId="{571F71D6-DCC9-9646-852D-5D12D26BBB7A}" dt="2018-09-27T02:41:58.964" v="221" actId="20577"/>
          <ac:spMkLst>
            <pc:docMk/>
            <pc:sldMk cId="1421201180" sldId="336"/>
            <ac:spMk id="3" creationId="{00000000-0000-0000-0000-000000000000}"/>
          </ac:spMkLst>
        </pc:spChg>
        <pc:inkChg chg="add">
          <ac:chgData name="Marianne Freeman" userId="1199072752_tp_dropbox" providerId="OAuth2" clId="{571F71D6-DCC9-9646-852D-5D12D26BBB7A}" dt="2018-09-27T02:42:02.142" v="222"/>
          <ac:inkMkLst>
            <pc:docMk/>
            <pc:sldMk cId="1421201180" sldId="336"/>
            <ac:inkMk id="5" creationId="{D703F76C-D22C-9A41-B5CF-CA264FC6872D}"/>
          </ac:inkMkLst>
        </pc:inkChg>
      </pc:sldChg>
      <pc:sldChg chg="addSp delSp modSp">
        <pc:chgData name="Marianne Freeman" userId="1199072752_tp_dropbox" providerId="OAuth2" clId="{571F71D6-DCC9-9646-852D-5D12D26BBB7A}" dt="2018-09-27T02:05:43.369" v="14"/>
        <pc:sldMkLst>
          <pc:docMk/>
          <pc:sldMk cId="3081677551" sldId="337"/>
        </pc:sldMkLst>
        <pc:spChg chg="mod">
          <ac:chgData name="Marianne Freeman" userId="1199072752_tp_dropbox" providerId="OAuth2" clId="{571F71D6-DCC9-9646-852D-5D12D26BBB7A}" dt="2018-09-27T02:05:28.690" v="13" actId="20577"/>
          <ac:spMkLst>
            <pc:docMk/>
            <pc:sldMk cId="3081677551" sldId="337"/>
            <ac:spMk id="3" creationId="{00000000-0000-0000-0000-000000000000}"/>
          </ac:spMkLst>
        </pc:spChg>
        <pc:inkChg chg="add del">
          <ac:chgData name="Marianne Freeman" userId="1199072752_tp_dropbox" providerId="OAuth2" clId="{571F71D6-DCC9-9646-852D-5D12D26BBB7A}" dt="2018-09-27T02:04:28.031" v="10"/>
          <ac:inkMkLst>
            <pc:docMk/>
            <pc:sldMk cId="3081677551" sldId="337"/>
            <ac:inkMk id="5" creationId="{0E4DA254-AE8A-0141-81C9-3F2451B527DA}"/>
          </ac:inkMkLst>
        </pc:inkChg>
        <pc:inkChg chg="add del">
          <ac:chgData name="Marianne Freeman" userId="1199072752_tp_dropbox" providerId="OAuth2" clId="{571F71D6-DCC9-9646-852D-5D12D26BBB7A}" dt="2018-09-27T02:04:27.867" v="9"/>
          <ac:inkMkLst>
            <pc:docMk/>
            <pc:sldMk cId="3081677551" sldId="337"/>
            <ac:inkMk id="6" creationId="{2432BC9D-597E-4541-99FD-5AD6E89E7F94}"/>
          </ac:inkMkLst>
        </pc:inkChg>
        <pc:inkChg chg="add">
          <ac:chgData name="Marianne Freeman" userId="1199072752_tp_dropbox" providerId="OAuth2" clId="{571F71D6-DCC9-9646-852D-5D12D26BBB7A}" dt="2018-09-27T02:05:43.369" v="14"/>
          <ac:inkMkLst>
            <pc:docMk/>
            <pc:sldMk cId="3081677551" sldId="337"/>
            <ac:inkMk id="7" creationId="{3B836DFF-637F-9842-8E2D-7554F5769F66}"/>
          </ac:inkMkLst>
        </pc:inkChg>
      </pc:sldChg>
      <pc:sldChg chg="addSp delSp modSp">
        <pc:chgData name="Marianne Freeman" userId="1199072752_tp_dropbox" providerId="OAuth2" clId="{571F71D6-DCC9-9646-852D-5D12D26BBB7A}" dt="2018-09-27T02:08:05.166" v="36"/>
        <pc:sldMkLst>
          <pc:docMk/>
          <pc:sldMk cId="3750376828" sldId="339"/>
        </pc:sldMkLst>
        <pc:spChg chg="mod">
          <ac:chgData name="Marianne Freeman" userId="1199072752_tp_dropbox" providerId="OAuth2" clId="{571F71D6-DCC9-9646-852D-5D12D26BBB7A}" dt="2018-09-27T02:07:32.953" v="32" actId="20577"/>
          <ac:spMkLst>
            <pc:docMk/>
            <pc:sldMk cId="3750376828" sldId="339"/>
            <ac:spMk id="3" creationId="{00000000-0000-0000-0000-000000000000}"/>
          </ac:spMkLst>
        </pc:spChg>
        <pc:inkChg chg="add del">
          <ac:chgData name="Marianne Freeman" userId="1199072752_tp_dropbox" providerId="OAuth2" clId="{571F71D6-DCC9-9646-852D-5D12D26BBB7A}" dt="2018-09-27T02:06:17.483" v="18"/>
          <ac:inkMkLst>
            <pc:docMk/>
            <pc:sldMk cId="3750376828" sldId="339"/>
            <ac:inkMk id="5" creationId="{85C397AC-FB5C-8D4F-B612-458A126A3105}"/>
          </ac:inkMkLst>
        </pc:inkChg>
        <pc:inkChg chg="add del">
          <ac:chgData name="Marianne Freeman" userId="1199072752_tp_dropbox" providerId="OAuth2" clId="{571F71D6-DCC9-9646-852D-5D12D26BBB7A}" dt="2018-09-27T02:06:17.096" v="17"/>
          <ac:inkMkLst>
            <pc:docMk/>
            <pc:sldMk cId="3750376828" sldId="339"/>
            <ac:inkMk id="6" creationId="{38AF7EAD-7E5A-A441-89DA-0C487B194F6B}"/>
          </ac:inkMkLst>
        </pc:inkChg>
        <pc:inkChg chg="add">
          <ac:chgData name="Marianne Freeman" userId="1199072752_tp_dropbox" providerId="OAuth2" clId="{571F71D6-DCC9-9646-852D-5D12D26BBB7A}" dt="2018-09-27T02:07:59.952" v="33"/>
          <ac:inkMkLst>
            <pc:docMk/>
            <pc:sldMk cId="3750376828" sldId="339"/>
            <ac:inkMk id="7" creationId="{FC1F3F46-E7D5-354A-8A27-2E03F64829A8}"/>
          </ac:inkMkLst>
        </pc:inkChg>
        <pc:inkChg chg="add">
          <ac:chgData name="Marianne Freeman" userId="1199072752_tp_dropbox" providerId="OAuth2" clId="{571F71D6-DCC9-9646-852D-5D12D26BBB7A}" dt="2018-09-27T02:08:01.092" v="34"/>
          <ac:inkMkLst>
            <pc:docMk/>
            <pc:sldMk cId="3750376828" sldId="339"/>
            <ac:inkMk id="8" creationId="{32AECA10-22EF-8F43-BF40-0850943AB2FD}"/>
          </ac:inkMkLst>
        </pc:inkChg>
        <pc:inkChg chg="add">
          <ac:chgData name="Marianne Freeman" userId="1199072752_tp_dropbox" providerId="OAuth2" clId="{571F71D6-DCC9-9646-852D-5D12D26BBB7A}" dt="2018-09-27T02:08:04.214" v="35"/>
          <ac:inkMkLst>
            <pc:docMk/>
            <pc:sldMk cId="3750376828" sldId="339"/>
            <ac:inkMk id="9" creationId="{E3248372-94D4-A047-9995-6C5CA920230D}"/>
          </ac:inkMkLst>
        </pc:inkChg>
        <pc:inkChg chg="add">
          <ac:chgData name="Marianne Freeman" userId="1199072752_tp_dropbox" providerId="OAuth2" clId="{571F71D6-DCC9-9646-852D-5D12D26BBB7A}" dt="2018-09-27T02:08:05.166" v="36"/>
          <ac:inkMkLst>
            <pc:docMk/>
            <pc:sldMk cId="3750376828" sldId="339"/>
            <ac:inkMk id="10" creationId="{3483AF41-5D3F-2641-841C-7BC799C8439A}"/>
          </ac:inkMkLst>
        </pc:inkChg>
      </pc:sldChg>
      <pc:sldChg chg="addSp delSp modSp">
        <pc:chgData name="Marianne Freeman" userId="1199072752_tp_dropbox" providerId="OAuth2" clId="{571F71D6-DCC9-9646-852D-5D12D26BBB7A}" dt="2018-09-27T02:09:20.184" v="54"/>
        <pc:sldMkLst>
          <pc:docMk/>
          <pc:sldMk cId="2677430791" sldId="340"/>
        </pc:sldMkLst>
        <pc:spChg chg="mod">
          <ac:chgData name="Marianne Freeman" userId="1199072752_tp_dropbox" providerId="OAuth2" clId="{571F71D6-DCC9-9646-852D-5D12D26BBB7A}" dt="2018-09-27T02:09:10.595" v="52" actId="20577"/>
          <ac:spMkLst>
            <pc:docMk/>
            <pc:sldMk cId="2677430791" sldId="340"/>
            <ac:spMk id="3" creationId="{00000000-0000-0000-0000-000000000000}"/>
          </ac:spMkLst>
        </pc:spChg>
        <pc:inkChg chg="add">
          <ac:chgData name="Marianne Freeman" userId="1199072752_tp_dropbox" providerId="OAuth2" clId="{571F71D6-DCC9-9646-852D-5D12D26BBB7A}" dt="2018-09-27T02:08:24.885" v="37"/>
          <ac:inkMkLst>
            <pc:docMk/>
            <pc:sldMk cId="2677430791" sldId="340"/>
            <ac:inkMk id="5" creationId="{6703D59C-DC89-E044-BADE-B6C299CBA1DA}"/>
          </ac:inkMkLst>
        </pc:inkChg>
        <pc:inkChg chg="add">
          <ac:chgData name="Marianne Freeman" userId="1199072752_tp_dropbox" providerId="OAuth2" clId="{571F71D6-DCC9-9646-852D-5D12D26BBB7A}" dt="2018-09-27T02:08:27.710" v="38"/>
          <ac:inkMkLst>
            <pc:docMk/>
            <pc:sldMk cId="2677430791" sldId="340"/>
            <ac:inkMk id="6" creationId="{4AF9BF3D-9F00-7E46-ADBC-317989B4DA60}"/>
          </ac:inkMkLst>
        </pc:inkChg>
        <pc:inkChg chg="add del">
          <ac:chgData name="Marianne Freeman" userId="1199072752_tp_dropbox" providerId="OAuth2" clId="{571F71D6-DCC9-9646-852D-5D12D26BBB7A}" dt="2018-09-27T02:09:15.127" v="53" actId="478"/>
          <ac:inkMkLst>
            <pc:docMk/>
            <pc:sldMk cId="2677430791" sldId="340"/>
            <ac:inkMk id="7" creationId="{A4FBF8D7-C770-BD40-98C4-E3C7392AB765}"/>
          </ac:inkMkLst>
        </pc:inkChg>
        <pc:inkChg chg="add">
          <ac:chgData name="Marianne Freeman" userId="1199072752_tp_dropbox" providerId="OAuth2" clId="{571F71D6-DCC9-9646-852D-5D12D26BBB7A}" dt="2018-09-27T02:09:20.184" v="54"/>
          <ac:inkMkLst>
            <pc:docMk/>
            <pc:sldMk cId="2677430791" sldId="340"/>
            <ac:inkMk id="8" creationId="{0FF4414F-10BD-BB43-A8F3-D4FE8EE68B1D}"/>
          </ac:inkMkLst>
        </pc:inkChg>
      </pc:sldChg>
      <pc:sldChg chg="addSp delSp modSp">
        <pc:chgData name="Marianne Freeman" userId="1199072752_tp_dropbox" providerId="OAuth2" clId="{571F71D6-DCC9-9646-852D-5D12D26BBB7A}" dt="2018-09-27T02:11:39.953" v="75"/>
        <pc:sldMkLst>
          <pc:docMk/>
          <pc:sldMk cId="3579258188" sldId="341"/>
        </pc:sldMkLst>
        <pc:graphicFrameChg chg="modGraphic">
          <ac:chgData name="Marianne Freeman" userId="1199072752_tp_dropbox" providerId="OAuth2" clId="{571F71D6-DCC9-9646-852D-5D12D26BBB7A}" dt="2018-09-27T02:11:23.578" v="72" actId="20577"/>
          <ac:graphicFrameMkLst>
            <pc:docMk/>
            <pc:sldMk cId="3579258188" sldId="341"/>
            <ac:graphicFrameMk id="5" creationId="{00000000-0000-0000-0000-000000000000}"/>
          </ac:graphicFrameMkLst>
        </pc:graphicFrameChg>
        <pc:inkChg chg="add del">
          <ac:chgData name="Marianne Freeman" userId="1199072752_tp_dropbox" providerId="OAuth2" clId="{571F71D6-DCC9-9646-852D-5D12D26BBB7A}" dt="2018-09-27T02:10:28.987" v="58"/>
          <ac:inkMkLst>
            <pc:docMk/>
            <pc:sldMk cId="3579258188" sldId="341"/>
            <ac:inkMk id="6" creationId="{E7151546-A9ED-9645-B950-CB2F0A83645D}"/>
          </ac:inkMkLst>
        </pc:inkChg>
        <pc:inkChg chg="add del">
          <ac:chgData name="Marianne Freeman" userId="1199072752_tp_dropbox" providerId="OAuth2" clId="{571F71D6-DCC9-9646-852D-5D12D26BBB7A}" dt="2018-09-27T02:10:25.807" v="57"/>
          <ac:inkMkLst>
            <pc:docMk/>
            <pc:sldMk cId="3579258188" sldId="341"/>
            <ac:inkMk id="7" creationId="{856AE22D-55ED-1E42-B0A3-EFBF5F96C3B6}"/>
          </ac:inkMkLst>
        </pc:inkChg>
        <pc:inkChg chg="add">
          <ac:chgData name="Marianne Freeman" userId="1199072752_tp_dropbox" providerId="OAuth2" clId="{571F71D6-DCC9-9646-852D-5D12D26BBB7A}" dt="2018-09-27T02:11:30.899" v="73"/>
          <ac:inkMkLst>
            <pc:docMk/>
            <pc:sldMk cId="3579258188" sldId="341"/>
            <ac:inkMk id="8" creationId="{3CF94F4C-B246-9A48-9A4F-23B3EF275ACE}"/>
          </ac:inkMkLst>
        </pc:inkChg>
        <pc:inkChg chg="add del">
          <ac:chgData name="Marianne Freeman" userId="1199072752_tp_dropbox" providerId="OAuth2" clId="{571F71D6-DCC9-9646-852D-5D12D26BBB7A}" dt="2018-09-27T02:11:39.953" v="75"/>
          <ac:inkMkLst>
            <pc:docMk/>
            <pc:sldMk cId="3579258188" sldId="341"/>
            <ac:inkMk id="9" creationId="{464FB8AE-001E-254E-BB6B-084C77F67B4A}"/>
          </ac:inkMkLst>
        </pc:inkChg>
      </pc:sldChg>
      <pc:sldChg chg="modSp">
        <pc:chgData name="Marianne Freeman" userId="1199072752_tp_dropbox" providerId="OAuth2" clId="{571F71D6-DCC9-9646-852D-5D12D26BBB7A}" dt="2018-09-27T02:12:09.130" v="76" actId="20577"/>
        <pc:sldMkLst>
          <pc:docMk/>
          <pc:sldMk cId="3566200213" sldId="342"/>
        </pc:sldMkLst>
        <pc:graphicFrameChg chg="modGraphic">
          <ac:chgData name="Marianne Freeman" userId="1199072752_tp_dropbox" providerId="OAuth2" clId="{571F71D6-DCC9-9646-852D-5D12D26BBB7A}" dt="2018-09-27T02:12:09.130" v="76" actId="20577"/>
          <ac:graphicFrameMkLst>
            <pc:docMk/>
            <pc:sldMk cId="3566200213" sldId="342"/>
            <ac:graphicFrameMk id="5" creationId="{00000000-0000-0000-0000-000000000000}"/>
          </ac:graphicFrameMkLst>
        </pc:graphicFrameChg>
      </pc:sldChg>
      <pc:sldChg chg="addSp modSp">
        <pc:chgData name="Marianne Freeman" userId="1199072752_tp_dropbox" providerId="OAuth2" clId="{571F71D6-DCC9-9646-852D-5D12D26BBB7A}" dt="2018-09-27T02:13:13.744" v="87"/>
        <pc:sldMkLst>
          <pc:docMk/>
          <pc:sldMk cId="4202230896" sldId="343"/>
        </pc:sldMkLst>
        <pc:graphicFrameChg chg="modGraphic">
          <ac:chgData name="Marianne Freeman" userId="1199072752_tp_dropbox" providerId="OAuth2" clId="{571F71D6-DCC9-9646-852D-5D12D26BBB7A}" dt="2018-09-27T02:13:08.409" v="86" actId="20577"/>
          <ac:graphicFrameMkLst>
            <pc:docMk/>
            <pc:sldMk cId="4202230896" sldId="343"/>
            <ac:graphicFrameMk id="6" creationId="{00000000-0000-0000-0000-000000000000}"/>
          </ac:graphicFrameMkLst>
        </pc:graphicFrameChg>
        <pc:inkChg chg="add">
          <ac:chgData name="Marianne Freeman" userId="1199072752_tp_dropbox" providerId="OAuth2" clId="{571F71D6-DCC9-9646-852D-5D12D26BBB7A}" dt="2018-09-27T02:13:13.744" v="87"/>
          <ac:inkMkLst>
            <pc:docMk/>
            <pc:sldMk cId="4202230896" sldId="343"/>
            <ac:inkMk id="5" creationId="{171133F3-1B43-2C4A-8FAF-23E8260EBAD4}"/>
          </ac:inkMkLst>
        </pc:inkChg>
      </pc:sldChg>
      <pc:sldChg chg="addSp delSp modSp">
        <pc:chgData name="Marianne Freeman" userId="1199072752_tp_dropbox" providerId="OAuth2" clId="{571F71D6-DCC9-9646-852D-5D12D26BBB7A}" dt="2018-09-27T02:14:00.797" v="94"/>
        <pc:sldMkLst>
          <pc:docMk/>
          <pc:sldMk cId="4116982357" sldId="344"/>
        </pc:sldMkLst>
        <pc:graphicFrameChg chg="modGraphic">
          <ac:chgData name="Marianne Freeman" userId="1199072752_tp_dropbox" providerId="OAuth2" clId="{571F71D6-DCC9-9646-852D-5D12D26BBB7A}" dt="2018-09-27T02:13:55.139" v="92" actId="20577"/>
          <ac:graphicFrameMkLst>
            <pc:docMk/>
            <pc:sldMk cId="4116982357" sldId="344"/>
            <ac:graphicFrameMk id="6" creationId="{00000000-0000-0000-0000-000000000000}"/>
          </ac:graphicFrameMkLst>
        </pc:graphicFrameChg>
        <pc:inkChg chg="add del">
          <ac:chgData name="Marianne Freeman" userId="1199072752_tp_dropbox" providerId="OAuth2" clId="{571F71D6-DCC9-9646-852D-5D12D26BBB7A}" dt="2018-09-27T02:13:58.230" v="93" actId="478"/>
          <ac:inkMkLst>
            <pc:docMk/>
            <pc:sldMk cId="4116982357" sldId="344"/>
            <ac:inkMk id="5" creationId="{F4E8752C-DEDE-964A-A50C-17EDDE5C8445}"/>
          </ac:inkMkLst>
        </pc:inkChg>
        <pc:inkChg chg="add">
          <ac:chgData name="Marianne Freeman" userId="1199072752_tp_dropbox" providerId="OAuth2" clId="{571F71D6-DCC9-9646-852D-5D12D26BBB7A}" dt="2018-09-27T02:14:00.797" v="94"/>
          <ac:inkMkLst>
            <pc:docMk/>
            <pc:sldMk cId="4116982357" sldId="344"/>
            <ac:inkMk id="7" creationId="{02E2FAB4-D41E-EB49-99F3-EF4492789975}"/>
          </ac:inkMkLst>
        </pc:inkChg>
      </pc:sldChg>
      <pc:sldChg chg="addSp delSp modSp">
        <pc:chgData name="Marianne Freeman" userId="1199072752_tp_dropbox" providerId="OAuth2" clId="{571F71D6-DCC9-9646-852D-5D12D26BBB7A}" dt="2018-09-27T02:17:29.748" v="119"/>
        <pc:sldMkLst>
          <pc:docMk/>
          <pc:sldMk cId="2292300765" sldId="346"/>
        </pc:sldMkLst>
        <pc:spChg chg="mod">
          <ac:chgData name="Marianne Freeman" userId="1199072752_tp_dropbox" providerId="OAuth2" clId="{571F71D6-DCC9-9646-852D-5D12D26BBB7A}" dt="2018-09-27T02:17:21.088" v="118" actId="20577"/>
          <ac:spMkLst>
            <pc:docMk/>
            <pc:sldMk cId="2292300765" sldId="346"/>
            <ac:spMk id="3" creationId="{00000000-0000-0000-0000-000000000000}"/>
          </ac:spMkLst>
        </pc:spChg>
        <pc:inkChg chg="add del">
          <ac:chgData name="Marianne Freeman" userId="1199072752_tp_dropbox" providerId="OAuth2" clId="{571F71D6-DCC9-9646-852D-5D12D26BBB7A}" dt="2018-09-27T02:15:19.759" v="97" actId="478"/>
          <ac:inkMkLst>
            <pc:docMk/>
            <pc:sldMk cId="2292300765" sldId="346"/>
            <ac:inkMk id="5" creationId="{1F5E991A-73A0-0E4B-9E04-34E04722AE7B}"/>
          </ac:inkMkLst>
        </pc:inkChg>
        <pc:inkChg chg="add">
          <ac:chgData name="Marianne Freeman" userId="1199072752_tp_dropbox" providerId="OAuth2" clId="{571F71D6-DCC9-9646-852D-5D12D26BBB7A}" dt="2018-09-27T02:15:31.809" v="100"/>
          <ac:inkMkLst>
            <pc:docMk/>
            <pc:sldMk cId="2292300765" sldId="346"/>
            <ac:inkMk id="6" creationId="{9BBE54BC-101F-4C40-B4B3-D9493181A889}"/>
          </ac:inkMkLst>
        </pc:inkChg>
        <pc:inkChg chg="add">
          <ac:chgData name="Marianne Freeman" userId="1199072752_tp_dropbox" providerId="OAuth2" clId="{571F71D6-DCC9-9646-852D-5D12D26BBB7A}" dt="2018-09-27T02:15:50.038" v="102"/>
          <ac:inkMkLst>
            <pc:docMk/>
            <pc:sldMk cId="2292300765" sldId="346"/>
            <ac:inkMk id="7" creationId="{9EEE1315-736B-5447-A5A3-C9442B7874D3}"/>
          </ac:inkMkLst>
        </pc:inkChg>
        <pc:inkChg chg="add">
          <ac:chgData name="Marianne Freeman" userId="1199072752_tp_dropbox" providerId="OAuth2" clId="{571F71D6-DCC9-9646-852D-5D12D26BBB7A}" dt="2018-09-27T02:16:22.720" v="103"/>
          <ac:inkMkLst>
            <pc:docMk/>
            <pc:sldMk cId="2292300765" sldId="346"/>
            <ac:inkMk id="8" creationId="{A2922B95-3ED1-A74A-9880-B4A8D0797D6A}"/>
          </ac:inkMkLst>
        </pc:inkChg>
        <pc:inkChg chg="add">
          <ac:chgData name="Marianne Freeman" userId="1199072752_tp_dropbox" providerId="OAuth2" clId="{571F71D6-DCC9-9646-852D-5D12D26BBB7A}" dt="2018-09-27T02:17:29.748" v="119"/>
          <ac:inkMkLst>
            <pc:docMk/>
            <pc:sldMk cId="2292300765" sldId="346"/>
            <ac:inkMk id="9" creationId="{9CCB9C44-569E-4F4E-A276-2B36614FA19A}"/>
          </ac:inkMkLst>
        </pc:inkChg>
      </pc:sldChg>
      <pc:sldChg chg="addSp delSp modSp">
        <pc:chgData name="Marianne Freeman" userId="1199072752_tp_dropbox" providerId="OAuth2" clId="{571F71D6-DCC9-9646-852D-5D12D26BBB7A}" dt="2018-09-27T02:17:59.986" v="123"/>
        <pc:sldMkLst>
          <pc:docMk/>
          <pc:sldMk cId="4253637612" sldId="347"/>
        </pc:sldMkLst>
        <pc:spChg chg="mod">
          <ac:chgData name="Marianne Freeman" userId="1199072752_tp_dropbox" providerId="OAuth2" clId="{571F71D6-DCC9-9646-852D-5D12D26BBB7A}" dt="2018-09-27T02:17:40.847" v="120" actId="20577"/>
          <ac:spMkLst>
            <pc:docMk/>
            <pc:sldMk cId="4253637612" sldId="347"/>
            <ac:spMk id="3" creationId="{00000000-0000-0000-0000-000000000000}"/>
          </ac:spMkLst>
        </pc:spChg>
        <pc:inkChg chg="add del">
          <ac:chgData name="Marianne Freeman" userId="1199072752_tp_dropbox" providerId="OAuth2" clId="{571F71D6-DCC9-9646-852D-5D12D26BBB7A}" dt="2018-09-27T02:17:58.502" v="122"/>
          <ac:inkMkLst>
            <pc:docMk/>
            <pc:sldMk cId="4253637612" sldId="347"/>
            <ac:inkMk id="5" creationId="{F6D88F0B-0E5A-8C4F-A4D4-2D69A5D6CEF9}"/>
          </ac:inkMkLst>
        </pc:inkChg>
        <pc:inkChg chg="add">
          <ac:chgData name="Marianne Freeman" userId="1199072752_tp_dropbox" providerId="OAuth2" clId="{571F71D6-DCC9-9646-852D-5D12D26BBB7A}" dt="2018-09-27T02:17:59.986" v="123"/>
          <ac:inkMkLst>
            <pc:docMk/>
            <pc:sldMk cId="4253637612" sldId="347"/>
            <ac:inkMk id="6" creationId="{DACDE114-B0FC-7142-A0C2-3C5FDFFD0DBB}"/>
          </ac:inkMkLst>
        </pc:inkChg>
      </pc:sldChg>
      <pc:sldChg chg="addSp modSp">
        <pc:chgData name="Marianne Freeman" userId="1199072752_tp_dropbox" providerId="OAuth2" clId="{571F71D6-DCC9-9646-852D-5D12D26BBB7A}" dt="2018-09-27T02:21:06.244" v="125" actId="20577"/>
        <pc:sldMkLst>
          <pc:docMk/>
          <pc:sldMk cId="2826448865" sldId="350"/>
        </pc:sldMkLst>
        <pc:spChg chg="mod">
          <ac:chgData name="Marianne Freeman" userId="1199072752_tp_dropbox" providerId="OAuth2" clId="{571F71D6-DCC9-9646-852D-5D12D26BBB7A}" dt="2018-09-27T02:21:06.244" v="125" actId="20577"/>
          <ac:spMkLst>
            <pc:docMk/>
            <pc:sldMk cId="2826448865" sldId="350"/>
            <ac:spMk id="3" creationId="{00000000-0000-0000-0000-000000000000}"/>
          </ac:spMkLst>
        </pc:spChg>
        <pc:inkChg chg="add">
          <ac:chgData name="Marianne Freeman" userId="1199072752_tp_dropbox" providerId="OAuth2" clId="{571F71D6-DCC9-9646-852D-5D12D26BBB7A}" dt="2018-09-27T02:21:02.873" v="124" actId="20577"/>
          <ac:inkMkLst>
            <pc:docMk/>
            <pc:sldMk cId="2826448865" sldId="350"/>
            <ac:inkMk id="5" creationId="{6E14AE02-F815-DC40-84AC-4A438A790113}"/>
          </ac:inkMkLst>
        </pc:inkChg>
      </pc:sldChg>
      <pc:sldChg chg="addSp modSp">
        <pc:chgData name="Marianne Freeman" userId="1199072752_tp_dropbox" providerId="OAuth2" clId="{571F71D6-DCC9-9646-852D-5D12D26BBB7A}" dt="2018-09-27T02:22:05.990" v="128"/>
        <pc:sldMkLst>
          <pc:docMk/>
          <pc:sldMk cId="2320759522" sldId="351"/>
        </pc:sldMkLst>
        <pc:spChg chg="mod">
          <ac:chgData name="Marianne Freeman" userId="1199072752_tp_dropbox" providerId="OAuth2" clId="{571F71D6-DCC9-9646-852D-5D12D26BBB7A}" dt="2018-09-27T02:22:02.310" v="127" actId="20577"/>
          <ac:spMkLst>
            <pc:docMk/>
            <pc:sldMk cId="2320759522" sldId="351"/>
            <ac:spMk id="3" creationId="{00000000-0000-0000-0000-000000000000}"/>
          </ac:spMkLst>
        </pc:spChg>
        <pc:inkChg chg="add">
          <ac:chgData name="Marianne Freeman" userId="1199072752_tp_dropbox" providerId="OAuth2" clId="{571F71D6-DCC9-9646-852D-5D12D26BBB7A}" dt="2018-09-27T02:22:05.990" v="128"/>
          <ac:inkMkLst>
            <pc:docMk/>
            <pc:sldMk cId="2320759522" sldId="351"/>
            <ac:inkMk id="5" creationId="{FFCA33A4-A849-DA4D-AFE5-7EC796DB90F5}"/>
          </ac:inkMkLst>
        </pc:inkChg>
      </pc:sldChg>
      <pc:sldChg chg="addSp modSp">
        <pc:chgData name="Marianne Freeman" userId="1199072752_tp_dropbox" providerId="OAuth2" clId="{571F71D6-DCC9-9646-852D-5D12D26BBB7A}" dt="2018-09-27T02:22:44.010" v="131" actId="20577"/>
        <pc:sldMkLst>
          <pc:docMk/>
          <pc:sldMk cId="2097586673" sldId="353"/>
        </pc:sldMkLst>
        <pc:spChg chg="mod">
          <ac:chgData name="Marianne Freeman" userId="1199072752_tp_dropbox" providerId="OAuth2" clId="{571F71D6-DCC9-9646-852D-5D12D26BBB7A}" dt="2018-09-27T02:22:44.010" v="131" actId="20577"/>
          <ac:spMkLst>
            <pc:docMk/>
            <pc:sldMk cId="2097586673" sldId="353"/>
            <ac:spMk id="3" creationId="{00000000-0000-0000-0000-000000000000}"/>
          </ac:spMkLst>
        </pc:spChg>
        <pc:inkChg chg="add">
          <ac:chgData name="Marianne Freeman" userId="1199072752_tp_dropbox" providerId="OAuth2" clId="{571F71D6-DCC9-9646-852D-5D12D26BBB7A}" dt="2018-09-27T02:22:35.027" v="129" actId="20577"/>
          <ac:inkMkLst>
            <pc:docMk/>
            <pc:sldMk cId="2097586673" sldId="353"/>
            <ac:inkMk id="5" creationId="{A4BB7DF3-1EE2-E04D-BEAF-CC378B7B4ABA}"/>
          </ac:inkMkLst>
        </pc:inkChg>
      </pc:sldChg>
      <pc:sldChg chg="modSp">
        <pc:chgData name="Marianne Freeman" userId="1199072752_tp_dropbox" providerId="OAuth2" clId="{571F71D6-DCC9-9646-852D-5D12D26BBB7A}" dt="2018-09-27T02:24:06.096" v="132" actId="113"/>
        <pc:sldMkLst>
          <pc:docMk/>
          <pc:sldMk cId="3707522272" sldId="355"/>
        </pc:sldMkLst>
        <pc:spChg chg="mod">
          <ac:chgData name="Marianne Freeman" userId="1199072752_tp_dropbox" providerId="OAuth2" clId="{571F71D6-DCC9-9646-852D-5D12D26BBB7A}" dt="2018-09-27T02:24:06.096" v="132" actId="113"/>
          <ac:spMkLst>
            <pc:docMk/>
            <pc:sldMk cId="3707522272" sldId="355"/>
            <ac:spMk id="3" creationId="{00000000-0000-0000-0000-000000000000}"/>
          </ac:spMkLst>
        </pc:spChg>
      </pc:sldChg>
      <pc:sldChg chg="addSp delSp modSp">
        <pc:chgData name="Marianne Freeman" userId="1199072752_tp_dropbox" providerId="OAuth2" clId="{571F71D6-DCC9-9646-852D-5D12D26BBB7A}" dt="2018-09-27T02:25:30.069" v="140"/>
        <pc:sldMkLst>
          <pc:docMk/>
          <pc:sldMk cId="3589614115" sldId="357"/>
        </pc:sldMkLst>
        <pc:spChg chg="mod">
          <ac:chgData name="Marianne Freeman" userId="1199072752_tp_dropbox" providerId="OAuth2" clId="{571F71D6-DCC9-9646-852D-5D12D26BBB7A}" dt="2018-09-27T02:25:20.904" v="137" actId="114"/>
          <ac:spMkLst>
            <pc:docMk/>
            <pc:sldMk cId="3589614115" sldId="357"/>
            <ac:spMk id="3" creationId="{00000000-0000-0000-0000-000000000000}"/>
          </ac:spMkLst>
        </pc:spChg>
        <pc:inkChg chg="add">
          <ac:chgData name="Marianne Freeman" userId="1199072752_tp_dropbox" providerId="OAuth2" clId="{571F71D6-DCC9-9646-852D-5D12D26BBB7A}" dt="2018-09-27T02:24:47.928" v="134"/>
          <ac:inkMkLst>
            <pc:docMk/>
            <pc:sldMk cId="3589614115" sldId="357"/>
            <ac:inkMk id="5" creationId="{B083B6B5-0999-7548-B6AA-A99D365F44FF}"/>
          </ac:inkMkLst>
        </pc:inkChg>
        <pc:inkChg chg="add del">
          <ac:chgData name="Marianne Freeman" userId="1199072752_tp_dropbox" providerId="OAuth2" clId="{571F71D6-DCC9-9646-852D-5D12D26BBB7A}" dt="2018-09-27T02:25:28.452" v="139"/>
          <ac:inkMkLst>
            <pc:docMk/>
            <pc:sldMk cId="3589614115" sldId="357"/>
            <ac:inkMk id="8" creationId="{787743D6-B0D0-8A4C-8B0D-70123B386662}"/>
          </ac:inkMkLst>
        </pc:inkChg>
        <pc:inkChg chg="add">
          <ac:chgData name="Marianne Freeman" userId="1199072752_tp_dropbox" providerId="OAuth2" clId="{571F71D6-DCC9-9646-852D-5D12D26BBB7A}" dt="2018-09-27T02:25:30.069" v="140"/>
          <ac:inkMkLst>
            <pc:docMk/>
            <pc:sldMk cId="3589614115" sldId="357"/>
            <ac:inkMk id="9" creationId="{CBE31F4B-0B90-2745-9D7F-694E0D891D9C}"/>
          </ac:inkMkLst>
        </pc:inkChg>
      </pc:sldChg>
      <pc:sldChg chg="addSp modSp">
        <pc:chgData name="Marianne Freeman" userId="1199072752_tp_dropbox" providerId="OAuth2" clId="{571F71D6-DCC9-9646-852D-5D12D26BBB7A}" dt="2018-09-27T02:25:41.867" v="142" actId="20577"/>
        <pc:sldMkLst>
          <pc:docMk/>
          <pc:sldMk cId="3272694585" sldId="358"/>
        </pc:sldMkLst>
        <pc:spChg chg="mod">
          <ac:chgData name="Marianne Freeman" userId="1199072752_tp_dropbox" providerId="OAuth2" clId="{571F71D6-DCC9-9646-852D-5D12D26BBB7A}" dt="2018-09-27T02:25:41.867" v="142" actId="20577"/>
          <ac:spMkLst>
            <pc:docMk/>
            <pc:sldMk cId="3272694585" sldId="358"/>
            <ac:spMk id="3" creationId="{00000000-0000-0000-0000-000000000000}"/>
          </ac:spMkLst>
        </pc:spChg>
        <pc:inkChg chg="add">
          <ac:chgData name="Marianne Freeman" userId="1199072752_tp_dropbox" providerId="OAuth2" clId="{571F71D6-DCC9-9646-852D-5D12D26BBB7A}" dt="2018-09-27T02:25:35.682" v="141" actId="20577"/>
          <ac:inkMkLst>
            <pc:docMk/>
            <pc:sldMk cId="3272694585" sldId="358"/>
            <ac:inkMk id="5" creationId="{264F6AB3-A69C-A44A-B811-670FFA4C4D3D}"/>
          </ac:inkMkLst>
        </pc:inkChg>
      </pc:sldChg>
      <pc:sldChg chg="addSp modSp">
        <pc:chgData name="Marianne Freeman" userId="1199072752_tp_dropbox" providerId="OAuth2" clId="{571F71D6-DCC9-9646-852D-5D12D26BBB7A}" dt="2018-09-27T02:27:34.484" v="154" actId="20577"/>
        <pc:sldMkLst>
          <pc:docMk/>
          <pc:sldMk cId="388907839" sldId="360"/>
        </pc:sldMkLst>
        <pc:spChg chg="mod">
          <ac:chgData name="Marianne Freeman" userId="1199072752_tp_dropbox" providerId="OAuth2" clId="{571F71D6-DCC9-9646-852D-5D12D26BBB7A}" dt="2018-09-27T02:27:34.484" v="154" actId="20577"/>
          <ac:spMkLst>
            <pc:docMk/>
            <pc:sldMk cId="388907839" sldId="360"/>
            <ac:spMk id="3" creationId="{00000000-0000-0000-0000-000000000000}"/>
          </ac:spMkLst>
        </pc:spChg>
        <pc:inkChg chg="add">
          <ac:chgData name="Marianne Freeman" userId="1199072752_tp_dropbox" providerId="OAuth2" clId="{571F71D6-DCC9-9646-852D-5D12D26BBB7A}" dt="2018-09-27T02:26:48.332" v="144" actId="20577"/>
          <ac:inkMkLst>
            <pc:docMk/>
            <pc:sldMk cId="388907839" sldId="360"/>
            <ac:inkMk id="5" creationId="{8811F92F-C6A9-C24C-AE79-96B4E86C45C2}"/>
          </ac:inkMkLst>
        </pc:inkChg>
        <pc:inkChg chg="add">
          <ac:chgData name="Marianne Freeman" userId="1199072752_tp_dropbox" providerId="OAuth2" clId="{571F71D6-DCC9-9646-852D-5D12D26BBB7A}" dt="2018-09-27T02:26:55.488" v="145" actId="20577"/>
          <ac:inkMkLst>
            <pc:docMk/>
            <pc:sldMk cId="388907839" sldId="360"/>
            <ac:inkMk id="6" creationId="{1BF96F3B-4F4E-E84B-A65C-4B3A14887217}"/>
          </ac:inkMkLst>
        </pc:inkChg>
      </pc:sldChg>
      <pc:sldChg chg="addSp modSp">
        <pc:chgData name="Marianne Freeman" userId="1199072752_tp_dropbox" providerId="OAuth2" clId="{571F71D6-DCC9-9646-852D-5D12D26BBB7A}" dt="2018-09-27T02:29:27.337" v="159" actId="20577"/>
        <pc:sldMkLst>
          <pc:docMk/>
          <pc:sldMk cId="2924829372" sldId="362"/>
        </pc:sldMkLst>
        <pc:spChg chg="mod">
          <ac:chgData name="Marianne Freeman" userId="1199072752_tp_dropbox" providerId="OAuth2" clId="{571F71D6-DCC9-9646-852D-5D12D26BBB7A}" dt="2018-09-27T02:29:27.337" v="159" actId="20577"/>
          <ac:spMkLst>
            <pc:docMk/>
            <pc:sldMk cId="2924829372" sldId="362"/>
            <ac:spMk id="3" creationId="{00000000-0000-0000-0000-000000000000}"/>
          </ac:spMkLst>
        </pc:spChg>
        <pc:inkChg chg="add">
          <ac:chgData name="Marianne Freeman" userId="1199072752_tp_dropbox" providerId="OAuth2" clId="{571F71D6-DCC9-9646-852D-5D12D26BBB7A}" dt="2018-09-27T02:28:32.488" v="156" actId="20577"/>
          <ac:inkMkLst>
            <pc:docMk/>
            <pc:sldMk cId="2924829372" sldId="362"/>
            <ac:inkMk id="5" creationId="{E26DA92A-01C0-8E4D-8B18-D4E2ED875029}"/>
          </ac:inkMkLst>
        </pc:inkChg>
        <pc:inkChg chg="add">
          <ac:chgData name="Marianne Freeman" userId="1199072752_tp_dropbox" providerId="OAuth2" clId="{571F71D6-DCC9-9646-852D-5D12D26BBB7A}" dt="2018-09-27T02:29:04.881" v="158" actId="20577"/>
          <ac:inkMkLst>
            <pc:docMk/>
            <pc:sldMk cId="2924829372" sldId="362"/>
            <ac:inkMk id="6" creationId="{9462C917-F9E6-6544-8922-59FD6C12837D}"/>
          </ac:inkMkLst>
        </pc:inkChg>
      </pc:sldChg>
      <pc:sldChg chg="addSp modSp">
        <pc:chgData name="Marianne Freeman" userId="1199072752_tp_dropbox" providerId="OAuth2" clId="{571F71D6-DCC9-9646-852D-5D12D26BBB7A}" dt="2018-09-27T02:30:10.261" v="161"/>
        <pc:sldMkLst>
          <pc:docMk/>
          <pc:sldMk cId="255963595" sldId="363"/>
        </pc:sldMkLst>
        <pc:spChg chg="mod">
          <ac:chgData name="Marianne Freeman" userId="1199072752_tp_dropbox" providerId="OAuth2" clId="{571F71D6-DCC9-9646-852D-5D12D26BBB7A}" dt="2018-09-27T02:30:05.271" v="160" actId="20577"/>
          <ac:spMkLst>
            <pc:docMk/>
            <pc:sldMk cId="255963595" sldId="363"/>
            <ac:spMk id="3" creationId="{00000000-0000-0000-0000-000000000000}"/>
          </ac:spMkLst>
        </pc:spChg>
        <pc:inkChg chg="add">
          <ac:chgData name="Marianne Freeman" userId="1199072752_tp_dropbox" providerId="OAuth2" clId="{571F71D6-DCC9-9646-852D-5D12D26BBB7A}" dt="2018-09-27T02:30:10.261" v="161"/>
          <ac:inkMkLst>
            <pc:docMk/>
            <pc:sldMk cId="255963595" sldId="363"/>
            <ac:inkMk id="5" creationId="{C63295A7-19AA-6545-9ABE-55F4981DFF25}"/>
          </ac:inkMkLst>
        </pc:inkChg>
      </pc:sldChg>
      <pc:sldChg chg="addSp modSp">
        <pc:chgData name="Marianne Freeman" userId="1199072752_tp_dropbox" providerId="OAuth2" clId="{571F71D6-DCC9-9646-852D-5D12D26BBB7A}" dt="2018-09-27T02:30:47.472" v="165"/>
        <pc:sldMkLst>
          <pc:docMk/>
          <pc:sldMk cId="1487431436" sldId="364"/>
        </pc:sldMkLst>
        <pc:spChg chg="mod">
          <ac:chgData name="Marianne Freeman" userId="1199072752_tp_dropbox" providerId="OAuth2" clId="{571F71D6-DCC9-9646-852D-5D12D26BBB7A}" dt="2018-09-27T02:30:44.233" v="164" actId="20577"/>
          <ac:spMkLst>
            <pc:docMk/>
            <pc:sldMk cId="1487431436" sldId="364"/>
            <ac:spMk id="3" creationId="{00000000-0000-0000-0000-000000000000}"/>
          </ac:spMkLst>
        </pc:spChg>
        <pc:inkChg chg="add">
          <ac:chgData name="Marianne Freeman" userId="1199072752_tp_dropbox" providerId="OAuth2" clId="{571F71D6-DCC9-9646-852D-5D12D26BBB7A}" dt="2018-09-27T02:30:20.651" v="162"/>
          <ac:inkMkLst>
            <pc:docMk/>
            <pc:sldMk cId="1487431436" sldId="364"/>
            <ac:inkMk id="5" creationId="{E1F2969D-FEE0-6247-875C-D4A1D52D7AD5}"/>
          </ac:inkMkLst>
        </pc:inkChg>
        <pc:inkChg chg="add">
          <ac:chgData name="Marianne Freeman" userId="1199072752_tp_dropbox" providerId="OAuth2" clId="{571F71D6-DCC9-9646-852D-5D12D26BBB7A}" dt="2018-09-27T02:30:47.472" v="165"/>
          <ac:inkMkLst>
            <pc:docMk/>
            <pc:sldMk cId="1487431436" sldId="364"/>
            <ac:inkMk id="6" creationId="{3F08544E-EF5A-524E-BFF2-B7789B73E809}"/>
          </ac:inkMkLst>
        </pc:inkChg>
      </pc:sldChg>
      <pc:sldChg chg="addSp modSp">
        <pc:chgData name="Marianne Freeman" userId="1199072752_tp_dropbox" providerId="OAuth2" clId="{571F71D6-DCC9-9646-852D-5D12D26BBB7A}" dt="2018-09-27T02:33:07.618" v="171"/>
        <pc:sldMkLst>
          <pc:docMk/>
          <pc:sldMk cId="2802741472" sldId="365"/>
        </pc:sldMkLst>
        <pc:graphicFrameChg chg="modGraphic">
          <ac:chgData name="Marianne Freeman" userId="1199072752_tp_dropbox" providerId="OAuth2" clId="{571F71D6-DCC9-9646-852D-5D12D26BBB7A}" dt="2018-09-27T02:33:01.917" v="170" actId="20577"/>
          <ac:graphicFrameMkLst>
            <pc:docMk/>
            <pc:sldMk cId="2802741472" sldId="365"/>
            <ac:graphicFrameMk id="6" creationId="{00000000-0000-0000-0000-000000000000}"/>
          </ac:graphicFrameMkLst>
        </pc:graphicFrameChg>
        <pc:inkChg chg="add">
          <ac:chgData name="Marianne Freeman" userId="1199072752_tp_dropbox" providerId="OAuth2" clId="{571F71D6-DCC9-9646-852D-5D12D26BBB7A}" dt="2018-09-27T02:32:00.752" v="166"/>
          <ac:inkMkLst>
            <pc:docMk/>
            <pc:sldMk cId="2802741472" sldId="365"/>
            <ac:inkMk id="5" creationId="{266B9A73-6221-0E4E-BA22-72D390F81A58}"/>
          </ac:inkMkLst>
        </pc:inkChg>
        <pc:inkChg chg="add">
          <ac:chgData name="Marianne Freeman" userId="1199072752_tp_dropbox" providerId="OAuth2" clId="{571F71D6-DCC9-9646-852D-5D12D26BBB7A}" dt="2018-09-27T02:33:07.618" v="171"/>
          <ac:inkMkLst>
            <pc:docMk/>
            <pc:sldMk cId="2802741472" sldId="365"/>
            <ac:inkMk id="7" creationId="{98F64B12-E89B-3F46-866E-4A5977553E28}"/>
          </ac:inkMkLst>
        </pc:inkChg>
      </pc:sldChg>
      <pc:sldChg chg="addSp delSp modSp">
        <pc:chgData name="Marianne Freeman" userId="1199072752_tp_dropbox" providerId="OAuth2" clId="{571F71D6-DCC9-9646-852D-5D12D26BBB7A}" dt="2018-09-27T02:33:48.566" v="176"/>
        <pc:sldMkLst>
          <pc:docMk/>
          <pc:sldMk cId="86560515" sldId="366"/>
        </pc:sldMkLst>
        <pc:spChg chg="mod">
          <ac:chgData name="Marianne Freeman" userId="1199072752_tp_dropbox" providerId="OAuth2" clId="{571F71D6-DCC9-9646-852D-5D12D26BBB7A}" dt="2018-09-27T02:33:42.356" v="175" actId="108"/>
          <ac:spMkLst>
            <pc:docMk/>
            <pc:sldMk cId="86560515" sldId="366"/>
            <ac:spMk id="3" creationId="{00000000-0000-0000-0000-000000000000}"/>
          </ac:spMkLst>
        </pc:spChg>
        <pc:inkChg chg="add del">
          <ac:chgData name="Marianne Freeman" userId="1199072752_tp_dropbox" providerId="OAuth2" clId="{571F71D6-DCC9-9646-852D-5D12D26BBB7A}" dt="2018-09-27T02:33:31.934" v="173" actId="478"/>
          <ac:inkMkLst>
            <pc:docMk/>
            <pc:sldMk cId="86560515" sldId="366"/>
            <ac:inkMk id="5" creationId="{5F399503-7BDF-1146-8256-7E53FEC47300}"/>
          </ac:inkMkLst>
        </pc:inkChg>
        <pc:inkChg chg="add">
          <ac:chgData name="Marianne Freeman" userId="1199072752_tp_dropbox" providerId="OAuth2" clId="{571F71D6-DCC9-9646-852D-5D12D26BBB7A}" dt="2018-09-27T02:33:48.566" v="176"/>
          <ac:inkMkLst>
            <pc:docMk/>
            <pc:sldMk cId="86560515" sldId="366"/>
            <ac:inkMk id="6" creationId="{7C7AA538-A548-764D-BC11-C2E13479AD2A}"/>
          </ac:inkMkLst>
        </pc:inkChg>
      </pc:sldChg>
      <pc:sldChg chg="addSp modSp">
        <pc:chgData name="Marianne Freeman" userId="1199072752_tp_dropbox" providerId="OAuth2" clId="{571F71D6-DCC9-9646-852D-5D12D26BBB7A}" dt="2018-09-27T02:36:40.578" v="196"/>
        <pc:sldMkLst>
          <pc:docMk/>
          <pc:sldMk cId="2041780106" sldId="368"/>
        </pc:sldMkLst>
        <pc:spChg chg="mod">
          <ac:chgData name="Marianne Freeman" userId="1199072752_tp_dropbox" providerId="OAuth2" clId="{571F71D6-DCC9-9646-852D-5D12D26BBB7A}" dt="2018-09-27T02:36:32.119" v="193" actId="20577"/>
          <ac:spMkLst>
            <pc:docMk/>
            <pc:sldMk cId="2041780106" sldId="368"/>
            <ac:spMk id="3" creationId="{00000000-0000-0000-0000-000000000000}"/>
          </ac:spMkLst>
        </pc:spChg>
        <pc:inkChg chg="add">
          <ac:chgData name="Marianne Freeman" userId="1199072752_tp_dropbox" providerId="OAuth2" clId="{571F71D6-DCC9-9646-852D-5D12D26BBB7A}" dt="2018-09-27T02:35:32.837" v="179"/>
          <ac:inkMkLst>
            <pc:docMk/>
            <pc:sldMk cId="2041780106" sldId="368"/>
            <ac:inkMk id="5" creationId="{F99A4109-E461-9D41-8932-8551E85F7CF8}"/>
          </ac:inkMkLst>
        </pc:inkChg>
        <pc:inkChg chg="add">
          <ac:chgData name="Marianne Freeman" userId="1199072752_tp_dropbox" providerId="OAuth2" clId="{571F71D6-DCC9-9646-852D-5D12D26BBB7A}" dt="2018-09-27T02:36:37.940" v="194"/>
          <ac:inkMkLst>
            <pc:docMk/>
            <pc:sldMk cId="2041780106" sldId="368"/>
            <ac:inkMk id="6" creationId="{C2A3A187-B609-C34E-A259-CFCA6CD8DB08}"/>
          </ac:inkMkLst>
        </pc:inkChg>
        <pc:inkChg chg="add">
          <ac:chgData name="Marianne Freeman" userId="1199072752_tp_dropbox" providerId="OAuth2" clId="{571F71D6-DCC9-9646-852D-5D12D26BBB7A}" dt="2018-09-27T02:36:39.008" v="195"/>
          <ac:inkMkLst>
            <pc:docMk/>
            <pc:sldMk cId="2041780106" sldId="368"/>
            <ac:inkMk id="7" creationId="{F0DA9246-73CD-4E42-96C8-D79BAB592570}"/>
          </ac:inkMkLst>
        </pc:inkChg>
        <pc:inkChg chg="add">
          <ac:chgData name="Marianne Freeman" userId="1199072752_tp_dropbox" providerId="OAuth2" clId="{571F71D6-DCC9-9646-852D-5D12D26BBB7A}" dt="2018-09-27T02:36:40.578" v="196"/>
          <ac:inkMkLst>
            <pc:docMk/>
            <pc:sldMk cId="2041780106" sldId="368"/>
            <ac:inkMk id="8" creationId="{5B8D66EA-EE2F-8F47-8276-D9CA3807594C}"/>
          </ac:inkMkLst>
        </pc:inkChg>
      </pc:sldChg>
      <pc:sldChg chg="addSp modSp">
        <pc:chgData name="Marianne Freeman" userId="1199072752_tp_dropbox" providerId="OAuth2" clId="{571F71D6-DCC9-9646-852D-5D12D26BBB7A}" dt="2018-09-27T02:38:43.790" v="207"/>
        <pc:sldMkLst>
          <pc:docMk/>
          <pc:sldMk cId="64850797" sldId="370"/>
        </pc:sldMkLst>
        <pc:spChg chg="mod">
          <ac:chgData name="Marianne Freeman" userId="1199072752_tp_dropbox" providerId="OAuth2" clId="{571F71D6-DCC9-9646-852D-5D12D26BBB7A}" dt="2018-09-27T02:38:38.169" v="206" actId="20577"/>
          <ac:spMkLst>
            <pc:docMk/>
            <pc:sldMk cId="64850797" sldId="370"/>
            <ac:spMk id="3" creationId="{00000000-0000-0000-0000-000000000000}"/>
          </ac:spMkLst>
        </pc:spChg>
        <pc:inkChg chg="add">
          <ac:chgData name="Marianne Freeman" userId="1199072752_tp_dropbox" providerId="OAuth2" clId="{571F71D6-DCC9-9646-852D-5D12D26BBB7A}" dt="2018-09-27T02:38:13.763" v="199"/>
          <ac:inkMkLst>
            <pc:docMk/>
            <pc:sldMk cId="64850797" sldId="370"/>
            <ac:inkMk id="5" creationId="{70E8F5E5-B5A3-9942-8D78-5ACD3C4A55C0}"/>
          </ac:inkMkLst>
        </pc:inkChg>
        <pc:inkChg chg="add">
          <ac:chgData name="Marianne Freeman" userId="1199072752_tp_dropbox" providerId="OAuth2" clId="{571F71D6-DCC9-9646-852D-5D12D26BBB7A}" dt="2018-09-27T02:38:14.670" v="200"/>
          <ac:inkMkLst>
            <pc:docMk/>
            <pc:sldMk cId="64850797" sldId="370"/>
            <ac:inkMk id="6" creationId="{B18C212C-3609-A044-B3AB-4B1F38243C71}"/>
          </ac:inkMkLst>
        </pc:inkChg>
        <pc:inkChg chg="add">
          <ac:chgData name="Marianne Freeman" userId="1199072752_tp_dropbox" providerId="OAuth2" clId="{571F71D6-DCC9-9646-852D-5D12D26BBB7A}" dt="2018-09-27T02:38:43.790" v="207"/>
          <ac:inkMkLst>
            <pc:docMk/>
            <pc:sldMk cId="64850797" sldId="370"/>
            <ac:inkMk id="7" creationId="{26DE6040-C912-7440-8647-B376163C5604}"/>
          </ac:inkMkLst>
        </pc:inkChg>
      </pc:sldChg>
      <pc:sldChg chg="addSp delSp modSp">
        <pc:chgData name="Marianne Freeman" userId="1199072752_tp_dropbox" providerId="OAuth2" clId="{571F71D6-DCC9-9646-852D-5D12D26BBB7A}" dt="2018-09-27T02:40:04.741" v="220" actId="20577"/>
        <pc:sldMkLst>
          <pc:docMk/>
          <pc:sldMk cId="158243937" sldId="371"/>
        </pc:sldMkLst>
        <pc:spChg chg="mod">
          <ac:chgData name="Marianne Freeman" userId="1199072752_tp_dropbox" providerId="OAuth2" clId="{571F71D6-DCC9-9646-852D-5D12D26BBB7A}" dt="2018-09-27T02:40:04.741" v="220" actId="20577"/>
          <ac:spMkLst>
            <pc:docMk/>
            <pc:sldMk cId="158243937" sldId="371"/>
            <ac:spMk id="3" creationId="{00000000-0000-0000-0000-000000000000}"/>
          </ac:spMkLst>
        </pc:spChg>
        <pc:inkChg chg="add del">
          <ac:chgData name="Marianne Freeman" userId="1199072752_tp_dropbox" providerId="OAuth2" clId="{571F71D6-DCC9-9646-852D-5D12D26BBB7A}" dt="2018-09-27T02:39:41.142" v="211" actId="20577"/>
          <ac:inkMkLst>
            <pc:docMk/>
            <pc:sldMk cId="158243937" sldId="371"/>
            <ac:inkMk id="5" creationId="{F0C0EE00-79D2-0A46-9E48-3B2C29515826}"/>
          </ac:inkMkLst>
        </pc:inkChg>
        <pc:inkChg chg="add del">
          <ac:chgData name="Marianne Freeman" userId="1199072752_tp_dropbox" providerId="OAuth2" clId="{571F71D6-DCC9-9646-852D-5D12D26BBB7A}" dt="2018-09-27T02:39:40.998" v="210" actId="20577"/>
          <ac:inkMkLst>
            <pc:docMk/>
            <pc:sldMk cId="158243937" sldId="371"/>
            <ac:inkMk id="6" creationId="{1F50E73F-BEEC-F840-A08F-FE4E960646A0}"/>
          </ac:inkMkLst>
        </pc:ink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val="93804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a:t>
            </a:fld>
            <a:endParaRPr lang="en-US" dirty="0"/>
          </a:p>
        </p:txBody>
      </p:sp>
    </p:spTree>
    <p:extLst>
      <p:ext uri="{BB962C8B-B14F-4D97-AF65-F5344CB8AC3E}">
        <p14:creationId xmlns:p14="http://schemas.microsoft.com/office/powerpoint/2010/main" val="194565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sz="900">
                <a:latin typeface="Open Sans" panose="020B0606030504020204"/>
              </a:defRPr>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7724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fld id="{786E95EF-C699-41F4-A9B7-78276692A070}" type="slidenum">
              <a:rPr lang="en-US" smtClean="0"/>
              <a:t>‹#›</a:t>
            </a:fld>
            <a:endParaRPr lang="en-US" dirty="0"/>
          </a:p>
        </p:txBody>
      </p:sp>
      <p:sp>
        <p:nvSpPr>
          <p:cNvPr id="8" name="Content Placeholder 7"/>
          <p:cNvSpPr>
            <a:spLocks noGrp="1"/>
          </p:cNvSpPr>
          <p:nvPr>
            <p:ph sz="quarter" idx="13"/>
          </p:nvPr>
        </p:nvSpPr>
        <p:spPr>
          <a:xfrm>
            <a:off x="685800" y="5562600"/>
            <a:ext cx="8001000" cy="457200"/>
          </a:xfrm>
        </p:spPr>
        <p:txBody>
          <a:bodyPr/>
          <a:lstStyle/>
          <a:p>
            <a:pPr lvl="0"/>
            <a:endParaRPr lang="en-IN" dirty="0"/>
          </a:p>
        </p:txBody>
      </p:sp>
    </p:spTree>
    <p:extLst>
      <p:ext uri="{BB962C8B-B14F-4D97-AF65-F5344CB8AC3E}">
        <p14:creationId xmlns:p14="http://schemas.microsoft.com/office/powerpoint/2010/main" val="155657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
        <p:nvSpPr>
          <p:cNvPr id="6" name="Content Placeholder 5"/>
          <p:cNvSpPr>
            <a:spLocks noGrp="1"/>
          </p:cNvSpPr>
          <p:nvPr>
            <p:ph sz="quarter" idx="12"/>
          </p:nvPr>
        </p:nvSpPr>
        <p:spPr>
          <a:xfrm>
            <a:off x="8610600" y="2743200"/>
            <a:ext cx="304800" cy="762000"/>
          </a:xfrm>
        </p:spPr>
        <p:txBody>
          <a:bodyPr/>
          <a:lstStyle/>
          <a:p>
            <a:pPr lvl="0"/>
            <a:endParaRPr lang="en-IN" dirty="0"/>
          </a:p>
        </p:txBody>
      </p:sp>
      <p:sp>
        <p:nvSpPr>
          <p:cNvPr id="8" name="Content Placeholder 7"/>
          <p:cNvSpPr>
            <a:spLocks noGrp="1"/>
          </p:cNvSpPr>
          <p:nvPr>
            <p:ph sz="quarter" idx="13"/>
          </p:nvPr>
        </p:nvSpPr>
        <p:spPr>
          <a:xfrm>
            <a:off x="8610600" y="3886200"/>
            <a:ext cx="304800" cy="762000"/>
          </a:xfrm>
        </p:spPr>
        <p:txBody>
          <a:bodyPr/>
          <a:lstStyle/>
          <a:p>
            <a:pPr lvl="0"/>
            <a:endParaRPr lang="en-IN" dirty="0"/>
          </a:p>
        </p:txBody>
      </p:sp>
    </p:spTree>
    <p:extLst>
      <p:ext uri="{BB962C8B-B14F-4D97-AF65-F5344CB8AC3E}">
        <p14:creationId xmlns:p14="http://schemas.microsoft.com/office/powerpoint/2010/main" val="159600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0281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5305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449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519433586"/>
      </p:ext>
    </p:extLst>
  </p:cSld>
  <p:clrMapOvr>
    <a:masterClrMapping/>
  </p:clrMapOvr>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825816293"/>
      </p:ext>
    </p:extLst>
  </p:cSld>
  <p:clrMapOvr>
    <a:masterClrMapping/>
  </p:clrMapOvr>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pPr>
                <a:defRPr/>
              </a:pPr>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98748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86480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a:xfrm>
            <a:off x="628650" y="1825625"/>
            <a:ext cx="7886700" cy="91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
        <p:nvSpPr>
          <p:cNvPr id="6" name="Content Placeholder 2">
            <a:extLst>
              <a:ext uri="{FF2B5EF4-FFF2-40B4-BE49-F238E27FC236}">
                <a16:creationId xmlns:a16="http://schemas.microsoft.com/office/drawing/2014/main" id="{36195AC9-BFC6-4E47-89AB-74CA8BB5098B}"/>
              </a:ext>
            </a:extLst>
          </p:cNvPr>
          <p:cNvSpPr>
            <a:spLocks noGrp="1"/>
          </p:cNvSpPr>
          <p:nvPr>
            <p:ph idx="12"/>
          </p:nvPr>
        </p:nvSpPr>
        <p:spPr>
          <a:xfrm>
            <a:off x="628650" y="2927680"/>
            <a:ext cx="7886700" cy="9175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36195AC9-BFC6-4E47-89AB-74CA8BB5098B}"/>
              </a:ext>
            </a:extLst>
          </p:cNvPr>
          <p:cNvSpPr>
            <a:spLocks noGrp="1"/>
          </p:cNvSpPr>
          <p:nvPr>
            <p:ph idx="13"/>
          </p:nvPr>
        </p:nvSpPr>
        <p:spPr>
          <a:xfrm>
            <a:off x="638175" y="3962400"/>
            <a:ext cx="7886700" cy="4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36195AC9-BFC6-4E47-89AB-74CA8BB5098B}"/>
              </a:ext>
            </a:extLst>
          </p:cNvPr>
          <p:cNvSpPr>
            <a:spLocks noGrp="1"/>
          </p:cNvSpPr>
          <p:nvPr>
            <p:ph idx="14"/>
          </p:nvPr>
        </p:nvSpPr>
        <p:spPr>
          <a:xfrm>
            <a:off x="638175" y="4489911"/>
            <a:ext cx="7886700" cy="46308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36195AC9-BFC6-4E47-89AB-74CA8BB5098B}"/>
              </a:ext>
            </a:extLst>
          </p:cNvPr>
          <p:cNvSpPr>
            <a:spLocks noGrp="1"/>
          </p:cNvSpPr>
          <p:nvPr>
            <p:ph idx="15"/>
          </p:nvPr>
        </p:nvSpPr>
        <p:spPr>
          <a:xfrm>
            <a:off x="628650" y="5042956"/>
            <a:ext cx="7905750" cy="50270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36195AC9-BFC6-4E47-89AB-74CA8BB5098B}"/>
              </a:ext>
            </a:extLst>
          </p:cNvPr>
          <p:cNvSpPr>
            <a:spLocks noGrp="1"/>
          </p:cNvSpPr>
          <p:nvPr>
            <p:ph idx="16"/>
          </p:nvPr>
        </p:nvSpPr>
        <p:spPr>
          <a:xfrm>
            <a:off x="628650" y="5638800"/>
            <a:ext cx="7867650" cy="457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367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68433952"/>
      </p:ext>
    </p:extLst>
  </p:cSld>
  <p:clrMap bg1="lt1" tx1="dk1" bg2="lt2" tx2="dk2" accent1="accent1" accent2="accent2" accent3="accent3" accent4="accent4" accent5="accent5" accent6="accent6" hlink="hlink" folHlink="folHlink"/>
  <p:sldLayoutIdLst>
    <p:sldLayoutId id="2147483767" r:id="rId1"/>
    <p:sldLayoutId id="2147483759" r:id="rId2"/>
    <p:sldLayoutId id="2147483760" r:id="rId3"/>
    <p:sldLayoutId id="2147483761" r:id="rId4"/>
    <p:sldLayoutId id="2147483762" r:id="rId5"/>
    <p:sldLayoutId id="2147483763" r:id="rId6"/>
    <p:sldLayoutId id="2147483764" r:id="rId7"/>
    <p:sldLayoutId id="2147483766" r:id="rId8"/>
    <p:sldLayoutId id="2147483770" r:id="rId9"/>
    <p:sldLayoutId id="2147483768" r:id="rId10"/>
    <p:sldLayoutId id="2147483769" r:id="rId11"/>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46699" y="1143000"/>
            <a:ext cx="6858000" cy="2387600"/>
          </a:xfrm>
        </p:spPr>
        <p:txBody>
          <a:bodyPr>
            <a:normAutofit/>
          </a:bodyPr>
          <a:lstStyle/>
          <a:p>
            <a:r>
              <a:rPr lang="en-US" sz="4400" dirty="0">
                <a:solidFill>
                  <a:schemeClr val="bg2">
                    <a:lumMod val="10000"/>
                  </a:schemeClr>
                </a:solidFill>
              </a:rPr>
              <a:t>Chapter 8: Queues</a:t>
            </a:r>
            <a:endParaRPr lang="en-US" sz="4100" dirty="0">
              <a:solidFill>
                <a:schemeClr val="bg2">
                  <a:lumMod val="10000"/>
                </a:schemeClr>
              </a:solidFill>
            </a:endParaRPr>
          </a:p>
        </p:txBody>
      </p:sp>
      <p:sp>
        <p:nvSpPr>
          <p:cNvPr id="4" name="Subtitle 3">
            <a:extLst>
              <a:ext uri="{FF2B5EF4-FFF2-40B4-BE49-F238E27FC236}">
                <a16:creationId xmlns:a16="http://schemas.microsoft.com/office/drawing/2014/main" id="{2B7206C4-20D6-1E4B-A9BF-F06AB8FA9727}"/>
              </a:ext>
            </a:extLst>
          </p:cNvPr>
          <p:cNvSpPr>
            <a:spLocks noGrp="1"/>
          </p:cNvSpPr>
          <p:nvPr>
            <p:ph type="subTitle" idx="1"/>
          </p:nvPr>
        </p:nvSpPr>
        <p:spPr>
          <a:xfrm>
            <a:off x="1143000" y="3962400"/>
            <a:ext cx="6858000" cy="304800"/>
          </a:xfrm>
        </p:spPr>
        <p:txBody>
          <a:bodyPr>
            <a:normAutofit/>
          </a:bodyPr>
          <a:lstStyle/>
          <a:p>
            <a:r>
              <a:rPr lang="en-US" b="1" dirty="0">
                <a:solidFill>
                  <a:schemeClr val="bg2">
                    <a:lumMod val="10000"/>
                  </a:schemeClr>
                </a:solidFill>
                <a:latin typeface="Open Sans" panose="020B0606030504020204"/>
              </a:rPr>
              <a:t>Fundamentals of Python: Data Structures, Second Edition</a:t>
            </a:r>
          </a:p>
        </p:txBody>
      </p:sp>
      <p:sp>
        <p:nvSpPr>
          <p:cNvPr id="3" name="Content Placeholder 2"/>
          <p:cNvSpPr>
            <a:spLocks noGrp="1"/>
          </p:cNvSpPr>
          <p:nvPr>
            <p:ph sz="quarter" idx="13"/>
          </p:nvPr>
        </p:nvSpPr>
        <p:spPr>
          <a:xfrm>
            <a:off x="703556" y="6241001"/>
            <a:ext cx="8229600" cy="304800"/>
          </a:xfrm>
        </p:spPr>
        <p:txBody>
          <a:bodyPr>
            <a:normAutofit fontScale="92500"/>
          </a:bodyPr>
          <a:lstStyle/>
          <a:p>
            <a:pPr marL="0" indent="0">
              <a:buNone/>
              <a:defRPr/>
            </a:pPr>
            <a:r>
              <a:rPr lang="en-US" sz="1000" dirty="0">
                <a:solidFill>
                  <a:schemeClr val="bg2">
                    <a:lumMod val="10000"/>
                  </a:schemeClr>
                </a:solidFill>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7707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Queue Interface and Its Use </a:t>
            </a:r>
            <a:r>
              <a:rPr lang="en-US" sz="2000" dirty="0"/>
              <a:t>(5 of 5)</a:t>
            </a:r>
          </a:p>
        </p:txBody>
      </p:sp>
      <p:sp>
        <p:nvSpPr>
          <p:cNvPr id="3" name="Content Placeholder 2"/>
          <p:cNvSpPr>
            <a:spLocks noGrp="1"/>
          </p:cNvSpPr>
          <p:nvPr>
            <p:ph idx="1"/>
          </p:nvPr>
        </p:nvSpPr>
        <p:spPr>
          <a:xfrm>
            <a:off x="628650" y="1621439"/>
            <a:ext cx="7886700" cy="331648"/>
          </a:xfrm>
        </p:spPr>
        <p:txBody>
          <a:bodyPr/>
          <a:lstStyle/>
          <a:p>
            <a:pPr marL="291600" indent="-291600">
              <a:spcBef>
                <a:spcPts val="1000"/>
              </a:spcBef>
            </a:pPr>
            <a:r>
              <a:rPr lang="en-US" dirty="0"/>
              <a:t>Table 8.2 The Effects of Queue Operations (continued)</a:t>
            </a:r>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1974724240"/>
              </p:ext>
            </p:extLst>
          </p:nvPr>
        </p:nvGraphicFramePr>
        <p:xfrm>
          <a:off x="859470" y="2054012"/>
          <a:ext cx="7981950" cy="3827780"/>
        </p:xfrm>
        <a:graphic>
          <a:graphicData uri="http://schemas.openxmlformats.org/drawingml/2006/table">
            <a:tbl>
              <a:tblPr firstRow="1" bandRow="1">
                <a:tableStyleId>{5C22544A-7EE6-4342-B048-85BDC9FD1C3A}</a:tableStyleId>
              </a:tblPr>
              <a:tblGrid>
                <a:gridCol w="1553109">
                  <a:extLst>
                    <a:ext uri="{9D8B030D-6E8A-4147-A177-3AD203B41FA5}">
                      <a16:colId xmlns:a16="http://schemas.microsoft.com/office/drawing/2014/main" val="2753603104"/>
                    </a:ext>
                  </a:extLst>
                </a:gridCol>
                <a:gridCol w="2009241">
                  <a:extLst>
                    <a:ext uri="{9D8B030D-6E8A-4147-A177-3AD203B41FA5}">
                      <a16:colId xmlns:a16="http://schemas.microsoft.com/office/drawing/2014/main" val="1569773328"/>
                    </a:ext>
                  </a:extLst>
                </a:gridCol>
                <a:gridCol w="1066800">
                  <a:extLst>
                    <a:ext uri="{9D8B030D-6E8A-4147-A177-3AD203B41FA5}">
                      <a16:colId xmlns:a16="http://schemas.microsoft.com/office/drawing/2014/main" val="48041533"/>
                    </a:ext>
                  </a:extLst>
                </a:gridCol>
                <a:gridCol w="3352800">
                  <a:extLst>
                    <a:ext uri="{9D8B030D-6E8A-4147-A177-3AD203B41FA5}">
                      <a16:colId xmlns:a16="http://schemas.microsoft.com/office/drawing/2014/main" val="2144719180"/>
                    </a:ext>
                  </a:extLst>
                </a:gridCol>
              </a:tblGrid>
              <a:tr h="470408">
                <a:tc>
                  <a:txBody>
                    <a:bodyPr/>
                    <a:lstStyle/>
                    <a:p>
                      <a:r>
                        <a:rPr lang="en-US" dirty="0">
                          <a:solidFill>
                            <a:schemeClr val="bg2">
                              <a:lumMod val="10000"/>
                            </a:schemeClr>
                          </a:solidFill>
                          <a:latin typeface="Open Sans" panose="020B0606030504020204"/>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2">
                              <a:lumMod val="10000"/>
                            </a:schemeClr>
                          </a:solidFill>
                          <a:latin typeface="Open Sans" panose="020B0606030504020204"/>
                        </a:rPr>
                        <a:t>State of the Queue</a:t>
                      </a:r>
                      <a:r>
                        <a:rPr lang="en-US" baseline="0" dirty="0">
                          <a:solidFill>
                            <a:schemeClr val="bg2">
                              <a:lumMod val="10000"/>
                            </a:schemeClr>
                          </a:solidFill>
                          <a:latin typeface="Open Sans" panose="020B0606030504020204"/>
                        </a:rPr>
                        <a:t> after Operation</a:t>
                      </a:r>
                      <a:endParaRPr lang="en-US" dirty="0">
                        <a:solidFill>
                          <a:schemeClr val="bg2">
                            <a:lumMod val="10000"/>
                          </a:schemeClr>
                        </a:solidFill>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2">
                              <a:lumMod val="10000"/>
                            </a:schemeClr>
                          </a:solidFill>
                          <a:latin typeface="Open Sans" panose="020B0606030504020204"/>
                        </a:rPr>
                        <a:t>Value Returned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2">
                              <a:lumMod val="10000"/>
                            </a:schemeClr>
                          </a:solidFill>
                          <a:latin typeface="Open Sans" panose="020B0606030504020204"/>
                        </a:rPr>
                        <a:t>Comment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706828"/>
                  </a:ext>
                </a:extLst>
              </a:tr>
              <a:tr h="643468">
                <a:tc>
                  <a:txBody>
                    <a:bodyPr/>
                    <a:lstStyle/>
                    <a:p>
                      <a:pPr marL="0" marR="0">
                        <a:lnSpc>
                          <a:spcPct val="200000"/>
                        </a:lnSpc>
                        <a:spcBef>
                          <a:spcPts val="0"/>
                        </a:spcBef>
                        <a:spcAft>
                          <a:spcPts val="0"/>
                        </a:spcAft>
                      </a:pPr>
                      <a:r>
                        <a:rPr lang="en-US" sz="1200" b="1">
                          <a:effectLst/>
                          <a:latin typeface="Courier New Bold" panose="02070609020205020404" pitchFamily="49" charset="0"/>
                          <a:ea typeface="MS Mincho"/>
                          <a:cs typeface="Courier New" panose="02070309020205020404" pitchFamily="49" charset="0"/>
                        </a:rPr>
                        <a:t>q.pop()</a:t>
                      </a:r>
                      <a:endParaRPr lang="en-US" sz="95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b</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c</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a</a:t>
                      </a:r>
                      <a:endParaRPr lang="en-US" sz="100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Remove the front item from the queue and return it.  </a:t>
                      </a:r>
                      <a:r>
                        <a:rPr lang="en-US" sz="1200" b="1" dirty="0">
                          <a:effectLst/>
                          <a:latin typeface="Courier New" panose="02070309020205020404" pitchFamily="49" charset="0"/>
                          <a:ea typeface="MS Mincho"/>
                          <a:cs typeface="Courier New" panose="02070309020205020404" pitchFamily="49" charset="0"/>
                        </a:rPr>
                        <a:t>b</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is now the front item.</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705792"/>
                  </a:ext>
                </a:extLst>
              </a:tr>
              <a:tr h="299351">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q.pop</a:t>
                      </a:r>
                      <a:r>
                        <a:rPr lang="en-US" sz="1200" b="1" dirty="0">
                          <a:effectLst/>
                          <a:latin typeface="Courier New Bold" panose="02070609020205020404" pitchFamily="49" charset="0"/>
                          <a:ea typeface="MS Mincho"/>
                          <a:cs typeface="Courier New" panose="02070309020205020404" pitchFamily="49" charset="0"/>
                        </a:rPr>
                        <a:t>()</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c</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effectLst/>
                          <a:latin typeface="Courier New Bold" panose="02070609020205020404" pitchFamily="49" charset="0"/>
                          <a:ea typeface="MS Mincho"/>
                          <a:cs typeface="Courier New" panose="02070309020205020404" pitchFamily="49" charset="0"/>
                        </a:rPr>
                        <a:t>b</a:t>
                      </a:r>
                      <a:endParaRPr lang="en-US" sz="95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Remove and return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b</a:t>
                      </a:r>
                      <a:r>
                        <a:rPr lang="en-US" sz="1200" dirty="0">
                          <a:effectLst/>
                          <a:latin typeface="Open Sans" panose="020B0606030504020204"/>
                          <a:ea typeface="MS Mincho"/>
                          <a:cs typeface="Bank Gothic-Medium"/>
                        </a:rPr>
                        <a:t>.</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4952545"/>
                  </a:ext>
                </a:extLst>
              </a:tr>
              <a:tr h="278343">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q.pop</a:t>
                      </a:r>
                      <a:r>
                        <a:rPr lang="en-US" sz="1200" b="1" dirty="0">
                          <a:effectLst/>
                          <a:latin typeface="Courier New Bold" panose="02070609020205020404" pitchFamily="49" charset="0"/>
                          <a:ea typeface="MS Mincho"/>
                          <a:cs typeface="Courier New" panose="02070309020205020404" pitchFamily="49" charset="0"/>
                        </a:rPr>
                        <a:t>()</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fr-FR" sz="1200" b="1" dirty="0">
                          <a:effectLst/>
                          <a:latin typeface="Times" panose="02020603050405020304" pitchFamily="18" charset="0"/>
                          <a:ea typeface="MS Mincho"/>
                          <a:cs typeface="Bank Gothic Bold"/>
                        </a:rPr>
                        <a:t> </a:t>
                      </a:r>
                      <a:r>
                        <a:rPr lang="fr-FR" sz="1200" b="1" dirty="0">
                          <a:solidFill>
                            <a:srgbClr val="CBDDEF"/>
                          </a:solidFill>
                          <a:effectLst/>
                          <a:latin typeface="Times" panose="02020603050405020304" pitchFamily="18" charset="0"/>
                          <a:ea typeface="MS Mincho"/>
                          <a:cs typeface="Bank Gothic Bold"/>
                        </a:rPr>
                        <a:t>blank</a:t>
                      </a:r>
                      <a:endParaRPr lang="en-US" sz="1000" dirty="0">
                        <a:solidFill>
                          <a:srgbClr val="CBDDEF"/>
                        </a:solidFill>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c</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Remove and return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c</a:t>
                      </a:r>
                      <a:r>
                        <a:rPr lang="en-US" sz="1200" dirty="0">
                          <a:effectLst/>
                          <a:latin typeface="Open Sans" panose="020B0606030504020204"/>
                          <a:ea typeface="MS Mincho"/>
                          <a:cs typeface="Bank Gothic-Medium"/>
                        </a:rPr>
                        <a:t>.</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546780"/>
                  </a:ext>
                </a:extLst>
              </a:tr>
              <a:tr h="263738">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q.isEmpty</a:t>
                      </a:r>
                      <a:r>
                        <a:rPr lang="en-US" sz="1200" b="1" dirty="0">
                          <a:effectLst/>
                          <a:latin typeface="Courier New Bold" panose="02070609020205020404" pitchFamily="49" charset="0"/>
                          <a:ea typeface="MS Mincho"/>
                          <a:cs typeface="Courier New" panose="02070309020205020404" pitchFamily="49" charset="0"/>
                        </a:rPr>
                        <a:t>()</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Times" panose="02020603050405020304" pitchFamily="18" charset="0"/>
                          <a:ea typeface="MS Mincho"/>
                          <a:cs typeface="Bank Gothic Bold"/>
                        </a:rPr>
                        <a:t> </a:t>
                      </a:r>
                      <a:r>
                        <a:rPr lang="en-US" sz="1200" b="1" dirty="0">
                          <a:solidFill>
                            <a:srgbClr val="E7EFF7"/>
                          </a:solidFill>
                          <a:effectLst/>
                          <a:latin typeface="Times" panose="02020603050405020304" pitchFamily="18" charset="0"/>
                          <a:ea typeface="MS Mincho"/>
                          <a:cs typeface="Bank Gothic Bold"/>
                        </a:rPr>
                        <a:t>blank</a:t>
                      </a:r>
                      <a:endParaRPr lang="en-US" sz="1000" dirty="0">
                        <a:solidFill>
                          <a:srgbClr val="E7EFF7"/>
                        </a:solidFill>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True</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The queue is empty.</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9201996"/>
                  </a:ext>
                </a:extLst>
              </a:tr>
              <a:tr h="630133">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q.peek</a:t>
                      </a:r>
                      <a:r>
                        <a:rPr lang="en-US" sz="1200" b="1" dirty="0">
                          <a:effectLst/>
                          <a:latin typeface="Courier New Bold" panose="02070609020205020404" pitchFamily="49" charset="0"/>
                          <a:ea typeface="MS Mincho"/>
                          <a:cs typeface="Courier New" panose="02070309020205020404" pitchFamily="49" charset="0"/>
                        </a:rPr>
                        <a:t>()</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fr-FR" sz="1000" b="1" dirty="0">
                          <a:effectLst/>
                          <a:latin typeface="Times" panose="02020603050405020304" pitchFamily="18" charset="0"/>
                          <a:ea typeface="MS Mincho"/>
                          <a:cs typeface="Bank Gothic Bold"/>
                        </a:rPr>
                        <a:t> </a:t>
                      </a:r>
                      <a:r>
                        <a:rPr lang="fr-FR" sz="1000" b="1" dirty="0">
                          <a:solidFill>
                            <a:srgbClr val="CBDDEF"/>
                          </a:solidFill>
                          <a:effectLst/>
                          <a:latin typeface="Times" panose="02020603050405020304" pitchFamily="18" charset="0"/>
                          <a:ea typeface="MS Mincho"/>
                          <a:cs typeface="Bank Gothic Bold"/>
                        </a:rPr>
                        <a:t>blank</a:t>
                      </a:r>
                      <a:endParaRPr lang="en-US" sz="800" dirty="0">
                        <a:solidFill>
                          <a:srgbClr val="CBDDEF"/>
                        </a:solidFill>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exception</a:t>
                      </a:r>
                      <a:endParaRPr lang="en-US" sz="100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Peeking at an empty queue throws an exception.</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699519"/>
                  </a:ext>
                </a:extLst>
              </a:tr>
              <a:tr h="641118">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q.pop</a:t>
                      </a:r>
                      <a:r>
                        <a:rPr lang="en-US" sz="1200" b="1" dirty="0">
                          <a:effectLst/>
                          <a:latin typeface="Courier New Bold" panose="02070609020205020404" pitchFamily="49" charset="0"/>
                          <a:ea typeface="MS Mincho"/>
                          <a:cs typeface="Courier New" panose="02070309020205020404" pitchFamily="49" charset="0"/>
                        </a:rPr>
                        <a:t>()</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000" b="1" dirty="0">
                          <a:effectLst/>
                          <a:latin typeface="Times" panose="02020603050405020304" pitchFamily="18" charset="0"/>
                          <a:ea typeface="MS Mincho"/>
                          <a:cs typeface="Bank Gothic Bold"/>
                        </a:rPr>
                        <a:t> </a:t>
                      </a:r>
                      <a:r>
                        <a:rPr lang="en-US" sz="1000" b="1" dirty="0">
                          <a:solidFill>
                            <a:srgbClr val="E7EFF7"/>
                          </a:solidFill>
                          <a:effectLst/>
                          <a:latin typeface="Times" panose="02020603050405020304" pitchFamily="18" charset="0"/>
                          <a:ea typeface="MS Mincho"/>
                          <a:cs typeface="Bank Gothic Bold"/>
                        </a:rPr>
                        <a:t>blank</a:t>
                      </a:r>
                      <a:endParaRPr lang="en-US" sz="800" dirty="0">
                        <a:solidFill>
                          <a:srgbClr val="E7EFF7"/>
                        </a:solidFill>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Exception</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Trying to pop</a:t>
                      </a:r>
                      <a:r>
                        <a:rPr lang="en-US" sz="1200" baseline="0" dirty="0">
                          <a:effectLst/>
                          <a:latin typeface="Open Sans" panose="020B0606030504020204"/>
                          <a:ea typeface="MS Mincho"/>
                          <a:cs typeface="Bank Gothic-Medium"/>
                        </a:rPr>
                        <a:t> an empty queue throws an exception.</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9108897"/>
                  </a:ext>
                </a:extLst>
              </a:tr>
              <a:tr h="299351">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q.add</a:t>
                      </a:r>
                      <a:r>
                        <a:rPr lang="en-US" sz="1200" b="1" dirty="0">
                          <a:effectLst/>
                          <a:latin typeface="Courier New Bold" panose="02070609020205020404" pitchFamily="49" charset="0"/>
                          <a:ea typeface="MS Mincho"/>
                          <a:cs typeface="Courier New" panose="02070309020205020404" pitchFamily="49" charset="0"/>
                        </a:rPr>
                        <a:t>()</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Courier New" panose="02070309020205020404" pitchFamily="49" charset="0"/>
                          <a:ea typeface="MS Mincho"/>
                          <a:cs typeface="Bank Gothic Bold"/>
                        </a:rPr>
                        <a:t> </a:t>
                      </a:r>
                      <a:r>
                        <a:rPr lang="en-US" sz="1200" b="1" dirty="0">
                          <a:effectLst/>
                          <a:latin typeface="Courier New" panose="02070309020205020404" pitchFamily="49" charset="0"/>
                          <a:ea typeface="MS Mincho"/>
                          <a:cs typeface="Bank Gothic Bold"/>
                        </a:rPr>
                        <a:t>d</a:t>
                      </a:r>
                      <a:endParaRPr lang="en-US" sz="950" b="1"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fr-FR" sz="1000" b="1" dirty="0">
                          <a:effectLst/>
                          <a:latin typeface="Times" panose="02020603050405020304" pitchFamily="18" charset="0"/>
                          <a:ea typeface="MS Mincho"/>
                          <a:cs typeface="Bank Gothic Bold"/>
                        </a:rPr>
                        <a:t> </a:t>
                      </a:r>
                      <a:r>
                        <a:rPr lang="fr-FR" sz="1000" b="1" dirty="0">
                          <a:solidFill>
                            <a:srgbClr val="CBDDEF"/>
                          </a:solidFill>
                          <a:effectLst/>
                          <a:latin typeface="Times" panose="02020603050405020304" pitchFamily="18" charset="0"/>
                          <a:ea typeface="MS Mincho"/>
                          <a:cs typeface="Bank Gothic Bold"/>
                        </a:rPr>
                        <a:t>blank</a:t>
                      </a:r>
                      <a:endParaRPr lang="en-US" sz="800" dirty="0">
                        <a:solidFill>
                          <a:srgbClr val="CBDDEF"/>
                        </a:solidFill>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d</a:t>
                      </a:r>
                      <a:r>
                        <a:rPr lang="en-US" sz="1200" b="1" dirty="0">
                          <a:effectLst/>
                          <a:latin typeface="Open Sans" panose="020B0606030504020204"/>
                          <a:ea typeface="MS Mincho"/>
                          <a:cs typeface="Courier New" panose="02070309020205020404" pitchFamily="49" charset="0"/>
                        </a:rPr>
                        <a:t> </a:t>
                      </a:r>
                      <a:r>
                        <a:rPr lang="en-US" sz="1200" b="0" dirty="0">
                          <a:effectLst/>
                          <a:latin typeface="Open Sans" panose="020B0606030504020204"/>
                          <a:ea typeface="MS Mincho"/>
                          <a:cs typeface="Courier New" panose="02070309020205020404" pitchFamily="49" charset="0"/>
                        </a:rPr>
                        <a:t>is</a:t>
                      </a:r>
                      <a:r>
                        <a:rPr lang="en-US" sz="1200" b="0" baseline="0" dirty="0">
                          <a:effectLst/>
                          <a:latin typeface="Open Sans" panose="020B0606030504020204"/>
                          <a:ea typeface="MS Mincho"/>
                          <a:cs typeface="Courier New" panose="02070309020205020404" pitchFamily="49" charset="0"/>
                        </a:rPr>
                        <a:t> the front item.</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0281805"/>
                  </a:ext>
                </a:extLst>
              </a:tr>
            </a:tbl>
          </a:graphicData>
        </a:graphic>
      </p:graphicFrame>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1698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Two Applications of Queues</a:t>
            </a:r>
          </a:p>
        </p:txBody>
      </p:sp>
      <p:sp>
        <p:nvSpPr>
          <p:cNvPr id="3" name="Content Placeholder 2"/>
          <p:cNvSpPr>
            <a:spLocks noGrp="1"/>
          </p:cNvSpPr>
          <p:nvPr>
            <p:ph idx="1"/>
          </p:nvPr>
        </p:nvSpPr>
        <p:spPr>
          <a:xfrm>
            <a:off x="628650" y="1825625"/>
            <a:ext cx="7886700" cy="1222375"/>
          </a:xfrm>
        </p:spPr>
        <p:txBody>
          <a:bodyPr/>
          <a:lstStyle/>
          <a:p>
            <a:pPr marL="291600" indent="-291600">
              <a:spcBef>
                <a:spcPts val="1000"/>
              </a:spcBef>
            </a:pPr>
            <a:r>
              <a:rPr lang="en-US" dirty="0"/>
              <a:t>This section looks briefly at two applications of queues:</a:t>
            </a:r>
          </a:p>
          <a:p>
            <a:pPr lvl="1">
              <a:spcBef>
                <a:spcPts val="1000"/>
              </a:spcBef>
            </a:pPr>
            <a:r>
              <a:rPr lang="en-US" dirty="0"/>
              <a:t>One involving computer simulations</a:t>
            </a:r>
          </a:p>
          <a:p>
            <a:pPr lvl="1">
              <a:spcBef>
                <a:spcPts val="1000"/>
              </a:spcBef>
            </a:pPr>
            <a:r>
              <a:rPr lang="en-US" dirty="0"/>
              <a:t>One involving round-robin C</a:t>
            </a:r>
            <a:r>
              <a:rPr lang="en-US" sz="100" dirty="0"/>
              <a:t> </a:t>
            </a:r>
            <a:r>
              <a:rPr lang="en-US" dirty="0"/>
              <a:t>P</a:t>
            </a:r>
            <a:r>
              <a:rPr lang="en-US" sz="100" dirty="0"/>
              <a:t> </a:t>
            </a:r>
            <a:r>
              <a:rPr lang="en-US" dirty="0"/>
              <a:t>U scheduling</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7922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Simulations </a:t>
            </a:r>
            <a:r>
              <a:rPr lang="en-US" sz="2000" dirty="0"/>
              <a:t>(1 of 2)</a:t>
            </a:r>
          </a:p>
        </p:txBody>
      </p:sp>
      <p:sp>
        <p:nvSpPr>
          <p:cNvPr id="3" name="Content Placeholder 2"/>
          <p:cNvSpPr>
            <a:spLocks noGrp="1"/>
          </p:cNvSpPr>
          <p:nvPr>
            <p:ph idx="1"/>
          </p:nvPr>
        </p:nvSpPr>
        <p:spPr>
          <a:xfrm>
            <a:off x="628650" y="1825624"/>
            <a:ext cx="7886700" cy="3464127"/>
          </a:xfrm>
        </p:spPr>
        <p:txBody>
          <a:bodyPr>
            <a:normAutofit fontScale="92500" lnSpcReduction="10000"/>
          </a:bodyPr>
          <a:lstStyle/>
          <a:p>
            <a:pPr marL="291600" indent="-291600">
              <a:spcBef>
                <a:spcPts val="1000"/>
              </a:spcBef>
            </a:pPr>
            <a:r>
              <a:rPr lang="en-US" dirty="0"/>
              <a:t>Computer simulations are used to study behavior of real-word systems</a:t>
            </a:r>
          </a:p>
          <a:p>
            <a:pPr lvl="1">
              <a:spcBef>
                <a:spcPts val="1000"/>
              </a:spcBef>
            </a:pPr>
            <a:r>
              <a:rPr lang="en-US" dirty="0"/>
              <a:t>Especially when it is impractical or dangerous to experiment directly</a:t>
            </a:r>
          </a:p>
          <a:p>
            <a:pPr marL="291600" indent="-291600">
              <a:spcBef>
                <a:spcPts val="1000"/>
              </a:spcBef>
            </a:pPr>
            <a:r>
              <a:rPr lang="en-US" dirty="0"/>
              <a:t>Examples</a:t>
            </a:r>
          </a:p>
          <a:p>
            <a:pPr lvl="1">
              <a:spcBef>
                <a:spcPts val="1000"/>
              </a:spcBef>
            </a:pPr>
            <a:r>
              <a:rPr lang="en-US" dirty="0"/>
              <a:t>Simulation that mimics traffic flow on a busy highway</a:t>
            </a:r>
          </a:p>
          <a:p>
            <a:pPr lvl="1">
              <a:spcBef>
                <a:spcPts val="1000"/>
              </a:spcBef>
            </a:pPr>
            <a:r>
              <a:rPr lang="en-US" dirty="0"/>
              <a:t>Simulation that helps managers schedule employees and monitor technology</a:t>
            </a:r>
          </a:p>
          <a:p>
            <a:pPr marL="291600" indent="-291600">
              <a:spcBef>
                <a:spcPts val="1000"/>
              </a:spcBef>
            </a:pPr>
            <a:r>
              <a:rPr lang="en-US" dirty="0"/>
              <a:t>Simulation programs use a simple technique to mimic variability:</a:t>
            </a:r>
          </a:p>
          <a:p>
            <a:pPr lvl="1">
              <a:spcBef>
                <a:spcPts val="1000"/>
              </a:spcBef>
            </a:pPr>
            <a:r>
              <a:rPr lang="en-US" dirty="0"/>
              <a:t>Suppose new customers are expected on average once every 4 minutes</a:t>
            </a:r>
          </a:p>
          <a:p>
            <a:pPr lvl="1">
              <a:spcBef>
                <a:spcPts val="1000"/>
              </a:spcBef>
            </a:pPr>
            <a:r>
              <a:rPr lang="en-US" dirty="0"/>
              <a:t>Then, during each minute of simulated time, a program can generate a random number between 0 and 1</a:t>
            </a:r>
          </a:p>
        </p:txBody>
      </p:sp>
      <p:sp>
        <p:nvSpPr>
          <p:cNvPr id="5" name="Content Placeholder 4"/>
          <p:cNvSpPr>
            <a:spLocks noGrp="1"/>
          </p:cNvSpPr>
          <p:nvPr>
            <p:ph idx="12"/>
          </p:nvPr>
        </p:nvSpPr>
        <p:spPr>
          <a:xfrm>
            <a:off x="628650" y="5422569"/>
            <a:ext cx="3181350" cy="272719"/>
          </a:xfrm>
        </p:spPr>
        <p:txBody>
          <a:bodyPr>
            <a:normAutofit fontScale="92500"/>
          </a:bodyPr>
          <a:lstStyle/>
          <a:p>
            <a:pPr marL="514800">
              <a:spcBef>
                <a:spcPts val="1000"/>
              </a:spcBef>
            </a:pPr>
            <a:r>
              <a:rPr lang="en-US" sz="1800" dirty="0"/>
              <a:t>If the numbe</a:t>
            </a:r>
            <a:r>
              <a:rPr lang="en-US" sz="1800" dirty="0">
                <a:solidFill>
                  <a:srgbClr val="004978"/>
                </a:solidFill>
              </a:rPr>
              <a:t>r</a:t>
            </a:r>
            <a:r>
              <a:rPr lang="en-US" sz="1800" dirty="0"/>
              <a:t> is less than</a:t>
            </a:r>
            <a:endParaRPr lang="en-IN" sz="1800" dirty="0"/>
          </a:p>
        </p:txBody>
      </p:sp>
      <p:graphicFrame>
        <p:nvGraphicFramePr>
          <p:cNvPr id="10" name="Content Placeholder 9" descr="1 over 4"/>
          <p:cNvGraphicFramePr>
            <a:graphicFrameLocks noGrp="1" noChangeAspect="1"/>
          </p:cNvGraphicFramePr>
          <p:nvPr>
            <p:ph idx="13"/>
            <p:extLst>
              <p:ext uri="{D42A27DB-BD31-4B8C-83A1-F6EECF244321}">
                <p14:modId xmlns:p14="http://schemas.microsoft.com/office/powerpoint/2010/main" val="2593638190"/>
              </p:ext>
            </p:extLst>
          </p:nvPr>
        </p:nvGraphicFramePr>
        <p:xfrm>
          <a:off x="3746466" y="5304924"/>
          <a:ext cx="243704" cy="471054"/>
        </p:xfrm>
        <a:graphic>
          <a:graphicData uri="http://schemas.openxmlformats.org/presentationml/2006/ole">
            <mc:AlternateContent xmlns:mc="http://schemas.openxmlformats.org/markup-compatibility/2006">
              <mc:Choice xmlns:v="urn:schemas-microsoft-com:vml" Requires="v">
                <p:oleObj spid="_x0000_s1262"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3746466" y="5304924"/>
                        <a:ext cx="243704" cy="471054"/>
                      </a:xfrm>
                      <a:prstGeom prst="rect">
                        <a:avLst/>
                      </a:prstGeom>
                    </p:spPr>
                  </p:pic>
                </p:oleObj>
              </mc:Fallback>
            </mc:AlternateContent>
          </a:graphicData>
        </a:graphic>
      </p:graphicFrame>
      <p:sp>
        <p:nvSpPr>
          <p:cNvPr id="7" name="Content Placeholder 6"/>
          <p:cNvSpPr>
            <a:spLocks noGrp="1"/>
          </p:cNvSpPr>
          <p:nvPr>
            <p:ph idx="14"/>
          </p:nvPr>
        </p:nvSpPr>
        <p:spPr>
          <a:xfrm>
            <a:off x="4065465" y="5436207"/>
            <a:ext cx="4010025" cy="310689"/>
          </a:xfrm>
        </p:spPr>
        <p:txBody>
          <a:bodyPr>
            <a:normAutofit fontScale="92500"/>
          </a:bodyPr>
          <a:lstStyle/>
          <a:p>
            <a:pPr marL="0" indent="0">
              <a:buNone/>
            </a:pPr>
            <a:r>
              <a:rPr lang="en-US" sz="1800" dirty="0"/>
              <a:t>the program adds a new customer to a</a:t>
            </a:r>
            <a:endParaRPr lang="en-IN" sz="1800" dirty="0"/>
          </a:p>
        </p:txBody>
      </p:sp>
      <p:sp>
        <p:nvSpPr>
          <p:cNvPr id="8" name="Content Placeholder 7"/>
          <p:cNvSpPr>
            <a:spLocks noGrp="1"/>
          </p:cNvSpPr>
          <p:nvPr>
            <p:ph idx="15"/>
          </p:nvPr>
        </p:nvSpPr>
        <p:spPr>
          <a:xfrm>
            <a:off x="1115762" y="5824090"/>
            <a:ext cx="3714750" cy="291043"/>
          </a:xfrm>
        </p:spPr>
        <p:txBody>
          <a:bodyPr>
            <a:normAutofit fontScale="92500"/>
          </a:bodyPr>
          <a:lstStyle/>
          <a:p>
            <a:pPr marL="0" lvl="1" indent="0">
              <a:spcBef>
                <a:spcPts val="750"/>
              </a:spcBef>
              <a:buNone/>
            </a:pPr>
            <a:r>
              <a:rPr lang="en-US" dirty="0"/>
              <a:t>checkout line; otherwise, it does not</a:t>
            </a:r>
            <a:endParaRPr lang="en-IN" dirty="0"/>
          </a:p>
        </p:txBody>
      </p:sp>
      <p:sp>
        <p:nvSpPr>
          <p:cNvPr id="9"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92300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Simulations </a:t>
            </a:r>
            <a:r>
              <a:rPr lang="en-US" sz="2000" dirty="0"/>
              <a:t>(2 of 2)</a:t>
            </a:r>
          </a:p>
        </p:txBody>
      </p:sp>
      <p:sp>
        <p:nvSpPr>
          <p:cNvPr id="3" name="Content Placeholder 2"/>
          <p:cNvSpPr>
            <a:spLocks noGrp="1"/>
          </p:cNvSpPr>
          <p:nvPr>
            <p:ph idx="1"/>
          </p:nvPr>
        </p:nvSpPr>
        <p:spPr>
          <a:xfrm>
            <a:off x="628650" y="1825625"/>
            <a:ext cx="7886700" cy="4041775"/>
          </a:xfrm>
        </p:spPr>
        <p:txBody>
          <a:bodyPr>
            <a:normAutofit lnSpcReduction="10000"/>
          </a:bodyPr>
          <a:lstStyle/>
          <a:p>
            <a:pPr marL="291600" indent="-291600">
              <a:spcBef>
                <a:spcPts val="1000"/>
              </a:spcBef>
            </a:pPr>
            <a:r>
              <a:rPr lang="en-US" dirty="0"/>
              <a:t>Simulations operate by manipulating queues:</a:t>
            </a:r>
          </a:p>
          <a:p>
            <a:pPr lvl="1">
              <a:spcBef>
                <a:spcPts val="1000"/>
              </a:spcBef>
            </a:pPr>
            <a:r>
              <a:rPr lang="en-US" dirty="0"/>
              <a:t>Example: associate each service provider with a queue of service customers</a:t>
            </a:r>
          </a:p>
          <a:p>
            <a:pPr lvl="1">
              <a:spcBef>
                <a:spcPts val="1000"/>
              </a:spcBef>
            </a:pPr>
            <a:r>
              <a:rPr lang="en-US" dirty="0"/>
              <a:t>Adds varying numbers of consumers to the queues and gives consumers at the head of the queue another unit of service</a:t>
            </a:r>
          </a:p>
          <a:p>
            <a:pPr lvl="1">
              <a:spcBef>
                <a:spcPts val="1000"/>
              </a:spcBef>
            </a:pPr>
            <a:r>
              <a:rPr lang="en-US" dirty="0"/>
              <a:t>Once a consumer receives service, it leaves the queue and next consumer steps forward</a:t>
            </a:r>
          </a:p>
          <a:p>
            <a:pPr marL="291600" indent="-291600">
              <a:spcBef>
                <a:spcPts val="1000"/>
              </a:spcBef>
            </a:pPr>
            <a:r>
              <a:rPr lang="en-US" dirty="0"/>
              <a:t>Use object-oriented methods to implement simulation programs:</a:t>
            </a:r>
          </a:p>
          <a:p>
            <a:pPr lvl="1">
              <a:spcBef>
                <a:spcPts val="1000"/>
              </a:spcBef>
            </a:pPr>
            <a:r>
              <a:rPr lang="en-US" dirty="0"/>
              <a:t>Generates new customer objects as appropriate</a:t>
            </a:r>
          </a:p>
          <a:p>
            <a:pPr lvl="1">
              <a:spcBef>
                <a:spcPts val="1000"/>
              </a:spcBef>
            </a:pPr>
            <a:r>
              <a:rPr lang="en-US" dirty="0"/>
              <a:t>Assigns customers to cashiers</a:t>
            </a:r>
          </a:p>
          <a:p>
            <a:pPr lvl="1">
              <a:spcBef>
                <a:spcPts val="1000"/>
              </a:spcBef>
            </a:pPr>
            <a:r>
              <a:rPr lang="en-US" dirty="0"/>
              <a:t>Tells each cashier to provide one unit of service to the customer at the head of the queue</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5363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Round-Robin C</a:t>
            </a:r>
            <a:r>
              <a:rPr lang="en-US" sz="100" b="1" dirty="0"/>
              <a:t> </a:t>
            </a:r>
            <a:r>
              <a:rPr lang="en-US" b="1" dirty="0"/>
              <a:t>P</a:t>
            </a:r>
            <a:r>
              <a:rPr lang="en-US" sz="100" b="1" dirty="0"/>
              <a:t> </a:t>
            </a:r>
            <a:r>
              <a:rPr lang="en-US" b="1" dirty="0"/>
              <a:t>U Scheduling </a:t>
            </a:r>
            <a:r>
              <a:rPr lang="en-US" sz="2000" dirty="0"/>
              <a:t>(1 of 2)</a:t>
            </a:r>
          </a:p>
        </p:txBody>
      </p:sp>
      <p:sp>
        <p:nvSpPr>
          <p:cNvPr id="3" name="Content Placeholder 2"/>
          <p:cNvSpPr>
            <a:spLocks noGrp="1"/>
          </p:cNvSpPr>
          <p:nvPr>
            <p:ph idx="1"/>
          </p:nvPr>
        </p:nvSpPr>
        <p:spPr>
          <a:xfrm>
            <a:off x="628650" y="1825625"/>
            <a:ext cx="7886700" cy="2365375"/>
          </a:xfrm>
        </p:spPr>
        <p:txBody>
          <a:bodyPr/>
          <a:lstStyle/>
          <a:p>
            <a:pPr marL="291600" indent="-291600">
              <a:spcBef>
                <a:spcPts val="1000"/>
              </a:spcBef>
            </a:pPr>
            <a:r>
              <a:rPr lang="en-US" dirty="0"/>
              <a:t>Round-robin scheduling</a:t>
            </a:r>
          </a:p>
          <a:p>
            <a:pPr lvl="1">
              <a:spcBef>
                <a:spcPts val="1000"/>
              </a:spcBef>
            </a:pPr>
            <a:r>
              <a:rPr lang="en-US" dirty="0"/>
              <a:t>Adds new processes to the end of a read</a:t>
            </a:r>
            <a:r>
              <a:rPr lang="en-US" i="1" dirty="0"/>
              <a:t>y queue</a:t>
            </a:r>
          </a:p>
          <a:p>
            <a:pPr lvl="2">
              <a:spcBef>
                <a:spcPts val="1000"/>
              </a:spcBef>
            </a:pPr>
            <a:r>
              <a:rPr lang="en-US" dirty="0"/>
              <a:t>Consists of processes waiting to use the C</a:t>
            </a:r>
            <a:r>
              <a:rPr lang="en-US" sz="100" dirty="0"/>
              <a:t> </a:t>
            </a:r>
            <a:r>
              <a:rPr lang="en-US" dirty="0"/>
              <a:t>P</a:t>
            </a:r>
            <a:r>
              <a:rPr lang="en-US" sz="100" dirty="0"/>
              <a:t> </a:t>
            </a:r>
            <a:r>
              <a:rPr lang="en-US" dirty="0"/>
              <a:t>U</a:t>
            </a:r>
          </a:p>
          <a:p>
            <a:pPr lvl="1">
              <a:spcBef>
                <a:spcPts val="1000"/>
              </a:spcBef>
            </a:pPr>
            <a:r>
              <a:rPr lang="en-US" dirty="0"/>
              <a:t>Each process on the ready queue is popped in turn and given a slice of C</a:t>
            </a:r>
            <a:r>
              <a:rPr lang="en-US" sz="100" dirty="0"/>
              <a:t> </a:t>
            </a:r>
            <a:r>
              <a:rPr lang="en-US" dirty="0"/>
              <a:t>P</a:t>
            </a:r>
            <a:r>
              <a:rPr lang="en-US" sz="100" dirty="0"/>
              <a:t> </a:t>
            </a:r>
            <a:r>
              <a:rPr lang="en-US" dirty="0"/>
              <a:t>U time</a:t>
            </a:r>
          </a:p>
          <a:p>
            <a:pPr lvl="1">
              <a:spcBef>
                <a:spcPts val="1000"/>
              </a:spcBef>
            </a:pPr>
            <a:r>
              <a:rPr lang="en-US" dirty="0"/>
              <a:t>When the time slice runs out, the process is returned to the rear of the queue</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5224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Round-Robin C</a:t>
            </a:r>
            <a:r>
              <a:rPr lang="en-US" sz="100" b="1" dirty="0"/>
              <a:t> </a:t>
            </a:r>
            <a:r>
              <a:rPr lang="en-US" b="1" dirty="0"/>
              <a:t>P</a:t>
            </a:r>
            <a:r>
              <a:rPr lang="en-US" sz="100" b="1" dirty="0"/>
              <a:t> </a:t>
            </a:r>
            <a:r>
              <a:rPr lang="en-US" b="1" dirty="0"/>
              <a:t>U Scheduling </a:t>
            </a:r>
            <a:r>
              <a:rPr lang="en-US" sz="2000" dirty="0"/>
              <a:t>(2 of 2)</a:t>
            </a:r>
          </a:p>
        </p:txBody>
      </p:sp>
      <p:sp>
        <p:nvSpPr>
          <p:cNvPr id="3" name="Content Placeholder 2"/>
          <p:cNvSpPr>
            <a:spLocks noGrp="1"/>
          </p:cNvSpPr>
          <p:nvPr>
            <p:ph idx="1"/>
          </p:nvPr>
        </p:nvSpPr>
        <p:spPr>
          <a:xfrm>
            <a:off x="628650" y="1825625"/>
            <a:ext cx="7886700" cy="307975"/>
          </a:xfrm>
        </p:spPr>
        <p:txBody>
          <a:bodyPr/>
          <a:lstStyle/>
          <a:p>
            <a:pPr marL="0" indent="0">
              <a:spcBef>
                <a:spcPts val="1000"/>
              </a:spcBef>
              <a:buNone/>
            </a:pPr>
            <a:r>
              <a:rPr lang="en-IN" b="1" dirty="0"/>
              <a:t>Figure 8-2: </a:t>
            </a:r>
            <a:r>
              <a:rPr lang="en-IN" dirty="0"/>
              <a:t>Scheduling processes for a C</a:t>
            </a:r>
            <a:r>
              <a:rPr lang="en-IN" sz="100" dirty="0"/>
              <a:t> </a:t>
            </a:r>
            <a:r>
              <a:rPr lang="en-IN" dirty="0"/>
              <a:t>P</a:t>
            </a:r>
            <a:r>
              <a:rPr lang="en-IN" sz="100" dirty="0"/>
              <a:t> </a:t>
            </a:r>
            <a:r>
              <a:rPr lang="en-IN" dirty="0"/>
              <a:t>U</a:t>
            </a:r>
            <a:endParaRPr lang="en-US" dirty="0"/>
          </a:p>
        </p:txBody>
      </p:sp>
      <p:pic>
        <p:nvPicPr>
          <p:cNvPr id="7" name="Content Placeholder 6" descr="The figure shows the scheduling processes for c p u. The new process is at the rear of ready queue and the process which is located at the front of ready queue use the c p u. The new process is added to the rear of ready queue by enqueue and the ready process at the front of ready queue is popped by dequeue. In the c p u, when the process gets timed out, the process returns to the rear of ready queue."/>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771165" y="2470611"/>
            <a:ext cx="6782520" cy="3254195"/>
          </a:xfrm>
        </p:spPr>
      </p:pic>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88847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Implementations of Queues</a:t>
            </a:r>
          </a:p>
        </p:txBody>
      </p:sp>
      <p:sp>
        <p:nvSpPr>
          <p:cNvPr id="3" name="Content Placeholder 2"/>
          <p:cNvSpPr>
            <a:spLocks noGrp="1"/>
          </p:cNvSpPr>
          <p:nvPr>
            <p:ph idx="1"/>
          </p:nvPr>
        </p:nvSpPr>
        <p:spPr>
          <a:xfrm>
            <a:off x="628650" y="1825625"/>
            <a:ext cx="7886700" cy="1222375"/>
          </a:xfrm>
        </p:spPr>
        <p:txBody>
          <a:bodyPr/>
          <a:lstStyle/>
          <a:p>
            <a:pPr marL="291600" indent="-291600">
              <a:spcBef>
                <a:spcPts val="1000"/>
              </a:spcBef>
            </a:pPr>
            <a:r>
              <a:rPr lang="en-US" dirty="0"/>
              <a:t>The structure of a queue lends itself to either an array implementation or a linked implementation:</a:t>
            </a:r>
          </a:p>
          <a:p>
            <a:pPr lvl="1">
              <a:spcBef>
                <a:spcPts val="1000"/>
              </a:spcBef>
            </a:pPr>
            <a:r>
              <a:rPr lang="en-US" dirty="0"/>
              <a:t>Similar to approaches used for stacks in the previous chapter</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26448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 Linked Implementation of Queues </a:t>
            </a:r>
            <a:r>
              <a:rPr lang="en-US" sz="2000" dirty="0"/>
              <a:t>(1 of 6)</a:t>
            </a:r>
          </a:p>
        </p:txBody>
      </p:sp>
      <p:sp>
        <p:nvSpPr>
          <p:cNvPr id="3" name="Content Placeholder 2"/>
          <p:cNvSpPr>
            <a:spLocks noGrp="1"/>
          </p:cNvSpPr>
          <p:nvPr>
            <p:ph idx="1"/>
          </p:nvPr>
        </p:nvSpPr>
        <p:spPr>
          <a:xfrm>
            <a:off x="628650" y="1825625"/>
            <a:ext cx="7886700" cy="3736975"/>
          </a:xfrm>
        </p:spPr>
        <p:txBody>
          <a:bodyPr/>
          <a:lstStyle/>
          <a:p>
            <a:pPr marL="291600" indent="-291600">
              <a:spcBef>
                <a:spcPts val="1000"/>
              </a:spcBef>
            </a:pPr>
            <a:r>
              <a:rPr lang="en-US" dirty="0"/>
              <a:t>Both </a:t>
            </a:r>
            <a:r>
              <a:rPr lang="en-US" b="1" dirty="0" err="1">
                <a:latin typeface="Courier New" panose="02070309020205020404" pitchFamily="49" charset="0"/>
                <a:cs typeface="Courier New" panose="02070309020205020404" pitchFamily="49" charset="0"/>
              </a:rPr>
              <a:t>LinkedStack</a:t>
            </a:r>
            <a:r>
              <a:rPr lang="en-US" dirty="0"/>
              <a:t> and </a:t>
            </a:r>
            <a:r>
              <a:rPr lang="en-US" b="1" dirty="0" err="1">
                <a:latin typeface="Courier New" panose="02070309020205020404" pitchFamily="49" charset="0"/>
                <a:cs typeface="Courier New" panose="02070309020205020404" pitchFamily="49" charset="0"/>
              </a:rPr>
              <a:t>LinkedQueue</a:t>
            </a:r>
            <a:r>
              <a:rPr lang="en-US" dirty="0"/>
              <a:t> classes</a:t>
            </a:r>
          </a:p>
          <a:p>
            <a:pPr lvl="1">
              <a:spcBef>
                <a:spcPts val="1000"/>
              </a:spcBef>
            </a:pPr>
            <a:r>
              <a:rPr lang="en-US" dirty="0"/>
              <a:t>Use a singly linked </a:t>
            </a:r>
            <a:r>
              <a:rPr lang="en-US" b="1" dirty="0">
                <a:latin typeface="Courier New" panose="02070309020205020404" pitchFamily="49" charset="0"/>
                <a:cs typeface="Courier New" panose="02070309020205020404" pitchFamily="49" charset="0"/>
              </a:rPr>
              <a:t>Node</a:t>
            </a:r>
            <a:r>
              <a:rPr lang="en-US" dirty="0"/>
              <a:t> class to implement nodes</a:t>
            </a:r>
          </a:p>
          <a:p>
            <a:pPr lvl="1">
              <a:spcBef>
                <a:spcPts val="1000"/>
              </a:spcBef>
            </a:pPr>
            <a:r>
              <a:rPr lang="en-US" dirty="0"/>
              <a:t>The operation </a:t>
            </a:r>
            <a:r>
              <a:rPr lang="en-US" b="1" dirty="0">
                <a:latin typeface="Courier New" panose="02070309020205020404" pitchFamily="49" charset="0"/>
                <a:cs typeface="Courier New" panose="02070309020205020404" pitchFamily="49" charset="0"/>
              </a:rPr>
              <a:t>pop</a:t>
            </a:r>
            <a:r>
              <a:rPr lang="en-US" dirty="0"/>
              <a:t> removes the first node in the sequence in both collections</a:t>
            </a:r>
          </a:p>
          <a:p>
            <a:pPr marL="291600" indent="-291600">
              <a:spcBef>
                <a:spcPts val="1000"/>
              </a:spcBef>
            </a:pPr>
            <a:r>
              <a:rPr lang="en-US" b="1" dirty="0" err="1">
                <a:latin typeface="Courier New" panose="02070309020205020404" pitchFamily="49" charset="0"/>
                <a:cs typeface="Courier New" panose="02070309020205020404" pitchFamily="49" charset="0"/>
              </a:rPr>
              <a:t>LinkedQueue.add</a:t>
            </a:r>
            <a:r>
              <a:rPr lang="en-US" dirty="0"/>
              <a:t> and </a:t>
            </a:r>
            <a:r>
              <a:rPr lang="en-US" b="1" dirty="0" err="1">
                <a:latin typeface="Courier New" panose="02070309020205020404" pitchFamily="49" charset="0"/>
                <a:cs typeface="Courier New" panose="02070309020205020404" pitchFamily="49" charset="0"/>
              </a:rPr>
              <a:t>LinkedStack.push</a:t>
            </a:r>
            <a:r>
              <a:rPr lang="en-US" dirty="0"/>
              <a:t> differ:</a:t>
            </a:r>
          </a:p>
          <a:p>
            <a:pPr lvl="1">
              <a:spcBef>
                <a:spcPts val="1000"/>
              </a:spcBef>
            </a:pPr>
            <a:r>
              <a:rPr lang="en-US" b="1" dirty="0">
                <a:latin typeface="Courier New" panose="02070309020205020404" pitchFamily="49" charset="0"/>
                <a:cs typeface="Courier New" panose="02070309020205020404" pitchFamily="49" charset="0"/>
              </a:rPr>
              <a:t>push</a:t>
            </a:r>
            <a:r>
              <a:rPr lang="en-US" dirty="0"/>
              <a:t> adds a node at the head of the sequence</a:t>
            </a:r>
          </a:p>
          <a:p>
            <a:pPr lvl="1">
              <a:spcBef>
                <a:spcPts val="1000"/>
              </a:spcBef>
            </a:pPr>
            <a:r>
              <a:rPr lang="en-US" b="1" dirty="0">
                <a:latin typeface="Courier New" panose="02070309020205020404" pitchFamily="49" charset="0"/>
                <a:cs typeface="Courier New" panose="02070309020205020404" pitchFamily="49" charset="0"/>
              </a:rPr>
              <a:t>add</a:t>
            </a:r>
            <a:r>
              <a:rPr lang="en-US" dirty="0"/>
              <a:t> adds a node at the tail</a:t>
            </a:r>
          </a:p>
          <a:p>
            <a:pPr marL="291600" indent="-291600">
              <a:spcBef>
                <a:spcPts val="1000"/>
              </a:spcBef>
            </a:pPr>
            <a:r>
              <a:rPr lang="en-US" dirty="0"/>
              <a:t>To provide fast access to both ends of a queue’s linked structure,</a:t>
            </a:r>
          </a:p>
          <a:p>
            <a:pPr lvl="1">
              <a:spcBef>
                <a:spcPts val="1000"/>
              </a:spcBef>
            </a:pPr>
            <a:r>
              <a:rPr lang="en-US" dirty="0"/>
              <a:t>There are external pointers to both ends</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2075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 Linked Implementation of Queues </a:t>
            </a:r>
            <a:r>
              <a:rPr lang="en-US" sz="2000" dirty="0"/>
              <a:t>(2 of 6)</a:t>
            </a:r>
          </a:p>
        </p:txBody>
      </p:sp>
      <p:sp>
        <p:nvSpPr>
          <p:cNvPr id="3" name="Content Placeholder 2"/>
          <p:cNvSpPr>
            <a:spLocks noGrp="1"/>
          </p:cNvSpPr>
          <p:nvPr>
            <p:ph idx="1"/>
          </p:nvPr>
        </p:nvSpPr>
        <p:spPr>
          <a:xfrm>
            <a:off x="628650" y="1825625"/>
            <a:ext cx="7886700" cy="384175"/>
          </a:xfrm>
        </p:spPr>
        <p:txBody>
          <a:bodyPr/>
          <a:lstStyle/>
          <a:p>
            <a:pPr marL="0" indent="0">
              <a:spcBef>
                <a:spcPts val="1000"/>
              </a:spcBef>
              <a:buNone/>
            </a:pPr>
            <a:r>
              <a:rPr lang="en-IN" b="1" dirty="0"/>
              <a:t>Figure 8-3: </a:t>
            </a:r>
            <a:r>
              <a:rPr lang="en-IN" dirty="0"/>
              <a:t>A linked queue with four items</a:t>
            </a:r>
            <a:endParaRPr lang="en-US" dirty="0"/>
          </a:p>
        </p:txBody>
      </p:sp>
      <p:pic>
        <p:nvPicPr>
          <p:cNvPr id="7" name="Content Placeholder 6" descr="The figure shows a linked queue with four items d 1, d 2, d 3, and d 4. The instance variable front points to d 1 and the instance variable rear points to d 4."/>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914400" y="2895600"/>
            <a:ext cx="6991350" cy="2210500"/>
          </a:xfrm>
        </p:spPr>
      </p:pic>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51934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 Linked Implementation of Queues </a:t>
            </a:r>
            <a:r>
              <a:rPr lang="en-US" sz="2000" dirty="0"/>
              <a:t>(3 of 6)</a:t>
            </a:r>
          </a:p>
        </p:txBody>
      </p:sp>
      <p:sp>
        <p:nvSpPr>
          <p:cNvPr id="3" name="Content Placeholder 2"/>
          <p:cNvSpPr>
            <a:spLocks noGrp="1"/>
          </p:cNvSpPr>
          <p:nvPr>
            <p:ph idx="1"/>
          </p:nvPr>
        </p:nvSpPr>
        <p:spPr>
          <a:xfrm>
            <a:off x="628650" y="1825625"/>
            <a:ext cx="7886700" cy="3279775"/>
          </a:xfrm>
        </p:spPr>
        <p:txBody>
          <a:bodyPr/>
          <a:lstStyle/>
          <a:p>
            <a:pPr marL="291600" indent="-291600">
              <a:spcBef>
                <a:spcPts val="1000"/>
              </a:spcBef>
            </a:pPr>
            <a:r>
              <a:rPr lang="en-US" dirty="0"/>
              <a:t>The instance variables  </a:t>
            </a:r>
            <a:r>
              <a:rPr lang="en-US" b="1" dirty="0">
                <a:latin typeface="Courier New" panose="02070309020205020404" pitchFamily="49" charset="0"/>
                <a:cs typeface="Courier New" panose="02070309020205020404" pitchFamily="49" charset="0"/>
              </a:rPr>
              <a:t>front</a:t>
            </a:r>
            <a:r>
              <a:rPr lang="en-US" b="1" dirty="0"/>
              <a:t> </a:t>
            </a:r>
            <a:r>
              <a:rPr lang="en-US" dirty="0"/>
              <a:t> and  </a:t>
            </a:r>
            <a:r>
              <a:rPr lang="en-US" b="1" dirty="0">
                <a:latin typeface="Courier New" panose="02070309020205020404" pitchFamily="49" charset="0"/>
                <a:cs typeface="Courier New" panose="02070309020205020404" pitchFamily="49" charset="0"/>
              </a:rPr>
              <a:t>rear</a:t>
            </a:r>
            <a:r>
              <a:rPr lang="en-US" b="1" dirty="0"/>
              <a:t> </a:t>
            </a:r>
            <a:r>
              <a:rPr lang="en-US" dirty="0"/>
              <a:t> of the  </a:t>
            </a:r>
            <a:r>
              <a:rPr lang="en-US" b="1" dirty="0" err="1">
                <a:latin typeface="Courier New" panose="02070309020205020404" pitchFamily="49" charset="0"/>
                <a:cs typeface="Courier New" panose="02070309020205020404" pitchFamily="49" charset="0"/>
              </a:rPr>
              <a:t>LinkedQueue</a:t>
            </a:r>
            <a:r>
              <a:rPr lang="en-US" b="1" dirty="0"/>
              <a:t> </a:t>
            </a:r>
            <a:r>
              <a:rPr lang="en-US" dirty="0"/>
              <a:t> class are given an initial value of  </a:t>
            </a:r>
            <a:r>
              <a:rPr lang="en-US" b="1" dirty="0">
                <a:latin typeface="Courier New" panose="02070309020205020404" pitchFamily="49" charset="0"/>
                <a:cs typeface="Courier New" panose="02070309020205020404" pitchFamily="49" charset="0"/>
              </a:rPr>
              <a:t>None</a:t>
            </a:r>
            <a:r>
              <a:rPr lang="en-US" b="1" dirty="0"/>
              <a:t> </a:t>
            </a:r>
          </a:p>
          <a:p>
            <a:pPr marL="291600" indent="-291600">
              <a:spcBef>
                <a:spcPts val="1000"/>
              </a:spcBef>
            </a:pPr>
            <a:r>
              <a:rPr lang="en-US" dirty="0"/>
              <a:t>A variable named  </a:t>
            </a:r>
            <a:r>
              <a:rPr lang="en-US" b="1" dirty="0">
                <a:latin typeface="Courier New" panose="02070309020205020404" pitchFamily="49" charset="0"/>
                <a:cs typeface="Courier New" panose="02070309020205020404" pitchFamily="49" charset="0"/>
              </a:rPr>
              <a:t>size</a:t>
            </a:r>
            <a:r>
              <a:rPr lang="en-US" b="1" dirty="0"/>
              <a:t> </a:t>
            </a:r>
            <a:r>
              <a:rPr lang="en-US" dirty="0"/>
              <a:t>, already defined in the collection framework, tracks the number of elements currently in the queue</a:t>
            </a:r>
          </a:p>
          <a:p>
            <a:pPr marL="291600" indent="-291600">
              <a:spcBef>
                <a:spcPts val="1000"/>
              </a:spcBef>
            </a:pPr>
            <a:r>
              <a:rPr lang="en-US" dirty="0"/>
              <a:t>During an  </a:t>
            </a:r>
            <a:r>
              <a:rPr lang="en-US" b="1" dirty="0">
                <a:latin typeface="Courier New" panose="02070309020205020404" pitchFamily="49" charset="0"/>
                <a:cs typeface="Courier New" panose="02070309020205020404" pitchFamily="49" charset="0"/>
              </a:rPr>
              <a:t>add</a:t>
            </a:r>
            <a:r>
              <a:rPr lang="en-US" b="1" dirty="0"/>
              <a:t> </a:t>
            </a:r>
            <a:r>
              <a:rPr lang="en-US" dirty="0"/>
              <a:t> operation,</a:t>
            </a:r>
          </a:p>
          <a:p>
            <a:pPr lvl="1">
              <a:spcBef>
                <a:spcPts val="1000"/>
              </a:spcBef>
            </a:pPr>
            <a:r>
              <a:rPr lang="en-US" dirty="0"/>
              <a:t>Create a new node</a:t>
            </a:r>
          </a:p>
          <a:p>
            <a:pPr lvl="1">
              <a:spcBef>
                <a:spcPts val="1000"/>
              </a:spcBef>
            </a:pPr>
            <a:r>
              <a:rPr lang="en-US" dirty="0"/>
              <a:t>Set the next pointer of the last node to the new node</a:t>
            </a:r>
          </a:p>
          <a:p>
            <a:pPr lvl="1">
              <a:spcBef>
                <a:spcPts val="1000"/>
              </a:spcBef>
            </a:pPr>
            <a:r>
              <a:rPr lang="en-US" dirty="0"/>
              <a:t>Set the variable  </a:t>
            </a:r>
            <a:r>
              <a:rPr lang="en-US" b="1" dirty="0">
                <a:latin typeface="Courier New" panose="02070309020205020404" pitchFamily="49" charset="0"/>
                <a:cs typeface="Courier New" panose="02070309020205020404" pitchFamily="49" charset="0"/>
              </a:rPr>
              <a:t>rear</a:t>
            </a:r>
            <a:r>
              <a:rPr lang="en-US" b="1" dirty="0"/>
              <a:t> </a:t>
            </a:r>
            <a:r>
              <a:rPr lang="en-US" dirty="0"/>
              <a:t> to the new node</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97586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5"/>
          <p:cNvSpPr>
            <a:spLocks noGrp="1"/>
          </p:cNvSpPr>
          <p:nvPr>
            <p:ph type="title"/>
          </p:nvPr>
        </p:nvSpPr>
        <p:spPr>
          <a:xfrm>
            <a:off x="628650" y="365127"/>
            <a:ext cx="7886700" cy="473074"/>
          </a:xfrm>
        </p:spPr>
        <p:txBody>
          <a:bodyPr/>
          <a:lstStyle/>
          <a:p>
            <a:r>
              <a:rPr lang="en-US" b="1" dirty="0"/>
              <a:t>Learning Objectives</a:t>
            </a:r>
          </a:p>
        </p:txBody>
      </p:sp>
      <p:sp>
        <p:nvSpPr>
          <p:cNvPr id="9219" name="Content Placeholder 6"/>
          <p:cNvSpPr>
            <a:spLocks noGrp="1"/>
          </p:cNvSpPr>
          <p:nvPr>
            <p:ph idx="1"/>
          </p:nvPr>
        </p:nvSpPr>
        <p:spPr>
          <a:xfrm>
            <a:off x="628650" y="1825625"/>
            <a:ext cx="7886700" cy="2670175"/>
          </a:xfrm>
        </p:spPr>
        <p:txBody>
          <a:bodyPr>
            <a:normAutofit lnSpcReduction="10000"/>
          </a:bodyPr>
          <a:lstStyle/>
          <a:p>
            <a:pPr marL="291600" indent="-291600">
              <a:spcBef>
                <a:spcPts val="1000"/>
              </a:spcBef>
            </a:pPr>
            <a:r>
              <a:rPr lang="en-US" dirty="0"/>
              <a:t>Describe the features of a queue and the operations on it</a:t>
            </a:r>
          </a:p>
          <a:p>
            <a:pPr marL="291600" indent="-291600">
              <a:spcBef>
                <a:spcPts val="1000"/>
              </a:spcBef>
            </a:pPr>
            <a:r>
              <a:rPr lang="en-US" dirty="0"/>
              <a:t>Choose a queue implementation based on its performance characteristics</a:t>
            </a:r>
          </a:p>
          <a:p>
            <a:pPr marL="291600" indent="-291600">
              <a:spcBef>
                <a:spcPts val="1000"/>
              </a:spcBef>
            </a:pPr>
            <a:r>
              <a:rPr lang="en-US" dirty="0"/>
              <a:t>Recognize applications where it is appropriate to use a queue</a:t>
            </a:r>
          </a:p>
          <a:p>
            <a:pPr marL="291600" indent="-291600">
              <a:spcBef>
                <a:spcPts val="1000"/>
              </a:spcBef>
            </a:pPr>
            <a:r>
              <a:rPr lang="en-US" dirty="0"/>
              <a:t>Explain the difference between a queue and a priority queue</a:t>
            </a:r>
          </a:p>
          <a:p>
            <a:pPr marL="291600" indent="-291600">
              <a:spcBef>
                <a:spcPts val="1000"/>
              </a:spcBef>
            </a:pPr>
            <a:r>
              <a:rPr lang="en-US" dirty="0"/>
              <a:t>Recognize applications where it is appropriate to use a priority queue</a:t>
            </a:r>
          </a:p>
        </p:txBody>
      </p:sp>
      <p:sp>
        <p:nvSpPr>
          <p:cNvPr id="9220" name="Footer Placeholder 7"/>
          <p:cNvSpPr>
            <a:spLocks noGrp="1"/>
          </p:cNvSpPr>
          <p:nvPr>
            <p:ph type="ftr" sz="quarter" idx="11"/>
          </p:nvPr>
        </p:nvSpPr>
        <p:spPr/>
        <p:txBody>
          <a:bodyPr/>
          <a:lstStyle/>
          <a:p>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A Linked Implementation of Queues </a:t>
            </a:r>
            <a:r>
              <a:rPr lang="en-US" sz="2000" dirty="0"/>
              <a:t>(4 of 6)</a:t>
            </a:r>
          </a:p>
        </p:txBody>
      </p:sp>
      <p:sp>
        <p:nvSpPr>
          <p:cNvPr id="3" name="Content Placeholder 2"/>
          <p:cNvSpPr>
            <a:spLocks noGrp="1"/>
          </p:cNvSpPr>
          <p:nvPr>
            <p:ph idx="1"/>
          </p:nvPr>
        </p:nvSpPr>
        <p:spPr>
          <a:xfrm>
            <a:off x="628650" y="1825625"/>
            <a:ext cx="7886700" cy="307975"/>
          </a:xfrm>
        </p:spPr>
        <p:txBody>
          <a:bodyPr/>
          <a:lstStyle/>
          <a:p>
            <a:pPr marL="0" indent="0">
              <a:spcBef>
                <a:spcPts val="1000"/>
              </a:spcBef>
              <a:buNone/>
            </a:pPr>
            <a:r>
              <a:rPr lang="en-IN" b="1" dirty="0"/>
              <a:t>Figure 8-4: </a:t>
            </a:r>
            <a:r>
              <a:rPr lang="en-IN" dirty="0"/>
              <a:t>Adding an item to the rear of a linked queue</a:t>
            </a:r>
            <a:endParaRPr lang="en-US" dirty="0"/>
          </a:p>
        </p:txBody>
      </p:sp>
      <p:pic>
        <p:nvPicPr>
          <p:cNvPr id="7" name="Content Placeholder 6" descr="The figure shows the steps to add an item to the rear of a linked queue. Step 1: get a new node. The linked queue consists of four nodes d 1, d 2, d 3, and d 4. The variable front is set to the node d 1 and the variable rear is set to the node d 4. To add d 5 to the queue, set the variable new node to d 5. Step 2: set rear, dot, next to the new node. Step 3: set rear to new node. The variable front points to d 1 and the variable rear and new node point to d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084773" y="2334255"/>
            <a:ext cx="3704271" cy="3627101"/>
          </a:xfrm>
        </p:spPr>
      </p:pic>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56910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3"/>
          </a:xfrm>
        </p:spPr>
        <p:txBody>
          <a:bodyPr/>
          <a:lstStyle/>
          <a:p>
            <a:r>
              <a:rPr lang="en-US" b="1" dirty="0"/>
              <a:t>A Linked Implementation of Queues </a:t>
            </a:r>
            <a:r>
              <a:rPr lang="en-US" sz="2000" dirty="0"/>
              <a:t>(5 of 6)</a:t>
            </a:r>
          </a:p>
        </p:txBody>
      </p:sp>
      <p:sp>
        <p:nvSpPr>
          <p:cNvPr id="3" name="Content Placeholder 2"/>
          <p:cNvSpPr>
            <a:spLocks noGrp="1"/>
          </p:cNvSpPr>
          <p:nvPr>
            <p:ph idx="1"/>
          </p:nvPr>
        </p:nvSpPr>
        <p:spPr>
          <a:xfrm>
            <a:off x="628650" y="1825625"/>
            <a:ext cx="7886700" cy="307975"/>
          </a:xfrm>
        </p:spPr>
        <p:txBody>
          <a:bodyPr/>
          <a:lstStyle/>
          <a:p>
            <a:pPr marL="291600" indent="-291600">
              <a:spcBef>
                <a:spcPts val="1000"/>
              </a:spcBef>
            </a:pPr>
            <a:r>
              <a:rPr lang="en-US" dirty="0"/>
              <a:t>Code for the add method:</a:t>
            </a:r>
          </a:p>
        </p:txBody>
      </p:sp>
      <p:sp>
        <p:nvSpPr>
          <p:cNvPr id="5" name="Content Placeholder 4"/>
          <p:cNvSpPr>
            <a:spLocks noGrp="1"/>
          </p:cNvSpPr>
          <p:nvPr>
            <p:ph sz="quarter" idx="12"/>
          </p:nvPr>
        </p:nvSpPr>
        <p:spPr>
          <a:xfrm>
            <a:off x="762000" y="2286001"/>
            <a:ext cx="6934200" cy="2401409"/>
          </a:xfrm>
        </p:spPr>
        <p:txBody>
          <a:bodyPr/>
          <a:lstStyle/>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def</a:t>
            </a:r>
            <a:r>
              <a:rPr lang="en-US" b="1"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add</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newItem</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dirty="0">
                <a:solidFill>
                  <a:srgbClr val="008000"/>
                </a:solidFill>
                <a:latin typeface="Courier New Bold" panose="02070609020205020404" pitchFamily="49" charset="0"/>
                <a:ea typeface="MS Mincho"/>
                <a:cs typeface="Courier New" panose="02070309020205020404" pitchFamily="49" charset="0"/>
              </a:rPr>
              <a:t>    </a:t>
            </a:r>
            <a:r>
              <a:rPr lang="en-US" dirty="0">
                <a:solidFill>
                  <a:srgbClr val="006800"/>
                </a:solidFill>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Adds </a:t>
            </a:r>
            <a:r>
              <a:rPr lang="en-US" b="1" dirty="0" err="1">
                <a:solidFill>
                  <a:srgbClr val="006800"/>
                </a:solidFill>
                <a:latin typeface="Courier New Bold" panose="02070609020205020404" pitchFamily="49" charset="0"/>
                <a:ea typeface="MS Mincho"/>
                <a:cs typeface="Courier New" panose="02070309020205020404" pitchFamily="49" charset="0"/>
              </a:rPr>
              <a:t>newItem</a:t>
            </a:r>
            <a:r>
              <a:rPr lang="en-US" b="1" dirty="0">
                <a:solidFill>
                  <a:srgbClr val="006800"/>
                </a:solidFill>
                <a:latin typeface="Courier New Bold" panose="02070609020205020404" pitchFamily="49" charset="0"/>
                <a:ea typeface="MS Mincho"/>
                <a:cs typeface="Courier New" panose="02070309020205020404" pitchFamily="49" charset="0"/>
              </a:rPr>
              <a:t> to the rear of the queue.</a:t>
            </a:r>
            <a:r>
              <a:rPr lang="en-US" dirty="0">
                <a:solidFill>
                  <a:srgbClr val="006800"/>
                </a:solidFill>
                <a:latin typeface="Courier New Bold" panose="02070609020205020404" pitchFamily="49" charset="0"/>
                <a:ea typeface="MS Mincho"/>
                <a:cs typeface="Courier New" panose="02070309020205020404" pitchFamily="49" charset="0"/>
              </a:rPr>
              <a: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newNode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Node(</a:t>
            </a:r>
            <a:r>
              <a:rPr lang="en-US" b="1" dirty="0" err="1">
                <a:latin typeface="Courier New Bold" panose="02070609020205020404" pitchFamily="49" charset="0"/>
                <a:ea typeface="MS Mincho"/>
                <a:cs typeface="Courier New" panose="02070309020205020404" pitchFamily="49" charset="0"/>
              </a:rPr>
              <a:t>newItem</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self.isEmpty</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self.front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newNode</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else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self.rear.next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newNode</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self.rear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newNode</a:t>
            </a:r>
            <a:endParaRPr lang="en-US" sz="1300" dirty="0">
              <a:latin typeface="Bank Gothic Bold"/>
              <a:ea typeface="MS Mincho"/>
              <a:cs typeface="Bank Gothic Bold"/>
            </a:endParaRPr>
          </a:p>
          <a:p>
            <a:pPr marL="342900" lvl="1" indent="0">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self.size</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1</a:t>
            </a:r>
            <a:endParaRPr lang="en-IN" dirty="0"/>
          </a:p>
        </p:txBody>
      </p:sp>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7522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A Linked Implementation of Queues </a:t>
            </a:r>
            <a:r>
              <a:rPr lang="en-US" sz="2000" dirty="0"/>
              <a:t>(6 of 6)</a:t>
            </a:r>
          </a:p>
        </p:txBody>
      </p:sp>
      <p:sp>
        <p:nvSpPr>
          <p:cNvPr id="3" name="Content Placeholder 2"/>
          <p:cNvSpPr>
            <a:spLocks noGrp="1"/>
          </p:cNvSpPr>
          <p:nvPr>
            <p:ph idx="1"/>
          </p:nvPr>
        </p:nvSpPr>
        <p:spPr>
          <a:xfrm>
            <a:off x="628650" y="1825625"/>
            <a:ext cx="7886700" cy="1069975"/>
          </a:xfrm>
        </p:spPr>
        <p:txBody>
          <a:bodyPr>
            <a:normAutofit/>
          </a:bodyPr>
          <a:lstStyle/>
          <a:p>
            <a:pPr marL="291600" indent="-291600">
              <a:spcBef>
                <a:spcPts val="1000"/>
              </a:spcBef>
            </a:pPr>
            <a:r>
              <a:rPr lang="en-US" dirty="0"/>
              <a:t>If the queue becomes empty after a  </a:t>
            </a:r>
            <a:r>
              <a:rPr lang="en-US" b="1" dirty="0">
                <a:latin typeface="Courier New" panose="02070309020205020404" pitchFamily="49" charset="0"/>
                <a:cs typeface="Courier New" panose="02070309020205020404" pitchFamily="49" charset="0"/>
              </a:rPr>
              <a:t>pop</a:t>
            </a:r>
            <a:r>
              <a:rPr lang="en-US" b="1" dirty="0"/>
              <a:t> </a:t>
            </a:r>
            <a:r>
              <a:rPr lang="en-US" dirty="0"/>
              <a:t> operation, the  </a:t>
            </a:r>
            <a:r>
              <a:rPr lang="en-US" b="1" dirty="0">
                <a:latin typeface="Courier New" panose="02070309020205020404" pitchFamily="49" charset="0"/>
                <a:cs typeface="Courier New" panose="02070309020205020404" pitchFamily="49" charset="0"/>
              </a:rPr>
              <a:t>front</a:t>
            </a:r>
            <a:r>
              <a:rPr lang="en-US" b="1" dirty="0"/>
              <a:t> </a:t>
            </a:r>
            <a:r>
              <a:rPr lang="en-US" dirty="0"/>
              <a:t> and  </a:t>
            </a:r>
            <a:r>
              <a:rPr lang="en-US" b="1" dirty="0">
                <a:latin typeface="Courier New" panose="02070309020205020404" pitchFamily="49" charset="0"/>
                <a:cs typeface="Courier New" panose="02070309020205020404" pitchFamily="49" charset="0"/>
              </a:rPr>
              <a:t>rear</a:t>
            </a:r>
            <a:r>
              <a:rPr lang="en-US" b="1" dirty="0"/>
              <a:t> </a:t>
            </a:r>
            <a:r>
              <a:rPr lang="en-US" dirty="0"/>
              <a:t> pointers must both be set to  </a:t>
            </a:r>
            <a:r>
              <a:rPr lang="en-US" b="1" dirty="0">
                <a:latin typeface="Courier New" panose="02070309020205020404" pitchFamily="49" charset="0"/>
                <a:cs typeface="Courier New" panose="02070309020205020404" pitchFamily="49" charset="0"/>
              </a:rPr>
              <a:t>None</a:t>
            </a:r>
          </a:p>
          <a:p>
            <a:pPr marL="291600" indent="-291600">
              <a:spcBef>
                <a:spcPts val="1000"/>
              </a:spcBef>
            </a:pPr>
            <a:r>
              <a:rPr lang="en-US" dirty="0"/>
              <a:t>Here is the code</a:t>
            </a:r>
            <a:r>
              <a:rPr lang="en-US" b="1" dirty="0"/>
              <a:t>:</a:t>
            </a:r>
          </a:p>
        </p:txBody>
      </p:sp>
      <p:sp>
        <p:nvSpPr>
          <p:cNvPr id="5" name="Content Placeholder 4"/>
          <p:cNvSpPr>
            <a:spLocks noGrp="1"/>
          </p:cNvSpPr>
          <p:nvPr>
            <p:ph sz="quarter" idx="12"/>
          </p:nvPr>
        </p:nvSpPr>
        <p:spPr>
          <a:xfrm>
            <a:off x="762000" y="2971800"/>
            <a:ext cx="8153400" cy="2667000"/>
          </a:xfrm>
        </p:spPr>
        <p:txBody>
          <a:bodyPr>
            <a:normAutofit/>
          </a:bodyPr>
          <a:lstStyle/>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def</a:t>
            </a:r>
            <a:r>
              <a:rPr lang="en-US" b="1"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pop</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"""Removes and returns the item at front of the queue.</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Precondition: the queue is not empty."""</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Check precondition here</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oldItem</a:t>
            </a:r>
            <a:r>
              <a:rPr lang="en-US" b="1"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b="1"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self.front.data</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self.front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self.front.next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b="1"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self.front</a:t>
            </a:r>
            <a:r>
              <a:rPr lang="en-US" b="1"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is 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self.rear</a:t>
            </a:r>
            <a:r>
              <a:rPr lang="en-US" b="1"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b="1"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self.size</a:t>
            </a:r>
            <a:r>
              <a:rPr lang="en-US" b="1"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b="1"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342900" lvl="1" indent="0">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return</a:t>
            </a:r>
            <a:r>
              <a:rPr lang="en-US" b="1" dirty="0">
                <a:solidFill>
                  <a:srgbClr val="8A3800"/>
                </a:solidFill>
                <a:latin typeface="Times" panose="02020603050405020304" pitchFamily="18" charset="0"/>
                <a:ea typeface="MS Mincho"/>
              </a:rPr>
              <a:t> </a:t>
            </a:r>
            <a:r>
              <a:rPr lang="en-US" b="1" dirty="0" err="1">
                <a:latin typeface="Courier New Bold" panose="02070609020205020404" pitchFamily="49" charset="0"/>
                <a:ea typeface="MS Mincho"/>
                <a:cs typeface="Courier New" panose="02070309020205020404" pitchFamily="49" charset="0"/>
              </a:rPr>
              <a:t>oldItem</a:t>
            </a:r>
            <a:endParaRPr lang="en-IN" dirty="0"/>
          </a:p>
        </p:txBody>
      </p:sp>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19900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An Array Implementation </a:t>
            </a:r>
            <a:r>
              <a:rPr lang="en-US" sz="2000" dirty="0"/>
              <a:t>(1 of 6)</a:t>
            </a:r>
          </a:p>
        </p:txBody>
      </p:sp>
      <p:sp>
        <p:nvSpPr>
          <p:cNvPr id="3" name="Content Placeholder 2"/>
          <p:cNvSpPr>
            <a:spLocks noGrp="1"/>
          </p:cNvSpPr>
          <p:nvPr>
            <p:ph idx="1"/>
          </p:nvPr>
        </p:nvSpPr>
        <p:spPr>
          <a:xfrm>
            <a:off x="628650" y="1825625"/>
            <a:ext cx="7886700" cy="2441575"/>
          </a:xfrm>
        </p:spPr>
        <p:txBody>
          <a:bodyPr>
            <a:normAutofit fontScale="92500"/>
          </a:bodyPr>
          <a:lstStyle/>
          <a:p>
            <a:pPr marL="291600" indent="-291600">
              <a:spcBef>
                <a:spcPts val="1000"/>
              </a:spcBef>
            </a:pPr>
            <a:r>
              <a:rPr lang="en-US" dirty="0"/>
              <a:t>The array implementation of a queue must access items at the logical beginning and the logical end</a:t>
            </a:r>
          </a:p>
          <a:p>
            <a:pPr marL="291600" indent="-291600">
              <a:spcBef>
                <a:spcPts val="1000"/>
              </a:spcBef>
            </a:pPr>
            <a:r>
              <a:rPr lang="en-US" dirty="0"/>
              <a:t>Best to approach the problem in a sequence of three attempts</a:t>
            </a:r>
          </a:p>
          <a:p>
            <a:pPr marL="291600" indent="-291600">
              <a:spcBef>
                <a:spcPts val="1000"/>
              </a:spcBef>
            </a:pPr>
            <a:r>
              <a:rPr lang="en-US" dirty="0"/>
              <a:t>First attempt</a:t>
            </a:r>
          </a:p>
          <a:p>
            <a:pPr lvl="1">
              <a:spcBef>
                <a:spcPts val="1000"/>
              </a:spcBef>
            </a:pPr>
            <a:r>
              <a:rPr lang="en-US" dirty="0"/>
              <a:t>Fixes the front of the queue at index position 0 and maintains an index variable, called </a:t>
            </a:r>
            <a:r>
              <a:rPr lang="en-US" b="1" dirty="0">
                <a:latin typeface="Courier New" panose="02070309020205020404" pitchFamily="49" charset="0"/>
                <a:cs typeface="Courier New" panose="02070309020205020404" pitchFamily="49" charset="0"/>
              </a:rPr>
              <a:t>rear</a:t>
            </a:r>
            <a:r>
              <a:rPr lang="en-US" dirty="0"/>
              <a:t>, that points to the last item at position </a:t>
            </a:r>
            <a:r>
              <a:rPr lang="en-US" i="1" dirty="0"/>
              <a:t>n </a:t>
            </a:r>
            <a:r>
              <a:rPr lang="en-US" dirty="0">
                <a:latin typeface="Arial" panose="020B0604020202020204" pitchFamily="34" charset="0"/>
                <a:cs typeface="Arial" panose="020B0604020202020204" pitchFamily="34" charset="0"/>
              </a:rPr>
              <a:t>−</a:t>
            </a:r>
            <a:r>
              <a:rPr lang="en-US" dirty="0"/>
              <a:t> 1</a:t>
            </a:r>
          </a:p>
          <a:p>
            <a:pPr lvl="1">
              <a:spcBef>
                <a:spcPts val="1000"/>
              </a:spcBef>
            </a:pPr>
            <a:r>
              <a:rPr lang="en-US" dirty="0"/>
              <a:t>See Figure 8.5</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9614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An Array Implementation </a:t>
            </a:r>
            <a:r>
              <a:rPr lang="en-US" sz="2000" dirty="0"/>
              <a:t>(2 of 6)</a:t>
            </a:r>
          </a:p>
        </p:txBody>
      </p:sp>
      <p:sp>
        <p:nvSpPr>
          <p:cNvPr id="3" name="Content Placeholder 2"/>
          <p:cNvSpPr>
            <a:spLocks noGrp="1"/>
          </p:cNvSpPr>
          <p:nvPr>
            <p:ph idx="1"/>
          </p:nvPr>
        </p:nvSpPr>
        <p:spPr>
          <a:xfrm>
            <a:off x="628650" y="1825625"/>
            <a:ext cx="7886700" cy="2670175"/>
          </a:xfrm>
        </p:spPr>
        <p:txBody>
          <a:bodyPr>
            <a:normAutofit lnSpcReduction="10000"/>
          </a:bodyPr>
          <a:lstStyle/>
          <a:p>
            <a:pPr marL="291600" indent="-291600">
              <a:spcBef>
                <a:spcPts val="1000"/>
              </a:spcBef>
            </a:pPr>
            <a:r>
              <a:rPr lang="en-US" dirty="0"/>
              <a:t>Second attempt</a:t>
            </a:r>
          </a:p>
          <a:p>
            <a:pPr lvl="1">
              <a:spcBef>
                <a:spcPts val="1000"/>
              </a:spcBef>
            </a:pPr>
            <a:r>
              <a:rPr lang="en-US" dirty="0"/>
              <a:t>You can avoid  </a:t>
            </a:r>
            <a:r>
              <a:rPr lang="en-US" b="1" dirty="0">
                <a:latin typeface="Courier New" panose="02070309020205020404" pitchFamily="49" charset="0"/>
                <a:cs typeface="Courier New" panose="02070309020205020404" pitchFamily="49" charset="0"/>
              </a:rPr>
              <a:t>pop</a:t>
            </a:r>
            <a:r>
              <a:rPr lang="en-US" b="1" dirty="0"/>
              <a:t> </a:t>
            </a:r>
            <a:r>
              <a:rPr lang="en-US" dirty="0"/>
              <a:t>’s linear behavior by not shifting items left each time the operation is applied</a:t>
            </a:r>
          </a:p>
          <a:p>
            <a:pPr lvl="1">
              <a:spcBef>
                <a:spcPts val="1000"/>
              </a:spcBef>
            </a:pPr>
            <a:r>
              <a:rPr lang="en-US" dirty="0"/>
              <a:t>The modified implementation maintains a second index, called  </a:t>
            </a:r>
            <a:r>
              <a:rPr lang="en-US" b="1" dirty="0">
                <a:latin typeface="Courier New" panose="02070309020205020404" pitchFamily="49" charset="0"/>
                <a:cs typeface="Courier New" panose="02070309020205020404" pitchFamily="49" charset="0"/>
              </a:rPr>
              <a:t>front</a:t>
            </a:r>
            <a:r>
              <a:rPr lang="en-US" b="1" dirty="0"/>
              <a:t> </a:t>
            </a:r>
            <a:r>
              <a:rPr lang="en-US" dirty="0"/>
              <a:t>, that points to the item at the front of the queue</a:t>
            </a:r>
          </a:p>
          <a:p>
            <a:pPr lvl="1">
              <a:spcBef>
                <a:spcPts val="1000"/>
              </a:spcBef>
            </a:pPr>
            <a:r>
              <a:rPr lang="en-US" dirty="0"/>
              <a:t>The  </a:t>
            </a:r>
            <a:r>
              <a:rPr lang="en-US" b="1" dirty="0">
                <a:latin typeface="Courier New" panose="02070309020205020404" pitchFamily="49" charset="0"/>
                <a:cs typeface="Courier New" panose="02070309020205020404" pitchFamily="49" charset="0"/>
              </a:rPr>
              <a:t>front</a:t>
            </a:r>
            <a:r>
              <a:rPr lang="en-US" b="1" dirty="0"/>
              <a:t> </a:t>
            </a:r>
            <a:r>
              <a:rPr lang="en-US" dirty="0"/>
              <a:t> pointer starts at 0 and advances through the array as items are popped</a:t>
            </a:r>
          </a:p>
          <a:p>
            <a:pPr lvl="1">
              <a:spcBef>
                <a:spcPts val="1000"/>
              </a:spcBef>
            </a:pPr>
            <a:r>
              <a:rPr lang="en-US" dirty="0"/>
              <a:t>Figure 8.6 shows such a queue after five  </a:t>
            </a:r>
            <a:r>
              <a:rPr lang="en-US" b="1" dirty="0">
                <a:latin typeface="Courier New" panose="02070309020205020404" pitchFamily="49" charset="0"/>
                <a:cs typeface="Courier New" panose="02070309020205020404" pitchFamily="49" charset="0"/>
              </a:rPr>
              <a:t>add</a:t>
            </a:r>
            <a:r>
              <a:rPr lang="en-US" b="1" dirty="0"/>
              <a:t> </a:t>
            </a:r>
            <a:r>
              <a:rPr lang="en-US" dirty="0"/>
              <a:t> and two  </a:t>
            </a:r>
            <a:r>
              <a:rPr lang="en-US" b="1" dirty="0">
                <a:latin typeface="Courier New" panose="02070309020205020404" pitchFamily="49" charset="0"/>
                <a:cs typeface="Courier New" panose="02070309020205020404" pitchFamily="49" charset="0"/>
              </a:rPr>
              <a:t>pop</a:t>
            </a:r>
            <a:r>
              <a:rPr lang="en-US" b="1" dirty="0"/>
              <a:t> </a:t>
            </a:r>
            <a:r>
              <a:rPr lang="en-US" dirty="0"/>
              <a:t> operations</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2694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An Array Implementation </a:t>
            </a:r>
            <a:r>
              <a:rPr lang="en-US" sz="2000" dirty="0"/>
              <a:t>(3 of 6)</a:t>
            </a:r>
          </a:p>
        </p:txBody>
      </p:sp>
      <p:sp>
        <p:nvSpPr>
          <p:cNvPr id="3" name="Content Placeholder 2"/>
          <p:cNvSpPr>
            <a:spLocks noGrp="1"/>
          </p:cNvSpPr>
          <p:nvPr>
            <p:ph idx="1"/>
          </p:nvPr>
        </p:nvSpPr>
        <p:spPr>
          <a:xfrm>
            <a:off x="628650" y="1825625"/>
            <a:ext cx="7886700" cy="612775"/>
          </a:xfrm>
        </p:spPr>
        <p:txBody>
          <a:bodyPr>
            <a:normAutofit lnSpcReduction="10000"/>
          </a:bodyPr>
          <a:lstStyle/>
          <a:p>
            <a:pPr marL="0" indent="0">
              <a:lnSpc>
                <a:spcPct val="100000"/>
              </a:lnSpc>
              <a:spcBef>
                <a:spcPts val="1000"/>
              </a:spcBef>
              <a:buNone/>
            </a:pPr>
            <a:r>
              <a:rPr lang="en-IN" b="1" dirty="0"/>
              <a:t>Figure 8-6: </a:t>
            </a:r>
            <a:r>
              <a:rPr lang="en-IN" dirty="0"/>
              <a:t>An array implementation of a queue with a front pointer</a:t>
            </a:r>
            <a:endParaRPr lang="en-US" dirty="0"/>
          </a:p>
        </p:txBody>
      </p:sp>
      <p:pic>
        <p:nvPicPr>
          <p:cNvPr id="7" name="Content Placeholder 6" descr="The figure shows four data items in an array of six cells. The front of the queue is at the index position 0 and the rear of the queue is at the index position 3."/>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990600" y="2895600"/>
            <a:ext cx="6991350" cy="2678340"/>
          </a:xfrm>
        </p:spPr>
      </p:pic>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53081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An Array Implementation </a:t>
            </a:r>
            <a:r>
              <a:rPr lang="en-US" sz="2000" dirty="0"/>
              <a:t>(4 of 6)</a:t>
            </a:r>
          </a:p>
        </p:txBody>
      </p:sp>
      <p:sp>
        <p:nvSpPr>
          <p:cNvPr id="3" name="Content Placeholder 2"/>
          <p:cNvSpPr>
            <a:spLocks noGrp="1"/>
          </p:cNvSpPr>
          <p:nvPr>
            <p:ph idx="1"/>
          </p:nvPr>
        </p:nvSpPr>
        <p:spPr>
          <a:xfrm>
            <a:off x="628650" y="1825625"/>
            <a:ext cx="7886700" cy="2060575"/>
          </a:xfrm>
        </p:spPr>
        <p:txBody>
          <a:bodyPr/>
          <a:lstStyle/>
          <a:p>
            <a:pPr marL="291600" indent="-291600">
              <a:spcBef>
                <a:spcPts val="1000"/>
              </a:spcBef>
            </a:pPr>
            <a:r>
              <a:rPr lang="en-US" dirty="0"/>
              <a:t>Third attempt</a:t>
            </a:r>
          </a:p>
          <a:p>
            <a:pPr lvl="1">
              <a:spcBef>
                <a:spcPts val="1000"/>
              </a:spcBef>
            </a:pPr>
            <a:r>
              <a:rPr lang="en-US" dirty="0"/>
              <a:t>By using a </a:t>
            </a:r>
            <a:r>
              <a:rPr lang="en-US" i="1" dirty="0"/>
              <a:t>circular array implementation</a:t>
            </a:r>
            <a:r>
              <a:rPr lang="en-US" dirty="0"/>
              <a:t>, you can simultaneously achieve good running times for both  </a:t>
            </a:r>
            <a:r>
              <a:rPr lang="en-US" b="1" dirty="0">
                <a:latin typeface="Courier New" panose="02070309020205020404" pitchFamily="49" charset="0"/>
                <a:cs typeface="Courier New" panose="02070309020205020404" pitchFamily="49" charset="0"/>
              </a:rPr>
              <a:t>add</a:t>
            </a:r>
            <a:r>
              <a:rPr lang="en-US" b="1" dirty="0"/>
              <a:t> </a:t>
            </a:r>
            <a:r>
              <a:rPr lang="en-US" dirty="0"/>
              <a:t> and  </a:t>
            </a:r>
            <a:r>
              <a:rPr lang="en-US" b="1" dirty="0">
                <a:latin typeface="Courier New" panose="02070309020205020404" pitchFamily="49" charset="0"/>
                <a:cs typeface="Courier New" panose="02070309020205020404" pitchFamily="49" charset="0"/>
              </a:rPr>
              <a:t>pop</a:t>
            </a:r>
          </a:p>
          <a:p>
            <a:pPr lvl="1">
              <a:spcBef>
                <a:spcPts val="1000"/>
              </a:spcBef>
            </a:pPr>
            <a:r>
              <a:rPr lang="en-US" dirty="0"/>
              <a:t>The implementation resembles the previous one in one respect: the  </a:t>
            </a:r>
            <a:r>
              <a:rPr lang="en-US" b="1" dirty="0">
                <a:latin typeface="Courier New" panose="02070309020205020404" pitchFamily="49" charset="0"/>
                <a:cs typeface="Courier New" panose="02070309020205020404" pitchFamily="49" charset="0"/>
              </a:rPr>
              <a:t>front</a:t>
            </a:r>
            <a:r>
              <a:rPr lang="en-US" b="1" dirty="0"/>
              <a:t> </a:t>
            </a:r>
            <a:r>
              <a:rPr lang="en-US" dirty="0"/>
              <a:t> and  </a:t>
            </a:r>
            <a:r>
              <a:rPr lang="en-US" b="1" dirty="0">
                <a:latin typeface="Courier New" panose="02070309020205020404" pitchFamily="49" charset="0"/>
                <a:cs typeface="Courier New" panose="02070309020205020404" pitchFamily="49" charset="0"/>
              </a:rPr>
              <a:t>rear</a:t>
            </a:r>
            <a:r>
              <a:rPr lang="en-US" dirty="0"/>
              <a:t> pointers both start at the beginning of the array</a:t>
            </a:r>
          </a:p>
          <a:p>
            <a:pPr lvl="1">
              <a:spcBef>
                <a:spcPts val="1000"/>
              </a:spcBef>
            </a:pPr>
            <a:r>
              <a:rPr lang="en-US" dirty="0"/>
              <a:t>See Figure 8.7</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8907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An Array Implementation </a:t>
            </a:r>
            <a:r>
              <a:rPr lang="en-US" sz="2000" dirty="0"/>
              <a:t>(5 of 6)</a:t>
            </a:r>
          </a:p>
        </p:txBody>
      </p:sp>
      <p:sp>
        <p:nvSpPr>
          <p:cNvPr id="3" name="Content Placeholder 2"/>
          <p:cNvSpPr>
            <a:spLocks noGrp="1"/>
          </p:cNvSpPr>
          <p:nvPr>
            <p:ph idx="1"/>
          </p:nvPr>
        </p:nvSpPr>
        <p:spPr>
          <a:xfrm>
            <a:off x="628650" y="1768281"/>
            <a:ext cx="8058150" cy="365319"/>
          </a:xfrm>
        </p:spPr>
        <p:txBody>
          <a:bodyPr>
            <a:normAutofit fontScale="77500" lnSpcReduction="20000"/>
          </a:bodyPr>
          <a:lstStyle/>
          <a:p>
            <a:pPr marL="0" indent="0">
              <a:lnSpc>
                <a:spcPct val="100000"/>
              </a:lnSpc>
              <a:spcBef>
                <a:spcPts val="1000"/>
              </a:spcBef>
              <a:buNone/>
            </a:pPr>
            <a:r>
              <a:rPr lang="en-IN" b="1" dirty="0"/>
              <a:t>Figure 8-7: </a:t>
            </a:r>
            <a:r>
              <a:rPr lang="en-IN" dirty="0"/>
              <a:t>Wrapping data around a circular array implementation of a queue</a:t>
            </a:r>
            <a:endParaRPr lang="en-US" dirty="0"/>
          </a:p>
        </p:txBody>
      </p:sp>
      <p:pic>
        <p:nvPicPr>
          <p:cNvPr id="7" name="Content Placeholder 6" descr="The figure shows circular array implementation of a queue. An array of six cells consists of four data items d from index position 2 to 5. Before enqueue, the variable front of queue is set to the index position 2 and the variable rear of queue is set to the index position 5. After enqueue, the data item d occupies the index position 0. The variable front of queue is set to the index position 2 and the variable rear of queue is set to the index position 0."/>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697287" y="2743200"/>
            <a:ext cx="8065713" cy="1529828"/>
          </a:xfrm>
        </p:spPr>
      </p:pic>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55703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An Array Implementation </a:t>
            </a:r>
            <a:r>
              <a:rPr lang="en-US" sz="2000" dirty="0"/>
              <a:t>(6 of 6)</a:t>
            </a:r>
          </a:p>
        </p:txBody>
      </p:sp>
      <p:sp>
        <p:nvSpPr>
          <p:cNvPr id="3" name="Content Placeholder 2"/>
          <p:cNvSpPr>
            <a:spLocks noGrp="1"/>
          </p:cNvSpPr>
          <p:nvPr>
            <p:ph idx="1"/>
          </p:nvPr>
        </p:nvSpPr>
        <p:spPr>
          <a:xfrm>
            <a:off x="628650" y="1825625"/>
            <a:ext cx="7886700" cy="2898775"/>
          </a:xfrm>
        </p:spPr>
        <p:txBody>
          <a:bodyPr/>
          <a:lstStyle/>
          <a:p>
            <a:pPr marL="291600" indent="-291600">
              <a:spcBef>
                <a:spcPts val="1000"/>
              </a:spcBef>
            </a:pPr>
            <a:r>
              <a:rPr lang="en-US" dirty="0"/>
              <a:t>After resizing, you would like the queue to occupy the initial segment of the new array with the </a:t>
            </a:r>
            <a:r>
              <a:rPr lang="en-US" b="1" dirty="0">
                <a:latin typeface="Courier New" panose="02070309020205020404" pitchFamily="49" charset="0"/>
                <a:cs typeface="Courier New" panose="02070309020205020404" pitchFamily="49" charset="0"/>
              </a:rPr>
              <a:t>front</a:t>
            </a:r>
            <a:r>
              <a:rPr lang="en-US" dirty="0"/>
              <a:t> pointer set to 0</a:t>
            </a:r>
          </a:p>
          <a:p>
            <a:pPr marL="291600" indent="-291600">
              <a:spcBef>
                <a:spcPts val="1000"/>
              </a:spcBef>
            </a:pPr>
            <a:r>
              <a:rPr lang="en-US" dirty="0"/>
              <a:t>Perform the following steps:</a:t>
            </a:r>
          </a:p>
          <a:p>
            <a:pPr lvl="1">
              <a:spcBef>
                <a:spcPts val="1000"/>
              </a:spcBef>
            </a:pPr>
            <a:r>
              <a:rPr lang="en-US" dirty="0"/>
              <a:t>Create a new array that is twice the size of the current array</a:t>
            </a:r>
          </a:p>
          <a:p>
            <a:pPr lvl="1">
              <a:spcBef>
                <a:spcPts val="1000"/>
              </a:spcBef>
            </a:pPr>
            <a:r>
              <a:rPr lang="en-US" dirty="0"/>
              <a:t>Iterate through the queue, using its  </a:t>
            </a:r>
            <a:r>
              <a:rPr lang="en-US" b="1" dirty="0">
                <a:latin typeface="Courier New" panose="02070309020205020404" pitchFamily="49" charset="0"/>
                <a:cs typeface="Courier New" panose="02070309020205020404" pitchFamily="49" charset="0"/>
              </a:rPr>
              <a:t>for</a:t>
            </a:r>
            <a:r>
              <a:rPr lang="en-US" b="1" dirty="0"/>
              <a:t> </a:t>
            </a:r>
            <a:r>
              <a:rPr lang="en-US" dirty="0"/>
              <a:t> loop to copy items to the new array, starting at position 0 in that array</a:t>
            </a:r>
          </a:p>
          <a:p>
            <a:pPr lvl="1">
              <a:spcBef>
                <a:spcPts val="1000"/>
              </a:spcBef>
            </a:pPr>
            <a:r>
              <a:rPr lang="en-US" dirty="0"/>
              <a:t>Reset the  </a:t>
            </a:r>
            <a:r>
              <a:rPr lang="en-US" b="1" dirty="0">
                <a:latin typeface="Courier New" panose="02070309020205020404" pitchFamily="49" charset="0"/>
                <a:cs typeface="Courier New" panose="02070309020205020404" pitchFamily="49" charset="0"/>
              </a:rPr>
              <a:t>items</a:t>
            </a:r>
            <a:r>
              <a:rPr lang="en-US" b="1" dirty="0"/>
              <a:t> </a:t>
            </a:r>
            <a:r>
              <a:rPr lang="en-US" dirty="0"/>
              <a:t> variable to the new array</a:t>
            </a:r>
          </a:p>
          <a:p>
            <a:pPr lvl="1">
              <a:spcBef>
                <a:spcPts val="1000"/>
              </a:spcBef>
            </a:pPr>
            <a:r>
              <a:rPr lang="en-US" dirty="0"/>
              <a:t>Set  </a:t>
            </a:r>
            <a:r>
              <a:rPr lang="en-US" b="1" dirty="0">
                <a:latin typeface="Courier New" panose="02070309020205020404" pitchFamily="49" charset="0"/>
                <a:cs typeface="Courier New" panose="02070309020205020404" pitchFamily="49" charset="0"/>
              </a:rPr>
              <a:t>front</a:t>
            </a:r>
            <a:r>
              <a:rPr lang="en-US" dirty="0"/>
              <a:t> to 0 and  </a:t>
            </a:r>
            <a:r>
              <a:rPr lang="en-US" b="1" dirty="0">
                <a:latin typeface="Courier New" panose="02070309020205020404" pitchFamily="49" charset="0"/>
                <a:cs typeface="Courier New" panose="02070309020205020404" pitchFamily="49" charset="0"/>
              </a:rPr>
              <a:t>rear</a:t>
            </a:r>
            <a:r>
              <a:rPr lang="en-US" b="1" dirty="0"/>
              <a:t> </a:t>
            </a:r>
            <a:r>
              <a:rPr lang="en-US" dirty="0"/>
              <a:t> to the queue’s length minus 1</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24829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b="1" dirty="0"/>
              <a:t>Time and Space Analysis for the Two Implementations</a:t>
            </a:r>
          </a:p>
        </p:txBody>
      </p:sp>
      <p:sp>
        <p:nvSpPr>
          <p:cNvPr id="3" name="Content Placeholder 2"/>
          <p:cNvSpPr>
            <a:spLocks noGrp="1"/>
          </p:cNvSpPr>
          <p:nvPr>
            <p:ph idx="1"/>
          </p:nvPr>
        </p:nvSpPr>
        <p:spPr>
          <a:xfrm>
            <a:off x="628650" y="1825625"/>
            <a:ext cx="7886700" cy="3127375"/>
          </a:xfrm>
        </p:spPr>
        <p:txBody>
          <a:bodyPr/>
          <a:lstStyle/>
          <a:p>
            <a:pPr marL="291600" indent="-291600">
              <a:spcBef>
                <a:spcPts val="1000"/>
              </a:spcBef>
            </a:pPr>
            <a:r>
              <a:rPr lang="en-US" dirty="0"/>
              <a:t>The time and space analysis for the two queue classes parallels that for the corresponding stack classes</a:t>
            </a:r>
          </a:p>
          <a:p>
            <a:pPr marL="291600" indent="-291600">
              <a:spcBef>
                <a:spcPts val="1000"/>
              </a:spcBef>
            </a:pPr>
            <a:r>
              <a:rPr lang="en-US" dirty="0"/>
              <a:t>Linked implementation of queues</a:t>
            </a:r>
          </a:p>
          <a:p>
            <a:pPr lvl="1">
              <a:spcBef>
                <a:spcPts val="1000"/>
              </a:spcBef>
            </a:pPr>
            <a:r>
              <a:rPr lang="en-US" dirty="0"/>
              <a:t>The running time of the  </a:t>
            </a:r>
            <a:r>
              <a:rPr lang="en-US" b="1" dirty="0">
                <a:latin typeface="Courier New" panose="02070309020205020404" pitchFamily="49" charset="0"/>
                <a:cs typeface="Courier New" panose="02070309020205020404" pitchFamily="49" charset="0"/>
              </a:rPr>
              <a:t>__str__ </a:t>
            </a:r>
            <a:r>
              <a:rPr lang="en-US" dirty="0"/>
              <a:t>,  </a:t>
            </a:r>
            <a:r>
              <a:rPr lang="en-US" b="1" dirty="0">
                <a:latin typeface="Courier New" panose="02070309020205020404" pitchFamily="49" charset="0"/>
                <a:cs typeface="Courier New" panose="02070309020205020404" pitchFamily="49" charset="0"/>
              </a:rPr>
              <a:t>__add__ </a:t>
            </a:r>
            <a:r>
              <a:rPr lang="en-US" dirty="0"/>
              <a:t>, and  </a:t>
            </a:r>
            <a:r>
              <a:rPr lang="en-US" b="1" dirty="0">
                <a:latin typeface="Courier New" panose="02070309020205020404" pitchFamily="49" charset="0"/>
                <a:cs typeface="Courier New" panose="02070309020205020404" pitchFamily="49" charset="0"/>
              </a:rPr>
              <a:t>__</a:t>
            </a:r>
            <a:r>
              <a:rPr lang="en-US" b="1" dirty="0" err="1">
                <a:latin typeface="Courier New" panose="02070309020205020404" pitchFamily="49" charset="0"/>
                <a:cs typeface="Courier New" panose="02070309020205020404" pitchFamily="49" charset="0"/>
              </a:rPr>
              <a:t>eq</a:t>
            </a:r>
            <a:r>
              <a:rPr lang="en-US" b="1" dirty="0">
                <a:latin typeface="Courier New" panose="02070309020205020404" pitchFamily="49" charset="0"/>
                <a:cs typeface="Courier New" panose="02070309020205020404" pitchFamily="49" charset="0"/>
              </a:rPr>
              <a:t>__ </a:t>
            </a:r>
            <a:r>
              <a:rPr lang="en-US" dirty="0"/>
              <a:t>methods is O(</a:t>
            </a:r>
            <a:r>
              <a:rPr lang="en-US" i="1" dirty="0"/>
              <a:t>n</a:t>
            </a:r>
            <a:r>
              <a:rPr lang="en-US" dirty="0"/>
              <a:t>)</a:t>
            </a:r>
          </a:p>
          <a:p>
            <a:pPr lvl="1">
              <a:spcBef>
                <a:spcPts val="1000"/>
              </a:spcBef>
            </a:pPr>
            <a:r>
              <a:rPr lang="en-US" dirty="0"/>
              <a:t>The maximum running time of all the other methods is O(1)</a:t>
            </a:r>
          </a:p>
          <a:p>
            <a:pPr marL="291600" indent="-291600">
              <a:spcBef>
                <a:spcPts val="1000"/>
              </a:spcBef>
            </a:pPr>
            <a:r>
              <a:rPr lang="en-US" dirty="0"/>
              <a:t>For the circular array implementation of queues,</a:t>
            </a:r>
          </a:p>
          <a:p>
            <a:pPr lvl="1">
              <a:spcBef>
                <a:spcPts val="1000"/>
              </a:spcBef>
            </a:pPr>
            <a:r>
              <a:rPr lang="en-US" dirty="0"/>
              <a:t>If the array is static, the maximum running time of all methods other than  </a:t>
            </a:r>
            <a:r>
              <a:rPr lang="en-US" b="1" dirty="0">
                <a:latin typeface="Courier New" panose="02070309020205020404" pitchFamily="49" charset="0"/>
                <a:cs typeface="Courier New" panose="02070309020205020404" pitchFamily="49" charset="0"/>
              </a:rPr>
              <a:t>__str__ </a:t>
            </a:r>
            <a:r>
              <a:rPr lang="en-US" dirty="0"/>
              <a:t>,  </a:t>
            </a:r>
            <a:r>
              <a:rPr lang="en-US" b="1" dirty="0">
                <a:latin typeface="Courier New" panose="02070309020205020404" pitchFamily="49" charset="0"/>
                <a:cs typeface="Courier New" panose="02070309020205020404" pitchFamily="49" charset="0"/>
              </a:rPr>
              <a:t>__add__ </a:t>
            </a:r>
            <a:r>
              <a:rPr lang="en-US" dirty="0"/>
              <a:t>, and  </a:t>
            </a:r>
            <a:r>
              <a:rPr lang="en-US" b="1" dirty="0">
                <a:latin typeface="Courier New" panose="02070309020205020404" pitchFamily="49" charset="0"/>
                <a:cs typeface="Courier New" panose="02070309020205020404" pitchFamily="49" charset="0"/>
              </a:rPr>
              <a:t>__</a:t>
            </a:r>
            <a:r>
              <a:rPr lang="en-US" b="1" dirty="0" err="1">
                <a:latin typeface="Courier New" panose="02070309020205020404" pitchFamily="49" charset="0"/>
                <a:cs typeface="Courier New" panose="02070309020205020404" pitchFamily="49" charset="0"/>
              </a:rPr>
              <a:t>eq</a:t>
            </a:r>
            <a:r>
              <a:rPr lang="en-US" b="1" dirty="0">
                <a:latin typeface="Courier New" panose="02070309020205020404" pitchFamily="49" charset="0"/>
                <a:cs typeface="Courier New" panose="02070309020205020404" pitchFamily="49" charset="0"/>
              </a:rPr>
              <a:t>__ </a:t>
            </a:r>
            <a:r>
              <a:rPr lang="en-US" dirty="0"/>
              <a:t>is O(1)</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596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Overview of Queues </a:t>
            </a:r>
            <a:r>
              <a:rPr lang="en-US" sz="2000" dirty="0"/>
              <a:t>(1 of 3)</a:t>
            </a:r>
          </a:p>
        </p:txBody>
      </p:sp>
      <p:sp>
        <p:nvSpPr>
          <p:cNvPr id="3" name="Content Placeholder 2"/>
          <p:cNvSpPr>
            <a:spLocks noGrp="1"/>
          </p:cNvSpPr>
          <p:nvPr>
            <p:ph idx="1"/>
          </p:nvPr>
        </p:nvSpPr>
        <p:spPr>
          <a:xfrm>
            <a:off x="628650" y="1825625"/>
            <a:ext cx="7886700" cy="2822575"/>
          </a:xfrm>
        </p:spPr>
        <p:txBody>
          <a:bodyPr/>
          <a:lstStyle/>
          <a:p>
            <a:pPr marL="291600" indent="-291600">
              <a:spcBef>
                <a:spcPts val="1000"/>
              </a:spcBef>
            </a:pPr>
            <a:r>
              <a:rPr lang="en-US" dirty="0"/>
              <a:t>Queues are linear collections:</a:t>
            </a:r>
          </a:p>
          <a:p>
            <a:pPr lvl="1">
              <a:spcBef>
                <a:spcPts val="1000"/>
              </a:spcBef>
            </a:pPr>
            <a:r>
              <a:rPr lang="en-US" dirty="0"/>
              <a:t>Insertions are restricted to one end, called the rear</a:t>
            </a:r>
          </a:p>
          <a:p>
            <a:pPr lvl="1">
              <a:spcBef>
                <a:spcPts val="1000"/>
              </a:spcBef>
            </a:pPr>
            <a:r>
              <a:rPr lang="en-US" dirty="0"/>
              <a:t>Removals are restricted to the other end, called the front</a:t>
            </a:r>
          </a:p>
          <a:p>
            <a:pPr marL="291600" indent="-291600">
              <a:spcBef>
                <a:spcPts val="1000"/>
              </a:spcBef>
            </a:pPr>
            <a:r>
              <a:rPr lang="en-US" dirty="0"/>
              <a:t>A queue supports a first-in-first-out (F</a:t>
            </a:r>
            <a:r>
              <a:rPr lang="en-US" sz="100" dirty="0"/>
              <a:t> </a:t>
            </a:r>
            <a:r>
              <a:rPr lang="en-US" dirty="0"/>
              <a:t>I</a:t>
            </a:r>
            <a:r>
              <a:rPr lang="en-US" sz="100" dirty="0"/>
              <a:t> </a:t>
            </a:r>
            <a:r>
              <a:rPr lang="en-US" dirty="0"/>
              <a:t>F</a:t>
            </a:r>
            <a:r>
              <a:rPr lang="en-US" sz="100" dirty="0"/>
              <a:t> </a:t>
            </a:r>
            <a:r>
              <a:rPr lang="en-US" dirty="0"/>
              <a:t>O) protocol</a:t>
            </a:r>
          </a:p>
          <a:p>
            <a:pPr marL="291600" indent="-291600">
              <a:spcBef>
                <a:spcPts val="1000"/>
              </a:spcBef>
            </a:pPr>
            <a:r>
              <a:rPr lang="en-US" dirty="0"/>
              <a:t>Queues have two fundamental operations:</a:t>
            </a:r>
          </a:p>
          <a:p>
            <a:pPr lvl="1">
              <a:spcBef>
                <a:spcPts val="1000"/>
              </a:spcBef>
            </a:pPr>
            <a:r>
              <a:rPr lang="en-US" b="1" dirty="0">
                <a:latin typeface="Courier New" panose="02070309020205020404" pitchFamily="49" charset="0"/>
                <a:cs typeface="Courier New" panose="02070309020205020404" pitchFamily="49" charset="0"/>
              </a:rPr>
              <a:t>add</a:t>
            </a:r>
            <a:r>
              <a:rPr lang="en-US" dirty="0"/>
              <a:t> – adds an item to the rear of a queue</a:t>
            </a:r>
          </a:p>
          <a:p>
            <a:pPr lvl="1">
              <a:spcBef>
                <a:spcPts val="1000"/>
              </a:spcBef>
            </a:pPr>
            <a:r>
              <a:rPr lang="en-US" b="1" dirty="0">
                <a:latin typeface="Courier New" panose="02070309020205020404" pitchFamily="49" charset="0"/>
                <a:cs typeface="Courier New" panose="02070309020205020404" pitchFamily="49" charset="0"/>
              </a:rPr>
              <a:t>pop</a:t>
            </a:r>
            <a:r>
              <a:rPr lang="en-US" dirty="0"/>
              <a:t> – removes an item from the front</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81677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Priority Queues </a:t>
            </a:r>
            <a:r>
              <a:rPr lang="en-US" sz="2000" dirty="0"/>
              <a:t>(1 of 11)</a:t>
            </a:r>
          </a:p>
        </p:txBody>
      </p:sp>
      <p:sp>
        <p:nvSpPr>
          <p:cNvPr id="3" name="Content Placeholder 2"/>
          <p:cNvSpPr>
            <a:spLocks noGrp="1"/>
          </p:cNvSpPr>
          <p:nvPr>
            <p:ph idx="1"/>
          </p:nvPr>
        </p:nvSpPr>
        <p:spPr>
          <a:xfrm>
            <a:off x="628650" y="1825625"/>
            <a:ext cx="7886700" cy="3889375"/>
          </a:xfrm>
        </p:spPr>
        <p:txBody>
          <a:bodyPr/>
          <a:lstStyle/>
          <a:p>
            <a:pPr marL="291600" indent="-291600">
              <a:spcBef>
                <a:spcPts val="1000"/>
              </a:spcBef>
            </a:pPr>
            <a:r>
              <a:rPr lang="en-US" dirty="0"/>
              <a:t>Priority queues</a:t>
            </a:r>
          </a:p>
          <a:p>
            <a:pPr lvl="1">
              <a:spcBef>
                <a:spcPts val="1000"/>
              </a:spcBef>
            </a:pPr>
            <a:r>
              <a:rPr lang="en-US" dirty="0"/>
              <a:t>Items added to the queue are assigned an order of rank</a:t>
            </a:r>
          </a:p>
          <a:p>
            <a:pPr lvl="1">
              <a:spcBef>
                <a:spcPts val="1000"/>
              </a:spcBef>
            </a:pPr>
            <a:r>
              <a:rPr lang="en-US" dirty="0"/>
              <a:t>Items of higher priority are removed before those of lower priority</a:t>
            </a:r>
          </a:p>
          <a:p>
            <a:pPr lvl="1">
              <a:spcBef>
                <a:spcPts val="1000"/>
              </a:spcBef>
            </a:pPr>
            <a:r>
              <a:rPr lang="en-US" dirty="0"/>
              <a:t>Items of equal priority are removed in F</a:t>
            </a:r>
            <a:r>
              <a:rPr lang="en-US" sz="100" dirty="0"/>
              <a:t> </a:t>
            </a:r>
            <a:r>
              <a:rPr lang="en-US" dirty="0"/>
              <a:t>I</a:t>
            </a:r>
            <a:r>
              <a:rPr lang="en-US" sz="100" dirty="0"/>
              <a:t> </a:t>
            </a:r>
            <a:r>
              <a:rPr lang="en-US" dirty="0"/>
              <a:t>F</a:t>
            </a:r>
            <a:r>
              <a:rPr lang="en-US" sz="100" dirty="0"/>
              <a:t> </a:t>
            </a:r>
            <a:r>
              <a:rPr lang="en-US" dirty="0"/>
              <a:t>O order</a:t>
            </a:r>
          </a:p>
          <a:p>
            <a:pPr marL="291600" indent="-291600">
              <a:spcBef>
                <a:spcPts val="1000"/>
              </a:spcBef>
            </a:pPr>
            <a:r>
              <a:rPr lang="en-US" dirty="0"/>
              <a:t>Integers, strings, or any other objects that recognize comparison operators can be ordered in priority queues</a:t>
            </a:r>
          </a:p>
          <a:p>
            <a:pPr marL="291600" indent="-291600">
              <a:spcBef>
                <a:spcPts val="1000"/>
              </a:spcBef>
            </a:pPr>
            <a:r>
              <a:rPr lang="en-US" dirty="0"/>
              <a:t>If an object does not recognize these operators,</a:t>
            </a:r>
          </a:p>
          <a:p>
            <a:pPr lvl="1">
              <a:spcBef>
                <a:spcPts val="1000"/>
              </a:spcBef>
            </a:pPr>
            <a:r>
              <a:rPr lang="en-US" dirty="0"/>
              <a:t>It can be wrapped, or bundled, with a priority number in another object that does recognize these operators</a:t>
            </a:r>
          </a:p>
          <a:p>
            <a:pPr lvl="1">
              <a:spcBef>
                <a:spcPts val="1000"/>
              </a:spcBef>
            </a:pPr>
            <a:r>
              <a:rPr lang="en-US" dirty="0"/>
              <a:t>The queue will then recognize this object as comparable with others of its type</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87431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Priority Queues </a:t>
            </a:r>
            <a:r>
              <a:rPr lang="en-US" sz="2000" dirty="0"/>
              <a:t>(2 of 11)</a:t>
            </a:r>
          </a:p>
        </p:txBody>
      </p:sp>
      <p:sp>
        <p:nvSpPr>
          <p:cNvPr id="3" name="Content Placeholder 2"/>
          <p:cNvSpPr>
            <a:spLocks noGrp="1"/>
          </p:cNvSpPr>
          <p:nvPr>
            <p:ph idx="1"/>
          </p:nvPr>
        </p:nvSpPr>
        <p:spPr>
          <a:xfrm>
            <a:off x="628650" y="1443884"/>
            <a:ext cx="7886700" cy="345129"/>
          </a:xfrm>
        </p:spPr>
        <p:txBody>
          <a:bodyPr/>
          <a:lstStyle/>
          <a:p>
            <a:pPr marL="291600" indent="-291600">
              <a:spcBef>
                <a:spcPts val="1000"/>
              </a:spcBef>
            </a:pPr>
            <a:r>
              <a:rPr lang="en-US" dirty="0"/>
              <a:t>Table 8.6 States in the Lifetime of a Priority Queue</a:t>
            </a:r>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2865684038"/>
              </p:ext>
            </p:extLst>
          </p:nvPr>
        </p:nvGraphicFramePr>
        <p:xfrm>
          <a:off x="948248" y="1939386"/>
          <a:ext cx="7814752" cy="3931920"/>
        </p:xfrm>
        <a:graphic>
          <a:graphicData uri="http://schemas.openxmlformats.org/drawingml/2006/table">
            <a:tbl>
              <a:tblPr firstRow="1" bandRow="1">
                <a:tableStyleId>{5C22544A-7EE6-4342-B048-85BDC9FD1C3A}</a:tableStyleId>
              </a:tblPr>
              <a:tblGrid>
                <a:gridCol w="1947352">
                  <a:extLst>
                    <a:ext uri="{9D8B030D-6E8A-4147-A177-3AD203B41FA5}">
                      <a16:colId xmlns:a16="http://schemas.microsoft.com/office/drawing/2014/main" val="1304614529"/>
                    </a:ext>
                  </a:extLst>
                </a:gridCol>
                <a:gridCol w="1538798">
                  <a:extLst>
                    <a:ext uri="{9D8B030D-6E8A-4147-A177-3AD203B41FA5}">
                      <a16:colId xmlns:a16="http://schemas.microsoft.com/office/drawing/2014/main" val="1144818739"/>
                    </a:ext>
                  </a:extLst>
                </a:gridCol>
                <a:gridCol w="1356802">
                  <a:extLst>
                    <a:ext uri="{9D8B030D-6E8A-4147-A177-3AD203B41FA5}">
                      <a16:colId xmlns:a16="http://schemas.microsoft.com/office/drawing/2014/main" val="3459262486"/>
                    </a:ext>
                  </a:extLst>
                </a:gridCol>
                <a:gridCol w="2971800">
                  <a:extLst>
                    <a:ext uri="{9D8B030D-6E8A-4147-A177-3AD203B41FA5}">
                      <a16:colId xmlns:a16="http://schemas.microsoft.com/office/drawing/2014/main" val="979031193"/>
                    </a:ext>
                  </a:extLst>
                </a:gridCol>
              </a:tblGrid>
              <a:tr h="418546">
                <a:tc>
                  <a:txBody>
                    <a:bodyPr/>
                    <a:lstStyle/>
                    <a:p>
                      <a:r>
                        <a:rPr lang="en-US" sz="1200" dirty="0">
                          <a:solidFill>
                            <a:schemeClr val="bg2">
                              <a:lumMod val="10000"/>
                            </a:schemeClr>
                          </a:solidFill>
                          <a:latin typeface="Open Sans" panose="020B0606030504020204"/>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bg2">
                              <a:lumMod val="10000"/>
                            </a:schemeClr>
                          </a:solidFill>
                          <a:latin typeface="Open Sans" panose="020B0606030504020204"/>
                        </a:rPr>
                        <a:t>State of Queue</a:t>
                      </a:r>
                      <a:r>
                        <a:rPr lang="en-US" sz="1200" baseline="0" dirty="0">
                          <a:solidFill>
                            <a:schemeClr val="bg2">
                              <a:lumMod val="10000"/>
                            </a:schemeClr>
                          </a:solidFill>
                          <a:latin typeface="Open Sans" panose="020B0606030504020204"/>
                        </a:rPr>
                        <a:t> after Operation</a:t>
                      </a:r>
                      <a:endParaRPr lang="en-US" sz="1200" dirty="0">
                        <a:solidFill>
                          <a:schemeClr val="bg2">
                            <a:lumMod val="10000"/>
                          </a:schemeClr>
                        </a:solidFill>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bg2">
                              <a:lumMod val="10000"/>
                            </a:schemeClr>
                          </a:solidFill>
                          <a:latin typeface="Open Sans" panose="020B0606030504020204"/>
                        </a:rPr>
                        <a:t>Value  Returned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bg2">
                              <a:lumMod val="10000"/>
                            </a:schemeClr>
                          </a:solidFill>
                          <a:latin typeface="Open Sans" panose="020B0606030504020204"/>
                        </a:rPr>
                        <a:t>Comment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311291"/>
                  </a:ext>
                </a:extLst>
              </a:tr>
              <a:tr h="371174">
                <a:tc>
                  <a:txBody>
                    <a:bodyPr/>
                    <a:lstStyle/>
                    <a:p>
                      <a:pPr marL="0" marR="0">
                        <a:lnSpc>
                          <a:spcPct val="200000"/>
                        </a:lnSpc>
                        <a:spcBef>
                          <a:spcPts val="0"/>
                        </a:spcBef>
                        <a:spcAft>
                          <a:spcPts val="0"/>
                        </a:spcAft>
                      </a:pPr>
                      <a:r>
                        <a:rPr lang="en-US" sz="1200" b="1" dirty="0">
                          <a:effectLst/>
                          <a:latin typeface="Courier New" panose="02070309020205020404" pitchFamily="49" charset="0"/>
                          <a:ea typeface="MS Mincho"/>
                          <a:cs typeface="Courier New" panose="02070309020205020404" pitchFamily="49" charset="0"/>
                        </a:rPr>
                        <a:t>q</a:t>
                      </a:r>
                      <a:r>
                        <a:rPr lang="en-US" sz="1200" dirty="0">
                          <a:effectLst/>
                          <a:latin typeface="Courier New" panose="02070309020205020404" pitchFamily="49" charset="0"/>
                          <a:ea typeface="MS Mincho"/>
                          <a:cs typeface="Courier New" panose="02070309020205020404" pitchFamily="49" charset="0"/>
                        </a:rPr>
                        <a:t> </a:t>
                      </a:r>
                      <a:r>
                        <a:rPr lang="en-US" sz="1200" b="1" dirty="0">
                          <a:effectLst/>
                          <a:latin typeface="Courier New" panose="02070309020205020404" pitchFamily="49" charset="0"/>
                          <a:ea typeface="MS Mincho"/>
                          <a:cs typeface="Courier New" panose="02070309020205020404" pitchFamily="49" charset="0"/>
                        </a:rPr>
                        <a:t>=</a:t>
                      </a:r>
                      <a:r>
                        <a:rPr lang="en-US" sz="1200" dirty="0">
                          <a:effectLst/>
                          <a:latin typeface="Courier New" panose="02070309020205020404" pitchFamily="49" charset="0"/>
                          <a:ea typeface="MS Mincho"/>
                          <a:cs typeface="Courier New" panose="02070309020205020404" pitchFamily="49" charset="0"/>
                        </a:rPr>
                        <a:t> </a:t>
                      </a:r>
                      <a:r>
                        <a:rPr lang="en-US" sz="1200" b="1" dirty="0">
                          <a:effectLst/>
                          <a:latin typeface="Courier New" panose="02070309020205020404" pitchFamily="49" charset="0"/>
                          <a:ea typeface="MS Mincho"/>
                          <a:cs typeface="Courier New" panose="02070309020205020404" pitchFamily="49" charset="0"/>
                        </a:rPr>
                        <a:t>&lt;Priority</a:t>
                      </a:r>
                      <a:r>
                        <a:rPr lang="en-US" sz="1200" dirty="0">
                          <a:effectLst/>
                          <a:latin typeface="Courier New" panose="02070309020205020404" pitchFamily="49" charset="0"/>
                          <a:ea typeface="MS Mincho"/>
                          <a:cs typeface="Courier New" panose="02070309020205020404" pitchFamily="49" charset="0"/>
                        </a:rPr>
                        <a:t> </a:t>
                      </a:r>
                      <a:r>
                        <a:rPr lang="en-US" sz="1200" b="1" dirty="0">
                          <a:effectLst/>
                          <a:latin typeface="Courier New" panose="02070309020205020404" pitchFamily="49" charset="0"/>
                          <a:ea typeface="MS Mincho"/>
                          <a:cs typeface="Courier New" panose="02070309020205020404" pitchFamily="49" charset="0"/>
                        </a:rPr>
                        <a:t>queue</a:t>
                      </a:r>
                      <a:r>
                        <a:rPr lang="en-US" sz="1200" dirty="0">
                          <a:effectLst/>
                          <a:latin typeface="Courier New" panose="02070309020205020404" pitchFamily="49" charset="0"/>
                          <a:ea typeface="MS Mincho"/>
                          <a:cs typeface="Courier New" panose="02070309020205020404" pitchFamily="49" charset="0"/>
                        </a:rPr>
                        <a:t> </a:t>
                      </a:r>
                      <a:r>
                        <a:rPr lang="en-US" sz="1200" b="1" dirty="0">
                          <a:effectLst/>
                          <a:latin typeface="Courier New" panose="02070309020205020404" pitchFamily="49" charset="0"/>
                          <a:ea typeface="MS Mincho"/>
                          <a:cs typeface="Courier New" panose="02070309020205020404" pitchFamily="49" charset="0"/>
                        </a:rPr>
                        <a:t>type&gt;()</a:t>
                      </a:r>
                      <a:endParaRPr lang="en-US" sz="1200" dirty="0">
                        <a:effectLst/>
                        <a:latin typeface="Courier New" panose="02070309020205020404" pitchFamily="49" charset="0"/>
                        <a:ea typeface="MS Mincho"/>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rgbClr val="CBDDEF"/>
                          </a:solidFill>
                          <a:latin typeface="Open Sans" panose="020B0606030504020204"/>
                        </a:rPr>
                        <a:t>blank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rgbClr val="CBDDEF"/>
                          </a:solidFill>
                          <a:latin typeface="Open Sans" panose="020B0606030504020204"/>
                        </a:rPr>
                        <a:t>blank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Initially, the queue</a:t>
                      </a:r>
                      <a:r>
                        <a:rPr lang="en-US" sz="1200" baseline="0" dirty="0">
                          <a:latin typeface="Open Sans" panose="020B0606030504020204"/>
                        </a:rPr>
                        <a:t> is empty</a:t>
                      </a:r>
                      <a:endParaRPr lang="en-US" sz="12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177207"/>
                  </a:ext>
                </a:extLst>
              </a:tr>
              <a:tr h="308625">
                <a:tc>
                  <a:txBody>
                    <a:bodyPr/>
                    <a:lstStyle/>
                    <a:p>
                      <a:pPr marL="0" marR="0">
                        <a:lnSpc>
                          <a:spcPct val="200000"/>
                        </a:lnSpc>
                        <a:spcBef>
                          <a:spcPts val="0"/>
                        </a:spcBef>
                        <a:spcAft>
                          <a:spcPts val="0"/>
                        </a:spcAft>
                      </a:pPr>
                      <a:r>
                        <a:rPr lang="en-US" sz="1200" b="1" dirty="0" err="1">
                          <a:effectLst/>
                          <a:latin typeface="Courier New" panose="02070309020205020404" pitchFamily="49" charset="0"/>
                          <a:ea typeface="MS Mincho"/>
                          <a:cs typeface="Courier New" panose="02070309020205020404" pitchFamily="49" charset="0"/>
                        </a:rPr>
                        <a:t>q.add</a:t>
                      </a:r>
                      <a:r>
                        <a:rPr lang="en-US" sz="1200" b="1" dirty="0">
                          <a:effectLst/>
                          <a:latin typeface="Courier New" panose="02070309020205020404" pitchFamily="49" charset="0"/>
                          <a:ea typeface="MS Mincho"/>
                          <a:cs typeface="Courier New" panose="02070309020205020404" pitchFamily="49" charset="0"/>
                        </a:rPr>
                        <a:t>(3)</a:t>
                      </a:r>
                      <a:endParaRPr lang="en-US" sz="1200" dirty="0">
                        <a:effectLst/>
                        <a:latin typeface="Courier New" panose="02070309020205020404" pitchFamily="49" charset="0"/>
                        <a:ea typeface="MS Mincho"/>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rgbClr val="E7EFF7"/>
                          </a:solidFill>
                          <a:latin typeface="Open Sans" panose="020B0606030504020204"/>
                        </a:rPr>
                        <a:t>blank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The queue contains the single item</a:t>
                      </a:r>
                      <a:r>
                        <a:rPr lang="en-US" sz="1200" baseline="0" dirty="0">
                          <a:latin typeface="Open Sans" panose="020B0606030504020204"/>
                        </a:rPr>
                        <a:t> 3</a:t>
                      </a:r>
                      <a:endParaRPr lang="en-US" sz="12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79914"/>
                  </a:ext>
                </a:extLst>
              </a:tr>
              <a:tr h="494646">
                <a:tc>
                  <a:txBody>
                    <a:bodyPr/>
                    <a:lstStyle/>
                    <a:p>
                      <a:pPr marL="0" marR="0">
                        <a:lnSpc>
                          <a:spcPct val="200000"/>
                        </a:lnSpc>
                        <a:spcBef>
                          <a:spcPts val="0"/>
                        </a:spcBef>
                        <a:spcAft>
                          <a:spcPts val="0"/>
                        </a:spcAft>
                      </a:pPr>
                      <a:r>
                        <a:rPr lang="en-US" sz="1200" b="1" dirty="0" err="1">
                          <a:effectLst/>
                          <a:latin typeface="Courier New" panose="02070309020205020404" pitchFamily="49" charset="0"/>
                          <a:ea typeface="MS Mincho"/>
                          <a:cs typeface="Courier New" panose="02070309020205020404" pitchFamily="49" charset="0"/>
                        </a:rPr>
                        <a:t>q.add</a:t>
                      </a:r>
                      <a:r>
                        <a:rPr lang="en-US" sz="1200" b="1" dirty="0">
                          <a:effectLst/>
                          <a:latin typeface="Courier New" panose="02070309020205020404" pitchFamily="49" charset="0"/>
                          <a:ea typeface="MS Mincho"/>
                          <a:cs typeface="Courier New" panose="02070309020205020404" pitchFamily="49" charset="0"/>
                        </a:rPr>
                        <a:t>(1)</a:t>
                      </a:r>
                      <a:endParaRPr lang="en-US" sz="1200" dirty="0">
                        <a:effectLst/>
                        <a:latin typeface="Courier New" panose="02070309020205020404" pitchFamily="49" charset="0"/>
                        <a:ea typeface="MS Mincho"/>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1 3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rgbClr val="CBDDEF"/>
                          </a:solidFill>
                          <a:latin typeface="Open Sans" panose="020B0606030504020204"/>
                        </a:rPr>
                        <a:t>blank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1 is</a:t>
                      </a:r>
                      <a:r>
                        <a:rPr lang="en-US" sz="1200" baseline="0" dirty="0">
                          <a:latin typeface="Open Sans" panose="020B0606030504020204"/>
                        </a:rPr>
                        <a:t> at the front of queue and 3 is at the rear of queue because 1 has higher priority</a:t>
                      </a:r>
                      <a:endParaRPr lang="en-US" sz="12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2223821"/>
                  </a:ext>
                </a:extLst>
              </a:tr>
              <a:tr h="355130">
                <a:tc>
                  <a:txBody>
                    <a:bodyPr/>
                    <a:lstStyle/>
                    <a:p>
                      <a:pPr marL="0" marR="0">
                        <a:lnSpc>
                          <a:spcPct val="200000"/>
                        </a:lnSpc>
                        <a:spcBef>
                          <a:spcPts val="0"/>
                        </a:spcBef>
                        <a:spcAft>
                          <a:spcPts val="0"/>
                        </a:spcAft>
                      </a:pPr>
                      <a:r>
                        <a:rPr lang="en-US" sz="1200" b="1" dirty="0" err="1">
                          <a:effectLst/>
                          <a:latin typeface="Courier New" panose="02070309020205020404" pitchFamily="49" charset="0"/>
                          <a:ea typeface="MS Mincho"/>
                          <a:cs typeface="Courier New" panose="02070309020205020404" pitchFamily="49" charset="0"/>
                        </a:rPr>
                        <a:t>q.add</a:t>
                      </a:r>
                      <a:r>
                        <a:rPr lang="en-US" sz="1200" b="1" dirty="0">
                          <a:effectLst/>
                          <a:latin typeface="Courier New" panose="02070309020205020404" pitchFamily="49" charset="0"/>
                          <a:ea typeface="MS Mincho"/>
                          <a:cs typeface="Courier New" panose="02070309020205020404" pitchFamily="49" charset="0"/>
                        </a:rPr>
                        <a:t>(2)</a:t>
                      </a:r>
                      <a:endParaRPr lang="en-US" sz="1200" dirty="0">
                        <a:effectLst/>
                        <a:latin typeface="Courier New" panose="02070309020205020404" pitchFamily="49" charset="0"/>
                        <a:ea typeface="MS Mincho"/>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1 2 3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rgbClr val="E7EFF7"/>
                          </a:solidFill>
                          <a:latin typeface="Open Sans" panose="020B0606030504020204"/>
                        </a:rPr>
                        <a:t>blank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2 is added but has a higher priority than 3, so 2 moves ahead of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6931646"/>
                  </a:ext>
                </a:extLst>
              </a:tr>
              <a:tr h="355130">
                <a:tc>
                  <a:txBody>
                    <a:bodyPr/>
                    <a:lstStyle/>
                    <a:p>
                      <a:pPr marL="0" marR="0">
                        <a:lnSpc>
                          <a:spcPct val="200000"/>
                        </a:lnSpc>
                        <a:spcBef>
                          <a:spcPts val="0"/>
                        </a:spcBef>
                        <a:spcAft>
                          <a:spcPts val="0"/>
                        </a:spcAft>
                      </a:pPr>
                      <a:r>
                        <a:rPr lang="en-US" sz="1200" b="1" dirty="0" err="1">
                          <a:effectLst/>
                          <a:latin typeface="Courier New" panose="02070309020205020404" pitchFamily="49" charset="0"/>
                          <a:ea typeface="MS Mincho"/>
                          <a:cs typeface="Courier New" panose="02070309020205020404" pitchFamily="49" charset="0"/>
                        </a:rPr>
                        <a:t>q.pop</a:t>
                      </a:r>
                      <a:r>
                        <a:rPr lang="en-US" sz="1200" b="1" dirty="0">
                          <a:effectLst/>
                          <a:latin typeface="Courier New" panose="02070309020205020404" pitchFamily="49" charset="0"/>
                          <a:ea typeface="MS Mincho"/>
                          <a:cs typeface="Courier New" panose="02070309020205020404" pitchFamily="49" charset="0"/>
                        </a:rPr>
                        <a:t>()</a:t>
                      </a:r>
                      <a:endParaRPr lang="en-US" sz="1200" dirty="0">
                        <a:effectLst/>
                        <a:latin typeface="Courier New" panose="02070309020205020404" pitchFamily="49" charset="0"/>
                        <a:ea typeface="MS Mincho"/>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2 3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Remove the front item from the queue and return it;</a:t>
                      </a:r>
                      <a:r>
                        <a:rPr lang="en-US" sz="1200" baseline="0" dirty="0">
                          <a:latin typeface="Open Sans" panose="020B0606030504020204"/>
                        </a:rPr>
                        <a:t> 2 is now the front item</a:t>
                      </a:r>
                      <a:endParaRPr lang="en-US" sz="12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7652824"/>
                  </a:ext>
                </a:extLst>
              </a:tr>
              <a:tr h="355130">
                <a:tc>
                  <a:txBody>
                    <a:bodyPr/>
                    <a:lstStyle/>
                    <a:p>
                      <a:pPr marL="0" marR="0">
                        <a:lnSpc>
                          <a:spcPct val="200000"/>
                        </a:lnSpc>
                        <a:spcBef>
                          <a:spcPts val="0"/>
                        </a:spcBef>
                        <a:spcAft>
                          <a:spcPts val="0"/>
                        </a:spcAft>
                      </a:pPr>
                      <a:r>
                        <a:rPr lang="en-US" sz="1200" b="1" dirty="0" err="1">
                          <a:effectLst/>
                          <a:latin typeface="Courier New" panose="02070309020205020404" pitchFamily="49" charset="0"/>
                          <a:ea typeface="MS Mincho"/>
                          <a:cs typeface="Courier New" panose="02070309020205020404" pitchFamily="49" charset="0"/>
                        </a:rPr>
                        <a:t>q.add</a:t>
                      </a:r>
                      <a:r>
                        <a:rPr lang="en-US" sz="1200" b="1" dirty="0">
                          <a:effectLst/>
                          <a:latin typeface="Courier New" panose="02070309020205020404" pitchFamily="49" charset="0"/>
                          <a:ea typeface="MS Mincho"/>
                          <a:cs typeface="Courier New" panose="02070309020205020404" pitchFamily="49" charset="0"/>
                        </a:rPr>
                        <a:t>(3)</a:t>
                      </a:r>
                      <a:endParaRPr lang="en-US" sz="1200" dirty="0">
                        <a:effectLst/>
                        <a:latin typeface="Courier New" panose="02070309020205020404" pitchFamily="49" charset="0"/>
                        <a:ea typeface="MS Mincho"/>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2 3 3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rgbClr val="E7EFF7"/>
                          </a:solidFill>
                          <a:latin typeface="Open Sans" panose="020B0606030504020204"/>
                        </a:rPr>
                        <a:t>blank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The new 3 is inserted after the existing 3,</a:t>
                      </a:r>
                      <a:r>
                        <a:rPr lang="en-US" sz="1200" baseline="0" dirty="0">
                          <a:latin typeface="Open Sans" panose="020B0606030504020204"/>
                        </a:rPr>
                        <a:t> in F</a:t>
                      </a:r>
                      <a:r>
                        <a:rPr lang="en-US" sz="100" baseline="0" dirty="0">
                          <a:latin typeface="Open Sans" panose="020B0606030504020204"/>
                        </a:rPr>
                        <a:t> </a:t>
                      </a:r>
                      <a:r>
                        <a:rPr lang="en-US" sz="1200" baseline="0" dirty="0">
                          <a:latin typeface="Open Sans" panose="020B0606030504020204"/>
                        </a:rPr>
                        <a:t>I</a:t>
                      </a:r>
                      <a:r>
                        <a:rPr lang="en-US" sz="100" baseline="0" dirty="0">
                          <a:latin typeface="Open Sans" panose="020B0606030504020204"/>
                        </a:rPr>
                        <a:t> </a:t>
                      </a:r>
                      <a:r>
                        <a:rPr lang="en-US" sz="1200" baseline="0" dirty="0">
                          <a:latin typeface="Open Sans" panose="020B0606030504020204"/>
                        </a:rPr>
                        <a:t>F</a:t>
                      </a:r>
                      <a:r>
                        <a:rPr lang="en-US" sz="100" baseline="0" dirty="0">
                          <a:latin typeface="Open Sans" panose="020B0606030504020204"/>
                        </a:rPr>
                        <a:t> </a:t>
                      </a:r>
                      <a:r>
                        <a:rPr lang="en-US" sz="1200" baseline="0" dirty="0">
                          <a:latin typeface="Open Sans" panose="020B0606030504020204"/>
                        </a:rPr>
                        <a:t>O order</a:t>
                      </a:r>
                      <a:endParaRPr lang="en-US" sz="12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771675"/>
                  </a:ext>
                </a:extLst>
              </a:tr>
              <a:tr h="355130">
                <a:tc>
                  <a:txBody>
                    <a:bodyPr/>
                    <a:lstStyle/>
                    <a:p>
                      <a:pPr marL="0" marR="0">
                        <a:lnSpc>
                          <a:spcPct val="200000"/>
                        </a:lnSpc>
                        <a:spcBef>
                          <a:spcPts val="0"/>
                        </a:spcBef>
                        <a:spcAft>
                          <a:spcPts val="0"/>
                        </a:spcAft>
                      </a:pPr>
                      <a:r>
                        <a:rPr lang="en-US" sz="1200" b="1" dirty="0" err="1">
                          <a:effectLst/>
                          <a:latin typeface="Courier New" panose="02070309020205020404" pitchFamily="49" charset="0"/>
                          <a:ea typeface="MS Mincho"/>
                          <a:cs typeface="Courier New" panose="02070309020205020404" pitchFamily="49" charset="0"/>
                        </a:rPr>
                        <a:t>q.add</a:t>
                      </a:r>
                      <a:r>
                        <a:rPr lang="en-US" sz="1200" b="1" dirty="0">
                          <a:effectLst/>
                          <a:latin typeface="Courier New" panose="02070309020205020404" pitchFamily="49" charset="0"/>
                          <a:ea typeface="MS Mincho"/>
                          <a:cs typeface="Courier New" panose="02070309020205020404" pitchFamily="49" charset="0"/>
                        </a:rPr>
                        <a:t>(5)</a:t>
                      </a:r>
                      <a:endParaRPr lang="en-US" sz="1200" dirty="0">
                        <a:effectLst/>
                        <a:latin typeface="Courier New" panose="02070309020205020404" pitchFamily="49" charset="0"/>
                        <a:ea typeface="MS Mincho"/>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2 3 3 5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rgbClr val="CBDDEF"/>
                          </a:solidFill>
                          <a:latin typeface="Open Sans" panose="020B0606030504020204"/>
                        </a:rPr>
                        <a:t>blank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5 has the lowest</a:t>
                      </a:r>
                      <a:r>
                        <a:rPr lang="en-US" sz="1200" baseline="0" dirty="0">
                          <a:latin typeface="Open Sans" panose="020B0606030504020204"/>
                        </a:rPr>
                        <a:t> priority, so it goes to rear</a:t>
                      </a:r>
                      <a:endParaRPr lang="en-US" sz="12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97243"/>
                  </a:ext>
                </a:extLst>
              </a:tr>
            </a:tbl>
          </a:graphicData>
        </a:graphic>
      </p:graphicFrame>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02741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Priority Queues </a:t>
            </a:r>
            <a:r>
              <a:rPr lang="en-US" sz="2000" dirty="0"/>
              <a:t>(3 of 11)</a:t>
            </a:r>
          </a:p>
        </p:txBody>
      </p:sp>
      <p:sp>
        <p:nvSpPr>
          <p:cNvPr id="3" name="Content Placeholder 2"/>
          <p:cNvSpPr>
            <a:spLocks noGrp="1"/>
          </p:cNvSpPr>
          <p:nvPr>
            <p:ph idx="1"/>
          </p:nvPr>
        </p:nvSpPr>
        <p:spPr>
          <a:xfrm>
            <a:off x="628650" y="1676400"/>
            <a:ext cx="7886700" cy="2514597"/>
          </a:xfrm>
        </p:spPr>
        <p:txBody>
          <a:bodyPr>
            <a:normAutofit fontScale="92500" lnSpcReduction="20000"/>
          </a:bodyPr>
          <a:lstStyle/>
          <a:p>
            <a:pPr marL="291600" indent="-291600">
              <a:lnSpc>
                <a:spcPct val="110000"/>
              </a:lnSpc>
              <a:spcBef>
                <a:spcPts val="1000"/>
              </a:spcBef>
            </a:pPr>
            <a:r>
              <a:rPr lang="en-US" dirty="0"/>
              <a:t>You define a </a:t>
            </a:r>
            <a:r>
              <a:rPr lang="en-US" i="1" dirty="0"/>
              <a:t>wrapper class </a:t>
            </a:r>
            <a:r>
              <a:rPr lang="en-US" dirty="0"/>
              <a:t>used to build a comparable item from one that is not already comparable</a:t>
            </a:r>
          </a:p>
          <a:p>
            <a:pPr marL="291600" indent="-291600">
              <a:lnSpc>
                <a:spcPct val="110000"/>
              </a:lnSpc>
              <a:spcBef>
                <a:spcPts val="1000"/>
              </a:spcBef>
            </a:pPr>
            <a:r>
              <a:rPr lang="en-US" dirty="0"/>
              <a:t>This new class is named  </a:t>
            </a:r>
            <a:r>
              <a:rPr lang="en-US" b="1" dirty="0">
                <a:latin typeface="Courier New" panose="02070309020205020404" pitchFamily="49" charset="0"/>
                <a:cs typeface="Courier New" panose="02070309020205020404" pitchFamily="49" charset="0"/>
              </a:rPr>
              <a:t>Comparable</a:t>
            </a:r>
            <a:r>
              <a:rPr lang="en-US" dirty="0"/>
              <a:t>:</a:t>
            </a:r>
            <a:endParaRPr lang="en-US" b="1" dirty="0">
              <a:latin typeface="Courier New" panose="02070309020205020404" pitchFamily="49" charset="0"/>
              <a:cs typeface="Courier New" panose="02070309020205020404" pitchFamily="49" charset="0"/>
            </a:endParaRPr>
          </a:p>
          <a:p>
            <a:pPr lvl="1">
              <a:lnSpc>
                <a:spcPct val="110000"/>
              </a:lnSpc>
              <a:spcBef>
                <a:spcPts val="1000"/>
              </a:spcBef>
            </a:pPr>
            <a:r>
              <a:rPr lang="en-US" dirty="0"/>
              <a:t>It includes a constructor that expects an item and the item’s priority as arguments</a:t>
            </a:r>
          </a:p>
          <a:p>
            <a:pPr lvl="1">
              <a:lnSpc>
                <a:spcPct val="110000"/>
              </a:lnSpc>
              <a:spcBef>
                <a:spcPts val="1000"/>
              </a:spcBef>
            </a:pPr>
            <a:r>
              <a:rPr lang="en-US" dirty="0"/>
              <a:t>The priority must be an integer, a string, or another object that recognizes the comparison operators</a:t>
            </a:r>
          </a:p>
          <a:p>
            <a:pPr marL="291600" indent="-291600">
              <a:lnSpc>
                <a:spcPct val="110000"/>
              </a:lnSpc>
              <a:spcBef>
                <a:spcPts val="1000"/>
              </a:spcBef>
            </a:pPr>
            <a:r>
              <a:rPr lang="en-US" dirty="0"/>
              <a:t>Code for the </a:t>
            </a:r>
            <a:r>
              <a:rPr lang="en-US" b="1" dirty="0">
                <a:latin typeface="Courier New" panose="02070309020205020404" pitchFamily="49" charset="0"/>
                <a:cs typeface="Courier New" panose="02070309020205020404" pitchFamily="49" charset="0"/>
              </a:rPr>
              <a:t>Comparable</a:t>
            </a:r>
            <a:r>
              <a:rPr lang="en-US" dirty="0"/>
              <a:t> class:</a:t>
            </a:r>
          </a:p>
        </p:txBody>
      </p:sp>
      <p:sp>
        <p:nvSpPr>
          <p:cNvPr id="5" name="Content Placeholder 4"/>
          <p:cNvSpPr>
            <a:spLocks noGrp="1"/>
          </p:cNvSpPr>
          <p:nvPr>
            <p:ph sz="quarter" idx="12"/>
          </p:nvPr>
        </p:nvSpPr>
        <p:spPr>
          <a:xfrm>
            <a:off x="762000" y="4244268"/>
            <a:ext cx="6781800" cy="1863572"/>
          </a:xfrm>
        </p:spPr>
        <p:txBody>
          <a:bodyPr>
            <a:normAutofit fontScale="85000" lnSpcReduction="10000"/>
          </a:bodyPr>
          <a:lstStyle/>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class</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Comparable</a:t>
            </a:r>
            <a:r>
              <a:rPr lang="en-US" b="1" dirty="0">
                <a:latin typeface="Courier New Bold" panose="02070609020205020404" pitchFamily="49" charset="0"/>
                <a:ea typeface="MS Mincho"/>
                <a:cs typeface="Courier New" panose="02070309020205020404" pitchFamily="49" charset="0"/>
              </a:rPr>
              <a:t>(</a:t>
            </a:r>
            <a:r>
              <a:rPr lang="en-US" b="1" dirty="0">
                <a:solidFill>
                  <a:srgbClr val="660066"/>
                </a:solidFill>
                <a:latin typeface="Courier New Bold" panose="02070609020205020404" pitchFamily="49" charset="0"/>
                <a:ea typeface="MS Mincho"/>
                <a:cs typeface="Courier New" panose="02070309020205020404" pitchFamily="49" charset="0"/>
              </a:rPr>
              <a:t>object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"""Wrapper class for items that are not comparable."""</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err="1">
                <a:solidFill>
                  <a:srgbClr val="0000FF"/>
                </a:solidFill>
                <a:latin typeface="Courier New Bold" panose="02070609020205020404" pitchFamily="49" charset="0"/>
                <a:ea typeface="MS Mincho"/>
                <a:cs typeface="Courier New" panose="02070309020205020404" pitchFamily="49" charset="0"/>
              </a:rPr>
              <a:t>init</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priority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857250" lvl="1" indent="0">
              <a:spcBef>
                <a:spcPts val="0"/>
              </a:spcBef>
              <a:buNone/>
            </a:pPr>
            <a:r>
              <a:rPr lang="en-US" b="1" dirty="0" err="1">
                <a:latin typeface="Courier New Bold" panose="02070609020205020404" pitchFamily="49" charset="0"/>
                <a:ea typeface="MS Mincho"/>
                <a:cs typeface="Courier New" panose="02070309020205020404" pitchFamily="49" charset="0"/>
              </a:rPr>
              <a:t>self.data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data</a:t>
            </a:r>
            <a:endParaRPr lang="en-US" sz="1300" dirty="0">
              <a:latin typeface="Bank Gothic Bold"/>
              <a:ea typeface="MS Mincho"/>
              <a:cs typeface="Bank Gothic Bold"/>
            </a:endParaRPr>
          </a:p>
          <a:p>
            <a:pPr marL="857250" lvl="1" indent="0">
              <a:spcBef>
                <a:spcPts val="0"/>
              </a:spcBef>
              <a:buNone/>
            </a:pPr>
            <a:r>
              <a:rPr lang="en-US" b="1" dirty="0">
                <a:latin typeface="Courier New Bold" panose="02070609020205020404" pitchFamily="49" charset="0"/>
                <a:ea typeface="MS Mincho"/>
                <a:cs typeface="Courier New" panose="02070309020205020404" pitchFamily="49" charset="0"/>
              </a:rPr>
              <a:t>self.priority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priority</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__str__</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"""Returns the string rep of the contained datum."""</a:t>
            </a:r>
            <a:endParaRPr lang="en-US" sz="1300" dirty="0">
              <a:solidFill>
                <a:srgbClr val="006800"/>
              </a:solidFill>
              <a:latin typeface="Bank Gothic Bold"/>
              <a:ea typeface="MS Mincho"/>
              <a:cs typeface="Bank Gothic Bold"/>
            </a:endParaRPr>
          </a:p>
          <a:p>
            <a:pPr marL="68580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str</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self.data</a:t>
            </a:r>
            <a:r>
              <a:rPr lang="en-US" b="1" dirty="0">
                <a:latin typeface="Courier New Bold" panose="02070609020205020404" pitchFamily="49" charset="0"/>
                <a:ea typeface="MS Mincho"/>
                <a:cs typeface="Courier New" panose="02070309020205020404" pitchFamily="49" charset="0"/>
              </a:rPr>
              <a:t>)</a:t>
            </a:r>
            <a:endParaRPr lang="en-IN" dirty="0"/>
          </a:p>
        </p:txBody>
      </p:sp>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6560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Priority Queues </a:t>
            </a:r>
            <a:r>
              <a:rPr lang="en-US" sz="2000" dirty="0"/>
              <a:t>(4 of 11)</a:t>
            </a:r>
          </a:p>
        </p:txBody>
      </p:sp>
      <p:sp>
        <p:nvSpPr>
          <p:cNvPr id="3" name="Content Placeholder 2"/>
          <p:cNvSpPr>
            <a:spLocks noGrp="1"/>
          </p:cNvSpPr>
          <p:nvPr>
            <p:ph idx="1"/>
          </p:nvPr>
        </p:nvSpPr>
        <p:spPr>
          <a:xfrm>
            <a:off x="628650" y="1257452"/>
            <a:ext cx="7886700" cy="307975"/>
          </a:xfrm>
        </p:spPr>
        <p:txBody>
          <a:bodyPr>
            <a:normAutofit/>
          </a:bodyPr>
          <a:lstStyle/>
          <a:p>
            <a:pPr marL="291600" indent="-291600">
              <a:spcBef>
                <a:spcPts val="1000"/>
              </a:spcBef>
            </a:pPr>
            <a:r>
              <a:rPr lang="en-US" dirty="0"/>
              <a:t>Code for the </a:t>
            </a:r>
            <a:r>
              <a:rPr lang="en-US" b="1" dirty="0">
                <a:latin typeface="Courier New" panose="02070309020205020404" pitchFamily="49" charset="0"/>
                <a:cs typeface="Courier New" panose="02070309020205020404" pitchFamily="49" charset="0"/>
              </a:rPr>
              <a:t>Comparable</a:t>
            </a:r>
            <a:r>
              <a:rPr lang="en-US" dirty="0"/>
              <a:t> class (continued):</a:t>
            </a:r>
          </a:p>
        </p:txBody>
      </p:sp>
      <p:sp>
        <p:nvSpPr>
          <p:cNvPr id="5" name="Content Placeholder 4"/>
          <p:cNvSpPr>
            <a:spLocks noGrp="1"/>
          </p:cNvSpPr>
          <p:nvPr>
            <p:ph sz="quarter" idx="12"/>
          </p:nvPr>
        </p:nvSpPr>
        <p:spPr>
          <a:xfrm>
            <a:off x="530994" y="1718567"/>
            <a:ext cx="6991350" cy="4419600"/>
          </a:xfrm>
        </p:spPr>
        <p:txBody>
          <a:bodyPr>
            <a:normAutofit fontScale="85000" lnSpcReduction="20000"/>
          </a:bodyPr>
          <a:lstStyle/>
          <a:p>
            <a:pPr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err="1">
                <a:solidFill>
                  <a:srgbClr val="0000FF"/>
                </a:solidFill>
                <a:latin typeface="Courier New Bold" panose="02070609020205020404" pitchFamily="49" charset="0"/>
                <a:ea typeface="MS Mincho"/>
                <a:cs typeface="Courier New" panose="02070309020205020404" pitchFamily="49" charset="0"/>
              </a:rPr>
              <a:t>eq</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True if the contained priorities are equal</a:t>
            </a:r>
            <a:endParaRPr lang="en-US" sz="1300" dirty="0">
              <a:solidFill>
                <a:srgbClr val="006800"/>
              </a:solidFill>
              <a:latin typeface="Bank Gothic Bold"/>
              <a:ea typeface="MS Mincho"/>
              <a:cs typeface="Bank Gothic Bold"/>
            </a:endParaRPr>
          </a:p>
          <a:p>
            <a:pPr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or False otherwise."""</a:t>
            </a:r>
            <a:endParaRPr lang="en-US" sz="1300" dirty="0">
              <a:solidFill>
                <a:srgbClr val="006800"/>
              </a:solidFill>
              <a:latin typeface="Bank Gothic Bold"/>
              <a:ea typeface="MS Mincho"/>
              <a:cs typeface="Bank Gothic Bold"/>
            </a:endParaRPr>
          </a:p>
          <a:p>
            <a:pPr marL="8572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is</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return True</a:t>
            </a:r>
            <a:endParaRPr lang="en-US" sz="1300" dirty="0">
              <a:solidFill>
                <a:srgbClr val="8A3800"/>
              </a:solidFill>
              <a:latin typeface="Bank Gothic Bold"/>
              <a:ea typeface="MS Mincho"/>
              <a:cs typeface="Bank Gothic Bold"/>
            </a:endParaRPr>
          </a:p>
          <a:p>
            <a:pPr marL="8572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type</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type</a:t>
            </a:r>
            <a:r>
              <a:rPr lang="en-US" b="1" dirty="0">
                <a:latin typeface="Courier New Bold" panose="02070609020205020404" pitchFamily="49" charset="0"/>
                <a:ea typeface="MS Mincho"/>
                <a:cs typeface="Courier New" panose="02070309020205020404" pitchFamily="49" charset="0"/>
              </a:rPr>
              <a:t>(other):</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return False</a:t>
            </a:r>
            <a:endParaRPr lang="en-US" sz="1300" dirty="0">
              <a:solidFill>
                <a:srgbClr val="8A3800"/>
              </a:solidFill>
              <a:latin typeface="Bank Gothic Bold"/>
              <a:ea typeface="MS Mincho"/>
              <a:cs typeface="Bank Gothic Bold"/>
            </a:endParaRPr>
          </a:p>
          <a:p>
            <a:pPr marL="8572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self.priority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other.priority</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err="1">
                <a:solidFill>
                  <a:srgbClr val="0000FF"/>
                </a:solidFill>
                <a:latin typeface="Courier New Bold" panose="02070609020205020404" pitchFamily="49" charset="0"/>
                <a:ea typeface="MS Mincho"/>
                <a:cs typeface="Courier New" panose="02070309020205020404" pitchFamily="49" charset="0"/>
              </a:rPr>
              <a:t>lt</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8572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"""Returns True if self’s priority &lt; other’s priority,</a:t>
            </a:r>
            <a:endParaRPr lang="en-US" sz="1300" dirty="0">
              <a:solidFill>
                <a:srgbClr val="006800"/>
              </a:solidFill>
              <a:latin typeface="Bank Gothic Bold"/>
              <a:ea typeface="MS Mincho"/>
              <a:cs typeface="Bank Gothic Bold"/>
            </a:endParaRPr>
          </a:p>
          <a:p>
            <a:pPr marL="8572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or False otherwise."""</a:t>
            </a:r>
            <a:endParaRPr lang="en-US" sz="1300" dirty="0">
              <a:solidFill>
                <a:srgbClr val="006800"/>
              </a:solidFill>
              <a:latin typeface="Bank Gothic Bold"/>
              <a:ea typeface="MS Mincho"/>
              <a:cs typeface="Bank Gothic Bold"/>
            </a:endParaRPr>
          </a:p>
          <a:p>
            <a:pPr marL="68580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self.priority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other.priority</a:t>
            </a:r>
            <a:endParaRPr lang="en-US" sz="1300" dirty="0">
              <a:latin typeface="Bank Gothic Bold"/>
              <a:ea typeface="MS Mincho"/>
              <a:cs typeface="Bank Gothic Bold"/>
            </a:endParaRPr>
          </a:p>
          <a:p>
            <a:pPr marL="685800" lvl="1" indent="0">
              <a:spcBef>
                <a:spcPts val="0"/>
              </a:spcBef>
              <a:buNone/>
            </a:pPr>
            <a:r>
              <a:rPr lang="en-US" dirty="0">
                <a:latin typeface="Bank Gothic Bold"/>
                <a:ea typeface="MS Mincho"/>
                <a:cs typeface="Bank Gothic Bold"/>
              </a:rPr>
              <a:t> </a:t>
            </a:r>
          </a:p>
          <a:p>
            <a:pPr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__le__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8572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"""Returns True if self’s priority &lt;= other’s priority,</a:t>
            </a:r>
            <a:endParaRPr lang="en-US" sz="1300" dirty="0">
              <a:solidFill>
                <a:srgbClr val="006800"/>
              </a:solidFill>
              <a:latin typeface="Bank Gothic Bold"/>
              <a:ea typeface="MS Mincho"/>
              <a:cs typeface="Bank Gothic Bold"/>
            </a:endParaRPr>
          </a:p>
          <a:p>
            <a:pPr marL="8572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or False otherwise."""</a:t>
            </a:r>
            <a:endParaRPr lang="en-US" sz="1300" dirty="0">
              <a:solidFill>
                <a:srgbClr val="006800"/>
              </a:solidFill>
              <a:latin typeface="Bank Gothic Bold"/>
              <a:ea typeface="MS Mincho"/>
              <a:cs typeface="Bank Gothic Bold"/>
            </a:endParaRPr>
          </a:p>
          <a:p>
            <a:pPr marL="8572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self.priority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other.priority</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getData</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8572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"""Returns the contained datum."""</a:t>
            </a:r>
            <a:endParaRPr lang="en-US" sz="1300" dirty="0">
              <a:solidFill>
                <a:srgbClr val="006800"/>
              </a:solidFill>
              <a:latin typeface="Bank Gothic Bold"/>
              <a:ea typeface="MS Mincho"/>
              <a:cs typeface="Bank Gothic Bold"/>
            </a:endParaRPr>
          </a:p>
          <a:p>
            <a:pPr marL="68580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self.data</a:t>
            </a:r>
            <a:endParaRPr lang="en-US" sz="1300" dirty="0">
              <a:latin typeface="Bank Gothic Bold"/>
              <a:ea typeface="MS Mincho"/>
              <a:cs typeface="Bank Gothic Bold"/>
            </a:endParaRPr>
          </a:p>
          <a:p>
            <a:pPr marL="685800" lvl="1" indent="0">
              <a:spcBef>
                <a:spcPts val="0"/>
              </a:spcBef>
              <a:buNone/>
            </a:pPr>
            <a:r>
              <a:rPr lang="en-US" dirty="0">
                <a:latin typeface="Bank Gothic Bold"/>
                <a:ea typeface="MS Mincho"/>
                <a:cs typeface="Bank Gothic Bold"/>
              </a:rPr>
              <a:t> </a:t>
            </a:r>
          </a:p>
          <a:p>
            <a:pPr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getPriority</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8572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"""Returns the contained priority."""</a:t>
            </a:r>
            <a:endParaRPr lang="en-US" sz="1300" dirty="0">
              <a:solidFill>
                <a:srgbClr val="006800"/>
              </a:solidFill>
              <a:latin typeface="Bank Gothic Bold"/>
              <a:ea typeface="MS Mincho"/>
              <a:cs typeface="Bank Gothic Bold"/>
            </a:endParaRPr>
          </a:p>
          <a:p>
            <a:pPr marL="342900" lvl="1" indent="0">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self.priority</a:t>
            </a:r>
            <a:endParaRPr lang="en-IN" dirty="0"/>
          </a:p>
        </p:txBody>
      </p:sp>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28444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Priority Queues </a:t>
            </a:r>
            <a:r>
              <a:rPr lang="en-US" sz="2000" dirty="0"/>
              <a:t>(5 of 11)</a:t>
            </a:r>
          </a:p>
        </p:txBody>
      </p:sp>
      <p:sp>
        <p:nvSpPr>
          <p:cNvPr id="3" name="Content Placeholder 2"/>
          <p:cNvSpPr>
            <a:spLocks noGrp="1"/>
          </p:cNvSpPr>
          <p:nvPr>
            <p:ph idx="1"/>
          </p:nvPr>
        </p:nvSpPr>
        <p:spPr>
          <a:xfrm>
            <a:off x="628650" y="1498601"/>
            <a:ext cx="7886700" cy="3835399"/>
          </a:xfrm>
        </p:spPr>
        <p:txBody>
          <a:bodyPr>
            <a:normAutofit/>
          </a:bodyPr>
          <a:lstStyle/>
          <a:p>
            <a:pPr marL="291600" indent="-291600">
              <a:spcBef>
                <a:spcPts val="1000"/>
              </a:spcBef>
            </a:pPr>
            <a:r>
              <a:rPr lang="en-US" dirty="0"/>
              <a:t>During insertions, a priority queue does not know whether it is comparing items in wrappers or just items</a:t>
            </a:r>
          </a:p>
          <a:p>
            <a:pPr marL="291600" indent="-291600">
              <a:spcBef>
                <a:spcPts val="1000"/>
              </a:spcBef>
            </a:pPr>
            <a:r>
              <a:rPr lang="en-US" dirty="0"/>
              <a:t>When a wrapped item is accessed with the method  </a:t>
            </a:r>
            <a:r>
              <a:rPr lang="en-US" sz="1800" b="1" dirty="0">
                <a:latin typeface="Courier New" panose="02070309020205020404" pitchFamily="49" charset="0"/>
                <a:cs typeface="Courier New" panose="02070309020205020404" pitchFamily="49" charset="0"/>
              </a:rPr>
              <a:t>peek </a:t>
            </a:r>
            <a:r>
              <a:rPr lang="en-US" dirty="0"/>
              <a:t>or  </a:t>
            </a:r>
            <a:r>
              <a:rPr lang="en-US" sz="1800" b="1" dirty="0">
                <a:latin typeface="Courier New" panose="02070309020205020404" pitchFamily="49" charset="0"/>
                <a:cs typeface="Courier New" panose="02070309020205020404" pitchFamily="49" charset="0"/>
              </a:rPr>
              <a:t>pop</a:t>
            </a:r>
            <a:r>
              <a:rPr lang="en-US" b="1" dirty="0"/>
              <a:t> </a:t>
            </a:r>
            <a:r>
              <a:rPr lang="en-US" dirty="0"/>
              <a:t> or in the context of a  </a:t>
            </a:r>
            <a:r>
              <a:rPr lang="en-US" sz="1800" b="1" dirty="0">
                <a:latin typeface="Courier New" panose="02070309020205020404" pitchFamily="49" charset="0"/>
                <a:cs typeface="Courier New" panose="02070309020205020404" pitchFamily="49" charset="0"/>
              </a:rPr>
              <a:t>for</a:t>
            </a:r>
            <a:r>
              <a:rPr lang="en-US" b="1" dirty="0"/>
              <a:t> </a:t>
            </a:r>
            <a:r>
              <a:rPr lang="en-US" dirty="0"/>
              <a:t> loop,</a:t>
            </a:r>
          </a:p>
          <a:p>
            <a:pPr lvl="1">
              <a:spcBef>
                <a:spcPts val="1000"/>
              </a:spcBef>
            </a:pPr>
            <a:r>
              <a:rPr lang="en-US" dirty="0"/>
              <a:t>It must be unwrapped with the method  </a:t>
            </a:r>
            <a:r>
              <a:rPr lang="en-US" b="1" dirty="0">
                <a:latin typeface="Courier New" panose="02070309020205020404" pitchFamily="49" charset="0"/>
                <a:cs typeface="Courier New" panose="02070309020205020404" pitchFamily="49" charset="0"/>
              </a:rPr>
              <a:t>getItem </a:t>
            </a:r>
            <a:r>
              <a:rPr lang="en-US" dirty="0"/>
              <a:t>before processing</a:t>
            </a:r>
          </a:p>
          <a:p>
            <a:pPr marL="291600" indent="-291600">
              <a:spcBef>
                <a:spcPts val="1000"/>
              </a:spcBef>
            </a:pPr>
            <a:r>
              <a:rPr lang="en-US" dirty="0"/>
              <a:t>For example, assume that the items labeled  </a:t>
            </a:r>
            <a:r>
              <a:rPr lang="en-US" b="1" dirty="0"/>
              <a:t>a</a:t>
            </a:r>
            <a:r>
              <a:rPr lang="en-US" dirty="0"/>
              <a:t>,  </a:t>
            </a:r>
            <a:r>
              <a:rPr lang="en-US" b="1" dirty="0"/>
              <a:t>b</a:t>
            </a:r>
            <a:r>
              <a:rPr lang="en-US" dirty="0"/>
              <a:t>, and </a:t>
            </a:r>
            <a:r>
              <a:rPr lang="en-US" b="1" dirty="0"/>
              <a:t>c </a:t>
            </a:r>
            <a:r>
              <a:rPr lang="en-US" dirty="0"/>
              <a:t>are not comparable but should have the priorities 1, 2, and 3, respectively, in a queue:</a:t>
            </a:r>
          </a:p>
          <a:p>
            <a:pPr lvl="1">
              <a:spcBef>
                <a:spcPts val="1000"/>
              </a:spcBef>
            </a:pPr>
            <a:r>
              <a:rPr lang="en-US" dirty="0"/>
              <a:t>Write code to add them to a priority queue named </a:t>
            </a:r>
            <a:r>
              <a:rPr lang="en-US" b="1" dirty="0">
                <a:latin typeface="Courier New" panose="02070309020205020404" pitchFamily="49" charset="0"/>
                <a:cs typeface="Courier New" panose="02070309020205020404" pitchFamily="49" charset="0"/>
              </a:rPr>
              <a:t>queue</a:t>
            </a:r>
            <a:r>
              <a:rPr lang="en-US" dirty="0"/>
              <a:t> and retrieve them from it</a:t>
            </a:r>
          </a:p>
          <a:p>
            <a:pPr lvl="1">
              <a:spcBef>
                <a:spcPts val="1000"/>
              </a:spcBef>
            </a:pPr>
            <a:r>
              <a:rPr lang="en-US" dirty="0"/>
              <a:t>See code on next slide</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41780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Priority Queues </a:t>
            </a:r>
            <a:r>
              <a:rPr lang="en-US" sz="2000" dirty="0"/>
              <a:t>(6 of 11)</a:t>
            </a:r>
          </a:p>
        </p:txBody>
      </p:sp>
      <p:sp>
        <p:nvSpPr>
          <p:cNvPr id="3" name="Content Placeholder 2"/>
          <p:cNvSpPr>
            <a:spLocks noGrp="1"/>
          </p:cNvSpPr>
          <p:nvPr>
            <p:ph idx="1"/>
          </p:nvPr>
        </p:nvSpPr>
        <p:spPr>
          <a:xfrm>
            <a:off x="628650" y="1825625"/>
            <a:ext cx="7886700" cy="307975"/>
          </a:xfrm>
        </p:spPr>
        <p:txBody>
          <a:bodyPr>
            <a:normAutofit/>
          </a:bodyPr>
          <a:lstStyle/>
          <a:p>
            <a:pPr marL="291600" indent="-291600">
              <a:spcBef>
                <a:spcPts val="1000"/>
              </a:spcBef>
            </a:pPr>
            <a:r>
              <a:rPr lang="en-US" dirty="0"/>
              <a:t>Code:</a:t>
            </a:r>
          </a:p>
        </p:txBody>
      </p:sp>
      <p:sp>
        <p:nvSpPr>
          <p:cNvPr id="5" name="Content Placeholder 4"/>
          <p:cNvSpPr>
            <a:spLocks noGrp="1"/>
          </p:cNvSpPr>
          <p:nvPr>
            <p:ph sz="quarter" idx="12"/>
          </p:nvPr>
        </p:nvSpPr>
        <p:spPr>
          <a:xfrm>
            <a:off x="762000" y="2209800"/>
            <a:ext cx="7086600" cy="1600200"/>
          </a:xfrm>
        </p:spPr>
        <p:txBody>
          <a:bodyPr/>
          <a:lstStyle/>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queue.add</a:t>
            </a:r>
            <a:r>
              <a:rPr lang="en-US" b="1" dirty="0">
                <a:latin typeface="Courier New Bold" panose="02070609020205020404" pitchFamily="49" charset="0"/>
                <a:ea typeface="MS Mincho"/>
                <a:cs typeface="Courier New" panose="02070309020205020404" pitchFamily="49" charset="0"/>
              </a:rPr>
              <a:t>(Comparable(a,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queue.add</a:t>
            </a:r>
            <a:r>
              <a:rPr lang="en-US" b="1" dirty="0">
                <a:latin typeface="Courier New Bold" panose="02070609020205020404" pitchFamily="49" charset="0"/>
                <a:ea typeface="MS Mincho"/>
                <a:cs typeface="Courier New" panose="02070309020205020404" pitchFamily="49" charset="0"/>
              </a:rPr>
              <a:t>(Comparable(b,</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2))</a:t>
            </a:r>
            <a:endParaRPr lang="en-US" sz="1300" dirty="0">
              <a:latin typeface="Bank Gothic Bold"/>
              <a:ea typeface="MS Mincho"/>
              <a:cs typeface="Bank Gothic Bold"/>
            </a:endParaRP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queue.add</a:t>
            </a:r>
            <a:r>
              <a:rPr lang="en-US" b="1" dirty="0">
                <a:latin typeface="Courier New Bold" panose="02070609020205020404" pitchFamily="49" charset="0"/>
                <a:ea typeface="MS Mincho"/>
                <a:cs typeface="Courier New" panose="02070309020205020404" pitchFamily="49" charset="0"/>
              </a:rPr>
              <a:t>(Comparable(c,</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3))</a:t>
            </a:r>
            <a:endParaRPr lang="en-US" sz="1300" dirty="0">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while not</a:t>
            </a:r>
            <a:r>
              <a:rPr lang="en-US" dirty="0">
                <a:solidFill>
                  <a:srgbClr val="8A3800"/>
                </a:solidFill>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queue.isEmpty</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queue.pop</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getItem</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342900" lvl="1" indent="0">
              <a:buNone/>
            </a:pPr>
            <a:r>
              <a:rPr lang="en-US" b="1" dirty="0">
                <a:latin typeface="Courier New Bold" panose="02070609020205020404" pitchFamily="49" charset="0"/>
                <a:ea typeface="MS Mincho"/>
                <a:cs typeface="Courier New" panose="02070309020205020404" pitchFamily="49" charset="0"/>
              </a:rPr>
              <a:t>&lt;do</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something</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with</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item&gt;</a:t>
            </a:r>
            <a:endParaRPr lang="en-IN" dirty="0"/>
          </a:p>
        </p:txBody>
      </p:sp>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586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Priority Queues </a:t>
            </a:r>
            <a:r>
              <a:rPr lang="en-US" sz="2000" dirty="0"/>
              <a:t>(7 of 11)</a:t>
            </a:r>
          </a:p>
        </p:txBody>
      </p:sp>
      <p:sp>
        <p:nvSpPr>
          <p:cNvPr id="3" name="Content Placeholder 2"/>
          <p:cNvSpPr>
            <a:spLocks noGrp="1"/>
          </p:cNvSpPr>
          <p:nvPr>
            <p:ph idx="1"/>
          </p:nvPr>
        </p:nvSpPr>
        <p:spPr>
          <a:xfrm>
            <a:off x="628650" y="1498601"/>
            <a:ext cx="7886700" cy="4597399"/>
          </a:xfrm>
        </p:spPr>
        <p:txBody>
          <a:bodyPr>
            <a:normAutofit fontScale="92500" lnSpcReduction="10000"/>
          </a:bodyPr>
          <a:lstStyle/>
          <a:p>
            <a:pPr marL="291600" indent="-291600">
              <a:lnSpc>
                <a:spcPct val="100000"/>
              </a:lnSpc>
              <a:spcBef>
                <a:spcPts val="1000"/>
              </a:spcBef>
            </a:pPr>
            <a:r>
              <a:rPr lang="en-US" dirty="0"/>
              <a:t>Sorted list </a:t>
            </a:r>
          </a:p>
          <a:p>
            <a:pPr lvl="1">
              <a:spcBef>
                <a:spcPts val="1000"/>
              </a:spcBef>
            </a:pPr>
            <a:r>
              <a:rPr lang="en-US" dirty="0"/>
              <a:t>A list of comparable elements that are maintained in a natural order</a:t>
            </a:r>
          </a:p>
          <a:p>
            <a:pPr marL="291600" indent="-291600">
              <a:lnSpc>
                <a:spcPct val="100000"/>
              </a:lnSpc>
              <a:spcBef>
                <a:spcPts val="1000"/>
              </a:spcBef>
            </a:pPr>
            <a:r>
              <a:rPr lang="en-US" dirty="0"/>
              <a:t>A priority queue’s list should be arranged so that the minimum element is always accessed at or removed from just one end of the list:</a:t>
            </a:r>
          </a:p>
          <a:p>
            <a:pPr lvl="1">
              <a:spcBef>
                <a:spcPts val="1000"/>
              </a:spcBef>
            </a:pPr>
            <a:r>
              <a:rPr lang="en-US" dirty="0"/>
              <a:t>The elements are inserted in their proper places in the ordering</a:t>
            </a:r>
          </a:p>
          <a:p>
            <a:pPr marL="291600" indent="-291600">
              <a:lnSpc>
                <a:spcPct val="100000"/>
              </a:lnSpc>
              <a:spcBef>
                <a:spcPts val="1000"/>
              </a:spcBef>
            </a:pPr>
            <a:r>
              <a:rPr lang="en-US" dirty="0"/>
              <a:t>A singly linked structure represents this type of list well if the minimum element is always removed from the head of the structure</a:t>
            </a:r>
          </a:p>
          <a:p>
            <a:pPr marL="291600" indent="-291600">
              <a:lnSpc>
                <a:spcPct val="100000"/>
              </a:lnSpc>
              <a:spcBef>
                <a:spcPts val="1000"/>
              </a:spcBef>
            </a:pPr>
            <a:r>
              <a:rPr lang="en-US" dirty="0"/>
              <a:t>If this structure is inherited from the singly linked structure used in the  </a:t>
            </a:r>
            <a:r>
              <a:rPr lang="en-US" b="1" dirty="0">
                <a:latin typeface="Courier New" panose="02070309020205020404" pitchFamily="49" charset="0"/>
                <a:cs typeface="Courier New" panose="02070309020205020404" pitchFamily="49" charset="0"/>
              </a:rPr>
              <a:t>LinkedQueue</a:t>
            </a:r>
            <a:r>
              <a:rPr lang="en-US" b="1" dirty="0"/>
              <a:t> </a:t>
            </a:r>
            <a:r>
              <a:rPr lang="en-US" dirty="0"/>
              <a:t> class, you can continue to remove an element by running that class’s  </a:t>
            </a:r>
            <a:r>
              <a:rPr lang="en-US" b="1" dirty="0">
                <a:latin typeface="Courier New" panose="02070309020205020404" pitchFamily="49" charset="0"/>
                <a:cs typeface="Courier New" panose="02070309020205020404" pitchFamily="49" charset="0"/>
              </a:rPr>
              <a:t>pop</a:t>
            </a:r>
            <a:r>
              <a:rPr lang="en-US" b="1" dirty="0"/>
              <a:t> </a:t>
            </a:r>
            <a:r>
              <a:rPr lang="en-US" dirty="0"/>
              <a:t> method:</a:t>
            </a:r>
          </a:p>
          <a:p>
            <a:pPr lvl="1">
              <a:spcBef>
                <a:spcPts val="1000"/>
              </a:spcBef>
            </a:pPr>
            <a:r>
              <a:rPr lang="en-US" dirty="0"/>
              <a:t>Only the  </a:t>
            </a:r>
            <a:r>
              <a:rPr lang="en-US" sz="2100" b="1" dirty="0">
                <a:latin typeface="Courier New" panose="02070309020205020404" pitchFamily="49" charset="0"/>
                <a:cs typeface="Courier New" panose="02070309020205020404" pitchFamily="49" charset="0"/>
              </a:rPr>
              <a:t>add</a:t>
            </a:r>
            <a:r>
              <a:rPr lang="en-US" b="1" dirty="0"/>
              <a:t> </a:t>
            </a:r>
            <a:r>
              <a:rPr lang="en-US" dirty="0"/>
              <a:t> method needs to change; its definition is overridden in the new subclass, called  </a:t>
            </a:r>
            <a:r>
              <a:rPr lang="en-US" sz="2100" b="1" dirty="0">
                <a:latin typeface="Courier New" panose="02070309020205020404" pitchFamily="49" charset="0"/>
                <a:cs typeface="Courier New" panose="02070309020205020404" pitchFamily="49" charset="0"/>
              </a:rPr>
              <a:t>LinkedPriorityQueue</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4850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Priority Queues </a:t>
            </a:r>
            <a:r>
              <a:rPr lang="en-US" sz="2000" dirty="0"/>
              <a:t>(8 of 11)</a:t>
            </a:r>
          </a:p>
        </p:txBody>
      </p:sp>
      <p:sp>
        <p:nvSpPr>
          <p:cNvPr id="3" name="Content Placeholder 2"/>
          <p:cNvSpPr>
            <a:spLocks noGrp="1"/>
          </p:cNvSpPr>
          <p:nvPr>
            <p:ph idx="1"/>
          </p:nvPr>
        </p:nvSpPr>
        <p:spPr>
          <a:xfrm>
            <a:off x="628650" y="1498601"/>
            <a:ext cx="7886700" cy="3606799"/>
          </a:xfrm>
        </p:spPr>
        <p:txBody>
          <a:bodyPr>
            <a:normAutofit/>
          </a:bodyPr>
          <a:lstStyle/>
          <a:p>
            <a:pPr marL="291600" indent="-291600">
              <a:spcBef>
                <a:spcPts val="1000"/>
              </a:spcBef>
            </a:pPr>
            <a:r>
              <a:rPr lang="en-US" dirty="0"/>
              <a:t>The new implementation of  </a:t>
            </a:r>
            <a:r>
              <a:rPr lang="en-US" b="1" dirty="0">
                <a:latin typeface="Courier New" panose="02070309020205020404" pitchFamily="49" charset="0"/>
                <a:cs typeface="Courier New" panose="02070309020205020404" pitchFamily="49" charset="0"/>
              </a:rPr>
              <a:t>add</a:t>
            </a:r>
            <a:r>
              <a:rPr lang="en-US" b="1" dirty="0"/>
              <a:t> </a:t>
            </a:r>
            <a:r>
              <a:rPr lang="en-US" dirty="0"/>
              <a:t> conducts a search for the new item’s position in the list</a:t>
            </a:r>
          </a:p>
          <a:p>
            <a:pPr marL="291600" indent="-291600">
              <a:spcBef>
                <a:spcPts val="1000"/>
              </a:spcBef>
            </a:pPr>
            <a:r>
              <a:rPr lang="en-US" dirty="0"/>
              <a:t>It considers the following cases:</a:t>
            </a:r>
          </a:p>
          <a:p>
            <a:pPr lvl="1">
              <a:spcBef>
                <a:spcPts val="1000"/>
              </a:spcBef>
            </a:pPr>
            <a:r>
              <a:rPr lang="en-US" dirty="0"/>
              <a:t>If the queue is empty or the new item is greater than or equal to the item at the rear, add it as before (It will be placed at the rear)</a:t>
            </a:r>
          </a:p>
          <a:p>
            <a:pPr lvl="1">
              <a:spcBef>
                <a:spcPts val="1000"/>
              </a:spcBef>
            </a:pPr>
            <a:r>
              <a:rPr lang="en-US" dirty="0"/>
              <a:t>Otherwise, begin at the head and move forward through the nodes until the new item is less than the item in the current node (At that point, a new node containing the item must be inserted between the current node and the previous node, if there is one)</a:t>
            </a:r>
          </a:p>
          <a:p>
            <a:pPr marL="291600" indent="-291600">
              <a:spcBef>
                <a:spcPts val="1000"/>
              </a:spcBef>
            </a:pPr>
            <a:r>
              <a:rPr lang="en-US" dirty="0">
                <a:latin typeface="Open Sans Regular"/>
                <a:cs typeface="Courier New" panose="02070309020205020404" pitchFamily="49" charset="0"/>
              </a:rPr>
              <a:t>Figure 8.10 depicts the state of a priority queue containing the three integers 1, 3, and 4 during the </a:t>
            </a:r>
            <a:r>
              <a:rPr lang="en-US" b="1" dirty="0">
                <a:latin typeface="Courier New" panose="02070309020205020404" pitchFamily="49" charset="0"/>
                <a:cs typeface="Courier New" panose="02070309020205020404" pitchFamily="49" charset="0"/>
              </a:rPr>
              <a:t>add</a:t>
            </a:r>
            <a:r>
              <a:rPr lang="en-US" dirty="0">
                <a:latin typeface="Open Sans Regular"/>
                <a:cs typeface="Courier New" panose="02070309020205020404" pitchFamily="49" charset="0"/>
              </a:rPr>
              <a:t> of the value 2</a:t>
            </a:r>
            <a:endParaRPr lang="en-US" sz="2100" dirty="0">
              <a:latin typeface="Open Sans Regular"/>
              <a:cs typeface="Courier New" panose="02070309020205020404" pitchFamily="49" charset="0"/>
            </a:endParaRP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8243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Priority Queues </a:t>
            </a:r>
            <a:r>
              <a:rPr lang="en-US" sz="2000" dirty="0"/>
              <a:t>(9 of 11)</a:t>
            </a:r>
          </a:p>
        </p:txBody>
      </p:sp>
      <p:sp>
        <p:nvSpPr>
          <p:cNvPr id="3" name="Content Placeholder 2"/>
          <p:cNvSpPr>
            <a:spLocks noGrp="1"/>
          </p:cNvSpPr>
          <p:nvPr>
            <p:ph idx="1"/>
          </p:nvPr>
        </p:nvSpPr>
        <p:spPr>
          <a:xfrm>
            <a:off x="628650" y="1825625"/>
            <a:ext cx="3181350" cy="841375"/>
          </a:xfrm>
        </p:spPr>
        <p:txBody>
          <a:bodyPr>
            <a:normAutofit/>
          </a:bodyPr>
          <a:lstStyle/>
          <a:p>
            <a:pPr marL="0" indent="0">
              <a:spcBef>
                <a:spcPts val="1000"/>
              </a:spcBef>
              <a:buNone/>
            </a:pPr>
            <a:r>
              <a:rPr lang="en-IN" b="1" dirty="0"/>
              <a:t>Figure 8-10: </a:t>
            </a:r>
            <a:r>
              <a:rPr lang="en-IN" dirty="0"/>
              <a:t>Inserting an item into a priority queue</a:t>
            </a:r>
            <a:endParaRPr lang="en-US" sz="2100" dirty="0">
              <a:latin typeface="Open Sans Regular"/>
              <a:cs typeface="Courier New" panose="02070309020205020404" pitchFamily="49" charset="0"/>
            </a:endParaRPr>
          </a:p>
        </p:txBody>
      </p:sp>
      <p:pic>
        <p:nvPicPr>
          <p:cNvPr id="6" name="Content Placeholder 5" descr="The figure shows a queue which consists of three integers 1, 3, and 4. The integer 2 is inserted into the priority queue using probe and trailer pointers. The steps to insert the integer 2 are as follows: Step 1. Initialize probe and start the search to insert 2 into the queue. Step 2. First pass: 2 is greater than 1, so set trailer to probe and then advance probe to the next node. Step 3. Second pass: 2 is less than 3, so stop the search and insert the new node. "/>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4716805" y="1028642"/>
            <a:ext cx="4164420" cy="4996027"/>
          </a:xfrm>
        </p:spPr>
      </p:pic>
      <p:sp>
        <p:nvSpPr>
          <p:cNvPr id="7"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55719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Priority Queues </a:t>
            </a:r>
            <a:r>
              <a:rPr lang="en-US" sz="2000" dirty="0"/>
              <a:t>(10 of 11)</a:t>
            </a:r>
          </a:p>
        </p:txBody>
      </p:sp>
      <p:sp>
        <p:nvSpPr>
          <p:cNvPr id="3" name="Content Placeholder 2"/>
          <p:cNvSpPr>
            <a:spLocks noGrp="1"/>
          </p:cNvSpPr>
          <p:nvPr>
            <p:ph idx="1"/>
          </p:nvPr>
        </p:nvSpPr>
        <p:spPr>
          <a:xfrm>
            <a:off x="628650" y="1683579"/>
            <a:ext cx="7886700" cy="307975"/>
          </a:xfrm>
        </p:spPr>
        <p:txBody>
          <a:bodyPr>
            <a:normAutofit/>
          </a:bodyPr>
          <a:lstStyle/>
          <a:p>
            <a:pPr marL="291600" indent="-291600">
              <a:spcBef>
                <a:spcPts val="1000"/>
              </a:spcBef>
            </a:pPr>
            <a:r>
              <a:rPr lang="en-US" dirty="0"/>
              <a:t>Code for the class </a:t>
            </a:r>
            <a:r>
              <a:rPr lang="en-US" b="1" dirty="0">
                <a:latin typeface="Courier New" panose="02070309020205020404" pitchFamily="49" charset="0"/>
                <a:cs typeface="Courier New" panose="02070309020205020404" pitchFamily="49" charset="0"/>
              </a:rPr>
              <a:t>LinkedPriorityQueue</a:t>
            </a:r>
            <a:r>
              <a:rPr lang="en-US" dirty="0"/>
              <a:t>:</a:t>
            </a:r>
            <a:endParaRPr lang="en-US" sz="2100" dirty="0">
              <a:latin typeface="Open Sans Regular"/>
              <a:cs typeface="Courier New" panose="02070309020205020404" pitchFamily="49" charset="0"/>
            </a:endParaRPr>
          </a:p>
        </p:txBody>
      </p:sp>
      <p:sp>
        <p:nvSpPr>
          <p:cNvPr id="5" name="Content Placeholder 4"/>
          <p:cNvSpPr>
            <a:spLocks noGrp="1"/>
          </p:cNvSpPr>
          <p:nvPr>
            <p:ph sz="quarter" idx="12"/>
          </p:nvPr>
        </p:nvSpPr>
        <p:spPr>
          <a:xfrm>
            <a:off x="838200" y="2086991"/>
            <a:ext cx="8077200" cy="3657600"/>
          </a:xfrm>
        </p:spPr>
        <p:txBody>
          <a:bodyPr>
            <a:normAutofit lnSpcReduction="10000"/>
          </a:bodyPr>
          <a:lstStyle/>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File: linkedpriorityqueue.py</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node</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Node</a:t>
            </a:r>
            <a:endParaRPr lang="en-US" sz="1300" dirty="0">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linkedqueue</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LinkedQueue</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356235"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class</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LinkedPriorityQueue</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LinkedQueue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 link-based priority queue implementation.""“</a:t>
            </a:r>
          </a:p>
          <a:p>
            <a:pPr marL="356235" lvl="1" indent="0">
              <a:spcBef>
                <a:spcPts val="0"/>
              </a:spcBef>
              <a:buNone/>
            </a:pPr>
            <a:endParaRPr lang="en-US" b="1" dirty="0">
              <a:solidFill>
                <a:srgbClr val="FF6600"/>
              </a:solidFill>
              <a:latin typeface="Courier New Bold" panose="02070609020205020404" pitchFamily="49" charset="0"/>
              <a:ea typeface="MS Mincho"/>
              <a:cs typeface="Courier New" panose="02070309020205020404" pitchFamily="49" charset="0"/>
            </a:endParaRPr>
          </a:p>
          <a:p>
            <a:pPr marL="356235"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err="1">
                <a:solidFill>
                  <a:srgbClr val="0000FF"/>
                </a:solidFill>
                <a:latin typeface="Courier New Bold" panose="02070609020205020404" pitchFamily="49" charset="0"/>
                <a:ea typeface="MS Mincho"/>
                <a:cs typeface="Courier New" panose="02070309020205020404" pitchFamily="49" charset="0"/>
              </a:rPr>
              <a:t>init</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sourceCollection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"""Sets the initial state of self, which includes the</a:t>
            </a:r>
            <a:endParaRPr lang="en-US" sz="1300" dirty="0">
              <a:solidFill>
                <a:srgbClr val="006800"/>
              </a:solidFill>
              <a:latin typeface="Bank Gothic Bold"/>
              <a:ea typeface="MS Mincho"/>
              <a:cs typeface="Bank Gothic Bold"/>
            </a:endParaRPr>
          </a:p>
          <a:p>
            <a:pPr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contents of </a:t>
            </a:r>
            <a:r>
              <a:rPr lang="en-US" b="1" dirty="0" err="1">
                <a:solidFill>
                  <a:srgbClr val="006800"/>
                </a:solidFill>
                <a:latin typeface="Courier New Bold" panose="02070609020205020404" pitchFamily="49" charset="0"/>
                <a:ea typeface="MS Mincho"/>
                <a:cs typeface="Courier New" panose="02070309020205020404" pitchFamily="49" charset="0"/>
              </a:rPr>
              <a:t>sourceCollection</a:t>
            </a:r>
            <a:r>
              <a:rPr lang="en-US" b="1" dirty="0">
                <a:solidFill>
                  <a:srgbClr val="006800"/>
                </a:solidFill>
                <a:latin typeface="Courier New Bold" panose="02070609020205020404" pitchFamily="49" charset="0"/>
                <a:ea typeface="MS Mincho"/>
                <a:cs typeface="Courier New" panose="02070309020205020404" pitchFamily="49" charset="0"/>
              </a:rPr>
              <a:t>, if it’s present."""</a:t>
            </a:r>
            <a:endParaRPr lang="en-US" sz="1300" dirty="0">
              <a:solidFill>
                <a:srgbClr val="006800"/>
              </a:solidFill>
              <a:latin typeface="Bank Gothic Bold"/>
              <a:ea typeface="MS Mincho"/>
              <a:cs typeface="Bank Gothic Bold"/>
            </a:endParaRPr>
          </a:p>
          <a:p>
            <a:pPr marL="857250" lvl="1" indent="0">
              <a:spcBef>
                <a:spcPts val="0"/>
              </a:spcBef>
              <a:buNone/>
            </a:pPr>
            <a:r>
              <a:rPr lang="en-US" b="1" dirty="0" err="1">
                <a:latin typeface="Courier New Bold" panose="02070609020205020404" pitchFamily="49" charset="0"/>
                <a:ea typeface="MS Mincho"/>
                <a:cs typeface="Courier New" panose="02070309020205020404" pitchFamily="49" charset="0"/>
              </a:rPr>
              <a:t>LinkedQueue</a:t>
            </a:r>
            <a:r>
              <a:rPr lang="en-US" b="1" dirty="0">
                <a:latin typeface="Courier New Bold" panose="02070609020205020404" pitchFamily="49" charset="0"/>
                <a:ea typeface="MS Mincho"/>
                <a:cs typeface="Courier New" panose="02070309020205020404" pitchFamily="49" charset="0"/>
              </a:rPr>
              <a:t>.__</a:t>
            </a:r>
            <a:r>
              <a:rPr lang="en-US" b="1" dirty="0" err="1">
                <a:latin typeface="Courier New Bold" panose="02070609020205020404" pitchFamily="49" charset="0"/>
                <a:ea typeface="MS Mincho"/>
                <a:cs typeface="Courier New" panose="02070309020205020404" pitchFamily="49" charset="0"/>
              </a:rPr>
              <a:t>init</a:t>
            </a:r>
            <a:r>
              <a:rPr lang="en-US" b="1" dirty="0">
                <a:latin typeface="Courier New Bold" panose="02070609020205020404" pitchFamily="49" charset="0"/>
                <a:ea typeface="MS Mincho"/>
                <a:cs typeface="Courier New" panose="02070309020205020404" pitchFamily="49" charset="0"/>
              </a:rPr>
              <a:t>__(self,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sourceCollection</a:t>
            </a:r>
            <a:r>
              <a:rPr lang="en-US" b="1" dirty="0">
                <a:latin typeface="Courier New Bold" panose="02070609020205020404" pitchFamily="49" charset="0"/>
                <a:ea typeface="MS Mincho"/>
                <a:cs typeface="Courier New" panose="02070309020205020404" pitchFamily="49" charset="0"/>
              </a:rPr>
              <a:t>)</a:t>
            </a:r>
            <a:endParaRPr lang="en-IN" dirty="0"/>
          </a:p>
        </p:txBody>
      </p:sp>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1883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3"/>
          </a:xfrm>
        </p:spPr>
        <p:txBody>
          <a:bodyPr/>
          <a:lstStyle/>
          <a:p>
            <a:r>
              <a:rPr lang="en-US" b="1" dirty="0"/>
              <a:t>Overview of Queues </a:t>
            </a:r>
            <a:r>
              <a:rPr lang="en-US" sz="2000" dirty="0"/>
              <a:t>(2 of 3)</a:t>
            </a:r>
          </a:p>
        </p:txBody>
      </p:sp>
      <p:sp>
        <p:nvSpPr>
          <p:cNvPr id="3" name="Content Placeholder 2"/>
          <p:cNvSpPr>
            <a:spLocks noGrp="1"/>
          </p:cNvSpPr>
          <p:nvPr>
            <p:ph idx="1"/>
          </p:nvPr>
        </p:nvSpPr>
        <p:spPr>
          <a:xfrm>
            <a:off x="628650" y="1372863"/>
            <a:ext cx="7886700" cy="307975"/>
          </a:xfrm>
        </p:spPr>
        <p:txBody>
          <a:bodyPr/>
          <a:lstStyle/>
          <a:p>
            <a:pPr marL="0" indent="0">
              <a:spcBef>
                <a:spcPts val="1000"/>
              </a:spcBef>
              <a:buNone/>
            </a:pPr>
            <a:r>
              <a:rPr lang="en-IN" b="1" dirty="0"/>
              <a:t>Figure 8-1: </a:t>
            </a:r>
            <a:r>
              <a:rPr lang="en-IN" dirty="0"/>
              <a:t>The states in the lifetime of a queue</a:t>
            </a:r>
            <a:endParaRPr lang="en-US" dirty="0"/>
          </a:p>
        </p:txBody>
      </p:sp>
      <p:pic>
        <p:nvPicPr>
          <p:cNvPr id="11" name="Content Placeholder 10" descr="Illustration shows states in the lifetime of a queue. Figure shows boxes labeled with letters. The state, after add, a, shows a box labeled a. The state, after add, b, add, c, add, d, shows boxes labeled, a, b, c, d. The state, after pop shows boxes labeled b, c, d. The state, after add, e, add, f, shows boxes labeled b, c, d, e, f. The state after pop shows boxes labeled c, d, e, f."/>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049162" y="1729689"/>
            <a:ext cx="2460259" cy="4329344"/>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67028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Priority Queues </a:t>
            </a:r>
            <a:r>
              <a:rPr lang="en-US" sz="2000" dirty="0"/>
              <a:t>(11 of 11)</a:t>
            </a:r>
          </a:p>
        </p:txBody>
      </p:sp>
      <p:sp>
        <p:nvSpPr>
          <p:cNvPr id="3" name="Content Placeholder 2"/>
          <p:cNvSpPr>
            <a:spLocks noGrp="1"/>
          </p:cNvSpPr>
          <p:nvPr>
            <p:ph idx="1"/>
          </p:nvPr>
        </p:nvSpPr>
        <p:spPr>
          <a:xfrm>
            <a:off x="628650" y="1683582"/>
            <a:ext cx="7886700" cy="307975"/>
          </a:xfrm>
        </p:spPr>
        <p:txBody>
          <a:bodyPr>
            <a:normAutofit/>
          </a:bodyPr>
          <a:lstStyle/>
          <a:p>
            <a:pPr marL="291600" indent="-291600">
              <a:spcBef>
                <a:spcPts val="1000"/>
              </a:spcBef>
            </a:pPr>
            <a:r>
              <a:rPr lang="en-US" dirty="0"/>
              <a:t>Code for the class </a:t>
            </a:r>
            <a:r>
              <a:rPr lang="en-US" b="1" dirty="0">
                <a:latin typeface="Courier New" panose="02070309020205020404" pitchFamily="49" charset="0"/>
                <a:cs typeface="Courier New" panose="02070309020205020404" pitchFamily="49" charset="0"/>
              </a:rPr>
              <a:t>LinkedPriorityQueue</a:t>
            </a:r>
            <a:r>
              <a:rPr lang="en-US" dirty="0"/>
              <a:t>: (continued)</a:t>
            </a:r>
            <a:endParaRPr lang="en-US" sz="2100" dirty="0">
              <a:latin typeface="Open Sans Regular"/>
              <a:cs typeface="Courier New" panose="02070309020205020404" pitchFamily="49" charset="0"/>
            </a:endParaRPr>
          </a:p>
        </p:txBody>
      </p:sp>
      <p:sp>
        <p:nvSpPr>
          <p:cNvPr id="5" name="Content Placeholder 4"/>
          <p:cNvSpPr>
            <a:spLocks noGrp="1"/>
          </p:cNvSpPr>
          <p:nvPr>
            <p:ph sz="quarter" idx="12"/>
          </p:nvPr>
        </p:nvSpPr>
        <p:spPr>
          <a:xfrm>
            <a:off x="628650" y="2078115"/>
            <a:ext cx="7296150" cy="3962400"/>
          </a:xfrm>
        </p:spPr>
        <p:txBody>
          <a:bodyPr>
            <a:normAutofit fontScale="85000" lnSpcReduction="10000"/>
          </a:bodyPr>
          <a:lstStyle/>
          <a:p>
            <a:pPr marL="356235"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add</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newItem</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8572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"""Inserts </a:t>
            </a:r>
            <a:r>
              <a:rPr lang="en-US" b="1" dirty="0" err="1">
                <a:solidFill>
                  <a:srgbClr val="008000"/>
                </a:solidFill>
                <a:latin typeface="Courier New Bold" panose="02070609020205020404" pitchFamily="49" charset="0"/>
                <a:ea typeface="MS Mincho"/>
                <a:cs typeface="Courier New" panose="02070309020205020404" pitchFamily="49" charset="0"/>
              </a:rPr>
              <a:t>newItem</a:t>
            </a:r>
            <a:r>
              <a:rPr lang="en-US" b="1" dirty="0">
                <a:solidFill>
                  <a:srgbClr val="008000"/>
                </a:solidFill>
                <a:latin typeface="Courier New Bold" panose="02070609020205020404" pitchFamily="49" charset="0"/>
                <a:ea typeface="MS Mincho"/>
                <a:cs typeface="Courier New" panose="02070309020205020404" pitchFamily="49" charset="0"/>
              </a:rPr>
              <a:t> after items of greater or equal</a:t>
            </a:r>
            <a:endParaRPr lang="en-US" sz="1300" dirty="0">
              <a:latin typeface="Bank Gothic Bold"/>
              <a:ea typeface="MS Mincho"/>
              <a:cs typeface="Bank Gothic Bold"/>
            </a:endParaRPr>
          </a:p>
          <a:p>
            <a:pPr marL="8572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priority or ahead of items of lesser priority.</a:t>
            </a:r>
            <a:endParaRPr lang="en-US" sz="1300" dirty="0">
              <a:latin typeface="Bank Gothic Bold"/>
              <a:ea typeface="MS Mincho"/>
              <a:cs typeface="Bank Gothic Bold"/>
            </a:endParaRPr>
          </a:p>
          <a:p>
            <a:pPr marL="8572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A has greater priority than B if A &lt; B."""</a:t>
            </a:r>
            <a:endParaRPr lang="en-US" sz="1300" dirty="0">
              <a:latin typeface="Bank Gothic Bold"/>
              <a:ea typeface="MS Mincho"/>
              <a:cs typeface="Bank Gothic Bold"/>
            </a:endParaRPr>
          </a:p>
          <a:p>
            <a:pPr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    if</a:t>
            </a:r>
            <a:r>
              <a:rPr lang="en-US" dirty="0">
                <a:solidFill>
                  <a:srgbClr val="8A3800"/>
                </a:solidFill>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self.isEmpty</a:t>
            </a:r>
            <a:r>
              <a:rPr lang="en-US" b="1" dirty="0">
                <a:latin typeface="Courier New Bold" panose="02070609020205020404" pitchFamily="49" charset="0"/>
                <a:ea typeface="MS Mincho"/>
                <a:cs typeface="Courier New" panose="02070309020205020404" pitchFamily="49" charset="0"/>
              </a:rPr>
              <a:t>()</a:t>
            </a:r>
            <a:r>
              <a:rPr lang="en-US" dirty="0">
                <a:solidFill>
                  <a:srgbClr val="8A3800"/>
                </a:solidFill>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or</a:t>
            </a:r>
            <a:r>
              <a:rPr lang="en-US" dirty="0">
                <a:solidFill>
                  <a:srgbClr val="8A3800"/>
                </a:solidFill>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newItem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self.rear.data</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22301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New item goes at rear</a:t>
            </a:r>
            <a:endParaRPr lang="en-US" sz="1300" dirty="0">
              <a:solidFill>
                <a:srgbClr val="C00000"/>
              </a:solidFill>
              <a:latin typeface="Bank Gothic Bold"/>
              <a:ea typeface="MS Mincho"/>
              <a:cs typeface="Bank Gothic Bold"/>
            </a:endParaRPr>
          </a:p>
          <a:p>
            <a:pPr marL="1223010" lvl="1" indent="0">
              <a:spcBef>
                <a:spcPts val="0"/>
              </a:spcBef>
              <a:buNone/>
            </a:pPr>
            <a:r>
              <a:rPr lang="en-US" b="1" dirty="0" err="1">
                <a:latin typeface="Courier New Bold" panose="02070609020205020404" pitchFamily="49" charset="0"/>
                <a:ea typeface="MS Mincho"/>
                <a:cs typeface="Courier New" panose="02070309020205020404" pitchFamily="49" charset="0"/>
              </a:rPr>
              <a:t>LinkedQueue.add</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newItem</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8572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else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22301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Search for a position where it’s less</a:t>
            </a:r>
            <a:endParaRPr lang="en-US" sz="1300" dirty="0">
              <a:solidFill>
                <a:srgbClr val="C00000"/>
              </a:solidFill>
              <a:latin typeface="Bank Gothic Bold"/>
              <a:ea typeface="MS Mincho"/>
              <a:cs typeface="Bank Gothic Bold"/>
            </a:endParaRPr>
          </a:p>
          <a:p>
            <a:pPr marL="1223010" lvl="1" indent="0">
              <a:spcBef>
                <a:spcPts val="0"/>
              </a:spcBef>
              <a:buNone/>
            </a:pPr>
            <a:r>
              <a:rPr lang="en-US" b="1" dirty="0">
                <a:latin typeface="Courier New Bold" panose="02070609020205020404" pitchFamily="49" charset="0"/>
                <a:ea typeface="MS Mincho"/>
                <a:cs typeface="Courier New" panose="02070309020205020404" pitchFamily="49" charset="0"/>
              </a:rPr>
              <a:t>probe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self.front</a:t>
            </a:r>
            <a:endParaRPr lang="en-US" sz="1300" dirty="0">
              <a:latin typeface="Bank Gothic Bold"/>
              <a:ea typeface="MS Mincho"/>
              <a:cs typeface="Bank Gothic Bold"/>
            </a:endParaRPr>
          </a:p>
          <a:p>
            <a:pPr marL="1223010" lvl="1" indent="0">
              <a:spcBef>
                <a:spcPts val="0"/>
              </a:spcBef>
              <a:buNone/>
            </a:pPr>
            <a:r>
              <a:rPr lang="en-US" b="1" dirty="0">
                <a:latin typeface="Courier New Bold" panose="02070609020205020404" pitchFamily="49" charset="0"/>
                <a:ea typeface="MS Mincho"/>
                <a:cs typeface="Courier New" panose="02070309020205020404" pitchFamily="49" charset="0"/>
              </a:rPr>
              <a:t>while</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newItem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probe.data</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594485" lvl="1" indent="0">
              <a:spcBef>
                <a:spcPts val="0"/>
              </a:spcBef>
              <a:buNone/>
            </a:pPr>
            <a:r>
              <a:rPr lang="en-US" b="1" dirty="0">
                <a:latin typeface="Courier New Bold" panose="02070609020205020404" pitchFamily="49" charset="0"/>
                <a:ea typeface="MS Mincho"/>
                <a:cs typeface="Courier New" panose="02070309020205020404" pitchFamily="49" charset="0"/>
              </a:rPr>
              <a:t>trailer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probe</a:t>
            </a:r>
            <a:endParaRPr lang="en-US" sz="1300" dirty="0">
              <a:latin typeface="Bank Gothic Bold"/>
              <a:ea typeface="MS Mincho"/>
              <a:cs typeface="Bank Gothic Bold"/>
            </a:endParaRPr>
          </a:p>
          <a:p>
            <a:pPr marL="1594485" lvl="1" indent="0">
              <a:spcBef>
                <a:spcPts val="0"/>
              </a:spcBef>
              <a:buNone/>
            </a:pPr>
            <a:r>
              <a:rPr lang="en-US" b="1" dirty="0">
                <a:latin typeface="Courier New Bold" panose="02070609020205020404" pitchFamily="49" charset="0"/>
                <a:ea typeface="MS Mincho"/>
                <a:cs typeface="Courier New" panose="02070309020205020404" pitchFamily="49" charset="0"/>
              </a:rPr>
              <a:t>probe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probe.next</a:t>
            </a:r>
            <a:endParaRPr lang="en-US" sz="1300" dirty="0">
              <a:latin typeface="Bank Gothic Bold"/>
              <a:ea typeface="MS Mincho"/>
              <a:cs typeface="Bank Gothic Bold"/>
            </a:endParaRPr>
          </a:p>
          <a:p>
            <a:pPr marL="1223010" lvl="1" indent="0">
              <a:spcBef>
                <a:spcPts val="0"/>
              </a:spcBef>
              <a:buNone/>
            </a:pPr>
            <a:r>
              <a:rPr lang="en-US" b="1" dirty="0" err="1">
                <a:latin typeface="Courier New Bold" panose="02070609020205020404" pitchFamily="49" charset="0"/>
                <a:ea typeface="MS Mincho"/>
                <a:cs typeface="Courier New" panose="02070309020205020404" pitchFamily="49" charset="0"/>
              </a:rPr>
              <a:t>newNode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Node(</a:t>
            </a:r>
            <a:r>
              <a:rPr lang="en-US" b="1" dirty="0" err="1">
                <a:latin typeface="Courier New Bold" panose="02070609020205020404" pitchFamily="49" charset="0"/>
                <a:ea typeface="MS Mincho"/>
                <a:cs typeface="Courier New" panose="02070309020205020404" pitchFamily="49" charset="0"/>
              </a:rPr>
              <a:t>newItem</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probe)</a:t>
            </a:r>
            <a:endParaRPr lang="en-US" sz="1300" dirty="0">
              <a:latin typeface="Bank Gothic Bold"/>
              <a:ea typeface="MS Mincho"/>
              <a:cs typeface="Bank Gothic Bold"/>
            </a:endParaRPr>
          </a:p>
          <a:p>
            <a:pPr marL="8572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probe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self.front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22301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New item goes at front</a:t>
            </a:r>
            <a:endParaRPr lang="en-US" sz="1300" dirty="0">
              <a:solidFill>
                <a:srgbClr val="C00000"/>
              </a:solidFill>
              <a:latin typeface="Bank Gothic Bold"/>
              <a:ea typeface="MS Mincho"/>
              <a:cs typeface="Bank Gothic Bold"/>
            </a:endParaRPr>
          </a:p>
          <a:p>
            <a:pPr marL="1594485" lvl="1" indent="0">
              <a:spcBef>
                <a:spcPts val="0"/>
              </a:spcBef>
              <a:buNone/>
            </a:pPr>
            <a:r>
              <a:rPr lang="en-US" b="1" dirty="0" err="1">
                <a:latin typeface="Courier New Bold" panose="02070609020205020404" pitchFamily="49" charset="0"/>
                <a:ea typeface="MS Mincho"/>
                <a:cs typeface="Courier New" panose="02070309020205020404" pitchFamily="49" charset="0"/>
              </a:rPr>
              <a:t>self.front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newNode</a:t>
            </a:r>
            <a:endParaRPr lang="en-US" sz="1300" dirty="0">
              <a:latin typeface="Bank Gothic Bold"/>
              <a:ea typeface="MS Mincho"/>
              <a:cs typeface="Bank Gothic Bold"/>
            </a:endParaRPr>
          </a:p>
          <a:p>
            <a:pPr marL="122301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else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22301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New item goes between two nodes</a:t>
            </a:r>
            <a:endParaRPr lang="en-US" sz="1300" dirty="0">
              <a:solidFill>
                <a:srgbClr val="C00000"/>
              </a:solidFill>
              <a:latin typeface="Bank Gothic Bold"/>
              <a:ea typeface="MS Mincho"/>
              <a:cs typeface="Bank Gothic Bold"/>
            </a:endParaRPr>
          </a:p>
          <a:p>
            <a:pPr marL="1594485" lvl="1" indent="0">
              <a:spcBef>
                <a:spcPts val="0"/>
              </a:spcBef>
              <a:buNone/>
            </a:pPr>
            <a:r>
              <a:rPr lang="en-US" b="1" dirty="0" err="1">
                <a:latin typeface="Courier New Bold" panose="02070609020205020404" pitchFamily="49" charset="0"/>
                <a:ea typeface="MS Mincho"/>
                <a:cs typeface="Courier New" panose="02070309020205020404" pitchFamily="49" charset="0"/>
              </a:rPr>
              <a:t>trailer.next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newNode</a:t>
            </a:r>
            <a:endParaRPr lang="en-US" sz="1300" dirty="0">
              <a:latin typeface="Bank Gothic Bold"/>
              <a:ea typeface="MS Mincho"/>
              <a:cs typeface="Bank Gothic Bold"/>
            </a:endParaRPr>
          </a:p>
          <a:p>
            <a:pPr marL="342900" lvl="1" indent="0">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self.size</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1</a:t>
            </a:r>
            <a:endParaRPr lang="en-IN" dirty="0"/>
          </a:p>
        </p:txBody>
      </p:sp>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53417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Chapter Summary </a:t>
            </a:r>
            <a:r>
              <a:rPr lang="en-US" sz="2000" dirty="0"/>
              <a:t>(1 of 2)</a:t>
            </a:r>
          </a:p>
        </p:txBody>
      </p:sp>
      <p:sp>
        <p:nvSpPr>
          <p:cNvPr id="3" name="Content Placeholder 2"/>
          <p:cNvSpPr>
            <a:spLocks noGrp="1"/>
          </p:cNvSpPr>
          <p:nvPr>
            <p:ph idx="1"/>
          </p:nvPr>
        </p:nvSpPr>
        <p:spPr>
          <a:xfrm>
            <a:off x="628650" y="1825625"/>
            <a:ext cx="8286750" cy="3432175"/>
          </a:xfrm>
        </p:spPr>
        <p:txBody>
          <a:bodyPr/>
          <a:lstStyle/>
          <a:p>
            <a:pPr marL="291600" lvl="0" indent="-291600">
              <a:spcBef>
                <a:spcPts val="1000"/>
              </a:spcBef>
            </a:pPr>
            <a:r>
              <a:rPr lang="en-US" dirty="0"/>
              <a:t>A queue is a linear collection that adds elements to one end, called the rear, and removes them from the other end, called the front</a:t>
            </a:r>
          </a:p>
          <a:p>
            <a:pPr marL="291600" lvl="0" indent="-291600">
              <a:spcBef>
                <a:spcPts val="1000"/>
              </a:spcBef>
            </a:pPr>
            <a:r>
              <a:rPr lang="en-US" dirty="0"/>
              <a:t>Other operations on queues include peeking at the top element, determining the number of elements, determining whether the queue is empty, and returning a string representation</a:t>
            </a:r>
          </a:p>
          <a:p>
            <a:pPr marL="291600" lvl="0" indent="-291600">
              <a:spcBef>
                <a:spcPts val="1000"/>
              </a:spcBef>
            </a:pPr>
            <a:r>
              <a:rPr lang="en-US" dirty="0"/>
              <a:t>Queues are used in applications that manage data items in a F</a:t>
            </a:r>
            <a:r>
              <a:rPr lang="en-US" sz="100" dirty="0"/>
              <a:t> </a:t>
            </a:r>
            <a:r>
              <a:rPr lang="en-US" dirty="0"/>
              <a:t>I</a:t>
            </a:r>
            <a:r>
              <a:rPr lang="en-US" sz="100" dirty="0"/>
              <a:t>  </a:t>
            </a:r>
            <a:r>
              <a:rPr lang="en-US" dirty="0"/>
              <a:t>F</a:t>
            </a:r>
            <a:r>
              <a:rPr lang="en-US" sz="100" dirty="0"/>
              <a:t> </a:t>
            </a:r>
            <a:r>
              <a:rPr lang="en-US" dirty="0"/>
              <a:t>O order</a:t>
            </a:r>
          </a:p>
          <a:p>
            <a:pPr marL="291600" lvl="0" indent="-291600">
              <a:spcBef>
                <a:spcPts val="1000"/>
              </a:spcBef>
            </a:pPr>
            <a:r>
              <a:rPr lang="en-US" dirty="0"/>
              <a:t>Arrays and singly linked structures support simple implementations of queues</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58693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3"/>
          </a:xfrm>
        </p:spPr>
        <p:txBody>
          <a:bodyPr/>
          <a:lstStyle/>
          <a:p>
            <a:r>
              <a:rPr lang="en-US" b="1" dirty="0"/>
              <a:t>Chapter Summary </a:t>
            </a:r>
            <a:r>
              <a:rPr lang="en-US" sz="2000" dirty="0"/>
              <a:t>(2 of 2)</a:t>
            </a:r>
          </a:p>
        </p:txBody>
      </p:sp>
      <p:sp>
        <p:nvSpPr>
          <p:cNvPr id="3" name="Content Placeholder 2"/>
          <p:cNvSpPr>
            <a:spLocks noGrp="1"/>
          </p:cNvSpPr>
          <p:nvPr>
            <p:ph idx="1"/>
          </p:nvPr>
        </p:nvSpPr>
        <p:spPr>
          <a:xfrm>
            <a:off x="628650" y="1825625"/>
            <a:ext cx="7886700" cy="2212975"/>
          </a:xfrm>
        </p:spPr>
        <p:txBody>
          <a:bodyPr/>
          <a:lstStyle/>
          <a:p>
            <a:pPr marL="291600" indent="-291600">
              <a:spcBef>
                <a:spcPts val="1000"/>
              </a:spcBef>
            </a:pPr>
            <a:r>
              <a:rPr lang="en-US" dirty="0"/>
              <a:t>Priority queues schedule their elements using a rating scheme as well as a F</a:t>
            </a:r>
            <a:r>
              <a:rPr lang="en-US" sz="100" dirty="0"/>
              <a:t> </a:t>
            </a:r>
            <a:r>
              <a:rPr lang="en-US" dirty="0"/>
              <a:t>I</a:t>
            </a:r>
            <a:r>
              <a:rPr lang="en-US" sz="100" dirty="0"/>
              <a:t> </a:t>
            </a:r>
            <a:r>
              <a:rPr lang="en-US" dirty="0"/>
              <a:t>F</a:t>
            </a:r>
            <a:r>
              <a:rPr lang="en-US" sz="100" dirty="0"/>
              <a:t> </a:t>
            </a:r>
            <a:r>
              <a:rPr lang="en-US" dirty="0"/>
              <a:t>O order</a:t>
            </a:r>
          </a:p>
          <a:p>
            <a:pPr marL="291600" indent="-291600">
              <a:spcBef>
                <a:spcPts val="1000"/>
              </a:spcBef>
            </a:pPr>
            <a:r>
              <a:rPr lang="en-US" dirty="0"/>
              <a:t>If two elements have equal priority, they are scheduled in F</a:t>
            </a:r>
            <a:r>
              <a:rPr lang="en-US" sz="100" dirty="0"/>
              <a:t> </a:t>
            </a:r>
            <a:r>
              <a:rPr lang="en-US" dirty="0"/>
              <a:t>I</a:t>
            </a:r>
            <a:r>
              <a:rPr lang="en-US" sz="100" dirty="0"/>
              <a:t> </a:t>
            </a:r>
            <a:r>
              <a:rPr lang="en-US" dirty="0"/>
              <a:t>F</a:t>
            </a:r>
            <a:r>
              <a:rPr lang="en-US" sz="100" dirty="0"/>
              <a:t> </a:t>
            </a:r>
            <a:r>
              <a:rPr lang="en-US" dirty="0"/>
              <a:t>O order:</a:t>
            </a:r>
          </a:p>
          <a:p>
            <a:pPr lvl="1">
              <a:spcBef>
                <a:spcPts val="1000"/>
              </a:spcBef>
            </a:pPr>
            <a:r>
              <a:rPr lang="en-US" dirty="0"/>
              <a:t>Otherwise, elements are ranked from smallest to largest, according to some attribute, such as a number or an alphabetical content</a:t>
            </a:r>
          </a:p>
        </p:txBody>
      </p:sp>
      <p:sp>
        <p:nvSpPr>
          <p:cNvPr id="5"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2120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Overview of Queues </a:t>
            </a:r>
            <a:r>
              <a:rPr lang="en-US" sz="2000" dirty="0"/>
              <a:t>(3 of 3)</a:t>
            </a:r>
          </a:p>
        </p:txBody>
      </p:sp>
      <p:sp>
        <p:nvSpPr>
          <p:cNvPr id="3" name="Content Placeholder 2"/>
          <p:cNvSpPr>
            <a:spLocks noGrp="1"/>
          </p:cNvSpPr>
          <p:nvPr>
            <p:ph idx="1"/>
          </p:nvPr>
        </p:nvSpPr>
        <p:spPr>
          <a:xfrm>
            <a:off x="628650" y="1825625"/>
            <a:ext cx="7886700" cy="4194175"/>
          </a:xfrm>
        </p:spPr>
        <p:txBody>
          <a:bodyPr>
            <a:normAutofit lnSpcReduction="10000"/>
          </a:bodyPr>
          <a:lstStyle/>
          <a:p>
            <a:pPr marL="291600" indent="-291600">
              <a:spcBef>
                <a:spcPts val="1000"/>
              </a:spcBef>
            </a:pPr>
            <a:r>
              <a:rPr lang="en-US" dirty="0"/>
              <a:t>Initially, the queue is empty:</a:t>
            </a:r>
          </a:p>
          <a:p>
            <a:pPr lvl="1">
              <a:spcBef>
                <a:spcPts val="1000"/>
              </a:spcBef>
            </a:pPr>
            <a:r>
              <a:rPr lang="en-US" dirty="0"/>
              <a:t>Then an item called </a:t>
            </a:r>
            <a:r>
              <a:rPr lang="en-US" b="1" dirty="0"/>
              <a:t>a</a:t>
            </a:r>
            <a:r>
              <a:rPr lang="en-US" dirty="0"/>
              <a:t> is added</a:t>
            </a:r>
          </a:p>
          <a:p>
            <a:pPr lvl="1">
              <a:spcBef>
                <a:spcPts val="1000"/>
              </a:spcBef>
            </a:pPr>
            <a:r>
              <a:rPr lang="en-US" dirty="0"/>
              <a:t>Next, three more items called </a:t>
            </a:r>
            <a:r>
              <a:rPr lang="en-US" b="1" dirty="0"/>
              <a:t>b</a:t>
            </a:r>
            <a:r>
              <a:rPr lang="en-US" dirty="0"/>
              <a:t>, </a:t>
            </a:r>
            <a:r>
              <a:rPr lang="en-US" b="1" dirty="0"/>
              <a:t>c</a:t>
            </a:r>
            <a:r>
              <a:rPr lang="en-US" dirty="0"/>
              <a:t>, and </a:t>
            </a:r>
            <a:r>
              <a:rPr lang="en-US" b="1" dirty="0"/>
              <a:t>d</a:t>
            </a:r>
            <a:r>
              <a:rPr lang="en-US" dirty="0"/>
              <a:t> are added, after which an item is popped, and so forth</a:t>
            </a:r>
          </a:p>
          <a:p>
            <a:pPr marL="291600" indent="-291600">
              <a:spcBef>
                <a:spcPts val="1000"/>
              </a:spcBef>
            </a:pPr>
            <a:r>
              <a:rPr lang="en-US" dirty="0"/>
              <a:t>Priority queue</a:t>
            </a:r>
          </a:p>
          <a:p>
            <a:pPr lvl="1">
              <a:spcBef>
                <a:spcPts val="1000"/>
              </a:spcBef>
            </a:pPr>
            <a:r>
              <a:rPr lang="en-US" dirty="0"/>
              <a:t>Higher-priority items are popped before those of lower priority</a:t>
            </a:r>
          </a:p>
          <a:p>
            <a:pPr lvl="1">
              <a:spcBef>
                <a:spcPts val="1000"/>
              </a:spcBef>
            </a:pPr>
            <a:r>
              <a:rPr lang="en-US" dirty="0"/>
              <a:t>Items of equal priority are popped in F</a:t>
            </a:r>
            <a:r>
              <a:rPr lang="en-US" sz="100" dirty="0"/>
              <a:t> </a:t>
            </a:r>
            <a:r>
              <a:rPr lang="en-US" dirty="0"/>
              <a:t>I</a:t>
            </a:r>
            <a:r>
              <a:rPr lang="en-US" sz="100" dirty="0"/>
              <a:t> </a:t>
            </a:r>
            <a:r>
              <a:rPr lang="en-US" dirty="0"/>
              <a:t>F</a:t>
            </a:r>
            <a:r>
              <a:rPr lang="en-US" sz="100" dirty="0"/>
              <a:t> </a:t>
            </a:r>
            <a:r>
              <a:rPr lang="en-US" dirty="0"/>
              <a:t>O order</a:t>
            </a:r>
          </a:p>
          <a:p>
            <a:pPr marL="291600" indent="-291600">
              <a:spcBef>
                <a:spcPts val="1000"/>
              </a:spcBef>
            </a:pPr>
            <a:r>
              <a:rPr lang="en-US" dirty="0"/>
              <a:t>Queue examples in computer science</a:t>
            </a:r>
          </a:p>
          <a:p>
            <a:pPr lvl="1">
              <a:spcBef>
                <a:spcPts val="1000"/>
              </a:spcBef>
            </a:pPr>
            <a:r>
              <a:rPr lang="en-US" b="1" dirty="0"/>
              <a:t>C</a:t>
            </a:r>
            <a:r>
              <a:rPr lang="en-US" sz="100" b="1" dirty="0"/>
              <a:t> </a:t>
            </a:r>
            <a:r>
              <a:rPr lang="en-US" b="1" dirty="0"/>
              <a:t>P</a:t>
            </a:r>
            <a:r>
              <a:rPr lang="en-US" sz="100" b="1" dirty="0"/>
              <a:t> </a:t>
            </a:r>
            <a:r>
              <a:rPr lang="en-US" b="1" dirty="0"/>
              <a:t>U access</a:t>
            </a:r>
            <a:r>
              <a:rPr lang="en-US" dirty="0"/>
              <a:t>—Processes are queued for access to a shared C</a:t>
            </a:r>
            <a:r>
              <a:rPr lang="en-US" sz="100" dirty="0"/>
              <a:t> </a:t>
            </a:r>
            <a:r>
              <a:rPr lang="en-US" dirty="0"/>
              <a:t>P</a:t>
            </a:r>
            <a:r>
              <a:rPr lang="en-US" sz="100" dirty="0"/>
              <a:t> </a:t>
            </a:r>
            <a:r>
              <a:rPr lang="en-US" dirty="0"/>
              <a:t>U</a:t>
            </a:r>
          </a:p>
          <a:p>
            <a:pPr lvl="1">
              <a:spcBef>
                <a:spcPts val="1000"/>
              </a:spcBef>
            </a:pPr>
            <a:r>
              <a:rPr lang="en-US" b="1" dirty="0"/>
              <a:t>Disk access</a:t>
            </a:r>
            <a:r>
              <a:rPr lang="en-US" dirty="0"/>
              <a:t>—Processes are queued for access to a shared secondary storage device</a:t>
            </a:r>
          </a:p>
          <a:p>
            <a:pPr lvl="1">
              <a:spcBef>
                <a:spcPts val="1000"/>
              </a:spcBef>
            </a:pPr>
            <a:r>
              <a:rPr lang="en-US" b="1" dirty="0"/>
              <a:t>Printer access</a:t>
            </a:r>
            <a:r>
              <a:rPr lang="en-US" dirty="0"/>
              <a:t>—Print jobs are queued for access to a shared laser printer</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5037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Queue Interface and Its Use </a:t>
            </a:r>
            <a:r>
              <a:rPr lang="en-US" sz="2000" dirty="0"/>
              <a:t>(1 of 5)</a:t>
            </a:r>
          </a:p>
        </p:txBody>
      </p:sp>
      <p:sp>
        <p:nvSpPr>
          <p:cNvPr id="3" name="Content Placeholder 2"/>
          <p:cNvSpPr>
            <a:spLocks noGrp="1"/>
          </p:cNvSpPr>
          <p:nvPr>
            <p:ph idx="1"/>
          </p:nvPr>
        </p:nvSpPr>
        <p:spPr>
          <a:xfrm>
            <a:off x="628650" y="1825625"/>
            <a:ext cx="7886700" cy="3432175"/>
          </a:xfrm>
        </p:spPr>
        <p:txBody>
          <a:bodyPr>
            <a:normAutofit/>
          </a:bodyPr>
          <a:lstStyle/>
          <a:p>
            <a:pPr marL="291600" indent="-291600">
              <a:spcBef>
                <a:spcPts val="1000"/>
              </a:spcBef>
            </a:pPr>
            <a:r>
              <a:rPr lang="en-US" dirty="0"/>
              <a:t>You can use a Python list to emulate a queue:</a:t>
            </a:r>
          </a:p>
          <a:p>
            <a:pPr lvl="1">
              <a:spcBef>
                <a:spcPts val="1000"/>
              </a:spcBef>
            </a:pPr>
            <a:r>
              <a:rPr lang="en-US" dirty="0"/>
              <a:t>Simplest strategy is to use the </a:t>
            </a:r>
            <a:r>
              <a:rPr lang="en-US" b="1" dirty="0">
                <a:latin typeface="Courier New" panose="02070309020205020404" pitchFamily="49" charset="0"/>
                <a:cs typeface="Courier New" panose="02070309020205020404" pitchFamily="49" charset="0"/>
              </a:rPr>
              <a:t>list</a:t>
            </a:r>
            <a:r>
              <a:rPr lang="en-US" dirty="0"/>
              <a:t> method </a:t>
            </a:r>
            <a:r>
              <a:rPr lang="en-US" b="1" dirty="0">
                <a:latin typeface="Courier New" panose="02070309020205020404" pitchFamily="49" charset="0"/>
                <a:cs typeface="Courier New" panose="02070309020205020404" pitchFamily="49" charset="0"/>
              </a:rPr>
              <a:t>append</a:t>
            </a:r>
            <a:r>
              <a:rPr lang="en-US" dirty="0"/>
              <a:t> to add an item to the rear of a queue</a:t>
            </a:r>
          </a:p>
          <a:p>
            <a:pPr lvl="1">
              <a:spcBef>
                <a:spcPts val="1000"/>
              </a:spcBef>
            </a:pPr>
            <a:r>
              <a:rPr lang="en-US" dirty="0"/>
              <a:t>Use the </a:t>
            </a:r>
            <a:r>
              <a:rPr lang="en-US" b="1" dirty="0">
                <a:latin typeface="Courier New" panose="02070309020205020404" pitchFamily="49" charset="0"/>
                <a:cs typeface="Courier New" panose="02070309020205020404" pitchFamily="49" charset="0"/>
              </a:rPr>
              <a:t>list</a:t>
            </a:r>
            <a:r>
              <a:rPr lang="en-US" dirty="0"/>
              <a:t> method </a:t>
            </a:r>
            <a:r>
              <a:rPr lang="en-US" b="1" dirty="0">
                <a:latin typeface="Courier New" panose="02070309020205020404" pitchFamily="49" charset="0"/>
                <a:cs typeface="Courier New" panose="02070309020205020404" pitchFamily="49" charset="0"/>
              </a:rPr>
              <a:t>pop(0)</a:t>
            </a:r>
            <a:r>
              <a:rPr lang="en-US" dirty="0"/>
              <a:t> to remove and return the item at the front of its queue</a:t>
            </a:r>
          </a:p>
          <a:p>
            <a:pPr marL="291600" indent="-291600">
              <a:spcBef>
                <a:spcPts val="1000"/>
              </a:spcBef>
            </a:pPr>
            <a:r>
              <a:rPr lang="en-US" dirty="0"/>
              <a:t>Drawback to this method</a:t>
            </a:r>
          </a:p>
          <a:p>
            <a:pPr lvl="1">
              <a:spcBef>
                <a:spcPts val="1000"/>
              </a:spcBef>
            </a:pPr>
            <a:r>
              <a:rPr lang="en-US" dirty="0"/>
              <a:t>All the other list operations can manipulate the queue as well</a:t>
            </a:r>
          </a:p>
          <a:p>
            <a:pPr marL="291600" indent="-291600">
              <a:spcBef>
                <a:spcPts val="1000"/>
              </a:spcBef>
            </a:pPr>
            <a:r>
              <a:rPr lang="en-US" dirty="0"/>
              <a:t>Aside from the </a:t>
            </a:r>
            <a:r>
              <a:rPr lang="en-US" b="1" dirty="0">
                <a:latin typeface="Courier New" panose="02070309020205020404" pitchFamily="49" charset="0"/>
                <a:cs typeface="Courier New" panose="02070309020205020404" pitchFamily="49" charset="0"/>
              </a:rPr>
              <a:t>add </a:t>
            </a:r>
            <a:r>
              <a:rPr lang="en-US" dirty="0"/>
              <a:t>and </a:t>
            </a:r>
            <a:r>
              <a:rPr lang="en-US" b="1" dirty="0">
                <a:latin typeface="Courier New" panose="02070309020205020404" pitchFamily="49" charset="0"/>
                <a:cs typeface="Courier New" panose="02070309020205020404" pitchFamily="49" charset="0"/>
              </a:rPr>
              <a:t>pop</a:t>
            </a:r>
            <a:r>
              <a:rPr lang="en-US" dirty="0"/>
              <a:t> operations,</a:t>
            </a:r>
          </a:p>
          <a:p>
            <a:pPr lvl="1">
              <a:spcBef>
                <a:spcPts val="1000"/>
              </a:spcBef>
            </a:pPr>
            <a:r>
              <a:rPr lang="en-US" dirty="0"/>
              <a:t>It will be useful to have a  </a:t>
            </a:r>
            <a:r>
              <a:rPr lang="en-US" b="1" dirty="0">
                <a:latin typeface="Courier New" panose="02070309020205020404" pitchFamily="49" charset="0"/>
                <a:cs typeface="Courier New" panose="02070309020205020404" pitchFamily="49" charset="0"/>
              </a:rPr>
              <a:t>peek</a:t>
            </a:r>
            <a:r>
              <a:rPr lang="en-US" b="1" dirty="0"/>
              <a:t> </a:t>
            </a:r>
            <a:r>
              <a:rPr lang="en-US" dirty="0"/>
              <a:t> operation, which returns the item at the front of the queue</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7743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Queue Interface and Its Use </a:t>
            </a:r>
            <a:r>
              <a:rPr lang="en-US" sz="2000" dirty="0"/>
              <a:t>(2 of 5)</a:t>
            </a:r>
          </a:p>
        </p:txBody>
      </p:sp>
      <p:sp>
        <p:nvSpPr>
          <p:cNvPr id="3" name="Content Placeholder 2"/>
          <p:cNvSpPr>
            <a:spLocks noGrp="1"/>
          </p:cNvSpPr>
          <p:nvPr>
            <p:ph idx="1"/>
          </p:nvPr>
        </p:nvSpPr>
        <p:spPr>
          <a:xfrm>
            <a:off x="628650" y="1600200"/>
            <a:ext cx="7886700" cy="312094"/>
          </a:xfrm>
        </p:spPr>
        <p:txBody>
          <a:bodyPr/>
          <a:lstStyle/>
          <a:p>
            <a:pPr marL="291600" indent="-291600">
              <a:spcBef>
                <a:spcPts val="1000"/>
              </a:spcBef>
            </a:pPr>
            <a:r>
              <a:rPr lang="en-US" dirty="0"/>
              <a:t>Table 8.1 The Methods in the Queue Interface</a:t>
            </a:r>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58463270"/>
              </p:ext>
            </p:extLst>
          </p:nvPr>
        </p:nvGraphicFramePr>
        <p:xfrm>
          <a:off x="927211" y="2057535"/>
          <a:ext cx="7149989" cy="3959239"/>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796153595"/>
                    </a:ext>
                  </a:extLst>
                </a:gridCol>
                <a:gridCol w="4178189">
                  <a:extLst>
                    <a:ext uri="{9D8B030D-6E8A-4147-A177-3AD203B41FA5}">
                      <a16:colId xmlns:a16="http://schemas.microsoft.com/office/drawing/2014/main" val="257860134"/>
                    </a:ext>
                  </a:extLst>
                </a:gridCol>
              </a:tblGrid>
              <a:tr h="394905">
                <a:tc>
                  <a:txBody>
                    <a:bodyPr/>
                    <a:lstStyle/>
                    <a:p>
                      <a:r>
                        <a:rPr lang="en-US" dirty="0">
                          <a:solidFill>
                            <a:schemeClr val="bg2">
                              <a:lumMod val="10000"/>
                            </a:schemeClr>
                          </a:solidFill>
                          <a:latin typeface="Open Sans" panose="020B0606030504020204"/>
                        </a:rPr>
                        <a:t>Queue</a:t>
                      </a:r>
                      <a:r>
                        <a:rPr lang="en-US" baseline="0" dirty="0">
                          <a:solidFill>
                            <a:schemeClr val="bg2">
                              <a:lumMod val="10000"/>
                            </a:schemeClr>
                          </a:solidFill>
                          <a:latin typeface="Open Sans" panose="020B0606030504020204"/>
                        </a:rPr>
                        <a:t> Method</a:t>
                      </a:r>
                      <a:endParaRPr lang="en-US" dirty="0">
                        <a:solidFill>
                          <a:schemeClr val="bg2">
                            <a:lumMod val="10000"/>
                          </a:schemeClr>
                        </a:solidFill>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2">
                              <a:lumMod val="10000"/>
                            </a:schemeClr>
                          </a:solidFill>
                          <a:latin typeface="Open Sans" panose="020B0606030504020204"/>
                        </a:rPr>
                        <a:t>What It Does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1379633"/>
                  </a:ext>
                </a:extLst>
              </a:tr>
              <a:tr h="394905">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q.isEmpty</a:t>
                      </a:r>
                      <a:r>
                        <a:rPr lang="en-US" sz="1200" b="1" dirty="0">
                          <a:effectLst/>
                          <a:latin typeface="Courier New Bold" panose="02070609020205020404" pitchFamily="49" charset="0"/>
                          <a:ea typeface="MS Mincho"/>
                          <a:cs typeface="Courier New" panose="02070309020205020404" pitchFamily="49" charset="0"/>
                        </a:rPr>
                        <a:t>()</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Returns  </a:t>
                      </a:r>
                      <a:r>
                        <a:rPr lang="en-US" sz="1200" b="1" dirty="0">
                          <a:effectLst/>
                          <a:latin typeface="Courier New" panose="02070309020205020404" pitchFamily="49" charset="0"/>
                          <a:ea typeface="MS Mincho"/>
                          <a:cs typeface="Courier New" panose="02070309020205020404" pitchFamily="49" charset="0"/>
                        </a:rPr>
                        <a:t>True</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if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is empty or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False</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otherwise.</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1102851"/>
                  </a:ext>
                </a:extLst>
              </a:tr>
              <a:tr h="394905">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__</a:t>
                      </a:r>
                      <a:r>
                        <a:rPr lang="en-US" sz="1200" b="1" dirty="0" err="1">
                          <a:effectLst/>
                          <a:latin typeface="Courier New Bold" panose="02070609020205020404" pitchFamily="49" charset="0"/>
                          <a:ea typeface="MS Mincho"/>
                          <a:cs typeface="Courier New" panose="02070309020205020404" pitchFamily="49" charset="0"/>
                        </a:rPr>
                        <a:t>len</a:t>
                      </a:r>
                      <a:r>
                        <a:rPr lang="en-US" sz="1200" b="1" dirty="0">
                          <a:effectLst/>
                          <a:latin typeface="Courier New Bold" panose="02070609020205020404" pitchFamily="49" charset="0"/>
                          <a:ea typeface="MS Mincho"/>
                          <a:cs typeface="Courier New" panose="02070309020205020404" pitchFamily="49" charset="0"/>
                        </a:rPr>
                        <a:t>__(q)</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Same as  </a:t>
                      </a:r>
                      <a:r>
                        <a:rPr lang="en-US" sz="1200" b="1" kern="1200" dirty="0" err="1">
                          <a:solidFill>
                            <a:schemeClr val="dk1"/>
                          </a:solidFill>
                          <a:effectLst/>
                          <a:latin typeface="Courier New" panose="02070309020205020404" pitchFamily="49" charset="0"/>
                          <a:ea typeface="MS Mincho"/>
                          <a:cs typeface="Courier New" panose="02070309020205020404" pitchFamily="49" charset="0"/>
                        </a:rPr>
                        <a:t>len</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dirty="0">
                          <a:effectLst/>
                          <a:latin typeface="Open Sans" panose="020B0606030504020204"/>
                          <a:ea typeface="MS Mincho"/>
                          <a:cs typeface="Bank Gothic-Medium"/>
                        </a:rPr>
                        <a:t>. Returns the number of items in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dirty="0">
                          <a:effectLst/>
                          <a:latin typeface="Open Sans" panose="020B0606030504020204"/>
                          <a:ea typeface="MS Mincho"/>
                          <a:cs typeface="Bank Gothic-Medium"/>
                        </a:rPr>
                        <a:t>.</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9441316"/>
                  </a:ext>
                </a:extLst>
              </a:tr>
              <a:tr h="394905">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__str__(q)</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 Bold"/>
                        </a:rPr>
                        <a:t>Same as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str(q)</a:t>
                      </a:r>
                      <a:r>
                        <a:rPr lang="en-US" sz="1200" dirty="0">
                          <a:effectLst/>
                          <a:latin typeface="Open Sans" panose="020B0606030504020204"/>
                          <a:ea typeface="MS Mincho"/>
                          <a:cs typeface="Bank Gothic Bold"/>
                        </a:rPr>
                        <a:t>. Returns the string representation of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 Bold"/>
                        </a:rPr>
                        <a:t>.</a:t>
                      </a:r>
                      <a:endParaRPr lang="en-US" sz="950" dirty="0">
                        <a:effectLst/>
                        <a:latin typeface="Open Sans" panose="020B0606030504020204"/>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0772425"/>
                  </a:ext>
                </a:extLst>
              </a:tr>
              <a:tr h="698358">
                <a:tc>
                  <a:txBody>
                    <a:bodyPr/>
                    <a:lstStyle/>
                    <a:p>
                      <a:pPr marL="0" marR="12700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q.__</a:t>
                      </a:r>
                      <a:r>
                        <a:rPr lang="en-US" sz="1200" b="1" dirty="0" err="1">
                          <a:effectLst/>
                          <a:latin typeface="Courier New Bold" panose="02070609020205020404" pitchFamily="49" charset="0"/>
                          <a:ea typeface="MS Mincho"/>
                          <a:cs typeface="Courier New" panose="02070309020205020404" pitchFamily="49" charset="0"/>
                        </a:rPr>
                        <a:t>iter</a:t>
                      </a:r>
                      <a:r>
                        <a:rPr lang="en-US" sz="1200" b="1" dirty="0">
                          <a:effectLst/>
                          <a:latin typeface="Courier New Bold" panose="02070609020205020404" pitchFamily="49" charset="0"/>
                          <a:ea typeface="MS Mincho"/>
                          <a:cs typeface="Courier New" panose="02070309020205020404" pitchFamily="49" charset="0"/>
                        </a:rPr>
                        <a:t>__()</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27000">
                        <a:lnSpc>
                          <a:spcPct val="200000"/>
                        </a:lnSpc>
                        <a:spcBef>
                          <a:spcPts val="0"/>
                        </a:spcBef>
                        <a:spcAft>
                          <a:spcPts val="0"/>
                        </a:spcAft>
                      </a:pPr>
                      <a:r>
                        <a:rPr lang="en-US" sz="1200" dirty="0">
                          <a:effectLst/>
                          <a:latin typeface="Open Sans" panose="020B0606030504020204"/>
                          <a:ea typeface="MS Mincho"/>
                          <a:cs typeface="Bank Gothic-Medium"/>
                        </a:rPr>
                        <a:t>Same as  </a:t>
                      </a:r>
                      <a:r>
                        <a:rPr lang="en-US" sz="1200" b="1" kern="1200" dirty="0" err="1">
                          <a:solidFill>
                            <a:schemeClr val="dk1"/>
                          </a:solidFill>
                          <a:effectLst/>
                          <a:latin typeface="Courier New" panose="02070309020205020404" pitchFamily="49" charset="0"/>
                          <a:ea typeface="MS Mincho"/>
                          <a:cs typeface="Courier New" panose="02070309020205020404" pitchFamily="49" charset="0"/>
                        </a:rPr>
                        <a:t>iter</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dirty="0">
                          <a:effectLst/>
                          <a:latin typeface="Open Sans" panose="020B0606030504020204"/>
                          <a:ea typeface="MS Mincho"/>
                          <a:cs typeface="Bank Gothic-Medium"/>
                        </a:rPr>
                        <a:t>,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or for item in q</a:t>
                      </a:r>
                      <a:r>
                        <a:rPr lang="en-US" sz="1200" dirty="0">
                          <a:effectLst/>
                          <a:latin typeface="Open Sans" panose="020B0606030504020204"/>
                          <a:ea typeface="MS Mincho"/>
                          <a:cs typeface="Bank Gothic-Medium"/>
                        </a:rPr>
                        <a:t>. Visits each item in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from front to rear.</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9262210"/>
                  </a:ext>
                </a:extLst>
              </a:tr>
              <a:tr h="698358">
                <a:tc>
                  <a:txBody>
                    <a:bodyPr/>
                    <a:lstStyle/>
                    <a:p>
                      <a:pPr marL="0" marR="12700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q.__contains</a:t>
                      </a:r>
                      <a:r>
                        <a:rPr lang="en-US" sz="1200" b="1" dirty="0">
                          <a:effectLst/>
                          <a:latin typeface="Courier New Bold" panose="02070609020205020404" pitchFamily="49" charset="0"/>
                          <a:ea typeface="MS Mincho"/>
                          <a:cs typeface="Courier New" panose="02070309020205020404" pitchFamily="49" charset="0"/>
                        </a:rPr>
                        <a:t>__(item)</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27000">
                        <a:lnSpc>
                          <a:spcPct val="200000"/>
                        </a:lnSpc>
                        <a:spcBef>
                          <a:spcPts val="0"/>
                        </a:spcBef>
                        <a:spcAft>
                          <a:spcPts val="0"/>
                        </a:spcAft>
                      </a:pPr>
                      <a:r>
                        <a:rPr lang="en-US" sz="1200" dirty="0">
                          <a:effectLst/>
                          <a:latin typeface="Open Sans" panose="020B0606030504020204"/>
                          <a:ea typeface="MS Mincho"/>
                          <a:cs typeface="Bank Gothic-Medium"/>
                        </a:rPr>
                        <a:t>Same as  </a:t>
                      </a:r>
                      <a:r>
                        <a:rPr lang="en-US" sz="1200" b="1" dirty="0">
                          <a:effectLst/>
                          <a:latin typeface="Courier New" panose="02070309020205020404" pitchFamily="49" charset="0"/>
                          <a:ea typeface="MS Mincho"/>
                          <a:cs typeface="Courier New" panose="02070309020205020404" pitchFamily="49" charset="0"/>
                        </a:rPr>
                        <a:t>item in q</a:t>
                      </a:r>
                      <a:r>
                        <a:rPr lang="en-US" sz="1200" dirty="0">
                          <a:effectLst/>
                          <a:latin typeface="Open Sans" panose="020B0606030504020204"/>
                          <a:ea typeface="MS Mincho"/>
                          <a:cs typeface="Bank Gothic-Medium"/>
                        </a:rPr>
                        <a:t>. Returns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True</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if item is in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or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False</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otherwise.</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7470395"/>
                  </a:ext>
                </a:extLst>
              </a:tr>
              <a:tr h="698358">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q1__add__(q2)</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Same as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q1 + q2</a:t>
                      </a:r>
                      <a:r>
                        <a:rPr lang="en-US" sz="1200" dirty="0">
                          <a:effectLst/>
                          <a:latin typeface="Open Sans" panose="020B0606030504020204"/>
                          <a:ea typeface="MS Mincho"/>
                          <a:cs typeface="Bank Gothic-Medium"/>
                        </a:rPr>
                        <a:t>. Returns a new queue containing the items in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q1</a:t>
                      </a:r>
                      <a:r>
                        <a:rPr lang="en-US" sz="1200" b="1" kern="1200" dirty="0">
                          <a:solidFill>
                            <a:schemeClr val="dk1"/>
                          </a:solidFill>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followed by the items in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q2</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3660373"/>
                  </a:ext>
                </a:extLst>
              </a:tr>
            </a:tbl>
          </a:graphicData>
        </a:graphic>
      </p:graphicFrame>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7925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The Queue Interface and Its Use </a:t>
            </a:r>
            <a:r>
              <a:rPr lang="en-US" sz="2000" dirty="0"/>
              <a:t>(3 of 5)</a:t>
            </a:r>
          </a:p>
        </p:txBody>
      </p:sp>
      <p:sp>
        <p:nvSpPr>
          <p:cNvPr id="3" name="Content Placeholder 2"/>
          <p:cNvSpPr>
            <a:spLocks noGrp="1"/>
          </p:cNvSpPr>
          <p:nvPr>
            <p:ph idx="1"/>
          </p:nvPr>
        </p:nvSpPr>
        <p:spPr>
          <a:xfrm>
            <a:off x="628650" y="1825625"/>
            <a:ext cx="7886700" cy="384175"/>
          </a:xfrm>
        </p:spPr>
        <p:txBody>
          <a:bodyPr/>
          <a:lstStyle/>
          <a:p>
            <a:pPr marL="291600" indent="-291600">
              <a:spcBef>
                <a:spcPts val="1000"/>
              </a:spcBef>
            </a:pPr>
            <a:r>
              <a:rPr lang="en-US" dirty="0"/>
              <a:t>Table 8.1 The Methods in the Queue Interface (continued)</a:t>
            </a:r>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623636909"/>
              </p:ext>
            </p:extLst>
          </p:nvPr>
        </p:nvGraphicFramePr>
        <p:xfrm>
          <a:off x="914400" y="2362200"/>
          <a:ext cx="7315200" cy="3768716"/>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638817319"/>
                    </a:ext>
                  </a:extLst>
                </a:gridCol>
                <a:gridCol w="4572000">
                  <a:extLst>
                    <a:ext uri="{9D8B030D-6E8A-4147-A177-3AD203B41FA5}">
                      <a16:colId xmlns:a16="http://schemas.microsoft.com/office/drawing/2014/main" val="710406908"/>
                    </a:ext>
                  </a:extLst>
                </a:gridCol>
              </a:tblGrid>
              <a:tr h="330832">
                <a:tc>
                  <a:txBody>
                    <a:bodyPr/>
                    <a:lstStyle/>
                    <a:p>
                      <a:r>
                        <a:rPr lang="en-US" dirty="0">
                          <a:solidFill>
                            <a:schemeClr val="bg2">
                              <a:lumMod val="10000"/>
                            </a:schemeClr>
                          </a:solidFill>
                          <a:latin typeface="Open Sans" panose="020B0606030504020204"/>
                        </a:rPr>
                        <a:t>Queue</a:t>
                      </a:r>
                      <a:r>
                        <a:rPr lang="en-US" baseline="0" dirty="0">
                          <a:solidFill>
                            <a:schemeClr val="bg2">
                              <a:lumMod val="10000"/>
                            </a:schemeClr>
                          </a:solidFill>
                          <a:latin typeface="Open Sans" panose="020B0606030504020204"/>
                        </a:rPr>
                        <a:t> Method</a:t>
                      </a:r>
                      <a:endParaRPr lang="en-US" dirty="0">
                        <a:solidFill>
                          <a:schemeClr val="bg2">
                            <a:lumMod val="10000"/>
                          </a:schemeClr>
                        </a:solidFill>
                        <a:latin typeface="Open Sans" panose="020B0606030504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2">
                              <a:lumMod val="10000"/>
                            </a:schemeClr>
                          </a:solidFill>
                          <a:latin typeface="Open Sans" panose="020B0606030504020204"/>
                        </a:rPr>
                        <a:t>What It Does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6059889"/>
                  </a:ext>
                </a:extLst>
              </a:tr>
              <a:tr h="978901">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q.__</a:t>
                      </a:r>
                      <a:r>
                        <a:rPr lang="en-US" sz="1200" b="1" dirty="0" err="1">
                          <a:effectLst/>
                          <a:latin typeface="Courier New Bold" panose="02070609020205020404" pitchFamily="49" charset="0"/>
                          <a:ea typeface="MS Mincho"/>
                          <a:cs typeface="Courier New" panose="02070309020205020404" pitchFamily="49" charset="0"/>
                        </a:rPr>
                        <a:t>eq</a:t>
                      </a:r>
                      <a:r>
                        <a:rPr lang="en-US" sz="1200" b="1" dirty="0">
                          <a:effectLst/>
                          <a:latin typeface="Courier New Bold" panose="02070609020205020404" pitchFamily="49" charset="0"/>
                          <a:ea typeface="MS Mincho"/>
                          <a:cs typeface="Courier New" panose="02070309020205020404" pitchFamily="49" charset="0"/>
                        </a:rPr>
                        <a:t>__(</a:t>
                      </a:r>
                      <a:r>
                        <a:rPr lang="en-US" sz="1200" b="1" dirty="0" err="1">
                          <a:effectLst/>
                          <a:latin typeface="Courier New Bold" panose="02070609020205020404" pitchFamily="49" charset="0"/>
                          <a:ea typeface="MS Mincho"/>
                          <a:cs typeface="Courier New" panose="02070309020205020404" pitchFamily="49" charset="0"/>
                        </a:rPr>
                        <a:t>anyObject</a:t>
                      </a:r>
                      <a:r>
                        <a:rPr lang="en-US" sz="1200" b="1" dirty="0">
                          <a:effectLst/>
                          <a:latin typeface="Courier New Bold" panose="02070609020205020404" pitchFamily="49" charset="0"/>
                          <a:ea typeface="MS Mincho"/>
                          <a:cs typeface="Courier New" panose="02070309020205020404" pitchFamily="49" charset="0"/>
                        </a:rPr>
                        <a:t>)</a:t>
                      </a:r>
                      <a:endParaRPr lang="en-US" sz="1000" dirty="0">
                        <a:effectLst/>
                        <a:latin typeface="Bank Gothic-Medium"/>
                        <a:ea typeface="MS Mincho"/>
                        <a:cs typeface="Bank Gothic-Medium"/>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Same as  </a:t>
                      </a:r>
                      <a:r>
                        <a:rPr lang="en-US" sz="1200" b="1" dirty="0">
                          <a:effectLst/>
                          <a:latin typeface="Courier New" panose="02070309020205020404" pitchFamily="49" charset="0"/>
                          <a:ea typeface="MS Mincho"/>
                          <a:cs typeface="Courier New" panose="02070309020205020404" pitchFamily="49" charset="0"/>
                        </a:rPr>
                        <a:t>q == anyObject</a:t>
                      </a:r>
                      <a:r>
                        <a:rPr lang="en-US" sz="1200" dirty="0">
                          <a:effectLst/>
                          <a:latin typeface="Courier New" panose="02070309020205020404" pitchFamily="49" charset="0"/>
                          <a:ea typeface="MS Mincho"/>
                          <a:cs typeface="Courier New" panose="02070309020205020404" pitchFamily="49" charset="0"/>
                        </a:rPr>
                        <a:t>.</a:t>
                      </a:r>
                      <a:r>
                        <a:rPr lang="en-US" sz="1200" dirty="0">
                          <a:effectLst/>
                          <a:latin typeface="Open Sans" panose="020B0606030504020204"/>
                          <a:ea typeface="MS Mincho"/>
                          <a:cs typeface="Bank Gothic-Medium"/>
                        </a:rPr>
                        <a:t> Returns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True</a:t>
                      </a:r>
                      <a:r>
                        <a:rPr lang="en-US" sz="1200" b="1" dirty="0">
                          <a:effectLst/>
                          <a:latin typeface="Courier New" panose="02070309020205020404" pitchFamily="49" charset="0"/>
                          <a:ea typeface="MS Mincho"/>
                          <a:cs typeface="Courier New" panose="02070309020205020404" pitchFamily="49" charset="0"/>
                        </a:rPr>
                        <a:t> </a:t>
                      </a:r>
                      <a:r>
                        <a:rPr lang="en-US" sz="1200" dirty="0">
                          <a:effectLst/>
                          <a:latin typeface="Open Sans" panose="020B0606030504020204"/>
                          <a:ea typeface="MS Mincho"/>
                          <a:cs typeface="Bank Gothic-Medium"/>
                        </a:rPr>
                        <a:t> if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equals  </a:t>
                      </a:r>
                      <a:r>
                        <a:rPr lang="en-US" sz="1200" b="1" kern="1200" dirty="0" err="1">
                          <a:solidFill>
                            <a:schemeClr val="dk1"/>
                          </a:solidFill>
                          <a:effectLst/>
                          <a:latin typeface="Courier New" panose="02070309020205020404" pitchFamily="49" charset="0"/>
                          <a:ea typeface="MS Mincho"/>
                          <a:cs typeface="Courier New" panose="02070309020205020404" pitchFamily="49" charset="0"/>
                        </a:rPr>
                        <a:t>anyObject</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or  </a:t>
                      </a:r>
                      <a:r>
                        <a:rPr lang="en-US" sz="1200" b="1" dirty="0">
                          <a:effectLst/>
                          <a:latin typeface="Courier New" panose="02070309020205020404" pitchFamily="49" charset="0"/>
                          <a:ea typeface="MS Mincho"/>
                          <a:cs typeface="Courier New" panose="02070309020205020404" pitchFamily="49" charset="0"/>
                        </a:rPr>
                        <a:t>False</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otherwise.  Two queues are equal if the items at corresponding positions are equal.</a:t>
                      </a:r>
                      <a:endParaRPr lang="en-US" sz="1000" dirty="0">
                        <a:effectLst/>
                        <a:latin typeface="Open Sans" panose="020B0606030504020204"/>
                        <a:ea typeface="MS Mincho"/>
                        <a:cs typeface="Bank Gothic-Medium"/>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895566"/>
                  </a:ext>
                </a:extLst>
              </a:tr>
              <a:tr h="330832">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q.clear</a:t>
                      </a:r>
                      <a:r>
                        <a:rPr lang="en-US" sz="1200" b="1" dirty="0">
                          <a:effectLst/>
                          <a:latin typeface="Courier New Bold" panose="02070609020205020404" pitchFamily="49" charset="0"/>
                          <a:ea typeface="MS Mincho"/>
                          <a:cs typeface="Courier New" panose="02070309020205020404" pitchFamily="49" charset="0"/>
                        </a:rPr>
                        <a:t>()</a:t>
                      </a:r>
                      <a:endParaRPr lang="en-US" sz="950" dirty="0">
                        <a:effectLst/>
                        <a:latin typeface="Bank Gothic Bold"/>
                        <a:ea typeface="MS Mincho"/>
                        <a:cs typeface="Bank Gothic Bold"/>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 Bold"/>
                        </a:rPr>
                        <a:t>Makes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 Bold"/>
                        </a:rPr>
                        <a:t> become empty.</a:t>
                      </a:r>
                      <a:endParaRPr lang="en-US" sz="950" dirty="0">
                        <a:effectLst/>
                        <a:latin typeface="Open Sans" panose="020B0606030504020204"/>
                        <a:ea typeface="MS Mincho"/>
                        <a:cs typeface="Bank Gothic Bold"/>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4264938"/>
                  </a:ext>
                </a:extLst>
              </a:tr>
              <a:tr h="652601">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q.peek</a:t>
                      </a:r>
                      <a:r>
                        <a:rPr lang="en-US" sz="1200" b="1" dirty="0">
                          <a:effectLst/>
                          <a:latin typeface="Courier New Bold" panose="02070609020205020404" pitchFamily="49" charset="0"/>
                          <a:ea typeface="MS Mincho"/>
                          <a:cs typeface="Courier New" panose="02070309020205020404" pitchFamily="49" charset="0"/>
                        </a:rPr>
                        <a:t>()</a:t>
                      </a:r>
                      <a:endParaRPr lang="en-US" sz="950" dirty="0">
                        <a:effectLst/>
                        <a:latin typeface="Bank Gothic Bold"/>
                        <a:ea typeface="MS Mincho"/>
                        <a:cs typeface="Bank Gothic Bold"/>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 Bold"/>
                        </a:rPr>
                        <a:t>Returns the item at the front of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 Bold"/>
                        </a:rPr>
                        <a:t>. </a:t>
                      </a:r>
                      <a:r>
                        <a:rPr lang="en-US" sz="1200" i="1" dirty="0">
                          <a:effectLst/>
                          <a:latin typeface="Open Sans" panose="020B0606030504020204"/>
                          <a:ea typeface="MS Mincho"/>
                          <a:cs typeface="Bank Gothic Bold"/>
                        </a:rPr>
                        <a:t>Precondition</a:t>
                      </a:r>
                      <a:r>
                        <a:rPr lang="en-US" sz="1200" dirty="0">
                          <a:effectLst/>
                          <a:latin typeface="Open Sans" panose="020B0606030504020204"/>
                          <a:ea typeface="MS Mincho"/>
                          <a:cs typeface="Bank Gothic Bold"/>
                        </a:rPr>
                        <a:t>: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 Bold"/>
                        </a:rPr>
                        <a:t> must not be empty; raises a  </a:t>
                      </a:r>
                      <a:r>
                        <a:rPr lang="en-US" sz="1200" b="1" dirty="0">
                          <a:effectLst/>
                          <a:latin typeface="Courier New" panose="02070309020205020404" pitchFamily="49" charset="0"/>
                          <a:ea typeface="MS Mincho"/>
                          <a:cs typeface="Courier New" panose="02070309020205020404" pitchFamily="49" charset="0"/>
                        </a:rPr>
                        <a:t>K</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eyError</a:t>
                      </a:r>
                      <a:r>
                        <a:rPr lang="en-US" sz="1200" b="1" kern="1200" dirty="0">
                          <a:solidFill>
                            <a:schemeClr val="dk1"/>
                          </a:solidFill>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 Bold"/>
                        </a:rPr>
                        <a:t> if the queue is empty.</a:t>
                      </a:r>
                      <a:endParaRPr lang="en-US" sz="950" dirty="0">
                        <a:effectLst/>
                        <a:latin typeface="Open Sans" panose="020B0606030504020204"/>
                        <a:ea typeface="MS Mincho"/>
                        <a:cs typeface="Bank Gothic Bold"/>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0505412"/>
                  </a:ext>
                </a:extLst>
              </a:tr>
              <a:tr h="330832">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q.add</a:t>
                      </a:r>
                      <a:r>
                        <a:rPr lang="en-US" sz="1200" b="1" dirty="0">
                          <a:effectLst/>
                          <a:latin typeface="Courier New Bold" panose="02070609020205020404" pitchFamily="49" charset="0"/>
                          <a:ea typeface="MS Mincho"/>
                          <a:cs typeface="Courier New" panose="02070309020205020404" pitchFamily="49" charset="0"/>
                        </a:rPr>
                        <a:t>(item)</a:t>
                      </a:r>
                      <a:endParaRPr lang="en-US" sz="1000" dirty="0">
                        <a:effectLst/>
                        <a:latin typeface="Bank Gothic-Medium"/>
                        <a:ea typeface="MS Mincho"/>
                        <a:cs typeface="Bank Gothic-Medium"/>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Adds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item</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to the rear of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a:t>
                      </a:r>
                      <a:endParaRPr lang="en-US" sz="1000" dirty="0">
                        <a:effectLst/>
                        <a:latin typeface="Open Sans" panose="020B0606030504020204"/>
                        <a:ea typeface="MS Mincho"/>
                        <a:cs typeface="Bank Gothic-Medium"/>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9730604"/>
                  </a:ext>
                </a:extLst>
              </a:tr>
              <a:tr h="717108">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q.pop</a:t>
                      </a:r>
                      <a:r>
                        <a:rPr lang="en-US" sz="1200" b="1" dirty="0">
                          <a:effectLst/>
                          <a:latin typeface="Courier New Bold" panose="02070609020205020404" pitchFamily="49" charset="0"/>
                          <a:ea typeface="MS Mincho"/>
                          <a:cs typeface="Courier New" panose="02070309020205020404" pitchFamily="49" charset="0"/>
                        </a:rPr>
                        <a:t>() </a:t>
                      </a:r>
                      <a:endParaRPr lang="en-US" sz="950" dirty="0">
                        <a:effectLst/>
                        <a:latin typeface="Bank Gothic Bold"/>
                        <a:ea typeface="MS Mincho"/>
                        <a:cs typeface="Bank Gothic Bold"/>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 Bold"/>
                        </a:rPr>
                        <a:t>Removes and returns the item at the front of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 Bold"/>
                        </a:rPr>
                        <a:t>. </a:t>
                      </a:r>
                      <a:r>
                        <a:rPr lang="en-US" sz="1200" i="1" dirty="0">
                          <a:effectLst/>
                          <a:latin typeface="Open Sans" panose="020B0606030504020204"/>
                          <a:ea typeface="MS Mincho"/>
                          <a:cs typeface="Bank Gothic Bold"/>
                        </a:rPr>
                        <a:t>Precondition</a:t>
                      </a:r>
                      <a:r>
                        <a:rPr lang="en-US" sz="1200" dirty="0">
                          <a:effectLst/>
                          <a:latin typeface="Open Sans" panose="020B0606030504020204"/>
                          <a:ea typeface="MS Mincho"/>
                          <a:cs typeface="Bank Gothic Bold"/>
                        </a:rPr>
                        <a:t>: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q</a:t>
                      </a:r>
                      <a:r>
                        <a:rPr lang="en-US" sz="1200" b="1" kern="1200" dirty="0">
                          <a:solidFill>
                            <a:schemeClr val="dk1"/>
                          </a:solidFill>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 Bold"/>
                        </a:rPr>
                        <a:t> must not be empty; raises a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KeyError</a:t>
                      </a:r>
                      <a:r>
                        <a:rPr lang="en-US" sz="1200" b="1" kern="1200" dirty="0">
                          <a:solidFill>
                            <a:schemeClr val="dk1"/>
                          </a:solidFill>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 Bold"/>
                        </a:rPr>
                        <a:t> if the queue is empty.</a:t>
                      </a:r>
                      <a:endParaRPr lang="en-US" sz="950" dirty="0">
                        <a:effectLst/>
                        <a:latin typeface="Open Sans" panose="020B0606030504020204"/>
                        <a:ea typeface="MS Mincho"/>
                        <a:cs typeface="Bank Gothic Bold"/>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511060"/>
                  </a:ext>
                </a:extLst>
              </a:tr>
            </a:tbl>
          </a:graphicData>
        </a:graphic>
      </p:graphicFrame>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6620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Queue Interface and Its Use </a:t>
            </a:r>
            <a:r>
              <a:rPr lang="en-US" sz="2000" dirty="0"/>
              <a:t>(4 of 5)</a:t>
            </a:r>
          </a:p>
        </p:txBody>
      </p:sp>
      <p:sp>
        <p:nvSpPr>
          <p:cNvPr id="3" name="Content Placeholder 2"/>
          <p:cNvSpPr>
            <a:spLocks noGrp="1"/>
          </p:cNvSpPr>
          <p:nvPr>
            <p:ph idx="1"/>
          </p:nvPr>
        </p:nvSpPr>
        <p:spPr>
          <a:xfrm>
            <a:off x="628650" y="1621438"/>
            <a:ext cx="7886700" cy="307975"/>
          </a:xfrm>
        </p:spPr>
        <p:txBody>
          <a:bodyPr/>
          <a:lstStyle/>
          <a:p>
            <a:pPr marL="291600" indent="-291600">
              <a:spcBef>
                <a:spcPts val="1000"/>
              </a:spcBef>
            </a:pPr>
            <a:r>
              <a:rPr lang="en-US" dirty="0"/>
              <a:t>Table 8.2 The Effects of Queue Operations</a:t>
            </a:r>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219514475"/>
              </p:ext>
            </p:extLst>
          </p:nvPr>
        </p:nvGraphicFramePr>
        <p:xfrm>
          <a:off x="939370" y="2069238"/>
          <a:ext cx="7928683" cy="3600247"/>
        </p:xfrm>
        <a:graphic>
          <a:graphicData uri="http://schemas.openxmlformats.org/drawingml/2006/table">
            <a:tbl>
              <a:tblPr firstRow="1" bandRow="1">
                <a:tableStyleId>{5C22544A-7EE6-4342-B048-85BDC9FD1C3A}</a:tableStyleId>
              </a:tblPr>
              <a:tblGrid>
                <a:gridCol w="1866452">
                  <a:extLst>
                    <a:ext uri="{9D8B030D-6E8A-4147-A177-3AD203B41FA5}">
                      <a16:colId xmlns:a16="http://schemas.microsoft.com/office/drawing/2014/main" val="1759542097"/>
                    </a:ext>
                  </a:extLst>
                </a:gridCol>
                <a:gridCol w="1924498">
                  <a:extLst>
                    <a:ext uri="{9D8B030D-6E8A-4147-A177-3AD203B41FA5}">
                      <a16:colId xmlns:a16="http://schemas.microsoft.com/office/drawing/2014/main" val="2662520319"/>
                    </a:ext>
                  </a:extLst>
                </a:gridCol>
                <a:gridCol w="990600">
                  <a:extLst>
                    <a:ext uri="{9D8B030D-6E8A-4147-A177-3AD203B41FA5}">
                      <a16:colId xmlns:a16="http://schemas.microsoft.com/office/drawing/2014/main" val="3119104746"/>
                    </a:ext>
                  </a:extLst>
                </a:gridCol>
                <a:gridCol w="3147133">
                  <a:extLst>
                    <a:ext uri="{9D8B030D-6E8A-4147-A177-3AD203B41FA5}">
                      <a16:colId xmlns:a16="http://schemas.microsoft.com/office/drawing/2014/main" val="3726988133"/>
                    </a:ext>
                  </a:extLst>
                </a:gridCol>
              </a:tblGrid>
              <a:tr h="469038">
                <a:tc>
                  <a:txBody>
                    <a:bodyPr/>
                    <a:lstStyle/>
                    <a:p>
                      <a:r>
                        <a:rPr lang="en-US" dirty="0">
                          <a:solidFill>
                            <a:schemeClr val="bg2">
                              <a:lumMod val="10000"/>
                            </a:schemeClr>
                          </a:solidFill>
                          <a:latin typeface="Open Sans" panose="020B0606030504020204"/>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2">
                              <a:lumMod val="10000"/>
                            </a:schemeClr>
                          </a:solidFill>
                          <a:latin typeface="Open Sans" panose="020B0606030504020204"/>
                        </a:rPr>
                        <a:t>State of the Queue</a:t>
                      </a:r>
                      <a:r>
                        <a:rPr lang="en-US" baseline="0" dirty="0">
                          <a:solidFill>
                            <a:schemeClr val="bg2">
                              <a:lumMod val="10000"/>
                            </a:schemeClr>
                          </a:solidFill>
                          <a:latin typeface="Open Sans" panose="020B0606030504020204"/>
                        </a:rPr>
                        <a:t> after Operation</a:t>
                      </a:r>
                      <a:endParaRPr lang="en-US" dirty="0">
                        <a:solidFill>
                          <a:schemeClr val="bg2">
                            <a:lumMod val="10000"/>
                          </a:schemeClr>
                        </a:solidFill>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2">
                              <a:lumMod val="10000"/>
                            </a:schemeClr>
                          </a:solidFill>
                          <a:latin typeface="Open Sans" panose="020B0606030504020204"/>
                        </a:rPr>
                        <a:t>Value Returned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2">
                              <a:lumMod val="10000"/>
                            </a:schemeClr>
                          </a:solidFill>
                          <a:latin typeface="Open Sans" panose="020B0606030504020204"/>
                        </a:rPr>
                        <a:t>Comment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773839"/>
                  </a:ext>
                </a:extLst>
              </a:tr>
              <a:tr h="324433">
                <a:tc>
                  <a:txBody>
                    <a:bodyPr/>
                    <a:lstStyle/>
                    <a:p>
                      <a:pPr marL="0" marR="0">
                        <a:lnSpc>
                          <a:spcPct val="200000"/>
                        </a:lnSpc>
                        <a:spcBef>
                          <a:spcPts val="0"/>
                        </a:spcBef>
                        <a:spcAft>
                          <a:spcPts val="0"/>
                        </a:spcAft>
                      </a:pPr>
                      <a:r>
                        <a:rPr lang="fr-FR" sz="1200" b="1" dirty="0">
                          <a:effectLst/>
                          <a:latin typeface="Courier New Bold" panose="02070609020205020404" pitchFamily="49" charset="0"/>
                          <a:ea typeface="MS Mincho"/>
                          <a:cs typeface="Courier New" panose="02070309020205020404" pitchFamily="49" charset="0"/>
                        </a:rPr>
                        <a:t>q</a:t>
                      </a:r>
                      <a:r>
                        <a:rPr lang="fr-FR" sz="1200" dirty="0">
                          <a:effectLst/>
                          <a:latin typeface="Times" panose="02020603050405020304" pitchFamily="18" charset="0"/>
                          <a:ea typeface="MS Mincho"/>
                          <a:cs typeface="Bank Gothic Bold"/>
                        </a:rPr>
                        <a:t> </a:t>
                      </a:r>
                      <a:r>
                        <a:rPr lang="fr-FR" sz="1200" b="1" dirty="0">
                          <a:effectLst/>
                          <a:latin typeface="Courier New Bold" panose="02070609020205020404" pitchFamily="49" charset="0"/>
                          <a:ea typeface="MS Mincho"/>
                          <a:cs typeface="Courier New" panose="02070309020205020404" pitchFamily="49" charset="0"/>
                        </a:rPr>
                        <a:t>=</a:t>
                      </a:r>
                      <a:r>
                        <a:rPr lang="fr-FR" sz="1200" dirty="0">
                          <a:effectLst/>
                          <a:latin typeface="Times" panose="02020603050405020304" pitchFamily="18" charset="0"/>
                          <a:ea typeface="MS Mincho"/>
                          <a:cs typeface="Bank Gothic Bold"/>
                        </a:rPr>
                        <a:t> </a:t>
                      </a:r>
                      <a:r>
                        <a:rPr lang="fr-FR" sz="1200" b="1" dirty="0">
                          <a:effectLst/>
                          <a:latin typeface="Courier New Bold" panose="02070609020205020404" pitchFamily="49" charset="0"/>
                          <a:ea typeface="MS Mincho"/>
                          <a:cs typeface="Courier New" panose="02070309020205020404" pitchFamily="49" charset="0"/>
                        </a:rPr>
                        <a:t>&lt;Queue</a:t>
                      </a:r>
                      <a:r>
                        <a:rPr lang="fr-FR" sz="1200" dirty="0">
                          <a:effectLst/>
                          <a:latin typeface="Times" panose="02020603050405020304" pitchFamily="18" charset="0"/>
                          <a:ea typeface="MS Mincho"/>
                          <a:cs typeface="Bank Gothic Bold"/>
                        </a:rPr>
                        <a:t> </a:t>
                      </a:r>
                      <a:r>
                        <a:rPr lang="fr-FR" sz="1200" b="1" dirty="0">
                          <a:effectLst/>
                          <a:latin typeface="Courier New Bold" panose="02070609020205020404" pitchFamily="49" charset="0"/>
                          <a:ea typeface="MS Mincho"/>
                          <a:cs typeface="Courier New" panose="02070309020205020404" pitchFamily="49" charset="0"/>
                        </a:rPr>
                        <a:t>Type&gt;()</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fr-FR" sz="1200" b="1" dirty="0">
                          <a:effectLst/>
                          <a:latin typeface="Times" panose="02020603050405020304" pitchFamily="18" charset="0"/>
                          <a:ea typeface="MS Mincho"/>
                          <a:cs typeface="Bank Gothic Bold"/>
                        </a:rPr>
                        <a:t> </a:t>
                      </a:r>
                      <a:r>
                        <a:rPr lang="fr-FR" sz="1200" b="1" dirty="0">
                          <a:solidFill>
                            <a:srgbClr val="CBDDEF"/>
                          </a:solidFill>
                          <a:effectLst/>
                          <a:latin typeface="Times" panose="02020603050405020304" pitchFamily="18" charset="0"/>
                          <a:ea typeface="MS Mincho"/>
                          <a:cs typeface="Bank Gothic Bold"/>
                        </a:rPr>
                        <a:t>blank</a:t>
                      </a:r>
                      <a:endParaRPr lang="en-US" sz="1000" dirty="0">
                        <a:solidFill>
                          <a:srgbClr val="CBDDEF"/>
                        </a:solidFill>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fr-FR" sz="1200" b="1" dirty="0">
                          <a:effectLst/>
                          <a:latin typeface="Times" panose="02020603050405020304" pitchFamily="18" charset="0"/>
                          <a:ea typeface="MS Mincho"/>
                          <a:cs typeface="Bank Gothic Bold"/>
                        </a:rPr>
                        <a:t> </a:t>
                      </a:r>
                      <a:r>
                        <a:rPr lang="fr-FR" sz="1200" b="1" dirty="0">
                          <a:solidFill>
                            <a:srgbClr val="CBDDEF"/>
                          </a:solidFill>
                          <a:effectLst/>
                          <a:latin typeface="Times" panose="02020603050405020304" pitchFamily="18" charset="0"/>
                          <a:ea typeface="MS Mincho"/>
                          <a:cs typeface="Bank Gothic Bold"/>
                        </a:rPr>
                        <a:t>blank</a:t>
                      </a:r>
                      <a:endParaRPr lang="en-US" sz="1000" dirty="0">
                        <a:solidFill>
                          <a:srgbClr val="CBDDEF"/>
                        </a:solidFill>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Initially, the queue is empty.</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4788692"/>
                  </a:ext>
                </a:extLst>
              </a:tr>
              <a:tr h="440695">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q.add</a:t>
                      </a:r>
                      <a:r>
                        <a:rPr lang="en-US" sz="1200" b="1" dirty="0">
                          <a:effectLst/>
                          <a:latin typeface="Courier New Bold" panose="02070609020205020404" pitchFamily="49" charset="0"/>
                          <a:ea typeface="MS Mincho"/>
                          <a:cs typeface="Courier New" panose="02070309020205020404" pitchFamily="49" charset="0"/>
                        </a:rPr>
                        <a:t>(a)</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a</a:t>
                      </a:r>
                      <a:endParaRPr lang="en-US" sz="100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Times" panose="02020603050405020304" pitchFamily="18" charset="0"/>
                          <a:ea typeface="MS Mincho"/>
                          <a:cs typeface="Bank Gothic Bold"/>
                        </a:rPr>
                        <a:t> </a:t>
                      </a:r>
                      <a:r>
                        <a:rPr lang="en-US" sz="1200" b="1" dirty="0">
                          <a:solidFill>
                            <a:srgbClr val="E7EFF7"/>
                          </a:solidFill>
                          <a:effectLst/>
                          <a:latin typeface="Times" panose="02020603050405020304" pitchFamily="18" charset="0"/>
                          <a:ea typeface="MS Mincho"/>
                          <a:cs typeface="Bank Gothic Bold"/>
                        </a:rPr>
                        <a:t>blank</a:t>
                      </a:r>
                      <a:endParaRPr lang="en-US" sz="1000" dirty="0">
                        <a:solidFill>
                          <a:srgbClr val="E7EFF7"/>
                        </a:solidFill>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The queue contains the single item  </a:t>
                      </a:r>
                      <a:r>
                        <a:rPr lang="en-US" sz="1200" b="1" dirty="0">
                          <a:effectLst/>
                          <a:latin typeface="Courier New" panose="02070309020205020404" pitchFamily="49" charset="0"/>
                          <a:ea typeface="MS Mincho"/>
                          <a:cs typeface="Courier New" panose="02070309020205020404" pitchFamily="49" charset="0"/>
                        </a:rPr>
                        <a:t>a</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7197962"/>
                  </a:ext>
                </a:extLst>
              </a:tr>
              <a:tr h="648866">
                <a:tc>
                  <a:txBody>
                    <a:bodyPr/>
                    <a:lstStyle/>
                    <a:p>
                      <a:pPr marL="0" marR="0">
                        <a:lnSpc>
                          <a:spcPct val="200000"/>
                        </a:lnSpc>
                        <a:spcBef>
                          <a:spcPts val="0"/>
                        </a:spcBef>
                        <a:spcAft>
                          <a:spcPts val="0"/>
                        </a:spcAft>
                      </a:pPr>
                      <a:r>
                        <a:rPr lang="en-US" sz="1200" b="1">
                          <a:effectLst/>
                          <a:latin typeface="Courier New Bold" panose="02070609020205020404" pitchFamily="49" charset="0"/>
                          <a:ea typeface="MS Mincho"/>
                          <a:cs typeface="Courier New" panose="02070309020205020404" pitchFamily="49" charset="0"/>
                        </a:rPr>
                        <a:t>q.add(b)</a:t>
                      </a:r>
                      <a:endParaRPr lang="en-US" sz="95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a</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b</a:t>
                      </a:r>
                      <a:endParaRPr lang="en-US" sz="100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fr-FR" sz="1200" b="1" dirty="0">
                          <a:effectLst/>
                          <a:latin typeface="Times" panose="02020603050405020304" pitchFamily="18" charset="0"/>
                          <a:ea typeface="MS Mincho"/>
                          <a:cs typeface="Bank Gothic Bold"/>
                        </a:rPr>
                        <a:t> </a:t>
                      </a:r>
                      <a:r>
                        <a:rPr lang="fr-FR" sz="1200" b="1" dirty="0">
                          <a:solidFill>
                            <a:srgbClr val="CBDDEF"/>
                          </a:solidFill>
                          <a:effectLst/>
                          <a:latin typeface="Times" panose="02020603050405020304" pitchFamily="18" charset="0"/>
                          <a:ea typeface="MS Mincho"/>
                          <a:cs typeface="Bank Gothic Bold"/>
                        </a:rPr>
                        <a:t>blank</a:t>
                      </a:r>
                      <a:endParaRPr lang="en-US" sz="1000" dirty="0">
                        <a:solidFill>
                          <a:srgbClr val="CBDDEF"/>
                        </a:solidFill>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Open Sans" panose="020B0606030504020204"/>
                          <a:ea typeface="MS Mincho"/>
                          <a:cs typeface="Courier New" panose="02070309020205020404" pitchFamily="49" charset="0"/>
                        </a:rPr>
                        <a:t>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a</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is at the front of the queue and</a:t>
                      </a:r>
                      <a:r>
                        <a:rPr lang="en-US" sz="1200" b="1" dirty="0">
                          <a:effectLst/>
                          <a:latin typeface="Open Sans" panose="020B0606030504020204"/>
                          <a:ea typeface="MS Mincho"/>
                          <a:cs typeface="Courier New" panose="02070309020205020404" pitchFamily="49" charset="0"/>
                        </a:rPr>
                        <a:t>  </a:t>
                      </a:r>
                      <a:r>
                        <a:rPr lang="en-US" sz="1200" b="1" dirty="0">
                          <a:effectLst/>
                          <a:latin typeface="Courier New" panose="02070309020205020404" pitchFamily="49" charset="0"/>
                          <a:ea typeface="MS Mincho"/>
                          <a:cs typeface="Courier New" panose="02070309020205020404" pitchFamily="49" charset="0"/>
                        </a:rPr>
                        <a:t>b</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is at the rear.</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6462059"/>
                  </a:ext>
                </a:extLst>
              </a:tr>
              <a:tr h="324433">
                <a:tc>
                  <a:txBody>
                    <a:bodyPr/>
                    <a:lstStyle/>
                    <a:p>
                      <a:pPr marL="0" marR="0">
                        <a:lnSpc>
                          <a:spcPct val="200000"/>
                        </a:lnSpc>
                        <a:spcBef>
                          <a:spcPts val="0"/>
                        </a:spcBef>
                        <a:spcAft>
                          <a:spcPts val="0"/>
                        </a:spcAft>
                      </a:pPr>
                      <a:r>
                        <a:rPr lang="en-US" sz="1200" b="1">
                          <a:effectLst/>
                          <a:latin typeface="Courier New Bold" panose="02070609020205020404" pitchFamily="49" charset="0"/>
                          <a:ea typeface="MS Mincho"/>
                          <a:cs typeface="Courier New" panose="02070309020205020404" pitchFamily="49" charset="0"/>
                        </a:rPr>
                        <a:t>q.add(c)</a:t>
                      </a:r>
                      <a:endParaRPr lang="en-US" sz="95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a</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b</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c</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Times" panose="02020603050405020304" pitchFamily="18" charset="0"/>
                          <a:ea typeface="MS Mincho"/>
                          <a:cs typeface="Bank Gothic Bold"/>
                        </a:rPr>
                        <a:t> </a:t>
                      </a:r>
                      <a:r>
                        <a:rPr lang="en-US" sz="1200" b="1" dirty="0">
                          <a:solidFill>
                            <a:srgbClr val="E7EFF7"/>
                          </a:solidFill>
                          <a:effectLst/>
                          <a:latin typeface="Times" panose="02020603050405020304" pitchFamily="18" charset="0"/>
                          <a:ea typeface="MS Mincho"/>
                          <a:cs typeface="Bank Gothic Bold"/>
                        </a:rPr>
                        <a:t>blank</a:t>
                      </a:r>
                      <a:endParaRPr lang="en-US" sz="1000" dirty="0">
                        <a:solidFill>
                          <a:srgbClr val="E7EFF7"/>
                        </a:solidFill>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Open Sans" panose="020B0606030504020204"/>
                          <a:ea typeface="MS Mincho"/>
                          <a:cs typeface="Courier New" panose="02070309020205020404" pitchFamily="49" charset="0"/>
                        </a:rPr>
                        <a:t> </a:t>
                      </a:r>
                      <a:r>
                        <a:rPr lang="en-US" sz="1200" b="1" kern="1200" dirty="0">
                          <a:solidFill>
                            <a:schemeClr val="dk1"/>
                          </a:solidFill>
                          <a:effectLst/>
                          <a:latin typeface="Courier New" panose="02070309020205020404" pitchFamily="49" charset="0"/>
                          <a:ea typeface="MS Mincho"/>
                          <a:cs typeface="Courier New" panose="02070309020205020404" pitchFamily="49" charset="0"/>
                        </a:rPr>
                        <a:t>c</a:t>
                      </a:r>
                      <a:r>
                        <a:rPr lang="en-US" sz="1200" b="1" dirty="0">
                          <a:effectLst/>
                          <a:latin typeface="Open Sans" panose="020B0606030504020204"/>
                          <a:ea typeface="MS Mincho"/>
                          <a:cs typeface="Courier New" panose="02070309020205020404" pitchFamily="49" charset="0"/>
                        </a:rPr>
                        <a:t> </a:t>
                      </a:r>
                      <a:r>
                        <a:rPr lang="en-US" sz="1200" dirty="0">
                          <a:effectLst/>
                          <a:latin typeface="Open Sans" panose="020B0606030504020204"/>
                          <a:ea typeface="MS Mincho"/>
                          <a:cs typeface="Bank Gothic-Medium"/>
                        </a:rPr>
                        <a:t> is added at the rear.</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783505"/>
                  </a:ext>
                </a:extLst>
              </a:tr>
              <a:tr h="324433">
                <a:tc>
                  <a:txBody>
                    <a:bodyPr/>
                    <a:lstStyle/>
                    <a:p>
                      <a:pPr marL="0" marR="0">
                        <a:lnSpc>
                          <a:spcPct val="200000"/>
                        </a:lnSpc>
                        <a:spcBef>
                          <a:spcPts val="0"/>
                        </a:spcBef>
                        <a:spcAft>
                          <a:spcPts val="0"/>
                        </a:spcAft>
                      </a:pPr>
                      <a:r>
                        <a:rPr lang="en-US" sz="1200" b="1">
                          <a:effectLst/>
                          <a:latin typeface="Courier New Bold" panose="02070609020205020404" pitchFamily="49" charset="0"/>
                          <a:ea typeface="MS Mincho"/>
                          <a:cs typeface="Courier New" panose="02070309020205020404" pitchFamily="49" charset="0"/>
                        </a:rPr>
                        <a:t>q.isEmpty()</a:t>
                      </a:r>
                      <a:endParaRPr lang="en-US" sz="95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a</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b</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c</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effectLst/>
                          <a:latin typeface="Courier New Bold" panose="02070609020205020404" pitchFamily="49" charset="0"/>
                          <a:ea typeface="MS Mincho"/>
                          <a:cs typeface="Courier New" panose="02070309020205020404" pitchFamily="49" charset="0"/>
                        </a:rPr>
                        <a:t>False</a:t>
                      </a:r>
                      <a:endParaRPr lang="en-US" sz="100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The queue is not empty.</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1620852"/>
                  </a:ext>
                </a:extLst>
              </a:tr>
              <a:tr h="324433">
                <a:tc>
                  <a:txBody>
                    <a:bodyPr/>
                    <a:lstStyle/>
                    <a:p>
                      <a:pPr marL="0" marR="0">
                        <a:lnSpc>
                          <a:spcPct val="200000"/>
                        </a:lnSpc>
                        <a:spcBef>
                          <a:spcPts val="0"/>
                        </a:spcBef>
                        <a:spcAft>
                          <a:spcPts val="0"/>
                        </a:spcAft>
                      </a:pPr>
                      <a:r>
                        <a:rPr lang="en-US" sz="1200" b="1">
                          <a:effectLst/>
                          <a:latin typeface="Courier New Bold" panose="02070609020205020404" pitchFamily="49" charset="0"/>
                          <a:ea typeface="MS Mincho"/>
                          <a:cs typeface="Courier New" panose="02070309020205020404" pitchFamily="49" charset="0"/>
                        </a:rPr>
                        <a:t>len(q)</a:t>
                      </a:r>
                      <a:endParaRPr lang="en-US" sz="95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a</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b</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c</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3</a:t>
                      </a:r>
                      <a:endParaRPr lang="en-US" sz="100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The queue contains three items.</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1544240"/>
                  </a:ext>
                </a:extLst>
              </a:tr>
              <a:tr h="648866">
                <a:tc>
                  <a:txBody>
                    <a:bodyPr/>
                    <a:lstStyle/>
                    <a:p>
                      <a:pPr marL="0" marR="0">
                        <a:lnSpc>
                          <a:spcPct val="200000"/>
                        </a:lnSpc>
                        <a:spcBef>
                          <a:spcPts val="0"/>
                        </a:spcBef>
                        <a:spcAft>
                          <a:spcPts val="0"/>
                        </a:spcAft>
                      </a:pPr>
                      <a:r>
                        <a:rPr lang="en-US" sz="1200" b="1">
                          <a:effectLst/>
                          <a:latin typeface="Courier New Bold" panose="02070609020205020404" pitchFamily="49" charset="0"/>
                          <a:ea typeface="MS Mincho"/>
                          <a:cs typeface="Courier New" panose="02070309020205020404" pitchFamily="49" charset="0"/>
                        </a:rPr>
                        <a:t>q.peek()</a:t>
                      </a:r>
                      <a:r>
                        <a:rPr lang="en-US" sz="1200">
                          <a:effectLst/>
                          <a:latin typeface="Times" panose="02020603050405020304" pitchFamily="18" charset="0"/>
                          <a:ea typeface="MS Mincho"/>
                          <a:cs typeface="Bank Gothic Bold"/>
                        </a:rPr>
                        <a:t> </a:t>
                      </a:r>
                      <a:endParaRPr lang="en-US" sz="95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a</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b</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c</a:t>
                      </a:r>
                      <a:r>
                        <a:rPr lang="en-US" sz="1200" dirty="0">
                          <a:effectLst/>
                          <a:latin typeface="Times" panose="02020603050405020304" pitchFamily="18" charset="0"/>
                          <a:ea typeface="MS Mincho"/>
                          <a:cs typeface="Bank Gothic Bold"/>
                        </a:rPr>
                        <a:t> </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a</a:t>
                      </a:r>
                      <a:endParaRPr lang="en-US" sz="100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effectLst/>
                          <a:latin typeface="Open Sans" panose="020B0606030504020204"/>
                          <a:ea typeface="MS Mincho"/>
                          <a:cs typeface="Bank Gothic-Medium"/>
                        </a:rPr>
                        <a:t>Return the front item on the queue without</a:t>
                      </a:r>
                      <a:r>
                        <a:rPr lang="en-US" sz="1200" baseline="0" dirty="0">
                          <a:effectLst/>
                          <a:latin typeface="Open Sans" panose="020B0606030504020204"/>
                          <a:ea typeface="MS Mincho"/>
                          <a:cs typeface="Bank Gothic-Medium"/>
                        </a:rPr>
                        <a:t> </a:t>
                      </a:r>
                      <a:r>
                        <a:rPr lang="en-US" sz="1200" dirty="0">
                          <a:effectLst/>
                          <a:latin typeface="Open Sans" panose="020B0606030504020204"/>
                          <a:ea typeface="MS Mincho"/>
                          <a:cs typeface="Bank Gothic-Medium"/>
                        </a:rPr>
                        <a:t>removing it.</a:t>
                      </a:r>
                      <a:endParaRPr lang="en-US" sz="1000" dirty="0">
                        <a:effectLst/>
                        <a:latin typeface="Open Sans" panose="020B0606030504020204"/>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3289573"/>
                  </a:ext>
                </a:extLst>
              </a:tr>
            </a:tbl>
          </a:graphicData>
        </a:graphic>
      </p:graphicFrame>
      <p:sp>
        <p:nvSpPr>
          <p:cNvPr id="6"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02230896"/>
      </p:ext>
    </p:extLst>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58824</TotalTime>
  <Words>5672</Words>
  <Application>Microsoft Office PowerPoint</Application>
  <PresentationFormat>On-screen Show (4:3)</PresentationFormat>
  <Paragraphs>458</Paragraphs>
  <Slides>42</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5" baseType="lpstr">
      <vt:lpstr>MS Mincho</vt:lpstr>
      <vt:lpstr>Arial</vt:lpstr>
      <vt:lpstr>Bank Gothic Bold</vt:lpstr>
      <vt:lpstr>Bank Gothic-Medium</vt:lpstr>
      <vt:lpstr>Courier New</vt:lpstr>
      <vt:lpstr>Courier New Bold</vt:lpstr>
      <vt:lpstr>Open Sans</vt:lpstr>
      <vt:lpstr>Open Sans Regular</vt:lpstr>
      <vt:lpstr>Summer Font</vt:lpstr>
      <vt:lpstr>Times</vt:lpstr>
      <vt:lpstr>Times New Roman</vt:lpstr>
      <vt:lpstr>Brand_PPT_Template_SIMPLIFIED_SD</vt:lpstr>
      <vt:lpstr>Equation</vt:lpstr>
      <vt:lpstr>Chapter 8: Queues</vt:lpstr>
      <vt:lpstr>Learning Objectives</vt:lpstr>
      <vt:lpstr>Overview of Queues (1 of 3)</vt:lpstr>
      <vt:lpstr>Overview of Queues (2 of 3)</vt:lpstr>
      <vt:lpstr>Overview of Queues (3 of 3)</vt:lpstr>
      <vt:lpstr>The Queue Interface and Its Use (1 of 5)</vt:lpstr>
      <vt:lpstr>The Queue Interface and Its Use (2 of 5)</vt:lpstr>
      <vt:lpstr>The Queue Interface and Its Use (3 of 5)</vt:lpstr>
      <vt:lpstr>The Queue Interface and Its Use (4 of 5)</vt:lpstr>
      <vt:lpstr>The Queue Interface and Its Use (5 of 5)</vt:lpstr>
      <vt:lpstr>Two Applications of Queues</vt:lpstr>
      <vt:lpstr>Simulations (1 of 2)</vt:lpstr>
      <vt:lpstr>Simulations (2 of 2)</vt:lpstr>
      <vt:lpstr>Round-Robin C P U Scheduling (1 of 2)</vt:lpstr>
      <vt:lpstr>Round-Robin C P U Scheduling (2 of 2)</vt:lpstr>
      <vt:lpstr>Implementations of Queues</vt:lpstr>
      <vt:lpstr>A Linked Implementation of Queues (1 of 6)</vt:lpstr>
      <vt:lpstr>A Linked Implementation of Queues (2 of 6)</vt:lpstr>
      <vt:lpstr>A Linked Implementation of Queues (3 of 6)</vt:lpstr>
      <vt:lpstr>A Linked Implementation of Queues (4 of 6)</vt:lpstr>
      <vt:lpstr>A Linked Implementation of Queues (5 of 6)</vt:lpstr>
      <vt:lpstr>A Linked Implementation of Queues (6 of 6)</vt:lpstr>
      <vt:lpstr>An Array Implementation (1 of 6)</vt:lpstr>
      <vt:lpstr>An Array Implementation (2 of 6)</vt:lpstr>
      <vt:lpstr>An Array Implementation (3 of 6)</vt:lpstr>
      <vt:lpstr>An Array Implementation (4 of 6)</vt:lpstr>
      <vt:lpstr>An Array Implementation (5 of 6)</vt:lpstr>
      <vt:lpstr>An Array Implementation (6 of 6)</vt:lpstr>
      <vt:lpstr>Time and Space Analysis for the Two Implementations</vt:lpstr>
      <vt:lpstr>Priority Queues (1 of 11)</vt:lpstr>
      <vt:lpstr>Priority Queues (2 of 11)</vt:lpstr>
      <vt:lpstr>Priority Queues (3 of 11)</vt:lpstr>
      <vt:lpstr>Priority Queues (4 of 11)</vt:lpstr>
      <vt:lpstr>Priority Queues (5 of 11)</vt:lpstr>
      <vt:lpstr>Priority Queues (6 of 11)</vt:lpstr>
      <vt:lpstr>Priority Queues (7 of 11)</vt:lpstr>
      <vt:lpstr>Priority Queues (8 of 11)</vt:lpstr>
      <vt:lpstr>Priority Queues (9 of 11)</vt:lpstr>
      <vt:lpstr>Priority Queues (10 of 11)</vt:lpstr>
      <vt:lpstr>Priority Queues (11 of 11)</vt:lpstr>
      <vt:lpstr>Chapter Summary (1 of 2)</vt:lpstr>
      <vt:lpstr>Chapter Summary (2 of 2)</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Project Management</dc:title>
  <dc:creator>Stulga, Michele L</dc:creator>
  <cp:lastModifiedBy>Vaughey, Jim</cp:lastModifiedBy>
  <cp:revision>792</cp:revision>
  <dcterms:created xsi:type="dcterms:W3CDTF">2001-07-05T23:10:12Z</dcterms:created>
  <dcterms:modified xsi:type="dcterms:W3CDTF">2018-12-21T19:05:33Z</dcterms:modified>
</cp:coreProperties>
</file>