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Lst>
  <p:notesMasterIdLst>
    <p:notesMasterId r:id="rId67"/>
  </p:notesMasterIdLst>
  <p:handoutMasterIdLst>
    <p:handoutMasterId r:id="rId68"/>
  </p:handoutMasterIdLst>
  <p:sldIdLst>
    <p:sldId id="473" r:id="rId2"/>
    <p:sldId id="333" r:id="rId3"/>
    <p:sldId id="412" r:id="rId4"/>
    <p:sldId id="413" r:id="rId5"/>
    <p:sldId id="414" r:id="rId6"/>
    <p:sldId id="415" r:id="rId7"/>
    <p:sldId id="416" r:id="rId8"/>
    <p:sldId id="417" r:id="rId9"/>
    <p:sldId id="418" r:id="rId10"/>
    <p:sldId id="419" r:id="rId11"/>
    <p:sldId id="420" r:id="rId12"/>
    <p:sldId id="421" r:id="rId13"/>
    <p:sldId id="471" r:id="rId14"/>
    <p:sldId id="422" r:id="rId15"/>
    <p:sldId id="423" r:id="rId16"/>
    <p:sldId id="424" r:id="rId17"/>
    <p:sldId id="425" r:id="rId18"/>
    <p:sldId id="426" r:id="rId19"/>
    <p:sldId id="427" r:id="rId20"/>
    <p:sldId id="428" r:id="rId21"/>
    <p:sldId id="429" r:id="rId22"/>
    <p:sldId id="430" r:id="rId23"/>
    <p:sldId id="431" r:id="rId24"/>
    <p:sldId id="432" r:id="rId25"/>
    <p:sldId id="433" r:id="rId26"/>
    <p:sldId id="434" r:id="rId27"/>
    <p:sldId id="435" r:id="rId28"/>
    <p:sldId id="436" r:id="rId29"/>
    <p:sldId id="472" r:id="rId30"/>
    <p:sldId id="437" r:id="rId31"/>
    <p:sldId id="438" r:id="rId32"/>
    <p:sldId id="439" r:id="rId33"/>
    <p:sldId id="440" r:id="rId34"/>
    <p:sldId id="441" r:id="rId35"/>
    <p:sldId id="442" r:id="rId36"/>
    <p:sldId id="443" r:id="rId37"/>
    <p:sldId id="444" r:id="rId38"/>
    <p:sldId id="445" r:id="rId39"/>
    <p:sldId id="446" r:id="rId40"/>
    <p:sldId id="447" r:id="rId41"/>
    <p:sldId id="448" r:id="rId42"/>
    <p:sldId id="449" r:id="rId43"/>
    <p:sldId id="450" r:id="rId44"/>
    <p:sldId id="451" r:id="rId45"/>
    <p:sldId id="452" r:id="rId46"/>
    <p:sldId id="453" r:id="rId47"/>
    <p:sldId id="454" r:id="rId48"/>
    <p:sldId id="455" r:id="rId49"/>
    <p:sldId id="456" r:id="rId50"/>
    <p:sldId id="457" r:id="rId51"/>
    <p:sldId id="458" r:id="rId52"/>
    <p:sldId id="459" r:id="rId53"/>
    <p:sldId id="460" r:id="rId54"/>
    <p:sldId id="461" r:id="rId55"/>
    <p:sldId id="462" r:id="rId56"/>
    <p:sldId id="463" r:id="rId57"/>
    <p:sldId id="464" r:id="rId58"/>
    <p:sldId id="465" r:id="rId59"/>
    <p:sldId id="466" r:id="rId60"/>
    <p:sldId id="467" r:id="rId61"/>
    <p:sldId id="468" r:id="rId62"/>
    <p:sldId id="469" r:id="rId63"/>
    <p:sldId id="470" r:id="rId64"/>
    <p:sldId id="335" r:id="rId65"/>
    <p:sldId id="336" r:id="rId66"/>
  </p:sldIdLst>
  <p:sldSz cx="9144000" cy="6858000" type="screen4x3"/>
  <p:notesSz cx="6858000" cy="9144000"/>
  <p:custDataLst>
    <p:tags r:id="rId69"/>
  </p:custDataLst>
  <p:defaultTextStyle>
    <a:defPPr>
      <a:defRPr lang="en-US"/>
    </a:defPPr>
    <a:lvl1pPr algn="l" rtl="0" fontAlgn="base">
      <a:spcBef>
        <a:spcPct val="0"/>
      </a:spcBef>
      <a:spcAft>
        <a:spcPct val="0"/>
      </a:spcAft>
      <a:defRPr sz="2200" kern="1200">
        <a:solidFill>
          <a:schemeClr val="tx1"/>
        </a:solidFill>
        <a:latin typeface="Times New Roman" pitchFamily="18" charset="0"/>
        <a:ea typeface="+mn-ea"/>
        <a:cs typeface="+mn-cs"/>
      </a:defRPr>
    </a:lvl1pPr>
    <a:lvl2pPr marL="457200" algn="l" rtl="0" fontAlgn="base">
      <a:spcBef>
        <a:spcPct val="0"/>
      </a:spcBef>
      <a:spcAft>
        <a:spcPct val="0"/>
      </a:spcAft>
      <a:defRPr sz="2200" kern="1200">
        <a:solidFill>
          <a:schemeClr val="tx1"/>
        </a:solidFill>
        <a:latin typeface="Times New Roman" pitchFamily="18" charset="0"/>
        <a:ea typeface="+mn-ea"/>
        <a:cs typeface="+mn-cs"/>
      </a:defRPr>
    </a:lvl2pPr>
    <a:lvl3pPr marL="914400" algn="l" rtl="0" fontAlgn="base">
      <a:spcBef>
        <a:spcPct val="0"/>
      </a:spcBef>
      <a:spcAft>
        <a:spcPct val="0"/>
      </a:spcAft>
      <a:defRPr sz="2200" kern="1200">
        <a:solidFill>
          <a:schemeClr val="tx1"/>
        </a:solidFill>
        <a:latin typeface="Times New Roman" pitchFamily="18" charset="0"/>
        <a:ea typeface="+mn-ea"/>
        <a:cs typeface="+mn-cs"/>
      </a:defRPr>
    </a:lvl3pPr>
    <a:lvl4pPr marL="1371600" algn="l" rtl="0" fontAlgn="base">
      <a:spcBef>
        <a:spcPct val="0"/>
      </a:spcBef>
      <a:spcAft>
        <a:spcPct val="0"/>
      </a:spcAft>
      <a:defRPr sz="2200" kern="1200">
        <a:solidFill>
          <a:schemeClr val="tx1"/>
        </a:solidFill>
        <a:latin typeface="Times New Roman" pitchFamily="18" charset="0"/>
        <a:ea typeface="+mn-ea"/>
        <a:cs typeface="+mn-cs"/>
      </a:defRPr>
    </a:lvl4pPr>
    <a:lvl5pPr marL="1828800" algn="l" rtl="0" fontAlgn="base">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 id="1" name="Rafael Ignacio Bonilla Armijos" initials="RIBA" lastIdx="2" clrIdx="1">
    <p:extLst/>
  </p:cmAuthor>
  <p:cmAuthor id="2" name="Stulga, Michele L" initials="SML" lastIdx="19"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3800"/>
    <a:srgbClr val="006800"/>
    <a:srgbClr val="C00000"/>
    <a:srgbClr val="5B53FF"/>
    <a:srgbClr val="66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4" autoAdjust="0"/>
    <p:restoredTop sz="86443" autoAdjust="0"/>
  </p:normalViewPr>
  <p:slideViewPr>
    <p:cSldViewPr>
      <p:cViewPr varScale="1">
        <p:scale>
          <a:sx n="58" d="100"/>
          <a:sy n="58" d="100"/>
        </p:scale>
        <p:origin x="1536" y="56"/>
      </p:cViewPr>
      <p:guideLst>
        <p:guide orient="horz" pos="2160"/>
        <p:guide pos="2880"/>
      </p:guideLst>
    </p:cSldViewPr>
  </p:slideViewPr>
  <p:outlineViewPr>
    <p:cViewPr>
      <p:scale>
        <a:sx n="50" d="100"/>
        <a:sy n="50" d="100"/>
      </p:scale>
      <p:origin x="0" y="-83046"/>
    </p:cViewPr>
  </p:outlineViewPr>
  <p:notesTextViewPr>
    <p:cViewPr>
      <p:scale>
        <a:sx n="100" d="100"/>
        <a:sy n="100" d="100"/>
      </p:scale>
      <p:origin x="0" y="0"/>
    </p:cViewPr>
  </p:notesTextViewPr>
  <p:sorterViewPr>
    <p:cViewPr>
      <p:scale>
        <a:sx n="66" d="100"/>
        <a:sy n="66" d="100"/>
      </p:scale>
      <p:origin x="0" y="-394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4C7AC561-FEF4-4564-B1BB-B4891A40ACD7}" type="slidenum">
              <a:rPr lang="en-US"/>
              <a:pPr>
                <a:defRPr/>
              </a:pPr>
              <a:t>‹#›</a:t>
            </a:fld>
            <a:endParaRPr lang="en-US" dirty="0"/>
          </a:p>
        </p:txBody>
      </p:sp>
    </p:spTree>
    <p:extLst>
      <p:ext uri="{BB962C8B-B14F-4D97-AF65-F5344CB8AC3E}">
        <p14:creationId xmlns:p14="http://schemas.microsoft.com/office/powerpoint/2010/main" val="2562974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D4FD6BFF-8DB4-463C-8B03-99A14BC43E25}" type="slidenum">
              <a:rPr lang="en-US"/>
              <a:pPr>
                <a:defRPr/>
              </a:pPr>
              <a:t>‹#›</a:t>
            </a:fld>
            <a:endParaRPr lang="en-US" dirty="0"/>
          </a:p>
        </p:txBody>
      </p:sp>
    </p:spTree>
    <p:extLst>
      <p:ext uri="{BB962C8B-B14F-4D97-AF65-F5344CB8AC3E}">
        <p14:creationId xmlns:p14="http://schemas.microsoft.com/office/powerpoint/2010/main" val="137465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a:p>
        </p:txBody>
      </p:sp>
    </p:spTree>
    <p:extLst>
      <p:ext uri="{BB962C8B-B14F-4D97-AF65-F5344CB8AC3E}">
        <p14:creationId xmlns:p14="http://schemas.microsoft.com/office/powerpoint/2010/main" val="359749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10</a:t>
            </a:fld>
            <a:endParaRPr lang="en-US" dirty="0"/>
          </a:p>
        </p:txBody>
      </p:sp>
    </p:spTree>
    <p:extLst>
      <p:ext uri="{BB962C8B-B14F-4D97-AF65-F5344CB8AC3E}">
        <p14:creationId xmlns:p14="http://schemas.microsoft.com/office/powerpoint/2010/main" val="3146923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11</a:t>
            </a:fld>
            <a:endParaRPr lang="en-US" dirty="0"/>
          </a:p>
        </p:txBody>
      </p:sp>
    </p:spTree>
    <p:extLst>
      <p:ext uri="{BB962C8B-B14F-4D97-AF65-F5344CB8AC3E}">
        <p14:creationId xmlns:p14="http://schemas.microsoft.com/office/powerpoint/2010/main" val="1820300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12</a:t>
            </a:fld>
            <a:endParaRPr lang="en-US" dirty="0"/>
          </a:p>
        </p:txBody>
      </p:sp>
    </p:spTree>
    <p:extLst>
      <p:ext uri="{BB962C8B-B14F-4D97-AF65-F5344CB8AC3E}">
        <p14:creationId xmlns:p14="http://schemas.microsoft.com/office/powerpoint/2010/main" val="286798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13</a:t>
            </a:fld>
            <a:endParaRPr lang="en-US" dirty="0"/>
          </a:p>
        </p:txBody>
      </p:sp>
    </p:spTree>
    <p:extLst>
      <p:ext uri="{BB962C8B-B14F-4D97-AF65-F5344CB8AC3E}">
        <p14:creationId xmlns:p14="http://schemas.microsoft.com/office/powerpoint/2010/main" val="3380215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14</a:t>
            </a:fld>
            <a:endParaRPr lang="en-US" dirty="0"/>
          </a:p>
        </p:txBody>
      </p:sp>
    </p:spTree>
    <p:extLst>
      <p:ext uri="{BB962C8B-B14F-4D97-AF65-F5344CB8AC3E}">
        <p14:creationId xmlns:p14="http://schemas.microsoft.com/office/powerpoint/2010/main" val="122404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15</a:t>
            </a:fld>
            <a:endParaRPr lang="en-US" dirty="0"/>
          </a:p>
        </p:txBody>
      </p:sp>
    </p:spTree>
    <p:extLst>
      <p:ext uri="{BB962C8B-B14F-4D97-AF65-F5344CB8AC3E}">
        <p14:creationId xmlns:p14="http://schemas.microsoft.com/office/powerpoint/2010/main" val="1245095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16</a:t>
            </a:fld>
            <a:endParaRPr lang="en-US" dirty="0"/>
          </a:p>
        </p:txBody>
      </p:sp>
    </p:spTree>
    <p:extLst>
      <p:ext uri="{BB962C8B-B14F-4D97-AF65-F5344CB8AC3E}">
        <p14:creationId xmlns:p14="http://schemas.microsoft.com/office/powerpoint/2010/main" val="3761070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17</a:t>
            </a:fld>
            <a:endParaRPr lang="en-US" dirty="0"/>
          </a:p>
        </p:txBody>
      </p:sp>
    </p:spTree>
    <p:extLst>
      <p:ext uri="{BB962C8B-B14F-4D97-AF65-F5344CB8AC3E}">
        <p14:creationId xmlns:p14="http://schemas.microsoft.com/office/powerpoint/2010/main" val="304178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18</a:t>
            </a:fld>
            <a:endParaRPr lang="en-US" dirty="0"/>
          </a:p>
        </p:txBody>
      </p:sp>
    </p:spTree>
    <p:extLst>
      <p:ext uri="{BB962C8B-B14F-4D97-AF65-F5344CB8AC3E}">
        <p14:creationId xmlns:p14="http://schemas.microsoft.com/office/powerpoint/2010/main" val="626343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19</a:t>
            </a:fld>
            <a:endParaRPr lang="en-US" dirty="0"/>
          </a:p>
        </p:txBody>
      </p:sp>
    </p:spTree>
    <p:extLst>
      <p:ext uri="{BB962C8B-B14F-4D97-AF65-F5344CB8AC3E}">
        <p14:creationId xmlns:p14="http://schemas.microsoft.com/office/powerpoint/2010/main" val="151924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a:t>
            </a:fld>
            <a:endParaRPr lang="en-US" dirty="0"/>
          </a:p>
        </p:txBody>
      </p:sp>
    </p:spTree>
    <p:extLst>
      <p:ext uri="{BB962C8B-B14F-4D97-AF65-F5344CB8AC3E}">
        <p14:creationId xmlns:p14="http://schemas.microsoft.com/office/powerpoint/2010/main" val="1284051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20</a:t>
            </a:fld>
            <a:endParaRPr lang="en-US" dirty="0"/>
          </a:p>
        </p:txBody>
      </p:sp>
    </p:spTree>
    <p:extLst>
      <p:ext uri="{BB962C8B-B14F-4D97-AF65-F5344CB8AC3E}">
        <p14:creationId xmlns:p14="http://schemas.microsoft.com/office/powerpoint/2010/main" val="1791359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21</a:t>
            </a:fld>
            <a:endParaRPr lang="en-US" dirty="0"/>
          </a:p>
        </p:txBody>
      </p:sp>
    </p:spTree>
    <p:extLst>
      <p:ext uri="{BB962C8B-B14F-4D97-AF65-F5344CB8AC3E}">
        <p14:creationId xmlns:p14="http://schemas.microsoft.com/office/powerpoint/2010/main" val="253119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22</a:t>
            </a:fld>
            <a:endParaRPr lang="en-US" dirty="0"/>
          </a:p>
        </p:txBody>
      </p:sp>
    </p:spTree>
    <p:extLst>
      <p:ext uri="{BB962C8B-B14F-4D97-AF65-F5344CB8AC3E}">
        <p14:creationId xmlns:p14="http://schemas.microsoft.com/office/powerpoint/2010/main" val="3826968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23</a:t>
            </a:fld>
            <a:endParaRPr lang="en-US" dirty="0"/>
          </a:p>
        </p:txBody>
      </p:sp>
    </p:spTree>
    <p:extLst>
      <p:ext uri="{BB962C8B-B14F-4D97-AF65-F5344CB8AC3E}">
        <p14:creationId xmlns:p14="http://schemas.microsoft.com/office/powerpoint/2010/main" val="2178447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24</a:t>
            </a:fld>
            <a:endParaRPr lang="en-US" dirty="0"/>
          </a:p>
        </p:txBody>
      </p:sp>
    </p:spTree>
    <p:extLst>
      <p:ext uri="{BB962C8B-B14F-4D97-AF65-F5344CB8AC3E}">
        <p14:creationId xmlns:p14="http://schemas.microsoft.com/office/powerpoint/2010/main" val="3742252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25</a:t>
            </a:fld>
            <a:endParaRPr lang="en-US" dirty="0"/>
          </a:p>
        </p:txBody>
      </p:sp>
    </p:spTree>
    <p:extLst>
      <p:ext uri="{BB962C8B-B14F-4D97-AF65-F5344CB8AC3E}">
        <p14:creationId xmlns:p14="http://schemas.microsoft.com/office/powerpoint/2010/main" val="1603016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26</a:t>
            </a:fld>
            <a:endParaRPr lang="en-US" dirty="0"/>
          </a:p>
        </p:txBody>
      </p:sp>
    </p:spTree>
    <p:extLst>
      <p:ext uri="{BB962C8B-B14F-4D97-AF65-F5344CB8AC3E}">
        <p14:creationId xmlns:p14="http://schemas.microsoft.com/office/powerpoint/2010/main" val="3027109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27</a:t>
            </a:fld>
            <a:endParaRPr lang="en-US" dirty="0"/>
          </a:p>
        </p:txBody>
      </p:sp>
    </p:spTree>
    <p:extLst>
      <p:ext uri="{BB962C8B-B14F-4D97-AF65-F5344CB8AC3E}">
        <p14:creationId xmlns:p14="http://schemas.microsoft.com/office/powerpoint/2010/main" val="683080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28</a:t>
            </a:fld>
            <a:endParaRPr lang="en-US" dirty="0"/>
          </a:p>
        </p:txBody>
      </p:sp>
    </p:spTree>
    <p:extLst>
      <p:ext uri="{BB962C8B-B14F-4D97-AF65-F5344CB8AC3E}">
        <p14:creationId xmlns:p14="http://schemas.microsoft.com/office/powerpoint/2010/main" val="11129458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29</a:t>
            </a:fld>
            <a:endParaRPr lang="en-US" dirty="0"/>
          </a:p>
        </p:txBody>
      </p:sp>
    </p:spTree>
    <p:extLst>
      <p:ext uri="{BB962C8B-B14F-4D97-AF65-F5344CB8AC3E}">
        <p14:creationId xmlns:p14="http://schemas.microsoft.com/office/powerpoint/2010/main" val="3932812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a:t>
            </a:fld>
            <a:endParaRPr lang="en-US" dirty="0"/>
          </a:p>
        </p:txBody>
      </p:sp>
    </p:spTree>
    <p:extLst>
      <p:ext uri="{BB962C8B-B14F-4D97-AF65-F5344CB8AC3E}">
        <p14:creationId xmlns:p14="http://schemas.microsoft.com/office/powerpoint/2010/main" val="2855487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30</a:t>
            </a:fld>
            <a:endParaRPr lang="en-US" dirty="0"/>
          </a:p>
        </p:txBody>
      </p:sp>
    </p:spTree>
    <p:extLst>
      <p:ext uri="{BB962C8B-B14F-4D97-AF65-F5344CB8AC3E}">
        <p14:creationId xmlns:p14="http://schemas.microsoft.com/office/powerpoint/2010/main" val="501159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31</a:t>
            </a:fld>
            <a:endParaRPr lang="en-US" dirty="0"/>
          </a:p>
        </p:txBody>
      </p:sp>
    </p:spTree>
    <p:extLst>
      <p:ext uri="{BB962C8B-B14F-4D97-AF65-F5344CB8AC3E}">
        <p14:creationId xmlns:p14="http://schemas.microsoft.com/office/powerpoint/2010/main" val="8173143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32</a:t>
            </a:fld>
            <a:endParaRPr lang="en-US" dirty="0"/>
          </a:p>
        </p:txBody>
      </p:sp>
    </p:spTree>
    <p:extLst>
      <p:ext uri="{BB962C8B-B14F-4D97-AF65-F5344CB8AC3E}">
        <p14:creationId xmlns:p14="http://schemas.microsoft.com/office/powerpoint/2010/main" val="3956870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33</a:t>
            </a:fld>
            <a:endParaRPr lang="en-US" dirty="0"/>
          </a:p>
        </p:txBody>
      </p:sp>
    </p:spTree>
    <p:extLst>
      <p:ext uri="{BB962C8B-B14F-4D97-AF65-F5344CB8AC3E}">
        <p14:creationId xmlns:p14="http://schemas.microsoft.com/office/powerpoint/2010/main" val="24424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34</a:t>
            </a:fld>
            <a:endParaRPr lang="en-US" dirty="0"/>
          </a:p>
        </p:txBody>
      </p:sp>
    </p:spTree>
    <p:extLst>
      <p:ext uri="{BB962C8B-B14F-4D97-AF65-F5344CB8AC3E}">
        <p14:creationId xmlns:p14="http://schemas.microsoft.com/office/powerpoint/2010/main" val="3289850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35</a:t>
            </a:fld>
            <a:endParaRPr lang="en-US" dirty="0"/>
          </a:p>
        </p:txBody>
      </p:sp>
    </p:spTree>
    <p:extLst>
      <p:ext uri="{BB962C8B-B14F-4D97-AF65-F5344CB8AC3E}">
        <p14:creationId xmlns:p14="http://schemas.microsoft.com/office/powerpoint/2010/main" val="28344274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36</a:t>
            </a:fld>
            <a:endParaRPr lang="en-US" dirty="0"/>
          </a:p>
        </p:txBody>
      </p:sp>
    </p:spTree>
    <p:extLst>
      <p:ext uri="{BB962C8B-B14F-4D97-AF65-F5344CB8AC3E}">
        <p14:creationId xmlns:p14="http://schemas.microsoft.com/office/powerpoint/2010/main" val="983675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37</a:t>
            </a:fld>
            <a:endParaRPr lang="en-US" dirty="0"/>
          </a:p>
        </p:txBody>
      </p:sp>
    </p:spTree>
    <p:extLst>
      <p:ext uri="{BB962C8B-B14F-4D97-AF65-F5344CB8AC3E}">
        <p14:creationId xmlns:p14="http://schemas.microsoft.com/office/powerpoint/2010/main" val="14638972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38</a:t>
            </a:fld>
            <a:endParaRPr lang="en-US" dirty="0"/>
          </a:p>
        </p:txBody>
      </p:sp>
    </p:spTree>
    <p:extLst>
      <p:ext uri="{BB962C8B-B14F-4D97-AF65-F5344CB8AC3E}">
        <p14:creationId xmlns:p14="http://schemas.microsoft.com/office/powerpoint/2010/main" val="12069067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39</a:t>
            </a:fld>
            <a:endParaRPr lang="en-US" dirty="0"/>
          </a:p>
        </p:txBody>
      </p:sp>
    </p:spTree>
    <p:extLst>
      <p:ext uri="{BB962C8B-B14F-4D97-AF65-F5344CB8AC3E}">
        <p14:creationId xmlns:p14="http://schemas.microsoft.com/office/powerpoint/2010/main" val="1215250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a:t>
            </a:fld>
            <a:endParaRPr lang="en-US" dirty="0"/>
          </a:p>
        </p:txBody>
      </p:sp>
    </p:spTree>
    <p:extLst>
      <p:ext uri="{BB962C8B-B14F-4D97-AF65-F5344CB8AC3E}">
        <p14:creationId xmlns:p14="http://schemas.microsoft.com/office/powerpoint/2010/main" val="17498822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40</a:t>
            </a:fld>
            <a:endParaRPr lang="en-US" dirty="0"/>
          </a:p>
        </p:txBody>
      </p:sp>
    </p:spTree>
    <p:extLst>
      <p:ext uri="{BB962C8B-B14F-4D97-AF65-F5344CB8AC3E}">
        <p14:creationId xmlns:p14="http://schemas.microsoft.com/office/powerpoint/2010/main" val="15041236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41</a:t>
            </a:fld>
            <a:endParaRPr lang="en-US" dirty="0"/>
          </a:p>
        </p:txBody>
      </p:sp>
    </p:spTree>
    <p:extLst>
      <p:ext uri="{BB962C8B-B14F-4D97-AF65-F5344CB8AC3E}">
        <p14:creationId xmlns:p14="http://schemas.microsoft.com/office/powerpoint/2010/main" val="9613187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42</a:t>
            </a:fld>
            <a:endParaRPr lang="en-US" dirty="0"/>
          </a:p>
        </p:txBody>
      </p:sp>
    </p:spTree>
    <p:extLst>
      <p:ext uri="{BB962C8B-B14F-4D97-AF65-F5344CB8AC3E}">
        <p14:creationId xmlns:p14="http://schemas.microsoft.com/office/powerpoint/2010/main" val="18991086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43</a:t>
            </a:fld>
            <a:endParaRPr lang="en-US" dirty="0"/>
          </a:p>
        </p:txBody>
      </p:sp>
    </p:spTree>
    <p:extLst>
      <p:ext uri="{BB962C8B-B14F-4D97-AF65-F5344CB8AC3E}">
        <p14:creationId xmlns:p14="http://schemas.microsoft.com/office/powerpoint/2010/main" val="21118660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44</a:t>
            </a:fld>
            <a:endParaRPr lang="en-US" dirty="0"/>
          </a:p>
        </p:txBody>
      </p:sp>
    </p:spTree>
    <p:extLst>
      <p:ext uri="{BB962C8B-B14F-4D97-AF65-F5344CB8AC3E}">
        <p14:creationId xmlns:p14="http://schemas.microsoft.com/office/powerpoint/2010/main" val="36627146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45</a:t>
            </a:fld>
            <a:endParaRPr lang="en-US" dirty="0"/>
          </a:p>
        </p:txBody>
      </p:sp>
    </p:spTree>
    <p:extLst>
      <p:ext uri="{BB962C8B-B14F-4D97-AF65-F5344CB8AC3E}">
        <p14:creationId xmlns:p14="http://schemas.microsoft.com/office/powerpoint/2010/main" val="39643123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46</a:t>
            </a:fld>
            <a:endParaRPr lang="en-US" dirty="0"/>
          </a:p>
        </p:txBody>
      </p:sp>
    </p:spTree>
    <p:extLst>
      <p:ext uri="{BB962C8B-B14F-4D97-AF65-F5344CB8AC3E}">
        <p14:creationId xmlns:p14="http://schemas.microsoft.com/office/powerpoint/2010/main" val="13733745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47</a:t>
            </a:fld>
            <a:endParaRPr lang="en-US" dirty="0"/>
          </a:p>
        </p:txBody>
      </p:sp>
    </p:spTree>
    <p:extLst>
      <p:ext uri="{BB962C8B-B14F-4D97-AF65-F5344CB8AC3E}">
        <p14:creationId xmlns:p14="http://schemas.microsoft.com/office/powerpoint/2010/main" val="21669448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48</a:t>
            </a:fld>
            <a:endParaRPr lang="en-US" dirty="0"/>
          </a:p>
        </p:txBody>
      </p:sp>
    </p:spTree>
    <p:extLst>
      <p:ext uri="{BB962C8B-B14F-4D97-AF65-F5344CB8AC3E}">
        <p14:creationId xmlns:p14="http://schemas.microsoft.com/office/powerpoint/2010/main" val="11269493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49</a:t>
            </a:fld>
            <a:endParaRPr lang="en-US" dirty="0"/>
          </a:p>
        </p:txBody>
      </p:sp>
    </p:spTree>
    <p:extLst>
      <p:ext uri="{BB962C8B-B14F-4D97-AF65-F5344CB8AC3E}">
        <p14:creationId xmlns:p14="http://schemas.microsoft.com/office/powerpoint/2010/main" val="54209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a:t>
            </a:fld>
            <a:endParaRPr lang="en-US" dirty="0"/>
          </a:p>
        </p:txBody>
      </p:sp>
    </p:spTree>
    <p:extLst>
      <p:ext uri="{BB962C8B-B14F-4D97-AF65-F5344CB8AC3E}">
        <p14:creationId xmlns:p14="http://schemas.microsoft.com/office/powerpoint/2010/main" val="22732036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50</a:t>
            </a:fld>
            <a:endParaRPr lang="en-US" dirty="0"/>
          </a:p>
        </p:txBody>
      </p:sp>
    </p:spTree>
    <p:extLst>
      <p:ext uri="{BB962C8B-B14F-4D97-AF65-F5344CB8AC3E}">
        <p14:creationId xmlns:p14="http://schemas.microsoft.com/office/powerpoint/2010/main" val="1495957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51</a:t>
            </a:fld>
            <a:endParaRPr lang="en-US" dirty="0"/>
          </a:p>
        </p:txBody>
      </p:sp>
    </p:spTree>
    <p:extLst>
      <p:ext uri="{BB962C8B-B14F-4D97-AF65-F5344CB8AC3E}">
        <p14:creationId xmlns:p14="http://schemas.microsoft.com/office/powerpoint/2010/main" val="13167680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52</a:t>
            </a:fld>
            <a:endParaRPr lang="en-US" dirty="0"/>
          </a:p>
        </p:txBody>
      </p:sp>
    </p:spTree>
    <p:extLst>
      <p:ext uri="{BB962C8B-B14F-4D97-AF65-F5344CB8AC3E}">
        <p14:creationId xmlns:p14="http://schemas.microsoft.com/office/powerpoint/2010/main" val="7461450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53</a:t>
            </a:fld>
            <a:endParaRPr lang="en-US" dirty="0"/>
          </a:p>
        </p:txBody>
      </p:sp>
    </p:spTree>
    <p:extLst>
      <p:ext uri="{BB962C8B-B14F-4D97-AF65-F5344CB8AC3E}">
        <p14:creationId xmlns:p14="http://schemas.microsoft.com/office/powerpoint/2010/main" val="12740131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54</a:t>
            </a:fld>
            <a:endParaRPr lang="en-US" dirty="0"/>
          </a:p>
        </p:txBody>
      </p:sp>
    </p:spTree>
    <p:extLst>
      <p:ext uri="{BB962C8B-B14F-4D97-AF65-F5344CB8AC3E}">
        <p14:creationId xmlns:p14="http://schemas.microsoft.com/office/powerpoint/2010/main" val="40747829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55</a:t>
            </a:fld>
            <a:endParaRPr lang="en-US" dirty="0"/>
          </a:p>
        </p:txBody>
      </p:sp>
    </p:spTree>
    <p:extLst>
      <p:ext uri="{BB962C8B-B14F-4D97-AF65-F5344CB8AC3E}">
        <p14:creationId xmlns:p14="http://schemas.microsoft.com/office/powerpoint/2010/main" val="37512935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56</a:t>
            </a:fld>
            <a:endParaRPr lang="en-US" dirty="0"/>
          </a:p>
        </p:txBody>
      </p:sp>
    </p:spTree>
    <p:extLst>
      <p:ext uri="{BB962C8B-B14F-4D97-AF65-F5344CB8AC3E}">
        <p14:creationId xmlns:p14="http://schemas.microsoft.com/office/powerpoint/2010/main" val="18982381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57</a:t>
            </a:fld>
            <a:endParaRPr lang="en-US" dirty="0"/>
          </a:p>
        </p:txBody>
      </p:sp>
    </p:spTree>
    <p:extLst>
      <p:ext uri="{BB962C8B-B14F-4D97-AF65-F5344CB8AC3E}">
        <p14:creationId xmlns:p14="http://schemas.microsoft.com/office/powerpoint/2010/main" val="42246304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58</a:t>
            </a:fld>
            <a:endParaRPr lang="en-US" dirty="0"/>
          </a:p>
        </p:txBody>
      </p:sp>
    </p:spTree>
    <p:extLst>
      <p:ext uri="{BB962C8B-B14F-4D97-AF65-F5344CB8AC3E}">
        <p14:creationId xmlns:p14="http://schemas.microsoft.com/office/powerpoint/2010/main" val="27415931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59</a:t>
            </a:fld>
            <a:endParaRPr lang="en-US" dirty="0"/>
          </a:p>
        </p:txBody>
      </p:sp>
    </p:spTree>
    <p:extLst>
      <p:ext uri="{BB962C8B-B14F-4D97-AF65-F5344CB8AC3E}">
        <p14:creationId xmlns:p14="http://schemas.microsoft.com/office/powerpoint/2010/main" val="2340949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a:t>
            </a:fld>
            <a:endParaRPr lang="en-US" dirty="0"/>
          </a:p>
        </p:txBody>
      </p:sp>
    </p:spTree>
    <p:extLst>
      <p:ext uri="{BB962C8B-B14F-4D97-AF65-F5344CB8AC3E}">
        <p14:creationId xmlns:p14="http://schemas.microsoft.com/office/powerpoint/2010/main" val="34758594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60</a:t>
            </a:fld>
            <a:endParaRPr lang="en-US" dirty="0"/>
          </a:p>
        </p:txBody>
      </p:sp>
    </p:spTree>
    <p:extLst>
      <p:ext uri="{BB962C8B-B14F-4D97-AF65-F5344CB8AC3E}">
        <p14:creationId xmlns:p14="http://schemas.microsoft.com/office/powerpoint/2010/main" val="1285664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61</a:t>
            </a:fld>
            <a:endParaRPr lang="en-US" dirty="0"/>
          </a:p>
        </p:txBody>
      </p:sp>
    </p:spTree>
    <p:extLst>
      <p:ext uri="{BB962C8B-B14F-4D97-AF65-F5344CB8AC3E}">
        <p14:creationId xmlns:p14="http://schemas.microsoft.com/office/powerpoint/2010/main" val="25488860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62</a:t>
            </a:fld>
            <a:endParaRPr lang="en-US" dirty="0"/>
          </a:p>
        </p:txBody>
      </p:sp>
    </p:spTree>
    <p:extLst>
      <p:ext uri="{BB962C8B-B14F-4D97-AF65-F5344CB8AC3E}">
        <p14:creationId xmlns:p14="http://schemas.microsoft.com/office/powerpoint/2010/main" val="39458205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63</a:t>
            </a:fld>
            <a:endParaRPr lang="en-US" dirty="0"/>
          </a:p>
        </p:txBody>
      </p:sp>
    </p:spTree>
    <p:extLst>
      <p:ext uri="{BB962C8B-B14F-4D97-AF65-F5344CB8AC3E}">
        <p14:creationId xmlns:p14="http://schemas.microsoft.com/office/powerpoint/2010/main" val="17552203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64</a:t>
            </a:fld>
            <a:endParaRPr lang="en-US" dirty="0"/>
          </a:p>
        </p:txBody>
      </p:sp>
    </p:spTree>
    <p:extLst>
      <p:ext uri="{BB962C8B-B14F-4D97-AF65-F5344CB8AC3E}">
        <p14:creationId xmlns:p14="http://schemas.microsoft.com/office/powerpoint/2010/main" val="16851307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65</a:t>
            </a:fld>
            <a:endParaRPr lang="en-US" dirty="0"/>
          </a:p>
        </p:txBody>
      </p:sp>
    </p:spTree>
    <p:extLst>
      <p:ext uri="{BB962C8B-B14F-4D97-AF65-F5344CB8AC3E}">
        <p14:creationId xmlns:p14="http://schemas.microsoft.com/office/powerpoint/2010/main" val="1392035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7</a:t>
            </a:fld>
            <a:endParaRPr lang="en-US" dirty="0"/>
          </a:p>
        </p:txBody>
      </p:sp>
    </p:spTree>
    <p:extLst>
      <p:ext uri="{BB962C8B-B14F-4D97-AF65-F5344CB8AC3E}">
        <p14:creationId xmlns:p14="http://schemas.microsoft.com/office/powerpoint/2010/main" val="4161894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8</a:t>
            </a:fld>
            <a:endParaRPr lang="en-US" dirty="0"/>
          </a:p>
        </p:txBody>
      </p:sp>
    </p:spTree>
    <p:extLst>
      <p:ext uri="{BB962C8B-B14F-4D97-AF65-F5344CB8AC3E}">
        <p14:creationId xmlns:p14="http://schemas.microsoft.com/office/powerpoint/2010/main" val="419509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9</a:t>
            </a:fld>
            <a:endParaRPr lang="en-US" dirty="0"/>
          </a:p>
        </p:txBody>
      </p:sp>
    </p:spTree>
    <p:extLst>
      <p:ext uri="{BB962C8B-B14F-4D97-AF65-F5344CB8AC3E}">
        <p14:creationId xmlns:p14="http://schemas.microsoft.com/office/powerpoint/2010/main" val="2546860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77246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fld id="{786E95EF-C699-41F4-A9B7-78276692A070}" type="slidenum">
              <a:rPr lang="en-US" smtClean="0"/>
              <a:t>‹#›</a:t>
            </a:fld>
            <a:endParaRPr lang="en-US" dirty="0"/>
          </a:p>
        </p:txBody>
      </p:sp>
      <p:sp>
        <p:nvSpPr>
          <p:cNvPr id="8" name="Content Placeholder 7"/>
          <p:cNvSpPr>
            <a:spLocks noGrp="1"/>
          </p:cNvSpPr>
          <p:nvPr>
            <p:ph sz="quarter" idx="13"/>
          </p:nvPr>
        </p:nvSpPr>
        <p:spPr>
          <a:xfrm>
            <a:off x="685800" y="5562600"/>
            <a:ext cx="8001000" cy="457200"/>
          </a:xfrm>
        </p:spPr>
        <p:txBody>
          <a:bodyPr/>
          <a:lstStyle/>
          <a:p>
            <a:pPr lvl="0"/>
            <a:endParaRPr lang="en-IN" dirty="0"/>
          </a:p>
        </p:txBody>
      </p:sp>
    </p:spTree>
    <p:extLst>
      <p:ext uri="{BB962C8B-B14F-4D97-AF65-F5344CB8AC3E}">
        <p14:creationId xmlns:p14="http://schemas.microsoft.com/office/powerpoint/2010/main" val="382406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
        <p:nvSpPr>
          <p:cNvPr id="6" name="Content Placeholder 5"/>
          <p:cNvSpPr>
            <a:spLocks noGrp="1"/>
          </p:cNvSpPr>
          <p:nvPr>
            <p:ph sz="quarter" idx="12"/>
          </p:nvPr>
        </p:nvSpPr>
        <p:spPr>
          <a:xfrm>
            <a:off x="8610600" y="2743200"/>
            <a:ext cx="304800" cy="762000"/>
          </a:xfrm>
        </p:spPr>
        <p:txBody>
          <a:bodyPr/>
          <a:lstStyle/>
          <a:p>
            <a:pPr lvl="0"/>
            <a:endParaRPr lang="en-IN" dirty="0"/>
          </a:p>
        </p:txBody>
      </p:sp>
      <p:sp>
        <p:nvSpPr>
          <p:cNvPr id="8" name="Content Placeholder 7"/>
          <p:cNvSpPr>
            <a:spLocks noGrp="1"/>
          </p:cNvSpPr>
          <p:nvPr>
            <p:ph sz="quarter" idx="13"/>
          </p:nvPr>
        </p:nvSpPr>
        <p:spPr>
          <a:xfrm>
            <a:off x="8610600" y="3886200"/>
            <a:ext cx="304800" cy="762000"/>
          </a:xfrm>
        </p:spPr>
        <p:txBody>
          <a:bodyPr/>
          <a:lstStyle/>
          <a:p>
            <a:pPr lvl="0"/>
            <a:endParaRPr lang="en-IN" dirty="0"/>
          </a:p>
        </p:txBody>
      </p:sp>
    </p:spTree>
    <p:extLst>
      <p:ext uri="{BB962C8B-B14F-4D97-AF65-F5344CB8AC3E}">
        <p14:creationId xmlns:p14="http://schemas.microsoft.com/office/powerpoint/2010/main" val="272870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a:t>Date Here</a:t>
            </a:r>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0281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5305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449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t>‹#›</a:t>
            </a:fld>
            <a:endParaRPr lang="en-US" dirty="0"/>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519433586"/>
      </p:ext>
    </p:extLst>
  </p:cSld>
  <p:clrMapOvr>
    <a:masterClrMapping/>
  </p:clrMapOvr>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t>‹#›</a:t>
            </a:fld>
            <a:endParaRPr lang="en-US" dirty="0"/>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825816293"/>
      </p:ext>
    </p:extLst>
  </p:cSld>
  <p:clrMapOvr>
    <a:masterClrMapping/>
  </p:clrMapOvr>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a:defRPr/>
            </a:pPr>
            <a:fld id="{2F11DC2A-2F4E-4F79-A3F5-88DB509F96F8}" type="slidenum">
              <a:rPr lang="en-US" smtClean="0"/>
              <a:pPr>
                <a:defRPr/>
              </a:pPr>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98748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86480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a:xfrm>
            <a:off x="628650" y="1825625"/>
            <a:ext cx="7886700" cy="536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
        <p:nvSpPr>
          <p:cNvPr id="6" name="Content Placeholder 2">
            <a:extLst>
              <a:ext uri="{FF2B5EF4-FFF2-40B4-BE49-F238E27FC236}">
                <a16:creationId xmlns:a16="http://schemas.microsoft.com/office/drawing/2014/main" id="{36195AC9-BFC6-4E47-89AB-74CA8BB5098B}"/>
              </a:ext>
            </a:extLst>
          </p:cNvPr>
          <p:cNvSpPr>
            <a:spLocks noGrp="1"/>
          </p:cNvSpPr>
          <p:nvPr>
            <p:ph idx="12"/>
          </p:nvPr>
        </p:nvSpPr>
        <p:spPr>
          <a:xfrm>
            <a:off x="626692" y="2511425"/>
            <a:ext cx="7886700" cy="536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36195AC9-BFC6-4E47-89AB-74CA8BB5098B}"/>
              </a:ext>
            </a:extLst>
          </p:cNvPr>
          <p:cNvSpPr>
            <a:spLocks noGrp="1"/>
          </p:cNvSpPr>
          <p:nvPr>
            <p:ph idx="13"/>
          </p:nvPr>
        </p:nvSpPr>
        <p:spPr>
          <a:xfrm>
            <a:off x="626692" y="3223577"/>
            <a:ext cx="7886700" cy="536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36195AC9-BFC6-4E47-89AB-74CA8BB5098B}"/>
              </a:ext>
            </a:extLst>
          </p:cNvPr>
          <p:cNvSpPr>
            <a:spLocks noGrp="1"/>
          </p:cNvSpPr>
          <p:nvPr>
            <p:ph idx="14"/>
          </p:nvPr>
        </p:nvSpPr>
        <p:spPr>
          <a:xfrm>
            <a:off x="626692" y="3959225"/>
            <a:ext cx="7886700" cy="536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36195AC9-BFC6-4E47-89AB-74CA8BB5098B}"/>
              </a:ext>
            </a:extLst>
          </p:cNvPr>
          <p:cNvSpPr>
            <a:spLocks noGrp="1"/>
          </p:cNvSpPr>
          <p:nvPr>
            <p:ph idx="15"/>
          </p:nvPr>
        </p:nvSpPr>
        <p:spPr>
          <a:xfrm>
            <a:off x="626692" y="4645025"/>
            <a:ext cx="7886700" cy="536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502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68433952"/>
      </p:ext>
    </p:extLst>
  </p:cSld>
  <p:clrMap bg1="lt1" tx1="dk1" bg2="lt2" tx2="dk2" accent1="accent1" accent2="accent2" accent3="accent3" accent4="accent4" accent5="accent5" accent6="accent6" hlink="hlink" folHlink="folHlink"/>
  <p:sldLayoutIdLst>
    <p:sldLayoutId id="2147483767" r:id="rId1"/>
    <p:sldLayoutId id="2147483759" r:id="rId2"/>
    <p:sldLayoutId id="2147483760" r:id="rId3"/>
    <p:sldLayoutId id="2147483761" r:id="rId4"/>
    <p:sldLayoutId id="2147483762" r:id="rId5"/>
    <p:sldLayoutId id="2147483763" r:id="rId6"/>
    <p:sldLayoutId id="2147483764" r:id="rId7"/>
    <p:sldLayoutId id="2147483766" r:id="rId8"/>
    <p:sldLayoutId id="2147483770" r:id="rId9"/>
    <p:sldLayoutId id="2147483768" r:id="rId10"/>
    <p:sldLayoutId id="2147483769" r:id="rId11"/>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46699" y="1143000"/>
            <a:ext cx="6858000" cy="2387600"/>
          </a:xfrm>
        </p:spPr>
        <p:txBody>
          <a:bodyPr>
            <a:normAutofit/>
          </a:bodyPr>
          <a:lstStyle/>
          <a:p>
            <a:r>
              <a:rPr lang="en-US" sz="4400" dirty="0">
                <a:solidFill>
                  <a:schemeClr val="bg2">
                    <a:lumMod val="10000"/>
                  </a:schemeClr>
                </a:solidFill>
              </a:rPr>
              <a:t>Chapter 10: Trees</a:t>
            </a:r>
            <a:endParaRPr lang="en-US" sz="4100" dirty="0">
              <a:solidFill>
                <a:schemeClr val="bg2">
                  <a:lumMod val="10000"/>
                </a:schemeClr>
              </a:solidFill>
            </a:endParaRPr>
          </a:p>
        </p:txBody>
      </p:sp>
      <p:sp>
        <p:nvSpPr>
          <p:cNvPr id="4" name="Subtitle 3">
            <a:extLst>
              <a:ext uri="{FF2B5EF4-FFF2-40B4-BE49-F238E27FC236}">
                <a16:creationId xmlns:a16="http://schemas.microsoft.com/office/drawing/2014/main" id="{2B7206C4-20D6-1E4B-A9BF-F06AB8FA9727}"/>
              </a:ext>
            </a:extLst>
          </p:cNvPr>
          <p:cNvSpPr>
            <a:spLocks noGrp="1"/>
          </p:cNvSpPr>
          <p:nvPr>
            <p:ph type="subTitle" idx="1"/>
          </p:nvPr>
        </p:nvSpPr>
        <p:spPr>
          <a:xfrm>
            <a:off x="1143000" y="3962400"/>
            <a:ext cx="6858000" cy="304800"/>
          </a:xfrm>
        </p:spPr>
        <p:txBody>
          <a:bodyPr>
            <a:normAutofit/>
          </a:bodyPr>
          <a:lstStyle/>
          <a:p>
            <a:r>
              <a:rPr lang="en-US" b="1" dirty="0">
                <a:solidFill>
                  <a:schemeClr val="bg2">
                    <a:lumMod val="10000"/>
                  </a:schemeClr>
                </a:solidFill>
                <a:latin typeface="Open Sans"/>
              </a:rPr>
              <a:t>Fundamentals of Python: Data Structures, Second Edition</a:t>
            </a:r>
          </a:p>
        </p:txBody>
      </p:sp>
      <p:sp>
        <p:nvSpPr>
          <p:cNvPr id="3" name="Content Placeholder 2"/>
          <p:cNvSpPr>
            <a:spLocks noGrp="1"/>
          </p:cNvSpPr>
          <p:nvPr>
            <p:ph sz="quarter" idx="13"/>
          </p:nvPr>
        </p:nvSpPr>
        <p:spPr>
          <a:xfrm>
            <a:off x="703556" y="6241001"/>
            <a:ext cx="8229600" cy="304800"/>
          </a:xfrm>
        </p:spPr>
        <p:txBody>
          <a:bodyPr>
            <a:normAutofit fontScale="92500"/>
          </a:bodyPr>
          <a:lstStyle/>
          <a:p>
            <a:pPr marL="0" indent="0">
              <a:buNone/>
              <a:defRPr/>
            </a:pPr>
            <a:r>
              <a:rPr lang="en-US" sz="1000" dirty="0">
                <a:solidFill>
                  <a:schemeClr val="bg2">
                    <a:lumMod val="10000"/>
                  </a:schemeClr>
                </a:solidFill>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14712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Recursive Definitions of Trees</a:t>
            </a:r>
          </a:p>
        </p:txBody>
      </p:sp>
      <p:sp>
        <p:nvSpPr>
          <p:cNvPr id="3" name="Content Placeholder 2"/>
          <p:cNvSpPr>
            <a:spLocks noGrp="1"/>
          </p:cNvSpPr>
          <p:nvPr>
            <p:ph idx="1"/>
          </p:nvPr>
        </p:nvSpPr>
        <p:spPr>
          <a:xfrm>
            <a:off x="628650" y="1825625"/>
            <a:ext cx="7886700" cy="2746375"/>
          </a:xfrm>
        </p:spPr>
        <p:txBody>
          <a:bodyPr/>
          <a:lstStyle/>
          <a:p>
            <a:pPr marL="291600" lvl="0" indent="-291600">
              <a:spcBef>
                <a:spcPts val="1000"/>
              </a:spcBef>
            </a:pPr>
            <a:r>
              <a:rPr lang="en-US" b="1" dirty="0"/>
              <a:t>General tree</a:t>
            </a:r>
            <a:r>
              <a:rPr lang="en-US" dirty="0"/>
              <a:t>—A general tree is either empty or consists of a finite set of nodes </a:t>
            </a:r>
            <a:r>
              <a:rPr lang="en-US" i="1" dirty="0"/>
              <a:t>T</a:t>
            </a:r>
          </a:p>
          <a:p>
            <a:pPr lvl="1">
              <a:spcBef>
                <a:spcPts val="1000"/>
              </a:spcBef>
            </a:pPr>
            <a:r>
              <a:rPr lang="en-US" dirty="0"/>
              <a:t>One node </a:t>
            </a:r>
            <a:r>
              <a:rPr lang="en-US" i="1" dirty="0"/>
              <a:t>r </a:t>
            </a:r>
            <a:r>
              <a:rPr lang="en-US" dirty="0"/>
              <a:t>is distinguished from all others and is called the root</a:t>
            </a:r>
          </a:p>
          <a:p>
            <a:pPr lvl="1">
              <a:spcBef>
                <a:spcPts val="1000"/>
              </a:spcBef>
            </a:pPr>
            <a:r>
              <a:rPr lang="en-US" dirty="0"/>
              <a:t>In addition, the set </a:t>
            </a:r>
            <a:r>
              <a:rPr lang="en-US" i="1" dirty="0"/>
              <a:t>T </a:t>
            </a:r>
            <a:r>
              <a:rPr lang="en-US" dirty="0">
                <a:latin typeface="Arial" panose="020B0604020202020204" pitchFamily="34" charset="0"/>
                <a:cs typeface="Arial" panose="020B0604020202020204" pitchFamily="34" charset="0"/>
              </a:rPr>
              <a:t>−</a:t>
            </a:r>
            <a:r>
              <a:rPr lang="en-US" dirty="0"/>
              <a:t> {</a:t>
            </a:r>
            <a:r>
              <a:rPr lang="en-US" i="1" dirty="0"/>
              <a:t>r</a:t>
            </a:r>
            <a:r>
              <a:rPr lang="en-US" dirty="0"/>
              <a:t>} is partitioned into disjointed subsets, each of which is a general tree</a:t>
            </a:r>
          </a:p>
          <a:p>
            <a:pPr marL="291600" indent="-291600">
              <a:spcBef>
                <a:spcPts val="1000"/>
              </a:spcBef>
            </a:pPr>
            <a:r>
              <a:rPr lang="en-US" b="1" dirty="0"/>
              <a:t>Binary tree</a:t>
            </a:r>
            <a:r>
              <a:rPr lang="en-US" dirty="0"/>
              <a:t>—A binary tree is either empty or consists of a root plus a left subtree and a right subtree, each of which is a binary tree</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38127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Why Use a Tree? </a:t>
            </a:r>
            <a:r>
              <a:rPr lang="en-US" sz="2000" dirty="0"/>
              <a:t>(1 of 4)</a:t>
            </a:r>
          </a:p>
        </p:txBody>
      </p:sp>
      <p:sp>
        <p:nvSpPr>
          <p:cNvPr id="3" name="Content Placeholder 2"/>
          <p:cNvSpPr>
            <a:spLocks noGrp="1"/>
          </p:cNvSpPr>
          <p:nvPr>
            <p:ph idx="1"/>
          </p:nvPr>
        </p:nvSpPr>
        <p:spPr>
          <a:xfrm>
            <a:off x="628650" y="1825625"/>
            <a:ext cx="7886700" cy="2898775"/>
          </a:xfrm>
        </p:spPr>
        <p:txBody>
          <a:bodyPr/>
          <a:lstStyle/>
          <a:p>
            <a:pPr marL="291600" indent="-291600">
              <a:spcBef>
                <a:spcPts val="1000"/>
              </a:spcBef>
            </a:pPr>
            <a:r>
              <a:rPr lang="en-US" dirty="0"/>
              <a:t>Trees nicely represent hierarchical structures</a:t>
            </a:r>
          </a:p>
          <a:p>
            <a:pPr marL="291600" indent="-291600">
              <a:spcBef>
                <a:spcPts val="1000"/>
              </a:spcBef>
            </a:pPr>
            <a:r>
              <a:rPr lang="en-US" dirty="0"/>
              <a:t>Parse tree</a:t>
            </a:r>
          </a:p>
          <a:p>
            <a:pPr lvl="1">
              <a:spcBef>
                <a:spcPts val="1000"/>
              </a:spcBef>
            </a:pPr>
            <a:r>
              <a:rPr lang="en-US" dirty="0"/>
              <a:t>Describes the syntactic structure of a sentence in terms of its components</a:t>
            </a:r>
          </a:p>
          <a:p>
            <a:pPr lvl="1">
              <a:spcBef>
                <a:spcPts val="1000"/>
              </a:spcBef>
            </a:pPr>
            <a:r>
              <a:rPr lang="en-US" dirty="0"/>
              <a:t>Such as noun phrases and verb phrases</a:t>
            </a:r>
          </a:p>
          <a:p>
            <a:pPr lvl="1">
              <a:spcBef>
                <a:spcPts val="1000"/>
              </a:spcBef>
            </a:pPr>
            <a:r>
              <a:rPr lang="en-US" dirty="0"/>
              <a:t>See Figure 10.3 on the next slide</a:t>
            </a:r>
          </a:p>
          <a:p>
            <a:pPr marL="291600" indent="-291600">
              <a:spcBef>
                <a:spcPts val="1000"/>
              </a:spcBef>
            </a:pPr>
            <a:r>
              <a:rPr lang="en-US" dirty="0"/>
              <a:t>File system structures are also tree-like</a:t>
            </a:r>
          </a:p>
          <a:p>
            <a:pPr lvl="1">
              <a:spcBef>
                <a:spcPts val="1000"/>
              </a:spcBef>
            </a:pPr>
            <a:r>
              <a:rPr lang="en-US" dirty="0"/>
              <a:t>See Figure 10.4 on 13</a:t>
            </a:r>
            <a:r>
              <a:rPr lang="en-US" baseline="30000" dirty="0"/>
              <a:t>th</a:t>
            </a:r>
            <a:r>
              <a:rPr lang="en-US" dirty="0"/>
              <a:t> slide.</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84415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Why Use a Tree? </a:t>
            </a:r>
            <a:r>
              <a:rPr lang="en-US" sz="2000" dirty="0"/>
              <a:t>(2 of 4)</a:t>
            </a:r>
          </a:p>
        </p:txBody>
      </p:sp>
      <p:sp>
        <p:nvSpPr>
          <p:cNvPr id="3" name="Content Placeholder 2"/>
          <p:cNvSpPr>
            <a:spLocks noGrp="1"/>
          </p:cNvSpPr>
          <p:nvPr>
            <p:ph idx="1"/>
          </p:nvPr>
        </p:nvSpPr>
        <p:spPr>
          <a:xfrm>
            <a:off x="628650" y="1825625"/>
            <a:ext cx="7886700" cy="307975"/>
          </a:xfrm>
        </p:spPr>
        <p:txBody>
          <a:bodyPr/>
          <a:lstStyle/>
          <a:p>
            <a:pPr marL="0" indent="0">
              <a:spcBef>
                <a:spcPts val="1000"/>
              </a:spcBef>
              <a:buNone/>
            </a:pPr>
            <a:r>
              <a:rPr lang="en-IN" b="1" dirty="0"/>
              <a:t>Figure 10-3: </a:t>
            </a:r>
            <a:r>
              <a:rPr lang="en-IN" dirty="0"/>
              <a:t>A parse tree for a sentence</a:t>
            </a:r>
            <a:endParaRPr lang="en-US" dirty="0"/>
          </a:p>
        </p:txBody>
      </p:sp>
      <p:pic>
        <p:nvPicPr>
          <p:cNvPr id="6" name="Content Placeholder 5" descr="Figure shows a parse tree for the sentence, open quotes, The girl hit the ball with a bat, close quotes. Figure is a tree with the root node Sentence at Level 0. The Node Sentence links to Node Noun phrase and Node Verb phrase at Level 1. Noun phrase links to Node Article and Node Noun at Level 2. Node Verb phrase links to Node Verb, Node Noun phrase and Prepositional phrase at Level 2. The Node Noun phrase links to Node Article and Node Noun at Level 3. The Node Prepositional phrase links to Nod Preposition and Node Noun phrase at Level3. The Node Noun phrase at Level 3 links to Node Article and Node Noun at Level 4. At Level 2, the Node Article refers to the word, the and the Node Noun refers to the word, girl. At Level 3, the Node Article refers to the word, the and the Node Noun refers to the word, ball. The Node Preposition refers to the word, with. At Level 4, the Node Article refers to the word, a and the Node Noun refers to the word, bat."/>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888248" y="2370355"/>
            <a:ext cx="4999149" cy="3519515"/>
          </a:xfrm>
        </p:spPr>
      </p:pic>
      <p:sp>
        <p:nvSpPr>
          <p:cNvPr id="7"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96839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Why Use a Tree? </a:t>
            </a:r>
            <a:r>
              <a:rPr lang="en-US" sz="2000" dirty="0"/>
              <a:t>(3 of 4)</a:t>
            </a:r>
          </a:p>
        </p:txBody>
      </p:sp>
      <p:sp>
        <p:nvSpPr>
          <p:cNvPr id="3" name="Content Placeholder 2"/>
          <p:cNvSpPr>
            <a:spLocks noGrp="1"/>
          </p:cNvSpPr>
          <p:nvPr>
            <p:ph idx="1"/>
          </p:nvPr>
        </p:nvSpPr>
        <p:spPr>
          <a:xfrm>
            <a:off x="628650" y="1825625"/>
            <a:ext cx="7886700" cy="384175"/>
          </a:xfrm>
        </p:spPr>
        <p:txBody>
          <a:bodyPr/>
          <a:lstStyle/>
          <a:p>
            <a:pPr marL="0" indent="0">
              <a:spcBef>
                <a:spcPts val="1000"/>
              </a:spcBef>
              <a:buNone/>
            </a:pPr>
            <a:r>
              <a:rPr lang="en-IN" b="1" dirty="0"/>
              <a:t>Figure 10-4: </a:t>
            </a:r>
            <a:r>
              <a:rPr lang="en-IN" dirty="0"/>
              <a:t>A file system structure</a:t>
            </a:r>
            <a:endParaRPr lang="en-US" dirty="0"/>
          </a:p>
        </p:txBody>
      </p:sp>
      <p:pic>
        <p:nvPicPr>
          <p:cNvPr id="6" name="Content Placeholder 5" descr="Figure shows a file system structure that resembles a tree. The root Node at Level 0 is D. Node D links to Node D, Node F, Node F, Node F, Node D and Node F at Level 1. The first node from Level 1, Node D links to Node F and Node F at Level 2. Similarly, Node D from Level 1 links to Node F, Node D and Node F at Level 2. From Level 2, the Node D links to Node F and Node F at Level 3."/>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2418556" y="2362200"/>
            <a:ext cx="3563937" cy="3429000"/>
          </a:xfrm>
        </p:spPr>
      </p:pic>
      <p:sp>
        <p:nvSpPr>
          <p:cNvPr id="7"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33888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Why Use a Tree? </a:t>
            </a:r>
            <a:r>
              <a:rPr lang="en-US" sz="2000" dirty="0"/>
              <a:t>(4 of 4)</a:t>
            </a:r>
          </a:p>
        </p:txBody>
      </p:sp>
      <p:sp>
        <p:nvSpPr>
          <p:cNvPr id="3" name="Content Placeholder 2"/>
          <p:cNvSpPr>
            <a:spLocks noGrp="1"/>
          </p:cNvSpPr>
          <p:nvPr>
            <p:ph idx="1"/>
          </p:nvPr>
        </p:nvSpPr>
        <p:spPr>
          <a:xfrm>
            <a:off x="628650" y="1825625"/>
            <a:ext cx="7886700" cy="688975"/>
          </a:xfrm>
        </p:spPr>
        <p:txBody>
          <a:bodyPr/>
          <a:lstStyle/>
          <a:p>
            <a:pPr marL="291600" indent="-291600">
              <a:spcBef>
                <a:spcPts val="1000"/>
              </a:spcBef>
            </a:pPr>
            <a:r>
              <a:rPr lang="en-US" dirty="0"/>
              <a:t>Figure 10.5 shows a binary representation of a sorted collection that contains the letters A through G</a:t>
            </a:r>
          </a:p>
        </p:txBody>
      </p:sp>
      <p:sp>
        <p:nvSpPr>
          <p:cNvPr id="5" name="Content Placeholder 4"/>
          <p:cNvSpPr>
            <a:spLocks noGrp="1"/>
          </p:cNvSpPr>
          <p:nvPr>
            <p:ph sz="quarter" idx="12"/>
          </p:nvPr>
        </p:nvSpPr>
        <p:spPr>
          <a:xfrm>
            <a:off x="628650" y="2743200"/>
            <a:ext cx="6762750" cy="381000"/>
          </a:xfrm>
        </p:spPr>
        <p:txBody>
          <a:bodyPr/>
          <a:lstStyle/>
          <a:p>
            <a:pPr marL="0" indent="0">
              <a:spcBef>
                <a:spcPts val="1000"/>
              </a:spcBef>
              <a:buNone/>
            </a:pPr>
            <a:r>
              <a:rPr lang="en-IN" b="1" dirty="0"/>
              <a:t>Figure 10-5: </a:t>
            </a:r>
            <a:r>
              <a:rPr lang="en-IN" dirty="0"/>
              <a:t>A sorted collection as a binary search tree</a:t>
            </a:r>
          </a:p>
        </p:txBody>
      </p:sp>
      <p:pic>
        <p:nvPicPr>
          <p:cNvPr id="7" name="Content Placeholder 6" descr="Figure shows a sorted collection as a binary search tree. The tree has a root Node D at Level 0 which links to Node B, a left child, and Node F, a right child at Level 1. Node B links to Node A, a left child and Node C, a right child at Level 2. Similarly, Node F links to Node E, a left child and Node G, a right child at Level 2."/>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055262" y="3344254"/>
            <a:ext cx="4595326" cy="2667000"/>
          </a:xfrm>
        </p:spPr>
      </p:pic>
      <p:sp>
        <p:nvSpPr>
          <p:cNvPr id="8"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51676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The Shape of Binary Trees </a:t>
            </a:r>
            <a:r>
              <a:rPr lang="en-US" sz="2000" dirty="0"/>
              <a:t>(1 of 5)</a:t>
            </a:r>
          </a:p>
        </p:txBody>
      </p:sp>
      <p:sp>
        <p:nvSpPr>
          <p:cNvPr id="3" name="Content Placeholder 2"/>
          <p:cNvSpPr>
            <a:spLocks noGrp="1"/>
          </p:cNvSpPr>
          <p:nvPr>
            <p:ph idx="1"/>
          </p:nvPr>
        </p:nvSpPr>
        <p:spPr>
          <a:xfrm>
            <a:off x="628650" y="1825625"/>
            <a:ext cx="7886700" cy="612775"/>
          </a:xfrm>
        </p:spPr>
        <p:txBody>
          <a:bodyPr/>
          <a:lstStyle/>
          <a:p>
            <a:r>
              <a:rPr lang="en-US" dirty="0"/>
              <a:t>Trees as data structures come in various shapes and sizes</a:t>
            </a:r>
          </a:p>
          <a:p>
            <a:pPr lvl="1"/>
            <a:r>
              <a:rPr lang="en-US" dirty="0"/>
              <a:t>Some are vine-like and some are bushy</a:t>
            </a:r>
          </a:p>
        </p:txBody>
      </p:sp>
      <p:sp>
        <p:nvSpPr>
          <p:cNvPr id="5" name="Content Placeholder 4"/>
          <p:cNvSpPr>
            <a:spLocks noGrp="1"/>
          </p:cNvSpPr>
          <p:nvPr>
            <p:ph sz="quarter" idx="12"/>
          </p:nvPr>
        </p:nvSpPr>
        <p:spPr>
          <a:xfrm>
            <a:off x="628650" y="2597918"/>
            <a:ext cx="6915150" cy="381000"/>
          </a:xfrm>
        </p:spPr>
        <p:txBody>
          <a:bodyPr/>
          <a:lstStyle/>
          <a:p>
            <a:pPr marL="0" indent="0">
              <a:spcBef>
                <a:spcPts val="1000"/>
              </a:spcBef>
              <a:buNone/>
            </a:pPr>
            <a:r>
              <a:rPr lang="en-IN" b="1" dirty="0"/>
              <a:t>Figure 10-6: </a:t>
            </a:r>
            <a:r>
              <a:rPr lang="en-IN" dirty="0"/>
              <a:t>A vine-like tree and a bushy tree</a:t>
            </a:r>
          </a:p>
        </p:txBody>
      </p:sp>
      <p:pic>
        <p:nvPicPr>
          <p:cNvPr id="7" name="Content Placeholder 6" descr="Figure shows two illustrations of the shape of binary trees. One is a vine-like tree. Here the root node and the nodes at deeper levels only have right childs. The nodes go from the letters A to G. The second is a bushy tree where node D, the root node has a left child and right child, B and F. Node B in turn has the left and right child, A and C. Similarly the node F has the left and right child, E and G."/>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929587" y="3164126"/>
            <a:ext cx="6866618" cy="2576512"/>
          </a:xfrm>
        </p:spPr>
      </p:pic>
      <p:sp>
        <p:nvSpPr>
          <p:cNvPr id="8"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72961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The Shape of Binary Trees </a:t>
            </a:r>
            <a:r>
              <a:rPr lang="en-US" sz="2000" dirty="0"/>
              <a:t>(2 of 5)</a:t>
            </a:r>
          </a:p>
        </p:txBody>
      </p:sp>
      <p:sp>
        <p:nvSpPr>
          <p:cNvPr id="3" name="Content Placeholder 2"/>
          <p:cNvSpPr>
            <a:spLocks noGrp="1"/>
          </p:cNvSpPr>
          <p:nvPr>
            <p:ph idx="1"/>
          </p:nvPr>
        </p:nvSpPr>
        <p:spPr>
          <a:xfrm>
            <a:off x="628650" y="1825625"/>
            <a:ext cx="7886700" cy="1831975"/>
          </a:xfrm>
        </p:spPr>
        <p:txBody>
          <a:bodyPr/>
          <a:lstStyle/>
          <a:p>
            <a:pPr marL="291600" indent="-291600">
              <a:spcBef>
                <a:spcPts val="1000"/>
              </a:spcBef>
            </a:pPr>
            <a:r>
              <a:rPr lang="en-US" dirty="0"/>
              <a:t>The shape of a binary tree can be described by specifying the relationship between its height and the number of nodes it contains</a:t>
            </a:r>
          </a:p>
          <a:p>
            <a:pPr lvl="1">
              <a:spcBef>
                <a:spcPts val="1000"/>
              </a:spcBef>
            </a:pPr>
            <a:r>
              <a:rPr lang="en-US" dirty="0"/>
              <a:t>A binary tree can be vine-like with N nodes and a height of N </a:t>
            </a:r>
            <a:r>
              <a:rPr lang="en-US" dirty="0">
                <a:latin typeface="Arial" panose="020B0604020202020204" pitchFamily="34" charset="0"/>
                <a:cs typeface="Arial" panose="020B0604020202020204" pitchFamily="34" charset="0"/>
              </a:rPr>
              <a:t>−</a:t>
            </a:r>
            <a:r>
              <a:rPr lang="en-US" dirty="0"/>
              <a:t> 1</a:t>
            </a:r>
          </a:p>
          <a:p>
            <a:pPr lvl="1">
              <a:spcBef>
                <a:spcPts val="1000"/>
              </a:spcBef>
            </a:pPr>
            <a:r>
              <a:rPr lang="en-US" dirty="0"/>
              <a:t>A full binary tree contains the full complement of nodes at each level</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58539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The Shape of Binary Trees </a:t>
            </a:r>
            <a:r>
              <a:rPr lang="en-US" sz="2000" dirty="0"/>
              <a:t>(3 of 5)</a:t>
            </a:r>
          </a:p>
        </p:txBody>
      </p:sp>
      <p:sp>
        <p:nvSpPr>
          <p:cNvPr id="3" name="Content Placeholder 2"/>
          <p:cNvSpPr>
            <a:spLocks noGrp="1"/>
          </p:cNvSpPr>
          <p:nvPr>
            <p:ph idx="1"/>
          </p:nvPr>
        </p:nvSpPr>
        <p:spPr>
          <a:xfrm>
            <a:off x="628650" y="1825625"/>
            <a:ext cx="7886700" cy="688975"/>
          </a:xfrm>
        </p:spPr>
        <p:txBody>
          <a:bodyPr/>
          <a:lstStyle/>
          <a:p>
            <a:pPr marL="291600" indent="-291600">
              <a:spcBef>
                <a:spcPts val="1000"/>
              </a:spcBef>
            </a:pPr>
            <a:r>
              <a:rPr lang="en-US" dirty="0"/>
              <a:t>Table 10.2 The Relationship Between the Height and the Number of Nodes in Full Binary Tree</a:t>
            </a:r>
          </a:p>
        </p:txBody>
      </p:sp>
      <p:graphicFrame>
        <p:nvGraphicFramePr>
          <p:cNvPr id="9" name="Content Placeholder 8" descr="Table is accessible to screenreaders"/>
          <p:cNvGraphicFramePr>
            <a:graphicFrameLocks noGrp="1"/>
          </p:cNvGraphicFramePr>
          <p:nvPr>
            <p:ph sz="quarter" idx="12"/>
            <p:extLst>
              <p:ext uri="{D42A27DB-BD31-4B8C-83A1-F6EECF244321}">
                <p14:modId xmlns:p14="http://schemas.microsoft.com/office/powerpoint/2010/main" val="2443770925"/>
              </p:ext>
            </p:extLst>
          </p:nvPr>
        </p:nvGraphicFramePr>
        <p:xfrm>
          <a:off x="898734" y="2649908"/>
          <a:ext cx="6477000" cy="1854200"/>
        </p:xfrm>
        <a:graphic>
          <a:graphicData uri="http://schemas.openxmlformats.org/drawingml/2006/table">
            <a:tbl>
              <a:tblPr firstRow="1" bandRow="1">
                <a:tableStyleId>{5C22544A-7EE6-4342-B048-85BDC9FD1C3A}</a:tableStyleId>
              </a:tblPr>
              <a:tblGrid>
                <a:gridCol w="3238500">
                  <a:extLst>
                    <a:ext uri="{9D8B030D-6E8A-4147-A177-3AD203B41FA5}">
                      <a16:colId xmlns:a16="http://schemas.microsoft.com/office/drawing/2014/main" val="526726482"/>
                    </a:ext>
                  </a:extLst>
                </a:gridCol>
                <a:gridCol w="3238500">
                  <a:extLst>
                    <a:ext uri="{9D8B030D-6E8A-4147-A177-3AD203B41FA5}">
                      <a16:colId xmlns:a16="http://schemas.microsoft.com/office/drawing/2014/main" val="3253925114"/>
                    </a:ext>
                  </a:extLst>
                </a:gridCol>
              </a:tblGrid>
              <a:tr h="370840">
                <a:tc>
                  <a:txBody>
                    <a:bodyPr/>
                    <a:lstStyle/>
                    <a:p>
                      <a:r>
                        <a:rPr lang="en-US" sz="1600" dirty="0">
                          <a:solidFill>
                            <a:schemeClr val="bg2">
                              <a:lumMod val="10000"/>
                            </a:schemeClr>
                          </a:solidFill>
                          <a:latin typeface="Open Sans"/>
                        </a:rPr>
                        <a:t>Height of the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bg2">
                              <a:lumMod val="10000"/>
                            </a:schemeClr>
                          </a:solidFill>
                          <a:latin typeface="Open Sans"/>
                        </a:rPr>
                        <a:t>Number of Nodes in the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3952918"/>
                  </a:ext>
                </a:extLst>
              </a:tr>
              <a:tr h="370840">
                <a:tc>
                  <a:txBody>
                    <a:bodyPr/>
                    <a:lstStyle/>
                    <a:p>
                      <a:r>
                        <a:rPr lang="en-US" sz="1600" dirty="0">
                          <a:latin typeface="Open San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Open San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5683619"/>
                  </a:ext>
                </a:extLst>
              </a:tr>
              <a:tr h="370840">
                <a:tc>
                  <a:txBody>
                    <a:bodyPr/>
                    <a:lstStyle/>
                    <a:p>
                      <a:r>
                        <a:rPr lang="en-US" sz="1600" dirty="0">
                          <a:latin typeface="Open San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Open San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4689838"/>
                  </a:ext>
                </a:extLst>
              </a:tr>
              <a:tr h="370840">
                <a:tc>
                  <a:txBody>
                    <a:bodyPr/>
                    <a:lstStyle/>
                    <a:p>
                      <a:r>
                        <a:rPr lang="en-US" sz="1600" dirty="0">
                          <a:latin typeface="Open San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Open Sans"/>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3714611"/>
                  </a:ext>
                </a:extLst>
              </a:tr>
              <a:tr h="370840">
                <a:tc>
                  <a:txBody>
                    <a:bodyPr/>
                    <a:lstStyle/>
                    <a:p>
                      <a:r>
                        <a:rPr lang="en-US" sz="1600" dirty="0">
                          <a:latin typeface="Open San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Open Sans"/>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0555976"/>
                  </a:ext>
                </a:extLst>
              </a:tr>
            </a:tbl>
          </a:graphicData>
        </a:graphic>
      </p:graphicFrame>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24541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The Shape of Binary Trees </a:t>
            </a:r>
            <a:r>
              <a:rPr lang="en-US" sz="2000" dirty="0"/>
              <a:t>(4 of 5)</a:t>
            </a:r>
          </a:p>
        </p:txBody>
      </p:sp>
      <p:sp>
        <p:nvSpPr>
          <p:cNvPr id="3" name="Content Placeholder 2"/>
          <p:cNvSpPr>
            <a:spLocks noGrp="1"/>
          </p:cNvSpPr>
          <p:nvPr>
            <p:ph idx="1"/>
          </p:nvPr>
        </p:nvSpPr>
        <p:spPr>
          <a:xfrm>
            <a:off x="628650" y="1825625"/>
            <a:ext cx="7886700" cy="2136775"/>
          </a:xfrm>
        </p:spPr>
        <p:txBody>
          <a:bodyPr/>
          <a:lstStyle/>
          <a:p>
            <a:pPr marL="291600" indent="-291600">
              <a:spcBef>
                <a:spcPts val="1000"/>
              </a:spcBef>
            </a:pPr>
            <a:r>
              <a:rPr lang="en-US" dirty="0"/>
              <a:t>Not all bushy trees are full binary trees</a:t>
            </a:r>
          </a:p>
          <a:p>
            <a:pPr lvl="1">
              <a:spcBef>
                <a:spcPts val="1000"/>
              </a:spcBef>
            </a:pPr>
            <a:r>
              <a:rPr lang="en-US" dirty="0"/>
              <a:t>However, a </a:t>
            </a:r>
            <a:r>
              <a:rPr lang="en-US" i="1" dirty="0"/>
              <a:t>perfectly balanced binary tree</a:t>
            </a:r>
            <a:r>
              <a:rPr lang="en-US" dirty="0"/>
              <a:t>, is bushy enough to support worst-case logarithmic access to leaf nodes</a:t>
            </a:r>
          </a:p>
          <a:p>
            <a:pPr marL="291600" indent="-291600">
              <a:spcBef>
                <a:spcPts val="1000"/>
              </a:spcBef>
            </a:pPr>
            <a:r>
              <a:rPr lang="en-US" dirty="0"/>
              <a:t>A </a:t>
            </a:r>
            <a:r>
              <a:rPr lang="en-US" b="1" dirty="0"/>
              <a:t>complete binary tree</a:t>
            </a:r>
            <a:r>
              <a:rPr lang="en-US" dirty="0"/>
              <a:t>, in which any nodes on the last level are filled in from left to right, is, like a full binary tree</a:t>
            </a:r>
          </a:p>
          <a:p>
            <a:pPr lvl="1">
              <a:spcBef>
                <a:spcPts val="1000"/>
              </a:spcBef>
            </a:pPr>
            <a:r>
              <a:rPr lang="en-US" dirty="0"/>
              <a:t>A special case of a perfectly balanced binary tree</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33430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The Shape of Binary Trees </a:t>
            </a:r>
            <a:r>
              <a:rPr lang="en-US" sz="2000" dirty="0"/>
              <a:t>(5 of 5)</a:t>
            </a:r>
          </a:p>
        </p:txBody>
      </p:sp>
      <p:sp>
        <p:nvSpPr>
          <p:cNvPr id="3" name="Content Placeholder 2"/>
          <p:cNvSpPr>
            <a:spLocks noGrp="1"/>
          </p:cNvSpPr>
          <p:nvPr>
            <p:ph idx="1"/>
          </p:nvPr>
        </p:nvSpPr>
        <p:spPr>
          <a:xfrm>
            <a:off x="628650" y="1825625"/>
            <a:ext cx="7886700" cy="307975"/>
          </a:xfrm>
        </p:spPr>
        <p:txBody>
          <a:bodyPr/>
          <a:lstStyle/>
          <a:p>
            <a:pPr marL="0" indent="0">
              <a:spcBef>
                <a:spcPts val="1000"/>
              </a:spcBef>
              <a:buNone/>
            </a:pPr>
            <a:r>
              <a:rPr lang="en-IN" b="1" dirty="0"/>
              <a:t>Figure 10-7: </a:t>
            </a:r>
            <a:r>
              <a:rPr lang="en-IN" dirty="0"/>
              <a:t>Four types of shapes of binary trees</a:t>
            </a:r>
            <a:endParaRPr lang="en-US" dirty="0"/>
          </a:p>
        </p:txBody>
      </p:sp>
      <p:pic>
        <p:nvPicPr>
          <p:cNvPr id="6" name="Content Placeholder 5" descr="Figure shows four illustrations of types of shapes of binary trees. First figure shows an unbalanced binary tree. Here root Node D has a right child, Node F at Level 1 which further has a right child G at Level 2. The second figure shows a perfectly balanced binary tree. Here root Node D has a left child, Node B and right child, Node F at Level 1. The Node F in turn has a left child, Node E and right child Node G at Level 2. The third figure shows a complete binary tree. Here, the root Node D has a left child, Node B and right child, Node F at Level 1. The Node B in turn has a left child, Node A and right child Node C at Level 2. The fourth figure shows a full binary tree. Here, the root Node D has a left child, Node B and right child, Node F at Level 1. The Node B has a left child, Node A and right child Node C at Level 2. Similarly, the Node F has a left child, Node E and right child, Node G at Level 2."/>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488873" y="2241451"/>
            <a:ext cx="5833503" cy="3833585"/>
          </a:xfrm>
        </p:spPr>
      </p:pic>
      <p:sp>
        <p:nvSpPr>
          <p:cNvPr id="7"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65701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5"/>
          <p:cNvSpPr>
            <a:spLocks noGrp="1"/>
          </p:cNvSpPr>
          <p:nvPr>
            <p:ph type="title"/>
          </p:nvPr>
        </p:nvSpPr>
        <p:spPr>
          <a:xfrm>
            <a:off x="628650" y="365127"/>
            <a:ext cx="7886700" cy="473074"/>
          </a:xfrm>
        </p:spPr>
        <p:txBody>
          <a:bodyPr/>
          <a:lstStyle/>
          <a:p>
            <a:r>
              <a:rPr lang="en-US" b="1" dirty="0"/>
              <a:t>Learning Objectives </a:t>
            </a:r>
            <a:r>
              <a:rPr lang="en-US" sz="2000" dirty="0"/>
              <a:t>(1 of 2)</a:t>
            </a:r>
          </a:p>
        </p:txBody>
      </p:sp>
      <p:sp>
        <p:nvSpPr>
          <p:cNvPr id="9219" name="Content Placeholder 6"/>
          <p:cNvSpPr>
            <a:spLocks noGrp="1"/>
          </p:cNvSpPr>
          <p:nvPr>
            <p:ph idx="1"/>
          </p:nvPr>
        </p:nvSpPr>
        <p:spPr>
          <a:xfrm>
            <a:off x="628650" y="1825625"/>
            <a:ext cx="7886700" cy="3051175"/>
          </a:xfrm>
        </p:spPr>
        <p:txBody>
          <a:bodyPr>
            <a:normAutofit/>
          </a:bodyPr>
          <a:lstStyle/>
          <a:p>
            <a:pPr marL="291600" lvl="0" indent="-291600">
              <a:spcBef>
                <a:spcPts val="1000"/>
              </a:spcBef>
            </a:pPr>
            <a:r>
              <a:rPr lang="en-US" dirty="0"/>
              <a:t>Describe the features of a tree</a:t>
            </a:r>
          </a:p>
          <a:p>
            <a:pPr marL="291600" lvl="0" indent="-291600">
              <a:spcBef>
                <a:spcPts val="1000"/>
              </a:spcBef>
            </a:pPr>
            <a:r>
              <a:rPr lang="en-US" dirty="0"/>
              <a:t>Describe various types of tree traversals</a:t>
            </a:r>
          </a:p>
          <a:p>
            <a:pPr marL="291600" lvl="0" indent="-291600">
              <a:spcBef>
                <a:spcPts val="1000"/>
              </a:spcBef>
            </a:pPr>
            <a:r>
              <a:rPr lang="en-US" dirty="0"/>
              <a:t>Recognize three common applications where it is appropriate to use a tree</a:t>
            </a:r>
          </a:p>
          <a:p>
            <a:pPr marL="291600" lvl="0" indent="-291600">
              <a:spcBef>
                <a:spcPts val="1000"/>
              </a:spcBef>
            </a:pPr>
            <a:r>
              <a:rPr lang="en-US" dirty="0"/>
              <a:t>Describe the features of a binary search tree and the operations on it</a:t>
            </a:r>
          </a:p>
          <a:p>
            <a:pPr marL="291600" lvl="0" indent="-291600">
              <a:spcBef>
                <a:spcPts val="1000"/>
              </a:spcBef>
            </a:pPr>
            <a:r>
              <a:rPr lang="en-US" dirty="0"/>
              <a:t>Recognize the three common applications where it is appropriate to use a binary search tree</a:t>
            </a:r>
          </a:p>
        </p:txBody>
      </p:sp>
      <p:sp>
        <p:nvSpPr>
          <p:cNvPr id="9220" name="Footer Placeholder 7"/>
          <p:cNvSpPr>
            <a:spLocks noGrp="1"/>
          </p:cNvSpPr>
          <p:nvPr>
            <p:ph type="ftr" sz="quarter" idx="11"/>
          </p:nvPr>
        </p:nvSpPr>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Binary Tree Traversals</a:t>
            </a:r>
          </a:p>
        </p:txBody>
      </p:sp>
      <p:sp>
        <p:nvSpPr>
          <p:cNvPr id="3" name="Content Placeholder 2"/>
          <p:cNvSpPr>
            <a:spLocks noGrp="1"/>
          </p:cNvSpPr>
          <p:nvPr>
            <p:ph idx="1"/>
          </p:nvPr>
        </p:nvSpPr>
        <p:spPr>
          <a:xfrm>
            <a:off x="628650" y="1825625"/>
            <a:ext cx="7886700" cy="2670175"/>
          </a:xfrm>
        </p:spPr>
        <p:txBody>
          <a:bodyPr/>
          <a:lstStyle/>
          <a:p>
            <a:pPr marL="291600" indent="-291600">
              <a:spcBef>
                <a:spcPts val="1000"/>
              </a:spcBef>
            </a:pPr>
            <a:r>
              <a:rPr lang="en-US" dirty="0"/>
              <a:t>Four standard types of traversals for binary trees:</a:t>
            </a:r>
          </a:p>
          <a:p>
            <a:pPr lvl="1">
              <a:spcBef>
                <a:spcPts val="1000"/>
              </a:spcBef>
            </a:pPr>
            <a:r>
              <a:rPr lang="en-US" dirty="0"/>
              <a:t>Preorder</a:t>
            </a:r>
          </a:p>
          <a:p>
            <a:pPr lvl="1">
              <a:spcBef>
                <a:spcPts val="1000"/>
              </a:spcBef>
            </a:pPr>
            <a:r>
              <a:rPr lang="en-US" dirty="0"/>
              <a:t>Inorder</a:t>
            </a:r>
          </a:p>
          <a:p>
            <a:pPr lvl="1">
              <a:spcBef>
                <a:spcPts val="1000"/>
              </a:spcBef>
            </a:pPr>
            <a:r>
              <a:rPr lang="en-US" dirty="0"/>
              <a:t>Postorder</a:t>
            </a:r>
          </a:p>
          <a:p>
            <a:pPr lvl="1">
              <a:spcBef>
                <a:spcPts val="1000"/>
              </a:spcBef>
            </a:pPr>
            <a:r>
              <a:rPr lang="en-US" dirty="0"/>
              <a:t>Level order</a:t>
            </a:r>
          </a:p>
          <a:p>
            <a:pPr marL="291600" indent="-291600">
              <a:spcBef>
                <a:spcPts val="1000"/>
              </a:spcBef>
            </a:pPr>
            <a:r>
              <a:rPr lang="en-US" dirty="0"/>
              <a:t>Each type follows a particular path and direction as it visits the nodes in the tree</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01271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Preorder Traversal</a:t>
            </a:r>
          </a:p>
        </p:txBody>
      </p:sp>
      <p:sp>
        <p:nvSpPr>
          <p:cNvPr id="3" name="Content Placeholder 2"/>
          <p:cNvSpPr>
            <a:spLocks noGrp="1"/>
          </p:cNvSpPr>
          <p:nvPr>
            <p:ph idx="1"/>
          </p:nvPr>
        </p:nvSpPr>
        <p:spPr>
          <a:xfrm>
            <a:off x="628650" y="1825625"/>
            <a:ext cx="7886700" cy="557475"/>
          </a:xfrm>
        </p:spPr>
        <p:txBody>
          <a:bodyPr>
            <a:normAutofit fontScale="92500"/>
          </a:bodyPr>
          <a:lstStyle/>
          <a:p>
            <a:pPr marL="291600" indent="-291600">
              <a:spcBef>
                <a:spcPts val="1000"/>
              </a:spcBef>
            </a:pPr>
            <a:r>
              <a:rPr lang="en-US" dirty="0"/>
              <a:t>Preorder traversal algorithm visits a tree’s root node and then traverses the left subtree and the right subtree in a similar </a:t>
            </a:r>
          </a:p>
        </p:txBody>
      </p:sp>
      <p:sp>
        <p:nvSpPr>
          <p:cNvPr id="5" name="Content Placeholder 4"/>
          <p:cNvSpPr>
            <a:spLocks noGrp="1"/>
          </p:cNvSpPr>
          <p:nvPr>
            <p:ph sz="quarter" idx="12"/>
          </p:nvPr>
        </p:nvSpPr>
        <p:spPr>
          <a:xfrm>
            <a:off x="628650" y="2548784"/>
            <a:ext cx="7296150" cy="381000"/>
          </a:xfrm>
        </p:spPr>
        <p:txBody>
          <a:bodyPr/>
          <a:lstStyle/>
          <a:p>
            <a:pPr marL="0" indent="0">
              <a:spcBef>
                <a:spcPts val="1000"/>
              </a:spcBef>
              <a:buNone/>
            </a:pPr>
            <a:r>
              <a:rPr lang="en-IN" b="1" dirty="0"/>
              <a:t>Figure 10-8: </a:t>
            </a:r>
            <a:r>
              <a:rPr lang="en-IN" dirty="0"/>
              <a:t>A preorder traversal</a:t>
            </a:r>
          </a:p>
        </p:txBody>
      </p:sp>
      <p:pic>
        <p:nvPicPr>
          <p:cNvPr id="7" name="Content Placeholder 6" descr="Figure shows a preorder traversal of a tree. The nodes in the tree are as follows. Root Node D with left child, Node B and right child Node F at Level 1. Node B has left child, Node A and right child, Node C at Level 2. Again, at Level 1, the Node F has the left child, Node E and right child, Node G. The order of nodes visited is D B A C F E G."/>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285332" y="3123904"/>
            <a:ext cx="5982786" cy="2866931"/>
          </a:xfrm>
        </p:spPr>
      </p:pic>
      <p:sp>
        <p:nvSpPr>
          <p:cNvPr id="8"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620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Inorder Traversal</a:t>
            </a:r>
          </a:p>
        </p:txBody>
      </p:sp>
      <p:sp>
        <p:nvSpPr>
          <p:cNvPr id="3" name="Content Placeholder 2"/>
          <p:cNvSpPr>
            <a:spLocks noGrp="1"/>
          </p:cNvSpPr>
          <p:nvPr>
            <p:ph idx="1"/>
          </p:nvPr>
        </p:nvSpPr>
        <p:spPr>
          <a:xfrm>
            <a:off x="628650" y="1825625"/>
            <a:ext cx="7886700" cy="612775"/>
          </a:xfrm>
        </p:spPr>
        <p:txBody>
          <a:bodyPr/>
          <a:lstStyle/>
          <a:p>
            <a:pPr marL="291600" indent="-291600">
              <a:spcBef>
                <a:spcPts val="1000"/>
              </a:spcBef>
            </a:pPr>
            <a:r>
              <a:rPr lang="en-US" dirty="0"/>
              <a:t>Inorder traversal algorithm traverses the left subtree, visits the root node, and traverses the right subtree</a:t>
            </a:r>
          </a:p>
        </p:txBody>
      </p:sp>
      <p:sp>
        <p:nvSpPr>
          <p:cNvPr id="5" name="Content Placeholder 4"/>
          <p:cNvSpPr>
            <a:spLocks noGrp="1"/>
          </p:cNvSpPr>
          <p:nvPr>
            <p:ph sz="quarter" idx="12"/>
          </p:nvPr>
        </p:nvSpPr>
        <p:spPr>
          <a:xfrm>
            <a:off x="628650" y="2590800"/>
            <a:ext cx="7448550" cy="381000"/>
          </a:xfrm>
        </p:spPr>
        <p:txBody>
          <a:bodyPr/>
          <a:lstStyle/>
          <a:p>
            <a:pPr marL="0" indent="0">
              <a:spcBef>
                <a:spcPts val="1000"/>
              </a:spcBef>
              <a:buNone/>
            </a:pPr>
            <a:r>
              <a:rPr lang="en-IN" b="1" dirty="0"/>
              <a:t>Figure 10-9: </a:t>
            </a:r>
            <a:r>
              <a:rPr lang="en-IN" dirty="0"/>
              <a:t>An inorder traversal</a:t>
            </a:r>
          </a:p>
        </p:txBody>
      </p:sp>
      <p:pic>
        <p:nvPicPr>
          <p:cNvPr id="7" name="Content Placeholder 6" descr="Figure shows inorder traversal of a tree. The nodes in the tree are as follows. Root Node D has the left child, Node D and right child, Node F at Level 1. The Node B has the left child, Node A and right child Node C at Level 2. Similarly, the Node F has a left child, Node E and right child, Node G at Level 2. The order of nodes visited is A B C D E F G."/>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380441" y="3124200"/>
            <a:ext cx="5716368" cy="2743200"/>
          </a:xfrm>
        </p:spPr>
      </p:pic>
      <p:sp>
        <p:nvSpPr>
          <p:cNvPr id="8"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0646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Postorder Traversal</a:t>
            </a:r>
          </a:p>
        </p:txBody>
      </p:sp>
      <p:sp>
        <p:nvSpPr>
          <p:cNvPr id="3" name="Content Placeholder 2"/>
          <p:cNvSpPr>
            <a:spLocks noGrp="1"/>
          </p:cNvSpPr>
          <p:nvPr>
            <p:ph idx="1"/>
          </p:nvPr>
        </p:nvSpPr>
        <p:spPr>
          <a:xfrm>
            <a:off x="628650" y="1825625"/>
            <a:ext cx="7886700" cy="688975"/>
          </a:xfrm>
        </p:spPr>
        <p:txBody>
          <a:bodyPr/>
          <a:lstStyle/>
          <a:p>
            <a:pPr marL="291600" indent="-291600">
              <a:spcBef>
                <a:spcPts val="1000"/>
              </a:spcBef>
            </a:pPr>
            <a:r>
              <a:rPr lang="en-US" dirty="0"/>
              <a:t>Postorder traversal algorithm traverses the left subtree, traverses the right subtree, and visits the root node</a:t>
            </a:r>
          </a:p>
        </p:txBody>
      </p:sp>
      <p:sp>
        <p:nvSpPr>
          <p:cNvPr id="5" name="Content Placeholder 4"/>
          <p:cNvSpPr>
            <a:spLocks noGrp="1"/>
          </p:cNvSpPr>
          <p:nvPr>
            <p:ph sz="quarter" idx="12"/>
          </p:nvPr>
        </p:nvSpPr>
        <p:spPr>
          <a:xfrm>
            <a:off x="628650" y="2616678"/>
            <a:ext cx="7448550" cy="304800"/>
          </a:xfrm>
        </p:spPr>
        <p:txBody>
          <a:bodyPr/>
          <a:lstStyle/>
          <a:p>
            <a:pPr marL="0" indent="0">
              <a:spcBef>
                <a:spcPts val="1000"/>
              </a:spcBef>
              <a:buNone/>
            </a:pPr>
            <a:r>
              <a:rPr lang="en-IN" b="1" dirty="0"/>
              <a:t>Figure 10-10: </a:t>
            </a:r>
            <a:r>
              <a:rPr lang="en-IN" dirty="0"/>
              <a:t>A postorder traversal</a:t>
            </a:r>
          </a:p>
        </p:txBody>
      </p:sp>
      <p:pic>
        <p:nvPicPr>
          <p:cNvPr id="7" name="Content Placeholder 6" descr="Figure shows post order traversal of a tree. The nodes in the tree are as follows. Root Node D has left child, Node B and right child, Node F at Level 1. The Node B has the left child, Node A and right child Node C. Similarly, Node F has the left child, Node E and right child, Node G at Level 2. The order of nodes visited is A C B E G F D."/>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512255" y="3085474"/>
            <a:ext cx="6060209" cy="2899497"/>
          </a:xfrm>
        </p:spPr>
      </p:pic>
      <p:sp>
        <p:nvSpPr>
          <p:cNvPr id="8"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51391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Level Order Traversal </a:t>
            </a:r>
          </a:p>
        </p:txBody>
      </p:sp>
      <p:sp>
        <p:nvSpPr>
          <p:cNvPr id="3" name="Content Placeholder 2"/>
          <p:cNvSpPr>
            <a:spLocks noGrp="1"/>
          </p:cNvSpPr>
          <p:nvPr>
            <p:ph idx="1"/>
          </p:nvPr>
        </p:nvSpPr>
        <p:spPr>
          <a:xfrm>
            <a:off x="628650" y="1825625"/>
            <a:ext cx="7886700" cy="612775"/>
          </a:xfrm>
        </p:spPr>
        <p:txBody>
          <a:bodyPr/>
          <a:lstStyle/>
          <a:p>
            <a:pPr marL="291600" indent="-291600">
              <a:spcBef>
                <a:spcPts val="1000"/>
              </a:spcBef>
            </a:pPr>
            <a:r>
              <a:rPr lang="en-US" dirty="0"/>
              <a:t>Beginning with level 0, this algorithm visits the nodes at each level in left-to-right order</a:t>
            </a:r>
          </a:p>
        </p:txBody>
      </p:sp>
      <p:sp>
        <p:nvSpPr>
          <p:cNvPr id="5" name="Content Placeholder 4"/>
          <p:cNvSpPr>
            <a:spLocks noGrp="1"/>
          </p:cNvSpPr>
          <p:nvPr>
            <p:ph sz="quarter" idx="12"/>
          </p:nvPr>
        </p:nvSpPr>
        <p:spPr>
          <a:xfrm>
            <a:off x="628650" y="2605104"/>
            <a:ext cx="8286750" cy="304800"/>
          </a:xfrm>
        </p:spPr>
        <p:txBody>
          <a:bodyPr/>
          <a:lstStyle/>
          <a:p>
            <a:pPr marL="0" indent="0">
              <a:spcBef>
                <a:spcPts val="1000"/>
              </a:spcBef>
              <a:buNone/>
            </a:pPr>
            <a:r>
              <a:rPr lang="en-IN" b="1" dirty="0"/>
              <a:t>Figure 10-11: </a:t>
            </a:r>
            <a:r>
              <a:rPr lang="en-IN" dirty="0"/>
              <a:t>A level order traversal</a:t>
            </a:r>
          </a:p>
        </p:txBody>
      </p:sp>
      <p:pic>
        <p:nvPicPr>
          <p:cNvPr id="7" name="Content Placeholder 6" descr="Figure shows level order traversal of a tree. The nodes in the tree are as follows. Root Node D has left child, Node B and right child, Node F at Level 1. The Node B has the left child, Node A and right child Node C. Similarly, Node F has the left child, Node E and right child, Node G at Level 2. The order of nodes visited is D B F A C E G."/>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707548" y="3059113"/>
            <a:ext cx="5214553" cy="2884487"/>
          </a:xfrm>
        </p:spPr>
      </p:pic>
      <p:sp>
        <p:nvSpPr>
          <p:cNvPr id="8"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92685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Three Common Applications of Binary Trees</a:t>
            </a:r>
          </a:p>
        </p:txBody>
      </p:sp>
      <p:sp>
        <p:nvSpPr>
          <p:cNvPr id="3" name="Content Placeholder 2"/>
          <p:cNvSpPr>
            <a:spLocks noGrp="1"/>
          </p:cNvSpPr>
          <p:nvPr>
            <p:ph idx="1"/>
          </p:nvPr>
        </p:nvSpPr>
        <p:spPr>
          <a:xfrm>
            <a:off x="628650" y="1825625"/>
            <a:ext cx="7886700" cy="1222375"/>
          </a:xfrm>
        </p:spPr>
        <p:txBody>
          <a:bodyPr/>
          <a:lstStyle/>
          <a:p>
            <a:pPr marL="291600" indent="-291600">
              <a:spcBef>
                <a:spcPts val="1000"/>
              </a:spcBef>
            </a:pPr>
            <a:r>
              <a:rPr lang="en-US" dirty="0"/>
              <a:t>Heaps</a:t>
            </a:r>
          </a:p>
          <a:p>
            <a:pPr marL="291600" indent="-291600">
              <a:spcBef>
                <a:spcPts val="1000"/>
              </a:spcBef>
            </a:pPr>
            <a:r>
              <a:rPr lang="en-US" dirty="0"/>
              <a:t>Binary search trees</a:t>
            </a:r>
          </a:p>
          <a:p>
            <a:pPr marL="291600" indent="-291600">
              <a:spcBef>
                <a:spcPts val="1000"/>
              </a:spcBef>
            </a:pPr>
            <a:r>
              <a:rPr lang="en-US" dirty="0"/>
              <a:t>Expression trees</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90499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Heaps </a:t>
            </a:r>
            <a:r>
              <a:rPr lang="en-US" sz="2000" dirty="0"/>
              <a:t>(1 of 2)</a:t>
            </a:r>
          </a:p>
        </p:txBody>
      </p:sp>
      <p:sp>
        <p:nvSpPr>
          <p:cNvPr id="3" name="Content Placeholder 2"/>
          <p:cNvSpPr>
            <a:spLocks noGrp="1"/>
          </p:cNvSpPr>
          <p:nvPr>
            <p:ph idx="1"/>
          </p:nvPr>
        </p:nvSpPr>
        <p:spPr>
          <a:xfrm>
            <a:off x="628650" y="1825625"/>
            <a:ext cx="7886700" cy="3889375"/>
          </a:xfrm>
        </p:spPr>
        <p:txBody>
          <a:bodyPr/>
          <a:lstStyle/>
          <a:p>
            <a:pPr marL="291600" indent="-291600">
              <a:spcBef>
                <a:spcPts val="1000"/>
              </a:spcBef>
            </a:pPr>
            <a:r>
              <a:rPr lang="en-US" dirty="0"/>
              <a:t>Min-heap</a:t>
            </a:r>
          </a:p>
          <a:p>
            <a:pPr lvl="1">
              <a:spcBef>
                <a:spcPts val="1000"/>
              </a:spcBef>
            </a:pPr>
            <a:r>
              <a:rPr lang="en-US" dirty="0"/>
              <a:t>A binary tree in which each node is less than or equal to both of its children</a:t>
            </a:r>
          </a:p>
          <a:p>
            <a:pPr marL="291600" indent="-291600">
              <a:spcBef>
                <a:spcPts val="1000"/>
              </a:spcBef>
            </a:pPr>
            <a:r>
              <a:rPr lang="en-US" dirty="0"/>
              <a:t>Max-heap</a:t>
            </a:r>
          </a:p>
          <a:p>
            <a:pPr lvl="1">
              <a:spcBef>
                <a:spcPts val="1000"/>
              </a:spcBef>
            </a:pPr>
            <a:r>
              <a:rPr lang="en-US" dirty="0"/>
              <a:t>Places the larger nodes nearer to the root</a:t>
            </a:r>
          </a:p>
          <a:p>
            <a:pPr marL="291600" indent="-291600">
              <a:spcBef>
                <a:spcPts val="1000"/>
              </a:spcBef>
            </a:pPr>
            <a:r>
              <a:rPr lang="en-US" dirty="0"/>
              <a:t>Either constraint on the order of the nodes is called the heap property</a:t>
            </a:r>
          </a:p>
          <a:p>
            <a:pPr marL="291600" indent="-291600">
              <a:spcBef>
                <a:spcPts val="1000"/>
              </a:spcBef>
            </a:pPr>
            <a:r>
              <a:rPr lang="en-US" dirty="0"/>
              <a:t>Heap sort</a:t>
            </a:r>
          </a:p>
          <a:p>
            <a:pPr lvl="1">
              <a:spcBef>
                <a:spcPts val="1000"/>
              </a:spcBef>
            </a:pPr>
            <a:r>
              <a:rPr lang="en-US" dirty="0"/>
              <a:t>Algorithm that builds a heap from a set of data and then repeatedly removes the root item and adds it to the end of a list</a:t>
            </a:r>
          </a:p>
          <a:p>
            <a:pPr marL="291600" indent="-291600">
              <a:spcBef>
                <a:spcPts val="1000"/>
              </a:spcBef>
            </a:pPr>
            <a:r>
              <a:rPr lang="en-US" dirty="0"/>
              <a:t>Heaps are also used to implement priority queues</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68431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Heaps </a:t>
            </a:r>
            <a:r>
              <a:rPr lang="en-US" sz="2000" dirty="0"/>
              <a:t>(2 of 2)</a:t>
            </a:r>
          </a:p>
        </p:txBody>
      </p:sp>
      <p:sp>
        <p:nvSpPr>
          <p:cNvPr id="3" name="Content Placeholder 2"/>
          <p:cNvSpPr>
            <a:spLocks noGrp="1"/>
          </p:cNvSpPr>
          <p:nvPr>
            <p:ph idx="1"/>
          </p:nvPr>
        </p:nvSpPr>
        <p:spPr>
          <a:xfrm>
            <a:off x="628650" y="1825625"/>
            <a:ext cx="7886700" cy="460375"/>
          </a:xfrm>
        </p:spPr>
        <p:txBody>
          <a:bodyPr/>
          <a:lstStyle/>
          <a:p>
            <a:pPr marL="0" indent="0">
              <a:spcBef>
                <a:spcPts val="1000"/>
              </a:spcBef>
              <a:buNone/>
            </a:pPr>
            <a:r>
              <a:rPr lang="en-IN" b="1" dirty="0"/>
              <a:t>Figure 10-12: </a:t>
            </a:r>
            <a:r>
              <a:rPr lang="en-IN" dirty="0"/>
              <a:t>Examples of min-heaps</a:t>
            </a:r>
            <a:endParaRPr lang="en-US" dirty="0"/>
          </a:p>
        </p:txBody>
      </p:sp>
      <p:pic>
        <p:nvPicPr>
          <p:cNvPr id="7" name="Content Placeholder 6" descr="Figure shows two illustrations as examples of min-heaps. The first illustration shows a tree with root Node A which links to left child, Node C and right child, Node B at Level 1. Node C links to left child, Node D and right child, Node F. Similarly, Node B links to left child, Node E and right child, Node G. The second illustration shows a tree with root Node A that links to left child, Node C and right child, Node B at Level 1. The Node C links to left child, Node D."/>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990600" y="2895600"/>
            <a:ext cx="7372350" cy="2245185"/>
          </a:xfrm>
        </p:spPr>
      </p:pic>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23133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Binary Search Trees </a:t>
            </a:r>
            <a:r>
              <a:rPr lang="en-US" sz="2000" dirty="0"/>
              <a:t>(1 of 2)</a:t>
            </a:r>
          </a:p>
        </p:txBody>
      </p:sp>
      <p:sp>
        <p:nvSpPr>
          <p:cNvPr id="3" name="Content Placeholder 2"/>
          <p:cNvSpPr>
            <a:spLocks noGrp="1"/>
          </p:cNvSpPr>
          <p:nvPr>
            <p:ph idx="1"/>
          </p:nvPr>
        </p:nvSpPr>
        <p:spPr>
          <a:xfrm>
            <a:off x="628650" y="1676400"/>
            <a:ext cx="7886700" cy="533401"/>
          </a:xfrm>
        </p:spPr>
        <p:txBody>
          <a:bodyPr>
            <a:normAutofit fontScale="92500" lnSpcReduction="10000"/>
          </a:bodyPr>
          <a:lstStyle/>
          <a:p>
            <a:pPr marL="0" indent="0">
              <a:lnSpc>
                <a:spcPct val="100000"/>
              </a:lnSpc>
              <a:spcBef>
                <a:spcPts val="1000"/>
              </a:spcBef>
              <a:buNone/>
            </a:pPr>
            <a:r>
              <a:rPr lang="en-IN" b="1" dirty="0"/>
              <a:t>Figure 10-13: </a:t>
            </a:r>
            <a:r>
              <a:rPr lang="en-IN" dirty="0"/>
              <a:t>The possible search paths for the binary search of a sorted list</a:t>
            </a:r>
            <a:endParaRPr lang="en-US" dirty="0"/>
          </a:p>
        </p:txBody>
      </p:sp>
      <p:pic>
        <p:nvPicPr>
          <p:cNvPr id="7" name="Content Placeholder 6" descr="Figure shows the possible search paths for the binary search of a sorted list. Levels of call are listed from Level 0 to Level 3. Level 0 has the numbers 1 to 9 arranged in boxes horizontally. At Level 1, the numbers from Level 0 are split into two parts. The first part has numbers from 1 to 3 and the second part has numbers from 5 to 9. At Level 2, the first part from Level 1 is split into two parts, the numbers 1 and 3. Similarly, the second part from Level 1 is split into two parts. The first part has the number 5. The second part has the numbers 8 and 9. At Level 3, the last part from Level 2 is split into the number 9."/>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287899" y="2340767"/>
            <a:ext cx="5901453" cy="3726819"/>
          </a:xfrm>
        </p:spPr>
      </p:pic>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49062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Binary Search Trees </a:t>
            </a:r>
            <a:r>
              <a:rPr lang="en-US" sz="2000" dirty="0"/>
              <a:t>(2 of 2)</a:t>
            </a:r>
          </a:p>
        </p:txBody>
      </p:sp>
      <p:sp>
        <p:nvSpPr>
          <p:cNvPr id="3" name="Content Placeholder 2"/>
          <p:cNvSpPr>
            <a:spLocks noGrp="1"/>
          </p:cNvSpPr>
          <p:nvPr>
            <p:ph idx="1"/>
          </p:nvPr>
        </p:nvSpPr>
        <p:spPr>
          <a:xfrm>
            <a:off x="628650" y="1825625"/>
            <a:ext cx="7886700" cy="307975"/>
          </a:xfrm>
        </p:spPr>
        <p:txBody>
          <a:bodyPr/>
          <a:lstStyle/>
          <a:p>
            <a:pPr marL="0" indent="0">
              <a:spcBef>
                <a:spcPts val="1000"/>
              </a:spcBef>
              <a:buNone/>
            </a:pPr>
            <a:r>
              <a:rPr lang="en-IN" b="1" dirty="0"/>
              <a:t>Figure 10-14: </a:t>
            </a:r>
            <a:r>
              <a:rPr lang="en-IN" dirty="0"/>
              <a:t>A binary search tree</a:t>
            </a:r>
            <a:endParaRPr lang="en-US" dirty="0"/>
          </a:p>
        </p:txBody>
      </p:sp>
      <p:pic>
        <p:nvPicPr>
          <p:cNvPr id="7" name="Content Placeholder 6" descr="Figure shows a binary search tree. The search progresses from the root Node 4 to the left child, Node 2 and right child, Node 7 at Level 1. From Node 2, the search goes to left child, Node 1 and right child, Node 3 at Level 2. Similarly, from Node 7, the search goes to left child, Node 5 and right child, Node 8 at Level 2. From Node 8, the search goes to right child, Node 9 at Level 3."/>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757166" y="2359215"/>
            <a:ext cx="5739875" cy="3689920"/>
          </a:xfrm>
        </p:spPr>
      </p:pic>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6859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5"/>
          <p:cNvSpPr>
            <a:spLocks noGrp="1"/>
          </p:cNvSpPr>
          <p:nvPr>
            <p:ph type="title"/>
          </p:nvPr>
        </p:nvSpPr>
        <p:spPr>
          <a:xfrm>
            <a:off x="628650" y="365127"/>
            <a:ext cx="7886700" cy="625474"/>
          </a:xfrm>
        </p:spPr>
        <p:txBody>
          <a:bodyPr/>
          <a:lstStyle/>
          <a:p>
            <a:r>
              <a:rPr lang="en-US" b="1" dirty="0"/>
              <a:t>Learning Objectives </a:t>
            </a:r>
            <a:r>
              <a:rPr lang="en-US" sz="2000" dirty="0"/>
              <a:t>(2 of 2)</a:t>
            </a:r>
          </a:p>
        </p:txBody>
      </p:sp>
      <p:sp>
        <p:nvSpPr>
          <p:cNvPr id="9219" name="Content Placeholder 6"/>
          <p:cNvSpPr>
            <a:spLocks noGrp="1"/>
          </p:cNvSpPr>
          <p:nvPr>
            <p:ph idx="1"/>
          </p:nvPr>
        </p:nvSpPr>
        <p:spPr>
          <a:xfrm>
            <a:off x="628650" y="1825625"/>
            <a:ext cx="7886700" cy="1908175"/>
          </a:xfrm>
        </p:spPr>
        <p:txBody>
          <a:bodyPr>
            <a:normAutofit/>
          </a:bodyPr>
          <a:lstStyle/>
          <a:p>
            <a:pPr marL="291600" lvl="0" indent="-291600">
              <a:spcBef>
                <a:spcPts val="1000"/>
              </a:spcBef>
            </a:pPr>
            <a:r>
              <a:rPr lang="en-US" dirty="0"/>
              <a:t>Describe the features of an expression tree and the operations on it</a:t>
            </a:r>
          </a:p>
          <a:p>
            <a:pPr marL="291600" lvl="0" indent="-291600">
              <a:spcBef>
                <a:spcPts val="1000"/>
              </a:spcBef>
            </a:pPr>
            <a:r>
              <a:rPr lang="en-US" dirty="0"/>
              <a:t>Use an expression tree in recursive descent parsing</a:t>
            </a:r>
          </a:p>
          <a:p>
            <a:pPr marL="291600" lvl="0" indent="-291600">
              <a:spcBef>
                <a:spcPts val="1000"/>
              </a:spcBef>
            </a:pPr>
            <a:r>
              <a:rPr lang="en-US" dirty="0"/>
              <a:t>Describe the features of a heap and the operations on it</a:t>
            </a:r>
          </a:p>
          <a:p>
            <a:pPr marL="291600" indent="-291600">
              <a:spcBef>
                <a:spcPts val="1000"/>
              </a:spcBef>
            </a:pPr>
            <a:r>
              <a:rPr lang="en-US" dirty="0"/>
              <a:t>Provide a complexity analysis of the heap sort</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10427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Expression Trees </a:t>
            </a:r>
            <a:r>
              <a:rPr lang="en-US" sz="2000" dirty="0"/>
              <a:t>(1 of 2)</a:t>
            </a:r>
          </a:p>
        </p:txBody>
      </p:sp>
      <p:sp>
        <p:nvSpPr>
          <p:cNvPr id="3" name="Content Placeholder 2"/>
          <p:cNvSpPr>
            <a:spLocks noGrp="1"/>
          </p:cNvSpPr>
          <p:nvPr>
            <p:ph idx="1"/>
          </p:nvPr>
        </p:nvSpPr>
        <p:spPr>
          <a:xfrm>
            <a:off x="628650" y="1825625"/>
            <a:ext cx="7886700" cy="4117975"/>
          </a:xfrm>
        </p:spPr>
        <p:txBody>
          <a:bodyPr>
            <a:normAutofit/>
          </a:bodyPr>
          <a:lstStyle/>
          <a:p>
            <a:pPr marL="291600" indent="-291600">
              <a:spcBef>
                <a:spcPts val="1000"/>
              </a:spcBef>
            </a:pPr>
            <a:r>
              <a:rPr lang="en-US" dirty="0"/>
              <a:t>A way to process sentences is to build a parse tree during parsing</a:t>
            </a:r>
          </a:p>
          <a:p>
            <a:pPr marL="291600" indent="-291600">
              <a:spcBef>
                <a:spcPts val="1000"/>
              </a:spcBef>
            </a:pPr>
            <a:r>
              <a:rPr lang="en-US" dirty="0"/>
              <a:t>For a language of expressions</a:t>
            </a:r>
          </a:p>
          <a:p>
            <a:pPr lvl="1">
              <a:spcBef>
                <a:spcPts val="1000"/>
              </a:spcBef>
            </a:pPr>
            <a:r>
              <a:rPr lang="en-US" dirty="0"/>
              <a:t>This structure is also called an expression tree</a:t>
            </a:r>
          </a:p>
          <a:p>
            <a:pPr marL="291600" indent="-291600">
              <a:spcBef>
                <a:spcPts val="1000"/>
              </a:spcBef>
            </a:pPr>
            <a:r>
              <a:rPr lang="en-US" dirty="0"/>
              <a:t>Points to remember:</a:t>
            </a:r>
          </a:p>
          <a:p>
            <a:pPr lvl="1">
              <a:spcBef>
                <a:spcPts val="1000"/>
              </a:spcBef>
            </a:pPr>
            <a:r>
              <a:rPr lang="en-US" dirty="0"/>
              <a:t>An expression tree is never empty</a:t>
            </a:r>
          </a:p>
          <a:p>
            <a:pPr lvl="1">
              <a:spcBef>
                <a:spcPts val="1000"/>
              </a:spcBef>
            </a:pPr>
            <a:r>
              <a:rPr lang="en-US" dirty="0"/>
              <a:t>Each interior node represents a compound expression, consisting of an operator and its operands</a:t>
            </a:r>
          </a:p>
          <a:p>
            <a:pPr lvl="1">
              <a:spcBef>
                <a:spcPts val="1000"/>
              </a:spcBef>
            </a:pPr>
            <a:r>
              <a:rPr lang="en-US" dirty="0"/>
              <a:t>Each leaf node represents an atomic, numeric operand</a:t>
            </a:r>
          </a:p>
          <a:p>
            <a:pPr lvl="1">
              <a:spcBef>
                <a:spcPts val="1000"/>
              </a:spcBef>
            </a:pPr>
            <a:r>
              <a:rPr lang="en-US" dirty="0"/>
              <a:t>Operators of higher precedence usually appear near the bottom of the tree, unless they are overridden in the source expression by parentheses</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90895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Expression Trees </a:t>
            </a:r>
            <a:r>
              <a:rPr lang="en-US" sz="2000" dirty="0"/>
              <a:t>(2 of 2)</a:t>
            </a:r>
          </a:p>
        </p:txBody>
      </p:sp>
      <p:sp>
        <p:nvSpPr>
          <p:cNvPr id="3" name="Content Placeholder 2"/>
          <p:cNvSpPr>
            <a:spLocks noGrp="1"/>
          </p:cNvSpPr>
          <p:nvPr>
            <p:ph idx="1"/>
          </p:nvPr>
        </p:nvSpPr>
        <p:spPr>
          <a:xfrm>
            <a:off x="628650" y="1676402"/>
            <a:ext cx="7886700" cy="383134"/>
          </a:xfrm>
        </p:spPr>
        <p:txBody>
          <a:bodyPr>
            <a:normAutofit/>
          </a:bodyPr>
          <a:lstStyle/>
          <a:p>
            <a:pPr marL="0" indent="0">
              <a:spcBef>
                <a:spcPts val="1000"/>
              </a:spcBef>
              <a:buNone/>
            </a:pPr>
            <a:r>
              <a:rPr lang="en-IN" b="1" dirty="0"/>
              <a:t>Figure 10-15: </a:t>
            </a:r>
            <a:r>
              <a:rPr lang="en-IN" dirty="0"/>
              <a:t>Some expression trees</a:t>
            </a:r>
            <a:endParaRPr lang="en-US" dirty="0"/>
          </a:p>
        </p:txBody>
      </p:sp>
      <p:pic>
        <p:nvPicPr>
          <p:cNvPr id="7" name="Content Placeholder 6" descr="Figure shows some expression trees that result from parsing infix expressions. A single node, Node 23 is shown. The expression 3+5 is displayed. For this, the tree shows a root node, Node + with left subtree, Node 3 and right subtree, Node 5. The expression 3+5 into 4 is shown. For this, the tree shows a root node, Node + with left child, Node 3 and right child, Node into at Level 1. The Node into has the left child, Node 5 and right child, Node 4 at Level 2. The expression, left parenthesis, 3 + 5, right parenthesis, into 4 is shown. For this, the tree shows a root node, Node into with left child, Node + and right child, Node 4 at Level 1. The Node + has the left child, Node 3 and right child, Node 5 at Level 2."/>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847068" y="2122856"/>
            <a:ext cx="5026669" cy="3927630"/>
          </a:xfrm>
        </p:spPr>
      </p:pic>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28312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Developing a Binary Search Tree</a:t>
            </a:r>
          </a:p>
        </p:txBody>
      </p:sp>
      <p:sp>
        <p:nvSpPr>
          <p:cNvPr id="3" name="Content Placeholder 2"/>
          <p:cNvSpPr>
            <a:spLocks noGrp="1"/>
          </p:cNvSpPr>
          <p:nvPr>
            <p:ph idx="1"/>
          </p:nvPr>
        </p:nvSpPr>
        <p:spPr>
          <a:xfrm>
            <a:off x="628650" y="1825625"/>
            <a:ext cx="7886700" cy="1831975"/>
          </a:xfrm>
        </p:spPr>
        <p:txBody>
          <a:bodyPr/>
          <a:lstStyle/>
          <a:p>
            <a:pPr marL="291600" indent="-291600">
              <a:spcBef>
                <a:spcPts val="1000"/>
              </a:spcBef>
            </a:pPr>
            <a:r>
              <a:rPr lang="en-US" dirty="0"/>
              <a:t>A binary search tree imposes a special ordering on the nodes in a binary tree</a:t>
            </a:r>
          </a:p>
          <a:p>
            <a:pPr lvl="1">
              <a:spcBef>
                <a:spcPts val="1000"/>
              </a:spcBef>
            </a:pPr>
            <a:r>
              <a:rPr lang="en-US" dirty="0"/>
              <a:t>So it supports logarithmic searches and insertions</a:t>
            </a:r>
          </a:p>
          <a:p>
            <a:pPr marL="291600" indent="-291600">
              <a:spcBef>
                <a:spcPts val="1000"/>
              </a:spcBef>
            </a:pPr>
            <a:r>
              <a:rPr lang="en-US" dirty="0"/>
              <a:t>This section develops a binary search tree collection and assesses its performance</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95158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The Binary Search Tree Interface</a:t>
            </a:r>
            <a:r>
              <a:rPr lang="en-US" sz="2000" dirty="0"/>
              <a:t> (1 of 3)</a:t>
            </a:r>
          </a:p>
        </p:txBody>
      </p:sp>
      <p:sp>
        <p:nvSpPr>
          <p:cNvPr id="3" name="Content Placeholder 2"/>
          <p:cNvSpPr>
            <a:spLocks noGrp="1"/>
          </p:cNvSpPr>
          <p:nvPr>
            <p:ph idx="1"/>
          </p:nvPr>
        </p:nvSpPr>
        <p:spPr>
          <a:xfrm>
            <a:off x="628650" y="1368425"/>
            <a:ext cx="7886700" cy="4194175"/>
          </a:xfrm>
        </p:spPr>
        <p:txBody>
          <a:bodyPr>
            <a:normAutofit fontScale="92500" lnSpcReduction="10000"/>
          </a:bodyPr>
          <a:lstStyle/>
          <a:p>
            <a:pPr marL="291600" indent="-291600">
              <a:spcBef>
                <a:spcPts val="1000"/>
              </a:spcBef>
            </a:pPr>
            <a:r>
              <a:rPr lang="en-US" dirty="0"/>
              <a:t>The interface for a binary search tree should include a constructor and the basic operations common to all collections</a:t>
            </a:r>
          </a:p>
          <a:p>
            <a:pPr lvl="1">
              <a:spcBef>
                <a:spcPts val="1000"/>
              </a:spcBef>
            </a:pPr>
            <a:r>
              <a:rPr lang="en-US" b="1" dirty="0">
                <a:latin typeface="Courier New" panose="02070309020205020404" pitchFamily="49" charset="0"/>
                <a:cs typeface="Courier New" panose="02070309020205020404" pitchFamily="49" charset="0"/>
              </a:rPr>
              <a:t>isEmpty</a:t>
            </a:r>
            <a:r>
              <a:rPr lang="en-US" b="1" dirty="0"/>
              <a:t> </a:t>
            </a:r>
            <a:r>
              <a:rPr lang="en-US" dirty="0"/>
              <a:t>,  </a:t>
            </a:r>
            <a:r>
              <a:rPr lang="en-US" b="1" dirty="0">
                <a:latin typeface="Courier New" panose="02070309020205020404" pitchFamily="49" charset="0"/>
                <a:cs typeface="Courier New" panose="02070309020205020404" pitchFamily="49" charset="0"/>
              </a:rPr>
              <a:t>len</a:t>
            </a:r>
            <a:r>
              <a:rPr lang="en-US" b="1" dirty="0"/>
              <a:t> </a:t>
            </a:r>
            <a:r>
              <a:rPr lang="en-US" dirty="0"/>
              <a:t>,  </a:t>
            </a:r>
            <a:r>
              <a:rPr lang="en-US" b="1" dirty="0">
                <a:latin typeface="Courier New" panose="02070309020205020404" pitchFamily="49" charset="0"/>
                <a:cs typeface="Courier New" panose="02070309020205020404" pitchFamily="49" charset="0"/>
              </a:rPr>
              <a:t>str</a:t>
            </a:r>
            <a:r>
              <a:rPr lang="en-US" b="1" dirty="0"/>
              <a:t> </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a:t> </a:t>
            </a:r>
            <a:r>
              <a:rPr lang="en-US" dirty="0"/>
              <a:t>,  </a:t>
            </a:r>
            <a:r>
              <a:rPr lang="en-US" b="1" dirty="0">
                <a:latin typeface="Courier New" panose="02070309020205020404" pitchFamily="49" charset="0"/>
                <a:cs typeface="Courier New" panose="02070309020205020404" pitchFamily="49" charset="0"/>
              </a:rPr>
              <a:t>==</a:t>
            </a:r>
            <a:r>
              <a:rPr lang="en-US" b="1" dirty="0"/>
              <a:t> </a:t>
            </a:r>
            <a:r>
              <a:rPr lang="en-US" dirty="0"/>
              <a:t>,  </a:t>
            </a:r>
            <a:r>
              <a:rPr lang="en-US" b="1" dirty="0">
                <a:latin typeface="Courier New" panose="02070309020205020404" pitchFamily="49" charset="0"/>
                <a:cs typeface="Courier New" panose="02070309020205020404" pitchFamily="49" charset="0"/>
              </a:rPr>
              <a:t>in</a:t>
            </a:r>
            <a:r>
              <a:rPr lang="en-US" b="1" dirty="0"/>
              <a:t> </a:t>
            </a:r>
            <a:r>
              <a:rPr lang="en-US" dirty="0"/>
              <a:t>,  </a:t>
            </a:r>
            <a:r>
              <a:rPr lang="en-US" b="1" dirty="0">
                <a:latin typeface="Courier New" panose="02070309020205020404" pitchFamily="49" charset="0"/>
                <a:cs typeface="Courier New" panose="02070309020205020404" pitchFamily="49" charset="0"/>
              </a:rPr>
              <a:t>add</a:t>
            </a:r>
            <a:r>
              <a:rPr lang="en-US" b="1" dirty="0"/>
              <a:t> </a:t>
            </a:r>
            <a:r>
              <a:rPr lang="en-US" dirty="0"/>
              <a:t>, and  </a:t>
            </a:r>
            <a:r>
              <a:rPr lang="en-US" b="1" dirty="0">
                <a:latin typeface="Courier New" panose="02070309020205020404" pitchFamily="49" charset="0"/>
                <a:cs typeface="Courier New" panose="02070309020205020404" pitchFamily="49" charset="0"/>
              </a:rPr>
              <a:t>count</a:t>
            </a:r>
            <a:r>
              <a:rPr lang="en-US" b="1" dirty="0"/>
              <a:t> </a:t>
            </a:r>
            <a:endParaRPr lang="en-US" dirty="0"/>
          </a:p>
          <a:p>
            <a:pPr marL="291600" indent="-291600">
              <a:spcBef>
                <a:spcPts val="1000"/>
              </a:spcBef>
            </a:pPr>
            <a:r>
              <a:rPr lang="en-US" dirty="0"/>
              <a:t>As with bags and sets</a:t>
            </a:r>
          </a:p>
          <a:p>
            <a:pPr lvl="1">
              <a:spcBef>
                <a:spcPts val="1000"/>
              </a:spcBef>
            </a:pPr>
            <a:r>
              <a:rPr lang="en-US" dirty="0"/>
              <a:t>Insertions and removals are accomplished by the  </a:t>
            </a:r>
            <a:r>
              <a:rPr lang="en-US" b="1" dirty="0">
                <a:latin typeface="Courier New" panose="02070309020205020404" pitchFamily="49" charset="0"/>
                <a:cs typeface="Courier New" panose="02070309020205020404" pitchFamily="49" charset="0"/>
              </a:rPr>
              <a:t>add</a:t>
            </a:r>
            <a:r>
              <a:rPr lang="en-US" b="1" dirty="0"/>
              <a:t> </a:t>
            </a:r>
            <a:r>
              <a:rPr lang="en-US" dirty="0"/>
              <a:t> and  </a:t>
            </a:r>
            <a:r>
              <a:rPr lang="en-US" b="1" dirty="0">
                <a:latin typeface="Courier New" panose="02070309020205020404" pitchFamily="49" charset="0"/>
                <a:cs typeface="Courier New" panose="02070309020205020404" pitchFamily="49" charset="0"/>
              </a:rPr>
              <a:t>remove</a:t>
            </a:r>
            <a:r>
              <a:rPr lang="en-US" b="1" dirty="0"/>
              <a:t> </a:t>
            </a:r>
            <a:r>
              <a:rPr lang="en-US" dirty="0"/>
              <a:t> methods</a:t>
            </a:r>
          </a:p>
          <a:p>
            <a:pPr marL="291600" indent="-291600">
              <a:spcBef>
                <a:spcPts val="1000"/>
              </a:spcBef>
            </a:pPr>
            <a:r>
              <a:rPr lang="en-US" dirty="0"/>
              <a:t>The method  </a:t>
            </a:r>
            <a:r>
              <a:rPr lang="en-US" sz="1800" b="1" dirty="0">
                <a:latin typeface="Courier New" panose="02070309020205020404" pitchFamily="49" charset="0"/>
                <a:cs typeface="Courier New" panose="02070309020205020404" pitchFamily="49" charset="0"/>
              </a:rPr>
              <a:t>__contains__ </a:t>
            </a:r>
          </a:p>
          <a:p>
            <a:pPr lvl="1">
              <a:spcBef>
                <a:spcPts val="1000"/>
              </a:spcBef>
            </a:pPr>
            <a:r>
              <a:rPr lang="en-US" dirty="0"/>
              <a:t>Performs a binary search in any BST implementation</a:t>
            </a:r>
          </a:p>
          <a:p>
            <a:pPr marL="291600" indent="-291600">
              <a:spcBef>
                <a:spcPts val="1000"/>
              </a:spcBef>
            </a:pPr>
            <a:r>
              <a:rPr lang="en-US" dirty="0"/>
              <a:t>To allow users to retrieve and replace items in a binary search tree, the methods  </a:t>
            </a:r>
            <a:r>
              <a:rPr lang="en-US" sz="1800" b="1" dirty="0">
                <a:latin typeface="Courier New" panose="02070309020205020404" pitchFamily="49" charset="0"/>
                <a:cs typeface="Courier New" panose="02070309020205020404" pitchFamily="49" charset="0"/>
              </a:rPr>
              <a:t>find</a:t>
            </a:r>
            <a:r>
              <a:rPr lang="en-US" b="1" dirty="0"/>
              <a:t> </a:t>
            </a:r>
            <a:r>
              <a:rPr lang="en-US" dirty="0"/>
              <a:t> and  </a:t>
            </a:r>
            <a:r>
              <a:rPr lang="en-US" sz="1800" b="1" dirty="0">
                <a:latin typeface="Courier New" panose="02070309020205020404" pitchFamily="49" charset="0"/>
                <a:cs typeface="Courier New" panose="02070309020205020404" pitchFamily="49" charset="0"/>
              </a:rPr>
              <a:t>replace</a:t>
            </a:r>
            <a:r>
              <a:rPr lang="en-US" b="1" dirty="0"/>
              <a:t> </a:t>
            </a:r>
            <a:r>
              <a:rPr lang="en-US" dirty="0"/>
              <a:t> are also included</a:t>
            </a:r>
          </a:p>
          <a:p>
            <a:pPr lvl="1">
              <a:spcBef>
                <a:spcPts val="1000"/>
              </a:spcBef>
            </a:pPr>
            <a:r>
              <a:rPr lang="en-US" dirty="0"/>
              <a:t>The method  </a:t>
            </a:r>
            <a:r>
              <a:rPr lang="en-US" b="1" dirty="0">
                <a:latin typeface="Courier New" panose="02070309020205020404" pitchFamily="49" charset="0"/>
                <a:cs typeface="Courier New" panose="02070309020205020404" pitchFamily="49" charset="0"/>
              </a:rPr>
              <a:t>find</a:t>
            </a:r>
            <a:r>
              <a:rPr lang="en-US" b="1" dirty="0"/>
              <a:t> </a:t>
            </a:r>
            <a:r>
              <a:rPr lang="en-US" dirty="0"/>
              <a:t> expects an item as an argument and returns the item matching it in the tree, or  </a:t>
            </a:r>
            <a:r>
              <a:rPr lang="en-US" b="1" dirty="0">
                <a:latin typeface="Courier New" panose="02070309020205020404" pitchFamily="49" charset="0"/>
                <a:cs typeface="Courier New" panose="02070309020205020404" pitchFamily="49" charset="0"/>
              </a:rPr>
              <a:t>None</a:t>
            </a:r>
            <a:r>
              <a:rPr lang="en-US" b="1" dirty="0"/>
              <a:t> </a:t>
            </a:r>
            <a:r>
              <a:rPr lang="en-US" dirty="0"/>
              <a:t> otherwise</a:t>
            </a:r>
          </a:p>
          <a:p>
            <a:pPr lvl="1">
              <a:spcBef>
                <a:spcPts val="1000"/>
              </a:spcBef>
            </a:pPr>
            <a:r>
              <a:rPr lang="en-US" dirty="0"/>
              <a:t>The method  </a:t>
            </a:r>
            <a:r>
              <a:rPr lang="en-US" b="1" dirty="0">
                <a:latin typeface="Courier New" panose="02070309020205020404" pitchFamily="49" charset="0"/>
                <a:cs typeface="Courier New" panose="02070309020205020404" pitchFamily="49" charset="0"/>
              </a:rPr>
              <a:t>replace</a:t>
            </a:r>
            <a:r>
              <a:rPr lang="en-US" b="1" dirty="0"/>
              <a:t> </a:t>
            </a:r>
            <a:r>
              <a:rPr lang="en-US" dirty="0"/>
              <a:t> expects two items as arguments</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54505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The Binary Search Tree Interface</a:t>
            </a:r>
            <a:r>
              <a:rPr lang="en-US" sz="2000" dirty="0"/>
              <a:t> (2 of 3)</a:t>
            </a:r>
          </a:p>
        </p:txBody>
      </p:sp>
      <p:sp>
        <p:nvSpPr>
          <p:cNvPr id="3" name="Content Placeholder 2"/>
          <p:cNvSpPr>
            <a:spLocks noGrp="1"/>
          </p:cNvSpPr>
          <p:nvPr>
            <p:ph idx="1"/>
          </p:nvPr>
        </p:nvSpPr>
        <p:spPr>
          <a:xfrm>
            <a:off x="628650" y="1825625"/>
            <a:ext cx="7886700" cy="3736975"/>
          </a:xfrm>
        </p:spPr>
        <p:txBody>
          <a:bodyPr>
            <a:normAutofit/>
          </a:bodyPr>
          <a:lstStyle/>
          <a:p>
            <a:pPr marL="291600" indent="-291600">
              <a:spcBef>
                <a:spcPts val="1000"/>
              </a:spcBef>
            </a:pPr>
            <a:r>
              <a:rPr lang="en-US" dirty="0"/>
              <a:t>Because there are four ways to traverse a binary tree</a:t>
            </a:r>
          </a:p>
          <a:p>
            <a:pPr lvl="1">
              <a:spcBef>
                <a:spcPts val="1000"/>
              </a:spcBef>
            </a:pPr>
            <a:r>
              <a:rPr lang="en-US" dirty="0"/>
              <a:t>You include methods for each one</a:t>
            </a:r>
          </a:p>
          <a:p>
            <a:pPr marL="291600" indent="-291600">
              <a:spcBef>
                <a:spcPts val="1000"/>
              </a:spcBef>
            </a:pPr>
            <a:r>
              <a:rPr lang="en-US" dirty="0"/>
              <a:t>Each traversal method returns an iterator</a:t>
            </a:r>
          </a:p>
          <a:p>
            <a:pPr lvl="1">
              <a:spcBef>
                <a:spcPts val="1000"/>
              </a:spcBef>
            </a:pPr>
            <a:r>
              <a:rPr lang="en-US" dirty="0"/>
              <a:t>The tree’s  </a:t>
            </a:r>
            <a:r>
              <a:rPr lang="en-US" b="1" dirty="0">
                <a:latin typeface="Courier New" panose="02070309020205020404" pitchFamily="49" charset="0"/>
                <a:cs typeface="Courier New" panose="02070309020205020404" pitchFamily="49" charset="0"/>
              </a:rPr>
              <a:t>__iter__  </a:t>
            </a:r>
            <a:r>
              <a:rPr lang="en-US" dirty="0"/>
              <a:t>method supports a preorder traversal</a:t>
            </a:r>
          </a:p>
          <a:p>
            <a:pPr marL="291600" indent="-291600">
              <a:spcBef>
                <a:spcPts val="1000"/>
              </a:spcBef>
            </a:pPr>
            <a:r>
              <a:rPr lang="en-US" dirty="0"/>
              <a:t>Two trees are considered equal if they contain the same items in the same positions</a:t>
            </a:r>
          </a:p>
          <a:p>
            <a:pPr marL="291600" indent="-291600">
              <a:spcBef>
                <a:spcPts val="1000"/>
              </a:spcBef>
            </a:pPr>
            <a:r>
              <a:rPr lang="en-US" dirty="0"/>
              <a:t>The  </a:t>
            </a:r>
            <a:r>
              <a:rPr lang="en-US" sz="1800" b="1" dirty="0">
                <a:latin typeface="Courier New" panose="02070309020205020404" pitchFamily="49" charset="0"/>
                <a:cs typeface="Courier New" panose="02070309020205020404" pitchFamily="49" charset="0"/>
              </a:rPr>
              <a:t>str</a:t>
            </a:r>
            <a:r>
              <a:rPr lang="en-US" b="1" dirty="0"/>
              <a:t> </a:t>
            </a:r>
            <a:r>
              <a:rPr lang="en-US" dirty="0"/>
              <a:t> operation returns a string that shows the shape of the tree when printed.</a:t>
            </a:r>
          </a:p>
          <a:p>
            <a:pPr marL="291600" indent="-291600">
              <a:spcBef>
                <a:spcPts val="1000"/>
              </a:spcBef>
            </a:pPr>
            <a:r>
              <a:rPr lang="en-US" dirty="0"/>
              <a:t>The methods included in any binary search tree class are described in Table 10.3 in the text</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12469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The Binary Search Tree Interface </a:t>
            </a:r>
            <a:r>
              <a:rPr lang="en-US" sz="2000" dirty="0"/>
              <a:t>(3 of 3)</a:t>
            </a:r>
          </a:p>
        </p:txBody>
      </p:sp>
      <p:sp>
        <p:nvSpPr>
          <p:cNvPr id="3" name="Content Placeholder 2"/>
          <p:cNvSpPr>
            <a:spLocks noGrp="1"/>
          </p:cNvSpPr>
          <p:nvPr>
            <p:ph idx="1"/>
          </p:nvPr>
        </p:nvSpPr>
        <p:spPr>
          <a:xfrm>
            <a:off x="628650" y="1825625"/>
            <a:ext cx="7886700" cy="612775"/>
          </a:xfrm>
        </p:spPr>
        <p:txBody>
          <a:bodyPr>
            <a:normAutofit/>
          </a:bodyPr>
          <a:lstStyle/>
          <a:p>
            <a:pPr marL="291600" indent="-291600">
              <a:spcBef>
                <a:spcPts val="1000"/>
              </a:spcBef>
            </a:pPr>
            <a:r>
              <a:rPr lang="en-US" dirty="0"/>
              <a:t>The following script creates a BST containing the letters shown in Figure 10.15 and prints its shape:</a:t>
            </a:r>
            <a:endParaRPr lang="en-US" sz="1600" dirty="0"/>
          </a:p>
        </p:txBody>
      </p:sp>
      <p:sp>
        <p:nvSpPr>
          <p:cNvPr id="5" name="Content Placeholder 4"/>
          <p:cNvSpPr>
            <a:spLocks noGrp="1"/>
          </p:cNvSpPr>
          <p:nvPr>
            <p:ph sz="quarter" idx="12"/>
          </p:nvPr>
        </p:nvSpPr>
        <p:spPr>
          <a:xfrm>
            <a:off x="762000" y="2590800"/>
            <a:ext cx="7753350" cy="3352800"/>
          </a:xfrm>
        </p:spPr>
        <p:txBody>
          <a:bodyPr/>
          <a:lstStyle/>
          <a:p>
            <a:pPr marL="171450" lvl="1" indent="0">
              <a:spcBef>
                <a:spcPts val="0"/>
              </a:spcBef>
              <a:buNone/>
            </a:pPr>
            <a:r>
              <a:rPr lang="en-US" sz="1600" b="1" dirty="0">
                <a:solidFill>
                  <a:srgbClr val="8A3800"/>
                </a:solidFill>
                <a:latin typeface="Courier New Bold" panose="02070609020205020404" pitchFamily="49" charset="0"/>
                <a:ea typeface="MS Mincho"/>
                <a:cs typeface="Courier New" panose="02070309020205020404" pitchFamily="49" charset="0"/>
              </a:rPr>
              <a:t>from</a:t>
            </a:r>
            <a:r>
              <a:rPr lang="en-US" sz="1600" dirty="0">
                <a:latin typeface="Times" panose="02020603050405020304" pitchFamily="18" charset="0"/>
                <a:ea typeface="MS Mincho"/>
                <a:cs typeface="Bank Gothic Bold"/>
              </a:rPr>
              <a:t> </a:t>
            </a:r>
            <a:r>
              <a:rPr lang="en-US" sz="1600" b="1" dirty="0" err="1">
                <a:latin typeface="Courier New Bold" panose="02070609020205020404" pitchFamily="49" charset="0"/>
                <a:ea typeface="MS Mincho"/>
                <a:cs typeface="Courier New" panose="02070309020205020404" pitchFamily="49" charset="0"/>
              </a:rPr>
              <a:t>linkedbst</a:t>
            </a:r>
            <a:r>
              <a:rPr lang="en-US" sz="1600" dirty="0">
                <a:latin typeface="Times" panose="02020603050405020304" pitchFamily="18" charset="0"/>
                <a:ea typeface="MS Mincho"/>
                <a:cs typeface="Bank Gothic Bold"/>
              </a:rPr>
              <a:t> </a:t>
            </a:r>
            <a:r>
              <a:rPr lang="en-US" sz="1600" b="1" dirty="0">
                <a:solidFill>
                  <a:srgbClr val="8A3800"/>
                </a:solidFill>
                <a:latin typeface="Courier New Bold" panose="02070609020205020404" pitchFamily="49" charset="0"/>
                <a:ea typeface="MS Mincho"/>
                <a:cs typeface="Courier New" panose="02070309020205020404" pitchFamily="49" charset="0"/>
              </a:rPr>
              <a:t>import</a:t>
            </a:r>
            <a:r>
              <a:rPr lang="en-US" sz="1600" dirty="0">
                <a:latin typeface="Times" panose="02020603050405020304" pitchFamily="18" charset="0"/>
                <a:ea typeface="MS Mincho"/>
                <a:cs typeface="Bank Gothic Bold"/>
              </a:rPr>
              <a:t> </a:t>
            </a:r>
            <a:r>
              <a:rPr lang="en-US" sz="1600" b="1" dirty="0" err="1">
                <a:latin typeface="Courier New Bold" panose="02070609020205020404" pitchFamily="49" charset="0"/>
                <a:ea typeface="MS Mincho"/>
                <a:cs typeface="Courier New" panose="02070309020205020404" pitchFamily="49" charset="0"/>
              </a:rPr>
              <a:t>LinkedBST</a:t>
            </a:r>
            <a:endParaRPr lang="en-US" sz="1600" dirty="0">
              <a:latin typeface="Bank Gothic Bold"/>
              <a:ea typeface="MS Mincho"/>
              <a:cs typeface="Bank Gothic Bold"/>
            </a:endParaRPr>
          </a:p>
          <a:p>
            <a:pPr marL="171450" lvl="1" indent="0">
              <a:spcBef>
                <a:spcPts val="0"/>
              </a:spcBef>
              <a:buNone/>
            </a:pPr>
            <a:r>
              <a:rPr lang="en-US" sz="1600" dirty="0">
                <a:latin typeface="Bank Gothic Bold"/>
                <a:ea typeface="MS Mincho"/>
                <a:cs typeface="Bank Gothic Bold"/>
              </a:rPr>
              <a:t> </a:t>
            </a:r>
          </a:p>
          <a:p>
            <a:pPr marL="171450" lvl="1" indent="0">
              <a:spcBef>
                <a:spcPts val="0"/>
              </a:spcBef>
              <a:buNone/>
            </a:pPr>
            <a:r>
              <a:rPr lang="en-US" sz="1600" b="1" dirty="0">
                <a:latin typeface="Courier New Bold" panose="02070609020205020404" pitchFamily="49" charset="0"/>
                <a:ea typeface="MS Mincho"/>
                <a:cs typeface="Courier New" panose="02070309020205020404" pitchFamily="49" charset="0"/>
              </a:rPr>
              <a:t>tree</a:t>
            </a:r>
            <a:r>
              <a:rPr lang="en-US" sz="1600" dirty="0">
                <a:latin typeface="Times" panose="02020603050405020304" pitchFamily="18" charset="0"/>
                <a:ea typeface="MS Mincho"/>
                <a:cs typeface="Bank Gothic Bold"/>
              </a:rPr>
              <a:t> </a:t>
            </a:r>
            <a:r>
              <a:rPr lang="en-US" sz="1600" b="1" dirty="0">
                <a:latin typeface="Courier New Bold" panose="02070609020205020404" pitchFamily="49" charset="0"/>
                <a:ea typeface="MS Mincho"/>
                <a:cs typeface="Courier New" panose="02070309020205020404" pitchFamily="49" charset="0"/>
              </a:rPr>
              <a:t>=</a:t>
            </a:r>
            <a:r>
              <a:rPr lang="en-US" sz="1600" dirty="0">
                <a:latin typeface="Times" panose="02020603050405020304" pitchFamily="18" charset="0"/>
                <a:ea typeface="MS Mincho"/>
                <a:cs typeface="Bank Gothic Bold"/>
              </a:rPr>
              <a:t> </a:t>
            </a:r>
            <a:r>
              <a:rPr lang="en-US" sz="1600" b="1" dirty="0" err="1">
                <a:latin typeface="Courier New Bold" panose="02070609020205020404" pitchFamily="49" charset="0"/>
                <a:ea typeface="MS Mincho"/>
                <a:cs typeface="Courier New" panose="02070309020205020404" pitchFamily="49" charset="0"/>
              </a:rPr>
              <a:t>LinkedBST</a:t>
            </a:r>
            <a:r>
              <a:rPr lang="en-US" sz="1600" b="1" dirty="0">
                <a:latin typeface="Courier New Bold" panose="02070609020205020404" pitchFamily="49" charset="0"/>
                <a:ea typeface="MS Mincho"/>
                <a:cs typeface="Courier New" panose="02070309020205020404" pitchFamily="49" charset="0"/>
              </a:rPr>
              <a:t>()</a:t>
            </a:r>
            <a:endParaRPr lang="en-US" sz="1600" dirty="0">
              <a:latin typeface="Bank Gothic Bold"/>
              <a:ea typeface="MS Mincho"/>
              <a:cs typeface="Bank Gothic Bold"/>
            </a:endParaRPr>
          </a:p>
          <a:p>
            <a:pPr marL="171450" lvl="1" indent="0">
              <a:spcBef>
                <a:spcPts val="0"/>
              </a:spcBef>
              <a:buNone/>
            </a:pPr>
            <a:r>
              <a:rPr lang="en-US" sz="1600" b="1" dirty="0">
                <a:solidFill>
                  <a:srgbClr val="660066"/>
                </a:solidFill>
                <a:latin typeface="Courier New Bold" panose="02070609020205020404" pitchFamily="49" charset="0"/>
                <a:ea typeface="MS Mincho"/>
                <a:cs typeface="Courier New" panose="02070309020205020404" pitchFamily="49" charset="0"/>
              </a:rPr>
              <a:t>print</a:t>
            </a:r>
            <a:r>
              <a:rPr lang="en-US" sz="1600" b="1" dirty="0">
                <a:latin typeface="Courier New Bold" panose="02070609020205020404" pitchFamily="49" charset="0"/>
                <a:ea typeface="MS Mincho"/>
                <a:cs typeface="Courier New" panose="02070309020205020404" pitchFamily="49" charset="0"/>
              </a:rPr>
              <a:t>(</a:t>
            </a:r>
            <a:r>
              <a:rPr lang="en-US" sz="1600" b="1" dirty="0">
                <a:solidFill>
                  <a:srgbClr val="006800"/>
                </a:solidFill>
                <a:latin typeface="Courier New Bold" panose="02070609020205020404" pitchFamily="49" charset="0"/>
                <a:ea typeface="MS Mincho"/>
                <a:cs typeface="Courier New" panose="02070309020205020404" pitchFamily="49" charset="0"/>
              </a:rPr>
              <a:t>"Adding D B A C F E G"</a:t>
            </a:r>
            <a:r>
              <a:rPr lang="en-US" sz="1600" b="1" dirty="0">
                <a:latin typeface="Courier New Bold" panose="02070609020205020404" pitchFamily="49" charset="0"/>
                <a:ea typeface="MS Mincho"/>
                <a:cs typeface="Courier New" panose="02070309020205020404" pitchFamily="49" charset="0"/>
              </a:rPr>
              <a:t>)</a:t>
            </a:r>
            <a:endParaRPr lang="en-US" sz="1600" dirty="0">
              <a:latin typeface="Bank Gothic Bold"/>
              <a:ea typeface="MS Mincho"/>
              <a:cs typeface="Bank Gothic Bold"/>
            </a:endParaRPr>
          </a:p>
          <a:p>
            <a:pPr marL="171450" lvl="1" indent="0">
              <a:spcBef>
                <a:spcPts val="0"/>
              </a:spcBef>
              <a:buNone/>
            </a:pPr>
            <a:r>
              <a:rPr lang="en-US" sz="1600" b="1" dirty="0" err="1">
                <a:latin typeface="Courier New Bold" panose="02070609020205020404" pitchFamily="49" charset="0"/>
                <a:ea typeface="MS Mincho"/>
                <a:cs typeface="Courier New" panose="02070309020205020404" pitchFamily="49" charset="0"/>
              </a:rPr>
              <a:t>tree.add</a:t>
            </a:r>
            <a:r>
              <a:rPr lang="en-US" sz="1600" b="1" dirty="0">
                <a:latin typeface="Courier New Bold" panose="02070609020205020404" pitchFamily="49" charset="0"/>
                <a:ea typeface="MS Mincho"/>
                <a:cs typeface="Courier New" panose="02070309020205020404" pitchFamily="49" charset="0"/>
              </a:rPr>
              <a:t>(</a:t>
            </a:r>
            <a:r>
              <a:rPr lang="en-US" sz="1600" b="1" dirty="0">
                <a:solidFill>
                  <a:srgbClr val="006800"/>
                </a:solidFill>
                <a:latin typeface="Courier New Bold" panose="02070609020205020404" pitchFamily="49" charset="0"/>
                <a:ea typeface="MS Mincho"/>
                <a:cs typeface="Courier New" panose="02070309020205020404" pitchFamily="49" charset="0"/>
              </a:rPr>
              <a:t>"D"</a:t>
            </a:r>
            <a:r>
              <a:rPr lang="en-US" sz="1600" b="1" dirty="0">
                <a:latin typeface="Courier New Bold" panose="02070609020205020404" pitchFamily="49" charset="0"/>
                <a:ea typeface="MS Mincho"/>
                <a:cs typeface="Courier New" panose="02070309020205020404" pitchFamily="49" charset="0"/>
              </a:rPr>
              <a:t>)</a:t>
            </a:r>
            <a:endParaRPr lang="en-US" sz="1600" dirty="0">
              <a:latin typeface="Bank Gothic Bold"/>
              <a:ea typeface="MS Mincho"/>
              <a:cs typeface="Bank Gothic Bold"/>
            </a:endParaRPr>
          </a:p>
          <a:p>
            <a:pPr marL="171450" lvl="1" indent="0">
              <a:spcBef>
                <a:spcPts val="0"/>
              </a:spcBef>
              <a:buNone/>
            </a:pPr>
            <a:r>
              <a:rPr lang="en-US" sz="1600" b="1" dirty="0" err="1">
                <a:latin typeface="Courier New Bold" panose="02070609020205020404" pitchFamily="49" charset="0"/>
                <a:ea typeface="MS Mincho"/>
                <a:cs typeface="Courier New" panose="02070309020205020404" pitchFamily="49" charset="0"/>
              </a:rPr>
              <a:t>tree.add</a:t>
            </a:r>
            <a:r>
              <a:rPr lang="en-US" sz="1600" b="1" dirty="0">
                <a:latin typeface="Courier New Bold" panose="02070609020205020404" pitchFamily="49" charset="0"/>
                <a:ea typeface="MS Mincho"/>
                <a:cs typeface="Courier New" panose="02070309020205020404" pitchFamily="49" charset="0"/>
              </a:rPr>
              <a:t>(</a:t>
            </a:r>
            <a:r>
              <a:rPr lang="en-US" sz="1600" b="1" dirty="0">
                <a:solidFill>
                  <a:srgbClr val="006800"/>
                </a:solidFill>
                <a:latin typeface="Courier New Bold" panose="02070609020205020404" pitchFamily="49" charset="0"/>
                <a:ea typeface="MS Mincho"/>
                <a:cs typeface="Courier New" panose="02070309020205020404" pitchFamily="49" charset="0"/>
              </a:rPr>
              <a:t>"B"</a:t>
            </a:r>
            <a:r>
              <a:rPr lang="en-US" sz="1600" b="1" dirty="0">
                <a:latin typeface="Courier New Bold" panose="02070609020205020404" pitchFamily="49" charset="0"/>
                <a:ea typeface="MS Mincho"/>
                <a:cs typeface="Courier New" panose="02070309020205020404" pitchFamily="49" charset="0"/>
              </a:rPr>
              <a:t>)</a:t>
            </a:r>
            <a:endParaRPr lang="en-US" sz="1600" dirty="0">
              <a:latin typeface="Bank Gothic Bold"/>
              <a:ea typeface="MS Mincho"/>
              <a:cs typeface="Bank Gothic Bold"/>
            </a:endParaRPr>
          </a:p>
          <a:p>
            <a:pPr marL="171450" lvl="1" indent="0">
              <a:spcBef>
                <a:spcPts val="0"/>
              </a:spcBef>
              <a:buNone/>
            </a:pPr>
            <a:r>
              <a:rPr lang="en-US" sz="1600" b="1" dirty="0" err="1">
                <a:latin typeface="Courier New Bold" panose="02070609020205020404" pitchFamily="49" charset="0"/>
                <a:ea typeface="MS Mincho"/>
                <a:cs typeface="Courier New" panose="02070309020205020404" pitchFamily="49" charset="0"/>
              </a:rPr>
              <a:t>tree.add</a:t>
            </a:r>
            <a:r>
              <a:rPr lang="en-US" sz="1600" b="1" dirty="0">
                <a:latin typeface="Courier New Bold" panose="02070609020205020404" pitchFamily="49" charset="0"/>
                <a:ea typeface="MS Mincho"/>
                <a:cs typeface="Courier New" panose="02070309020205020404" pitchFamily="49" charset="0"/>
              </a:rPr>
              <a:t>(</a:t>
            </a:r>
            <a:r>
              <a:rPr lang="en-US" sz="1600" b="1" dirty="0">
                <a:solidFill>
                  <a:srgbClr val="006800"/>
                </a:solidFill>
                <a:latin typeface="Courier New Bold" panose="02070609020205020404" pitchFamily="49" charset="0"/>
                <a:ea typeface="MS Mincho"/>
                <a:cs typeface="Courier New" panose="02070309020205020404" pitchFamily="49" charset="0"/>
              </a:rPr>
              <a:t>"A"</a:t>
            </a:r>
            <a:r>
              <a:rPr lang="en-US" sz="1600" b="1" dirty="0">
                <a:latin typeface="Courier New Bold" panose="02070609020205020404" pitchFamily="49" charset="0"/>
                <a:ea typeface="MS Mincho"/>
                <a:cs typeface="Courier New" panose="02070309020205020404" pitchFamily="49" charset="0"/>
              </a:rPr>
              <a:t>)</a:t>
            </a:r>
            <a:endParaRPr lang="en-US" sz="1600" dirty="0">
              <a:latin typeface="Bank Gothic Bold"/>
              <a:ea typeface="MS Mincho"/>
              <a:cs typeface="Bank Gothic Bold"/>
            </a:endParaRPr>
          </a:p>
          <a:p>
            <a:pPr marL="171450" lvl="1" indent="0">
              <a:spcBef>
                <a:spcPts val="0"/>
              </a:spcBef>
              <a:buNone/>
            </a:pPr>
            <a:r>
              <a:rPr lang="en-US" sz="1600" b="1" dirty="0" err="1">
                <a:latin typeface="Courier New Bold" panose="02070609020205020404" pitchFamily="49" charset="0"/>
                <a:ea typeface="MS Mincho"/>
                <a:cs typeface="Courier New" panose="02070309020205020404" pitchFamily="49" charset="0"/>
              </a:rPr>
              <a:t>tree.add</a:t>
            </a:r>
            <a:r>
              <a:rPr lang="en-US" sz="1600" b="1" dirty="0">
                <a:latin typeface="Courier New Bold" panose="02070609020205020404" pitchFamily="49" charset="0"/>
                <a:ea typeface="MS Mincho"/>
                <a:cs typeface="Courier New" panose="02070309020205020404" pitchFamily="49" charset="0"/>
              </a:rPr>
              <a:t>(</a:t>
            </a:r>
            <a:r>
              <a:rPr lang="en-US" sz="1600" b="1" dirty="0">
                <a:solidFill>
                  <a:srgbClr val="006800"/>
                </a:solidFill>
                <a:latin typeface="Courier New Bold" panose="02070609020205020404" pitchFamily="49" charset="0"/>
                <a:ea typeface="MS Mincho"/>
                <a:cs typeface="Courier New" panose="02070309020205020404" pitchFamily="49" charset="0"/>
              </a:rPr>
              <a:t>"C"</a:t>
            </a:r>
            <a:r>
              <a:rPr lang="en-US" sz="1600" b="1" dirty="0">
                <a:latin typeface="Courier New Bold" panose="02070609020205020404" pitchFamily="49" charset="0"/>
                <a:ea typeface="MS Mincho"/>
                <a:cs typeface="Courier New" panose="02070309020205020404" pitchFamily="49" charset="0"/>
              </a:rPr>
              <a:t>)</a:t>
            </a:r>
            <a:endParaRPr lang="en-US" sz="1600" dirty="0">
              <a:latin typeface="Bank Gothic Bold"/>
              <a:ea typeface="MS Mincho"/>
              <a:cs typeface="Bank Gothic Bold"/>
            </a:endParaRPr>
          </a:p>
          <a:p>
            <a:pPr marL="171450" lvl="1" indent="0">
              <a:spcBef>
                <a:spcPts val="0"/>
              </a:spcBef>
              <a:buNone/>
            </a:pPr>
            <a:r>
              <a:rPr lang="en-US" sz="1600" b="1" dirty="0" err="1">
                <a:latin typeface="Courier New Bold" panose="02070609020205020404" pitchFamily="49" charset="0"/>
                <a:ea typeface="MS Mincho"/>
                <a:cs typeface="Courier New" panose="02070309020205020404" pitchFamily="49" charset="0"/>
              </a:rPr>
              <a:t>tree.add</a:t>
            </a:r>
            <a:r>
              <a:rPr lang="en-US" sz="1600" b="1" dirty="0">
                <a:latin typeface="Courier New Bold" panose="02070609020205020404" pitchFamily="49" charset="0"/>
                <a:ea typeface="MS Mincho"/>
                <a:cs typeface="Courier New" panose="02070309020205020404" pitchFamily="49" charset="0"/>
              </a:rPr>
              <a:t>(</a:t>
            </a:r>
            <a:r>
              <a:rPr lang="en-US" sz="1600" b="1" dirty="0">
                <a:solidFill>
                  <a:srgbClr val="006800"/>
                </a:solidFill>
                <a:latin typeface="Courier New Bold" panose="02070609020205020404" pitchFamily="49" charset="0"/>
                <a:ea typeface="MS Mincho"/>
                <a:cs typeface="Courier New" panose="02070309020205020404" pitchFamily="49" charset="0"/>
              </a:rPr>
              <a:t>"F"</a:t>
            </a:r>
            <a:r>
              <a:rPr lang="en-US" sz="1600" b="1" dirty="0">
                <a:latin typeface="Courier New Bold" panose="02070609020205020404" pitchFamily="49" charset="0"/>
                <a:ea typeface="MS Mincho"/>
                <a:cs typeface="Courier New" panose="02070309020205020404" pitchFamily="49" charset="0"/>
              </a:rPr>
              <a:t>)</a:t>
            </a:r>
            <a:endParaRPr lang="en-US" sz="1600" dirty="0">
              <a:latin typeface="Bank Gothic Bold"/>
              <a:ea typeface="MS Mincho"/>
              <a:cs typeface="Bank Gothic Bold"/>
            </a:endParaRPr>
          </a:p>
          <a:p>
            <a:pPr marL="171450" lvl="1" indent="0">
              <a:spcBef>
                <a:spcPts val="0"/>
              </a:spcBef>
              <a:buNone/>
            </a:pPr>
            <a:r>
              <a:rPr lang="en-US" sz="1600" b="1" dirty="0" err="1">
                <a:latin typeface="Courier New Bold" panose="02070609020205020404" pitchFamily="49" charset="0"/>
                <a:ea typeface="MS Mincho"/>
                <a:cs typeface="Courier New" panose="02070309020205020404" pitchFamily="49" charset="0"/>
              </a:rPr>
              <a:t>tree.add</a:t>
            </a:r>
            <a:r>
              <a:rPr lang="en-US" sz="1600" b="1" dirty="0">
                <a:latin typeface="Courier New Bold" panose="02070609020205020404" pitchFamily="49" charset="0"/>
                <a:ea typeface="MS Mincho"/>
                <a:cs typeface="Courier New" panose="02070309020205020404" pitchFamily="49" charset="0"/>
              </a:rPr>
              <a:t>(</a:t>
            </a:r>
            <a:r>
              <a:rPr lang="en-US" sz="1600" b="1" dirty="0">
                <a:solidFill>
                  <a:srgbClr val="006800"/>
                </a:solidFill>
                <a:latin typeface="Courier New Bold" panose="02070609020205020404" pitchFamily="49" charset="0"/>
                <a:ea typeface="MS Mincho"/>
                <a:cs typeface="Courier New" panose="02070309020205020404" pitchFamily="49" charset="0"/>
              </a:rPr>
              <a:t>"E"</a:t>
            </a:r>
            <a:r>
              <a:rPr lang="en-US" sz="1600" b="1" dirty="0">
                <a:latin typeface="Courier New Bold" panose="02070609020205020404" pitchFamily="49" charset="0"/>
                <a:ea typeface="MS Mincho"/>
                <a:cs typeface="Courier New" panose="02070309020205020404" pitchFamily="49" charset="0"/>
              </a:rPr>
              <a:t>)</a:t>
            </a:r>
            <a:endParaRPr lang="en-US" sz="1600" dirty="0">
              <a:latin typeface="Bank Gothic Bold"/>
              <a:ea typeface="MS Mincho"/>
              <a:cs typeface="Bank Gothic Bold"/>
            </a:endParaRPr>
          </a:p>
          <a:p>
            <a:pPr marL="171450" lvl="1" indent="0">
              <a:spcBef>
                <a:spcPts val="0"/>
              </a:spcBef>
              <a:buNone/>
            </a:pPr>
            <a:r>
              <a:rPr lang="en-US" sz="1600" b="1" dirty="0" err="1">
                <a:latin typeface="Courier New Bold" panose="02070609020205020404" pitchFamily="49" charset="0"/>
                <a:ea typeface="MS Mincho"/>
                <a:cs typeface="Courier New" panose="02070309020205020404" pitchFamily="49" charset="0"/>
              </a:rPr>
              <a:t>tree.add</a:t>
            </a:r>
            <a:r>
              <a:rPr lang="en-US" sz="1600" b="1" dirty="0">
                <a:latin typeface="Courier New Bold" panose="02070609020205020404" pitchFamily="49" charset="0"/>
                <a:ea typeface="MS Mincho"/>
                <a:cs typeface="Courier New" panose="02070309020205020404" pitchFamily="49" charset="0"/>
              </a:rPr>
              <a:t>(</a:t>
            </a:r>
            <a:r>
              <a:rPr lang="en-US" sz="1600" b="1" dirty="0">
                <a:solidFill>
                  <a:srgbClr val="006800"/>
                </a:solidFill>
                <a:latin typeface="Courier New Bold" panose="02070609020205020404" pitchFamily="49" charset="0"/>
                <a:ea typeface="MS Mincho"/>
                <a:cs typeface="Courier New" panose="02070309020205020404" pitchFamily="49" charset="0"/>
              </a:rPr>
              <a:t>"G"</a:t>
            </a:r>
            <a:r>
              <a:rPr lang="en-US" sz="1600" b="1" dirty="0">
                <a:latin typeface="Courier New Bold" panose="02070609020205020404" pitchFamily="49" charset="0"/>
                <a:ea typeface="MS Mincho"/>
                <a:cs typeface="Courier New" panose="02070309020205020404" pitchFamily="49" charset="0"/>
              </a:rPr>
              <a:t>)</a:t>
            </a:r>
            <a:endParaRPr lang="en-US" sz="1600" dirty="0">
              <a:latin typeface="Bank Gothic Bold"/>
              <a:ea typeface="MS Mincho"/>
              <a:cs typeface="Bank Gothic Bold"/>
            </a:endParaRPr>
          </a:p>
          <a:p>
            <a:pPr marL="171450" lvl="1" indent="0">
              <a:spcBef>
                <a:spcPts val="0"/>
              </a:spcBef>
              <a:buNone/>
            </a:pPr>
            <a:r>
              <a:rPr lang="en-US" sz="1600" dirty="0">
                <a:latin typeface="Bank Gothic Bold"/>
                <a:ea typeface="MS Mincho"/>
                <a:cs typeface="Bank Gothic Bold"/>
              </a:rPr>
              <a:t> </a:t>
            </a:r>
          </a:p>
          <a:p>
            <a:pPr marL="171450" lvl="1" indent="0">
              <a:spcBef>
                <a:spcPts val="0"/>
              </a:spcBef>
              <a:buNone/>
            </a:pPr>
            <a:r>
              <a:rPr lang="en-US" sz="1600" b="1" dirty="0">
                <a:solidFill>
                  <a:srgbClr val="C00000"/>
                </a:solidFill>
                <a:latin typeface="Courier New Bold" panose="02070609020205020404" pitchFamily="49" charset="0"/>
                <a:ea typeface="MS Mincho"/>
                <a:cs typeface="Courier New" panose="02070309020205020404" pitchFamily="49" charset="0"/>
              </a:rPr>
              <a:t># Display the structure of the tree</a:t>
            </a:r>
            <a:endParaRPr lang="en-US" sz="1600" dirty="0">
              <a:solidFill>
                <a:srgbClr val="C00000"/>
              </a:solidFill>
              <a:latin typeface="Bank Gothic Bold"/>
              <a:ea typeface="MS Mincho"/>
              <a:cs typeface="Bank Gothic Bold"/>
            </a:endParaRPr>
          </a:p>
          <a:p>
            <a:pPr marL="171450" lvl="1" indent="0">
              <a:spcBef>
                <a:spcPts val="0"/>
              </a:spcBef>
              <a:buNone/>
            </a:pPr>
            <a:r>
              <a:rPr lang="en-US" sz="1600" b="1" dirty="0">
                <a:solidFill>
                  <a:srgbClr val="660066"/>
                </a:solidFill>
                <a:latin typeface="Courier New Bold" panose="02070609020205020404" pitchFamily="49" charset="0"/>
                <a:ea typeface="MS Mincho"/>
                <a:cs typeface="Courier New" panose="02070309020205020404" pitchFamily="49" charset="0"/>
              </a:rPr>
              <a:t>print</a:t>
            </a:r>
            <a:r>
              <a:rPr lang="en-US" sz="1600" b="1" dirty="0">
                <a:latin typeface="Courier New Bold" panose="02070609020205020404" pitchFamily="49" charset="0"/>
                <a:ea typeface="MS Mincho"/>
                <a:cs typeface="Courier New" panose="02070309020205020404" pitchFamily="49" charset="0"/>
              </a:rPr>
              <a:t>(</a:t>
            </a:r>
            <a:r>
              <a:rPr lang="en-US" sz="1600" b="1" dirty="0">
                <a:solidFill>
                  <a:srgbClr val="006800"/>
                </a:solidFill>
                <a:latin typeface="Courier New Bold" panose="02070609020205020404" pitchFamily="49" charset="0"/>
                <a:ea typeface="MS Mincho"/>
                <a:cs typeface="Courier New" panose="02070309020205020404" pitchFamily="49" charset="0"/>
              </a:rPr>
              <a:t>"\</a:t>
            </a:r>
            <a:r>
              <a:rPr lang="en-US" sz="1600" b="1" dirty="0" err="1">
                <a:solidFill>
                  <a:srgbClr val="006800"/>
                </a:solidFill>
                <a:latin typeface="Courier New Bold" panose="02070609020205020404" pitchFamily="49" charset="0"/>
                <a:ea typeface="MS Mincho"/>
                <a:cs typeface="Courier New" panose="02070309020205020404" pitchFamily="49" charset="0"/>
              </a:rPr>
              <a:t>nTree</a:t>
            </a:r>
            <a:r>
              <a:rPr lang="en-US" sz="1600" b="1" dirty="0">
                <a:solidFill>
                  <a:srgbClr val="006800"/>
                </a:solidFill>
                <a:latin typeface="Courier New Bold" panose="02070609020205020404" pitchFamily="49" charset="0"/>
                <a:ea typeface="MS Mincho"/>
                <a:cs typeface="Courier New" panose="02070309020205020404" pitchFamily="49" charset="0"/>
              </a:rPr>
              <a:t> structure:\n"</a:t>
            </a:r>
            <a:r>
              <a:rPr lang="en-US" sz="1600" b="1" dirty="0">
                <a:latin typeface="Courier New Bold" panose="02070609020205020404" pitchFamily="49" charset="0"/>
                <a:ea typeface="MS Mincho"/>
                <a:cs typeface="Courier New" panose="02070309020205020404" pitchFamily="49" charset="0"/>
              </a:rPr>
              <a:t>)</a:t>
            </a:r>
            <a:endParaRPr lang="en-US" sz="1600" dirty="0">
              <a:latin typeface="Bank Gothic Bold"/>
              <a:ea typeface="MS Mincho"/>
              <a:cs typeface="Bank Gothic Bold"/>
            </a:endParaRPr>
          </a:p>
          <a:p>
            <a:pPr marL="342900" lvl="1" indent="0">
              <a:buNone/>
            </a:pPr>
            <a:r>
              <a:rPr lang="en-US" sz="1600" b="1" dirty="0">
                <a:solidFill>
                  <a:srgbClr val="660066"/>
                </a:solidFill>
                <a:latin typeface="Courier New Bold" panose="02070609020205020404" pitchFamily="49" charset="0"/>
                <a:ea typeface="MS Mincho"/>
                <a:cs typeface="Courier New" panose="02070309020205020404" pitchFamily="49" charset="0"/>
              </a:rPr>
              <a:t>print</a:t>
            </a:r>
            <a:r>
              <a:rPr lang="en-US" sz="1600" b="1" dirty="0">
                <a:latin typeface="Courier New Bold" panose="02070609020205020404" pitchFamily="49" charset="0"/>
                <a:ea typeface="MS Mincho"/>
                <a:cs typeface="Courier New" panose="02070309020205020404" pitchFamily="49" charset="0"/>
              </a:rPr>
              <a:t>(tree)</a:t>
            </a:r>
            <a:endParaRPr lang="en-IN" dirty="0"/>
          </a:p>
        </p:txBody>
      </p:sp>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30348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981950" cy="473074"/>
          </a:xfrm>
        </p:spPr>
        <p:txBody>
          <a:bodyPr>
            <a:normAutofit fontScale="90000"/>
          </a:bodyPr>
          <a:lstStyle/>
          <a:p>
            <a:r>
              <a:rPr lang="en-US" b="1" dirty="0"/>
              <a:t>Data Structure for the Linked Implementation </a:t>
            </a:r>
            <a:r>
              <a:rPr lang="en-US" sz="2000" dirty="0"/>
              <a:t>(1 of 7)</a:t>
            </a:r>
          </a:p>
        </p:txBody>
      </p:sp>
      <p:sp>
        <p:nvSpPr>
          <p:cNvPr id="3" name="Content Placeholder 2"/>
          <p:cNvSpPr>
            <a:spLocks noGrp="1"/>
          </p:cNvSpPr>
          <p:nvPr>
            <p:ph idx="1"/>
          </p:nvPr>
        </p:nvSpPr>
        <p:spPr>
          <a:xfrm>
            <a:off x="628650" y="1825625"/>
            <a:ext cx="7886700" cy="307975"/>
          </a:xfrm>
        </p:spPr>
        <p:txBody>
          <a:bodyPr>
            <a:normAutofit fontScale="92500"/>
          </a:bodyPr>
          <a:lstStyle/>
          <a:p>
            <a:pPr marL="291600" indent="-291600">
              <a:spcBef>
                <a:spcPts val="1000"/>
              </a:spcBef>
            </a:pPr>
            <a:r>
              <a:rPr lang="en-US" sz="2300" dirty="0"/>
              <a:t>Code for the part of the LinkedBST class that creates a tree:</a:t>
            </a:r>
            <a:endParaRPr lang="en-US" dirty="0"/>
          </a:p>
        </p:txBody>
      </p:sp>
      <p:sp>
        <p:nvSpPr>
          <p:cNvPr id="5" name="Content Placeholder 4"/>
          <p:cNvSpPr>
            <a:spLocks noGrp="1"/>
          </p:cNvSpPr>
          <p:nvPr>
            <p:ph sz="quarter" idx="12"/>
          </p:nvPr>
        </p:nvSpPr>
        <p:spPr>
          <a:xfrm>
            <a:off x="762000" y="2217631"/>
            <a:ext cx="7753350" cy="3870519"/>
          </a:xfrm>
        </p:spPr>
        <p:txBody>
          <a:bodyPr>
            <a:normAutofit fontScale="92500" lnSpcReduction="10000"/>
          </a:bodyPr>
          <a:lstStyle/>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File: linkedbst.py</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Author: Ken Lambert</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a:t>
            </a:r>
            <a:endParaRPr lang="en-US" sz="1300" dirty="0">
              <a:solidFill>
                <a:srgbClr val="006800"/>
              </a:solidFill>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abstractCollection</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import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AbstractCollection</a:t>
            </a:r>
            <a:endParaRPr lang="en-US" sz="1300" dirty="0">
              <a:latin typeface="Bank Gothic Bold"/>
              <a:ea typeface="MS Mincho"/>
              <a:cs typeface="Bank Gothic Bold"/>
            </a:endParaRP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bstnode</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import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BSTNode</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class</a:t>
            </a:r>
            <a:r>
              <a:rPr lang="en-US" dirty="0">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LinkedBST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AbstractCollection</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"""A link-based binary search tree implementation."""</a:t>
            </a:r>
            <a:endParaRPr lang="en-US" sz="1300" dirty="0">
              <a:solidFill>
                <a:srgbClr val="006800"/>
              </a:solidFill>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solidFill>
                  <a:srgbClr val="8A3800"/>
                </a:solidFill>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err="1">
                <a:solidFill>
                  <a:srgbClr val="0000FF"/>
                </a:solidFill>
                <a:latin typeface="Courier New Bold" panose="02070609020205020404" pitchFamily="49" charset="0"/>
                <a:ea typeface="MS Mincho"/>
                <a:cs typeface="Courier New" panose="02070309020205020404" pitchFamily="49" charset="0"/>
              </a:rPr>
              <a:t>init</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sourceCollection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"""Sets the initial state of self, which includes the</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contents of </a:t>
            </a:r>
            <a:r>
              <a:rPr lang="en-US" b="1" dirty="0" err="1">
                <a:solidFill>
                  <a:srgbClr val="006800"/>
                </a:solidFill>
                <a:latin typeface="Courier New Bold" panose="02070609020205020404" pitchFamily="49" charset="0"/>
                <a:ea typeface="MS Mincho"/>
                <a:cs typeface="Courier New" panose="02070309020205020404" pitchFamily="49" charset="0"/>
              </a:rPr>
              <a:t>sourceCollection</a:t>
            </a:r>
            <a:r>
              <a:rPr lang="en-US" b="1" dirty="0">
                <a:solidFill>
                  <a:srgbClr val="006800"/>
                </a:solidFill>
                <a:latin typeface="Courier New Bold" panose="02070609020205020404" pitchFamily="49" charset="0"/>
                <a:ea typeface="MS Mincho"/>
                <a:cs typeface="Courier New" panose="02070309020205020404" pitchFamily="49" charset="0"/>
              </a:rPr>
              <a:t>, if it’s present."""</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self.root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endParaRPr lang="en-US" sz="1300" dirty="0">
              <a:solidFill>
                <a:srgbClr val="8A3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AbstractCollection</a:t>
            </a:r>
            <a:r>
              <a:rPr lang="en-US" b="1" dirty="0">
                <a:latin typeface="Courier New Bold" panose="02070609020205020404" pitchFamily="49" charset="0"/>
                <a:ea typeface="MS Mincho"/>
                <a:cs typeface="Courier New" panose="02070309020205020404" pitchFamily="49" charset="0"/>
              </a:rPr>
              <a:t>.__</a:t>
            </a:r>
            <a:r>
              <a:rPr lang="en-US" b="1" dirty="0" err="1">
                <a:latin typeface="Courier New Bold" panose="02070609020205020404" pitchFamily="49" charset="0"/>
                <a:ea typeface="MS Mincho"/>
                <a:cs typeface="Courier New" panose="02070309020205020404" pitchFamily="49" charset="0"/>
              </a:rPr>
              <a:t>init</a:t>
            </a:r>
            <a:r>
              <a:rPr lang="en-US" b="1" dirty="0">
                <a:latin typeface="Courier New Bold" panose="02070609020205020404" pitchFamily="49" charset="0"/>
                <a:ea typeface="MS Mincho"/>
                <a:cs typeface="Courier New" panose="02070309020205020404" pitchFamily="49" charset="0"/>
              </a:rPr>
              <a:t>__(</a:t>
            </a:r>
            <a:r>
              <a:rPr lang="en-US" b="1" dirty="0" err="1">
                <a:latin typeface="Courier New Bold" panose="02070609020205020404" pitchFamily="49" charset="0"/>
                <a:ea typeface="MS Mincho"/>
                <a:cs typeface="Courier New" panose="02070309020205020404" pitchFamily="49" charset="0"/>
              </a:rPr>
              <a:t>sourceCollection</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342900" lvl="1" indent="0">
              <a:buNone/>
            </a:pPr>
            <a:r>
              <a:rPr lang="en-US" b="1" dirty="0">
                <a:solidFill>
                  <a:srgbClr val="FF0000"/>
                </a:solidFill>
                <a:latin typeface="Courier New Bold" panose="02070609020205020404" pitchFamily="49" charset="0"/>
                <a:ea typeface="MS Mincho"/>
                <a:cs typeface="Courier New" panose="02070309020205020404" pitchFamily="49" charset="0"/>
              </a:rPr>
              <a:t>    </a:t>
            </a:r>
            <a:r>
              <a:rPr lang="en-US" b="1" dirty="0">
                <a:solidFill>
                  <a:srgbClr val="C00000"/>
                </a:solidFill>
                <a:latin typeface="Courier New Bold" panose="02070609020205020404" pitchFamily="49" charset="0"/>
                <a:ea typeface="MS Mincho"/>
                <a:cs typeface="Courier New" panose="02070309020205020404" pitchFamily="49" charset="0"/>
              </a:rPr>
              <a:t># Remaining method definitions go here</a:t>
            </a:r>
            <a:endParaRPr lang="en-IN" dirty="0">
              <a:solidFill>
                <a:srgbClr val="C00000"/>
              </a:solidFill>
            </a:endParaRPr>
          </a:p>
        </p:txBody>
      </p:sp>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8528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8058150" cy="473074"/>
          </a:xfrm>
        </p:spPr>
        <p:txBody>
          <a:bodyPr>
            <a:normAutofit fontScale="90000"/>
          </a:bodyPr>
          <a:lstStyle/>
          <a:p>
            <a:r>
              <a:rPr lang="en-US" b="1" dirty="0"/>
              <a:t>Data Structure for the Linked Implementation </a:t>
            </a:r>
            <a:r>
              <a:rPr lang="en-US" sz="2000" dirty="0"/>
              <a:t>(2 of 7)</a:t>
            </a:r>
          </a:p>
        </p:txBody>
      </p:sp>
      <p:sp>
        <p:nvSpPr>
          <p:cNvPr id="3" name="Content Placeholder 2"/>
          <p:cNvSpPr>
            <a:spLocks noGrp="1"/>
          </p:cNvSpPr>
          <p:nvPr>
            <p:ph idx="1"/>
          </p:nvPr>
        </p:nvSpPr>
        <p:spPr>
          <a:xfrm>
            <a:off x="628650" y="1825625"/>
            <a:ext cx="7886700" cy="1603375"/>
          </a:xfrm>
        </p:spPr>
        <p:txBody>
          <a:bodyPr>
            <a:normAutofit lnSpcReduction="10000"/>
          </a:bodyPr>
          <a:lstStyle/>
          <a:p>
            <a:pPr marL="291600" indent="-291600">
              <a:spcBef>
                <a:spcPts val="1000"/>
              </a:spcBef>
            </a:pPr>
            <a:r>
              <a:rPr lang="en-US" sz="2300" dirty="0"/>
              <a:t>Searching a Binary Search Tree</a:t>
            </a:r>
          </a:p>
          <a:p>
            <a:pPr lvl="1">
              <a:spcBef>
                <a:spcPts val="1000"/>
              </a:spcBef>
            </a:pPr>
            <a:r>
              <a:rPr lang="en-US" dirty="0"/>
              <a:t>The find method returns the first matching item if the target item is in the tree</a:t>
            </a:r>
          </a:p>
          <a:p>
            <a:pPr lvl="1">
              <a:spcBef>
                <a:spcPts val="1000"/>
              </a:spcBef>
            </a:pPr>
            <a:r>
              <a:rPr lang="en-US" dirty="0"/>
              <a:t>Otherwise, it returns None</a:t>
            </a:r>
          </a:p>
          <a:p>
            <a:pPr marL="291600" indent="-291600">
              <a:spcBef>
                <a:spcPts val="1000"/>
              </a:spcBef>
            </a:pPr>
            <a:r>
              <a:rPr lang="en-US" dirty="0"/>
              <a:t>Pseudocode algorithm for this process:</a:t>
            </a:r>
          </a:p>
        </p:txBody>
      </p:sp>
      <p:sp>
        <p:nvSpPr>
          <p:cNvPr id="5" name="Content Placeholder 4"/>
          <p:cNvSpPr>
            <a:spLocks noGrp="1"/>
          </p:cNvSpPr>
          <p:nvPr>
            <p:ph sz="quarter" idx="12"/>
          </p:nvPr>
        </p:nvSpPr>
        <p:spPr>
          <a:xfrm>
            <a:off x="779092" y="3572854"/>
            <a:ext cx="7753350" cy="2133600"/>
          </a:xfrm>
        </p:spPr>
        <p:txBody>
          <a:bodyPr/>
          <a:lstStyle/>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tree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empty</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return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None</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else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target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equals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root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return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root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else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target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less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than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root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return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result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searching</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left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subtree</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else</a:t>
            </a:r>
            <a:endParaRPr lang="en-US" sz="1300" dirty="0">
              <a:latin typeface="Bank Gothic Bold"/>
              <a:ea typeface="MS Mincho"/>
              <a:cs typeface="Bank Gothic Bold"/>
            </a:endParaRPr>
          </a:p>
          <a:p>
            <a:pPr marL="342900" lvl="1" indent="0">
              <a:buNone/>
            </a:pPr>
            <a:r>
              <a:rPr lang="en-US" b="1" dirty="0">
                <a:latin typeface="Courier New Bold" panose="02070609020205020404" pitchFamily="49" charset="0"/>
                <a:ea typeface="MS Mincho"/>
                <a:cs typeface="Courier New" panose="02070309020205020404" pitchFamily="49" charset="0"/>
              </a:rPr>
              <a:t>    return</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result</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of</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searching</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right</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subtree</a:t>
            </a:r>
            <a:endParaRPr lang="en-IN" dirty="0"/>
          </a:p>
        </p:txBody>
      </p:sp>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26066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8058150" cy="549274"/>
          </a:xfrm>
        </p:spPr>
        <p:txBody>
          <a:bodyPr>
            <a:normAutofit fontScale="90000"/>
          </a:bodyPr>
          <a:lstStyle/>
          <a:p>
            <a:r>
              <a:rPr lang="en-US" b="1" dirty="0"/>
              <a:t>Data Structure for the Linked Implementation </a:t>
            </a:r>
            <a:r>
              <a:rPr lang="en-US" sz="2000" dirty="0"/>
              <a:t>(3 of 7)</a:t>
            </a:r>
          </a:p>
        </p:txBody>
      </p:sp>
      <p:sp>
        <p:nvSpPr>
          <p:cNvPr id="3" name="Content Placeholder 2"/>
          <p:cNvSpPr>
            <a:spLocks noGrp="1"/>
          </p:cNvSpPr>
          <p:nvPr>
            <p:ph idx="1"/>
          </p:nvPr>
        </p:nvSpPr>
        <p:spPr>
          <a:xfrm>
            <a:off x="628650" y="1676401"/>
            <a:ext cx="7886700" cy="762000"/>
          </a:xfrm>
        </p:spPr>
        <p:txBody>
          <a:bodyPr>
            <a:normAutofit/>
          </a:bodyPr>
          <a:lstStyle/>
          <a:p>
            <a:pPr marL="291600" indent="-291600">
              <a:spcBef>
                <a:spcPts val="1000"/>
              </a:spcBef>
            </a:pPr>
            <a:r>
              <a:rPr lang="en-US" sz="2300" dirty="0"/>
              <a:t>Traversing a Binary Search Tree</a:t>
            </a:r>
          </a:p>
          <a:p>
            <a:pPr lvl="1">
              <a:spcBef>
                <a:spcPts val="1000"/>
              </a:spcBef>
            </a:pPr>
            <a:r>
              <a:rPr lang="en-US" dirty="0"/>
              <a:t>General recursive strategy for an inorder traversal of a binary tree:</a:t>
            </a:r>
            <a:endParaRPr lang="en-US" dirty="0">
              <a:latin typeface="Open Sans Regular"/>
            </a:endParaRPr>
          </a:p>
        </p:txBody>
      </p:sp>
      <p:sp>
        <p:nvSpPr>
          <p:cNvPr id="5" name="Content Placeholder 4"/>
          <p:cNvSpPr>
            <a:spLocks noGrp="1"/>
          </p:cNvSpPr>
          <p:nvPr>
            <p:ph idx="12"/>
          </p:nvPr>
        </p:nvSpPr>
        <p:spPr>
          <a:xfrm>
            <a:off x="660876" y="2510151"/>
            <a:ext cx="7886700" cy="917575"/>
          </a:xfrm>
        </p:spPr>
        <p:txBody>
          <a:bodyPr/>
          <a:lstStyle/>
          <a:p>
            <a:pPr marL="514350" lvl="2" indent="0">
              <a:spcBef>
                <a:spcPts val="0"/>
              </a:spcBef>
              <a:buNone/>
            </a:pPr>
            <a:r>
              <a:rPr lang="en-US" b="1" dirty="0">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tree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empty</a:t>
            </a:r>
            <a:endParaRPr lang="en-US" sz="1000" dirty="0">
              <a:latin typeface="Bank Gothic Bold"/>
              <a:ea typeface="MS Mincho"/>
              <a:cs typeface="Bank Gothic Bold"/>
            </a:endParaRPr>
          </a:p>
          <a:p>
            <a:pPr marL="514350" lvl="2" indent="0">
              <a:spcBef>
                <a:spcPts val="0"/>
              </a:spcBef>
              <a:buNone/>
            </a:pPr>
            <a:r>
              <a:rPr lang="en-US" b="1" dirty="0">
                <a:latin typeface="Courier New Bold" panose="02070609020205020404" pitchFamily="49" charset="0"/>
                <a:ea typeface="MS Mincho"/>
                <a:cs typeface="Courier New" panose="02070309020205020404" pitchFamily="49" charset="0"/>
              </a:rPr>
              <a:t>    visit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left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subtree</a:t>
            </a:r>
            <a:endParaRPr lang="en-US" sz="1000" dirty="0">
              <a:latin typeface="Bank Gothic Bold"/>
              <a:ea typeface="MS Mincho"/>
              <a:cs typeface="Bank Gothic Bold"/>
            </a:endParaRPr>
          </a:p>
          <a:p>
            <a:pPr marL="514350" lvl="2" indent="0">
              <a:spcBef>
                <a:spcPts val="0"/>
              </a:spcBef>
              <a:buNone/>
            </a:pPr>
            <a:r>
              <a:rPr lang="en-US" b="1" dirty="0">
                <a:latin typeface="Courier New Bold" panose="02070609020205020404" pitchFamily="49" charset="0"/>
                <a:ea typeface="MS Mincho"/>
                <a:cs typeface="Courier New" panose="02070309020205020404" pitchFamily="49" charset="0"/>
              </a:rPr>
              <a:t>    visit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root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tree</a:t>
            </a:r>
            <a:endParaRPr lang="en-US" sz="1000" dirty="0">
              <a:latin typeface="Bank Gothic Bold"/>
              <a:ea typeface="MS Mincho"/>
              <a:cs typeface="Bank Gothic Bold"/>
            </a:endParaRPr>
          </a:p>
          <a:p>
            <a:pPr marL="685800" lvl="2" indent="0">
              <a:buNone/>
            </a:pPr>
            <a:r>
              <a:rPr lang="en-US" b="1" dirty="0">
                <a:latin typeface="Courier New Bold" panose="02070609020205020404" pitchFamily="49" charset="0"/>
                <a:ea typeface="MS Mincho"/>
                <a:cs typeface="Courier New" panose="02070309020205020404" pitchFamily="49" charset="0"/>
              </a:rPr>
              <a:t>    visit</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right</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subtree</a:t>
            </a:r>
            <a:endParaRPr lang="en-IN" dirty="0"/>
          </a:p>
        </p:txBody>
      </p:sp>
      <p:sp>
        <p:nvSpPr>
          <p:cNvPr id="6" name="Content Placeholder 5"/>
          <p:cNvSpPr>
            <a:spLocks noGrp="1"/>
          </p:cNvSpPr>
          <p:nvPr>
            <p:ph idx="13"/>
          </p:nvPr>
        </p:nvSpPr>
        <p:spPr>
          <a:xfrm>
            <a:off x="626692" y="3493319"/>
            <a:ext cx="7886700" cy="281919"/>
          </a:xfrm>
        </p:spPr>
        <p:txBody>
          <a:bodyPr>
            <a:normAutofit/>
          </a:bodyPr>
          <a:lstStyle/>
          <a:p>
            <a:pPr marL="514800">
              <a:spcBef>
                <a:spcPts val="1000"/>
              </a:spcBef>
            </a:pPr>
            <a:r>
              <a:rPr lang="en-US" sz="1800" dirty="0">
                <a:latin typeface="Open Sans Regular"/>
              </a:rPr>
              <a:t>Code for the recursive implementation of the inorder method:</a:t>
            </a:r>
            <a:endParaRPr lang="en-IN" sz="1800" dirty="0"/>
          </a:p>
        </p:txBody>
      </p:sp>
      <p:sp>
        <p:nvSpPr>
          <p:cNvPr id="7" name="Content Placeholder 6"/>
          <p:cNvSpPr>
            <a:spLocks noGrp="1"/>
          </p:cNvSpPr>
          <p:nvPr>
            <p:ph idx="14"/>
          </p:nvPr>
        </p:nvSpPr>
        <p:spPr>
          <a:xfrm>
            <a:off x="677968" y="3842757"/>
            <a:ext cx="7886700" cy="2287427"/>
          </a:xfrm>
        </p:spPr>
        <p:txBody>
          <a:bodyPr>
            <a:normAutofit lnSpcReduction="10000"/>
          </a:bodyPr>
          <a:lstStyle/>
          <a:p>
            <a:pPr marL="514350" lvl="2" indent="0">
              <a:spcBef>
                <a:spcPts val="0"/>
              </a:spcBef>
              <a:buNone/>
            </a:pP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solidFill>
                  <a:srgbClr val="8A3800"/>
                </a:solidFill>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inorder</a:t>
            </a:r>
            <a:r>
              <a:rPr lang="en-US" b="1" dirty="0">
                <a:latin typeface="Courier New Bold" panose="02070609020205020404" pitchFamily="49" charset="0"/>
                <a:ea typeface="MS Mincho"/>
                <a:cs typeface="Courier New" panose="02070309020205020404" pitchFamily="49" charset="0"/>
              </a:rPr>
              <a:t>(self):</a:t>
            </a:r>
            <a:endParaRPr lang="en-US" sz="1000" dirty="0">
              <a:latin typeface="Bank Gothic Bold"/>
              <a:ea typeface="MS Mincho"/>
              <a:cs typeface="Bank Gothic Bold"/>
            </a:endParaRPr>
          </a:p>
          <a:p>
            <a:pPr marL="514350" lvl="2"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"""Supports an inorder traversal on a view of self."""</a:t>
            </a:r>
            <a:endParaRPr lang="en-US" sz="1000" dirty="0">
              <a:solidFill>
                <a:srgbClr val="006800"/>
              </a:solidFill>
              <a:latin typeface="Bank Gothic Bold"/>
              <a:ea typeface="MS Mincho"/>
              <a:cs typeface="Bank Gothic Bold"/>
            </a:endParaRPr>
          </a:p>
          <a:p>
            <a:pPr marL="514350" lvl="2"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lyst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list()</a:t>
            </a:r>
            <a:endParaRPr lang="en-US" sz="1000" dirty="0">
              <a:latin typeface="Bank Gothic Bold"/>
              <a:ea typeface="MS Mincho"/>
              <a:cs typeface="Bank Gothic Bold"/>
            </a:endParaRPr>
          </a:p>
          <a:p>
            <a:pPr marL="514350" lvl="2" indent="0">
              <a:spcBef>
                <a:spcPts val="0"/>
              </a:spcBef>
              <a:buNone/>
            </a:pPr>
            <a:r>
              <a:rPr lang="en-US" dirty="0">
                <a:latin typeface="Bank Gothic Bold"/>
                <a:ea typeface="MS Mincho"/>
                <a:cs typeface="Bank Gothic Bold"/>
              </a:rPr>
              <a:t> </a:t>
            </a:r>
          </a:p>
          <a:p>
            <a:pPr marL="514350" lvl="2"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recurse</a:t>
            </a:r>
            <a:r>
              <a:rPr lang="en-US" b="1" dirty="0">
                <a:latin typeface="Courier New Bold" panose="02070609020205020404" pitchFamily="49" charset="0"/>
                <a:ea typeface="MS Mincho"/>
                <a:cs typeface="Courier New" panose="02070309020205020404" pitchFamily="49" charset="0"/>
              </a:rPr>
              <a:t>(node):</a:t>
            </a:r>
            <a:endParaRPr lang="en-US" sz="1000" dirty="0">
              <a:latin typeface="Bank Gothic Bold"/>
              <a:ea typeface="MS Mincho"/>
              <a:cs typeface="Bank Gothic Bold"/>
            </a:endParaRPr>
          </a:p>
          <a:p>
            <a:pPr marL="514350" lvl="2"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solidFill>
                  <a:srgbClr val="8A3800"/>
                </a:solidFill>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r>
              <a:rPr lang="en-US" b="1" dirty="0">
                <a:latin typeface="Courier New Bold" panose="02070609020205020404" pitchFamily="49" charset="0"/>
                <a:ea typeface="MS Mincho"/>
                <a:cs typeface="Courier New" panose="02070309020205020404" pitchFamily="49" charset="0"/>
              </a:rPr>
              <a:t>:</a:t>
            </a:r>
            <a:endParaRPr lang="en-US" dirty="0">
              <a:latin typeface="Bank Gothic Bold"/>
              <a:ea typeface="MS Mincho"/>
              <a:cs typeface="Bank Gothic Bold"/>
            </a:endParaRPr>
          </a:p>
          <a:p>
            <a:pPr marL="514350" lvl="2"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recurse</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node.left</a:t>
            </a:r>
            <a:r>
              <a:rPr lang="en-US" b="1" dirty="0">
                <a:latin typeface="Courier New Bold" panose="02070609020205020404" pitchFamily="49" charset="0"/>
                <a:ea typeface="MS Mincho"/>
                <a:cs typeface="Courier New" panose="02070309020205020404" pitchFamily="49" charset="0"/>
              </a:rPr>
              <a:t>)</a:t>
            </a:r>
            <a:endParaRPr lang="en-US" sz="1000" dirty="0">
              <a:latin typeface="Bank Gothic Bold"/>
              <a:ea typeface="MS Mincho"/>
              <a:cs typeface="Bank Gothic Bold"/>
            </a:endParaRPr>
          </a:p>
          <a:p>
            <a:pPr marL="514350" lvl="2"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lyst.append</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node.data</a:t>
            </a:r>
            <a:r>
              <a:rPr lang="en-US" b="1" dirty="0">
                <a:latin typeface="Courier New Bold" panose="02070609020205020404" pitchFamily="49" charset="0"/>
                <a:ea typeface="MS Mincho"/>
                <a:cs typeface="Courier New" panose="02070309020205020404" pitchFamily="49" charset="0"/>
              </a:rPr>
              <a:t>)</a:t>
            </a:r>
            <a:endParaRPr lang="en-US" sz="1000" dirty="0">
              <a:latin typeface="Bank Gothic Bold"/>
              <a:ea typeface="MS Mincho"/>
              <a:cs typeface="Bank Gothic Bold"/>
            </a:endParaRPr>
          </a:p>
          <a:p>
            <a:pPr marL="514350" lvl="2"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recurse</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node.right</a:t>
            </a:r>
            <a:r>
              <a:rPr lang="en-US" b="1" dirty="0">
                <a:latin typeface="Courier New Bold" panose="02070609020205020404" pitchFamily="49" charset="0"/>
                <a:ea typeface="MS Mincho"/>
                <a:cs typeface="Courier New" panose="02070309020205020404" pitchFamily="49" charset="0"/>
              </a:rPr>
              <a:t>)</a:t>
            </a:r>
            <a:endParaRPr lang="en-US" sz="1000" dirty="0">
              <a:latin typeface="Bank Gothic Bold"/>
              <a:ea typeface="MS Mincho"/>
              <a:cs typeface="Bank Gothic Bold"/>
            </a:endParaRPr>
          </a:p>
          <a:p>
            <a:pPr marL="514350" lvl="2" indent="0">
              <a:spcBef>
                <a:spcPts val="0"/>
              </a:spcBef>
              <a:buNone/>
            </a:pPr>
            <a:r>
              <a:rPr lang="en-US" dirty="0">
                <a:latin typeface="Bank Gothic Bold"/>
                <a:ea typeface="MS Mincho"/>
                <a:cs typeface="Bank Gothic Bold"/>
              </a:rPr>
              <a:t> </a:t>
            </a:r>
          </a:p>
          <a:p>
            <a:pPr marL="514350" lvl="2"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recurse</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self.root</a:t>
            </a:r>
            <a:r>
              <a:rPr lang="en-US" b="1" dirty="0">
                <a:latin typeface="Courier New Bold" panose="02070609020205020404" pitchFamily="49" charset="0"/>
                <a:ea typeface="MS Mincho"/>
                <a:cs typeface="Courier New" panose="02070309020205020404" pitchFamily="49" charset="0"/>
              </a:rPr>
              <a:t>)</a:t>
            </a:r>
            <a:endParaRPr lang="en-US" sz="1000" dirty="0">
              <a:latin typeface="Bank Gothic Bold"/>
              <a:ea typeface="MS Mincho"/>
              <a:cs typeface="Bank Gothic Bold"/>
            </a:endParaRPr>
          </a:p>
          <a:p>
            <a:pPr marL="685800" lvl="2" indent="0">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return</a:t>
            </a:r>
            <a:r>
              <a:rPr lang="en-US" dirty="0">
                <a:solidFill>
                  <a:srgbClr val="8A3800"/>
                </a:solidFill>
                <a:latin typeface="Times" panose="02020603050405020304" pitchFamily="18" charset="0"/>
                <a:ea typeface="MS Mincho"/>
              </a:rPr>
              <a:t> </a:t>
            </a:r>
            <a:r>
              <a:rPr lang="en-US" b="1" dirty="0" err="1">
                <a:solidFill>
                  <a:srgbClr val="660066"/>
                </a:solidFill>
                <a:latin typeface="Courier New Bold" panose="02070609020205020404" pitchFamily="49" charset="0"/>
                <a:ea typeface="MS Mincho"/>
                <a:cs typeface="Courier New" panose="02070309020205020404" pitchFamily="49" charset="0"/>
              </a:rPr>
              <a:t>iter</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lyst</a:t>
            </a:r>
            <a:r>
              <a:rPr lang="en-US" b="1" dirty="0">
                <a:latin typeface="Courier New Bold" panose="02070609020205020404" pitchFamily="49" charset="0"/>
                <a:ea typeface="MS Mincho"/>
                <a:cs typeface="Courier New" panose="02070309020205020404" pitchFamily="49" charset="0"/>
              </a:rPr>
              <a:t>)</a:t>
            </a:r>
            <a:endParaRPr lang="en-IN" dirty="0"/>
          </a:p>
        </p:txBody>
      </p:sp>
      <p:sp>
        <p:nvSpPr>
          <p:cNvPr id="8"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93760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981950" cy="549274"/>
          </a:xfrm>
        </p:spPr>
        <p:txBody>
          <a:bodyPr>
            <a:normAutofit fontScale="90000"/>
          </a:bodyPr>
          <a:lstStyle/>
          <a:p>
            <a:r>
              <a:rPr lang="en-US" b="1" dirty="0"/>
              <a:t>Data Structure for the Linked Implementation </a:t>
            </a:r>
            <a:r>
              <a:rPr lang="en-US" sz="2000" dirty="0"/>
              <a:t>(4 of 7)</a:t>
            </a:r>
          </a:p>
        </p:txBody>
      </p:sp>
      <p:sp>
        <p:nvSpPr>
          <p:cNvPr id="3" name="Content Placeholder 2"/>
          <p:cNvSpPr>
            <a:spLocks noGrp="1"/>
          </p:cNvSpPr>
          <p:nvPr>
            <p:ph idx="1"/>
          </p:nvPr>
        </p:nvSpPr>
        <p:spPr>
          <a:xfrm>
            <a:off x="628650" y="1825625"/>
            <a:ext cx="7886700" cy="993775"/>
          </a:xfrm>
        </p:spPr>
        <p:txBody>
          <a:bodyPr>
            <a:normAutofit fontScale="92500"/>
          </a:bodyPr>
          <a:lstStyle/>
          <a:p>
            <a:pPr>
              <a:spcBef>
                <a:spcPts val="1000"/>
              </a:spcBef>
            </a:pPr>
            <a:r>
              <a:rPr lang="en-US" sz="2300" dirty="0"/>
              <a:t>The </a:t>
            </a:r>
            <a:r>
              <a:rPr lang="en-US" dirty="0"/>
              <a:t>String Representation of a Binary Search Tree</a:t>
            </a:r>
          </a:p>
          <a:p>
            <a:pPr lvl="1">
              <a:spcBef>
                <a:spcPts val="1000"/>
              </a:spcBef>
            </a:pPr>
            <a:r>
              <a:rPr lang="en-US" dirty="0">
                <a:latin typeface="Open Sans Regular"/>
              </a:rPr>
              <a:t>Code that builds the appropriate string by first recusing with the right subtree, then visiting an item, and finally recursing with the left subtree:</a:t>
            </a:r>
          </a:p>
        </p:txBody>
      </p:sp>
      <p:sp>
        <p:nvSpPr>
          <p:cNvPr id="5" name="Content Placeholder 4"/>
          <p:cNvSpPr>
            <a:spLocks noGrp="1"/>
          </p:cNvSpPr>
          <p:nvPr>
            <p:ph sz="quarter" idx="12"/>
          </p:nvPr>
        </p:nvSpPr>
        <p:spPr>
          <a:xfrm>
            <a:off x="628650" y="2934056"/>
            <a:ext cx="7677150" cy="2803718"/>
          </a:xfrm>
        </p:spPr>
        <p:txBody>
          <a:bodyPr>
            <a:normAutofit/>
          </a:bodyPr>
          <a:lstStyle/>
          <a:p>
            <a:pPr marL="514350" lvl="2" indent="0">
              <a:spcBef>
                <a:spcPts val="0"/>
              </a:spcBef>
              <a:buNone/>
            </a:pP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solidFill>
                  <a:srgbClr val="8A3800"/>
                </a:solidFill>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err="1">
                <a:solidFill>
                  <a:srgbClr val="0000FF"/>
                </a:solidFill>
                <a:latin typeface="Courier New Bold" panose="02070609020205020404" pitchFamily="49" charset="0"/>
                <a:ea typeface="MS Mincho"/>
                <a:cs typeface="Courier New" panose="02070309020205020404" pitchFamily="49" charset="0"/>
              </a:rPr>
              <a:t>str</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a:latin typeface="Courier New Bold" panose="02070609020205020404" pitchFamily="49" charset="0"/>
                <a:ea typeface="MS Mincho"/>
                <a:cs typeface="Courier New" panose="02070309020205020404" pitchFamily="49" charset="0"/>
              </a:rPr>
              <a:t>(self):</a:t>
            </a:r>
            <a:endParaRPr lang="en-US" sz="1000" dirty="0">
              <a:latin typeface="Bank Gothic Bold"/>
              <a:ea typeface="MS Mincho"/>
              <a:cs typeface="Bank Gothic Bold"/>
            </a:endParaRPr>
          </a:p>
          <a:p>
            <a:pPr marL="514350" lvl="2"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"""Returns a string representation with the tree rotated</a:t>
            </a:r>
            <a:endParaRPr lang="en-US" sz="1000" dirty="0">
              <a:solidFill>
                <a:srgbClr val="006800"/>
              </a:solidFill>
              <a:latin typeface="Bank Gothic Bold"/>
              <a:ea typeface="MS Mincho"/>
              <a:cs typeface="Bank Gothic Bold"/>
            </a:endParaRPr>
          </a:p>
          <a:p>
            <a:pPr marL="514350" lvl="2"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90 degrees counterclockwise."""</a:t>
            </a:r>
            <a:endParaRPr lang="en-US" sz="1000" dirty="0">
              <a:solidFill>
                <a:srgbClr val="006800"/>
              </a:solidFill>
              <a:latin typeface="Bank Gothic Bold"/>
              <a:ea typeface="MS Mincho"/>
              <a:cs typeface="Bank Gothic Bold"/>
            </a:endParaRPr>
          </a:p>
          <a:p>
            <a:pPr marL="514350" lvl="2"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solidFill>
                  <a:srgbClr val="8A3800"/>
                </a:solidFill>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recurse</a:t>
            </a:r>
            <a:r>
              <a:rPr lang="en-US" b="1" dirty="0">
                <a:latin typeface="Courier New Bold" panose="02070609020205020404" pitchFamily="49" charset="0"/>
                <a:ea typeface="MS Mincho"/>
                <a:cs typeface="Courier New" panose="02070309020205020404" pitchFamily="49" charset="0"/>
              </a:rPr>
              <a:t>(node,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level):</a:t>
            </a:r>
            <a:endParaRPr lang="en-US" sz="1000" dirty="0">
              <a:latin typeface="Bank Gothic Bold"/>
              <a:ea typeface="MS Mincho"/>
              <a:cs typeface="Bank Gothic Bold"/>
            </a:endParaRPr>
          </a:p>
          <a:p>
            <a:pPr marL="514350" lvl="2" indent="0">
              <a:spcBef>
                <a:spcPts val="0"/>
              </a:spcBef>
              <a:buNone/>
            </a:pPr>
            <a:r>
              <a:rPr lang="en-US" b="1" dirty="0">
                <a:latin typeface="Courier New Bold" panose="02070609020205020404" pitchFamily="49" charset="0"/>
                <a:ea typeface="MS Mincho"/>
                <a:cs typeface="Courier New" panose="02070309020205020404" pitchFamily="49" charset="0"/>
              </a:rPr>
              <a:t>        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006800"/>
                </a:solidFill>
                <a:latin typeface="Courier New Bold" panose="02070609020205020404" pitchFamily="49" charset="0"/>
                <a:ea typeface="MS Mincho"/>
                <a:cs typeface="Courier New" panose="02070309020205020404" pitchFamily="49" charset="0"/>
              </a:rPr>
              <a:t>""</a:t>
            </a:r>
            <a:endParaRPr lang="en-US" sz="1000" dirty="0">
              <a:solidFill>
                <a:srgbClr val="006800"/>
              </a:solidFill>
              <a:latin typeface="Bank Gothic Bold"/>
              <a:ea typeface="MS Mincho"/>
              <a:cs typeface="Bank Gothic Bold"/>
            </a:endParaRPr>
          </a:p>
          <a:p>
            <a:pPr marL="514350" lvl="2"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r>
              <a:rPr lang="en-US" b="1" dirty="0">
                <a:latin typeface="Courier New Bold" panose="02070609020205020404" pitchFamily="49" charset="0"/>
                <a:ea typeface="MS Mincho"/>
                <a:cs typeface="Courier New" panose="02070309020205020404" pitchFamily="49" charset="0"/>
              </a:rPr>
              <a:t>:</a:t>
            </a:r>
            <a:endParaRPr lang="en-US" sz="1000" dirty="0">
              <a:latin typeface="Bank Gothic Bold"/>
              <a:ea typeface="MS Mincho"/>
              <a:cs typeface="Bank Gothic Bold"/>
            </a:endParaRPr>
          </a:p>
          <a:p>
            <a:pPr marL="514350" lvl="2" indent="0">
              <a:spcBef>
                <a:spcPts val="0"/>
              </a:spcBef>
              <a:buNone/>
            </a:pPr>
            <a:r>
              <a:rPr lang="en-US" b="1" dirty="0">
                <a:latin typeface="Courier New Bold" panose="02070609020205020404" pitchFamily="49" charset="0"/>
                <a:ea typeface="MS Mincho"/>
                <a:cs typeface="Courier New" panose="02070309020205020404" pitchFamily="49" charset="0"/>
              </a:rPr>
              <a:t>            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recurse</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node.right</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level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endParaRPr lang="en-US" sz="1000" dirty="0">
              <a:latin typeface="Bank Gothic Bold"/>
              <a:ea typeface="MS Mincho"/>
              <a:cs typeface="Bank Gothic Bold"/>
            </a:endParaRPr>
          </a:p>
          <a:p>
            <a:pPr marL="514350" lvl="2" indent="0">
              <a:spcBef>
                <a:spcPts val="0"/>
              </a:spcBef>
              <a:buNone/>
            </a:pPr>
            <a:r>
              <a:rPr lang="en-US" b="1" dirty="0">
                <a:latin typeface="Courier New Bold" panose="02070609020205020404" pitchFamily="49" charset="0"/>
                <a:ea typeface="MS Mincho"/>
                <a:cs typeface="Courier New" panose="02070309020205020404" pitchFamily="49" charset="0"/>
              </a:rPr>
              <a:t>            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006800"/>
                </a:solidFill>
                <a:latin typeface="Courier New Bold" panose="02070609020205020404" pitchFamily="49" charset="0"/>
                <a:ea typeface="MS Mincho"/>
                <a:cs typeface="Courier New" panose="02070309020205020404" pitchFamily="49" charset="0"/>
              </a:rPr>
              <a:t>"| "</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level</a:t>
            </a:r>
            <a:endParaRPr lang="en-US" sz="1000" dirty="0">
              <a:latin typeface="Bank Gothic Bold"/>
              <a:ea typeface="MS Mincho"/>
              <a:cs typeface="Bank Gothic Bold"/>
            </a:endParaRPr>
          </a:p>
          <a:p>
            <a:pPr marL="514350" lvl="2" indent="0">
              <a:spcBef>
                <a:spcPts val="0"/>
              </a:spcBef>
              <a:buNone/>
            </a:pPr>
            <a:r>
              <a:rPr lang="en-US" b="1" dirty="0">
                <a:latin typeface="Courier New Bold" panose="02070609020205020404" pitchFamily="49" charset="0"/>
                <a:ea typeface="MS Mincho"/>
                <a:cs typeface="Courier New" panose="02070309020205020404" pitchFamily="49" charset="0"/>
              </a:rPr>
              <a:t>            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solidFill>
                  <a:srgbClr val="660066"/>
                </a:solidFill>
                <a:latin typeface="Courier New Bold" panose="02070609020205020404" pitchFamily="49" charset="0"/>
                <a:ea typeface="MS Mincho"/>
                <a:cs typeface="Courier New" panose="02070309020205020404" pitchFamily="49" charset="0"/>
              </a:rPr>
              <a:t>str</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node.data</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006800"/>
                </a:solidFill>
                <a:latin typeface="Courier New Bold" panose="02070609020205020404" pitchFamily="49" charset="0"/>
                <a:ea typeface="MS Mincho"/>
                <a:cs typeface="Courier New" panose="02070309020205020404" pitchFamily="49" charset="0"/>
              </a:rPr>
              <a:t>"\n"</a:t>
            </a:r>
            <a:endParaRPr lang="en-US" sz="1000" dirty="0">
              <a:solidFill>
                <a:srgbClr val="006800"/>
              </a:solidFill>
              <a:latin typeface="Bank Gothic Bold"/>
              <a:ea typeface="MS Mincho"/>
              <a:cs typeface="Bank Gothic Bold"/>
            </a:endParaRPr>
          </a:p>
          <a:p>
            <a:pPr marL="514350" lvl="2" indent="0">
              <a:spcBef>
                <a:spcPts val="0"/>
              </a:spcBef>
              <a:buNone/>
            </a:pPr>
            <a:r>
              <a:rPr lang="en-US" b="1" dirty="0">
                <a:latin typeface="Courier New Bold" panose="02070609020205020404" pitchFamily="49" charset="0"/>
                <a:ea typeface="MS Mincho"/>
                <a:cs typeface="Courier New" panose="02070309020205020404" pitchFamily="49" charset="0"/>
              </a:rPr>
              <a:t>            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recurse</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node.left</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level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endParaRPr lang="en-US" sz="1000" dirty="0">
              <a:latin typeface="Bank Gothic Bold"/>
              <a:ea typeface="MS Mincho"/>
              <a:cs typeface="Bank Gothic Bold"/>
            </a:endParaRPr>
          </a:p>
          <a:p>
            <a:pPr marL="514350" lvl="2"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a:t>
            </a:r>
            <a:endParaRPr lang="en-US" sz="1000" dirty="0">
              <a:latin typeface="Bank Gothic Bold"/>
              <a:ea typeface="MS Mincho"/>
              <a:cs typeface="Bank Gothic Bold"/>
            </a:endParaRPr>
          </a:p>
          <a:p>
            <a:pPr marL="685800" lvl="2" indent="0">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rPr>
              <a:t> </a:t>
            </a:r>
            <a:r>
              <a:rPr lang="en-US" b="1" dirty="0" err="1">
                <a:latin typeface="Courier New Bold" panose="02070609020205020404" pitchFamily="49" charset="0"/>
                <a:ea typeface="MS Mincho"/>
                <a:cs typeface="Courier New" panose="02070309020205020404" pitchFamily="49" charset="0"/>
              </a:rPr>
              <a:t>recurse</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self.root</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0)</a:t>
            </a:r>
            <a:endParaRPr lang="en-IN" dirty="0"/>
          </a:p>
        </p:txBody>
      </p:sp>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1209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An Overview of Trees</a:t>
            </a:r>
          </a:p>
        </p:txBody>
      </p:sp>
      <p:sp>
        <p:nvSpPr>
          <p:cNvPr id="3" name="Content Placeholder 2"/>
          <p:cNvSpPr>
            <a:spLocks noGrp="1"/>
          </p:cNvSpPr>
          <p:nvPr>
            <p:ph idx="1"/>
          </p:nvPr>
        </p:nvSpPr>
        <p:spPr>
          <a:xfrm>
            <a:off x="628650" y="1825625"/>
            <a:ext cx="7886700" cy="2593975"/>
          </a:xfrm>
        </p:spPr>
        <p:txBody>
          <a:bodyPr>
            <a:normAutofit lnSpcReduction="10000"/>
          </a:bodyPr>
          <a:lstStyle/>
          <a:p>
            <a:pPr marL="291600" indent="-291600">
              <a:spcBef>
                <a:spcPts val="1000"/>
              </a:spcBef>
            </a:pPr>
            <a:r>
              <a:rPr lang="en-US" dirty="0"/>
              <a:t>In a tree</a:t>
            </a:r>
          </a:p>
          <a:p>
            <a:pPr lvl="1">
              <a:spcBef>
                <a:spcPts val="1000"/>
              </a:spcBef>
            </a:pPr>
            <a:r>
              <a:rPr lang="en-US" dirty="0"/>
              <a:t>Ideas of predecessor and successor are replaced with </a:t>
            </a:r>
            <a:r>
              <a:rPr lang="en-US" b="1" dirty="0"/>
              <a:t>parent </a:t>
            </a:r>
            <a:r>
              <a:rPr lang="en-US" dirty="0"/>
              <a:t>and </a:t>
            </a:r>
            <a:r>
              <a:rPr lang="en-US" b="1" dirty="0"/>
              <a:t>child</a:t>
            </a:r>
          </a:p>
          <a:p>
            <a:pPr marL="291600" indent="-291600">
              <a:spcBef>
                <a:spcPts val="1000"/>
              </a:spcBef>
            </a:pPr>
            <a:r>
              <a:rPr lang="en-US" dirty="0"/>
              <a:t>Two main characteristics:</a:t>
            </a:r>
          </a:p>
          <a:p>
            <a:pPr lvl="1">
              <a:spcBef>
                <a:spcPts val="1000"/>
              </a:spcBef>
            </a:pPr>
            <a:r>
              <a:rPr lang="en-US" dirty="0"/>
              <a:t>Each item can have multiple children</a:t>
            </a:r>
          </a:p>
          <a:p>
            <a:pPr lvl="1">
              <a:spcBef>
                <a:spcPts val="1000"/>
              </a:spcBef>
            </a:pPr>
            <a:r>
              <a:rPr lang="en-US" dirty="0"/>
              <a:t>All items, except a privileged item called the </a:t>
            </a:r>
            <a:r>
              <a:rPr lang="en-US" i="1" dirty="0"/>
              <a:t>root,</a:t>
            </a:r>
            <a:r>
              <a:rPr lang="en-US" dirty="0"/>
              <a:t> have exactly one parent</a:t>
            </a:r>
          </a:p>
          <a:p>
            <a:pPr lvl="2">
              <a:spcBef>
                <a:spcPts val="1000"/>
              </a:spcBef>
            </a:pPr>
            <a:r>
              <a:rPr lang="en-US" dirty="0"/>
              <a:t>Root has no parent</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95092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8058150" cy="473074"/>
          </a:xfrm>
        </p:spPr>
        <p:txBody>
          <a:bodyPr>
            <a:normAutofit fontScale="90000"/>
          </a:bodyPr>
          <a:lstStyle/>
          <a:p>
            <a:r>
              <a:rPr lang="en-US" b="1" dirty="0"/>
              <a:t>Data Structure for the Linked Implementation </a:t>
            </a:r>
            <a:r>
              <a:rPr lang="en-US" sz="2000" dirty="0"/>
              <a:t>(5 of 7)</a:t>
            </a:r>
          </a:p>
        </p:txBody>
      </p:sp>
      <p:sp>
        <p:nvSpPr>
          <p:cNvPr id="3" name="Content Placeholder 2"/>
          <p:cNvSpPr>
            <a:spLocks noGrp="1"/>
          </p:cNvSpPr>
          <p:nvPr>
            <p:ph idx="1"/>
          </p:nvPr>
        </p:nvSpPr>
        <p:spPr>
          <a:xfrm>
            <a:off x="628650" y="1825625"/>
            <a:ext cx="7886700" cy="3508375"/>
          </a:xfrm>
        </p:spPr>
        <p:txBody>
          <a:bodyPr>
            <a:normAutofit/>
          </a:bodyPr>
          <a:lstStyle/>
          <a:p>
            <a:pPr marL="291600" indent="-291600">
              <a:spcBef>
                <a:spcPts val="1000"/>
              </a:spcBef>
            </a:pPr>
            <a:r>
              <a:rPr lang="en-US" sz="2300" dirty="0"/>
              <a:t>Inserting an Item into a Binary Search Tree</a:t>
            </a:r>
          </a:p>
          <a:p>
            <a:pPr lvl="1">
              <a:spcBef>
                <a:spcPts val="1000"/>
              </a:spcBef>
            </a:pPr>
            <a:r>
              <a:rPr lang="en-US" dirty="0">
                <a:latin typeface="Open Sans Regular"/>
              </a:rPr>
              <a:t>The add method inserts an item into its proper place in the binary search tree</a:t>
            </a:r>
          </a:p>
          <a:p>
            <a:pPr lvl="1">
              <a:spcBef>
                <a:spcPts val="1000"/>
              </a:spcBef>
            </a:pPr>
            <a:r>
              <a:rPr lang="en-US" dirty="0">
                <a:latin typeface="Open Sans Regular"/>
              </a:rPr>
              <a:t>An item’s proper place will be in one of three positions:</a:t>
            </a:r>
          </a:p>
          <a:p>
            <a:pPr lvl="2">
              <a:spcBef>
                <a:spcPts val="1000"/>
              </a:spcBef>
            </a:pPr>
            <a:r>
              <a:rPr lang="en-US" dirty="0"/>
              <a:t>The root node, if the tree is already empty</a:t>
            </a:r>
          </a:p>
          <a:p>
            <a:pPr lvl="2">
              <a:spcBef>
                <a:spcPts val="1000"/>
              </a:spcBef>
            </a:pPr>
            <a:r>
              <a:rPr lang="en-US" dirty="0"/>
              <a:t>A node in the current node’s left subtree, if the new item is less than the item in the current node</a:t>
            </a:r>
          </a:p>
          <a:p>
            <a:pPr lvl="2">
              <a:spcBef>
                <a:spcPts val="1000"/>
              </a:spcBef>
            </a:pPr>
            <a:r>
              <a:rPr lang="en-US" dirty="0"/>
              <a:t>A node in the current node’s right subtree, if the new item is greater than or equal to the item in the current node</a:t>
            </a:r>
          </a:p>
          <a:p>
            <a:pPr lvl="1">
              <a:spcBef>
                <a:spcPts val="1000"/>
              </a:spcBef>
            </a:pPr>
            <a:r>
              <a:rPr lang="en-US" dirty="0"/>
              <a:t>For the second and third options, the  </a:t>
            </a:r>
            <a:r>
              <a:rPr lang="en-US" b="1" dirty="0">
                <a:latin typeface="Courier New" panose="02070309020205020404" pitchFamily="49" charset="0"/>
                <a:cs typeface="Courier New" panose="02070309020205020404" pitchFamily="49" charset="0"/>
              </a:rPr>
              <a:t>add</a:t>
            </a:r>
            <a:r>
              <a:rPr lang="en-US" b="1" dirty="0"/>
              <a:t> </a:t>
            </a:r>
            <a:r>
              <a:rPr lang="en-US" dirty="0"/>
              <a:t> method uses a recursive helper function named  </a:t>
            </a:r>
            <a:r>
              <a:rPr lang="en-US" b="1" dirty="0">
                <a:latin typeface="Courier New" panose="02070309020205020404" pitchFamily="49" charset="0"/>
                <a:cs typeface="Courier New" panose="02070309020205020404" pitchFamily="49" charset="0"/>
              </a:rPr>
              <a:t>recurse</a:t>
            </a:r>
            <a:endParaRPr lang="en-US" dirty="0">
              <a:latin typeface="Courier New" panose="02070309020205020404" pitchFamily="49" charset="0"/>
              <a:cs typeface="Courier New" panose="02070309020205020404" pitchFamily="49" charset="0"/>
            </a:endParaRP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94811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8134350" cy="396874"/>
          </a:xfrm>
        </p:spPr>
        <p:txBody>
          <a:bodyPr>
            <a:normAutofit fontScale="90000"/>
          </a:bodyPr>
          <a:lstStyle/>
          <a:p>
            <a:r>
              <a:rPr lang="en-US" b="1" dirty="0"/>
              <a:t>Data Structure for the Linked Implementation </a:t>
            </a:r>
            <a:r>
              <a:rPr lang="en-US" sz="2000" dirty="0"/>
              <a:t>(6 of 7)</a:t>
            </a:r>
          </a:p>
        </p:txBody>
      </p:sp>
      <p:sp>
        <p:nvSpPr>
          <p:cNvPr id="3" name="Content Placeholder 2"/>
          <p:cNvSpPr>
            <a:spLocks noGrp="1"/>
          </p:cNvSpPr>
          <p:nvPr>
            <p:ph idx="1"/>
          </p:nvPr>
        </p:nvSpPr>
        <p:spPr>
          <a:xfrm>
            <a:off x="628650" y="1432517"/>
            <a:ext cx="7886700" cy="307975"/>
          </a:xfrm>
        </p:spPr>
        <p:txBody>
          <a:bodyPr>
            <a:normAutofit/>
          </a:bodyPr>
          <a:lstStyle/>
          <a:p>
            <a:r>
              <a:rPr lang="en-US" dirty="0"/>
              <a:t>Code for the </a:t>
            </a:r>
            <a:r>
              <a:rPr lang="en-US" b="1" dirty="0">
                <a:latin typeface="Courier New" panose="02070309020205020404" pitchFamily="49" charset="0"/>
                <a:cs typeface="Courier New" panose="02070309020205020404" pitchFamily="49" charset="0"/>
              </a:rPr>
              <a:t>add </a:t>
            </a:r>
            <a:r>
              <a:rPr lang="en-US" dirty="0"/>
              <a:t>method:</a:t>
            </a:r>
            <a:endParaRPr lang="en-US" dirty="0">
              <a:latin typeface="Courier New" panose="02070309020205020404" pitchFamily="49" charset="0"/>
              <a:cs typeface="Courier New" panose="02070309020205020404" pitchFamily="49" charset="0"/>
            </a:endParaRPr>
          </a:p>
        </p:txBody>
      </p:sp>
      <p:sp>
        <p:nvSpPr>
          <p:cNvPr id="5" name="Content Placeholder 4"/>
          <p:cNvSpPr>
            <a:spLocks noGrp="1"/>
          </p:cNvSpPr>
          <p:nvPr>
            <p:ph sz="quarter" idx="12"/>
          </p:nvPr>
        </p:nvSpPr>
        <p:spPr>
          <a:xfrm>
            <a:off x="645742" y="1895741"/>
            <a:ext cx="7524750" cy="4055692"/>
          </a:xfrm>
        </p:spPr>
        <p:txBody>
          <a:bodyPr>
            <a:normAutofit fontScale="77500" lnSpcReduction="20000"/>
          </a:bodyPr>
          <a:lstStyle/>
          <a:p>
            <a:pPr marL="171450" lvl="1" indent="0">
              <a:spcBef>
                <a:spcPts val="0"/>
              </a:spcBef>
              <a:buNone/>
            </a:pP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add</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"""Adds item to the tree."""</a:t>
            </a:r>
            <a:endParaRPr lang="en-US" sz="1300" dirty="0">
              <a:solidFill>
                <a:srgbClr val="006800"/>
              </a:solidFill>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endParaRPr lang="en-US" dirty="0">
              <a:solidFill>
                <a:srgbClr val="C00000"/>
              </a:solidFill>
              <a:latin typeface="Bank Gothic Bold"/>
              <a:ea typeface="MS Mincho"/>
              <a:cs typeface="Bank Gothic Bold"/>
            </a:endParaRP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 Helper function to search for item’s position</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a:t>
            </a:r>
            <a:r>
              <a:rPr lang="en-US" b="1" dirty="0" err="1">
                <a:solidFill>
                  <a:srgbClr val="C00000"/>
                </a:solidFill>
                <a:latin typeface="Courier New Bold" panose="02070609020205020404" pitchFamily="49" charset="0"/>
                <a:ea typeface="MS Mincho"/>
                <a:cs typeface="Courier New" panose="02070309020205020404" pitchFamily="49" charset="0"/>
              </a:rPr>
              <a:t>def</a:t>
            </a:r>
            <a:r>
              <a:rPr lang="en-US" dirty="0">
                <a:solidFill>
                  <a:srgbClr val="C00000"/>
                </a:solidFill>
                <a:latin typeface="Times" panose="02020603050405020304" pitchFamily="18" charset="0"/>
                <a:ea typeface="MS Mincho"/>
                <a:cs typeface="Bank Gothic Bold"/>
              </a:rPr>
              <a:t> </a:t>
            </a:r>
            <a:r>
              <a:rPr lang="en-US" b="1" dirty="0" err="1">
                <a:solidFill>
                  <a:srgbClr val="C00000"/>
                </a:solidFill>
                <a:latin typeface="Courier New Bold" panose="02070609020205020404" pitchFamily="49" charset="0"/>
                <a:ea typeface="MS Mincho"/>
                <a:cs typeface="Courier New" panose="02070309020205020404" pitchFamily="49" charset="0"/>
              </a:rPr>
              <a:t>recurse</a:t>
            </a:r>
            <a:r>
              <a:rPr lang="en-US" b="1" dirty="0">
                <a:solidFill>
                  <a:srgbClr val="C00000"/>
                </a:solidFill>
                <a:latin typeface="Courier New Bold" panose="02070609020205020404" pitchFamily="49" charset="0"/>
                <a:ea typeface="MS Mincho"/>
                <a:cs typeface="Courier New" panose="02070309020205020404" pitchFamily="49" charset="0"/>
              </a:rPr>
              <a:t>(node):</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 New item is less; go left until spot is found</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node.data</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node.left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node.left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BSTNode</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else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recurse</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node.left</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FF0000"/>
                </a:solidFill>
                <a:latin typeface="Courier New Bold" panose="02070609020205020404" pitchFamily="49" charset="0"/>
                <a:ea typeface="MS Mincho"/>
                <a:cs typeface="Courier New" panose="02070309020205020404" pitchFamily="49" charset="0"/>
              </a:rPr>
              <a:t>        </a:t>
            </a:r>
            <a:r>
              <a:rPr lang="en-US" b="1" dirty="0">
                <a:solidFill>
                  <a:srgbClr val="C00000"/>
                </a:solidFill>
                <a:latin typeface="Courier New Bold" panose="02070609020205020404" pitchFamily="49" charset="0"/>
                <a:ea typeface="MS Mincho"/>
                <a:cs typeface="Courier New" panose="02070309020205020404" pitchFamily="49" charset="0"/>
              </a:rPr>
              <a:t># New item is greater or equal;</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 go right until spot is found</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elif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node.right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node.right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BSTNode</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else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recurse</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node.right</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FF0000"/>
                </a:solidFill>
                <a:latin typeface="Courier New Bold" panose="02070609020205020404" pitchFamily="49" charset="0"/>
                <a:ea typeface="MS Mincho"/>
                <a:cs typeface="Courier New" panose="02070309020205020404" pitchFamily="49" charset="0"/>
              </a:rPr>
              <a:t>        </a:t>
            </a:r>
            <a:r>
              <a:rPr lang="en-US" b="1" dirty="0">
                <a:solidFill>
                  <a:srgbClr val="C00000"/>
                </a:solidFill>
                <a:latin typeface="Courier New Bold" panose="02070609020205020404" pitchFamily="49" charset="0"/>
                <a:ea typeface="MS Mincho"/>
                <a:cs typeface="Courier New" panose="02070309020205020404" pitchFamily="49" charset="0"/>
              </a:rPr>
              <a:t># End of </a:t>
            </a:r>
            <a:r>
              <a:rPr lang="en-US" b="1" dirty="0" err="1">
                <a:solidFill>
                  <a:srgbClr val="C00000"/>
                </a:solidFill>
                <a:latin typeface="Courier New Bold" panose="02070609020205020404" pitchFamily="49" charset="0"/>
                <a:ea typeface="MS Mincho"/>
                <a:cs typeface="Courier New" panose="02070309020205020404" pitchFamily="49" charset="0"/>
              </a:rPr>
              <a:t>recurse</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solidFill>
                  <a:srgbClr val="FF0000"/>
                </a:solidFill>
                <a:latin typeface="Courier New Bold" panose="02070609020205020404" pitchFamily="49" charset="0"/>
                <a:ea typeface="MS Mincho"/>
                <a:cs typeface="Courier New" panose="02070309020205020404" pitchFamily="49" charset="0"/>
              </a:rPr>
              <a:t> </a:t>
            </a:r>
            <a:endParaRPr lang="en-US" sz="1300" dirty="0">
              <a:latin typeface="Bank Gothic Bold"/>
              <a:ea typeface="MS Mincho"/>
              <a:cs typeface="Bank Gothic Bold"/>
            </a:endParaRPr>
          </a:p>
          <a:p>
            <a:pPr marL="171450" lvl="1" indent="0">
              <a:spcBef>
                <a:spcPts val="0"/>
              </a:spcBef>
              <a:buNone/>
            </a:pPr>
            <a:r>
              <a:rPr lang="en-US" b="1" dirty="0">
                <a:solidFill>
                  <a:srgbClr val="FF0000"/>
                </a:solidFill>
                <a:latin typeface="Courier New Bold" panose="02070609020205020404" pitchFamily="49" charset="0"/>
                <a:ea typeface="MS Mincho"/>
                <a:cs typeface="Courier New" panose="02070309020205020404" pitchFamily="49" charset="0"/>
              </a:rPr>
              <a:t>    </a:t>
            </a:r>
            <a:r>
              <a:rPr lang="en-US" b="1" dirty="0">
                <a:solidFill>
                  <a:srgbClr val="C00000"/>
                </a:solidFill>
                <a:latin typeface="Courier New Bold" panose="02070609020205020404" pitchFamily="49" charset="0"/>
                <a:ea typeface="MS Mincho"/>
                <a:cs typeface="Courier New" panose="02070309020205020404" pitchFamily="49" charset="0"/>
              </a:rPr>
              <a:t># Tree is empty, so new item goes at the root</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solidFill>
                  <a:srgbClr val="8A3800"/>
                </a:solidFill>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self.isEmpty</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self.root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BSTNode</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 Otherwise, search for the item’s spot</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else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recurse</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self.root</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342900" lvl="1" indent="0">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self.size</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1</a:t>
            </a:r>
            <a:endParaRPr lang="en-IN" dirty="0"/>
          </a:p>
        </p:txBody>
      </p:sp>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4004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981950" cy="396874"/>
          </a:xfrm>
        </p:spPr>
        <p:txBody>
          <a:bodyPr>
            <a:normAutofit fontScale="90000"/>
          </a:bodyPr>
          <a:lstStyle/>
          <a:p>
            <a:r>
              <a:rPr lang="en-US" b="1" dirty="0"/>
              <a:t>Data Structure for the Linked Implementation </a:t>
            </a:r>
            <a:r>
              <a:rPr lang="en-US" sz="2000" dirty="0"/>
              <a:t>(7 of 7)</a:t>
            </a:r>
          </a:p>
        </p:txBody>
      </p:sp>
      <p:sp>
        <p:nvSpPr>
          <p:cNvPr id="3" name="Content Placeholder 2"/>
          <p:cNvSpPr>
            <a:spLocks noGrp="1"/>
          </p:cNvSpPr>
          <p:nvPr>
            <p:ph idx="1"/>
          </p:nvPr>
        </p:nvSpPr>
        <p:spPr>
          <a:xfrm>
            <a:off x="628650" y="1825625"/>
            <a:ext cx="7886700" cy="3355975"/>
          </a:xfrm>
        </p:spPr>
        <p:txBody>
          <a:bodyPr>
            <a:normAutofit lnSpcReduction="10000"/>
          </a:bodyPr>
          <a:lstStyle/>
          <a:p>
            <a:pPr marL="291600" indent="-291600">
              <a:spcBef>
                <a:spcPts val="1000"/>
              </a:spcBef>
            </a:pPr>
            <a:r>
              <a:rPr lang="en-US" dirty="0"/>
              <a:t>Removing an Item from a Binary Search Tree</a:t>
            </a:r>
          </a:p>
          <a:p>
            <a:pPr lvl="1">
              <a:spcBef>
                <a:spcPts val="1000"/>
              </a:spcBef>
            </a:pPr>
            <a:r>
              <a:rPr lang="en-US" dirty="0"/>
              <a:t>Save a reference to the root node</a:t>
            </a:r>
          </a:p>
          <a:p>
            <a:pPr lvl="1">
              <a:spcBef>
                <a:spcPts val="1000"/>
              </a:spcBef>
            </a:pPr>
            <a:r>
              <a:rPr lang="en-US" dirty="0"/>
              <a:t>Locate the node to be removed, its parent, and its parent’s reference to this node</a:t>
            </a:r>
          </a:p>
          <a:p>
            <a:pPr lvl="1">
              <a:spcBef>
                <a:spcPts val="1000"/>
              </a:spcBef>
            </a:pPr>
            <a:r>
              <a:rPr lang="en-US" dirty="0"/>
              <a:t>If the node has a left child and a right child, replace the node’s value with the largest value in the left subtree and delete that value’s node from the left subtree</a:t>
            </a:r>
          </a:p>
          <a:p>
            <a:pPr lvl="1">
              <a:spcBef>
                <a:spcPts val="1000"/>
              </a:spcBef>
            </a:pPr>
            <a:r>
              <a:rPr lang="en-US" dirty="0"/>
              <a:t>Otherwise, set the parent’s reference to the node to the node’s only child</a:t>
            </a:r>
          </a:p>
          <a:p>
            <a:pPr lvl="1">
              <a:spcBef>
                <a:spcPts val="1000"/>
              </a:spcBef>
            </a:pPr>
            <a:r>
              <a:rPr lang="en-US" dirty="0"/>
              <a:t>Reset the root node to the saved reference</a:t>
            </a:r>
          </a:p>
          <a:p>
            <a:pPr lvl="1">
              <a:spcBef>
                <a:spcPts val="1000"/>
              </a:spcBef>
            </a:pPr>
            <a:r>
              <a:rPr lang="en-US" dirty="0"/>
              <a:t>Decrement the size and return the item</a:t>
            </a:r>
            <a:endParaRPr lang="en-US" dirty="0">
              <a:latin typeface="Courier New" panose="02070309020205020404" pitchFamily="49" charset="0"/>
              <a:cs typeface="Courier New" panose="02070309020205020404" pitchFamily="49" charset="0"/>
            </a:endParaRP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71282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Complexity Analysis of Binary Search Trees</a:t>
            </a:r>
          </a:p>
        </p:txBody>
      </p:sp>
      <p:sp>
        <p:nvSpPr>
          <p:cNvPr id="3" name="Content Placeholder 2"/>
          <p:cNvSpPr>
            <a:spLocks noGrp="1"/>
          </p:cNvSpPr>
          <p:nvPr>
            <p:ph idx="1"/>
          </p:nvPr>
        </p:nvSpPr>
        <p:spPr>
          <a:xfrm>
            <a:off x="628650" y="1825625"/>
            <a:ext cx="7886700" cy="2593975"/>
          </a:xfrm>
        </p:spPr>
        <p:txBody>
          <a:bodyPr/>
          <a:lstStyle/>
          <a:p>
            <a:pPr marL="291600" indent="-291600">
              <a:spcBef>
                <a:spcPts val="1000"/>
              </a:spcBef>
            </a:pPr>
            <a:r>
              <a:rPr lang="en-US" dirty="0"/>
              <a:t>Optimal behavior depends on the height of the tree</a:t>
            </a:r>
          </a:p>
          <a:p>
            <a:pPr marL="291600" indent="-291600">
              <a:spcBef>
                <a:spcPts val="1000"/>
              </a:spcBef>
            </a:pPr>
            <a:r>
              <a:rPr lang="en-US" dirty="0"/>
              <a:t>Run time of insertions is also highly dependent on the height of the tree</a:t>
            </a:r>
          </a:p>
          <a:p>
            <a:pPr lvl="1">
              <a:spcBef>
                <a:spcPts val="1000"/>
              </a:spcBef>
            </a:pPr>
            <a:r>
              <a:rPr lang="en-US" dirty="0"/>
              <a:t>Removals also require a search for the target item</a:t>
            </a:r>
          </a:p>
          <a:p>
            <a:pPr marL="291600" indent="-291600">
              <a:spcBef>
                <a:spcPts val="1000"/>
              </a:spcBef>
            </a:pPr>
            <a:r>
              <a:rPr lang="en-US" dirty="0"/>
              <a:t>Strategies for maintaining a tree structure that supports optimal insertions and searches in all cases</a:t>
            </a:r>
          </a:p>
          <a:p>
            <a:pPr lvl="1">
              <a:spcBef>
                <a:spcPts val="1000"/>
              </a:spcBef>
            </a:pPr>
            <a:r>
              <a:rPr lang="en-US" dirty="0"/>
              <a:t>Are the subject of advanced computer science courses</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48924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b="1" dirty="0"/>
              <a:t>Recursive Descent Parsing and Programming Languages</a:t>
            </a:r>
          </a:p>
        </p:txBody>
      </p:sp>
      <p:sp>
        <p:nvSpPr>
          <p:cNvPr id="3" name="Content Placeholder 2"/>
          <p:cNvSpPr>
            <a:spLocks noGrp="1"/>
          </p:cNvSpPr>
          <p:nvPr>
            <p:ph idx="1"/>
          </p:nvPr>
        </p:nvSpPr>
        <p:spPr>
          <a:xfrm>
            <a:off x="628650" y="1825625"/>
            <a:ext cx="7886700" cy="1222375"/>
          </a:xfrm>
        </p:spPr>
        <p:txBody>
          <a:bodyPr/>
          <a:lstStyle/>
          <a:p>
            <a:pPr marL="291600" indent="-291600">
              <a:spcBef>
                <a:spcPts val="1000"/>
              </a:spcBef>
            </a:pPr>
            <a:r>
              <a:rPr lang="en-US" dirty="0"/>
              <a:t>This section gives a brief overview of some resources for processing languages</a:t>
            </a:r>
          </a:p>
          <a:p>
            <a:pPr lvl="1">
              <a:spcBef>
                <a:spcPts val="1000"/>
              </a:spcBef>
            </a:pPr>
            <a:r>
              <a:rPr lang="en-US" dirty="0"/>
              <a:t>Including grammars, parsing, and a recursive descent-parsing strategy</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97071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Introduction to Grammars </a:t>
            </a:r>
            <a:r>
              <a:rPr lang="en-US" sz="2000" dirty="0"/>
              <a:t>(1 of 4)</a:t>
            </a:r>
          </a:p>
        </p:txBody>
      </p:sp>
      <p:sp>
        <p:nvSpPr>
          <p:cNvPr id="3" name="Content Placeholder 2"/>
          <p:cNvSpPr>
            <a:spLocks noGrp="1"/>
          </p:cNvSpPr>
          <p:nvPr>
            <p:ph idx="1"/>
          </p:nvPr>
        </p:nvSpPr>
        <p:spPr>
          <a:xfrm>
            <a:off x="628650" y="1825625"/>
            <a:ext cx="7886700" cy="3051175"/>
          </a:xfrm>
        </p:spPr>
        <p:txBody>
          <a:bodyPr/>
          <a:lstStyle/>
          <a:p>
            <a:pPr marL="291600" indent="-291600">
              <a:spcBef>
                <a:spcPts val="1000"/>
              </a:spcBef>
            </a:pPr>
            <a:r>
              <a:rPr lang="en-US" dirty="0"/>
              <a:t>A grammar consists of a few parts:</a:t>
            </a:r>
          </a:p>
          <a:p>
            <a:pPr lvl="1">
              <a:spcBef>
                <a:spcPts val="1000"/>
              </a:spcBef>
            </a:pPr>
            <a:r>
              <a:rPr lang="en-US" dirty="0"/>
              <a:t>A </a:t>
            </a:r>
            <a:r>
              <a:rPr lang="en-US" b="1" dirty="0"/>
              <a:t>vocabulary</a:t>
            </a:r>
            <a:r>
              <a:rPr lang="en-US" i="1" dirty="0"/>
              <a:t> </a:t>
            </a:r>
            <a:r>
              <a:rPr lang="en-US" dirty="0"/>
              <a:t>(or </a:t>
            </a:r>
            <a:r>
              <a:rPr lang="en-US" b="1" dirty="0"/>
              <a:t>dictionary </a:t>
            </a:r>
            <a:r>
              <a:rPr lang="en-US" dirty="0"/>
              <a:t>or </a:t>
            </a:r>
            <a:r>
              <a:rPr lang="en-US" b="1" dirty="0"/>
              <a:t>lexicon</a:t>
            </a:r>
            <a:r>
              <a:rPr lang="en-US" dirty="0"/>
              <a:t>) consisting of words and symbols allowed in sentences in the language</a:t>
            </a:r>
          </a:p>
          <a:p>
            <a:pPr lvl="1">
              <a:spcBef>
                <a:spcPts val="1000"/>
              </a:spcBef>
            </a:pPr>
            <a:r>
              <a:rPr lang="en-US" dirty="0"/>
              <a:t>A set of </a:t>
            </a:r>
            <a:r>
              <a:rPr lang="en-US" i="1" dirty="0"/>
              <a:t>syntax rules </a:t>
            </a:r>
            <a:r>
              <a:rPr lang="en-US" dirty="0"/>
              <a:t>that specify how symbols in the language are combined to form sentences</a:t>
            </a:r>
          </a:p>
          <a:p>
            <a:pPr lvl="1">
              <a:spcBef>
                <a:spcPts val="1000"/>
              </a:spcBef>
            </a:pPr>
            <a:r>
              <a:rPr lang="en-US" dirty="0"/>
              <a:t>A set of </a:t>
            </a:r>
            <a:r>
              <a:rPr lang="en-US" b="1" dirty="0"/>
              <a:t>semantic rules </a:t>
            </a:r>
            <a:r>
              <a:rPr lang="en-US" dirty="0"/>
              <a:t>that specify how sentences in the language should be interpreted</a:t>
            </a:r>
          </a:p>
          <a:p>
            <a:pPr lvl="2">
              <a:spcBef>
                <a:spcPts val="1000"/>
              </a:spcBef>
            </a:pPr>
            <a:r>
              <a:rPr lang="en-US" dirty="0"/>
              <a:t>For example, the statement  </a:t>
            </a:r>
            <a:r>
              <a:rPr lang="en-US" b="1" dirty="0">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a:t>
            </a:r>
            <a:r>
              <a:rPr lang="en-US" dirty="0">
                <a:latin typeface="Courier New" panose="02070309020205020404" pitchFamily="49" charset="0"/>
                <a:cs typeface="Courier New" panose="02070309020205020404" pitchFamily="49" charset="0"/>
              </a:rPr>
              <a:t> </a:t>
            </a:r>
            <a:r>
              <a:rPr lang="en-US" dirty="0"/>
              <a:t>might mean “copy the value of  </a:t>
            </a:r>
            <a:r>
              <a:rPr lang="en-US" b="1" dirty="0">
                <a:latin typeface="Courier New" panose="02070309020205020404" pitchFamily="49" charset="0"/>
                <a:cs typeface="Courier New" panose="02070309020205020404" pitchFamily="49" charset="0"/>
              </a:rPr>
              <a:t>y</a:t>
            </a:r>
            <a:r>
              <a:rPr lang="en-US" dirty="0"/>
              <a:t>  to the variable  </a:t>
            </a:r>
            <a:r>
              <a:rPr lang="en-US" b="1" dirty="0">
                <a:latin typeface="Courier New" panose="02070309020205020404" pitchFamily="49" charset="0"/>
                <a:cs typeface="Courier New" panose="02070309020205020404" pitchFamily="49" charset="0"/>
              </a:rPr>
              <a:t>x</a:t>
            </a:r>
            <a:endParaRPr lang="en-US" dirty="0">
              <a:latin typeface="Courier New" panose="02070309020205020404" pitchFamily="49" charset="0"/>
              <a:cs typeface="Courier New" panose="02070309020205020404" pitchFamily="49" charset="0"/>
            </a:endParaRP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87674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Introduction to Grammars </a:t>
            </a:r>
            <a:r>
              <a:rPr lang="en-US" sz="2000" dirty="0"/>
              <a:t>(2 of 4)</a:t>
            </a:r>
          </a:p>
        </p:txBody>
      </p:sp>
      <p:sp>
        <p:nvSpPr>
          <p:cNvPr id="3" name="Content Placeholder 2"/>
          <p:cNvSpPr>
            <a:spLocks noGrp="1"/>
          </p:cNvSpPr>
          <p:nvPr>
            <p:ph idx="1"/>
          </p:nvPr>
        </p:nvSpPr>
        <p:spPr>
          <a:xfrm>
            <a:off x="628650" y="1825625"/>
            <a:ext cx="7886700" cy="1527175"/>
          </a:xfrm>
        </p:spPr>
        <p:txBody>
          <a:bodyPr>
            <a:normAutofit/>
          </a:bodyPr>
          <a:lstStyle/>
          <a:p>
            <a:pPr marL="291600" indent="-291600">
              <a:spcBef>
                <a:spcPts val="1000"/>
              </a:spcBef>
            </a:pPr>
            <a:r>
              <a:rPr lang="en-US" dirty="0"/>
              <a:t>Example: suppose you don’t want to allow expressions, such as 4 + 3 </a:t>
            </a:r>
            <a:r>
              <a:rPr lang="en-US" dirty="0">
                <a:latin typeface="Arial" panose="020B0604020202020204" pitchFamily="34" charset="0"/>
                <a:cs typeface="Arial" panose="020B0604020202020204" pitchFamily="34" charset="0"/>
              </a:rPr>
              <a:t>−</a:t>
            </a:r>
            <a:r>
              <a:rPr lang="en-US" dirty="0"/>
              <a:t> 2 or 4 * 3 / 2, that contain consecutive adding operations or consecutive multiplying operations</a:t>
            </a:r>
          </a:p>
          <a:p>
            <a:pPr lvl="1">
              <a:spcBef>
                <a:spcPts val="1000"/>
              </a:spcBef>
            </a:pPr>
            <a:r>
              <a:rPr lang="en-US" dirty="0"/>
              <a:t>The following grammar defines the syntax and vocabulary of this new little language:</a:t>
            </a:r>
            <a:endParaRPr lang="en-US" b="1" dirty="0">
              <a:latin typeface="Courier New" panose="02070309020205020404" pitchFamily="49" charset="0"/>
              <a:cs typeface="Courier New" panose="02070309020205020404" pitchFamily="49" charset="0"/>
            </a:endParaRPr>
          </a:p>
        </p:txBody>
      </p:sp>
      <p:sp>
        <p:nvSpPr>
          <p:cNvPr id="5" name="Content Placeholder 4"/>
          <p:cNvSpPr>
            <a:spLocks noGrp="1"/>
          </p:cNvSpPr>
          <p:nvPr>
            <p:ph sz="quarter" idx="12"/>
          </p:nvPr>
        </p:nvSpPr>
        <p:spPr>
          <a:xfrm>
            <a:off x="762000" y="3472428"/>
            <a:ext cx="7391400" cy="2377880"/>
          </a:xfrm>
        </p:spPr>
        <p:txBody>
          <a:bodyPr/>
          <a:lstStyle/>
          <a:p>
            <a:pPr marL="342900" lvl="1" indent="0">
              <a:buNone/>
            </a:pPr>
            <a:r>
              <a:rPr lang="en-US" b="1" dirty="0">
                <a:latin typeface="Courier New" panose="02070309020205020404" pitchFamily="49" charset="0"/>
                <a:cs typeface="Courier New" panose="02070309020205020404" pitchFamily="49" charset="0"/>
              </a:rPr>
              <a:t>expression = term [ </a:t>
            </a:r>
            <a:r>
              <a:rPr lang="en-US" b="1" dirty="0" err="1">
                <a:latin typeface="Courier New" panose="02070309020205020404" pitchFamily="49" charset="0"/>
                <a:cs typeface="Courier New" panose="02070309020205020404" pitchFamily="49" charset="0"/>
              </a:rPr>
              <a:t>addingOperator</a:t>
            </a:r>
            <a:r>
              <a:rPr lang="en-US" b="1" dirty="0">
                <a:latin typeface="Courier New" panose="02070309020205020404" pitchFamily="49" charset="0"/>
                <a:cs typeface="Courier New" panose="02070309020205020404" pitchFamily="49" charset="0"/>
              </a:rPr>
              <a:t> term ]</a:t>
            </a:r>
          </a:p>
          <a:p>
            <a:pPr marL="342900" lvl="1" indent="0">
              <a:buNone/>
            </a:pPr>
            <a:r>
              <a:rPr lang="en-US" b="1" dirty="0">
                <a:latin typeface="Courier New" panose="02070309020205020404" pitchFamily="49" charset="0"/>
                <a:cs typeface="Courier New" panose="02070309020205020404" pitchFamily="49" charset="0"/>
              </a:rPr>
              <a:t>term = factor [ </a:t>
            </a:r>
            <a:r>
              <a:rPr lang="en-US" b="1" dirty="0" err="1">
                <a:latin typeface="Courier New" panose="02070309020205020404" pitchFamily="49" charset="0"/>
                <a:cs typeface="Courier New" panose="02070309020205020404" pitchFamily="49" charset="0"/>
              </a:rPr>
              <a:t>multiplyOperator</a:t>
            </a:r>
            <a:r>
              <a:rPr lang="en-US" b="1" dirty="0">
                <a:latin typeface="Courier New" panose="02070309020205020404" pitchFamily="49" charset="0"/>
                <a:cs typeface="Courier New" panose="02070309020205020404" pitchFamily="49" charset="0"/>
              </a:rPr>
              <a:t> factor ]</a:t>
            </a:r>
          </a:p>
          <a:p>
            <a:pPr marL="342900" lvl="1" indent="0">
              <a:buNone/>
            </a:pPr>
            <a:r>
              <a:rPr lang="en-US" b="1" dirty="0">
                <a:latin typeface="Courier New" panose="02070309020205020404" pitchFamily="49" charset="0"/>
                <a:cs typeface="Courier New" panose="02070309020205020404" pitchFamily="49" charset="0"/>
              </a:rPr>
              <a:t>factor = number | "(" expression ")"</a:t>
            </a:r>
          </a:p>
          <a:p>
            <a:pPr marL="342900" lvl="1" indent="0">
              <a:buNone/>
            </a:pPr>
            <a:r>
              <a:rPr lang="en-US" b="1" dirty="0">
                <a:latin typeface="Courier New" panose="02070309020205020404" pitchFamily="49" charset="0"/>
                <a:cs typeface="Courier New" panose="02070309020205020404" pitchFamily="49" charset="0"/>
              </a:rPr>
              <a:t>number = digit { digit }</a:t>
            </a:r>
          </a:p>
          <a:p>
            <a:pPr marL="342900" lvl="1" indent="0">
              <a:buNone/>
            </a:pPr>
            <a:r>
              <a:rPr lang="en-US" b="1" dirty="0">
                <a:latin typeface="Courier New" panose="02070309020205020404" pitchFamily="49" charset="0"/>
                <a:cs typeface="Courier New" panose="02070309020205020404" pitchFamily="49" charset="0"/>
              </a:rPr>
              <a:t>digit = "0" | "1" | "2" | "3" | "4" | "5" | "6" | "7" | "8" | "9"</a:t>
            </a:r>
          </a:p>
          <a:p>
            <a:pPr marL="342900" lvl="1" indent="0">
              <a:buNone/>
            </a:pPr>
            <a:r>
              <a:rPr lang="en-US" b="1" dirty="0" err="1">
                <a:latin typeface="Courier New" panose="02070309020205020404" pitchFamily="49" charset="0"/>
                <a:cs typeface="Courier New" panose="02070309020205020404" pitchFamily="49" charset="0"/>
              </a:rPr>
              <a:t>addingOperator</a:t>
            </a:r>
            <a:r>
              <a:rPr lang="en-US" b="1" dirty="0">
                <a:latin typeface="Courier New" panose="02070309020205020404" pitchFamily="49" charset="0"/>
                <a:cs typeface="Courier New" panose="02070309020205020404" pitchFamily="49" charset="0"/>
              </a:rPr>
              <a:t> = "+" | "-"</a:t>
            </a:r>
          </a:p>
          <a:p>
            <a:pPr marL="342900" lvl="1" indent="0">
              <a:buNone/>
            </a:pPr>
            <a:r>
              <a:rPr lang="en-US" b="1" dirty="0" err="1">
                <a:latin typeface="Courier New" panose="02070309020205020404" pitchFamily="49" charset="0"/>
                <a:cs typeface="Courier New" panose="02070309020205020404" pitchFamily="49" charset="0"/>
              </a:rPr>
              <a:t>multiplyingOperator</a:t>
            </a:r>
            <a:r>
              <a:rPr lang="en-US" b="1" dirty="0">
                <a:latin typeface="Courier New" panose="02070309020205020404" pitchFamily="49" charset="0"/>
                <a:cs typeface="Courier New" panose="02070309020205020404" pitchFamily="49" charset="0"/>
              </a:rPr>
              <a:t> = "*" | "/"</a:t>
            </a:r>
            <a:endParaRPr lang="en-IN" dirty="0"/>
          </a:p>
        </p:txBody>
      </p:sp>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83687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Introduction to Grammars </a:t>
            </a:r>
            <a:r>
              <a:rPr lang="en-US" sz="2000" dirty="0"/>
              <a:t>(3 of 4)</a:t>
            </a:r>
          </a:p>
        </p:txBody>
      </p:sp>
      <p:sp>
        <p:nvSpPr>
          <p:cNvPr id="3" name="Content Placeholder 2"/>
          <p:cNvSpPr>
            <a:spLocks noGrp="1"/>
          </p:cNvSpPr>
          <p:nvPr>
            <p:ph idx="1"/>
          </p:nvPr>
        </p:nvSpPr>
        <p:spPr>
          <a:xfrm>
            <a:off x="628650" y="1825625"/>
            <a:ext cx="7886700" cy="3584575"/>
          </a:xfrm>
        </p:spPr>
        <p:txBody>
          <a:bodyPr>
            <a:normAutofit/>
          </a:bodyPr>
          <a:lstStyle/>
          <a:p>
            <a:pPr marL="291600" indent="-291600">
              <a:spcBef>
                <a:spcPts val="1000"/>
              </a:spcBef>
            </a:pPr>
            <a:r>
              <a:rPr lang="en-US" dirty="0"/>
              <a:t>This type of grammar is called an Extended Backus-Naur Form (EBNF) grammar</a:t>
            </a:r>
            <a:endParaRPr lang="en-US" b="1" dirty="0">
              <a:latin typeface="Courier New" panose="02070309020205020404" pitchFamily="49" charset="0"/>
              <a:cs typeface="Courier New" panose="02070309020205020404" pitchFamily="49" charset="0"/>
            </a:endParaRPr>
          </a:p>
          <a:p>
            <a:pPr marL="291600" indent="-291600">
              <a:spcBef>
                <a:spcPts val="1000"/>
              </a:spcBef>
            </a:pPr>
            <a:r>
              <a:rPr lang="en-US" dirty="0">
                <a:latin typeface="Open Sans Regular"/>
              </a:rPr>
              <a:t>An EBNF grammar uses three kinds of symbols:</a:t>
            </a:r>
          </a:p>
          <a:p>
            <a:pPr lvl="1">
              <a:spcBef>
                <a:spcPts val="1000"/>
              </a:spcBef>
            </a:pPr>
            <a:r>
              <a:rPr lang="en-US" b="1" dirty="0"/>
              <a:t>Terminal symbols</a:t>
            </a:r>
            <a:r>
              <a:rPr lang="en-US" dirty="0"/>
              <a:t>—These symbols are in the vocabulary of the language and literally appear in programs in the language—for instance,  </a:t>
            </a:r>
            <a:r>
              <a:rPr lang="en-US" b="1" dirty="0"/>
              <a:t>+</a:t>
            </a:r>
            <a:r>
              <a:rPr lang="en-US" dirty="0"/>
              <a:t>  and  </a:t>
            </a:r>
            <a:r>
              <a:rPr lang="en-US" b="1" dirty="0"/>
              <a:t>*</a:t>
            </a:r>
            <a:r>
              <a:rPr lang="en-US" dirty="0"/>
              <a:t>  in the preceding examples</a:t>
            </a:r>
          </a:p>
          <a:p>
            <a:pPr lvl="1">
              <a:spcBef>
                <a:spcPts val="1000"/>
              </a:spcBef>
            </a:pPr>
            <a:r>
              <a:rPr lang="en-US" b="1" dirty="0"/>
              <a:t>Nonterminal symbols</a:t>
            </a:r>
            <a:r>
              <a:rPr lang="en-US" dirty="0"/>
              <a:t>—These symbols name phrases in the language, such as  </a:t>
            </a:r>
            <a:r>
              <a:rPr lang="en-US" b="1" dirty="0"/>
              <a:t>expression</a:t>
            </a:r>
            <a:r>
              <a:rPr lang="en-US" dirty="0"/>
              <a:t>  or  </a:t>
            </a:r>
            <a:r>
              <a:rPr lang="en-US" b="1" dirty="0"/>
              <a:t>factor</a:t>
            </a:r>
            <a:r>
              <a:rPr lang="en-US" dirty="0"/>
              <a:t>  in the preceding examples</a:t>
            </a:r>
          </a:p>
          <a:p>
            <a:pPr lvl="1">
              <a:spcBef>
                <a:spcPts val="1000"/>
              </a:spcBef>
            </a:pPr>
            <a:r>
              <a:rPr lang="en-US" b="1" dirty="0"/>
              <a:t>Metasymbols</a:t>
            </a:r>
            <a:r>
              <a:rPr lang="en-US" dirty="0"/>
              <a:t>—These symbols are used to organize the rules in the grammar</a:t>
            </a:r>
            <a:endParaRPr lang="en-US" dirty="0">
              <a:latin typeface="Open Sans Regular"/>
            </a:endParaRP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31030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14460"/>
          </a:xfrm>
        </p:spPr>
        <p:txBody>
          <a:bodyPr/>
          <a:lstStyle/>
          <a:p>
            <a:r>
              <a:rPr lang="en-US" b="1" dirty="0"/>
              <a:t>Introduction to Grammars </a:t>
            </a:r>
            <a:r>
              <a:rPr lang="en-US" sz="2000" dirty="0"/>
              <a:t>(4 of 4)</a:t>
            </a:r>
          </a:p>
        </p:txBody>
      </p:sp>
      <p:sp>
        <p:nvSpPr>
          <p:cNvPr id="3" name="Content Placeholder 2"/>
          <p:cNvSpPr>
            <a:spLocks noGrp="1"/>
          </p:cNvSpPr>
          <p:nvPr>
            <p:ph idx="1"/>
          </p:nvPr>
        </p:nvSpPr>
        <p:spPr>
          <a:xfrm>
            <a:off x="628650" y="1825625"/>
            <a:ext cx="7886700" cy="384175"/>
          </a:xfrm>
        </p:spPr>
        <p:txBody>
          <a:bodyPr>
            <a:normAutofit/>
          </a:bodyPr>
          <a:lstStyle/>
          <a:p>
            <a:pPr marL="291600" indent="-291600">
              <a:spcBef>
                <a:spcPts val="1000"/>
              </a:spcBef>
            </a:pPr>
            <a:r>
              <a:rPr lang="en-US" dirty="0"/>
              <a:t>Table 10.4 Metasymbols in EBNF</a:t>
            </a:r>
            <a:endParaRPr lang="en-US" dirty="0">
              <a:latin typeface="Open Sans Regular"/>
            </a:endParaRPr>
          </a:p>
        </p:txBody>
      </p:sp>
      <p:graphicFrame>
        <p:nvGraphicFramePr>
          <p:cNvPr id="8" name="Content Placeholder 7" descr="Table is accessible to screenreaders"/>
          <p:cNvGraphicFramePr>
            <a:graphicFrameLocks noGrp="1"/>
          </p:cNvGraphicFramePr>
          <p:nvPr>
            <p:ph sz="quarter" idx="12"/>
            <p:extLst>
              <p:ext uri="{D42A27DB-BD31-4B8C-83A1-F6EECF244321}">
                <p14:modId xmlns:p14="http://schemas.microsoft.com/office/powerpoint/2010/main" val="2336206721"/>
              </p:ext>
            </p:extLst>
          </p:nvPr>
        </p:nvGraphicFramePr>
        <p:xfrm>
          <a:off x="977604" y="2326591"/>
          <a:ext cx="7143750" cy="2880490"/>
        </p:xfrm>
        <a:graphic>
          <a:graphicData uri="http://schemas.openxmlformats.org/drawingml/2006/table">
            <a:tbl>
              <a:tblPr firstRow="1" bandRow="1">
                <a:tableStyleId>{5C22544A-7EE6-4342-B048-85BDC9FD1C3A}</a:tableStyleId>
              </a:tblPr>
              <a:tblGrid>
                <a:gridCol w="3305175">
                  <a:extLst>
                    <a:ext uri="{9D8B030D-6E8A-4147-A177-3AD203B41FA5}">
                      <a16:colId xmlns:a16="http://schemas.microsoft.com/office/drawing/2014/main" val="2514087849"/>
                    </a:ext>
                  </a:extLst>
                </a:gridCol>
                <a:gridCol w="3838575">
                  <a:extLst>
                    <a:ext uri="{9D8B030D-6E8A-4147-A177-3AD203B41FA5}">
                      <a16:colId xmlns:a16="http://schemas.microsoft.com/office/drawing/2014/main" val="1743427013"/>
                    </a:ext>
                  </a:extLst>
                </a:gridCol>
              </a:tblGrid>
              <a:tr h="370840">
                <a:tc>
                  <a:txBody>
                    <a:bodyPr/>
                    <a:lstStyle/>
                    <a:p>
                      <a:r>
                        <a:rPr lang="en-US" sz="1600" dirty="0">
                          <a:solidFill>
                            <a:schemeClr val="bg2">
                              <a:lumMod val="10000"/>
                            </a:schemeClr>
                          </a:solidFill>
                          <a:latin typeface="Open Sans"/>
                        </a:rPr>
                        <a:t>Metasymbols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bg2">
                              <a:lumMod val="10000"/>
                            </a:schemeClr>
                          </a:solidFill>
                          <a:latin typeface="Open Sans"/>
                        </a:rPr>
                        <a:t>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5137179"/>
                  </a:ext>
                </a:extLst>
              </a:tr>
              <a:tr h="370840">
                <a:tc>
                  <a:txBody>
                    <a:bodyPr/>
                    <a:lstStyle/>
                    <a:p>
                      <a:pPr marL="0" marR="0">
                        <a:lnSpc>
                          <a:spcPct val="200000"/>
                        </a:lnSpc>
                        <a:spcBef>
                          <a:spcPts val="0"/>
                        </a:spcBef>
                        <a:spcAft>
                          <a:spcPts val="0"/>
                        </a:spcAft>
                      </a:pPr>
                      <a:r>
                        <a:rPr lang="en-US" sz="1600" b="1" dirty="0">
                          <a:effectLst/>
                          <a:latin typeface="Open Sans"/>
                          <a:ea typeface="MS Mincho"/>
                          <a:cs typeface="Courier New" panose="02070309020205020404" pitchFamily="49" charset="0"/>
                        </a:rPr>
                        <a:t>""</a:t>
                      </a:r>
                      <a:endParaRPr lang="en-US" sz="1600" dirty="0">
                        <a:effectLst/>
                        <a:latin typeface="Open Sans"/>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dirty="0">
                          <a:effectLst/>
                          <a:latin typeface="Open Sans"/>
                          <a:ea typeface="MS Mincho"/>
                          <a:cs typeface="Bank Gothic-Medium"/>
                        </a:rPr>
                        <a:t>Enclose literal items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4667205"/>
                  </a:ext>
                </a:extLst>
              </a:tr>
              <a:tr h="370840">
                <a:tc>
                  <a:txBody>
                    <a:bodyPr/>
                    <a:lstStyle/>
                    <a:p>
                      <a:pPr marL="0" marR="0">
                        <a:lnSpc>
                          <a:spcPct val="200000"/>
                        </a:lnSpc>
                        <a:spcBef>
                          <a:spcPts val="0"/>
                        </a:spcBef>
                        <a:spcAft>
                          <a:spcPts val="0"/>
                        </a:spcAft>
                      </a:pPr>
                      <a:r>
                        <a:rPr lang="en-US" sz="1600" b="1" dirty="0">
                          <a:effectLst/>
                          <a:latin typeface="Open Sans"/>
                          <a:ea typeface="MS Mincho"/>
                          <a:cs typeface="Courier New" panose="02070309020205020404" pitchFamily="49" charset="0"/>
                        </a:rPr>
                        <a:t>=</a:t>
                      </a:r>
                      <a:endParaRPr lang="en-US" sz="1600" dirty="0">
                        <a:effectLst/>
                        <a:latin typeface="Open Sans"/>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dirty="0">
                          <a:effectLst/>
                          <a:latin typeface="Open Sans"/>
                          <a:ea typeface="MS Mincho"/>
                          <a:cs typeface="Bank Gothic Bold"/>
                        </a:rPr>
                        <a:t>Means “is defined as”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1965898"/>
                  </a:ext>
                </a:extLst>
              </a:tr>
              <a:tr h="370840">
                <a:tc>
                  <a:txBody>
                    <a:bodyPr/>
                    <a:lstStyle/>
                    <a:p>
                      <a:pPr marL="0" marR="0">
                        <a:lnSpc>
                          <a:spcPct val="200000"/>
                        </a:lnSpc>
                        <a:spcBef>
                          <a:spcPts val="0"/>
                        </a:spcBef>
                        <a:spcAft>
                          <a:spcPts val="0"/>
                        </a:spcAft>
                      </a:pPr>
                      <a:r>
                        <a:rPr lang="en-US" sz="1600" b="1" dirty="0">
                          <a:effectLst/>
                          <a:latin typeface="Open Sans"/>
                          <a:ea typeface="MS Mincho"/>
                          <a:cs typeface="Courier New" panose="02070309020205020404" pitchFamily="49" charset="0"/>
                        </a:rPr>
                        <a:t>[</a:t>
                      </a:r>
                      <a:r>
                        <a:rPr lang="en-US" sz="1600" dirty="0">
                          <a:effectLst/>
                          <a:latin typeface="Open Sans"/>
                          <a:ea typeface="MS Mincho"/>
                          <a:cs typeface="Bank Gothic Bold"/>
                        </a:rPr>
                        <a:t> </a:t>
                      </a:r>
                      <a:r>
                        <a:rPr lang="en-US" sz="1600" b="1" dirty="0">
                          <a:effectLst/>
                          <a:latin typeface="Open Sans"/>
                          <a:ea typeface="MS Mincho"/>
                          <a:cs typeface="Courier New" panose="02070309020205020404" pitchFamily="49" charset="0"/>
                        </a:rPr>
                        <a:t>]</a:t>
                      </a:r>
                      <a:endParaRPr lang="en-US" sz="1600" dirty="0">
                        <a:effectLst/>
                        <a:latin typeface="Open Sans"/>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dirty="0">
                          <a:effectLst/>
                          <a:latin typeface="Open Sans"/>
                          <a:ea typeface="MS Mincho"/>
                          <a:cs typeface="Bank Gothic Bold"/>
                        </a:rPr>
                        <a:t>Enclose optional items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863844"/>
                  </a:ext>
                </a:extLst>
              </a:tr>
              <a:tr h="370840">
                <a:tc>
                  <a:txBody>
                    <a:bodyPr/>
                    <a:lstStyle/>
                    <a:p>
                      <a:pPr marL="0" marR="0">
                        <a:lnSpc>
                          <a:spcPct val="200000"/>
                        </a:lnSpc>
                        <a:spcBef>
                          <a:spcPts val="0"/>
                        </a:spcBef>
                        <a:spcAft>
                          <a:spcPts val="0"/>
                        </a:spcAft>
                      </a:pPr>
                      <a:r>
                        <a:rPr lang="en-US" sz="1600" b="1" dirty="0">
                          <a:effectLst/>
                          <a:latin typeface="Open Sans"/>
                          <a:ea typeface="MS Mincho"/>
                          <a:cs typeface="Courier New" panose="02070309020205020404" pitchFamily="49" charset="0"/>
                        </a:rPr>
                        <a:t>{</a:t>
                      </a:r>
                      <a:r>
                        <a:rPr lang="en-US" sz="1600" dirty="0">
                          <a:effectLst/>
                          <a:latin typeface="Open Sans"/>
                          <a:ea typeface="MS Mincho"/>
                          <a:cs typeface="Bank Gothic-Medium"/>
                        </a:rPr>
                        <a:t> </a:t>
                      </a:r>
                      <a:r>
                        <a:rPr lang="en-US" sz="1600" b="1" dirty="0">
                          <a:effectLst/>
                          <a:latin typeface="Open Sans"/>
                          <a:ea typeface="MS Mincho"/>
                          <a:cs typeface="Courier New" panose="02070309020205020404" pitchFamily="49" charset="0"/>
                        </a:rPr>
                        <a:t>}</a:t>
                      </a:r>
                      <a:endParaRPr lang="en-US" sz="1600" dirty="0">
                        <a:effectLst/>
                        <a:latin typeface="Open Sans"/>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dirty="0">
                          <a:effectLst/>
                          <a:latin typeface="Open Sans"/>
                          <a:ea typeface="MS Mincho"/>
                          <a:cs typeface="Bank Gothic-Medium"/>
                        </a:rPr>
                        <a:t>Enclose zero or more items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0822237"/>
                  </a:ext>
                </a:extLst>
              </a:tr>
              <a:tr h="370840">
                <a:tc>
                  <a:txBody>
                    <a:bodyPr/>
                    <a:lstStyle/>
                    <a:p>
                      <a:pPr marL="0" marR="0">
                        <a:lnSpc>
                          <a:spcPct val="200000"/>
                        </a:lnSpc>
                        <a:spcBef>
                          <a:spcPts val="0"/>
                        </a:spcBef>
                        <a:spcAft>
                          <a:spcPts val="0"/>
                        </a:spcAft>
                      </a:pPr>
                      <a:r>
                        <a:rPr lang="en-US" sz="1600" b="1" dirty="0">
                          <a:effectLst/>
                          <a:latin typeface="Open Sans"/>
                          <a:ea typeface="MS Mincho"/>
                          <a:cs typeface="Courier New" panose="02070309020205020404" pitchFamily="49" charset="0"/>
                        </a:rPr>
                        <a:t>(</a:t>
                      </a:r>
                      <a:r>
                        <a:rPr lang="en-US" sz="1600" dirty="0">
                          <a:effectLst/>
                          <a:latin typeface="Open Sans"/>
                          <a:ea typeface="MS Mincho"/>
                          <a:cs typeface="Bank Gothic-Medium"/>
                        </a:rPr>
                        <a:t> </a:t>
                      </a:r>
                      <a:r>
                        <a:rPr lang="en-US" sz="1600" b="1" dirty="0">
                          <a:effectLst/>
                          <a:latin typeface="Open Sans"/>
                          <a:ea typeface="MS Mincho"/>
                          <a:cs typeface="Courier New" panose="02070309020205020404" pitchFamily="49" charset="0"/>
                        </a:rPr>
                        <a:t>)</a:t>
                      </a:r>
                      <a:endParaRPr lang="en-US" sz="1600" dirty="0">
                        <a:effectLst/>
                        <a:latin typeface="Open Sans"/>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dirty="0">
                          <a:effectLst/>
                          <a:latin typeface="Open Sans"/>
                          <a:ea typeface="MS Mincho"/>
                          <a:cs typeface="Bank Gothic-Medium"/>
                        </a:rPr>
                        <a:t>Group together required choices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4830201"/>
                  </a:ext>
                </a:extLst>
              </a:tr>
              <a:tr h="370840">
                <a:tc>
                  <a:txBody>
                    <a:bodyPr/>
                    <a:lstStyle/>
                    <a:p>
                      <a:pPr marL="0" marR="0">
                        <a:lnSpc>
                          <a:spcPct val="200000"/>
                        </a:lnSpc>
                        <a:spcBef>
                          <a:spcPts val="0"/>
                        </a:spcBef>
                        <a:spcAft>
                          <a:spcPts val="0"/>
                        </a:spcAft>
                      </a:pPr>
                      <a:r>
                        <a:rPr lang="en-US" sz="1600" b="1" dirty="0">
                          <a:effectLst/>
                          <a:latin typeface="Open Sans"/>
                          <a:ea typeface="MS Mincho"/>
                          <a:cs typeface="Courier New" panose="02070309020205020404" pitchFamily="49" charset="0"/>
                        </a:rPr>
                        <a:t>|</a:t>
                      </a:r>
                      <a:endParaRPr lang="en-US" sz="1600" dirty="0">
                        <a:effectLst/>
                        <a:latin typeface="Open Sans"/>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dirty="0">
                          <a:effectLst/>
                          <a:latin typeface="Open Sans"/>
                          <a:ea typeface="MS Mincho"/>
                          <a:cs typeface="Bank Gothic-Medium"/>
                        </a:rPr>
                        <a:t>Indicates a choice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1193674"/>
                  </a:ext>
                </a:extLst>
              </a:tr>
            </a:tbl>
          </a:graphicData>
        </a:graphic>
      </p:graphicFrame>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56757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b="1" dirty="0"/>
              <a:t>Recognizing, Parsing, and Interpreting Sentences in a Language</a:t>
            </a:r>
          </a:p>
        </p:txBody>
      </p:sp>
      <p:sp>
        <p:nvSpPr>
          <p:cNvPr id="3" name="Content Placeholder 2"/>
          <p:cNvSpPr>
            <a:spLocks noGrp="1"/>
          </p:cNvSpPr>
          <p:nvPr>
            <p:ph idx="1"/>
          </p:nvPr>
        </p:nvSpPr>
        <p:spPr>
          <a:xfrm>
            <a:off x="628650" y="1825625"/>
            <a:ext cx="7886700" cy="1984375"/>
          </a:xfrm>
        </p:spPr>
        <p:txBody>
          <a:bodyPr/>
          <a:lstStyle/>
          <a:p>
            <a:pPr marL="291600" indent="-291600">
              <a:spcBef>
                <a:spcPts val="1000"/>
              </a:spcBef>
            </a:pPr>
            <a:r>
              <a:rPr lang="en-US" dirty="0"/>
              <a:t>To process sentences in a language you use:</a:t>
            </a:r>
          </a:p>
          <a:p>
            <a:pPr lvl="1">
              <a:spcBef>
                <a:spcPts val="1000"/>
              </a:spcBef>
            </a:pPr>
            <a:r>
              <a:rPr lang="en-US" b="1" dirty="0"/>
              <a:t>Recognizer</a:t>
            </a:r>
            <a:r>
              <a:rPr lang="en-US" dirty="0"/>
              <a:t> – analyzes a string to determine if it is a sentence in a given language</a:t>
            </a:r>
          </a:p>
          <a:p>
            <a:pPr lvl="1">
              <a:spcBef>
                <a:spcPts val="1000"/>
              </a:spcBef>
            </a:pPr>
            <a:r>
              <a:rPr lang="en-US" b="1" dirty="0"/>
              <a:t>Parser</a:t>
            </a:r>
            <a:r>
              <a:rPr lang="en-US" dirty="0"/>
              <a:t> – has all the features of a recognizer and returns information about the syntactic and semantic structure of a sentence</a:t>
            </a:r>
          </a:p>
          <a:p>
            <a:pPr lvl="1">
              <a:spcBef>
                <a:spcPts val="1000"/>
              </a:spcBef>
            </a:pPr>
            <a:r>
              <a:rPr lang="en-US" b="1" dirty="0"/>
              <a:t>Interpreter</a:t>
            </a:r>
            <a:r>
              <a:rPr lang="en-US" dirty="0"/>
              <a:t> – carries out the actions specified by a sentence</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8325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Tree Terminology </a:t>
            </a:r>
            <a:r>
              <a:rPr lang="en-US" sz="2000" dirty="0"/>
              <a:t>(1 of 3)</a:t>
            </a:r>
          </a:p>
        </p:txBody>
      </p:sp>
      <p:sp>
        <p:nvSpPr>
          <p:cNvPr id="3" name="Content Placeholder 2"/>
          <p:cNvSpPr>
            <a:spLocks noGrp="1"/>
          </p:cNvSpPr>
          <p:nvPr>
            <p:ph idx="1"/>
          </p:nvPr>
        </p:nvSpPr>
        <p:spPr>
          <a:xfrm>
            <a:off x="628650" y="1825625"/>
            <a:ext cx="7886700" cy="384175"/>
          </a:xfrm>
        </p:spPr>
        <p:txBody>
          <a:bodyPr/>
          <a:lstStyle/>
          <a:p>
            <a:pPr marL="291600" indent="-291600">
              <a:spcBef>
                <a:spcPts val="1000"/>
              </a:spcBef>
            </a:pPr>
            <a:r>
              <a:rPr lang="en-US" dirty="0"/>
              <a:t>Table 10.1 Summary of Terms Used to Describe Trees</a:t>
            </a:r>
          </a:p>
        </p:txBody>
      </p:sp>
      <p:graphicFrame>
        <p:nvGraphicFramePr>
          <p:cNvPr id="8" name="Content Placeholder 7" descr="Table is accessible to screenreaders"/>
          <p:cNvGraphicFramePr>
            <a:graphicFrameLocks noGrp="1"/>
          </p:cNvGraphicFramePr>
          <p:nvPr>
            <p:ph sz="quarter" idx="12"/>
            <p:extLst>
              <p:ext uri="{D42A27DB-BD31-4B8C-83A1-F6EECF244321}">
                <p14:modId xmlns:p14="http://schemas.microsoft.com/office/powerpoint/2010/main" val="3753167694"/>
              </p:ext>
            </p:extLst>
          </p:nvPr>
        </p:nvGraphicFramePr>
        <p:xfrm>
          <a:off x="952143" y="2438400"/>
          <a:ext cx="7506057" cy="338328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4211009333"/>
                    </a:ext>
                  </a:extLst>
                </a:gridCol>
                <a:gridCol w="5829657">
                  <a:extLst>
                    <a:ext uri="{9D8B030D-6E8A-4147-A177-3AD203B41FA5}">
                      <a16:colId xmlns:a16="http://schemas.microsoft.com/office/drawing/2014/main" val="1267390940"/>
                    </a:ext>
                  </a:extLst>
                </a:gridCol>
              </a:tblGrid>
              <a:tr h="370840">
                <a:tc>
                  <a:txBody>
                    <a:bodyPr/>
                    <a:lstStyle/>
                    <a:p>
                      <a:r>
                        <a:rPr lang="en-US" sz="1600" dirty="0">
                          <a:solidFill>
                            <a:schemeClr val="bg2">
                              <a:lumMod val="10000"/>
                            </a:schemeClr>
                          </a:solidFill>
                          <a:latin typeface="Open Sans"/>
                        </a:rPr>
                        <a:t>Term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bg2">
                              <a:lumMod val="10000"/>
                            </a:schemeClr>
                          </a:solidFill>
                          <a:latin typeface="Open Sans"/>
                        </a:rPr>
                        <a:t>Definition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0307387"/>
                  </a:ext>
                </a:extLst>
              </a:tr>
              <a:tr h="370840">
                <a:tc>
                  <a:txBody>
                    <a:bodyPr/>
                    <a:lstStyle/>
                    <a:p>
                      <a:r>
                        <a:rPr lang="en-US" sz="1600" dirty="0">
                          <a:latin typeface="Open Sans"/>
                        </a:rPr>
                        <a:t>Node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Open Sans"/>
                        </a:rPr>
                        <a:t>An item stored</a:t>
                      </a:r>
                      <a:r>
                        <a:rPr lang="en-US" sz="1600" baseline="0" dirty="0">
                          <a:latin typeface="Open Sans"/>
                        </a:rPr>
                        <a:t> in a tree</a:t>
                      </a:r>
                      <a:endParaRPr lang="en-US" sz="1600" dirty="0">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6154052"/>
                  </a:ext>
                </a:extLst>
              </a:tr>
              <a:tr h="370840">
                <a:tc>
                  <a:txBody>
                    <a:bodyPr/>
                    <a:lstStyle/>
                    <a:p>
                      <a:r>
                        <a:rPr lang="en-US" sz="1600" dirty="0">
                          <a:latin typeface="Open Sans"/>
                        </a:rPr>
                        <a:t>Root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Open Sans"/>
                        </a:rPr>
                        <a:t>The topmost node in a tree (only node without a parent)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7768993"/>
                  </a:ext>
                </a:extLst>
              </a:tr>
              <a:tr h="370840">
                <a:tc>
                  <a:txBody>
                    <a:bodyPr/>
                    <a:lstStyle/>
                    <a:p>
                      <a:r>
                        <a:rPr lang="en-US" sz="1600" dirty="0">
                          <a:latin typeface="Open Sans"/>
                        </a:rPr>
                        <a:t>Child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Open Sans"/>
                        </a:rPr>
                        <a:t>A node immediately below and directly connected to a given node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37527"/>
                  </a:ext>
                </a:extLst>
              </a:tr>
              <a:tr h="370840">
                <a:tc>
                  <a:txBody>
                    <a:bodyPr/>
                    <a:lstStyle/>
                    <a:p>
                      <a:r>
                        <a:rPr lang="en-US" sz="1600" dirty="0">
                          <a:latin typeface="Open Sans"/>
                        </a:rPr>
                        <a:t>Parent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Open Sans"/>
                        </a:rPr>
                        <a:t>A node immediately</a:t>
                      </a:r>
                      <a:r>
                        <a:rPr lang="en-US" sz="1600" baseline="0" dirty="0">
                          <a:latin typeface="Open Sans"/>
                        </a:rPr>
                        <a:t> above and directly connected to a given node</a:t>
                      </a:r>
                      <a:endParaRPr lang="en-US" sz="1600" dirty="0">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0258050"/>
                  </a:ext>
                </a:extLst>
              </a:tr>
              <a:tr h="370840">
                <a:tc>
                  <a:txBody>
                    <a:bodyPr/>
                    <a:lstStyle/>
                    <a:p>
                      <a:r>
                        <a:rPr lang="en-US" sz="1600" dirty="0">
                          <a:latin typeface="Open Sans"/>
                        </a:rPr>
                        <a:t>Siblings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Open Sans"/>
                        </a:rPr>
                        <a:t>The children of a common parent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228048"/>
                  </a:ext>
                </a:extLst>
              </a:tr>
              <a:tr h="370840">
                <a:tc>
                  <a:txBody>
                    <a:bodyPr/>
                    <a:lstStyle/>
                    <a:p>
                      <a:r>
                        <a:rPr lang="en-US" sz="1600" dirty="0">
                          <a:latin typeface="Open Sans"/>
                        </a:rPr>
                        <a:t>Leaf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Open Sans"/>
                        </a:rPr>
                        <a:t>A node that has no children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6202465"/>
                  </a:ext>
                </a:extLst>
              </a:tr>
              <a:tr h="370840">
                <a:tc>
                  <a:txBody>
                    <a:bodyPr/>
                    <a:lstStyle/>
                    <a:p>
                      <a:r>
                        <a:rPr lang="en-US" sz="1600" dirty="0">
                          <a:latin typeface="Open Sans"/>
                        </a:rPr>
                        <a:t>Interior node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Open Sans"/>
                        </a:rPr>
                        <a:t>A node that has at least one child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7789642"/>
                  </a:ext>
                </a:extLst>
              </a:tr>
            </a:tbl>
          </a:graphicData>
        </a:graphic>
      </p:graphicFrame>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28471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Lexical Analysis and the Scanner </a:t>
            </a:r>
            <a:r>
              <a:rPr lang="en-US" sz="2000" dirty="0"/>
              <a:t>(1 of 2)</a:t>
            </a:r>
          </a:p>
        </p:txBody>
      </p:sp>
      <p:sp>
        <p:nvSpPr>
          <p:cNvPr id="3" name="Content Placeholder 2"/>
          <p:cNvSpPr>
            <a:spLocks noGrp="1"/>
          </p:cNvSpPr>
          <p:nvPr>
            <p:ph idx="1"/>
          </p:nvPr>
        </p:nvSpPr>
        <p:spPr>
          <a:xfrm>
            <a:off x="628650" y="1825625"/>
            <a:ext cx="7886700" cy="3051175"/>
          </a:xfrm>
        </p:spPr>
        <p:txBody>
          <a:bodyPr/>
          <a:lstStyle/>
          <a:p>
            <a:pPr marL="291600" indent="-291600">
              <a:spcBef>
                <a:spcPts val="1000"/>
              </a:spcBef>
            </a:pPr>
            <a:r>
              <a:rPr lang="en-US" dirty="0"/>
              <a:t>When developing a parser</a:t>
            </a:r>
          </a:p>
          <a:p>
            <a:pPr lvl="1">
              <a:spcBef>
                <a:spcPts val="1000"/>
              </a:spcBef>
            </a:pPr>
            <a:r>
              <a:rPr lang="en-US" dirty="0"/>
              <a:t>It is convenient to assign the task of recognizing symbols in a string to a lower-level module called a </a:t>
            </a:r>
            <a:r>
              <a:rPr lang="en-US" i="1" dirty="0"/>
              <a:t>scanner</a:t>
            </a:r>
          </a:p>
          <a:p>
            <a:pPr marL="291600" indent="-291600">
              <a:spcBef>
                <a:spcPts val="1000"/>
              </a:spcBef>
            </a:pPr>
            <a:r>
              <a:rPr lang="en-US" dirty="0"/>
              <a:t>Scanner performs </a:t>
            </a:r>
            <a:r>
              <a:rPr lang="en-US" b="1" dirty="0"/>
              <a:t>lexical analysis</a:t>
            </a:r>
          </a:p>
          <a:p>
            <a:pPr lvl="1">
              <a:spcBef>
                <a:spcPts val="1000"/>
              </a:spcBef>
            </a:pPr>
            <a:r>
              <a:rPr lang="en-US" dirty="0"/>
              <a:t>In which individual words are picked out of a stream of characters</a:t>
            </a:r>
          </a:p>
          <a:p>
            <a:pPr marL="291600" indent="-291600">
              <a:spcBef>
                <a:spcPts val="1000"/>
              </a:spcBef>
            </a:pPr>
            <a:r>
              <a:rPr lang="en-US" dirty="0"/>
              <a:t>Output of the scanner is a stream of words called </a:t>
            </a:r>
            <a:r>
              <a:rPr lang="en-US" b="1" dirty="0"/>
              <a:t>tokens</a:t>
            </a:r>
          </a:p>
          <a:p>
            <a:pPr lvl="1">
              <a:spcBef>
                <a:spcPts val="1000"/>
              </a:spcBef>
            </a:pPr>
            <a:r>
              <a:rPr lang="en-US" dirty="0"/>
              <a:t>These become the input to a </a:t>
            </a:r>
            <a:r>
              <a:rPr lang="en-US" b="1" dirty="0"/>
              <a:t>syntax analyzer </a:t>
            </a:r>
            <a:r>
              <a:rPr lang="en-US" dirty="0"/>
              <a:t>that uses the tokens and the grammar rules to  determine whether the program is syntactically correct</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9245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Lexical Analysis and the Scanner </a:t>
            </a:r>
            <a:r>
              <a:rPr lang="en-US" sz="2000" dirty="0"/>
              <a:t>(2 of 2)</a:t>
            </a:r>
          </a:p>
        </p:txBody>
      </p:sp>
      <p:sp>
        <p:nvSpPr>
          <p:cNvPr id="3" name="Content Placeholder 2"/>
          <p:cNvSpPr>
            <a:spLocks noGrp="1"/>
          </p:cNvSpPr>
          <p:nvPr>
            <p:ph idx="1"/>
          </p:nvPr>
        </p:nvSpPr>
        <p:spPr>
          <a:xfrm>
            <a:off x="628650" y="1825625"/>
            <a:ext cx="7886700" cy="460375"/>
          </a:xfrm>
        </p:spPr>
        <p:txBody>
          <a:bodyPr/>
          <a:lstStyle/>
          <a:p>
            <a:pPr marL="0" indent="0">
              <a:spcBef>
                <a:spcPts val="1000"/>
              </a:spcBef>
              <a:buNone/>
            </a:pPr>
            <a:r>
              <a:rPr lang="en-IN" b="1" dirty="0"/>
              <a:t>Figure 10-16: </a:t>
            </a:r>
            <a:r>
              <a:rPr lang="en-IN" dirty="0"/>
              <a:t>A scanner and parser working in tandem</a:t>
            </a:r>
            <a:endParaRPr lang="en-US" dirty="0"/>
          </a:p>
        </p:txBody>
      </p:sp>
      <p:pic>
        <p:nvPicPr>
          <p:cNvPr id="7" name="Content Placeholder 6" descr="Figure shows a scanner and parser working in tandem. The source string goes to scanner. The scanner throws lexical error messages. The scanner converts the string into tokens and sends it to the parser. The parser throws syntax error messages. The parser gives a yes or no output."/>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572557" y="2938185"/>
            <a:ext cx="8135622" cy="1951385"/>
          </a:xfrm>
        </p:spPr>
      </p:pic>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92184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Parsing Strategies</a:t>
            </a:r>
          </a:p>
        </p:txBody>
      </p:sp>
      <p:sp>
        <p:nvSpPr>
          <p:cNvPr id="3" name="Content Placeholder 2"/>
          <p:cNvSpPr>
            <a:spLocks noGrp="1"/>
          </p:cNvSpPr>
          <p:nvPr>
            <p:ph idx="1"/>
          </p:nvPr>
        </p:nvSpPr>
        <p:spPr>
          <a:xfrm>
            <a:off x="628650" y="1629070"/>
            <a:ext cx="7886700" cy="4351338"/>
          </a:xfrm>
        </p:spPr>
        <p:txBody>
          <a:bodyPr>
            <a:normAutofit fontScale="92500" lnSpcReduction="10000"/>
          </a:bodyPr>
          <a:lstStyle/>
          <a:p>
            <a:pPr marL="291600" indent="-291600">
              <a:spcBef>
                <a:spcPts val="1000"/>
              </a:spcBef>
            </a:pPr>
            <a:r>
              <a:rPr lang="en-US" dirty="0"/>
              <a:t>Recursive descent parsing</a:t>
            </a:r>
          </a:p>
          <a:p>
            <a:pPr lvl="1">
              <a:spcBef>
                <a:spcPts val="1000"/>
              </a:spcBef>
            </a:pPr>
            <a:r>
              <a:rPr lang="en-US" dirty="0"/>
              <a:t>Defines a function for each rule in the grammar</a:t>
            </a:r>
          </a:p>
          <a:p>
            <a:pPr lvl="1">
              <a:spcBef>
                <a:spcPts val="1000"/>
              </a:spcBef>
            </a:pPr>
            <a:r>
              <a:rPr lang="en-US" dirty="0"/>
              <a:t>Each function process the phrase or portion of the input sentence covered by its rule</a:t>
            </a:r>
          </a:p>
          <a:p>
            <a:pPr marL="291600" indent="-291600">
              <a:spcBef>
                <a:spcPts val="1000"/>
              </a:spcBef>
            </a:pPr>
            <a:r>
              <a:rPr lang="en-US" dirty="0"/>
              <a:t>Note the following:</a:t>
            </a:r>
          </a:p>
          <a:p>
            <a:pPr lvl="1">
              <a:spcBef>
                <a:spcPts val="1000"/>
              </a:spcBef>
            </a:pPr>
            <a:r>
              <a:rPr lang="en-US" dirty="0"/>
              <a:t>Each nonterminal symbol in the grammar becomes the name of a function in the parser</a:t>
            </a:r>
          </a:p>
          <a:p>
            <a:pPr lvl="1">
              <a:spcBef>
                <a:spcPts val="1000"/>
              </a:spcBef>
            </a:pPr>
            <a:r>
              <a:rPr lang="en-US" dirty="0"/>
              <a:t>The body of a function processes the phrases on the right side of the rule</a:t>
            </a:r>
          </a:p>
          <a:p>
            <a:pPr lvl="1">
              <a:spcBef>
                <a:spcPts val="1000"/>
              </a:spcBef>
            </a:pPr>
            <a:r>
              <a:rPr lang="en-US" dirty="0"/>
              <a:t>To process a nonterminal symbol, you simply invoke a function having the symbol’s name</a:t>
            </a:r>
          </a:p>
          <a:p>
            <a:pPr lvl="1">
              <a:spcBef>
                <a:spcPts val="1000"/>
              </a:spcBef>
            </a:pPr>
            <a:r>
              <a:rPr lang="en-US" dirty="0"/>
              <a:t>To process an optional item, you use an  </a:t>
            </a:r>
            <a:r>
              <a:rPr lang="en-US" b="1" dirty="0">
                <a:latin typeface="Courier New" panose="02070309020205020404" pitchFamily="49" charset="0"/>
                <a:cs typeface="Courier New" panose="02070309020205020404" pitchFamily="49" charset="0"/>
              </a:rPr>
              <a:t>if</a:t>
            </a:r>
            <a:r>
              <a:rPr lang="en-US" b="1" dirty="0"/>
              <a:t> </a:t>
            </a:r>
            <a:r>
              <a:rPr lang="en-US" dirty="0"/>
              <a:t> statement</a:t>
            </a:r>
          </a:p>
          <a:p>
            <a:pPr lvl="1">
              <a:spcBef>
                <a:spcPts val="1000"/>
              </a:spcBef>
            </a:pPr>
            <a:r>
              <a:rPr lang="en-US" dirty="0"/>
              <a:t>You observe the current token by calling the method  </a:t>
            </a:r>
            <a:r>
              <a:rPr lang="en-US" b="1" dirty="0">
                <a:latin typeface="Courier New" panose="02070309020205020404" pitchFamily="49" charset="0"/>
                <a:cs typeface="Courier New" panose="02070309020205020404" pitchFamily="49" charset="0"/>
              </a:rPr>
              <a:t>get</a:t>
            </a:r>
            <a:r>
              <a:rPr lang="en-US" b="1" dirty="0"/>
              <a:t> </a:t>
            </a:r>
            <a:r>
              <a:rPr lang="en-US" dirty="0"/>
              <a:t> on the scanner object</a:t>
            </a:r>
          </a:p>
          <a:p>
            <a:pPr lvl="1">
              <a:spcBef>
                <a:spcPts val="1000"/>
              </a:spcBef>
            </a:pPr>
            <a:r>
              <a:rPr lang="en-US" dirty="0"/>
              <a:t>You scan to the next token by calling the method  </a:t>
            </a:r>
            <a:r>
              <a:rPr lang="en-US" b="1" dirty="0">
                <a:latin typeface="Courier New" panose="02070309020205020404" pitchFamily="49" charset="0"/>
                <a:cs typeface="Courier New" panose="02070309020205020404" pitchFamily="49" charset="0"/>
              </a:rPr>
              <a:t>next </a:t>
            </a:r>
            <a:r>
              <a:rPr lang="en-US" dirty="0"/>
              <a:t> on the scanner object</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130673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An Array Implementation of Binary Trees </a:t>
            </a:r>
            <a:r>
              <a:rPr lang="en-US" sz="2000" dirty="0"/>
              <a:t>(1 of 4)</a:t>
            </a:r>
          </a:p>
        </p:txBody>
      </p:sp>
      <p:sp>
        <p:nvSpPr>
          <p:cNvPr id="3" name="Content Placeholder 2"/>
          <p:cNvSpPr>
            <a:spLocks noGrp="1"/>
          </p:cNvSpPr>
          <p:nvPr>
            <p:ph idx="1"/>
          </p:nvPr>
        </p:nvSpPr>
        <p:spPr>
          <a:xfrm>
            <a:off x="628650" y="1825625"/>
            <a:ext cx="7886700" cy="384175"/>
          </a:xfrm>
        </p:spPr>
        <p:txBody>
          <a:bodyPr/>
          <a:lstStyle/>
          <a:p>
            <a:pPr marL="0" indent="0">
              <a:spcBef>
                <a:spcPts val="1000"/>
              </a:spcBef>
              <a:buNone/>
            </a:pPr>
            <a:r>
              <a:rPr lang="en-IN" b="1" dirty="0"/>
              <a:t>Figure 10-18: </a:t>
            </a:r>
            <a:r>
              <a:rPr lang="en-IN" dirty="0"/>
              <a:t>A complete binary tree</a:t>
            </a:r>
            <a:endParaRPr lang="en-US" dirty="0"/>
          </a:p>
        </p:txBody>
      </p:sp>
      <p:pic>
        <p:nvPicPr>
          <p:cNvPr id="7" name="Content Placeholder 6" descr="Figure shows a complete binary tree. Levels 0 to 3 are displayed. At Level 0 is the root node, Node a. At Level 1 is the left child, Node b and the right child, Node c. At Level 2 from Node b is the left child, Node d and right child, Node e. Similarly at Level 2 from Node c is the left child, Node f and Node g. From Node d at Level 2 is the left child, Node h and right child, Node i at Level 3. Similarly from Node e at Level 2 is the left child, Node j at Level 3."/>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189917" y="2435343"/>
            <a:ext cx="6340973" cy="3282715"/>
          </a:xfrm>
        </p:spPr>
      </p:pic>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855396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An Array Implementation of Binary Trees </a:t>
            </a:r>
            <a:r>
              <a:rPr lang="en-US" sz="2000" dirty="0"/>
              <a:t>(2 of 4)</a:t>
            </a:r>
          </a:p>
        </p:txBody>
      </p:sp>
      <p:sp>
        <p:nvSpPr>
          <p:cNvPr id="3" name="Content Placeholder 2"/>
          <p:cNvSpPr>
            <a:spLocks noGrp="1"/>
          </p:cNvSpPr>
          <p:nvPr>
            <p:ph idx="1"/>
          </p:nvPr>
        </p:nvSpPr>
        <p:spPr>
          <a:xfrm>
            <a:off x="628650" y="1825625"/>
            <a:ext cx="7886700" cy="917575"/>
          </a:xfrm>
        </p:spPr>
        <p:txBody>
          <a:bodyPr/>
          <a:lstStyle/>
          <a:p>
            <a:r>
              <a:rPr lang="en-US" dirty="0"/>
              <a:t>In an array-based implementation, the elements are stored by level</a:t>
            </a:r>
          </a:p>
          <a:p>
            <a:pPr lvl="1"/>
            <a:r>
              <a:rPr lang="en-US" dirty="0"/>
              <a:t>As shown in Figure 10.19</a:t>
            </a:r>
          </a:p>
        </p:txBody>
      </p:sp>
      <p:sp>
        <p:nvSpPr>
          <p:cNvPr id="5" name="Content Placeholder 4"/>
          <p:cNvSpPr>
            <a:spLocks noGrp="1"/>
          </p:cNvSpPr>
          <p:nvPr>
            <p:ph sz="quarter" idx="12"/>
          </p:nvPr>
        </p:nvSpPr>
        <p:spPr>
          <a:xfrm>
            <a:off x="628650" y="2895600"/>
            <a:ext cx="8286750" cy="304800"/>
          </a:xfrm>
        </p:spPr>
        <p:txBody>
          <a:bodyPr>
            <a:normAutofit/>
          </a:bodyPr>
          <a:lstStyle/>
          <a:p>
            <a:pPr marL="0" indent="0">
              <a:spcBef>
                <a:spcPts val="1000"/>
              </a:spcBef>
              <a:buNone/>
            </a:pPr>
            <a:r>
              <a:rPr lang="en-IN" b="1" dirty="0"/>
              <a:t>Figure 10-19: </a:t>
            </a:r>
            <a:r>
              <a:rPr lang="en-IN" dirty="0"/>
              <a:t>An array representation of a complete binary tree</a:t>
            </a:r>
          </a:p>
        </p:txBody>
      </p:sp>
      <p:pic>
        <p:nvPicPr>
          <p:cNvPr id="7" name="Content Placeholder 6" descr="Figure shows an array representation of a complete binary tree. Figure shows boxes arranged horizontally containing the alphabets from a to j. The alphabets are consecutively labeled with the numbers 0 to 9."/>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260030" y="3782423"/>
            <a:ext cx="6490590" cy="1671230"/>
          </a:xfrm>
        </p:spPr>
      </p:pic>
      <p:sp>
        <p:nvSpPr>
          <p:cNvPr id="8"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66996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An Array Implementation of Binary Trees </a:t>
            </a:r>
            <a:r>
              <a:rPr lang="en-US" sz="2000" dirty="0"/>
              <a:t>(3 of 4)</a:t>
            </a:r>
          </a:p>
        </p:txBody>
      </p:sp>
      <p:sp>
        <p:nvSpPr>
          <p:cNvPr id="3" name="Content Placeholder 2"/>
          <p:cNvSpPr>
            <a:spLocks noGrp="1"/>
          </p:cNvSpPr>
          <p:nvPr>
            <p:ph idx="1"/>
          </p:nvPr>
        </p:nvSpPr>
        <p:spPr>
          <a:xfrm>
            <a:off x="628650" y="1825625"/>
            <a:ext cx="7886700" cy="612775"/>
          </a:xfrm>
        </p:spPr>
        <p:txBody>
          <a:bodyPr/>
          <a:lstStyle/>
          <a:p>
            <a:pPr marL="291600" indent="-291600">
              <a:spcBef>
                <a:spcPts val="1000"/>
              </a:spcBef>
            </a:pPr>
            <a:r>
              <a:rPr lang="en-US" dirty="0"/>
              <a:t>Table 10.6 The Locations of Items in an Array Representation of a Complete Binary Tree</a:t>
            </a:r>
          </a:p>
        </p:txBody>
      </p:sp>
      <p:graphicFrame>
        <p:nvGraphicFramePr>
          <p:cNvPr id="8" name="Content Placeholder 7" descr="Table is accessible to screenreaders"/>
          <p:cNvGraphicFramePr>
            <a:graphicFrameLocks noGrp="1"/>
          </p:cNvGraphicFramePr>
          <p:nvPr>
            <p:ph sz="quarter" idx="12"/>
            <p:extLst>
              <p:ext uri="{D42A27DB-BD31-4B8C-83A1-F6EECF244321}">
                <p14:modId xmlns:p14="http://schemas.microsoft.com/office/powerpoint/2010/main" val="1401739673"/>
              </p:ext>
            </p:extLst>
          </p:nvPr>
        </p:nvGraphicFramePr>
        <p:xfrm>
          <a:off x="910664" y="2674832"/>
          <a:ext cx="6686550" cy="2462215"/>
        </p:xfrm>
        <a:graphic>
          <a:graphicData uri="http://schemas.openxmlformats.org/drawingml/2006/table">
            <a:tbl>
              <a:tblPr firstRow="1" bandRow="1">
                <a:tableStyleId>{5C22544A-7EE6-4342-B048-85BDC9FD1C3A}</a:tableStyleId>
              </a:tblPr>
              <a:tblGrid>
                <a:gridCol w="3343275">
                  <a:extLst>
                    <a:ext uri="{9D8B030D-6E8A-4147-A177-3AD203B41FA5}">
                      <a16:colId xmlns:a16="http://schemas.microsoft.com/office/drawing/2014/main" val="6209004"/>
                    </a:ext>
                  </a:extLst>
                </a:gridCol>
                <a:gridCol w="3343275">
                  <a:extLst>
                    <a:ext uri="{9D8B030D-6E8A-4147-A177-3AD203B41FA5}">
                      <a16:colId xmlns:a16="http://schemas.microsoft.com/office/drawing/2014/main" val="3013910521"/>
                    </a:ext>
                  </a:extLst>
                </a:gridCol>
              </a:tblGrid>
              <a:tr h="370840">
                <a:tc>
                  <a:txBody>
                    <a:bodyPr/>
                    <a:lstStyle/>
                    <a:p>
                      <a:r>
                        <a:rPr lang="en-US" sz="1600" dirty="0">
                          <a:solidFill>
                            <a:schemeClr val="bg2">
                              <a:lumMod val="10000"/>
                            </a:schemeClr>
                          </a:solidFill>
                          <a:latin typeface="Open Sans"/>
                        </a:rPr>
                        <a:t>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bg2">
                              <a:lumMod val="10000"/>
                            </a:schemeClr>
                          </a:solidFill>
                          <a:latin typeface="Open Sans"/>
                        </a:rPr>
                        <a:t>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9982925"/>
                  </a:ext>
                </a:extLst>
              </a:tr>
              <a:tr h="370840">
                <a:tc>
                  <a:txBody>
                    <a:bodyPr/>
                    <a:lstStyle/>
                    <a:p>
                      <a:pPr marL="0" marR="0">
                        <a:lnSpc>
                          <a:spcPct val="200000"/>
                        </a:lnSpc>
                        <a:spcBef>
                          <a:spcPts val="0"/>
                        </a:spcBef>
                        <a:spcAft>
                          <a:spcPts val="0"/>
                        </a:spcAft>
                      </a:pPr>
                      <a:r>
                        <a:rPr lang="en-US" sz="1600" dirty="0">
                          <a:effectLst/>
                          <a:latin typeface="Open Sans"/>
                          <a:ea typeface="MS Mincho"/>
                          <a:cs typeface="Bank Gothic-Medium"/>
                        </a:rPr>
                        <a:t>Parent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dirty="0">
                          <a:effectLst/>
                          <a:latin typeface="Open Sans"/>
                          <a:ea typeface="MS Mincho"/>
                          <a:cs typeface="Bank Gothic-Medium"/>
                        </a:rPr>
                        <a:t>(</a:t>
                      </a:r>
                      <a:r>
                        <a:rPr lang="en-US" sz="1600" i="1" dirty="0" err="1">
                          <a:effectLst/>
                          <a:latin typeface="Open Sans"/>
                          <a:ea typeface="MS Mincho"/>
                          <a:cs typeface="Bank Gothic-Medium"/>
                        </a:rPr>
                        <a:t>i</a:t>
                      </a:r>
                      <a:r>
                        <a:rPr lang="en-US" sz="1600" i="1" dirty="0">
                          <a:effectLst/>
                          <a:latin typeface="Open Sans"/>
                          <a:ea typeface="MS Mincho"/>
                          <a:cs typeface="Bank Gothic-Medium"/>
                        </a:rPr>
                        <a:t> </a:t>
                      </a:r>
                      <a:r>
                        <a:rPr lang="en-US" sz="1600" dirty="0">
                          <a:effectLst/>
                          <a:latin typeface="Arial" panose="020B0604020202020204" pitchFamily="34" charset="0"/>
                          <a:ea typeface="MS Mincho"/>
                          <a:cs typeface="Arial" panose="020B0604020202020204" pitchFamily="34" charset="0"/>
                        </a:rPr>
                        <a:t>−</a:t>
                      </a:r>
                      <a:r>
                        <a:rPr lang="en-US" sz="1600" dirty="0">
                          <a:effectLst/>
                          <a:latin typeface="Open Sans"/>
                          <a:ea typeface="MS Mincho"/>
                          <a:cs typeface="Bank Gothic-Medium"/>
                        </a:rPr>
                        <a:t> 1) / 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542008"/>
                  </a:ext>
                </a:extLst>
              </a:tr>
              <a:tr h="370840">
                <a:tc>
                  <a:txBody>
                    <a:bodyPr/>
                    <a:lstStyle/>
                    <a:p>
                      <a:pPr marL="0" marR="0">
                        <a:lnSpc>
                          <a:spcPct val="200000"/>
                        </a:lnSpc>
                        <a:spcBef>
                          <a:spcPts val="0"/>
                        </a:spcBef>
                        <a:spcAft>
                          <a:spcPts val="0"/>
                        </a:spcAft>
                      </a:pPr>
                      <a:r>
                        <a:rPr lang="en-US" sz="1600" dirty="0">
                          <a:effectLst/>
                          <a:latin typeface="Open Sans"/>
                          <a:ea typeface="MS Mincho"/>
                          <a:cs typeface="Bank Gothic-Medium"/>
                        </a:rPr>
                        <a:t>Left sibling, if there is one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i="1" dirty="0" err="1">
                          <a:effectLst/>
                          <a:latin typeface="Open Sans"/>
                          <a:ea typeface="MS Mincho"/>
                          <a:cs typeface="Bank Gothic-Medium"/>
                        </a:rPr>
                        <a:t>i</a:t>
                      </a:r>
                      <a:r>
                        <a:rPr lang="en-US" sz="1600" i="1" dirty="0">
                          <a:effectLst/>
                          <a:latin typeface="Open Sans"/>
                          <a:ea typeface="MS Mincho"/>
                          <a:cs typeface="Bank Gothic-Medium"/>
                        </a:rPr>
                        <a:t> </a:t>
                      </a:r>
                      <a:r>
                        <a:rPr lang="en-US" sz="1600" dirty="0">
                          <a:effectLst/>
                          <a:latin typeface="Arial" panose="020B0604020202020204" pitchFamily="34" charset="0"/>
                          <a:ea typeface="MS Mincho"/>
                          <a:cs typeface="Arial" panose="020B0604020202020204" pitchFamily="34" charset="0"/>
                        </a:rPr>
                        <a:t>−</a:t>
                      </a:r>
                      <a:r>
                        <a:rPr lang="en-US" sz="1600" dirty="0">
                          <a:effectLst/>
                          <a:latin typeface="Open Sans"/>
                          <a:ea typeface="MS Mincho"/>
                          <a:cs typeface="Bank Gothic-Medium"/>
                        </a:rPr>
                        <a:t> 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8536977"/>
                  </a:ext>
                </a:extLst>
              </a:tr>
              <a:tr h="370840">
                <a:tc>
                  <a:txBody>
                    <a:bodyPr/>
                    <a:lstStyle/>
                    <a:p>
                      <a:pPr marL="0" marR="0">
                        <a:lnSpc>
                          <a:spcPct val="200000"/>
                        </a:lnSpc>
                        <a:spcBef>
                          <a:spcPts val="0"/>
                        </a:spcBef>
                        <a:spcAft>
                          <a:spcPts val="0"/>
                        </a:spcAft>
                      </a:pPr>
                      <a:r>
                        <a:rPr lang="en-US" sz="1600" dirty="0">
                          <a:effectLst/>
                          <a:latin typeface="Open Sans"/>
                          <a:ea typeface="MS Mincho"/>
                          <a:cs typeface="Bank Gothic-Medium"/>
                        </a:rPr>
                        <a:t>Right sibling, if there is one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i="1" dirty="0">
                          <a:effectLst/>
                          <a:latin typeface="Open Sans"/>
                          <a:ea typeface="MS Mincho"/>
                          <a:cs typeface="Bank Gothic-Medium"/>
                        </a:rPr>
                        <a:t>i </a:t>
                      </a:r>
                      <a:r>
                        <a:rPr lang="en-US" sz="1600" dirty="0">
                          <a:effectLst/>
                          <a:latin typeface="Open Sans"/>
                          <a:ea typeface="MS Mincho"/>
                          <a:cs typeface="Bank Gothic-Medium"/>
                        </a:rPr>
                        <a:t>+ 1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492984"/>
                  </a:ext>
                </a:extLst>
              </a:tr>
              <a:tr h="370840">
                <a:tc>
                  <a:txBody>
                    <a:bodyPr/>
                    <a:lstStyle/>
                    <a:p>
                      <a:pPr marL="0" marR="0">
                        <a:lnSpc>
                          <a:spcPct val="200000"/>
                        </a:lnSpc>
                        <a:spcBef>
                          <a:spcPts val="0"/>
                        </a:spcBef>
                        <a:spcAft>
                          <a:spcPts val="0"/>
                        </a:spcAft>
                      </a:pPr>
                      <a:r>
                        <a:rPr lang="en-US" sz="1600" dirty="0">
                          <a:effectLst/>
                          <a:latin typeface="Open Sans"/>
                          <a:ea typeface="MS Mincho"/>
                          <a:cs typeface="Bank Gothic-Medium"/>
                        </a:rPr>
                        <a:t>Left child, if there is one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i="1" dirty="0">
                          <a:effectLst/>
                          <a:latin typeface="Open Sans"/>
                          <a:ea typeface="MS Mincho"/>
                          <a:cs typeface="Bank Gothic-Medium"/>
                        </a:rPr>
                        <a:t>i </a:t>
                      </a:r>
                      <a:r>
                        <a:rPr lang="en-US" sz="1600" dirty="0">
                          <a:effectLst/>
                          <a:latin typeface="Open Sans"/>
                          <a:ea typeface="MS Mincho"/>
                          <a:cs typeface="Bank Gothic-Medium"/>
                        </a:rPr>
                        <a:t>* 2 + 1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8855132"/>
                  </a:ext>
                </a:extLst>
              </a:tr>
              <a:tr h="370840">
                <a:tc>
                  <a:txBody>
                    <a:bodyPr/>
                    <a:lstStyle/>
                    <a:p>
                      <a:pPr marL="0" marR="0">
                        <a:lnSpc>
                          <a:spcPct val="200000"/>
                        </a:lnSpc>
                        <a:spcBef>
                          <a:spcPts val="0"/>
                        </a:spcBef>
                        <a:spcAft>
                          <a:spcPts val="0"/>
                        </a:spcAft>
                      </a:pPr>
                      <a:r>
                        <a:rPr lang="en-US" sz="1600" dirty="0">
                          <a:effectLst/>
                          <a:latin typeface="Open Sans"/>
                          <a:ea typeface="MS Mincho"/>
                          <a:cs typeface="Bank Gothic-Medium"/>
                        </a:rPr>
                        <a:t>Right child, if there is one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i="1" dirty="0">
                          <a:effectLst/>
                          <a:latin typeface="Open Sans"/>
                          <a:ea typeface="MS Mincho"/>
                          <a:cs typeface="Bank Gothic-Medium"/>
                        </a:rPr>
                        <a:t>i </a:t>
                      </a:r>
                      <a:r>
                        <a:rPr lang="en-US" sz="1600" dirty="0">
                          <a:effectLst/>
                          <a:latin typeface="Open Sans"/>
                          <a:ea typeface="MS Mincho"/>
                          <a:cs typeface="Bank Gothic-Medium"/>
                        </a:rPr>
                        <a:t>* 2 + 2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2921632"/>
                  </a:ext>
                </a:extLst>
              </a:tr>
            </a:tbl>
          </a:graphicData>
        </a:graphic>
      </p:graphicFrame>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72998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An Array Implementation of Binary Trees </a:t>
            </a:r>
            <a:r>
              <a:rPr lang="en-US" sz="2000" dirty="0"/>
              <a:t>(4 of 4)</a:t>
            </a:r>
          </a:p>
        </p:txBody>
      </p:sp>
      <p:sp>
        <p:nvSpPr>
          <p:cNvPr id="3" name="Content Placeholder 2"/>
          <p:cNvSpPr>
            <a:spLocks noGrp="1"/>
          </p:cNvSpPr>
          <p:nvPr>
            <p:ph idx="1"/>
          </p:nvPr>
        </p:nvSpPr>
        <p:spPr>
          <a:xfrm>
            <a:off x="628650" y="1825625"/>
            <a:ext cx="7886700" cy="1069975"/>
          </a:xfrm>
        </p:spPr>
        <p:txBody>
          <a:bodyPr>
            <a:normAutofit/>
          </a:bodyPr>
          <a:lstStyle/>
          <a:p>
            <a:pPr marL="291600" indent="-291600">
              <a:spcBef>
                <a:spcPts val="1000"/>
              </a:spcBef>
            </a:pPr>
            <a:r>
              <a:rPr lang="en-US" dirty="0"/>
              <a:t>Thus, for item d at location 3, you get the result shown below</a:t>
            </a:r>
          </a:p>
          <a:p>
            <a:pPr marL="291600" indent="-291600">
              <a:spcBef>
                <a:spcPts val="1000"/>
              </a:spcBef>
            </a:pPr>
            <a:r>
              <a:rPr lang="en-US" dirty="0"/>
              <a:t>Table 10.7  The Relatives of Item </a:t>
            </a:r>
            <a:r>
              <a:rPr lang="en-US" b="1" dirty="0">
                <a:latin typeface="Courier New" panose="02070309020205020404" pitchFamily="49" charset="0"/>
                <a:cs typeface="Courier New" panose="02070309020205020404" pitchFamily="49" charset="0"/>
              </a:rPr>
              <a:t>d</a:t>
            </a:r>
            <a:r>
              <a:rPr lang="en-US" dirty="0"/>
              <a:t> in an Array Representation of a Complete Binary Tree</a:t>
            </a:r>
          </a:p>
        </p:txBody>
      </p:sp>
      <p:graphicFrame>
        <p:nvGraphicFramePr>
          <p:cNvPr id="9" name="Content Placeholder 8" descr="Table is accessible to screenreaders"/>
          <p:cNvGraphicFramePr>
            <a:graphicFrameLocks noGrp="1"/>
          </p:cNvGraphicFramePr>
          <p:nvPr>
            <p:ph sz="quarter" idx="12"/>
            <p:extLst>
              <p:ext uri="{D42A27DB-BD31-4B8C-83A1-F6EECF244321}">
                <p14:modId xmlns:p14="http://schemas.microsoft.com/office/powerpoint/2010/main" val="3948522976"/>
              </p:ext>
            </p:extLst>
          </p:nvPr>
        </p:nvGraphicFramePr>
        <p:xfrm>
          <a:off x="961938" y="3048000"/>
          <a:ext cx="6381750" cy="2462215"/>
        </p:xfrm>
        <a:graphic>
          <a:graphicData uri="http://schemas.openxmlformats.org/drawingml/2006/table">
            <a:tbl>
              <a:tblPr firstRow="1" bandRow="1">
                <a:tableStyleId>{5C22544A-7EE6-4342-B048-85BDC9FD1C3A}</a:tableStyleId>
              </a:tblPr>
              <a:tblGrid>
                <a:gridCol w="3190875">
                  <a:extLst>
                    <a:ext uri="{9D8B030D-6E8A-4147-A177-3AD203B41FA5}">
                      <a16:colId xmlns:a16="http://schemas.microsoft.com/office/drawing/2014/main" val="2209193094"/>
                    </a:ext>
                  </a:extLst>
                </a:gridCol>
                <a:gridCol w="3190875">
                  <a:extLst>
                    <a:ext uri="{9D8B030D-6E8A-4147-A177-3AD203B41FA5}">
                      <a16:colId xmlns:a16="http://schemas.microsoft.com/office/drawing/2014/main" val="1772801499"/>
                    </a:ext>
                  </a:extLst>
                </a:gridCol>
              </a:tblGrid>
              <a:tr h="370840">
                <a:tc>
                  <a:txBody>
                    <a:bodyPr/>
                    <a:lstStyle/>
                    <a:p>
                      <a:r>
                        <a:rPr lang="en-US" sz="1600" dirty="0">
                          <a:solidFill>
                            <a:schemeClr val="bg2">
                              <a:lumMod val="10000"/>
                            </a:schemeClr>
                          </a:solidFill>
                          <a:latin typeface="Open Sans"/>
                        </a:rPr>
                        <a:t>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bg2">
                              <a:lumMod val="10000"/>
                            </a:schemeClr>
                          </a:solidFill>
                          <a:latin typeface="Open Sans"/>
                        </a:rPr>
                        <a:t>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4057496"/>
                  </a:ext>
                </a:extLst>
              </a:tr>
              <a:tr h="370840">
                <a:tc>
                  <a:txBody>
                    <a:bodyPr/>
                    <a:lstStyle/>
                    <a:p>
                      <a:pPr marL="0" marR="0">
                        <a:lnSpc>
                          <a:spcPct val="200000"/>
                        </a:lnSpc>
                        <a:spcBef>
                          <a:spcPts val="0"/>
                        </a:spcBef>
                        <a:spcAft>
                          <a:spcPts val="0"/>
                        </a:spcAft>
                      </a:pPr>
                      <a:r>
                        <a:rPr lang="en-US" sz="1600" dirty="0">
                          <a:effectLst/>
                          <a:latin typeface="Open Sans"/>
                          <a:ea typeface="MS Mincho"/>
                          <a:cs typeface="Bank Gothic-Medium"/>
                        </a:rPr>
                        <a:t>Parent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b="1" dirty="0">
                          <a:effectLst/>
                          <a:latin typeface="Open Sans"/>
                          <a:ea typeface="MS Mincho"/>
                          <a:cs typeface="Courier New" panose="02070309020205020404" pitchFamily="49" charset="0"/>
                        </a:rPr>
                        <a:t> b </a:t>
                      </a:r>
                      <a:r>
                        <a:rPr lang="en-US" sz="1600" dirty="0">
                          <a:effectLst/>
                          <a:latin typeface="Open Sans"/>
                          <a:ea typeface="MS Mincho"/>
                          <a:cs typeface="Bank Gothic-Medium"/>
                        </a:rPr>
                        <a:t> at 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723090"/>
                  </a:ext>
                </a:extLst>
              </a:tr>
              <a:tr h="370840">
                <a:tc>
                  <a:txBody>
                    <a:bodyPr/>
                    <a:lstStyle/>
                    <a:p>
                      <a:pPr marL="0" marR="0">
                        <a:lnSpc>
                          <a:spcPct val="200000"/>
                        </a:lnSpc>
                        <a:spcBef>
                          <a:spcPts val="0"/>
                        </a:spcBef>
                        <a:spcAft>
                          <a:spcPts val="0"/>
                        </a:spcAft>
                      </a:pPr>
                      <a:r>
                        <a:rPr lang="en-US" sz="1600" dirty="0">
                          <a:effectLst/>
                          <a:latin typeface="Open Sans"/>
                          <a:ea typeface="MS Mincho"/>
                          <a:cs typeface="Bank Gothic-Medium"/>
                        </a:rPr>
                        <a:t>Left sibling, if there is one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dirty="0">
                          <a:effectLst/>
                          <a:latin typeface="Open Sans"/>
                          <a:ea typeface="MS Mincho"/>
                          <a:cs typeface="Bank Gothic-Medium"/>
                        </a:rPr>
                        <a:t>Not applicable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148824"/>
                  </a:ext>
                </a:extLst>
              </a:tr>
              <a:tr h="370840">
                <a:tc>
                  <a:txBody>
                    <a:bodyPr/>
                    <a:lstStyle/>
                    <a:p>
                      <a:pPr marL="0" marR="0">
                        <a:lnSpc>
                          <a:spcPct val="200000"/>
                        </a:lnSpc>
                        <a:spcBef>
                          <a:spcPts val="0"/>
                        </a:spcBef>
                        <a:spcAft>
                          <a:spcPts val="0"/>
                        </a:spcAft>
                      </a:pPr>
                      <a:r>
                        <a:rPr lang="en-US" sz="1600" dirty="0">
                          <a:effectLst/>
                          <a:latin typeface="Open Sans"/>
                          <a:ea typeface="MS Mincho"/>
                          <a:cs typeface="Bank Gothic-Medium"/>
                        </a:rPr>
                        <a:t>Right sibling, if there is one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b="1" dirty="0">
                          <a:effectLst/>
                          <a:latin typeface="Open Sans"/>
                          <a:ea typeface="MS Mincho"/>
                          <a:cs typeface="Courier New" panose="02070309020205020404" pitchFamily="49" charset="0"/>
                        </a:rPr>
                        <a:t> e </a:t>
                      </a:r>
                      <a:r>
                        <a:rPr lang="en-US" sz="1600" dirty="0">
                          <a:effectLst/>
                          <a:latin typeface="Open Sans"/>
                          <a:ea typeface="MS Mincho"/>
                          <a:cs typeface="Bank Gothic-Medium"/>
                        </a:rPr>
                        <a:t> at 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127508"/>
                  </a:ext>
                </a:extLst>
              </a:tr>
              <a:tr h="370840">
                <a:tc>
                  <a:txBody>
                    <a:bodyPr/>
                    <a:lstStyle/>
                    <a:p>
                      <a:pPr marL="0" marR="0">
                        <a:lnSpc>
                          <a:spcPct val="200000"/>
                        </a:lnSpc>
                        <a:spcBef>
                          <a:spcPts val="0"/>
                        </a:spcBef>
                        <a:spcAft>
                          <a:spcPts val="0"/>
                        </a:spcAft>
                      </a:pPr>
                      <a:r>
                        <a:rPr lang="en-US" sz="1600" dirty="0">
                          <a:effectLst/>
                          <a:latin typeface="Open Sans"/>
                          <a:ea typeface="MS Mincho"/>
                          <a:cs typeface="Bank Gothic-Medium"/>
                        </a:rPr>
                        <a:t>Left child, if there is one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b="1" dirty="0">
                          <a:effectLst/>
                          <a:latin typeface="Open Sans"/>
                          <a:ea typeface="MS Mincho"/>
                          <a:cs typeface="Courier New" panose="02070309020205020404" pitchFamily="49" charset="0"/>
                        </a:rPr>
                        <a:t> h </a:t>
                      </a:r>
                      <a:r>
                        <a:rPr lang="en-US" sz="1600" dirty="0">
                          <a:effectLst/>
                          <a:latin typeface="Open Sans"/>
                          <a:ea typeface="MS Mincho"/>
                          <a:cs typeface="Bank Gothic-Medium"/>
                        </a:rPr>
                        <a:t> at 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8286832"/>
                  </a:ext>
                </a:extLst>
              </a:tr>
              <a:tr h="370840">
                <a:tc>
                  <a:txBody>
                    <a:bodyPr/>
                    <a:lstStyle/>
                    <a:p>
                      <a:pPr marL="0" marR="0">
                        <a:lnSpc>
                          <a:spcPct val="200000"/>
                        </a:lnSpc>
                        <a:spcBef>
                          <a:spcPts val="0"/>
                        </a:spcBef>
                        <a:spcAft>
                          <a:spcPts val="0"/>
                        </a:spcAft>
                      </a:pPr>
                      <a:r>
                        <a:rPr lang="en-US" sz="1600" dirty="0">
                          <a:effectLst/>
                          <a:latin typeface="Open Sans"/>
                          <a:ea typeface="MS Mincho"/>
                          <a:cs typeface="Bank Gothic-Medium"/>
                        </a:rPr>
                        <a:t>Right child, if there is one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da-DK" sz="1600" b="1" dirty="0">
                          <a:effectLst/>
                          <a:latin typeface="Open Sans"/>
                          <a:ea typeface="MS Mincho"/>
                          <a:cs typeface="Courier New" panose="02070309020205020404" pitchFamily="49" charset="0"/>
                        </a:rPr>
                        <a:t> i </a:t>
                      </a:r>
                      <a:r>
                        <a:rPr lang="da-DK" sz="1600" dirty="0">
                          <a:effectLst/>
                          <a:latin typeface="Open Sans"/>
                          <a:ea typeface="MS Mincho"/>
                          <a:cs typeface="Bank Gothic-Medium"/>
                        </a:rPr>
                        <a:t> at 8</a:t>
                      </a:r>
                      <a:endParaRPr lang="en-US" sz="1600" dirty="0">
                        <a:effectLst/>
                        <a:latin typeface="Open Sans"/>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883061"/>
                  </a:ext>
                </a:extLst>
              </a:tr>
            </a:tbl>
          </a:graphicData>
        </a:graphic>
      </p:graphicFrame>
      <p:sp>
        <p:nvSpPr>
          <p:cNvPr id="7"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085988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Implementing Heaps </a:t>
            </a:r>
            <a:r>
              <a:rPr lang="en-US" sz="2000" dirty="0"/>
              <a:t>(1 of 7)</a:t>
            </a:r>
          </a:p>
        </p:txBody>
      </p:sp>
      <p:sp>
        <p:nvSpPr>
          <p:cNvPr id="3" name="Content Placeholder 2"/>
          <p:cNvSpPr>
            <a:spLocks noGrp="1"/>
          </p:cNvSpPr>
          <p:nvPr>
            <p:ph idx="1"/>
          </p:nvPr>
        </p:nvSpPr>
        <p:spPr>
          <a:xfrm>
            <a:off x="628650" y="1825625"/>
            <a:ext cx="7886700" cy="368614"/>
          </a:xfrm>
        </p:spPr>
        <p:txBody>
          <a:bodyPr/>
          <a:lstStyle/>
          <a:p>
            <a:pPr marL="291600" indent="-291600">
              <a:spcBef>
                <a:spcPts val="1000"/>
              </a:spcBef>
            </a:pPr>
            <a:r>
              <a:rPr lang="en-US" dirty="0"/>
              <a:t>Table 10.8 The Methods in the Heap Interface</a:t>
            </a:r>
          </a:p>
        </p:txBody>
      </p:sp>
      <p:graphicFrame>
        <p:nvGraphicFramePr>
          <p:cNvPr id="8" name="Content Placeholder 7" descr="Table is accessible to screenreaders"/>
          <p:cNvGraphicFramePr>
            <a:graphicFrameLocks noGrp="1"/>
          </p:cNvGraphicFramePr>
          <p:nvPr>
            <p:ph sz="quarter" idx="12"/>
            <p:extLst>
              <p:ext uri="{D42A27DB-BD31-4B8C-83A1-F6EECF244321}">
                <p14:modId xmlns:p14="http://schemas.microsoft.com/office/powerpoint/2010/main" val="2580593961"/>
              </p:ext>
            </p:extLst>
          </p:nvPr>
        </p:nvGraphicFramePr>
        <p:xfrm>
          <a:off x="902119" y="2284572"/>
          <a:ext cx="8013281" cy="3438541"/>
        </p:xfrm>
        <a:graphic>
          <a:graphicData uri="http://schemas.openxmlformats.org/drawingml/2006/table">
            <a:tbl>
              <a:tblPr firstRow="1" bandRow="1">
                <a:tableStyleId>{5C22544A-7EE6-4342-B048-85BDC9FD1C3A}</a:tableStyleId>
              </a:tblPr>
              <a:tblGrid>
                <a:gridCol w="2679281">
                  <a:extLst>
                    <a:ext uri="{9D8B030D-6E8A-4147-A177-3AD203B41FA5}">
                      <a16:colId xmlns:a16="http://schemas.microsoft.com/office/drawing/2014/main" val="1775030697"/>
                    </a:ext>
                  </a:extLst>
                </a:gridCol>
                <a:gridCol w="5334000">
                  <a:extLst>
                    <a:ext uri="{9D8B030D-6E8A-4147-A177-3AD203B41FA5}">
                      <a16:colId xmlns:a16="http://schemas.microsoft.com/office/drawing/2014/main" val="1885772791"/>
                    </a:ext>
                  </a:extLst>
                </a:gridCol>
              </a:tblGrid>
              <a:tr h="338995">
                <a:tc>
                  <a:txBody>
                    <a:bodyPr/>
                    <a:lstStyle/>
                    <a:p>
                      <a:r>
                        <a:rPr lang="en-US" dirty="0">
                          <a:solidFill>
                            <a:schemeClr val="bg2">
                              <a:lumMod val="10000"/>
                            </a:schemeClr>
                          </a:solidFill>
                          <a:latin typeface="Open Sans"/>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2">
                              <a:lumMod val="10000"/>
                            </a:schemeClr>
                          </a:solidFill>
                          <a:latin typeface="Open Sans"/>
                        </a:rPr>
                        <a:t>What It Does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1767473"/>
                  </a:ext>
                </a:extLst>
              </a:tr>
              <a:tr h="338995">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heap.isEmpty()</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a:ea typeface="MS Mincho"/>
                          <a:cs typeface="Bank Gothic-Medium"/>
                        </a:rPr>
                        <a:t>Returns  </a:t>
                      </a:r>
                      <a:r>
                        <a:rPr lang="en-US" sz="1200" b="1" dirty="0">
                          <a:effectLst/>
                          <a:latin typeface="Courier New" panose="02070309020205020404" pitchFamily="49" charset="0"/>
                          <a:ea typeface="MS Mincho"/>
                          <a:cs typeface="Courier New" panose="02070309020205020404" pitchFamily="49" charset="0"/>
                        </a:rPr>
                        <a:t>True</a:t>
                      </a:r>
                      <a:r>
                        <a:rPr lang="en-US" sz="1200" b="1" dirty="0">
                          <a:effectLst/>
                          <a:latin typeface="Open Sans"/>
                          <a:ea typeface="MS Mincho"/>
                          <a:cs typeface="Courier New" panose="02070309020205020404" pitchFamily="49" charset="0"/>
                        </a:rPr>
                        <a:t> </a:t>
                      </a:r>
                      <a:r>
                        <a:rPr lang="en-US" sz="1200" dirty="0">
                          <a:effectLst/>
                          <a:latin typeface="Open Sans"/>
                          <a:ea typeface="MS Mincho"/>
                          <a:cs typeface="Bank Gothic-Medium"/>
                        </a:rPr>
                        <a:t> if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heap</a:t>
                      </a:r>
                      <a:r>
                        <a:rPr lang="en-US" sz="1200" b="1" dirty="0">
                          <a:effectLst/>
                          <a:latin typeface="Open Sans"/>
                          <a:ea typeface="MS Mincho"/>
                          <a:cs typeface="Courier New" panose="02070309020205020404" pitchFamily="49" charset="0"/>
                        </a:rPr>
                        <a:t> </a:t>
                      </a:r>
                      <a:r>
                        <a:rPr lang="en-US" sz="1200" dirty="0">
                          <a:effectLst/>
                          <a:latin typeface="Open Sans"/>
                          <a:ea typeface="MS Mincho"/>
                          <a:cs typeface="Bank Gothic-Medium"/>
                        </a:rPr>
                        <a:t> is empty or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False</a:t>
                      </a:r>
                      <a:r>
                        <a:rPr lang="en-US" sz="1200" b="1" dirty="0">
                          <a:effectLst/>
                          <a:latin typeface="Open Sans"/>
                          <a:ea typeface="MS Mincho"/>
                          <a:cs typeface="Courier New" panose="02070309020205020404" pitchFamily="49" charset="0"/>
                        </a:rPr>
                        <a:t> </a:t>
                      </a:r>
                      <a:r>
                        <a:rPr lang="en-US" sz="1200" dirty="0">
                          <a:effectLst/>
                          <a:latin typeface="Open Sans"/>
                          <a:ea typeface="MS Mincho"/>
                          <a:cs typeface="Bank Gothic-Medium"/>
                        </a:rPr>
                        <a:t> otherwise.</a:t>
                      </a:r>
                      <a:endParaRPr lang="en-US" sz="1000" dirty="0">
                        <a:effectLst/>
                        <a:latin typeface="Open Sans"/>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3386078"/>
                  </a:ext>
                </a:extLst>
              </a:tr>
              <a:tr h="668702">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heap.__len__()</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a:ea typeface="MS Mincho"/>
                          <a:cs typeface="Bank Gothic-Medium"/>
                        </a:rPr>
                        <a:t>Same as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len(heap)</a:t>
                      </a:r>
                      <a:r>
                        <a:rPr lang="en-US" sz="1200" b="1" dirty="0">
                          <a:effectLst/>
                          <a:latin typeface="Open Sans"/>
                          <a:ea typeface="MS Mincho"/>
                          <a:cs typeface="Courier New" panose="02070309020205020404" pitchFamily="49" charset="0"/>
                        </a:rPr>
                        <a:t> </a:t>
                      </a:r>
                      <a:r>
                        <a:rPr lang="en-US" sz="1200" dirty="0">
                          <a:effectLst/>
                          <a:latin typeface="Open Sans"/>
                          <a:ea typeface="MS Mincho"/>
                          <a:cs typeface="Bank Gothic-Medium"/>
                        </a:rPr>
                        <a:t>. Returns the number of items in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heap</a:t>
                      </a:r>
                      <a:r>
                        <a:rPr lang="en-US" sz="1200" b="1" kern="1200" dirty="0">
                          <a:solidFill>
                            <a:schemeClr val="dk1"/>
                          </a:solidFill>
                          <a:effectLst/>
                          <a:latin typeface="Open Sans"/>
                          <a:ea typeface="MS Mincho"/>
                          <a:cs typeface="Courier New" panose="02070309020205020404" pitchFamily="49" charset="0"/>
                        </a:rPr>
                        <a:t> </a:t>
                      </a:r>
                      <a:r>
                        <a:rPr lang="en-US" sz="1200" dirty="0">
                          <a:effectLst/>
                          <a:latin typeface="Open Sans"/>
                          <a:ea typeface="MS Mincho"/>
                          <a:cs typeface="Bank Gothic-Medium"/>
                        </a:rPr>
                        <a:t>.</a:t>
                      </a:r>
                      <a:endParaRPr lang="en-US" sz="1000" dirty="0">
                        <a:effectLst/>
                        <a:latin typeface="Open Sans"/>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013243"/>
                  </a:ext>
                </a:extLst>
              </a:tr>
              <a:tr h="668702">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heap.__iter__()</a:t>
                      </a:r>
                      <a:endParaRPr lang="en-US" sz="1000" dirty="0">
                        <a:effectLst/>
                        <a:latin typeface="Bank Gothic-Medium"/>
                        <a:ea typeface="MS Mincho"/>
                        <a:cs typeface="Bank Gothic-Medium"/>
                      </a:endParaRPr>
                    </a:p>
                    <a:p>
                      <a:pPr marL="0" marR="0">
                        <a:lnSpc>
                          <a:spcPct val="200000"/>
                        </a:lnSpc>
                        <a:spcBef>
                          <a:spcPts val="0"/>
                        </a:spcBef>
                        <a:spcAft>
                          <a:spcPts val="0"/>
                        </a:spcAft>
                      </a:pPr>
                      <a:r>
                        <a:rPr lang="en-US" sz="1200" dirty="0">
                          <a:effectLst/>
                          <a:latin typeface="Times" panose="02020603050405020304" pitchFamily="18" charset="0"/>
                          <a:ea typeface="MS Mincho"/>
                          <a:cs typeface="Bank Gothic-Medium"/>
                        </a:rPr>
                        <a:t> </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a:ea typeface="MS Mincho"/>
                          <a:cs typeface="Bank Gothic-Medium"/>
                        </a:rPr>
                        <a:t>Same as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iter(heap)</a:t>
                      </a:r>
                      <a:r>
                        <a:rPr lang="en-US" sz="1200" b="1" dirty="0">
                          <a:effectLst/>
                          <a:latin typeface="Open Sans"/>
                          <a:ea typeface="MS Mincho"/>
                          <a:cs typeface="Courier New" panose="02070309020205020404" pitchFamily="49" charset="0"/>
                        </a:rPr>
                        <a:t> </a:t>
                      </a:r>
                      <a:r>
                        <a:rPr lang="en-US" sz="1200" dirty="0">
                          <a:effectLst/>
                          <a:latin typeface="Open Sans"/>
                          <a:ea typeface="MS Mincho"/>
                          <a:cs typeface="Bank Gothic-Medium"/>
                        </a:rPr>
                        <a:t>or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for item in heap</a:t>
                      </a:r>
                      <a:r>
                        <a:rPr lang="en-US" sz="1200" b="1" dirty="0">
                          <a:effectLst/>
                          <a:latin typeface="Courier New" panose="02070309020205020404" pitchFamily="49" charset="0"/>
                          <a:ea typeface="MS Mincho"/>
                          <a:cs typeface="Courier New" panose="02070309020205020404" pitchFamily="49" charset="0"/>
                        </a:rPr>
                        <a:t>:</a:t>
                      </a:r>
                      <a:r>
                        <a:rPr lang="en-US" sz="1200" b="1" dirty="0">
                          <a:effectLst/>
                          <a:latin typeface="Open Sans"/>
                          <a:ea typeface="MS Mincho"/>
                          <a:cs typeface="Courier New" panose="02070309020205020404" pitchFamily="49" charset="0"/>
                        </a:rPr>
                        <a:t>  </a:t>
                      </a:r>
                      <a:r>
                        <a:rPr lang="en-US" sz="1200" dirty="0">
                          <a:effectLst/>
                          <a:latin typeface="Open Sans"/>
                          <a:ea typeface="MS Mincho"/>
                          <a:cs typeface="Bank Gothic-Medium"/>
                        </a:rPr>
                        <a:t>. Visits the items from least to greatest.</a:t>
                      </a:r>
                      <a:endParaRPr lang="en-US" sz="1000" dirty="0">
                        <a:effectLst/>
                        <a:latin typeface="Open Sans"/>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9205167"/>
                  </a:ext>
                </a:extLst>
              </a:tr>
              <a:tr h="668702">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heap.__str__()</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a:ea typeface="MS Mincho"/>
                          <a:cs typeface="Bank Gothic-Medium"/>
                        </a:rPr>
                        <a:t>Same as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str(heap)</a:t>
                      </a:r>
                      <a:r>
                        <a:rPr lang="en-US" sz="1200" b="1" kern="1200" dirty="0">
                          <a:solidFill>
                            <a:schemeClr val="dk1"/>
                          </a:solidFill>
                          <a:effectLst/>
                          <a:latin typeface="Open Sans"/>
                          <a:ea typeface="MS Mincho"/>
                          <a:cs typeface="Courier New" panose="02070309020205020404" pitchFamily="49" charset="0"/>
                        </a:rPr>
                        <a:t> </a:t>
                      </a:r>
                      <a:r>
                        <a:rPr lang="en-US" sz="1200" dirty="0">
                          <a:effectLst/>
                          <a:latin typeface="Open Sans"/>
                          <a:ea typeface="MS Mincho"/>
                          <a:cs typeface="Bank Gothic-Medium"/>
                        </a:rPr>
                        <a:t>. Returns a string that shows the shape of the heap.</a:t>
                      </a:r>
                      <a:endParaRPr lang="en-US" sz="1000" dirty="0">
                        <a:effectLst/>
                        <a:latin typeface="Open Sans"/>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6873492"/>
                  </a:ext>
                </a:extLst>
              </a:tr>
              <a:tr h="732949">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heap.__contains__(item)</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a:ea typeface="MS Mincho"/>
                          <a:cs typeface="Bank Gothic-Medium"/>
                        </a:rPr>
                        <a:t>Same as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item in heap</a:t>
                      </a:r>
                      <a:r>
                        <a:rPr lang="en-US" sz="1200" b="1" kern="1200" dirty="0">
                          <a:solidFill>
                            <a:schemeClr val="dk1"/>
                          </a:solidFill>
                          <a:effectLst/>
                          <a:latin typeface="Open Sans"/>
                          <a:ea typeface="MS Mincho"/>
                          <a:cs typeface="Courier New" panose="02070309020205020404" pitchFamily="49" charset="0"/>
                        </a:rPr>
                        <a:t> </a:t>
                      </a:r>
                      <a:r>
                        <a:rPr lang="en-US" sz="1200" dirty="0">
                          <a:effectLst/>
                          <a:latin typeface="Open Sans"/>
                          <a:ea typeface="MS Mincho"/>
                          <a:cs typeface="Bank Gothic-Medium"/>
                        </a:rPr>
                        <a:t>. Returns </a:t>
                      </a:r>
                      <a:r>
                        <a:rPr lang="en-US" sz="1200" b="1" dirty="0">
                          <a:effectLst/>
                          <a:latin typeface="Courier New" panose="02070309020205020404" pitchFamily="49" charset="0"/>
                          <a:ea typeface="MS Mincho"/>
                          <a:cs typeface="Courier New" panose="02070309020205020404" pitchFamily="49" charset="0"/>
                        </a:rPr>
                        <a:t>True</a:t>
                      </a:r>
                      <a:r>
                        <a:rPr lang="en-US" sz="1200" b="1" dirty="0">
                          <a:effectLst/>
                          <a:latin typeface="Open Sans"/>
                          <a:ea typeface="MS Mincho"/>
                          <a:cs typeface="Courier New" panose="02070309020205020404" pitchFamily="49" charset="0"/>
                        </a:rPr>
                        <a:t> </a:t>
                      </a:r>
                      <a:r>
                        <a:rPr lang="en-US" sz="1200" dirty="0">
                          <a:effectLst/>
                          <a:latin typeface="Open Sans"/>
                          <a:ea typeface="MS Mincho"/>
                          <a:cs typeface="Bank Gothic-Medium"/>
                        </a:rPr>
                        <a:t> if item is in the heap or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False</a:t>
                      </a:r>
                      <a:r>
                        <a:rPr lang="en-US" sz="1200" b="1" dirty="0">
                          <a:effectLst/>
                          <a:latin typeface="Open Sans"/>
                          <a:ea typeface="MS Mincho"/>
                          <a:cs typeface="Courier New" panose="02070309020205020404" pitchFamily="49" charset="0"/>
                        </a:rPr>
                        <a:t> </a:t>
                      </a:r>
                      <a:r>
                        <a:rPr lang="en-US" sz="1200" dirty="0">
                          <a:effectLst/>
                          <a:latin typeface="Open Sans"/>
                          <a:ea typeface="MS Mincho"/>
                          <a:cs typeface="Bank Gothic-Medium"/>
                        </a:rPr>
                        <a:t> otherwise.</a:t>
                      </a:r>
                      <a:endParaRPr lang="en-US" sz="1000" dirty="0">
                        <a:effectLst/>
                        <a:latin typeface="Open Sans"/>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3786839"/>
                  </a:ext>
                </a:extLst>
              </a:tr>
            </a:tbl>
          </a:graphicData>
        </a:graphic>
      </p:graphicFrame>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497333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Implementing Heaps </a:t>
            </a:r>
            <a:r>
              <a:rPr lang="en-US" sz="2000" dirty="0"/>
              <a:t>(2 of 7)</a:t>
            </a:r>
          </a:p>
        </p:txBody>
      </p:sp>
      <p:sp>
        <p:nvSpPr>
          <p:cNvPr id="3" name="Content Placeholder 2"/>
          <p:cNvSpPr>
            <a:spLocks noGrp="1"/>
          </p:cNvSpPr>
          <p:nvPr>
            <p:ph idx="1"/>
          </p:nvPr>
        </p:nvSpPr>
        <p:spPr>
          <a:xfrm>
            <a:off x="628650" y="1825625"/>
            <a:ext cx="7886700" cy="296495"/>
          </a:xfrm>
        </p:spPr>
        <p:txBody>
          <a:bodyPr/>
          <a:lstStyle/>
          <a:p>
            <a:pPr marL="291600" indent="-291600">
              <a:spcBef>
                <a:spcPts val="1000"/>
              </a:spcBef>
            </a:pPr>
            <a:r>
              <a:rPr lang="en-US" dirty="0"/>
              <a:t>Table 10.8 The Methods in the Heap Interface (continued)</a:t>
            </a:r>
          </a:p>
        </p:txBody>
      </p:sp>
      <p:graphicFrame>
        <p:nvGraphicFramePr>
          <p:cNvPr id="8" name="Content Placeholder 7" descr="Table is accessible to screenreaders"/>
          <p:cNvGraphicFramePr>
            <a:graphicFrameLocks noGrp="1"/>
          </p:cNvGraphicFramePr>
          <p:nvPr>
            <p:ph sz="quarter" idx="12"/>
            <p:extLst>
              <p:ext uri="{D42A27DB-BD31-4B8C-83A1-F6EECF244321}">
                <p14:modId xmlns:p14="http://schemas.microsoft.com/office/powerpoint/2010/main" val="373315383"/>
              </p:ext>
            </p:extLst>
          </p:nvPr>
        </p:nvGraphicFramePr>
        <p:xfrm>
          <a:off x="859391" y="2319391"/>
          <a:ext cx="8134350" cy="3563249"/>
        </p:xfrm>
        <a:graphic>
          <a:graphicData uri="http://schemas.openxmlformats.org/drawingml/2006/table">
            <a:tbl>
              <a:tblPr firstRow="1" bandRow="1">
                <a:tableStyleId>{5C22544A-7EE6-4342-B048-85BDC9FD1C3A}</a:tableStyleId>
              </a:tblPr>
              <a:tblGrid>
                <a:gridCol w="2569609">
                  <a:extLst>
                    <a:ext uri="{9D8B030D-6E8A-4147-A177-3AD203B41FA5}">
                      <a16:colId xmlns:a16="http://schemas.microsoft.com/office/drawing/2014/main" val="1004639030"/>
                    </a:ext>
                  </a:extLst>
                </a:gridCol>
                <a:gridCol w="5564741">
                  <a:extLst>
                    <a:ext uri="{9D8B030D-6E8A-4147-A177-3AD203B41FA5}">
                      <a16:colId xmlns:a16="http://schemas.microsoft.com/office/drawing/2014/main" val="3525899984"/>
                    </a:ext>
                  </a:extLst>
                </a:gridCol>
              </a:tblGrid>
              <a:tr h="285377">
                <a:tc>
                  <a:txBody>
                    <a:bodyPr/>
                    <a:lstStyle/>
                    <a:p>
                      <a:r>
                        <a:rPr lang="en-US" dirty="0">
                          <a:solidFill>
                            <a:schemeClr val="bg2">
                              <a:lumMod val="10000"/>
                            </a:schemeClr>
                          </a:solidFill>
                          <a:latin typeface="Open Sans"/>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2">
                              <a:lumMod val="10000"/>
                            </a:schemeClr>
                          </a:solidFill>
                          <a:latin typeface="Open Sans"/>
                        </a:rPr>
                        <a:t>What It Does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1352347"/>
                  </a:ext>
                </a:extLst>
              </a:tr>
              <a:tr h="736229">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heap.__add__(otherHeap)</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a:ea typeface="MS Mincho"/>
                          <a:cs typeface="Bank Gothic-Medium"/>
                        </a:rPr>
                        <a:t>Same as  </a:t>
                      </a:r>
                      <a:r>
                        <a:rPr lang="en-US" sz="1200" b="1" dirty="0">
                          <a:effectLst/>
                          <a:latin typeface="Courier New" panose="02070309020205020404" pitchFamily="49" charset="0"/>
                          <a:ea typeface="MS Mincho"/>
                          <a:cs typeface="Courier New" panose="02070309020205020404" pitchFamily="49" charset="0"/>
                        </a:rPr>
                        <a:t>heap + otherHeap</a:t>
                      </a:r>
                      <a:r>
                        <a:rPr lang="en-US" sz="1200" b="1" dirty="0">
                          <a:effectLst/>
                          <a:latin typeface="Open Sans"/>
                          <a:ea typeface="MS Mincho"/>
                          <a:cs typeface="Courier New" panose="02070309020205020404" pitchFamily="49" charset="0"/>
                        </a:rPr>
                        <a:t> </a:t>
                      </a:r>
                      <a:r>
                        <a:rPr lang="en-US" sz="1200" dirty="0">
                          <a:effectLst/>
                          <a:latin typeface="Open Sans"/>
                          <a:ea typeface="MS Mincho"/>
                          <a:cs typeface="Bank Gothic-Medium"/>
                        </a:rPr>
                        <a:t>. Returns a new heap with the contents of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heap</a:t>
                      </a:r>
                      <a:r>
                        <a:rPr lang="en-US" sz="1200" b="1" dirty="0">
                          <a:effectLst/>
                          <a:latin typeface="Open Sans"/>
                          <a:ea typeface="MS Mincho"/>
                          <a:cs typeface="Courier New" panose="02070309020205020404" pitchFamily="49" charset="0"/>
                        </a:rPr>
                        <a:t> </a:t>
                      </a:r>
                      <a:r>
                        <a:rPr lang="en-US" sz="1200" dirty="0">
                          <a:effectLst/>
                          <a:latin typeface="Open Sans"/>
                          <a:ea typeface="MS Mincho"/>
                          <a:cs typeface="Bank Gothic-Medium"/>
                        </a:rPr>
                        <a:t>and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otherHeap</a:t>
                      </a:r>
                      <a:r>
                        <a:rPr lang="en-US" sz="1200" b="1" dirty="0">
                          <a:effectLst/>
                          <a:latin typeface="Open Sans"/>
                          <a:ea typeface="MS Mincho"/>
                          <a:cs typeface="Courier New" panose="02070309020205020404" pitchFamily="49" charset="0"/>
                        </a:rPr>
                        <a:t> </a:t>
                      </a:r>
                      <a:r>
                        <a:rPr lang="en-US" sz="1200" dirty="0">
                          <a:effectLst/>
                          <a:latin typeface="Open Sans"/>
                          <a:ea typeface="MS Mincho"/>
                          <a:cs typeface="Bank Gothic-Medium"/>
                        </a:rPr>
                        <a:t>.</a:t>
                      </a:r>
                      <a:endParaRPr lang="en-US" sz="1000" dirty="0">
                        <a:effectLst/>
                        <a:latin typeface="Open Sans"/>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6122280"/>
                  </a:ext>
                </a:extLst>
              </a:tr>
              <a:tr h="801607">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heap.__</a:t>
                      </a:r>
                      <a:r>
                        <a:rPr lang="en-US" sz="1200" b="1" dirty="0" err="1">
                          <a:effectLst/>
                          <a:latin typeface="Courier New Bold" panose="02070609020205020404" pitchFamily="49" charset="0"/>
                          <a:ea typeface="MS Mincho"/>
                          <a:cs typeface="Courier New" panose="02070309020205020404" pitchFamily="49" charset="0"/>
                        </a:rPr>
                        <a:t>eq</a:t>
                      </a:r>
                      <a:r>
                        <a:rPr lang="en-US" sz="1200" b="1" dirty="0">
                          <a:effectLst/>
                          <a:latin typeface="Courier New Bold" panose="02070609020205020404" pitchFamily="49" charset="0"/>
                          <a:ea typeface="MS Mincho"/>
                          <a:cs typeface="Courier New" panose="02070309020205020404" pitchFamily="49" charset="0"/>
                        </a:rPr>
                        <a:t>__(anyObject)</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a:ea typeface="MS Mincho"/>
                          <a:cs typeface="Bank Gothic-Medium"/>
                        </a:rPr>
                        <a:t>Same as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heap == anyObject</a:t>
                      </a:r>
                      <a:r>
                        <a:rPr lang="en-US" sz="1200" b="1" kern="1200" dirty="0">
                          <a:solidFill>
                            <a:schemeClr val="dk1"/>
                          </a:solidFill>
                          <a:effectLst/>
                          <a:latin typeface="Open Sans"/>
                          <a:ea typeface="MS Mincho"/>
                          <a:cs typeface="Courier New" panose="02070309020205020404" pitchFamily="49" charset="0"/>
                        </a:rPr>
                        <a:t> </a:t>
                      </a:r>
                      <a:r>
                        <a:rPr lang="en-US" sz="1200" dirty="0">
                          <a:effectLst/>
                          <a:latin typeface="Open Sans"/>
                          <a:ea typeface="MS Mincho"/>
                          <a:cs typeface="Bank Gothic-Medium"/>
                        </a:rPr>
                        <a:t>. Returns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True</a:t>
                      </a:r>
                      <a:r>
                        <a:rPr lang="en-US" sz="1200" b="1" dirty="0">
                          <a:effectLst/>
                          <a:latin typeface="Open Sans"/>
                          <a:ea typeface="MS Mincho"/>
                          <a:cs typeface="Courier New" panose="02070309020205020404" pitchFamily="49" charset="0"/>
                        </a:rPr>
                        <a:t> </a:t>
                      </a:r>
                      <a:r>
                        <a:rPr lang="en-US" sz="1200" dirty="0">
                          <a:effectLst/>
                          <a:latin typeface="Open Sans"/>
                          <a:ea typeface="MS Mincho"/>
                          <a:cs typeface="Bank Gothic-Medium"/>
                        </a:rPr>
                        <a:t> if heap equals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anyObject</a:t>
                      </a:r>
                      <a:r>
                        <a:rPr lang="en-US" sz="1200" b="1" dirty="0">
                          <a:effectLst/>
                          <a:latin typeface="Open Sans"/>
                          <a:ea typeface="MS Mincho"/>
                          <a:cs typeface="Courier New" panose="02070309020205020404" pitchFamily="49" charset="0"/>
                        </a:rPr>
                        <a:t> </a:t>
                      </a:r>
                      <a:r>
                        <a:rPr lang="en-US" sz="1200" dirty="0">
                          <a:effectLst/>
                          <a:latin typeface="Open Sans"/>
                          <a:ea typeface="MS Mincho"/>
                          <a:cs typeface="Bank Gothic-Medium"/>
                        </a:rPr>
                        <a:t> or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False</a:t>
                      </a:r>
                      <a:r>
                        <a:rPr lang="en-US" sz="1200" b="1" kern="1200" dirty="0">
                          <a:solidFill>
                            <a:schemeClr val="dk1"/>
                          </a:solidFill>
                          <a:effectLst/>
                          <a:latin typeface="Open Sans"/>
                          <a:ea typeface="MS Mincho"/>
                          <a:cs typeface="Courier New" panose="02070309020205020404" pitchFamily="49" charset="0"/>
                        </a:rPr>
                        <a:t> </a:t>
                      </a:r>
                      <a:r>
                        <a:rPr lang="en-US" sz="1200" dirty="0">
                          <a:effectLst/>
                          <a:latin typeface="Open Sans"/>
                          <a:ea typeface="MS Mincho"/>
                          <a:cs typeface="Bank Gothic-Medium"/>
                        </a:rPr>
                        <a:t> otherwise. Two heaps are equal if they contain the same items.</a:t>
                      </a:r>
                      <a:endParaRPr lang="en-US" sz="1000" dirty="0">
                        <a:effectLst/>
                        <a:latin typeface="Open Sans"/>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5663418"/>
                  </a:ext>
                </a:extLst>
              </a:tr>
              <a:tr h="722393">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heap.peek()</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a:ea typeface="MS Mincho"/>
                          <a:cs typeface="Bank Gothic-Medium"/>
                        </a:rPr>
                        <a:t>Returns the topmost item in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heap</a:t>
                      </a:r>
                      <a:r>
                        <a:rPr lang="en-US" sz="1200" b="1" dirty="0">
                          <a:effectLst/>
                          <a:latin typeface="Open Sans"/>
                          <a:ea typeface="MS Mincho"/>
                          <a:cs typeface="Courier New" panose="02070309020205020404" pitchFamily="49" charset="0"/>
                        </a:rPr>
                        <a:t> </a:t>
                      </a:r>
                      <a:r>
                        <a:rPr lang="en-US" sz="1200" dirty="0">
                          <a:effectLst/>
                          <a:latin typeface="Open Sans"/>
                          <a:ea typeface="MS Mincho"/>
                          <a:cs typeface="Bank Gothic-Medium"/>
                        </a:rPr>
                        <a:t>.</a:t>
                      </a:r>
                      <a:endParaRPr lang="en-US" sz="1000" dirty="0">
                        <a:effectLst/>
                        <a:latin typeface="Open Sans"/>
                        <a:ea typeface="MS Mincho"/>
                        <a:cs typeface="Bank Gothic-Medium"/>
                      </a:endParaRPr>
                    </a:p>
                    <a:p>
                      <a:pPr marL="0" marR="0">
                        <a:lnSpc>
                          <a:spcPct val="200000"/>
                        </a:lnSpc>
                        <a:spcBef>
                          <a:spcPts val="0"/>
                        </a:spcBef>
                        <a:spcAft>
                          <a:spcPts val="0"/>
                        </a:spcAft>
                      </a:pPr>
                      <a:r>
                        <a:rPr lang="en-US" sz="1200" i="1" dirty="0">
                          <a:effectLst/>
                          <a:latin typeface="Open Sans"/>
                          <a:ea typeface="MS Mincho"/>
                          <a:cs typeface="Bank Gothic-Medium"/>
                        </a:rPr>
                        <a:t>Precondition</a:t>
                      </a:r>
                      <a:r>
                        <a:rPr lang="en-US" sz="1200" dirty="0">
                          <a:effectLst/>
                          <a:latin typeface="Open Sans"/>
                          <a:ea typeface="MS Mincho"/>
                          <a:cs typeface="Bank Gothic-Medium"/>
                        </a:rPr>
                        <a:t>: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heap</a:t>
                      </a:r>
                      <a:r>
                        <a:rPr lang="en-US" sz="1200" b="1" kern="1200" dirty="0">
                          <a:solidFill>
                            <a:schemeClr val="dk1"/>
                          </a:solidFill>
                          <a:effectLst/>
                          <a:latin typeface="Open Sans"/>
                          <a:ea typeface="MS Mincho"/>
                          <a:cs typeface="Courier New" panose="02070309020205020404" pitchFamily="49" charset="0"/>
                        </a:rPr>
                        <a:t> </a:t>
                      </a:r>
                      <a:r>
                        <a:rPr lang="en-US" sz="1200" dirty="0">
                          <a:effectLst/>
                          <a:latin typeface="Open Sans"/>
                          <a:ea typeface="MS Mincho"/>
                          <a:cs typeface="Bank Gothic-Medium"/>
                        </a:rPr>
                        <a:t>is not empty.</a:t>
                      </a:r>
                      <a:endParaRPr lang="en-US" sz="1000" dirty="0">
                        <a:effectLst/>
                        <a:latin typeface="Open Sans"/>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810854"/>
                  </a:ext>
                </a:extLst>
              </a:tr>
              <a:tr h="315780">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heap.add(item)</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a:ea typeface="MS Mincho"/>
                          <a:cs typeface="Bank Gothic-Medium"/>
                        </a:rPr>
                        <a:t>Inserts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item</a:t>
                      </a:r>
                      <a:r>
                        <a:rPr lang="en-US" sz="1200" b="1" dirty="0">
                          <a:effectLst/>
                          <a:latin typeface="Open Sans"/>
                          <a:ea typeface="MS Mincho"/>
                          <a:cs typeface="Courier New" panose="02070309020205020404" pitchFamily="49" charset="0"/>
                        </a:rPr>
                        <a:t> </a:t>
                      </a:r>
                      <a:r>
                        <a:rPr lang="en-US" sz="1200" dirty="0">
                          <a:effectLst/>
                          <a:latin typeface="Open Sans"/>
                          <a:ea typeface="MS Mincho"/>
                          <a:cs typeface="Bank Gothic-Medium"/>
                        </a:rPr>
                        <a:t> in its proper place in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heap</a:t>
                      </a:r>
                      <a:r>
                        <a:rPr lang="en-US" sz="1200" b="1" dirty="0">
                          <a:effectLst/>
                          <a:latin typeface="Open Sans"/>
                          <a:ea typeface="MS Mincho"/>
                          <a:cs typeface="Courier New" panose="02070309020205020404" pitchFamily="49" charset="0"/>
                        </a:rPr>
                        <a:t> </a:t>
                      </a:r>
                      <a:r>
                        <a:rPr lang="en-US" sz="1200" dirty="0">
                          <a:effectLst/>
                          <a:latin typeface="Open Sans"/>
                          <a:ea typeface="MS Mincho"/>
                          <a:cs typeface="Bank Gothic-Medium"/>
                        </a:rPr>
                        <a:t>.</a:t>
                      </a:r>
                      <a:endParaRPr lang="en-US" sz="1000" dirty="0">
                        <a:effectLst/>
                        <a:latin typeface="Open Sans"/>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2091304"/>
                  </a:ext>
                </a:extLst>
              </a:tr>
              <a:tr h="658563">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heap.pop() </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a:ea typeface="MS Mincho"/>
                          <a:cs typeface="Bank Gothic-Medium"/>
                        </a:rPr>
                        <a:t>Removes and returns the topmost item in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heap</a:t>
                      </a:r>
                      <a:r>
                        <a:rPr lang="en-US" sz="1200" b="1" dirty="0">
                          <a:effectLst/>
                          <a:latin typeface="Open Sans"/>
                          <a:ea typeface="MS Mincho"/>
                          <a:cs typeface="Courier New" panose="02070309020205020404" pitchFamily="49" charset="0"/>
                        </a:rPr>
                        <a:t> </a:t>
                      </a:r>
                      <a:r>
                        <a:rPr lang="en-US" sz="1200" dirty="0">
                          <a:effectLst/>
                          <a:latin typeface="Open Sans"/>
                          <a:ea typeface="MS Mincho"/>
                          <a:cs typeface="Bank Gothic-Medium"/>
                        </a:rPr>
                        <a:t>. </a:t>
                      </a:r>
                      <a:endParaRPr lang="en-US" sz="1000" dirty="0">
                        <a:effectLst/>
                        <a:latin typeface="Open Sans"/>
                        <a:ea typeface="MS Mincho"/>
                        <a:cs typeface="Bank Gothic-Medium"/>
                      </a:endParaRPr>
                    </a:p>
                    <a:p>
                      <a:pPr marL="0" marR="0">
                        <a:lnSpc>
                          <a:spcPct val="200000"/>
                        </a:lnSpc>
                        <a:spcBef>
                          <a:spcPts val="0"/>
                        </a:spcBef>
                        <a:spcAft>
                          <a:spcPts val="0"/>
                        </a:spcAft>
                      </a:pPr>
                      <a:r>
                        <a:rPr lang="en-US" sz="1200" i="1" dirty="0">
                          <a:effectLst/>
                          <a:latin typeface="Open Sans"/>
                          <a:ea typeface="MS Mincho"/>
                          <a:cs typeface="Bank Gothic-Medium"/>
                        </a:rPr>
                        <a:t>Precondition</a:t>
                      </a:r>
                      <a:r>
                        <a:rPr lang="en-US" sz="1200" dirty="0">
                          <a:effectLst/>
                          <a:latin typeface="Open Sans"/>
                          <a:ea typeface="MS Mincho"/>
                          <a:cs typeface="Bank Gothic-Medium"/>
                        </a:rPr>
                        <a:t>: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heap</a:t>
                      </a:r>
                      <a:r>
                        <a:rPr lang="en-US" sz="1200" b="1" kern="1200" dirty="0">
                          <a:solidFill>
                            <a:schemeClr val="dk1"/>
                          </a:solidFill>
                          <a:effectLst/>
                          <a:latin typeface="Open Sans"/>
                          <a:ea typeface="MS Mincho"/>
                          <a:cs typeface="Courier New" panose="02070309020205020404" pitchFamily="49" charset="0"/>
                        </a:rPr>
                        <a:t> </a:t>
                      </a:r>
                      <a:r>
                        <a:rPr lang="en-US" sz="1200" dirty="0">
                          <a:effectLst/>
                          <a:latin typeface="Open Sans"/>
                          <a:ea typeface="MS Mincho"/>
                          <a:cs typeface="Bank Gothic-Medium"/>
                        </a:rPr>
                        <a:t>is not empty.</a:t>
                      </a:r>
                      <a:endParaRPr lang="en-US" sz="1000" dirty="0">
                        <a:effectLst/>
                        <a:latin typeface="Open Sans"/>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0948647"/>
                  </a:ext>
                </a:extLst>
              </a:tr>
            </a:tbl>
          </a:graphicData>
        </a:graphic>
      </p:graphicFrame>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22400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Implementing Heaps </a:t>
            </a:r>
            <a:r>
              <a:rPr lang="en-US" sz="2000" dirty="0"/>
              <a:t>(3 of 7)</a:t>
            </a:r>
          </a:p>
        </p:txBody>
      </p:sp>
      <p:sp>
        <p:nvSpPr>
          <p:cNvPr id="3" name="Content Placeholder 2"/>
          <p:cNvSpPr>
            <a:spLocks noGrp="1"/>
          </p:cNvSpPr>
          <p:nvPr>
            <p:ph idx="1"/>
          </p:nvPr>
        </p:nvSpPr>
        <p:spPr>
          <a:xfrm>
            <a:off x="628650" y="1825625"/>
            <a:ext cx="7886700" cy="2365375"/>
          </a:xfrm>
        </p:spPr>
        <p:txBody>
          <a:bodyPr/>
          <a:lstStyle/>
          <a:p>
            <a:pPr marL="291600" indent="-291600">
              <a:spcBef>
                <a:spcPts val="1000"/>
              </a:spcBef>
            </a:pPr>
            <a:r>
              <a:rPr lang="en-US" dirty="0"/>
              <a:t>The two most critical heap operations are:</a:t>
            </a:r>
          </a:p>
          <a:p>
            <a:pPr lvl="1">
              <a:spcBef>
                <a:spcPts val="1000"/>
              </a:spcBef>
            </a:pPr>
            <a:r>
              <a:rPr lang="en-US" b="1" dirty="0">
                <a:latin typeface="Courier New" panose="02070309020205020404" pitchFamily="49" charset="0"/>
                <a:cs typeface="Courier New" panose="02070309020205020404" pitchFamily="49" charset="0"/>
              </a:rPr>
              <a:t>add</a:t>
            </a:r>
            <a:r>
              <a:rPr lang="en-US" dirty="0"/>
              <a:t> method – expects a comparable element as an argument and inserts the element into its proper place in the heap</a:t>
            </a:r>
          </a:p>
          <a:p>
            <a:pPr lvl="1">
              <a:spcBef>
                <a:spcPts val="1000"/>
              </a:spcBef>
            </a:pPr>
            <a:r>
              <a:rPr lang="en-US" b="1" dirty="0">
                <a:latin typeface="Courier New" panose="02070309020205020404" pitchFamily="49" charset="0"/>
                <a:cs typeface="Courier New" panose="02070309020205020404" pitchFamily="49" charset="0"/>
              </a:rPr>
              <a:t>pop</a:t>
            </a:r>
            <a:r>
              <a:rPr lang="en-US" dirty="0"/>
              <a:t> method – deletes the topmost node in the heap, returns the element contained there, and maintains the heap property</a:t>
            </a:r>
          </a:p>
          <a:p>
            <a:pPr marL="291600" indent="-291600">
              <a:spcBef>
                <a:spcPts val="1000"/>
              </a:spcBef>
            </a:pPr>
            <a:r>
              <a:rPr lang="en-US" dirty="0"/>
              <a:t>The </a:t>
            </a:r>
            <a:r>
              <a:rPr lang="en-US" sz="1800" b="1" dirty="0">
                <a:latin typeface="Courier New" panose="02070309020205020404" pitchFamily="49" charset="0"/>
                <a:cs typeface="Courier New" panose="02070309020205020404" pitchFamily="49" charset="0"/>
              </a:rPr>
              <a:t>peek</a:t>
            </a:r>
            <a:r>
              <a:rPr lang="en-US" dirty="0"/>
              <a:t> operation returns but does not remove the topmost element in a heap</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5250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Tree Terminology </a:t>
            </a:r>
            <a:r>
              <a:rPr lang="en-US" sz="2000" dirty="0"/>
              <a:t>(2 of 3)</a:t>
            </a:r>
          </a:p>
        </p:txBody>
      </p:sp>
      <p:sp>
        <p:nvSpPr>
          <p:cNvPr id="3" name="Content Placeholder 2"/>
          <p:cNvSpPr>
            <a:spLocks noGrp="1"/>
          </p:cNvSpPr>
          <p:nvPr>
            <p:ph idx="1"/>
          </p:nvPr>
        </p:nvSpPr>
        <p:spPr>
          <a:xfrm>
            <a:off x="628650" y="1799988"/>
            <a:ext cx="8210550" cy="343976"/>
          </a:xfrm>
        </p:spPr>
        <p:txBody>
          <a:bodyPr>
            <a:noAutofit/>
          </a:bodyPr>
          <a:lstStyle/>
          <a:p>
            <a:pPr marL="291600" indent="-291600">
              <a:lnSpc>
                <a:spcPct val="100000"/>
              </a:lnSpc>
              <a:spcBef>
                <a:spcPts val="1000"/>
              </a:spcBef>
            </a:pPr>
            <a:r>
              <a:rPr lang="en-US" dirty="0"/>
              <a:t>Table 10.1 Summary of Terms Used to Describe Trees (continued)</a:t>
            </a:r>
          </a:p>
        </p:txBody>
      </p:sp>
      <p:graphicFrame>
        <p:nvGraphicFramePr>
          <p:cNvPr id="8" name="Content Placeholder 7" descr="Table is accessible to screenreaders"/>
          <p:cNvGraphicFramePr>
            <a:graphicFrameLocks noGrp="1"/>
          </p:cNvGraphicFramePr>
          <p:nvPr>
            <p:ph sz="quarter" idx="12"/>
            <p:extLst>
              <p:ext uri="{D42A27DB-BD31-4B8C-83A1-F6EECF244321}">
                <p14:modId xmlns:p14="http://schemas.microsoft.com/office/powerpoint/2010/main" val="1671764861"/>
              </p:ext>
            </p:extLst>
          </p:nvPr>
        </p:nvGraphicFramePr>
        <p:xfrm>
          <a:off x="914399" y="2362200"/>
          <a:ext cx="7600950" cy="348488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866684764"/>
                    </a:ext>
                  </a:extLst>
                </a:gridCol>
                <a:gridCol w="5619750">
                  <a:extLst>
                    <a:ext uri="{9D8B030D-6E8A-4147-A177-3AD203B41FA5}">
                      <a16:colId xmlns:a16="http://schemas.microsoft.com/office/drawing/2014/main" val="524624961"/>
                    </a:ext>
                  </a:extLst>
                </a:gridCol>
              </a:tblGrid>
              <a:tr h="370840">
                <a:tc>
                  <a:txBody>
                    <a:bodyPr/>
                    <a:lstStyle/>
                    <a:p>
                      <a:r>
                        <a:rPr lang="en-US" sz="1400" dirty="0">
                          <a:solidFill>
                            <a:schemeClr val="bg2">
                              <a:lumMod val="10000"/>
                            </a:schemeClr>
                          </a:solidFill>
                          <a:latin typeface="Open Sans"/>
                        </a:rPr>
                        <a:t>Term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bg2">
                              <a:lumMod val="10000"/>
                            </a:schemeClr>
                          </a:solidFill>
                          <a:latin typeface="Open Sans"/>
                        </a:rPr>
                        <a:t>Definition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03432"/>
                  </a:ext>
                </a:extLst>
              </a:tr>
              <a:tr h="370840">
                <a:tc>
                  <a:txBody>
                    <a:bodyPr/>
                    <a:lstStyle/>
                    <a:p>
                      <a:r>
                        <a:rPr lang="en-US" sz="1400" dirty="0">
                          <a:latin typeface="Open Sans"/>
                        </a:rPr>
                        <a:t>Edge/Branch/Link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Open Sans"/>
                        </a:rPr>
                        <a:t>The line that connects a parent</a:t>
                      </a:r>
                      <a:r>
                        <a:rPr lang="en-US" sz="1400" baseline="0" dirty="0">
                          <a:latin typeface="Open Sans"/>
                        </a:rPr>
                        <a:t> to its child</a:t>
                      </a:r>
                      <a:endParaRPr lang="en-US" sz="1400" dirty="0">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3057994"/>
                  </a:ext>
                </a:extLst>
              </a:tr>
              <a:tr h="370840">
                <a:tc>
                  <a:txBody>
                    <a:bodyPr/>
                    <a:lstStyle/>
                    <a:p>
                      <a:r>
                        <a:rPr lang="en-US" sz="1400" dirty="0">
                          <a:latin typeface="Open Sans"/>
                        </a:rPr>
                        <a:t>Descendant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Open Sans"/>
                        </a:rPr>
                        <a:t>A node’s children, it’s children’s children,</a:t>
                      </a:r>
                      <a:r>
                        <a:rPr lang="en-US" sz="1400" baseline="0" dirty="0">
                          <a:latin typeface="Open Sans"/>
                        </a:rPr>
                        <a:t> and so on</a:t>
                      </a:r>
                      <a:endParaRPr lang="en-US" sz="1400" dirty="0">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2365454"/>
                  </a:ext>
                </a:extLst>
              </a:tr>
              <a:tr h="370840">
                <a:tc>
                  <a:txBody>
                    <a:bodyPr/>
                    <a:lstStyle/>
                    <a:p>
                      <a:r>
                        <a:rPr lang="en-US" sz="1400" dirty="0">
                          <a:latin typeface="Open Sans"/>
                        </a:rPr>
                        <a:t>Ancestor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Open Sans"/>
                        </a:rPr>
                        <a:t>A node’s parent, it’s parent’s parent, and so 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484526"/>
                  </a:ext>
                </a:extLst>
              </a:tr>
              <a:tr h="370840">
                <a:tc>
                  <a:txBody>
                    <a:bodyPr/>
                    <a:lstStyle/>
                    <a:p>
                      <a:r>
                        <a:rPr lang="en-US" sz="1400" dirty="0">
                          <a:latin typeface="Open Sans"/>
                        </a:rPr>
                        <a:t>Path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Open Sans"/>
                        </a:rPr>
                        <a:t>The sequence of edges that connect a node and one of its descendants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3902379"/>
                  </a:ext>
                </a:extLst>
              </a:tr>
              <a:tr h="370840">
                <a:tc>
                  <a:txBody>
                    <a:bodyPr/>
                    <a:lstStyle/>
                    <a:p>
                      <a:r>
                        <a:rPr lang="en-US" sz="1400" dirty="0">
                          <a:latin typeface="Open Sans"/>
                        </a:rPr>
                        <a:t>Path 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Open Sans"/>
                        </a:rPr>
                        <a:t>The number of edges in a path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5797227"/>
                  </a:ext>
                </a:extLst>
              </a:tr>
              <a:tr h="370840">
                <a:tc>
                  <a:txBody>
                    <a:bodyPr/>
                    <a:lstStyle/>
                    <a:p>
                      <a:r>
                        <a:rPr lang="en-US" sz="1400" dirty="0">
                          <a:latin typeface="Open Sans"/>
                        </a:rPr>
                        <a:t>Depth or 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Open Sans"/>
                        </a:rPr>
                        <a:t>Equals</a:t>
                      </a:r>
                      <a:r>
                        <a:rPr lang="en-US" sz="1400" baseline="0" dirty="0">
                          <a:latin typeface="Open Sans"/>
                        </a:rPr>
                        <a:t> the length of the path connecting it to the root</a:t>
                      </a:r>
                      <a:endParaRPr lang="en-US" sz="1400" dirty="0">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2415965"/>
                  </a:ext>
                </a:extLst>
              </a:tr>
              <a:tr h="370840">
                <a:tc>
                  <a:txBody>
                    <a:bodyPr/>
                    <a:lstStyle/>
                    <a:p>
                      <a:r>
                        <a:rPr lang="en-US" sz="1400" dirty="0">
                          <a:latin typeface="Open Sans"/>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Open Sans"/>
                        </a:rPr>
                        <a:t>The length of the longest path in the tree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0861269"/>
                  </a:ext>
                </a:extLst>
              </a:tr>
              <a:tr h="370840">
                <a:tc>
                  <a:txBody>
                    <a:bodyPr/>
                    <a:lstStyle/>
                    <a:p>
                      <a:r>
                        <a:rPr lang="en-US" sz="1400" dirty="0">
                          <a:latin typeface="Open Sans"/>
                        </a:rPr>
                        <a:t>Subtree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Open Sans"/>
                        </a:rPr>
                        <a:t>The tree formed by considering a node and all its descendants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8581910"/>
                  </a:ext>
                </a:extLst>
              </a:tr>
            </a:tbl>
          </a:graphicData>
        </a:graphic>
      </p:graphicFrame>
      <p:sp>
        <p:nvSpPr>
          <p:cNvPr id="9"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466588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Implementing Heaps </a:t>
            </a:r>
            <a:r>
              <a:rPr lang="en-US" sz="2000" dirty="0"/>
              <a:t>(4 of 7)</a:t>
            </a:r>
          </a:p>
        </p:txBody>
      </p:sp>
      <p:sp>
        <p:nvSpPr>
          <p:cNvPr id="3" name="Content Placeholder 2"/>
          <p:cNvSpPr>
            <a:spLocks noGrp="1"/>
          </p:cNvSpPr>
          <p:nvPr>
            <p:ph idx="1"/>
          </p:nvPr>
        </p:nvSpPr>
        <p:spPr>
          <a:xfrm>
            <a:off x="628650" y="1825625"/>
            <a:ext cx="7886700" cy="307975"/>
          </a:xfrm>
        </p:spPr>
        <p:txBody>
          <a:bodyPr>
            <a:normAutofit/>
          </a:bodyPr>
          <a:lstStyle/>
          <a:p>
            <a:pPr>
              <a:spcBef>
                <a:spcPts val="1000"/>
              </a:spcBef>
            </a:pPr>
            <a:r>
              <a:rPr lang="en-US" dirty="0"/>
              <a:t>Code for the </a:t>
            </a:r>
            <a:r>
              <a:rPr lang="en-US" b="1" dirty="0">
                <a:latin typeface="Courier New" panose="02070309020205020404" pitchFamily="49" charset="0"/>
                <a:cs typeface="Courier New" panose="02070309020205020404" pitchFamily="49" charset="0"/>
              </a:rPr>
              <a:t>add</a:t>
            </a:r>
            <a:r>
              <a:rPr lang="en-US" dirty="0"/>
              <a:t> method:</a:t>
            </a:r>
            <a:endParaRPr lang="en-US" sz="1600" dirty="0"/>
          </a:p>
        </p:txBody>
      </p:sp>
      <p:sp>
        <p:nvSpPr>
          <p:cNvPr id="5" name="Content Placeholder 4"/>
          <p:cNvSpPr>
            <a:spLocks noGrp="1"/>
          </p:cNvSpPr>
          <p:nvPr>
            <p:ph sz="quarter" idx="12"/>
          </p:nvPr>
        </p:nvSpPr>
        <p:spPr>
          <a:xfrm>
            <a:off x="654288" y="2362200"/>
            <a:ext cx="7886700" cy="3200400"/>
          </a:xfrm>
        </p:spPr>
        <p:txBody>
          <a:bodyPr>
            <a:normAutofit/>
          </a:bodyPr>
          <a:lstStyle/>
          <a:p>
            <a:pPr marL="171450" lvl="1" indent="0">
              <a:spcBef>
                <a:spcPts val="0"/>
              </a:spcBef>
              <a:buNone/>
            </a:pPr>
            <a:r>
              <a:rPr lang="en-US" sz="1600" b="1" dirty="0" err="1">
                <a:solidFill>
                  <a:srgbClr val="8A3800"/>
                </a:solidFill>
                <a:latin typeface="Courier New Bold" panose="02070609020205020404" pitchFamily="49" charset="0"/>
                <a:ea typeface="MS Mincho"/>
                <a:cs typeface="Courier New" panose="02070309020205020404" pitchFamily="49" charset="0"/>
              </a:rPr>
              <a:t>def</a:t>
            </a:r>
            <a:r>
              <a:rPr lang="en-US" sz="1600" b="1" dirty="0">
                <a:solidFill>
                  <a:srgbClr val="FF6600"/>
                </a:solidFill>
                <a:latin typeface="Courier New Bold" panose="02070609020205020404" pitchFamily="49" charset="0"/>
                <a:ea typeface="MS Mincho"/>
                <a:cs typeface="Courier New" panose="02070309020205020404" pitchFamily="49" charset="0"/>
              </a:rPr>
              <a:t> </a:t>
            </a:r>
            <a:r>
              <a:rPr lang="en-US" sz="1600" b="1" dirty="0">
                <a:solidFill>
                  <a:srgbClr val="0000FF"/>
                </a:solidFill>
                <a:latin typeface="Courier New Bold" panose="02070609020205020404" pitchFamily="49" charset="0"/>
                <a:ea typeface="MS Mincho"/>
                <a:cs typeface="Courier New" panose="02070309020205020404" pitchFamily="49" charset="0"/>
              </a:rPr>
              <a:t>add</a:t>
            </a:r>
            <a:r>
              <a:rPr lang="en-US" sz="1600" b="1" dirty="0">
                <a:solidFill>
                  <a:srgbClr val="000000"/>
                </a:solidFill>
                <a:latin typeface="Courier New Bold" panose="02070609020205020404" pitchFamily="49" charset="0"/>
                <a:ea typeface="MS Mincho"/>
                <a:cs typeface="Courier New" panose="02070309020205020404" pitchFamily="49" charset="0"/>
              </a:rPr>
              <a:t>(self, item):</a:t>
            </a:r>
            <a:endParaRPr lang="en-US" sz="1600" dirty="0">
              <a:latin typeface="Bank Gothic Bold"/>
              <a:ea typeface="MS Mincho"/>
              <a:cs typeface="Bank Gothic Bold"/>
            </a:endParaRPr>
          </a:p>
          <a:p>
            <a:pPr marL="171450" lvl="1" indent="0">
              <a:spcBef>
                <a:spcPts val="0"/>
              </a:spcBef>
              <a:buNone/>
            </a:pPr>
            <a:r>
              <a:rPr lang="en-US" sz="1600" b="1" dirty="0">
                <a:solidFill>
                  <a:srgbClr val="000000"/>
                </a:solidFill>
                <a:latin typeface="Courier New Bold" panose="02070609020205020404" pitchFamily="49" charset="0"/>
                <a:ea typeface="MS Mincho"/>
                <a:cs typeface="Courier New" panose="02070309020205020404" pitchFamily="49" charset="0"/>
              </a:rPr>
              <a:t>    </a:t>
            </a:r>
            <a:r>
              <a:rPr lang="en-US" sz="1600" b="1" dirty="0" err="1">
                <a:solidFill>
                  <a:srgbClr val="000000"/>
                </a:solidFill>
                <a:latin typeface="Courier New Bold" panose="02070609020205020404" pitchFamily="49" charset="0"/>
                <a:ea typeface="MS Mincho"/>
                <a:cs typeface="Courier New" panose="02070309020205020404" pitchFamily="49" charset="0"/>
              </a:rPr>
              <a:t>self.size</a:t>
            </a:r>
            <a:r>
              <a:rPr lang="en-US" sz="1600" b="1" dirty="0">
                <a:solidFill>
                  <a:srgbClr val="000000"/>
                </a:solidFill>
                <a:latin typeface="Courier New Bold" panose="02070609020205020404" pitchFamily="49" charset="0"/>
                <a:ea typeface="MS Mincho"/>
                <a:cs typeface="Courier New" panose="02070309020205020404" pitchFamily="49" charset="0"/>
              </a:rPr>
              <a:t> += 1</a:t>
            </a:r>
            <a:endParaRPr lang="en-US" sz="1600" dirty="0">
              <a:latin typeface="Bank Gothic Bold"/>
              <a:ea typeface="MS Mincho"/>
              <a:cs typeface="Bank Gothic Bold"/>
            </a:endParaRPr>
          </a:p>
          <a:p>
            <a:pPr marL="171450" lvl="1" indent="0">
              <a:spcBef>
                <a:spcPts val="0"/>
              </a:spcBef>
              <a:buNone/>
            </a:pPr>
            <a:r>
              <a:rPr lang="en-US" sz="1600" b="1" dirty="0">
                <a:solidFill>
                  <a:srgbClr val="000000"/>
                </a:solidFill>
                <a:latin typeface="Courier New Bold" panose="02070609020205020404" pitchFamily="49" charset="0"/>
                <a:ea typeface="MS Mincho"/>
                <a:cs typeface="Courier New" panose="02070309020205020404" pitchFamily="49" charset="0"/>
              </a:rPr>
              <a:t>    </a:t>
            </a:r>
            <a:r>
              <a:rPr lang="en-US" sz="1600" b="1" dirty="0" err="1">
                <a:solidFill>
                  <a:srgbClr val="000000"/>
                </a:solidFill>
                <a:latin typeface="Courier New Bold" panose="02070609020205020404" pitchFamily="49" charset="0"/>
                <a:ea typeface="MS Mincho"/>
                <a:cs typeface="Courier New" panose="02070309020205020404" pitchFamily="49" charset="0"/>
              </a:rPr>
              <a:t>self.heap.append</a:t>
            </a:r>
            <a:r>
              <a:rPr lang="en-US" sz="1600" b="1" dirty="0">
                <a:solidFill>
                  <a:srgbClr val="000000"/>
                </a:solidFill>
                <a:latin typeface="Courier New Bold" panose="02070609020205020404" pitchFamily="49" charset="0"/>
                <a:ea typeface="MS Mincho"/>
                <a:cs typeface="Courier New" panose="02070309020205020404" pitchFamily="49" charset="0"/>
              </a:rPr>
              <a:t>(item)</a:t>
            </a:r>
            <a:endParaRPr lang="en-US" sz="1600" dirty="0">
              <a:latin typeface="Bank Gothic Bold"/>
              <a:ea typeface="MS Mincho"/>
              <a:cs typeface="Bank Gothic Bold"/>
            </a:endParaRPr>
          </a:p>
          <a:p>
            <a:pPr marL="171450" lvl="1" indent="0">
              <a:spcBef>
                <a:spcPts val="0"/>
              </a:spcBef>
              <a:buNone/>
            </a:pPr>
            <a:r>
              <a:rPr lang="en-US" sz="1600" b="1" dirty="0">
                <a:solidFill>
                  <a:srgbClr val="FF6600"/>
                </a:solidFill>
                <a:latin typeface="Courier New Bold" panose="02070609020205020404" pitchFamily="49" charset="0"/>
                <a:ea typeface="MS Mincho"/>
                <a:cs typeface="Courier New" panose="02070309020205020404" pitchFamily="49" charset="0"/>
              </a:rPr>
              <a:t>    </a:t>
            </a:r>
            <a:r>
              <a:rPr lang="en-US" sz="1600" b="1" dirty="0" err="1">
                <a:solidFill>
                  <a:srgbClr val="000000"/>
                </a:solidFill>
                <a:latin typeface="Courier New Bold" panose="02070609020205020404" pitchFamily="49" charset="0"/>
                <a:ea typeface="MS Mincho"/>
                <a:cs typeface="Courier New" panose="02070309020205020404" pitchFamily="49" charset="0"/>
              </a:rPr>
              <a:t>curPos</a:t>
            </a:r>
            <a:r>
              <a:rPr lang="en-US" sz="1600" b="1" dirty="0">
                <a:solidFill>
                  <a:srgbClr val="000000"/>
                </a:solidFill>
                <a:latin typeface="Courier New Bold" panose="02070609020205020404" pitchFamily="49" charset="0"/>
                <a:ea typeface="MS Mincho"/>
                <a:cs typeface="Courier New" panose="02070309020205020404" pitchFamily="49" charset="0"/>
              </a:rPr>
              <a:t> = </a:t>
            </a:r>
            <a:r>
              <a:rPr lang="en-US" sz="1600" b="1" dirty="0" err="1">
                <a:solidFill>
                  <a:srgbClr val="660066"/>
                </a:solidFill>
                <a:latin typeface="Courier New Bold" panose="02070609020205020404" pitchFamily="49" charset="0"/>
                <a:ea typeface="MS Mincho"/>
                <a:cs typeface="Courier New" panose="02070309020205020404" pitchFamily="49" charset="0"/>
              </a:rPr>
              <a:t>len</a:t>
            </a:r>
            <a:r>
              <a:rPr lang="en-US" sz="1600" b="1" dirty="0">
                <a:solidFill>
                  <a:srgbClr val="000000"/>
                </a:solidFill>
                <a:latin typeface="Courier New Bold" panose="02070609020205020404" pitchFamily="49" charset="0"/>
                <a:ea typeface="MS Mincho"/>
                <a:cs typeface="Courier New" panose="02070309020205020404" pitchFamily="49" charset="0"/>
              </a:rPr>
              <a:t>(</a:t>
            </a:r>
            <a:r>
              <a:rPr lang="en-US" sz="1600" b="1" dirty="0" err="1">
                <a:solidFill>
                  <a:srgbClr val="000000"/>
                </a:solidFill>
                <a:latin typeface="Courier New Bold" panose="02070609020205020404" pitchFamily="49" charset="0"/>
                <a:ea typeface="MS Mincho"/>
                <a:cs typeface="Courier New" panose="02070309020205020404" pitchFamily="49" charset="0"/>
              </a:rPr>
              <a:t>self.heap</a:t>
            </a:r>
            <a:r>
              <a:rPr lang="en-US" sz="1600" b="1" dirty="0">
                <a:solidFill>
                  <a:srgbClr val="000000"/>
                </a:solidFill>
                <a:latin typeface="Courier New Bold" panose="02070609020205020404" pitchFamily="49" charset="0"/>
                <a:ea typeface="MS Mincho"/>
                <a:cs typeface="Courier New" panose="02070309020205020404" pitchFamily="49" charset="0"/>
              </a:rPr>
              <a:t>) - 1</a:t>
            </a:r>
            <a:endParaRPr lang="en-US" sz="1600" dirty="0">
              <a:latin typeface="Bank Gothic Bold"/>
              <a:ea typeface="MS Mincho"/>
              <a:cs typeface="Bank Gothic Bold"/>
            </a:endParaRPr>
          </a:p>
          <a:p>
            <a:pPr marL="171450" lvl="1" indent="0">
              <a:spcBef>
                <a:spcPts val="0"/>
              </a:spcBef>
              <a:buNone/>
            </a:pPr>
            <a:r>
              <a:rPr lang="en-US" sz="1600" b="1" dirty="0">
                <a:solidFill>
                  <a:srgbClr val="FF6600"/>
                </a:solidFill>
                <a:latin typeface="Courier New Bold" panose="02070609020205020404" pitchFamily="49" charset="0"/>
                <a:ea typeface="MS Mincho"/>
                <a:cs typeface="Courier New" panose="02070309020205020404" pitchFamily="49" charset="0"/>
              </a:rPr>
              <a:t>    </a:t>
            </a:r>
            <a:r>
              <a:rPr lang="en-US" sz="1600" b="1" dirty="0">
                <a:solidFill>
                  <a:srgbClr val="8A3800"/>
                </a:solidFill>
                <a:latin typeface="Courier New Bold" panose="02070609020205020404" pitchFamily="49" charset="0"/>
                <a:ea typeface="MS Mincho"/>
                <a:cs typeface="Courier New" panose="02070309020205020404" pitchFamily="49" charset="0"/>
              </a:rPr>
              <a:t>while</a:t>
            </a:r>
            <a:r>
              <a:rPr lang="en-US" sz="1600" b="1" dirty="0">
                <a:solidFill>
                  <a:srgbClr val="FF6600"/>
                </a:solidFill>
                <a:latin typeface="Courier New Bold" panose="02070609020205020404" pitchFamily="49" charset="0"/>
                <a:ea typeface="MS Mincho"/>
                <a:cs typeface="Courier New" panose="02070309020205020404" pitchFamily="49" charset="0"/>
              </a:rPr>
              <a:t> </a:t>
            </a:r>
            <a:r>
              <a:rPr lang="en-US" sz="1600" b="1" dirty="0" err="1">
                <a:solidFill>
                  <a:srgbClr val="000000"/>
                </a:solidFill>
                <a:latin typeface="Courier New Bold" panose="02070609020205020404" pitchFamily="49" charset="0"/>
                <a:ea typeface="MS Mincho"/>
                <a:cs typeface="Courier New" panose="02070309020205020404" pitchFamily="49" charset="0"/>
              </a:rPr>
              <a:t>curPos</a:t>
            </a:r>
            <a:r>
              <a:rPr lang="en-US" sz="1600" b="1" dirty="0">
                <a:solidFill>
                  <a:srgbClr val="000000"/>
                </a:solidFill>
                <a:latin typeface="Courier New Bold" panose="02070609020205020404" pitchFamily="49" charset="0"/>
                <a:ea typeface="MS Mincho"/>
                <a:cs typeface="Courier New" panose="02070309020205020404" pitchFamily="49" charset="0"/>
              </a:rPr>
              <a:t> &gt; 0:</a:t>
            </a:r>
            <a:endParaRPr lang="en-US" sz="1600" dirty="0">
              <a:latin typeface="Bank Gothic Bold"/>
              <a:ea typeface="MS Mincho"/>
              <a:cs typeface="Bank Gothic Bold"/>
            </a:endParaRPr>
          </a:p>
          <a:p>
            <a:pPr marL="171450" lvl="1" indent="0">
              <a:spcBef>
                <a:spcPts val="0"/>
              </a:spcBef>
              <a:buNone/>
            </a:pPr>
            <a:r>
              <a:rPr lang="en-US" sz="1600" b="1" dirty="0">
                <a:solidFill>
                  <a:srgbClr val="000000"/>
                </a:solidFill>
                <a:latin typeface="Courier New Bold" panose="02070609020205020404" pitchFamily="49" charset="0"/>
                <a:ea typeface="MS Mincho"/>
                <a:cs typeface="Courier New" panose="02070309020205020404" pitchFamily="49" charset="0"/>
              </a:rPr>
              <a:t>        </a:t>
            </a:r>
            <a:r>
              <a:rPr lang="fr-FR" sz="1600" b="1" dirty="0">
                <a:solidFill>
                  <a:srgbClr val="000000"/>
                </a:solidFill>
                <a:latin typeface="Courier New Bold" panose="02070609020205020404" pitchFamily="49" charset="0"/>
                <a:ea typeface="MS Mincho"/>
                <a:cs typeface="Courier New" panose="02070309020205020404" pitchFamily="49" charset="0"/>
              </a:rPr>
              <a:t>parent = (</a:t>
            </a:r>
            <a:r>
              <a:rPr lang="fr-FR" sz="1600" b="1" dirty="0" err="1">
                <a:solidFill>
                  <a:srgbClr val="000000"/>
                </a:solidFill>
                <a:latin typeface="Courier New Bold" panose="02070609020205020404" pitchFamily="49" charset="0"/>
                <a:ea typeface="MS Mincho"/>
                <a:cs typeface="Courier New" panose="02070309020205020404" pitchFamily="49" charset="0"/>
              </a:rPr>
              <a:t>curPos</a:t>
            </a:r>
            <a:r>
              <a:rPr lang="fr-FR" sz="1600" b="1" dirty="0">
                <a:solidFill>
                  <a:srgbClr val="000000"/>
                </a:solidFill>
                <a:latin typeface="Courier New Bold" panose="02070609020205020404" pitchFamily="49" charset="0"/>
                <a:ea typeface="MS Mincho"/>
                <a:cs typeface="Courier New" panose="02070309020205020404" pitchFamily="49" charset="0"/>
              </a:rPr>
              <a:t> - 1) // 2	    </a:t>
            </a:r>
            <a:r>
              <a:rPr lang="fr-FR" sz="1600" b="1" dirty="0">
                <a:solidFill>
                  <a:srgbClr val="C00000"/>
                </a:solidFill>
                <a:latin typeface="Courier New Bold" panose="02070609020205020404" pitchFamily="49" charset="0"/>
                <a:ea typeface="MS Mincho"/>
                <a:cs typeface="Courier New" panose="02070309020205020404" pitchFamily="49" charset="0"/>
              </a:rPr>
              <a:t># </a:t>
            </a:r>
            <a:r>
              <a:rPr lang="fr-FR" sz="1600" b="1" dirty="0" err="1">
                <a:solidFill>
                  <a:srgbClr val="C00000"/>
                </a:solidFill>
                <a:latin typeface="Courier New Bold" panose="02070609020205020404" pitchFamily="49" charset="0"/>
                <a:ea typeface="MS Mincho"/>
                <a:cs typeface="Courier New" panose="02070309020205020404" pitchFamily="49" charset="0"/>
              </a:rPr>
              <a:t>Integer</a:t>
            </a:r>
            <a:r>
              <a:rPr lang="fr-FR" sz="1600" b="1" dirty="0">
                <a:solidFill>
                  <a:srgbClr val="C00000"/>
                </a:solidFill>
                <a:latin typeface="Courier New Bold" panose="02070609020205020404" pitchFamily="49" charset="0"/>
                <a:ea typeface="MS Mincho"/>
                <a:cs typeface="Courier New" panose="02070309020205020404" pitchFamily="49" charset="0"/>
              </a:rPr>
              <a:t> quotient!</a:t>
            </a:r>
            <a:endParaRPr lang="en-US" sz="1600" dirty="0">
              <a:solidFill>
                <a:srgbClr val="C00000"/>
              </a:solidFill>
              <a:latin typeface="Bank Gothic Bold"/>
              <a:ea typeface="MS Mincho"/>
              <a:cs typeface="Bank Gothic Bold"/>
            </a:endParaRPr>
          </a:p>
          <a:p>
            <a:pPr marL="171450" lvl="1" indent="0">
              <a:spcBef>
                <a:spcPts val="0"/>
              </a:spcBef>
              <a:buNone/>
            </a:pPr>
            <a:r>
              <a:rPr lang="fr-FR" sz="1600" b="1" dirty="0">
                <a:solidFill>
                  <a:srgbClr val="000000"/>
                </a:solidFill>
                <a:latin typeface="Courier New Bold" panose="02070609020205020404" pitchFamily="49" charset="0"/>
                <a:ea typeface="MS Mincho"/>
                <a:cs typeface="Courier New" panose="02070309020205020404" pitchFamily="49" charset="0"/>
              </a:rPr>
              <a:t>        </a:t>
            </a:r>
            <a:r>
              <a:rPr lang="fr-FR" sz="1600" b="1" dirty="0" err="1">
                <a:solidFill>
                  <a:srgbClr val="000000"/>
                </a:solidFill>
                <a:latin typeface="Courier New Bold" panose="02070609020205020404" pitchFamily="49" charset="0"/>
                <a:ea typeface="MS Mincho"/>
                <a:cs typeface="Courier New" panose="02070309020205020404" pitchFamily="49" charset="0"/>
              </a:rPr>
              <a:t>parentItem</a:t>
            </a:r>
            <a:r>
              <a:rPr lang="fr-FR" sz="1600" b="1" dirty="0">
                <a:solidFill>
                  <a:srgbClr val="000000"/>
                </a:solidFill>
                <a:latin typeface="Courier New Bold" panose="02070609020205020404" pitchFamily="49" charset="0"/>
                <a:ea typeface="MS Mincho"/>
                <a:cs typeface="Courier New" panose="02070309020205020404" pitchFamily="49" charset="0"/>
              </a:rPr>
              <a:t> = </a:t>
            </a:r>
            <a:r>
              <a:rPr lang="fr-FR" sz="1600" b="1" dirty="0" err="1">
                <a:solidFill>
                  <a:srgbClr val="000000"/>
                </a:solidFill>
                <a:latin typeface="Courier New Bold" panose="02070609020205020404" pitchFamily="49" charset="0"/>
                <a:ea typeface="MS Mincho"/>
                <a:cs typeface="Courier New" panose="02070309020205020404" pitchFamily="49" charset="0"/>
              </a:rPr>
              <a:t>self.heap</a:t>
            </a:r>
            <a:r>
              <a:rPr lang="fr-FR" sz="1600" b="1" dirty="0">
                <a:solidFill>
                  <a:srgbClr val="000000"/>
                </a:solidFill>
                <a:latin typeface="Courier New Bold" panose="02070609020205020404" pitchFamily="49" charset="0"/>
                <a:ea typeface="MS Mincho"/>
                <a:cs typeface="Courier New" panose="02070309020205020404" pitchFamily="49" charset="0"/>
              </a:rPr>
              <a:t>[parent]</a:t>
            </a:r>
            <a:endParaRPr lang="en-US" sz="1600" dirty="0">
              <a:latin typeface="Bank Gothic Bold"/>
              <a:ea typeface="MS Mincho"/>
              <a:cs typeface="Bank Gothic Bold"/>
            </a:endParaRPr>
          </a:p>
          <a:p>
            <a:pPr marL="171450" lvl="1" indent="0">
              <a:spcBef>
                <a:spcPts val="0"/>
              </a:spcBef>
              <a:buNone/>
            </a:pPr>
            <a:r>
              <a:rPr lang="fr-FR" sz="1600" b="1" dirty="0">
                <a:solidFill>
                  <a:srgbClr val="FF6600"/>
                </a:solidFill>
                <a:latin typeface="Courier New Bold" panose="02070609020205020404" pitchFamily="49" charset="0"/>
                <a:ea typeface="MS Mincho"/>
                <a:cs typeface="Courier New" panose="02070309020205020404" pitchFamily="49" charset="0"/>
              </a:rPr>
              <a:t>       </a:t>
            </a:r>
            <a:r>
              <a:rPr lang="fr-FR" sz="1600" b="1" dirty="0">
                <a:solidFill>
                  <a:srgbClr val="8A3800"/>
                </a:solidFill>
                <a:latin typeface="Courier New Bold" panose="02070609020205020404" pitchFamily="49" charset="0"/>
                <a:ea typeface="MS Mincho"/>
                <a:cs typeface="Courier New" panose="02070309020205020404" pitchFamily="49" charset="0"/>
              </a:rPr>
              <a:t> </a:t>
            </a:r>
            <a:r>
              <a:rPr lang="en-US" sz="1600" b="1" dirty="0">
                <a:solidFill>
                  <a:srgbClr val="8A3800"/>
                </a:solidFill>
                <a:latin typeface="Courier New Bold" panose="02070609020205020404" pitchFamily="49" charset="0"/>
                <a:ea typeface="MS Mincho"/>
                <a:cs typeface="Courier New" panose="02070309020205020404" pitchFamily="49" charset="0"/>
              </a:rPr>
              <a:t>if </a:t>
            </a:r>
            <a:r>
              <a:rPr lang="en-US" sz="1600" b="1" dirty="0" err="1">
                <a:solidFill>
                  <a:srgbClr val="000000"/>
                </a:solidFill>
                <a:latin typeface="Courier New Bold" panose="02070609020205020404" pitchFamily="49" charset="0"/>
                <a:ea typeface="MS Mincho"/>
                <a:cs typeface="Courier New" panose="02070309020205020404" pitchFamily="49" charset="0"/>
              </a:rPr>
              <a:t>parentItem</a:t>
            </a:r>
            <a:r>
              <a:rPr lang="en-US" sz="1600" b="1" dirty="0">
                <a:solidFill>
                  <a:srgbClr val="000000"/>
                </a:solidFill>
                <a:latin typeface="Courier New Bold" panose="02070609020205020404" pitchFamily="49" charset="0"/>
                <a:ea typeface="MS Mincho"/>
                <a:cs typeface="Courier New" panose="02070309020205020404" pitchFamily="49" charset="0"/>
              </a:rPr>
              <a:t> &lt;= item:         </a:t>
            </a:r>
            <a:r>
              <a:rPr lang="en-US" sz="1600" b="1" dirty="0">
                <a:solidFill>
                  <a:srgbClr val="C00000"/>
                </a:solidFill>
                <a:latin typeface="Courier New Bold" panose="02070609020205020404" pitchFamily="49" charset="0"/>
                <a:ea typeface="MS Mincho"/>
                <a:cs typeface="Courier New" panose="02070309020205020404" pitchFamily="49" charset="0"/>
              </a:rPr>
              <a:t># Found the spot</a:t>
            </a:r>
            <a:endParaRPr lang="en-US" sz="1600" dirty="0">
              <a:solidFill>
                <a:srgbClr val="C00000"/>
              </a:solidFill>
              <a:latin typeface="Bank Gothic Bold"/>
              <a:ea typeface="MS Mincho"/>
              <a:cs typeface="Bank Gothic Bold"/>
            </a:endParaRPr>
          </a:p>
          <a:p>
            <a:pPr marL="171450" lvl="1" indent="0">
              <a:spcBef>
                <a:spcPts val="0"/>
              </a:spcBef>
              <a:buNone/>
            </a:pPr>
            <a:r>
              <a:rPr lang="en-US" sz="1600" b="1" dirty="0">
                <a:solidFill>
                  <a:srgbClr val="FF6600"/>
                </a:solidFill>
                <a:latin typeface="Courier New Bold" panose="02070609020205020404" pitchFamily="49" charset="0"/>
                <a:ea typeface="MS Mincho"/>
                <a:cs typeface="Courier New" panose="02070309020205020404" pitchFamily="49" charset="0"/>
              </a:rPr>
              <a:t>            </a:t>
            </a:r>
            <a:r>
              <a:rPr lang="en-US" sz="1600" b="1" dirty="0">
                <a:solidFill>
                  <a:srgbClr val="8A3800"/>
                </a:solidFill>
                <a:latin typeface="Courier New Bold" panose="02070609020205020404" pitchFamily="49" charset="0"/>
                <a:ea typeface="MS Mincho"/>
                <a:cs typeface="Courier New" panose="02070309020205020404" pitchFamily="49" charset="0"/>
              </a:rPr>
              <a:t>break</a:t>
            </a:r>
            <a:endParaRPr lang="en-US" sz="1600" dirty="0">
              <a:solidFill>
                <a:srgbClr val="8A3800"/>
              </a:solidFill>
              <a:latin typeface="Bank Gothic Bold"/>
              <a:ea typeface="MS Mincho"/>
              <a:cs typeface="Bank Gothic Bold"/>
            </a:endParaRPr>
          </a:p>
          <a:p>
            <a:pPr marL="171450" lvl="1" indent="0">
              <a:spcBef>
                <a:spcPts val="0"/>
              </a:spcBef>
              <a:buNone/>
            </a:pPr>
            <a:r>
              <a:rPr lang="en-US" sz="1600" b="1" dirty="0">
                <a:solidFill>
                  <a:srgbClr val="FF6600"/>
                </a:solidFill>
                <a:latin typeface="Courier New Bold" panose="02070609020205020404" pitchFamily="49" charset="0"/>
                <a:ea typeface="MS Mincho"/>
                <a:cs typeface="Courier New" panose="02070309020205020404" pitchFamily="49" charset="0"/>
              </a:rPr>
              <a:t>        </a:t>
            </a:r>
            <a:r>
              <a:rPr lang="en-US" sz="1600" b="1" dirty="0">
                <a:solidFill>
                  <a:srgbClr val="8A3800"/>
                </a:solidFill>
                <a:latin typeface="Courier New Bold" panose="02070609020205020404" pitchFamily="49" charset="0"/>
                <a:ea typeface="MS Mincho"/>
                <a:cs typeface="Courier New" panose="02070309020205020404" pitchFamily="49" charset="0"/>
              </a:rPr>
              <a:t>else:                          </a:t>
            </a:r>
            <a:r>
              <a:rPr lang="en-US" sz="1600" b="1" dirty="0">
                <a:solidFill>
                  <a:srgbClr val="C00000"/>
                </a:solidFill>
                <a:latin typeface="Courier New Bold" panose="02070609020205020404" pitchFamily="49" charset="0"/>
                <a:ea typeface="MS Mincho"/>
                <a:cs typeface="Courier New" panose="02070309020205020404" pitchFamily="49" charset="0"/>
              </a:rPr>
              <a:t># Continue walking up</a:t>
            </a:r>
            <a:endParaRPr lang="en-US" sz="1600" dirty="0">
              <a:solidFill>
                <a:srgbClr val="C00000"/>
              </a:solidFill>
              <a:latin typeface="Bank Gothic Bold"/>
              <a:ea typeface="MS Mincho"/>
              <a:cs typeface="Bank Gothic Bold"/>
            </a:endParaRPr>
          </a:p>
          <a:p>
            <a:pPr marL="171450" lvl="1" indent="0">
              <a:spcBef>
                <a:spcPts val="0"/>
              </a:spcBef>
              <a:buNone/>
            </a:pPr>
            <a:r>
              <a:rPr lang="en-US" sz="1600" b="1" dirty="0">
                <a:solidFill>
                  <a:srgbClr val="FF6600"/>
                </a:solidFill>
                <a:latin typeface="Courier New Bold" panose="02070609020205020404" pitchFamily="49" charset="0"/>
                <a:ea typeface="MS Mincho"/>
                <a:cs typeface="Courier New" panose="02070309020205020404" pitchFamily="49" charset="0"/>
              </a:rPr>
              <a:t>            </a:t>
            </a:r>
            <a:r>
              <a:rPr lang="en-US" sz="1600" b="1" dirty="0" err="1">
                <a:solidFill>
                  <a:srgbClr val="000000"/>
                </a:solidFill>
                <a:latin typeface="Courier New Bold" panose="02070609020205020404" pitchFamily="49" charset="0"/>
                <a:ea typeface="MS Mincho"/>
                <a:cs typeface="Courier New" panose="02070309020205020404" pitchFamily="49" charset="0"/>
              </a:rPr>
              <a:t>self.heap</a:t>
            </a:r>
            <a:r>
              <a:rPr lang="en-US" sz="1600" b="1" dirty="0">
                <a:solidFill>
                  <a:srgbClr val="000000"/>
                </a:solidFill>
                <a:latin typeface="Courier New Bold" panose="02070609020205020404" pitchFamily="49" charset="0"/>
                <a:ea typeface="MS Mincho"/>
                <a:cs typeface="Courier New" panose="02070309020205020404" pitchFamily="49" charset="0"/>
              </a:rPr>
              <a:t>[</a:t>
            </a:r>
            <a:r>
              <a:rPr lang="en-US" sz="1600" b="1" dirty="0" err="1">
                <a:solidFill>
                  <a:srgbClr val="000000"/>
                </a:solidFill>
                <a:latin typeface="Courier New Bold" panose="02070609020205020404" pitchFamily="49" charset="0"/>
                <a:ea typeface="MS Mincho"/>
                <a:cs typeface="Courier New" panose="02070309020205020404" pitchFamily="49" charset="0"/>
              </a:rPr>
              <a:t>curPos</a:t>
            </a:r>
            <a:r>
              <a:rPr lang="en-US" sz="1600" b="1" dirty="0">
                <a:solidFill>
                  <a:srgbClr val="000000"/>
                </a:solidFill>
                <a:latin typeface="Courier New Bold" panose="02070609020205020404" pitchFamily="49" charset="0"/>
                <a:ea typeface="MS Mincho"/>
                <a:cs typeface="Courier New" panose="02070309020205020404" pitchFamily="49" charset="0"/>
              </a:rPr>
              <a:t>] = </a:t>
            </a:r>
            <a:r>
              <a:rPr lang="en-US" sz="1600" b="1" dirty="0" err="1">
                <a:solidFill>
                  <a:srgbClr val="000000"/>
                </a:solidFill>
                <a:latin typeface="Courier New Bold" panose="02070609020205020404" pitchFamily="49" charset="0"/>
                <a:ea typeface="MS Mincho"/>
                <a:cs typeface="Courier New" panose="02070309020205020404" pitchFamily="49" charset="0"/>
              </a:rPr>
              <a:t>self.heap</a:t>
            </a:r>
            <a:r>
              <a:rPr lang="en-US" sz="1600" b="1" dirty="0">
                <a:solidFill>
                  <a:srgbClr val="000000"/>
                </a:solidFill>
                <a:latin typeface="Courier New Bold" panose="02070609020205020404" pitchFamily="49" charset="0"/>
                <a:ea typeface="MS Mincho"/>
                <a:cs typeface="Courier New" panose="02070309020205020404" pitchFamily="49" charset="0"/>
              </a:rPr>
              <a:t>[parent]</a:t>
            </a:r>
            <a:endParaRPr lang="en-US" sz="1600" dirty="0">
              <a:latin typeface="Bank Gothic Bold"/>
              <a:ea typeface="MS Mincho"/>
              <a:cs typeface="Bank Gothic Bold"/>
            </a:endParaRPr>
          </a:p>
          <a:p>
            <a:pPr marL="171450" lvl="1" indent="0">
              <a:spcBef>
                <a:spcPts val="0"/>
              </a:spcBef>
              <a:buNone/>
            </a:pPr>
            <a:r>
              <a:rPr lang="en-US" sz="1600" b="1" dirty="0">
                <a:solidFill>
                  <a:srgbClr val="000000"/>
                </a:solidFill>
                <a:latin typeface="Courier New Bold" panose="02070609020205020404" pitchFamily="49" charset="0"/>
                <a:ea typeface="MS Mincho"/>
                <a:cs typeface="Courier New" panose="02070309020205020404" pitchFamily="49" charset="0"/>
              </a:rPr>
              <a:t>            </a:t>
            </a:r>
            <a:r>
              <a:rPr lang="en-US" sz="1600" b="1" dirty="0" err="1">
                <a:solidFill>
                  <a:srgbClr val="000000"/>
                </a:solidFill>
                <a:latin typeface="Courier New Bold" panose="02070609020205020404" pitchFamily="49" charset="0"/>
                <a:ea typeface="MS Mincho"/>
                <a:cs typeface="Courier New" panose="02070309020205020404" pitchFamily="49" charset="0"/>
              </a:rPr>
              <a:t>self.heap</a:t>
            </a:r>
            <a:r>
              <a:rPr lang="en-US" sz="1600" b="1" dirty="0">
                <a:solidFill>
                  <a:srgbClr val="000000"/>
                </a:solidFill>
                <a:latin typeface="Courier New Bold" panose="02070609020205020404" pitchFamily="49" charset="0"/>
                <a:ea typeface="MS Mincho"/>
                <a:cs typeface="Courier New" panose="02070309020205020404" pitchFamily="49" charset="0"/>
              </a:rPr>
              <a:t>[parent] = item</a:t>
            </a:r>
            <a:endParaRPr lang="en-US" sz="1600" dirty="0">
              <a:latin typeface="Bank Gothic Bold"/>
              <a:ea typeface="MS Mincho"/>
              <a:cs typeface="Bank Gothic Bold"/>
            </a:endParaRPr>
          </a:p>
          <a:p>
            <a:pPr marL="342900" lvl="1" indent="0">
              <a:buNone/>
            </a:pPr>
            <a:r>
              <a:rPr lang="en-US" sz="1600" b="1" dirty="0">
                <a:solidFill>
                  <a:srgbClr val="000000"/>
                </a:solidFill>
                <a:latin typeface="Courier New Bold" panose="02070609020205020404" pitchFamily="49" charset="0"/>
                <a:ea typeface="MS Mincho"/>
                <a:cs typeface="Courier New" panose="02070309020205020404" pitchFamily="49" charset="0"/>
              </a:rPr>
              <a:t>            </a:t>
            </a:r>
            <a:r>
              <a:rPr lang="en-US" sz="1600" b="1" dirty="0" err="1">
                <a:solidFill>
                  <a:srgbClr val="000000"/>
                </a:solidFill>
                <a:latin typeface="Courier New Bold" panose="02070609020205020404" pitchFamily="49" charset="0"/>
                <a:ea typeface="MS Mincho"/>
                <a:cs typeface="Courier New" panose="02070309020205020404" pitchFamily="49" charset="0"/>
              </a:rPr>
              <a:t>curPos</a:t>
            </a:r>
            <a:r>
              <a:rPr lang="en-US" sz="1600" b="1" dirty="0">
                <a:solidFill>
                  <a:srgbClr val="000000"/>
                </a:solidFill>
                <a:latin typeface="Courier New Bold" panose="02070609020205020404" pitchFamily="49" charset="0"/>
                <a:ea typeface="MS Mincho"/>
                <a:cs typeface="Courier New" panose="02070309020205020404" pitchFamily="49" charset="0"/>
              </a:rPr>
              <a:t> = parent</a:t>
            </a:r>
            <a:endParaRPr lang="en-IN" dirty="0"/>
          </a:p>
        </p:txBody>
      </p:sp>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285222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Implementing Heaps </a:t>
            </a:r>
            <a:r>
              <a:rPr lang="en-US" sz="2000" dirty="0"/>
              <a:t>(5 of 7)</a:t>
            </a:r>
          </a:p>
        </p:txBody>
      </p:sp>
      <p:sp>
        <p:nvSpPr>
          <p:cNvPr id="3" name="Content Placeholder 2"/>
          <p:cNvSpPr>
            <a:spLocks noGrp="1"/>
          </p:cNvSpPr>
          <p:nvPr>
            <p:ph idx="1"/>
          </p:nvPr>
        </p:nvSpPr>
        <p:spPr>
          <a:xfrm>
            <a:off x="628650" y="1825625"/>
            <a:ext cx="7886700" cy="2060575"/>
          </a:xfrm>
        </p:spPr>
        <p:txBody>
          <a:bodyPr>
            <a:normAutofit/>
          </a:bodyPr>
          <a:lstStyle/>
          <a:p>
            <a:pPr marL="291600" indent="-291600">
              <a:spcBef>
                <a:spcPts val="1000"/>
              </a:spcBef>
            </a:pPr>
            <a:r>
              <a:rPr lang="en-US" dirty="0"/>
              <a:t>Strategy for removals:</a:t>
            </a:r>
          </a:p>
          <a:p>
            <a:pPr lvl="1">
              <a:spcBef>
                <a:spcPts val="1000"/>
              </a:spcBef>
            </a:pPr>
            <a:r>
              <a:rPr lang="en-US" dirty="0"/>
              <a:t>Begin by saving pointers to the top element and the bottom element in the heap and by moving the element from the bottom of the heap to the top</a:t>
            </a:r>
          </a:p>
          <a:p>
            <a:pPr lvl="1">
              <a:spcBef>
                <a:spcPts val="1000"/>
              </a:spcBef>
            </a:pPr>
            <a:r>
              <a:rPr lang="en-US" dirty="0"/>
              <a:t>Walk down the heap from the top, moving the smallest child up one level, until the bottom of the heap is reached</a:t>
            </a:r>
            <a:endParaRPr lang="en-US" sz="2500" dirty="0"/>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75094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Implementing Heaps </a:t>
            </a:r>
            <a:r>
              <a:rPr lang="en-US" sz="2000" dirty="0"/>
              <a:t>(6 of 7)</a:t>
            </a:r>
          </a:p>
        </p:txBody>
      </p:sp>
      <p:sp>
        <p:nvSpPr>
          <p:cNvPr id="3" name="Content Placeholder 2"/>
          <p:cNvSpPr>
            <a:spLocks noGrp="1"/>
          </p:cNvSpPr>
          <p:nvPr>
            <p:ph idx="1"/>
          </p:nvPr>
        </p:nvSpPr>
        <p:spPr>
          <a:xfrm>
            <a:off x="628650" y="1808534"/>
            <a:ext cx="7886700" cy="323656"/>
          </a:xfrm>
        </p:spPr>
        <p:txBody>
          <a:bodyPr>
            <a:normAutofit/>
          </a:bodyPr>
          <a:lstStyle/>
          <a:p>
            <a:pPr marL="291600" indent="-291600">
              <a:spcBef>
                <a:spcPts val="1000"/>
              </a:spcBef>
            </a:pPr>
            <a:r>
              <a:rPr lang="en-US" dirty="0"/>
              <a:t>Code for the pop method:</a:t>
            </a:r>
            <a:endParaRPr lang="en-US" sz="2200" dirty="0"/>
          </a:p>
        </p:txBody>
      </p:sp>
      <p:sp>
        <p:nvSpPr>
          <p:cNvPr id="5" name="Content Placeholder 4"/>
          <p:cNvSpPr>
            <a:spLocks noGrp="1"/>
          </p:cNvSpPr>
          <p:nvPr>
            <p:ph sz="quarter" idx="12"/>
          </p:nvPr>
        </p:nvSpPr>
        <p:spPr>
          <a:xfrm>
            <a:off x="779092" y="2286000"/>
            <a:ext cx="7315200" cy="3733800"/>
          </a:xfrm>
        </p:spPr>
        <p:txBody>
          <a:bodyPr>
            <a:normAutofit lnSpcReduction="10000"/>
          </a:bodyPr>
          <a:lstStyle/>
          <a:p>
            <a:pPr marL="171450" lvl="1" indent="0">
              <a:spcBef>
                <a:spcPts val="0"/>
              </a:spcBef>
              <a:buNone/>
            </a:pP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0000FF"/>
                </a:solidFill>
                <a:latin typeface="Courier New Bold" panose="02070609020205020404" pitchFamily="49" charset="0"/>
                <a:ea typeface="MS Mincho"/>
                <a:cs typeface="Courier New" panose="02070309020205020404" pitchFamily="49" charset="0"/>
              </a:rPr>
              <a:t>pop</a:t>
            </a:r>
            <a:r>
              <a:rPr lang="en-US" b="1" dirty="0">
                <a:solidFill>
                  <a:srgbClr val="000000"/>
                </a:solidFill>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self.isEmpty</a:t>
            </a:r>
            <a:r>
              <a:rPr lang="en-US" b="1" dirty="0">
                <a:solidFill>
                  <a:srgbClr val="000000"/>
                </a:solidFill>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raise </a:t>
            </a:r>
            <a:r>
              <a:rPr lang="en-US" b="1" dirty="0" err="1">
                <a:solidFill>
                  <a:srgbClr val="660066"/>
                </a:solidFill>
                <a:latin typeface="Courier New Bold" panose="02070609020205020404" pitchFamily="49" charset="0"/>
                <a:ea typeface="MS Mincho"/>
                <a:cs typeface="Courier New" panose="02070309020205020404" pitchFamily="49" charset="0"/>
              </a:rPr>
              <a:t>AttributeError</a:t>
            </a:r>
            <a:r>
              <a:rPr lang="en-US" b="1" dirty="0">
                <a:solidFill>
                  <a:srgbClr val="000000"/>
                </a:solidFill>
                <a:latin typeface="Courier New Bold" panose="02070609020205020404" pitchFamily="49" charset="0"/>
                <a:ea typeface="MS Mincho"/>
                <a:cs typeface="Courier New" panose="02070309020205020404" pitchFamily="49" charset="0"/>
              </a:rPr>
              <a:t>(</a:t>
            </a:r>
            <a:r>
              <a:rPr lang="en-US" b="1" dirty="0">
                <a:solidFill>
                  <a:srgbClr val="006800"/>
                </a:solidFill>
                <a:latin typeface="Courier New Bold" panose="02070609020205020404" pitchFamily="49" charset="0"/>
                <a:ea typeface="MS Mincho"/>
                <a:cs typeface="Courier New" panose="02070309020205020404" pitchFamily="49" charset="0"/>
              </a:rPr>
              <a:t>"Heap is empty"</a:t>
            </a:r>
            <a:r>
              <a:rPr lang="en-US" b="1" dirty="0">
                <a:solidFill>
                  <a:srgbClr val="000000"/>
                </a:solidFill>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self.size</a:t>
            </a:r>
            <a:r>
              <a:rPr lang="en-US" b="1" dirty="0">
                <a:solidFill>
                  <a:srgbClr val="000000"/>
                </a:solidFill>
                <a:latin typeface="Courier New Bold" panose="02070609020205020404" pitchFamily="49" charset="0"/>
                <a:ea typeface="MS Mincho"/>
                <a:cs typeface="Courier New" panose="02070309020205020404" pitchFamily="49" charset="0"/>
              </a:rPr>
              <a:t> -= 1</a:t>
            </a:r>
            <a:endParaRPr lang="en-US" sz="1300" dirty="0">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topItem</a:t>
            </a:r>
            <a:r>
              <a:rPr lang="en-US" b="1" dirty="0">
                <a:solidFill>
                  <a:srgbClr val="000000"/>
                </a:solidFill>
                <a:latin typeface="Courier New Bold" panose="02070609020205020404" pitchFamily="49" charset="0"/>
                <a:ea typeface="MS Mincho"/>
                <a:cs typeface="Courier New" panose="02070309020205020404" pitchFamily="49" charset="0"/>
              </a:rPr>
              <a:t> = </a:t>
            </a:r>
            <a:r>
              <a:rPr lang="en-US" b="1" dirty="0" err="1">
                <a:solidFill>
                  <a:srgbClr val="000000"/>
                </a:solidFill>
                <a:latin typeface="Courier New Bold" panose="02070609020205020404" pitchFamily="49" charset="0"/>
                <a:ea typeface="MS Mincho"/>
                <a:cs typeface="Courier New" panose="02070309020205020404" pitchFamily="49" charset="0"/>
              </a:rPr>
              <a:t>self.heap</a:t>
            </a:r>
            <a:r>
              <a:rPr lang="en-US" b="1" dirty="0">
                <a:solidFill>
                  <a:srgbClr val="000000"/>
                </a:solidFill>
                <a:latin typeface="Courier New Bold" panose="02070609020205020404" pitchFamily="49" charset="0"/>
                <a:ea typeface="MS Mincho"/>
                <a:cs typeface="Courier New" panose="02070309020205020404" pitchFamily="49" charset="0"/>
              </a:rPr>
              <a:t>[0]</a:t>
            </a:r>
            <a:endParaRPr lang="en-US" sz="1300" dirty="0">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bottomItem</a:t>
            </a:r>
            <a:r>
              <a:rPr lang="en-US" b="1" dirty="0">
                <a:solidFill>
                  <a:srgbClr val="000000"/>
                </a:solidFill>
                <a:latin typeface="Courier New Bold" panose="02070609020205020404" pitchFamily="49" charset="0"/>
                <a:ea typeface="MS Mincho"/>
                <a:cs typeface="Courier New" panose="02070309020205020404" pitchFamily="49" charset="0"/>
              </a:rPr>
              <a:t> = </a:t>
            </a:r>
            <a:r>
              <a:rPr lang="en-US" b="1" dirty="0" err="1">
                <a:solidFill>
                  <a:srgbClr val="000000"/>
                </a:solidFill>
                <a:latin typeface="Courier New Bold" panose="02070609020205020404" pitchFamily="49" charset="0"/>
                <a:ea typeface="MS Mincho"/>
                <a:cs typeface="Courier New" panose="02070309020205020404" pitchFamily="49" charset="0"/>
              </a:rPr>
              <a:t>self.heap.pop</a:t>
            </a:r>
            <a:r>
              <a:rPr lang="en-US" b="1" dirty="0">
                <a:solidFill>
                  <a:srgbClr val="000000"/>
                </a:solidFill>
                <a:latin typeface="Courier New Bold" panose="02070609020205020404" pitchFamily="49" charset="0"/>
                <a:ea typeface="MS Mincho"/>
                <a:cs typeface="Courier New" panose="02070309020205020404" pitchFamily="49" charset="0"/>
              </a:rPr>
              <a:t>(</a:t>
            </a:r>
            <a:r>
              <a:rPr lang="en-US" b="1" dirty="0" err="1">
                <a:solidFill>
                  <a:srgbClr val="660066"/>
                </a:solidFill>
                <a:latin typeface="Courier New Bold" panose="02070609020205020404" pitchFamily="49" charset="0"/>
                <a:ea typeface="MS Mincho"/>
                <a:cs typeface="Courier New" panose="02070309020205020404" pitchFamily="49" charset="0"/>
              </a:rPr>
              <a:t>len</a:t>
            </a:r>
            <a:r>
              <a:rPr lang="en-US" b="1" dirty="0">
                <a:solidFill>
                  <a:srgbClr val="000000"/>
                </a:solidFill>
                <a:latin typeface="Courier New Bold" panose="02070609020205020404" pitchFamily="49" charset="0"/>
                <a:ea typeface="MS Mincho"/>
                <a:cs typeface="Courier New" panose="02070309020205020404" pitchFamily="49" charset="0"/>
              </a:rPr>
              <a:t>(</a:t>
            </a:r>
            <a:r>
              <a:rPr lang="en-US" b="1" dirty="0" err="1">
                <a:solidFill>
                  <a:srgbClr val="000000"/>
                </a:solidFill>
                <a:latin typeface="Courier New Bold" panose="02070609020205020404" pitchFamily="49" charset="0"/>
                <a:ea typeface="MS Mincho"/>
                <a:cs typeface="Courier New" panose="02070309020205020404" pitchFamily="49" charset="0"/>
              </a:rPr>
              <a:t>self.heap</a:t>
            </a:r>
            <a:r>
              <a:rPr lang="en-US" b="1" dirty="0">
                <a:solidFill>
                  <a:srgbClr val="000000"/>
                </a:solidFill>
                <a:latin typeface="Courier New Bold" panose="02070609020205020404" pitchFamily="49" charset="0"/>
                <a:ea typeface="MS Mincho"/>
                <a:cs typeface="Courier New" panose="02070309020205020404" pitchFamily="49" charset="0"/>
              </a:rPr>
              <a:t>) - 1)</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self.isEmpty</a:t>
            </a:r>
            <a:r>
              <a:rPr lang="en-US" b="1" dirty="0">
                <a:solidFill>
                  <a:srgbClr val="000000"/>
                </a:solidFill>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bottomItem</a:t>
            </a:r>
            <a:endParaRPr lang="en-US" sz="1300" dirty="0">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self.heap</a:t>
            </a:r>
            <a:r>
              <a:rPr lang="en-US" b="1" dirty="0">
                <a:solidFill>
                  <a:srgbClr val="000000"/>
                </a:solidFill>
                <a:latin typeface="Courier New Bold" panose="02070609020205020404" pitchFamily="49" charset="0"/>
                <a:ea typeface="MS Mincho"/>
                <a:cs typeface="Courier New" panose="02070309020205020404" pitchFamily="49" charset="0"/>
              </a:rPr>
              <a:t>[0] = </a:t>
            </a:r>
            <a:r>
              <a:rPr lang="en-US" b="1" dirty="0" err="1">
                <a:solidFill>
                  <a:srgbClr val="000000"/>
                </a:solidFill>
                <a:latin typeface="Courier New Bold" panose="02070609020205020404" pitchFamily="49" charset="0"/>
                <a:ea typeface="MS Mincho"/>
                <a:cs typeface="Courier New" panose="02070309020205020404" pitchFamily="49" charset="0"/>
              </a:rPr>
              <a:t>bottomItem</a:t>
            </a:r>
            <a:endParaRPr lang="en-US" sz="1300" dirty="0">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lastIndex</a:t>
            </a:r>
            <a:r>
              <a:rPr lang="en-US" b="1" dirty="0">
                <a:solidFill>
                  <a:srgbClr val="000000"/>
                </a:solidFill>
                <a:latin typeface="Courier New Bold" panose="02070609020205020404" pitchFamily="49" charset="0"/>
                <a:ea typeface="MS Mincho"/>
                <a:cs typeface="Courier New" panose="02070309020205020404" pitchFamily="49" charset="0"/>
              </a:rPr>
              <a:t> = </a:t>
            </a:r>
            <a:r>
              <a:rPr lang="en-US" b="1" dirty="0" err="1">
                <a:solidFill>
                  <a:srgbClr val="000000"/>
                </a:solidFill>
                <a:latin typeface="Courier New Bold" panose="02070609020205020404" pitchFamily="49" charset="0"/>
                <a:ea typeface="MS Mincho"/>
                <a:cs typeface="Courier New" panose="02070309020205020404" pitchFamily="49" charset="0"/>
              </a:rPr>
              <a:t>len</a:t>
            </a:r>
            <a:r>
              <a:rPr lang="en-US" b="1" dirty="0">
                <a:solidFill>
                  <a:srgbClr val="000000"/>
                </a:solidFill>
                <a:latin typeface="Courier New Bold" panose="02070609020205020404" pitchFamily="49" charset="0"/>
                <a:ea typeface="MS Mincho"/>
                <a:cs typeface="Courier New" panose="02070309020205020404" pitchFamily="49" charset="0"/>
              </a:rPr>
              <a:t>(</a:t>
            </a:r>
            <a:r>
              <a:rPr lang="en-US" b="1" dirty="0" err="1">
                <a:solidFill>
                  <a:srgbClr val="000000"/>
                </a:solidFill>
                <a:latin typeface="Courier New Bold" panose="02070609020205020404" pitchFamily="49" charset="0"/>
                <a:ea typeface="MS Mincho"/>
                <a:cs typeface="Courier New" panose="02070309020205020404" pitchFamily="49" charset="0"/>
              </a:rPr>
              <a:t>self.heap</a:t>
            </a:r>
            <a:r>
              <a:rPr lang="en-US" b="1" dirty="0">
                <a:solidFill>
                  <a:srgbClr val="000000"/>
                </a:solidFill>
                <a:latin typeface="Courier New Bold" panose="02070609020205020404" pitchFamily="49" charset="0"/>
                <a:ea typeface="MS Mincho"/>
                <a:cs typeface="Courier New" panose="02070309020205020404" pitchFamily="49" charset="0"/>
              </a:rPr>
              <a:t>) - 1</a:t>
            </a:r>
            <a:endParaRPr lang="en-US" sz="1300" dirty="0">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curPos</a:t>
            </a:r>
            <a:r>
              <a:rPr lang="en-US" b="1" dirty="0">
                <a:solidFill>
                  <a:srgbClr val="000000"/>
                </a:solidFill>
                <a:latin typeface="Courier New Bold" panose="02070609020205020404" pitchFamily="49" charset="0"/>
                <a:ea typeface="MS Mincho"/>
                <a:cs typeface="Courier New" panose="02070309020205020404" pitchFamily="49" charset="0"/>
              </a:rPr>
              <a:t> = 0</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while True</a:t>
            </a:r>
            <a:r>
              <a:rPr lang="en-US" b="1" dirty="0">
                <a:solidFill>
                  <a:srgbClr val="000000"/>
                </a:solidFill>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leftChild</a:t>
            </a:r>
            <a:r>
              <a:rPr lang="en-US" b="1" dirty="0">
                <a:solidFill>
                  <a:srgbClr val="000000"/>
                </a:solidFill>
                <a:latin typeface="Courier New Bold" panose="02070609020205020404" pitchFamily="49" charset="0"/>
                <a:ea typeface="MS Mincho"/>
                <a:cs typeface="Courier New" panose="02070309020205020404" pitchFamily="49" charset="0"/>
              </a:rPr>
              <a:t> = 2 * </a:t>
            </a:r>
            <a:r>
              <a:rPr lang="en-US" b="1" dirty="0" err="1">
                <a:solidFill>
                  <a:srgbClr val="000000"/>
                </a:solidFill>
                <a:latin typeface="Courier New Bold" panose="02070609020205020404" pitchFamily="49" charset="0"/>
                <a:ea typeface="MS Mincho"/>
                <a:cs typeface="Courier New" panose="02070309020205020404" pitchFamily="49" charset="0"/>
              </a:rPr>
              <a:t>curPos</a:t>
            </a:r>
            <a:r>
              <a:rPr lang="en-US" b="1" dirty="0">
                <a:solidFill>
                  <a:srgbClr val="000000"/>
                </a:solidFill>
                <a:latin typeface="Courier New Bold" panose="02070609020205020404" pitchFamily="49" charset="0"/>
                <a:ea typeface="MS Mincho"/>
                <a:cs typeface="Courier New" panose="02070309020205020404" pitchFamily="49" charset="0"/>
              </a:rPr>
              <a:t> + 1</a:t>
            </a:r>
            <a:endParaRPr lang="en-US" sz="1300" dirty="0">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rightChild</a:t>
            </a:r>
            <a:r>
              <a:rPr lang="en-US" b="1" dirty="0">
                <a:solidFill>
                  <a:srgbClr val="000000"/>
                </a:solidFill>
                <a:latin typeface="Courier New Bold" panose="02070609020205020404" pitchFamily="49" charset="0"/>
                <a:ea typeface="MS Mincho"/>
                <a:cs typeface="Courier New" panose="02070309020205020404" pitchFamily="49" charset="0"/>
              </a:rPr>
              <a:t> = 2 * </a:t>
            </a:r>
            <a:r>
              <a:rPr lang="en-US" b="1" dirty="0" err="1">
                <a:solidFill>
                  <a:srgbClr val="000000"/>
                </a:solidFill>
                <a:latin typeface="Courier New Bold" panose="02070609020205020404" pitchFamily="49" charset="0"/>
                <a:ea typeface="MS Mincho"/>
                <a:cs typeface="Courier New" panose="02070309020205020404" pitchFamily="49" charset="0"/>
              </a:rPr>
              <a:t>curPos</a:t>
            </a:r>
            <a:r>
              <a:rPr lang="en-US" b="1" dirty="0">
                <a:solidFill>
                  <a:srgbClr val="000000"/>
                </a:solidFill>
                <a:latin typeface="Courier New Bold" panose="02070609020205020404" pitchFamily="49" charset="0"/>
                <a:ea typeface="MS Mincho"/>
                <a:cs typeface="Courier New" panose="02070309020205020404" pitchFamily="49" charset="0"/>
              </a:rPr>
              <a:t> + 2</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leftChild</a:t>
            </a:r>
            <a:r>
              <a:rPr lang="en-US" b="1" dirty="0">
                <a:solidFill>
                  <a:srgbClr val="000000"/>
                </a:solidFill>
                <a:latin typeface="Courier New Bold" panose="02070609020205020404" pitchFamily="49" charset="0"/>
                <a:ea typeface="MS Mincho"/>
                <a:cs typeface="Courier New" panose="02070309020205020404" pitchFamily="49" charset="0"/>
              </a:rPr>
              <a:t> &gt; </a:t>
            </a:r>
            <a:r>
              <a:rPr lang="en-US" b="1" dirty="0" err="1">
                <a:solidFill>
                  <a:srgbClr val="000000"/>
                </a:solidFill>
                <a:latin typeface="Courier New Bold" panose="02070609020205020404" pitchFamily="49" charset="0"/>
                <a:ea typeface="MS Mincho"/>
                <a:cs typeface="Courier New" panose="02070309020205020404" pitchFamily="49" charset="0"/>
              </a:rPr>
              <a:t>lastIndex</a:t>
            </a:r>
            <a:r>
              <a:rPr lang="en-US" b="1" dirty="0">
                <a:solidFill>
                  <a:srgbClr val="000000"/>
                </a:solidFill>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break</a:t>
            </a:r>
            <a:endParaRPr lang="en-IN" dirty="0">
              <a:solidFill>
                <a:srgbClr val="8A3800"/>
              </a:solidFill>
            </a:endParaRPr>
          </a:p>
        </p:txBody>
      </p:sp>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994025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Implementing Heaps </a:t>
            </a:r>
            <a:r>
              <a:rPr lang="en-US" sz="2000" dirty="0"/>
              <a:t>(7 of 7)</a:t>
            </a:r>
          </a:p>
        </p:txBody>
      </p:sp>
      <p:sp>
        <p:nvSpPr>
          <p:cNvPr id="3" name="Content Placeholder 2"/>
          <p:cNvSpPr>
            <a:spLocks noGrp="1"/>
          </p:cNvSpPr>
          <p:nvPr>
            <p:ph idx="1"/>
          </p:nvPr>
        </p:nvSpPr>
        <p:spPr>
          <a:xfrm>
            <a:off x="628650" y="1825625"/>
            <a:ext cx="7886700" cy="314381"/>
          </a:xfrm>
        </p:spPr>
        <p:txBody>
          <a:bodyPr>
            <a:normAutofit/>
          </a:bodyPr>
          <a:lstStyle/>
          <a:p>
            <a:pPr marL="291600" indent="-291600">
              <a:spcBef>
                <a:spcPts val="1000"/>
              </a:spcBef>
            </a:pPr>
            <a:r>
              <a:rPr lang="en-US" dirty="0"/>
              <a:t>Code for the pop method: (continued)</a:t>
            </a:r>
            <a:endParaRPr lang="en-US" b="1" dirty="0">
              <a:solidFill>
                <a:srgbClr val="FF6600"/>
              </a:solidFill>
              <a:latin typeface="Courier New Bold" panose="02070609020205020404" pitchFamily="49" charset="0"/>
              <a:ea typeface="MS Mincho"/>
              <a:cs typeface="Courier New" panose="02070309020205020404" pitchFamily="49" charset="0"/>
            </a:endParaRPr>
          </a:p>
        </p:txBody>
      </p:sp>
      <p:sp>
        <p:nvSpPr>
          <p:cNvPr id="5" name="Content Placeholder 4"/>
          <p:cNvSpPr>
            <a:spLocks noGrp="1"/>
          </p:cNvSpPr>
          <p:nvPr>
            <p:ph sz="quarter" idx="12"/>
          </p:nvPr>
        </p:nvSpPr>
        <p:spPr>
          <a:xfrm>
            <a:off x="628650" y="2251103"/>
            <a:ext cx="7448550" cy="3794319"/>
          </a:xfrm>
        </p:spPr>
        <p:txBody>
          <a:bodyPr>
            <a:normAutofit lnSpcReduction="10000"/>
          </a:bodyPr>
          <a:lstStyle/>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rightChild</a:t>
            </a:r>
            <a:r>
              <a:rPr lang="en-US" b="1" dirty="0">
                <a:solidFill>
                  <a:srgbClr val="000000"/>
                </a:solidFill>
                <a:latin typeface="Courier New Bold" panose="02070609020205020404" pitchFamily="49" charset="0"/>
                <a:ea typeface="MS Mincho"/>
                <a:cs typeface="Courier New" panose="02070309020205020404" pitchFamily="49" charset="0"/>
              </a:rPr>
              <a:t> &gt; </a:t>
            </a:r>
            <a:r>
              <a:rPr lang="en-US" b="1" dirty="0" err="1">
                <a:solidFill>
                  <a:srgbClr val="000000"/>
                </a:solidFill>
                <a:latin typeface="Courier New Bold" panose="02070609020205020404" pitchFamily="49" charset="0"/>
                <a:ea typeface="MS Mincho"/>
                <a:cs typeface="Courier New" panose="02070309020205020404" pitchFamily="49" charset="0"/>
              </a:rPr>
              <a:t>lastIndex</a:t>
            </a:r>
            <a:r>
              <a:rPr lang="en-US" b="1" dirty="0">
                <a:solidFill>
                  <a:srgbClr val="000000"/>
                </a:solidFill>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maxChild</a:t>
            </a:r>
            <a:r>
              <a:rPr lang="en-US" b="1" dirty="0">
                <a:solidFill>
                  <a:srgbClr val="000000"/>
                </a:solidFill>
                <a:latin typeface="Courier New Bold" panose="02070609020205020404" pitchFamily="49" charset="0"/>
                <a:ea typeface="MS Mincho"/>
                <a:cs typeface="Courier New" panose="02070309020205020404" pitchFamily="49" charset="0"/>
              </a:rPr>
              <a:t> = </a:t>
            </a:r>
            <a:r>
              <a:rPr lang="en-US" b="1" dirty="0" err="1">
                <a:solidFill>
                  <a:srgbClr val="000000"/>
                </a:solidFill>
                <a:latin typeface="Courier New Bold" panose="02070609020205020404" pitchFamily="49" charset="0"/>
                <a:ea typeface="MS Mincho"/>
                <a:cs typeface="Courier New" panose="02070309020205020404" pitchFamily="49" charset="0"/>
              </a:rPr>
              <a:t>leftChild</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else:</a:t>
            </a:r>
            <a:endParaRPr lang="en-US" sz="1300" dirty="0">
              <a:solidFill>
                <a:srgbClr val="8A3800"/>
              </a:solidFill>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leftItem</a:t>
            </a:r>
            <a:r>
              <a:rPr lang="en-US" b="1" dirty="0">
                <a:solidFill>
                  <a:srgbClr val="000000"/>
                </a:solidFill>
                <a:latin typeface="Courier New Bold" panose="02070609020205020404" pitchFamily="49" charset="0"/>
                <a:ea typeface="MS Mincho"/>
                <a:cs typeface="Courier New" panose="02070309020205020404" pitchFamily="49" charset="0"/>
              </a:rPr>
              <a:t> = </a:t>
            </a:r>
            <a:r>
              <a:rPr lang="en-US" b="1" dirty="0" err="1">
                <a:solidFill>
                  <a:srgbClr val="000000"/>
                </a:solidFill>
                <a:latin typeface="Courier New Bold" panose="02070609020205020404" pitchFamily="49" charset="0"/>
                <a:ea typeface="MS Mincho"/>
                <a:cs typeface="Courier New" panose="02070309020205020404" pitchFamily="49" charset="0"/>
              </a:rPr>
              <a:t>self.heap</a:t>
            </a:r>
            <a:r>
              <a:rPr lang="en-US" b="1" dirty="0">
                <a:solidFill>
                  <a:srgbClr val="000000"/>
                </a:solidFill>
                <a:latin typeface="Courier New Bold" panose="02070609020205020404" pitchFamily="49" charset="0"/>
                <a:ea typeface="MS Mincho"/>
                <a:cs typeface="Courier New" panose="02070309020205020404" pitchFamily="49" charset="0"/>
              </a:rPr>
              <a:t>[</a:t>
            </a:r>
            <a:r>
              <a:rPr lang="en-US" b="1" dirty="0" err="1">
                <a:solidFill>
                  <a:srgbClr val="000000"/>
                </a:solidFill>
                <a:latin typeface="Courier New Bold" panose="02070609020205020404" pitchFamily="49" charset="0"/>
                <a:ea typeface="MS Mincho"/>
                <a:cs typeface="Courier New" panose="02070309020205020404" pitchFamily="49" charset="0"/>
              </a:rPr>
              <a:t>leftChild</a:t>
            </a:r>
            <a:r>
              <a:rPr lang="en-US" b="1" dirty="0">
                <a:solidFill>
                  <a:srgbClr val="000000"/>
                </a:solidFill>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rightItem</a:t>
            </a:r>
            <a:r>
              <a:rPr lang="en-US" b="1" dirty="0">
                <a:solidFill>
                  <a:srgbClr val="000000"/>
                </a:solidFill>
                <a:latin typeface="Courier New Bold" panose="02070609020205020404" pitchFamily="49" charset="0"/>
                <a:ea typeface="MS Mincho"/>
                <a:cs typeface="Courier New" panose="02070309020205020404" pitchFamily="49" charset="0"/>
              </a:rPr>
              <a:t> = </a:t>
            </a:r>
            <a:r>
              <a:rPr lang="en-US" b="1" dirty="0" err="1">
                <a:solidFill>
                  <a:srgbClr val="000000"/>
                </a:solidFill>
                <a:latin typeface="Courier New Bold" panose="02070609020205020404" pitchFamily="49" charset="0"/>
                <a:ea typeface="MS Mincho"/>
                <a:cs typeface="Courier New" panose="02070309020205020404" pitchFamily="49" charset="0"/>
              </a:rPr>
              <a:t>self.heap</a:t>
            </a:r>
            <a:r>
              <a:rPr lang="en-US" b="1" dirty="0">
                <a:solidFill>
                  <a:srgbClr val="000000"/>
                </a:solidFill>
                <a:latin typeface="Courier New Bold" panose="02070609020205020404" pitchFamily="49" charset="0"/>
                <a:ea typeface="MS Mincho"/>
                <a:cs typeface="Courier New" panose="02070309020205020404" pitchFamily="49" charset="0"/>
              </a:rPr>
              <a:t>[</a:t>
            </a:r>
            <a:r>
              <a:rPr lang="en-US" b="1" dirty="0" err="1">
                <a:solidFill>
                  <a:srgbClr val="000000"/>
                </a:solidFill>
                <a:latin typeface="Courier New Bold" panose="02070609020205020404" pitchFamily="49" charset="0"/>
                <a:ea typeface="MS Mincho"/>
                <a:cs typeface="Courier New" panose="02070309020205020404" pitchFamily="49" charset="0"/>
              </a:rPr>
              <a:t>rightChild</a:t>
            </a:r>
            <a:r>
              <a:rPr lang="en-US" b="1" dirty="0">
                <a:solidFill>
                  <a:srgbClr val="000000"/>
                </a:solidFill>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leftItem</a:t>
            </a:r>
            <a:r>
              <a:rPr lang="en-US" b="1" dirty="0">
                <a:solidFill>
                  <a:srgbClr val="000000"/>
                </a:solidFill>
                <a:latin typeface="Courier New Bold" panose="02070609020205020404" pitchFamily="49" charset="0"/>
                <a:ea typeface="MS Mincho"/>
                <a:cs typeface="Courier New" panose="02070309020205020404" pitchFamily="49" charset="0"/>
              </a:rPr>
              <a:t> &lt; </a:t>
            </a:r>
            <a:r>
              <a:rPr lang="en-US" b="1" dirty="0" err="1">
                <a:solidFill>
                  <a:srgbClr val="000000"/>
                </a:solidFill>
                <a:latin typeface="Courier New Bold" panose="02070609020205020404" pitchFamily="49" charset="0"/>
                <a:ea typeface="MS Mincho"/>
                <a:cs typeface="Courier New" panose="02070309020205020404" pitchFamily="49" charset="0"/>
              </a:rPr>
              <a:t>rightItem</a:t>
            </a:r>
            <a:r>
              <a:rPr lang="en-US" b="1" dirty="0">
                <a:solidFill>
                  <a:srgbClr val="000000"/>
                </a:solidFill>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maxChild</a:t>
            </a:r>
            <a:r>
              <a:rPr lang="en-US" b="1" dirty="0">
                <a:solidFill>
                  <a:srgbClr val="000000"/>
                </a:solidFill>
                <a:latin typeface="Courier New Bold" panose="02070609020205020404" pitchFamily="49" charset="0"/>
                <a:ea typeface="MS Mincho"/>
                <a:cs typeface="Courier New" panose="02070309020205020404" pitchFamily="49" charset="0"/>
              </a:rPr>
              <a:t> = </a:t>
            </a:r>
            <a:r>
              <a:rPr lang="en-US" b="1" dirty="0" err="1">
                <a:solidFill>
                  <a:srgbClr val="000000"/>
                </a:solidFill>
                <a:latin typeface="Courier New Bold" panose="02070609020205020404" pitchFamily="49" charset="0"/>
                <a:ea typeface="MS Mincho"/>
                <a:cs typeface="Courier New" panose="02070309020205020404" pitchFamily="49" charset="0"/>
              </a:rPr>
              <a:t>leftChild</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else:</a:t>
            </a:r>
            <a:endParaRPr lang="en-US" sz="1300" dirty="0">
              <a:solidFill>
                <a:srgbClr val="8A3800"/>
              </a:solidFill>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maxChild</a:t>
            </a:r>
            <a:r>
              <a:rPr lang="en-US" b="1" dirty="0">
                <a:solidFill>
                  <a:srgbClr val="000000"/>
                </a:solidFill>
                <a:latin typeface="Courier New Bold" panose="02070609020205020404" pitchFamily="49" charset="0"/>
                <a:ea typeface="MS Mincho"/>
                <a:cs typeface="Courier New" panose="02070309020205020404" pitchFamily="49" charset="0"/>
              </a:rPr>
              <a:t> = </a:t>
            </a:r>
            <a:r>
              <a:rPr lang="en-US" b="1" dirty="0" err="1">
                <a:solidFill>
                  <a:srgbClr val="000000"/>
                </a:solidFill>
                <a:latin typeface="Courier New Bold" panose="02070609020205020404" pitchFamily="49" charset="0"/>
                <a:ea typeface="MS Mincho"/>
                <a:cs typeface="Courier New" panose="02070309020205020404" pitchFamily="49" charset="0"/>
              </a:rPr>
              <a:t>rightChild</a:t>
            </a:r>
            <a:endParaRPr lang="en-US" sz="1300" dirty="0">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maxItem</a:t>
            </a:r>
            <a:r>
              <a:rPr lang="en-US" b="1" dirty="0">
                <a:solidFill>
                  <a:srgbClr val="000000"/>
                </a:solidFill>
                <a:latin typeface="Courier New Bold" panose="02070609020205020404" pitchFamily="49" charset="0"/>
                <a:ea typeface="MS Mincho"/>
                <a:cs typeface="Courier New" panose="02070309020205020404" pitchFamily="49" charset="0"/>
              </a:rPr>
              <a:t> = </a:t>
            </a:r>
            <a:r>
              <a:rPr lang="en-US" b="1" dirty="0" err="1">
                <a:solidFill>
                  <a:srgbClr val="000000"/>
                </a:solidFill>
                <a:latin typeface="Courier New Bold" panose="02070609020205020404" pitchFamily="49" charset="0"/>
                <a:ea typeface="MS Mincho"/>
                <a:cs typeface="Courier New" panose="02070309020205020404" pitchFamily="49" charset="0"/>
              </a:rPr>
              <a:t>self.heap</a:t>
            </a:r>
            <a:r>
              <a:rPr lang="en-US" b="1" dirty="0">
                <a:solidFill>
                  <a:srgbClr val="000000"/>
                </a:solidFill>
                <a:latin typeface="Courier New Bold" panose="02070609020205020404" pitchFamily="49" charset="0"/>
                <a:ea typeface="MS Mincho"/>
                <a:cs typeface="Courier New" panose="02070309020205020404" pitchFamily="49" charset="0"/>
              </a:rPr>
              <a:t>[</a:t>
            </a:r>
            <a:r>
              <a:rPr lang="en-US" b="1" dirty="0" err="1">
                <a:solidFill>
                  <a:srgbClr val="000000"/>
                </a:solidFill>
                <a:latin typeface="Courier New Bold" panose="02070609020205020404" pitchFamily="49" charset="0"/>
                <a:ea typeface="MS Mincho"/>
                <a:cs typeface="Courier New" panose="02070309020205020404" pitchFamily="49" charset="0"/>
              </a:rPr>
              <a:t>maxChild</a:t>
            </a:r>
            <a:r>
              <a:rPr lang="en-US" b="1" dirty="0">
                <a:solidFill>
                  <a:srgbClr val="000000"/>
                </a:solidFill>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bottomItem</a:t>
            </a:r>
            <a:r>
              <a:rPr lang="en-US" b="1" dirty="0">
                <a:solidFill>
                  <a:srgbClr val="000000"/>
                </a:solidFill>
                <a:latin typeface="Courier New Bold" panose="02070609020205020404" pitchFamily="49" charset="0"/>
                <a:ea typeface="MS Mincho"/>
                <a:cs typeface="Courier New" panose="02070309020205020404" pitchFamily="49" charset="0"/>
              </a:rPr>
              <a:t> &lt;= </a:t>
            </a:r>
            <a:r>
              <a:rPr lang="en-US" b="1" dirty="0" err="1">
                <a:solidFill>
                  <a:srgbClr val="000000"/>
                </a:solidFill>
                <a:latin typeface="Courier New Bold" panose="02070609020205020404" pitchFamily="49" charset="0"/>
                <a:ea typeface="MS Mincho"/>
                <a:cs typeface="Courier New" panose="02070309020205020404" pitchFamily="49" charset="0"/>
              </a:rPr>
              <a:t>maxItem</a:t>
            </a:r>
            <a:r>
              <a:rPr lang="en-US" b="1" dirty="0">
                <a:solidFill>
                  <a:srgbClr val="000000"/>
                </a:solidFill>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break</a:t>
            </a:r>
            <a:endParaRPr lang="en-US" sz="1300" dirty="0">
              <a:solidFill>
                <a:srgbClr val="8A38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else:</a:t>
            </a:r>
            <a:endParaRPr lang="en-US" sz="1300" dirty="0">
              <a:solidFill>
                <a:srgbClr val="8A3800"/>
              </a:solidFill>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self.heap</a:t>
            </a:r>
            <a:r>
              <a:rPr lang="en-US" b="1" dirty="0">
                <a:solidFill>
                  <a:srgbClr val="000000"/>
                </a:solidFill>
                <a:latin typeface="Courier New Bold" panose="02070609020205020404" pitchFamily="49" charset="0"/>
                <a:ea typeface="MS Mincho"/>
                <a:cs typeface="Courier New" panose="02070309020205020404" pitchFamily="49" charset="0"/>
              </a:rPr>
              <a:t>[</a:t>
            </a:r>
            <a:r>
              <a:rPr lang="en-US" b="1" dirty="0" err="1">
                <a:solidFill>
                  <a:srgbClr val="000000"/>
                </a:solidFill>
                <a:latin typeface="Courier New Bold" panose="02070609020205020404" pitchFamily="49" charset="0"/>
                <a:ea typeface="MS Mincho"/>
                <a:cs typeface="Courier New" panose="02070309020205020404" pitchFamily="49" charset="0"/>
              </a:rPr>
              <a:t>curPos</a:t>
            </a:r>
            <a:r>
              <a:rPr lang="en-US" b="1" dirty="0">
                <a:solidFill>
                  <a:srgbClr val="000000"/>
                </a:solidFill>
                <a:latin typeface="Courier New Bold" panose="02070609020205020404" pitchFamily="49" charset="0"/>
                <a:ea typeface="MS Mincho"/>
                <a:cs typeface="Courier New" panose="02070309020205020404" pitchFamily="49" charset="0"/>
              </a:rPr>
              <a:t>] = </a:t>
            </a:r>
            <a:r>
              <a:rPr lang="en-US" b="1" dirty="0" err="1">
                <a:solidFill>
                  <a:srgbClr val="000000"/>
                </a:solidFill>
                <a:latin typeface="Courier New Bold" panose="02070609020205020404" pitchFamily="49" charset="0"/>
                <a:ea typeface="MS Mincho"/>
                <a:cs typeface="Courier New" panose="02070309020205020404" pitchFamily="49" charset="0"/>
              </a:rPr>
              <a:t>self.heap</a:t>
            </a:r>
            <a:r>
              <a:rPr lang="en-US" b="1" dirty="0">
                <a:solidFill>
                  <a:srgbClr val="000000"/>
                </a:solidFill>
                <a:latin typeface="Courier New Bold" panose="02070609020205020404" pitchFamily="49" charset="0"/>
                <a:ea typeface="MS Mincho"/>
                <a:cs typeface="Courier New" panose="02070309020205020404" pitchFamily="49" charset="0"/>
              </a:rPr>
              <a:t>[</a:t>
            </a:r>
            <a:r>
              <a:rPr lang="en-US" b="1" dirty="0" err="1">
                <a:solidFill>
                  <a:srgbClr val="000000"/>
                </a:solidFill>
                <a:latin typeface="Courier New Bold" panose="02070609020205020404" pitchFamily="49" charset="0"/>
                <a:ea typeface="MS Mincho"/>
                <a:cs typeface="Courier New" panose="02070309020205020404" pitchFamily="49" charset="0"/>
              </a:rPr>
              <a:t>maxChild</a:t>
            </a:r>
            <a:r>
              <a:rPr lang="en-US" b="1" dirty="0">
                <a:solidFill>
                  <a:srgbClr val="000000"/>
                </a:solidFill>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self.heap</a:t>
            </a:r>
            <a:r>
              <a:rPr lang="en-US" b="1" dirty="0">
                <a:solidFill>
                  <a:srgbClr val="000000"/>
                </a:solidFill>
                <a:latin typeface="Courier New Bold" panose="02070609020205020404" pitchFamily="49" charset="0"/>
                <a:ea typeface="MS Mincho"/>
                <a:cs typeface="Courier New" panose="02070309020205020404" pitchFamily="49" charset="0"/>
              </a:rPr>
              <a:t>[</a:t>
            </a:r>
            <a:r>
              <a:rPr lang="en-US" b="1" dirty="0" err="1">
                <a:solidFill>
                  <a:srgbClr val="000000"/>
                </a:solidFill>
                <a:latin typeface="Courier New Bold" panose="02070609020205020404" pitchFamily="49" charset="0"/>
                <a:ea typeface="MS Mincho"/>
                <a:cs typeface="Courier New" panose="02070309020205020404" pitchFamily="49" charset="0"/>
              </a:rPr>
              <a:t>maxChild</a:t>
            </a:r>
            <a:r>
              <a:rPr lang="en-US" b="1" dirty="0">
                <a:solidFill>
                  <a:srgbClr val="000000"/>
                </a:solidFill>
                <a:latin typeface="Courier New Bold" panose="02070609020205020404" pitchFamily="49" charset="0"/>
                <a:ea typeface="MS Mincho"/>
                <a:cs typeface="Courier New" panose="02070309020205020404" pitchFamily="49" charset="0"/>
              </a:rPr>
              <a:t>] = </a:t>
            </a:r>
            <a:r>
              <a:rPr lang="en-US" b="1" dirty="0" err="1">
                <a:solidFill>
                  <a:srgbClr val="000000"/>
                </a:solidFill>
                <a:latin typeface="Courier New Bold" panose="02070609020205020404" pitchFamily="49" charset="0"/>
                <a:ea typeface="MS Mincho"/>
                <a:cs typeface="Courier New" panose="02070309020205020404" pitchFamily="49" charset="0"/>
              </a:rPr>
              <a:t>bottomItem</a:t>
            </a:r>
            <a:endParaRPr lang="en-US" sz="1300" dirty="0">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curPos</a:t>
            </a:r>
            <a:r>
              <a:rPr lang="en-US" b="1" dirty="0">
                <a:solidFill>
                  <a:srgbClr val="000000"/>
                </a:solidFill>
                <a:latin typeface="Courier New Bold" panose="02070609020205020404" pitchFamily="49" charset="0"/>
                <a:ea typeface="MS Mincho"/>
                <a:cs typeface="Courier New" panose="02070309020205020404" pitchFamily="49" charset="0"/>
              </a:rPr>
              <a:t> = </a:t>
            </a:r>
            <a:r>
              <a:rPr lang="en-US" b="1" dirty="0" err="1">
                <a:solidFill>
                  <a:srgbClr val="000000"/>
                </a:solidFill>
                <a:latin typeface="Courier New Bold" panose="02070609020205020404" pitchFamily="49" charset="0"/>
                <a:ea typeface="MS Mincho"/>
                <a:cs typeface="Courier New" panose="02070309020205020404" pitchFamily="49" charset="0"/>
              </a:rPr>
              <a:t>maxChild</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 </a:t>
            </a:r>
            <a:r>
              <a:rPr lang="en-US" b="1" dirty="0" err="1">
                <a:solidFill>
                  <a:srgbClr val="000000"/>
                </a:solidFill>
                <a:latin typeface="Courier New Bold" panose="02070609020205020404" pitchFamily="49" charset="0"/>
                <a:ea typeface="MS Mincho"/>
                <a:cs typeface="Courier New" panose="02070309020205020404" pitchFamily="49" charset="0"/>
              </a:rPr>
              <a:t>topItem</a:t>
            </a:r>
            <a:endParaRPr lang="en-IN" dirty="0"/>
          </a:p>
        </p:txBody>
      </p:sp>
      <p:sp>
        <p:nvSpPr>
          <p:cNvPr id="6"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584953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Chapter Summary </a:t>
            </a:r>
            <a:r>
              <a:rPr lang="en-US" sz="2000" dirty="0"/>
              <a:t>(1 of 2)</a:t>
            </a:r>
          </a:p>
        </p:txBody>
      </p:sp>
      <p:sp>
        <p:nvSpPr>
          <p:cNvPr id="3" name="Content Placeholder 2"/>
          <p:cNvSpPr>
            <a:spLocks noGrp="1"/>
          </p:cNvSpPr>
          <p:nvPr>
            <p:ph idx="1"/>
          </p:nvPr>
        </p:nvSpPr>
        <p:spPr>
          <a:xfrm>
            <a:off x="628650" y="1825625"/>
            <a:ext cx="7886700" cy="4194175"/>
          </a:xfrm>
        </p:spPr>
        <p:txBody>
          <a:bodyPr>
            <a:normAutofit lnSpcReduction="10000"/>
          </a:bodyPr>
          <a:lstStyle/>
          <a:p>
            <a:pPr marL="291600" lvl="0" indent="-291600">
              <a:spcBef>
                <a:spcPts val="1000"/>
              </a:spcBef>
            </a:pPr>
            <a:r>
              <a:rPr lang="en-US" dirty="0"/>
              <a:t>Trees are hierarchical collections</a:t>
            </a:r>
          </a:p>
          <a:p>
            <a:pPr lvl="1">
              <a:spcBef>
                <a:spcPts val="1000"/>
              </a:spcBef>
            </a:pPr>
            <a:r>
              <a:rPr lang="en-US" dirty="0"/>
              <a:t>The topmost node in a tree is called its root</a:t>
            </a:r>
          </a:p>
          <a:p>
            <a:pPr marL="291600" indent="-291600">
              <a:spcBef>
                <a:spcPts val="1000"/>
              </a:spcBef>
            </a:pPr>
            <a:r>
              <a:rPr lang="en-US" dirty="0"/>
              <a:t>In a binary tree, a node can have at most two children</a:t>
            </a:r>
          </a:p>
          <a:p>
            <a:pPr marL="291600" indent="-291600">
              <a:spcBef>
                <a:spcPts val="1000"/>
              </a:spcBef>
            </a:pPr>
            <a:r>
              <a:rPr lang="en-US" dirty="0"/>
              <a:t>There are four standard types of tree traversals: preorder, inorder, postorder, and level order</a:t>
            </a:r>
          </a:p>
          <a:p>
            <a:pPr marL="291600" indent="-291600">
              <a:spcBef>
                <a:spcPts val="1000"/>
              </a:spcBef>
            </a:pPr>
            <a:r>
              <a:rPr lang="en-US" dirty="0"/>
              <a:t>An expression tree is a type of binary tree in which the interior nodes contain operators and the successor nodes contain their operands</a:t>
            </a:r>
          </a:p>
          <a:p>
            <a:pPr marL="291600" indent="-291600">
              <a:spcBef>
                <a:spcPts val="1000"/>
              </a:spcBef>
            </a:pPr>
            <a:r>
              <a:rPr lang="en-US" dirty="0"/>
              <a:t>A binary search tree is a type of binary tree in which each nonempty left subtree contains data that are less than the datum in its parent node</a:t>
            </a:r>
          </a:p>
          <a:p>
            <a:pPr lvl="1">
              <a:spcBef>
                <a:spcPts val="1000"/>
              </a:spcBef>
            </a:pPr>
            <a:r>
              <a:rPr lang="en-US" dirty="0"/>
              <a:t>Each nonempty right subtree contains data that are greater than the datum in its parent node</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586935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lstStyle/>
          <a:p>
            <a:r>
              <a:rPr lang="en-US" b="1" dirty="0"/>
              <a:t>Chapter Summary </a:t>
            </a:r>
            <a:r>
              <a:rPr lang="en-US" sz="2000" dirty="0"/>
              <a:t>(2 of 2)</a:t>
            </a:r>
          </a:p>
        </p:txBody>
      </p:sp>
      <p:sp>
        <p:nvSpPr>
          <p:cNvPr id="3" name="Content Placeholder 2"/>
          <p:cNvSpPr>
            <a:spLocks noGrp="1"/>
          </p:cNvSpPr>
          <p:nvPr>
            <p:ph idx="1"/>
          </p:nvPr>
        </p:nvSpPr>
        <p:spPr>
          <a:xfrm>
            <a:off x="628650" y="1777525"/>
            <a:ext cx="7886700" cy="2108676"/>
          </a:xfrm>
        </p:spPr>
        <p:txBody>
          <a:bodyPr/>
          <a:lstStyle/>
          <a:p>
            <a:pPr marL="291600" lvl="0" indent="-291600">
              <a:spcBef>
                <a:spcPts val="1000"/>
              </a:spcBef>
            </a:pPr>
            <a:r>
              <a:rPr lang="en-US" dirty="0"/>
              <a:t>A binary search tree supports logarithmic searches and insertions if it is close to complete</a:t>
            </a:r>
          </a:p>
          <a:p>
            <a:pPr marL="291600" indent="-291600">
              <a:spcBef>
                <a:spcPts val="1000"/>
              </a:spcBef>
            </a:pPr>
            <a:r>
              <a:rPr lang="en-US" dirty="0"/>
              <a:t>A heap is a type of binary tree in which smaller data items are located near the root</a:t>
            </a:r>
          </a:p>
          <a:p>
            <a:pPr lvl="1">
              <a:spcBef>
                <a:spcPts val="1000"/>
              </a:spcBef>
            </a:pPr>
            <a:r>
              <a:rPr lang="en-US" dirty="0"/>
              <a:t>You can use a heap to implement the </a:t>
            </a:r>
            <a:r>
              <a:rPr lang="en-US" i="1" dirty="0"/>
              <a:t>n </a:t>
            </a:r>
            <a:r>
              <a:rPr lang="en-US" dirty="0"/>
              <a:t>log </a:t>
            </a:r>
            <a:r>
              <a:rPr lang="en-US" i="1" dirty="0"/>
              <a:t>n </a:t>
            </a:r>
            <a:r>
              <a:rPr lang="en-US" dirty="0"/>
              <a:t>heap sort algorithm and a priority queue</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21201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Tree Terminology </a:t>
            </a:r>
            <a:r>
              <a:rPr lang="en-US" sz="2000" dirty="0"/>
              <a:t>(3 of 3)</a:t>
            </a:r>
          </a:p>
        </p:txBody>
      </p:sp>
      <p:sp>
        <p:nvSpPr>
          <p:cNvPr id="3" name="Content Placeholder 2"/>
          <p:cNvSpPr>
            <a:spLocks noGrp="1"/>
          </p:cNvSpPr>
          <p:nvPr>
            <p:ph idx="1"/>
          </p:nvPr>
        </p:nvSpPr>
        <p:spPr>
          <a:xfrm>
            <a:off x="628650" y="1825625"/>
            <a:ext cx="7886700" cy="307975"/>
          </a:xfrm>
        </p:spPr>
        <p:txBody>
          <a:bodyPr>
            <a:normAutofit/>
          </a:bodyPr>
          <a:lstStyle/>
          <a:p>
            <a:pPr marL="0" indent="0">
              <a:spcBef>
                <a:spcPts val="1000"/>
              </a:spcBef>
              <a:buNone/>
            </a:pPr>
            <a:r>
              <a:rPr lang="en-IN" b="1" dirty="0"/>
              <a:t>Figure 10-1: </a:t>
            </a:r>
            <a:r>
              <a:rPr lang="en-IN" dirty="0"/>
              <a:t>Some properties of a tree</a:t>
            </a:r>
            <a:endParaRPr lang="en-US" dirty="0"/>
          </a:p>
        </p:txBody>
      </p:sp>
      <p:pic>
        <p:nvPicPr>
          <p:cNvPr id="6" name="Content Placeholder 5" descr="Illustration showing properties of a tree. Figure shows nodes in an inverted tree structure. The nodes are depicted as circles labeled with alphabets. The nodes are connected with lines. The nodes are structured in multiple levels. In this illustration there are four levels which are level 0, level 1, level 2, and level 3. At level 0, node H is present. At Level 1, node H edges out to Node B and Node F. At Level 2, Node B edges out to Node A and Node C. At Level 2, Node F edges out to Node J and Node E. At Level 3, Node E edges out to Node L, Node M and Node N. A summary of properties with values for them for this tree is provided. They are as follows. Number of nodes, 10. Height, 3. Root node, H. Leaves, A,C, J, L, M, N. Interior nodes, H, B, F, E. Nodes at level 2, A, C, J, E. Ancestors of E, F, H. Descendants of F, J, E, L, M, N. Node in the right most subtree of F, E, L, M, N."/>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076325" y="2590800"/>
            <a:ext cx="6991350" cy="2635697"/>
          </a:xfrm>
        </p:spPr>
      </p:pic>
      <p:sp>
        <p:nvSpPr>
          <p:cNvPr id="7"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1198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General Trees and Binary Trees </a:t>
            </a:r>
            <a:r>
              <a:rPr lang="en-US" sz="2000" dirty="0"/>
              <a:t>(1 of 2)</a:t>
            </a:r>
          </a:p>
        </p:txBody>
      </p:sp>
      <p:sp>
        <p:nvSpPr>
          <p:cNvPr id="3" name="Content Placeholder 2"/>
          <p:cNvSpPr>
            <a:spLocks noGrp="1"/>
          </p:cNvSpPr>
          <p:nvPr>
            <p:ph idx="1"/>
          </p:nvPr>
        </p:nvSpPr>
        <p:spPr>
          <a:xfrm>
            <a:off x="628650" y="1825625"/>
            <a:ext cx="7886700" cy="2822575"/>
          </a:xfrm>
        </p:spPr>
        <p:txBody>
          <a:bodyPr/>
          <a:lstStyle/>
          <a:p>
            <a:pPr marL="291600" indent="-291600">
              <a:spcBef>
                <a:spcPts val="1000"/>
              </a:spcBef>
            </a:pPr>
            <a:r>
              <a:rPr lang="en-US" dirty="0"/>
              <a:t>General tree is shown in Figure 10.1 (see previous slide)</a:t>
            </a:r>
          </a:p>
          <a:p>
            <a:pPr marL="291600" indent="-291600">
              <a:spcBef>
                <a:spcPts val="1000"/>
              </a:spcBef>
            </a:pPr>
            <a:r>
              <a:rPr lang="en-US" dirty="0"/>
              <a:t>Binary tree</a:t>
            </a:r>
          </a:p>
          <a:p>
            <a:pPr marL="514800" lvl="1">
              <a:spcBef>
                <a:spcPts val="1000"/>
              </a:spcBef>
            </a:pPr>
            <a:r>
              <a:rPr lang="en-US" dirty="0"/>
              <a:t>Each node has at most two children</a:t>
            </a:r>
          </a:p>
          <a:p>
            <a:pPr marL="514800" lvl="1">
              <a:spcBef>
                <a:spcPts val="1000"/>
              </a:spcBef>
            </a:pPr>
            <a:r>
              <a:rPr lang="en-US" dirty="0"/>
              <a:t>Children are referred to as the left child and the right child</a:t>
            </a:r>
          </a:p>
          <a:p>
            <a:pPr marL="291600" indent="-291600">
              <a:spcBef>
                <a:spcPts val="1000"/>
              </a:spcBef>
            </a:pPr>
            <a:r>
              <a:rPr lang="en-US" dirty="0"/>
              <a:t>Two trees shown in Figure 10.2 (next slide)</a:t>
            </a:r>
          </a:p>
          <a:p>
            <a:pPr marL="514800" lvl="1">
              <a:spcBef>
                <a:spcPts val="1000"/>
              </a:spcBef>
            </a:pPr>
            <a:r>
              <a:rPr lang="en-US" dirty="0"/>
              <a:t>Are not the same when they are considered binary trees</a:t>
            </a:r>
          </a:p>
          <a:p>
            <a:pPr marL="514800" lvl="1">
              <a:spcBef>
                <a:spcPts val="1000"/>
              </a:spcBef>
            </a:pPr>
            <a:r>
              <a:rPr lang="en-US" dirty="0"/>
              <a:t>Are the same when they are considered general trees</a:t>
            </a:r>
          </a:p>
        </p:txBody>
      </p:sp>
      <p:sp>
        <p:nvSpPr>
          <p:cNvPr id="5"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475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General Trees and Binary Trees </a:t>
            </a:r>
            <a:r>
              <a:rPr lang="en-US" sz="2000" dirty="0"/>
              <a:t>(2 of 2)</a:t>
            </a:r>
          </a:p>
        </p:txBody>
      </p:sp>
      <p:sp>
        <p:nvSpPr>
          <p:cNvPr id="3" name="Content Placeholder 2"/>
          <p:cNvSpPr>
            <a:spLocks noGrp="1"/>
          </p:cNvSpPr>
          <p:nvPr>
            <p:ph idx="1"/>
          </p:nvPr>
        </p:nvSpPr>
        <p:spPr>
          <a:xfrm>
            <a:off x="628650" y="1825625"/>
            <a:ext cx="7886700" cy="307975"/>
          </a:xfrm>
        </p:spPr>
        <p:txBody>
          <a:bodyPr>
            <a:normAutofit fontScale="85000" lnSpcReduction="10000"/>
          </a:bodyPr>
          <a:lstStyle/>
          <a:p>
            <a:pPr marL="0" indent="0">
              <a:spcBef>
                <a:spcPts val="1000"/>
              </a:spcBef>
              <a:buNone/>
            </a:pPr>
            <a:r>
              <a:rPr lang="en-IN" b="1" dirty="0"/>
              <a:t>Figure 10-2: </a:t>
            </a:r>
            <a:r>
              <a:rPr lang="en-IN" dirty="0"/>
              <a:t>Two unequal binary trees that have the same sets of nodes</a:t>
            </a:r>
            <a:endParaRPr lang="en-US" dirty="0"/>
          </a:p>
        </p:txBody>
      </p:sp>
      <p:pic>
        <p:nvPicPr>
          <p:cNvPr id="6" name="Content Placeholder 5" descr="Illustration shows two unequal binary trees that the same set of nodes. The first figure shows a binary tree with root node A. Node A links to Node B and Node D. Node B links to Node C which is a right child. The second figure shows a binary tree with root node A. Node A links to Node B and Node D. Node B links to Node C which is a left child."/>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143000" y="2667000"/>
            <a:ext cx="7067550" cy="2355850"/>
          </a:xfrm>
        </p:spPr>
      </p:pic>
      <p:sp>
        <p:nvSpPr>
          <p:cNvPr id="7" name="Footer Placeholder 7"/>
          <p:cNvSpPr>
            <a:spLocks noGrp="1"/>
          </p:cNvSpPr>
          <p:nvPr>
            <p:ph type="ftr" sz="quarter" idx="11"/>
          </p:nvPr>
        </p:nvSpPr>
        <p:spPr>
          <a:xfrm>
            <a:off x="628650" y="6156519"/>
            <a:ext cx="7886700" cy="365125"/>
          </a:xfrm>
        </p:spPr>
        <p:txBody>
          <a:bodyPr/>
          <a:lstStyle/>
          <a:p>
            <a:r>
              <a:rPr lang="en-US" sz="900" dirty="0">
                <a:latin typeface="Open Sans"/>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471792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425B15B8-4F87-45CC-AEA2-ACB03FF27349"/>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GtOyEwVDq0oZAQAAAcRAAAmAAAAdW5pdmVyc2FsLW5vLXZpZGVv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BrTshM8lxpzfQDAAASEQAAMAAAAHVuaXZlcnNhbC1uby12aWRlby9mbGFzaF9wdWJsaXNoaW5nX3NldHRpbmdzLnhtbNVY727aSBD/zlOsfOrH4qSXXFJkiKLEKKgEOOxcW1WnaLEHvJf1rs+7htJP9zT3YH2SznqBQCGtaY9TKxSBd2d+O/9+M954F+9TTqaQKyZF0zmuHzkERCRjJiZN5y5sPz93iNJUxJRLAU1HSIdctGpeVow4U0kAWqOoIggjVCPTTSfROmu47mw2qzOV5WZX8kIjvqpHMnWzHBQIDbmbcTrHLz3PQDkLhAoA+JdKsVBr1WqEeBbpVsYFB8JitFww4xTlbU5V4rhWbESjh0kuCxFfSS5zkk9GTeeX80vzWcpYqGuWgjAxUS1cNMu6QeOYGSsoD9gHIAmwSYLmnp04ZMZinTSdFycGBaXdbZQS27pODcqVxBgIvYBPQdOYamof7Xka3mu1XLBL8VzQlEUh7hDjf9O5Du+Dbufav+/1Qz+4vwlvu9aGPZRC/024h1LYCbv+PvJV4W/eDvxht9N7dR/2+92wM3jUwohuBMRzNyPmYWRlkUewCpinkyIdCco41uhnYVSgsco5zScQyjbDJI4pV+CQvzKY/F5QzvQcyXCEZHgAyC5VBpEemrQ1HZ0X4DzCWUA0DHO5KonTl6uSODvfcN21pz+6tdNKj2pNowSLB9dK0zx3fWkpNpZiwzXzTEaSxyuHIB1B3KMprFEieGCijZLHDhljEji62s9AkIAKpCHT6H60AlDFSGmmS/q1F9KXOaOcIB72CSC3wVY4ooTmaiPqq8ib4o9a73pSg/rThsMuPSX6WhY8JnNZEM4egGhJMNVFir8SIOuEIuNcpuUqUl4TxRkaN2Uwg/iiykFv8Yi0QE3sLxkHbU/4u2AfyAjGMkdcoFPsRrjOlMWv7wWcUaUeQenSxmeWJp3etf/mmXGQxlMqoj3BsT4gzfRB8OmcCKmXehiOiBYKyqTELC73qvhW//Y0KJYW3Kb5v07GGvQBU3KYU/ZJzFctqHxsQqclEQ25SmikIMOUWEzciLC7MFFAVcCICiIFnxMaYQdXhtZTJguFK5bAFlp9u4VWnzBRPk2wE+KJeQx5Jcij4xe/npz+dnb+slF3P/7z7/MvKi1m24BTc5wdbldPDs9qWp+N0K8ofWGQbum2ZZ6aQo23Dt39crAYYtst3nPN+Nk9jcqh+aMOo8C/HF7dkKEf3HXDoFGlIHoSuaejBEtqbF4nq+j070JMiV9FdDD0/6hkBuamEiX8oBJcv5Ifr6pIDe2QHqwN6EomYFOf2CaFbZ2zlGFl/hQUfYot38/u/4Wh3/2+aCl+IIYCzaMEs3qwSvgpuuAhQ/wjRc0+rW56G1c7z915iTY7KRMsxViaUb+6ebdOT47wsrhzq1ZDtM3/Y7RqnwBQSwMEFAACAAgAa07ITDoqP066AgAAWAoAACoAAAB1bml2ZXJzYWwtbm8tdmlkZW8vZmxhc2hfc2tpbl9zZXR0aW5ncy54bWyVVttO4zAQfecrqu57w17LSqYSlK6E1F0QIN6dZJpYdezInpTt36/tOMRuG5rtCKmeOcdz9RSit0wsLiYTkkku1TMgMlFoq+l0E5ZfT9MGUYpZJgWCwJmQqqJ8uvj0y31I4pDnWHIHaixnQzPo3czdZwzF+/g+tzJEyGRVU7Ffy0LOUpptCyUbkZ8NrdzXoDgTW4O8/DlfrgYdcKbxHqGKYlpdWRlHqRVoDTakHysrZ1mcpsA7T5fuM5LTu/o4+wPajmmGjnbz2coQraYFxEW+urEyjBfm9rgrcysfExD+ooF+/WJlEMrpHlR8+d03K4MMWTf1/8xIrWRhCxpzPm7iO4dLmpvnZ6O6tHKWYBOyjs52wZfH5XoXgPzX8N0T+1yV5I+2rgcLwTY95bBA1QBJulNr06V8e2jQvI/OHmp6zKOJ+ZE2GhYbyrWH9coe+ARvTOQhymt6yKvkTQXLNuAQGRt6wnJ565ZFiH3XBTEq2Hlln0qg7JF/TGGPkIGyRz5zlsOD4PvjCA5NLanr8i31/Qwa4MlRB4wZBDXH3IfSnTqrdbW2j1cHsXpFh6lkDgtt43lhFdjWkcTp2piSo6CIoDtWUGRS/La4dO+y0SQ5MPhpOz1bBBlyODVyLkazqMN6ufPF2YKQ9oehT649T9Ds8espRaRZWZkfJj2deJ55KKYw0+Q0w25KAwd1LzYy4DjfQ6SKqi2oFyn5WDdCIuix18v2fQ3BSRLUgCSnq0z8JafKL5oqBbUyXWOguyrHyhZYsqLk5g9fGbxBfsAYsLZULM19grL3uQwUfgiAqqzsprY9tJaq4cg47IB7a6BwKQ/lRrSZ0qGBu8E1bDAcOa8ZNZN+WfSzEi+RQH8C/2rCii4+sIwYe6SpdplFL7/bxMHV0XLuFpqdvnCXubMfpuhmYz8uoVHa/yj/AVBLAwQUAAIACABrTshMdO22Qt8DAACjEAAALwAAAHVuaXZlcnNhbC1uby12aWRlby9odG1sX3B1Ymxpc2hpbmdfc2V0dGluZ3MueG1s1VjvbtpIEP/OU6x86sfitJdeUmSIosQoqAQ47Ny1qqpo8Q54L+td17uG0k/3NH2wPsmNvUBCIKlpy+VOKAKPZ347/34zdryTT4kgU8g0V7LpvKgfOARkpBiXk6ZzFbafHztEGyoZFUpC05HKISetmpfmI8F1HIAxqKoJwkjdSE3TiY1JG647m83qXKdZcVeJ3CC+rkcqcdMMNEgDmZsKOscvM09BOwuECgD4lyi5MGvVaoR4FulSsVwA4Qw9l7wIiooLkwjHtVojGt1MMpVLdqaEykg2GTWdX45Pi89SxyKd8wRkkRLdQmEhNg3KGC+coCLgn4HEwCcxent06JAZZyZuOi8PCxTUdjdRSmwbOS1QzhSmQJoFfAKGMmqovbTnGfhk9FJgRWwuacKjEO+QIvymcx5eB93OuX/d64d+cH0RXnatDzsYhf7bcAejsBN2/V30q8JfvBv4w26n9+Y67Pe7YWdwa4UZXUuI565nzMPMqjyLYJUwz8R5MpKUC2zRe2nUYLDJBc0mEKo2xyKOqdDgkL9SmPyeU8HNHLlwgFy4AUhPdQqRGRZlazomy8G5hbOA6BjWctUSr16vWuLoeC10155+G9ZWLz1qDI1ibB6Ula557l3RUm2s5FpoxTUZKcFWAUEyAtajCSZ40JYOGWPWBcbWT0GSgEqkHTcYb7Sy0PlIG25KurUX2qcZp4IgpXAuALkMNuKPYprptTSvUl10e9R631MG9AcbvxU9pPqnygUjc5UTwW+AGEWwtnmCv2IgdxlExplKSqmg2hAtODo35TADdlLloHd4RJKjJc6TVICxJ3zM+WcygrHKEBfoFKcPyrm2+PWdgFOq9S0oXfr4zPKi0zv33z4rAqRsSmW0Izg2BCSp2Qs+nROpzNIO0xHRXENZFMZZea9KbPXvL4PmSS5smX92Me5A77Ek+zlll8J804PKx8Z0WhKxIFcJjRTkWBKLiTciHDxc5lAVMKKSKCnmhEY4snVB6ylXuUaJJbCF1t/vobUnXJZXE3wYwBMzBlklyIMXL389fPXb0fHrRt39+veX548aLZbZQNDiOLvNzh7cltWs7u3Mbxg9sjk3bNsqS4pGZRuHbn8aWGytzRHvucW+2b5+yi15b/uMnm79BP7p8OyCDP3gqhsGjSot0FPINhPF2ETj4omxik3/KsQi+FVUB0P/j0puYDUqkcAPKsH1K8XxporW0K7lwZ2VXMkFHOMTO5ZwkAuecOzF/wUpH+LHj/P5X+Hk1kdC/igpLY33xEmgWRRjHfdW+6ebdE+X1f9SouzV6o1t7RXNc7e+DNdQvv6PhVbtH1BLAwQUAAIACABrTshMghPHdJYBAAAiBgAAKAAAAHVuaXZlcnNhbC1uby12aWRlby9odG1sX3NraW5fc2V0dGluZ3MuanONlMtuwjAQRfd8BXK3FaJPaHeoUKkSi0plV3VhwhAiHNuyTQpF/Hsz5hU7k1LPJr46uvOIPNtWuzwsYe3n9tZ/+/t7ePcaoObMCq5DXTToOerMimwGkywHkUlgEVIgMufCwknfnRHKmUnvOt18oK+tGDJF0PqUoCIaArQUWBDgNwWuKfEnbO7Q2L6pyqinK+eU7CRKOpCuI5XJuWfY1as/1R4jWBVgLqBznkBg2vOniTw7PvQwqlyics3lZqxS1ZnyZJkatZKzpvyLjQZT/vTlHug+9V5GgZ3IrHtzkMeJR32MZlIbsBYOeR9HGCQs+BRExbfrzx9oYFxvKKKLzGbuSA9uMKq05inUptQfYISYLL1q0+xh1DkHa7cn7m4xAkLwDZia1fAeIwCVXul//EBtVIoTqaH1mZ9Qofgsk+khdReD5LBYtG2a3rlRX/6QBU9IRU9oQT2/vGl5xKAlQHfUgrw2yjum7AQlSiKHokBNgAW9SFy8SPD+2WbcOZ4s8nI/lOuxnAM3SzATpURZ/telQuNcrd0vUEsDBBQAAgAIAGtOyEw9PC/RwQAAAOUBAAAjAAAAdW5pdmVyc2FsLW5vLXZpZGVv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GtOyEyewaynaAAAAGwAAAAlAAAAdW5pdmVyc2FsLW5vLXZpZGVvL2xvY2FsX3NldHRpbmdzLnhtbA3KuwrDMAxG4T1PIbT3tmWIk6HQMUvSBxDJTzHIUrGd0r59vZ0D3zB9k9IHuUS3wLfzlQm2+R7tFfi5Pk49U6liu6gbApszTWM3qG+iC2ptsNBb5Ye8IrWomCU1ucR2oLsfuYAvY/cHUEsDBBQAAgAIAEqMlUdYuREx+gIAAKoIAAAdAAAAdW5pdmVyc2FsLW5vLXZpZGVvL3BsYXllci54bWytVU1v2zAMPWfA/oOhe6Qkbdc2sFN0BYIdtqFA1m23QLUZW4steZLcNP31k+RvwylaYAcHMcX3SJGPtH/znKXeE0jFBA/QHM+QBzwUEeNxgB5+rKdX6Gbl5yk9gvQiUKFkuTa+91QnAeoYsCFCHosCVHBmCWk65WL6xCIQyMslE5LpowlxYUI0ARfnyDNArgKUaJ0vCTkcDpgp489jJdLCUisciozkEhRwDZKU2VTAZa7fjyX6mIOqGd5AYJ5M8D7sWbEe8HCGhYzJYjabk9/fvm7CBDI6ZVxpykNAq48fJq6QjzTcfxNRkYKytolfkm9AaxvX2Sa+XrL5FfeUDANUOmwzUIrGoHDKY0RKLBkB+7uUqqTiUT1ay6v2rOJ1flv7vq3dXBtJ65wXjylTiTnqQlrrKNAn/ah+5q7r1PFQq2NtmZAn4W/BJETu9WcjxNkceTaxNQ21kMc7c2o0UvUGN/3EZT+xdcWN8HATZNNSoPICjZO7N1aHENW33QHVhYS6VBPfifc7lZJaJay0LMAnA2OFJX2wT8orV01qG+InOksv3tAb6zdozR/1Wmcc4H805oshamrCeATPa2Z8NGSm2BpMF6wN6zzFNmabkyoes46ue6Yyx6pb5iKepjIGM3kR1ZS0dnIKCpIq4xIWcoDtHJwEJyxOUvPoUYbh6UmajMr9KEPn4CQ4FeF+BNqYmzKSYR0HYmoU5JORdeKHhdIiYy9Onr09o5dOh83I3easGbjL2euj2B+dXox6kHZoZHXZf519VR/e2wHWqvXZ5qWlp1YzD6CLvPSqZ6HIBz4R7GiR6rtuTvU+7EAHOY9NxzjXL6N3cdiwF/ASsDIJ0KerM+QdWGS/gfMzU7uWwfTTrJ1eeGc6FXEneF0HjIl7K39dRestX7Wu7PqpDvumhk8MDiWmnKnPRh2xFAWPBj3EefsRUanZabcSaHPBy/k18lLYmb/zhVGsyAN0vmjufH1xXWNdXvdl4DKXd+ioSrhVEKl03VzEr3bD6h9QSwMEFAACAAgAa07ITFvYtdtvAQAA+AIAADIAAAB1bml2ZXJzYWwtbm8tdmlkZW8vc2tpbl9jdXN0b21pemF0aW9uX3NldHRpbmdzLnhtbI1S22rcMBB9z1eI/MBKGt0M7oJuLgsNDd2WPgazVotJIgdLoSHo4yunWTbbbEg0TzPnzBlmdNp0PUZ7n/J0Oz72eZziNuQ8xt9pfYZQu5tupvlyDinktDpUfo5xmP5s4q9pqdVqyn0c+nmwC5rWGHVPDymplVM1Y4ZRJJmnXiHnua1YA64BWzFHiW1X/0n8053DLsR8WrVdHaGvGzYxhTlv4hAe1nDMfgkdb/B57oex8tJasCXKfmpxbAnECJfcF6oBQCDLHXG4SNlITZDHjGMoRlGggAjnpBGFSMqhZl0jqgrzjUBMMkZdoZ7WbqS1cdQWCQ0huk7zqrGl64zEGBFCgLnCBXQGo8qGqqFBLQcEBwZE0UYTBaiznelY8c4Ly5GiXmBcmDGA8eG4h+1enutQ/fA6+3O+I3jyC06ii7dWJ8zV7u7nuZK/h9u7mz4HNA6fzrebi8sv/sp+/fFt68+fjflk4j1tcWtd+01z/wVQSwMEFAACAAgAbE7ITA5/2u9kCQAAexgAACAAAAB1bml2ZXJzYWwtbm8tdmlkZW8vdW5pdmVyc2FsLnBuZ+1Ya1RTVxa+1rZUGaVqCzUloHam1A6FUgULY6AUFbFAUMtDeVUzyoIUAw0RSLjgVFt0sUw6S2fQBEGtEiAkaaokkBBil0LGKq8mJECaBEklJJckjeQBCUnmBtpO1/yaX/MrP+663z7nnr322d+53z7nXMhIT163FrEWAIB1Kfv3HAKA1Q0A8NzUSy/CLajs6XT4tQp/KPlDgDUUrION54sS0xIBgEPxXzr2AmyvKdt/BA8AgX/yPqtSDv3xZwB47eWUPYkfVxUYlEJcXubdgSdL8suXb/jn7/mibdvoltFb169f33/28psbb57Z+QH/lv+5gEXVieKnRpLq6bhm8+v4pU91G+bLh6qGmhMnRU2bnd9NvKfqA0m2R5GiJtfS/LC2oLdqFQDcSyc4M/2yAlgaMNxtU+A0Q3A4PwaMfYEawpitkFzzpdeOHKvXchaMSkH5atg00vUP/KwTUl36r0aCe0FTFQZb9sOE6bO69d72XZyXAOCDlxu80/VBH/RBH/RBH/RBH/RBH/RBH/RBH/w/w6qfnSZRi/fkeyD8OQB4+cE2uCvxf4OsVxtwqt5YksOim9CIKcMh8TVVttHk0PIz1DtUAfU+9VExeRUwFdOJdRYbiI1j+IhC0DqWCOknuTadiy52R7Zpay+llZeF9xGt+jkNJSGkJbye0dMZe20GAQCnfnjUGFmJf0aXjRF2S8pZJTShNVX4ZXasLQkZ3IBu3r25ZYs8Gx83GA0fyS/HHePw0Gtq3YtaDQf+tFjt4RPfQYMb9VM5FVlmS0k6vedF4AwtIzS3xjI72h3jYtPIldGGO0FWavOzN9r9xNOWW++rdsoBoGyTnnRKQq0IaNXkpznnUoRcSXlhfU7vG61eD4cZJm4aNCq8Qq6GR4dlu4wzmef7/3KcigWA9287zk+r+ujd0Uh7yWQRTq9pk3BCD4SrNkjyVgP3thusjYLOVk0B7PWgq/gr3ULA1kDT+WIWnKSPm1GkGFaS/WScbezucAGqzl3TdJaxsaHywXJIa+063G20WES1TTCIg5RFPMJzILzWoaMXtYC2CVKQUgQmsRW4UEym8x/8PAWTMspN0FxCx1eLPKcVBo3lNMOAR0lXXJFcOzZf0i1kS+JJpx/bg3CowEJRLchF4tR9KOd0Q6QKNy9BJ1xTF2zgGhUY5UkEsiy6RGCNmrQV1cwP7tLKsTWLTxs9OAUC0qRinHkB0V4Gghl9ghhmArsElbLj2pbFkZRGmZ3t+Cl94pSacsSjVFVeLV6fJYlv1MWON5/XY2a1PSGSDmNuJNthI4TwuAn2DLnLPc0cOO43wRa5ibU9NR6XXcvLfNd2OvtCf+13fW4HNK/QR5Hec+7tKL+W03k935PcFtV/3NPrvgp6CKn4dQAgXnhSHzrQpd1KVPaSj963u6A4fjJzUD5C28e8gRUgFK8RzdP9iwZozW0GdeZYtAF/lbBepunAtB3Ef1OgJvPZgiJUVGYjtuJR3s6IEmqSlHSMSgno6crpvKLngDssP9lpN9jyc0yFNQcHpSjTp/byeIbh2V3ValVkVTsnPp3SV7t2meyodLMCTQLzwopLLv7Y8srcrI5Q0Z+RbzT8ecERRZROCjJDLRdaTH1Oo4urXAc9vJWUOv8N1daTGnr4orWbH8tHOhzEbQwpSMgjpN6OsFsRY8kEIc90nrXYDombj4RbC67MaJJOvRMIbcFK/4YzQbty0J+JXkNxmGJiboIRgQ/lC0vr9iXU196X+cs9JRkYsCmEkAs5WdjltTpw17hbuheaKRDg2PI11xESRw+bt/7+2pE+5jCXuar6fHGIl692TDtZ1w31zM7MYkSdiY7xtzudqRiTYHJosT113ryVF9IgeVCq/iQoLZ1i5TaE2L8NKnHucMRKrUSMbFYCRcvEV/epK/NXktJK0N7gQjPkpriHh+QkZD5PHgOCF4Uh1hymCaI02S5Qa5eg5jTaCjfNZ+M50rB7cDIwDuLeE6HaGKKTU5Ia9oOslDiEPuFlZlNR4F+GjAfCWfRzdLFuVI4+tjK5+/UB4pV1gERWCskFyczFSOfQcbW8SBEXj0X2NRfvlu4MYBS3PLIES5/GcRHWXsGrXE43uZRSUSabxagmud9v/4X9scKyO6hShQM/DJI80Id16/lSGnMfap86y/HCRN9LQUoVN/IeooEAokCVxwCSLNbDV7wCRjYbeGoydjjJQuze1h4hvyqyBg1b4vhGmsx8GyYJotyUuYUviozJGY9+F4vmyNf8Wy2mmECsk+CRhd3OIihOC9zVyjfpGaYviuPjf8rCcNT7o7cTeiyvlzianvHz0eO2i/hR/x94cowUZKq7XVWu5yz43MKvVK378o0KkgXzT4yoYlkogyGzRqxxzHcQ02oOdsPBuHOfHIYcR8+iiwLlrizl8y41RiaTBHe2ghES/IjceenvIAlJUtYepN1VsYfesm0eiJsxnG4cXLyhR7072H/iVHTgR6KrsoOeAxwwybKH9bUoqZs/+4JOwfu68F8G/5FhLJjo+PTkRauZXj7nH7sSwyBtl2aCweCH5xGRSmguwPU5jc9kQh4VfcDS1ZWUil/+E4YTC007zqEc44JEblinzCnTQJS7pxLIkwmm8YG3rHnQSgCowI+EUfp7irtp7TlQKbn6rCdoWQzoZY/Vub3heVxOjuMPx5JHdnIpcjNh1L7AKolzwyJ7grhepnBIvoqGaUcSCuufIB4SegZsqXPbMebFea1md16/aGPDrV/kOR6M+508Vz/76+/l+QAlBIWQ3yS9t6z7FD2vpcCuoaf9JvxCuL6p6oRYuK+gryY2xLP1wTQyypuLpqNgfelRirG/4jG8AITVtrmJqrn63xxv0gs+/U8peshRH86Dax8podSFa/ulSn7PqaszR3SYdGlifkdpK2if4tehzdvggtbseXVa/dn3Dj/gDGNcYw9if8tSYYel2CNsXcVjOaEsXFUf2a9qpVUdhGf4tr7x+tyJ0roxgjWE1ErWviIaOQlN5YRb99iqJh3csWDVg4a1AJDdVd/lugHpUdbHaTH9Xcc3AMAZcNN/bS3O+dUtmcVVfr/egCd4lvC9m+Avne1x5u9ga4dqDbzjcH18bWFqrq7+jnfMZf19hJaTo4HFH7HreQCYqm2LmDPHB2KXXHZ1kUklfL0S3nN80tKxmuHnwTVdcwX0pnZUs27SvDfyQMre9D2sDz/5/N9QSwMEFAACAAgAbE7ITGH/pqRJAAAAagAAACQAAAB1bml2ZXJzYWwtbm8tdmlkZW8vdW5pdmVyc2FsLnBuZy54bWyzsa/IzVEoSy0qzszPs1Uy1DNQsrfj5bIpKEoty0wtV6gAihnpGUCAkkIlKrc8M6Ukw1bJwsIYIZaRmpmeUWKrZGaGUKgPNBIAUEsBAgAAFAACAAgAa07ITBUOrShkBAAABxEAACYAAAAAAAAAAQAAAAAAAAAAAHVuaXZlcnNhbC1uby12aWRlby9jb21tb25fbWVzc2FnZXMubG5nUEsBAgAAFAACAAgAa07ITPJcac30AwAAEhEAADAAAAAAAAAAAQAAAAAAqAQAAHVuaXZlcnNhbC1uby12aWRlby9mbGFzaF9wdWJsaXNoaW5nX3NldHRpbmdzLnhtbFBLAQIAABQAAgAIAGtOyEw6Kj9OugIAAFgKAAAqAAAAAAAAAAEAAAAAAOoIAAB1bml2ZXJzYWwtbm8tdmlkZW8vZmxhc2hfc2tpbl9zZXR0aW5ncy54bWxQSwECAAAUAAIACABrTshMdO22Qt8DAACjEAAALwAAAAAAAAABAAAAAADsCwAAdW5pdmVyc2FsLW5vLXZpZGVvL2h0bWxfcHVibGlzaGluZ19zZXR0aW5ncy54bWxQSwECAAAUAAIACABrTshMghPHdJYBAAAiBgAAKAAAAAAAAAABAAAAAAAYEAAAdW5pdmVyc2FsLW5vLXZpZGVvL2h0bWxfc2tpbl9zZXR0aW5ncy5qc1BLAQIAABQAAgAIAGtOyEw9PC/RwQAAAOUBAAAjAAAAAAAAAAEAAAAAAPQRAAB1bml2ZXJzYWwtbm8tdmlkZW8vaTE4bl9wcmVzZXRzLnhtbFBLAQIAABQAAgAIAGtOyEyewaynaAAAAGwAAAAlAAAAAAAAAAEAAAAAAPYSAAB1bml2ZXJzYWwtbm8tdmlkZW8vbG9jYWxfc2V0dGluZ3MueG1sUEsBAgAAFAACAAgASoyVR1i5ETH6AgAAqggAAB0AAAAAAAAAAQAAAAAAoRMAAHVuaXZlcnNhbC1uby12aWRlby9wbGF5ZXIueG1sUEsBAgAAFAACAAgAa07ITFvYtdtvAQAA+AIAADIAAAAAAAAAAQAAAAAA1hYAAHVuaXZlcnNhbC1uby12aWRlby9za2luX2N1c3RvbWl6YXRpb25fc2V0dGluZ3MueG1sUEsBAgAAFAACAAgAbE7ITA5/2u9kCQAAexgAACAAAAAAAAAAAAAAAAAAlRgAAHVuaXZlcnNhbC1uby12aWRlby91bml2ZXJzYWwucG5nUEsBAgAAFAACAAgAbE7ITGH/pqRJAAAAagAAACQAAAAAAAAAAQAAAAAANyIAAHVuaXZlcnNhbC1uby12aWRlby91bml2ZXJzYWwucG5nLnhtbFBLBQYAAAAACwALAKwDAADCIgAAAAA="/>
  <p:tag name="ISPRING_OUTPUT_FOLDER" val="C:\Users\Jvaughey\Downloads"/>
  <p:tag name="ISPRING_PRESENTATION_TITLE" val="9780357122754_ch10_CE"/>
</p:tagLst>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63733</TotalTime>
  <Words>7705</Words>
  <Application>Microsoft Office PowerPoint</Application>
  <PresentationFormat>On-screen Show (4:3)</PresentationFormat>
  <Paragraphs>657</Paragraphs>
  <Slides>65</Slides>
  <Notes>65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MS Mincho</vt:lpstr>
      <vt:lpstr>Arial</vt:lpstr>
      <vt:lpstr>Bank Gothic Bold</vt:lpstr>
      <vt:lpstr>Bank Gothic-Medium</vt:lpstr>
      <vt:lpstr>Courier New</vt:lpstr>
      <vt:lpstr>Courier New Bold</vt:lpstr>
      <vt:lpstr>Open Sans</vt:lpstr>
      <vt:lpstr>Open Sans Regular</vt:lpstr>
      <vt:lpstr>Summer Font</vt:lpstr>
      <vt:lpstr>Times</vt:lpstr>
      <vt:lpstr>Times New Roman</vt:lpstr>
      <vt:lpstr>Brand_PPT_Template_SIMPLIFIED_SD</vt:lpstr>
      <vt:lpstr>Chapter 10: Trees</vt:lpstr>
      <vt:lpstr>Learning Objectives (1 of 2)</vt:lpstr>
      <vt:lpstr>Learning Objectives (2 of 2)</vt:lpstr>
      <vt:lpstr>An Overview of Trees</vt:lpstr>
      <vt:lpstr>Tree Terminology (1 of 3)</vt:lpstr>
      <vt:lpstr>Tree Terminology (2 of 3)</vt:lpstr>
      <vt:lpstr>Tree Terminology (3 of 3)</vt:lpstr>
      <vt:lpstr>General Trees and Binary Trees (1 of 2)</vt:lpstr>
      <vt:lpstr>General Trees and Binary Trees (2 of 2)</vt:lpstr>
      <vt:lpstr>Recursive Definitions of Trees</vt:lpstr>
      <vt:lpstr>Why Use a Tree? (1 of 4)</vt:lpstr>
      <vt:lpstr>Why Use a Tree? (2 of 4)</vt:lpstr>
      <vt:lpstr>Why Use a Tree? (3 of 4)</vt:lpstr>
      <vt:lpstr>Why Use a Tree? (4 of 4)</vt:lpstr>
      <vt:lpstr>The Shape of Binary Trees (1 of 5)</vt:lpstr>
      <vt:lpstr>The Shape of Binary Trees (2 of 5)</vt:lpstr>
      <vt:lpstr>The Shape of Binary Trees (3 of 5)</vt:lpstr>
      <vt:lpstr>The Shape of Binary Trees (4 of 5)</vt:lpstr>
      <vt:lpstr>The Shape of Binary Trees (5 of 5)</vt:lpstr>
      <vt:lpstr>Binary Tree Traversals</vt:lpstr>
      <vt:lpstr>Preorder Traversal</vt:lpstr>
      <vt:lpstr>Inorder Traversal</vt:lpstr>
      <vt:lpstr>Postorder Traversal</vt:lpstr>
      <vt:lpstr>Level Order Traversal </vt:lpstr>
      <vt:lpstr>Three Common Applications of Binary Trees</vt:lpstr>
      <vt:lpstr>Heaps (1 of 2)</vt:lpstr>
      <vt:lpstr>Heaps (2 of 2)</vt:lpstr>
      <vt:lpstr>Binary Search Trees (1 of 2)</vt:lpstr>
      <vt:lpstr>Binary Search Trees (2 of 2)</vt:lpstr>
      <vt:lpstr>Expression Trees (1 of 2)</vt:lpstr>
      <vt:lpstr>Expression Trees (2 of 2)</vt:lpstr>
      <vt:lpstr>Developing a Binary Search Tree</vt:lpstr>
      <vt:lpstr>The Binary Search Tree Interface (1 of 3)</vt:lpstr>
      <vt:lpstr>The Binary Search Tree Interface (2 of 3)</vt:lpstr>
      <vt:lpstr>The Binary Search Tree Interface (3 of 3)</vt:lpstr>
      <vt:lpstr>Data Structure for the Linked Implementation (1 of 7)</vt:lpstr>
      <vt:lpstr>Data Structure for the Linked Implementation (2 of 7)</vt:lpstr>
      <vt:lpstr>Data Structure for the Linked Implementation (3 of 7)</vt:lpstr>
      <vt:lpstr>Data Structure for the Linked Implementation (4 of 7)</vt:lpstr>
      <vt:lpstr>Data Structure for the Linked Implementation (5 of 7)</vt:lpstr>
      <vt:lpstr>Data Structure for the Linked Implementation (6 of 7)</vt:lpstr>
      <vt:lpstr>Data Structure for the Linked Implementation (7 of 7)</vt:lpstr>
      <vt:lpstr>Complexity Analysis of Binary Search Trees</vt:lpstr>
      <vt:lpstr>Recursive Descent Parsing and Programming Languages</vt:lpstr>
      <vt:lpstr>Introduction to Grammars (1 of 4)</vt:lpstr>
      <vt:lpstr>Introduction to Grammars (2 of 4)</vt:lpstr>
      <vt:lpstr>Introduction to Grammars (3 of 4)</vt:lpstr>
      <vt:lpstr>Introduction to Grammars (4 of 4)</vt:lpstr>
      <vt:lpstr>Recognizing, Parsing, and Interpreting Sentences in a Language</vt:lpstr>
      <vt:lpstr>Lexical Analysis and the Scanner (1 of 2)</vt:lpstr>
      <vt:lpstr>Lexical Analysis and the Scanner (2 of 2)</vt:lpstr>
      <vt:lpstr>Parsing Strategies</vt:lpstr>
      <vt:lpstr>An Array Implementation of Binary Trees (1 of 4)</vt:lpstr>
      <vt:lpstr>An Array Implementation of Binary Trees (2 of 4)</vt:lpstr>
      <vt:lpstr>An Array Implementation of Binary Trees (3 of 4)</vt:lpstr>
      <vt:lpstr>An Array Implementation of Binary Trees (4 of 4)</vt:lpstr>
      <vt:lpstr>Implementing Heaps (1 of 7)</vt:lpstr>
      <vt:lpstr>Implementing Heaps (2 of 7)</vt:lpstr>
      <vt:lpstr>Implementing Heaps (3 of 7)</vt:lpstr>
      <vt:lpstr>Implementing Heaps (4 of 7)</vt:lpstr>
      <vt:lpstr>Implementing Heaps (5 of 7)</vt:lpstr>
      <vt:lpstr>Implementing Heaps (6 of 7)</vt:lpstr>
      <vt:lpstr>Implementing Heaps (7 of 7)</vt:lpstr>
      <vt:lpstr>Chapter Summary (1 of 2)</vt:lpstr>
      <vt:lpstr>Chapter Summary (2 of 2)</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9780357122754_ch10_CE</dc:title>
  <dc:creator>Stulga, Michele L</dc:creator>
  <cp:lastModifiedBy>Vaughey, Jim</cp:lastModifiedBy>
  <cp:revision>958</cp:revision>
  <dcterms:created xsi:type="dcterms:W3CDTF">2001-07-05T23:10:12Z</dcterms:created>
  <dcterms:modified xsi:type="dcterms:W3CDTF">2018-12-06T18:21:08Z</dcterms:modified>
</cp:coreProperties>
</file>