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74"/>
  </p:notesMasterIdLst>
  <p:handoutMasterIdLst>
    <p:handoutMasterId r:id="rId75"/>
  </p:handoutMasterIdLst>
  <p:sldIdLst>
    <p:sldId id="405" r:id="rId2"/>
    <p:sldId id="333"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406"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85" r:id="rId52"/>
    <p:sldId id="386" r:id="rId53"/>
    <p:sldId id="387" r:id="rId54"/>
    <p:sldId id="388" r:id="rId55"/>
    <p:sldId id="389" r:id="rId56"/>
    <p:sldId id="390" r:id="rId57"/>
    <p:sldId id="391" r:id="rId58"/>
    <p:sldId id="392" r:id="rId59"/>
    <p:sldId id="393" r:id="rId60"/>
    <p:sldId id="394" r:id="rId61"/>
    <p:sldId id="395" r:id="rId62"/>
    <p:sldId id="396" r:id="rId63"/>
    <p:sldId id="397" r:id="rId64"/>
    <p:sldId id="398" r:id="rId65"/>
    <p:sldId id="399" r:id="rId66"/>
    <p:sldId id="400" r:id="rId67"/>
    <p:sldId id="401" r:id="rId68"/>
    <p:sldId id="402" r:id="rId69"/>
    <p:sldId id="403" r:id="rId70"/>
    <p:sldId id="404" r:id="rId71"/>
    <p:sldId id="335" r:id="rId72"/>
    <p:sldId id="336" r:id="rId73"/>
  </p:sldIdLst>
  <p:sldSz cx="9144000" cy="6858000" type="screen4x3"/>
  <p:notesSz cx="6858000" cy="9144000"/>
  <p:custDataLst>
    <p:tags r:id="rId76"/>
  </p:custDataLst>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 id="1" name="Rafael Ignacio Bonilla Armijos" initials="RIBA" lastIdx="2" clrIdx="1">
    <p:extLst/>
  </p:cmAuthor>
  <p:cmAuthor id="2" name="Stulga, Michele L" initials="SML" lastIdx="19" clrIdx="2">
    <p:extLst/>
  </p:cmAuthor>
  <p:cmAuthor id="3" name="Marianne Freeman" initials="MF" lastIdx="1" clrIdx="3">
    <p:extLst>
      <p:ext uri="{19B8F6BF-5375-455C-9EA6-DF929625EA0E}">
        <p15:presenceInfo xmlns:p15="http://schemas.microsoft.com/office/powerpoint/2012/main" userId="1199072752_tp_dropbox" providerId="Windows Live"/>
      </p:ext>
    </p:extLst>
  </p:cmAuthor>
  <p:cmAuthor id="4" name="Julie Tomsho" initials="JRT" lastIdx="1" clrIdx="4">
    <p:extLst>
      <p:ext uri="{19B8F6BF-5375-455C-9EA6-DF929625EA0E}">
        <p15:presenceInfo xmlns:p15="http://schemas.microsoft.com/office/powerpoint/2012/main" userId="Julie Tomsh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D2"/>
    <a:srgbClr val="006800"/>
    <a:srgbClr val="8A3800"/>
    <a:srgbClr val="C00000"/>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4" autoAdjust="0"/>
    <p:restoredTop sz="96408" autoAdjust="0"/>
  </p:normalViewPr>
  <p:slideViewPr>
    <p:cSldViewPr>
      <p:cViewPr varScale="1">
        <p:scale>
          <a:sx n="64" d="100"/>
          <a:sy n="64" d="100"/>
        </p:scale>
        <p:origin x="1356" y="36"/>
      </p:cViewPr>
      <p:guideLst>
        <p:guide orient="horz" pos="2160"/>
        <p:guide pos="2880"/>
      </p:guideLst>
    </p:cSldViewPr>
  </p:slideViewPr>
  <p:outlineViewPr>
    <p:cViewPr>
      <p:scale>
        <a:sx n="33" d="100"/>
        <a:sy n="33" d="100"/>
      </p:scale>
      <p:origin x="0" y="-66906"/>
    </p:cViewPr>
  </p:outlineViewPr>
  <p:notesTextViewPr>
    <p:cViewPr>
      <p:scale>
        <a:sx n="100" d="100"/>
        <a:sy n="100" d="100"/>
      </p:scale>
      <p:origin x="0" y="0"/>
    </p:cViewPr>
  </p:notesTextViewPr>
  <p:sorterViewPr>
    <p:cViewPr>
      <p:scale>
        <a:sx n="66" d="100"/>
        <a:sy n="66" d="100"/>
      </p:scale>
      <p:origin x="0" y="-39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1300773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a:t>
            </a:fld>
            <a:endParaRPr lang="en-US" dirty="0"/>
          </a:p>
        </p:txBody>
      </p:sp>
    </p:spTree>
    <p:extLst>
      <p:ext uri="{BB962C8B-B14F-4D97-AF65-F5344CB8AC3E}">
        <p14:creationId xmlns:p14="http://schemas.microsoft.com/office/powerpoint/2010/main" val="402582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11</a:t>
            </a:fld>
            <a:endParaRPr lang="en-US" dirty="0"/>
          </a:p>
        </p:txBody>
      </p:sp>
    </p:spTree>
    <p:extLst>
      <p:ext uri="{BB962C8B-B14F-4D97-AF65-F5344CB8AC3E}">
        <p14:creationId xmlns:p14="http://schemas.microsoft.com/office/powerpoint/2010/main" val="164899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12</a:t>
            </a:fld>
            <a:endParaRPr lang="en-US" dirty="0"/>
          </a:p>
        </p:txBody>
      </p:sp>
    </p:spTree>
    <p:extLst>
      <p:ext uri="{BB962C8B-B14F-4D97-AF65-F5344CB8AC3E}">
        <p14:creationId xmlns:p14="http://schemas.microsoft.com/office/powerpoint/2010/main" val="4076077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13</a:t>
            </a:fld>
            <a:endParaRPr lang="en-US" dirty="0"/>
          </a:p>
        </p:txBody>
      </p:sp>
    </p:spTree>
    <p:extLst>
      <p:ext uri="{BB962C8B-B14F-4D97-AF65-F5344CB8AC3E}">
        <p14:creationId xmlns:p14="http://schemas.microsoft.com/office/powerpoint/2010/main" val="248100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14</a:t>
            </a:fld>
            <a:endParaRPr lang="en-US" dirty="0"/>
          </a:p>
        </p:txBody>
      </p:sp>
    </p:spTree>
    <p:extLst>
      <p:ext uri="{BB962C8B-B14F-4D97-AF65-F5344CB8AC3E}">
        <p14:creationId xmlns:p14="http://schemas.microsoft.com/office/powerpoint/2010/main" val="47249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15</a:t>
            </a:fld>
            <a:endParaRPr lang="en-US" dirty="0"/>
          </a:p>
        </p:txBody>
      </p:sp>
    </p:spTree>
    <p:extLst>
      <p:ext uri="{BB962C8B-B14F-4D97-AF65-F5344CB8AC3E}">
        <p14:creationId xmlns:p14="http://schemas.microsoft.com/office/powerpoint/2010/main" val="3111008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16</a:t>
            </a:fld>
            <a:endParaRPr lang="en-US" dirty="0"/>
          </a:p>
        </p:txBody>
      </p:sp>
    </p:spTree>
    <p:extLst>
      <p:ext uri="{BB962C8B-B14F-4D97-AF65-F5344CB8AC3E}">
        <p14:creationId xmlns:p14="http://schemas.microsoft.com/office/powerpoint/2010/main" val="1312753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17</a:t>
            </a:fld>
            <a:endParaRPr lang="en-US" dirty="0"/>
          </a:p>
        </p:txBody>
      </p:sp>
    </p:spTree>
    <p:extLst>
      <p:ext uri="{BB962C8B-B14F-4D97-AF65-F5344CB8AC3E}">
        <p14:creationId xmlns:p14="http://schemas.microsoft.com/office/powerpoint/2010/main" val="2494874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18</a:t>
            </a:fld>
            <a:endParaRPr lang="en-US" dirty="0"/>
          </a:p>
        </p:txBody>
      </p:sp>
    </p:spTree>
    <p:extLst>
      <p:ext uri="{BB962C8B-B14F-4D97-AF65-F5344CB8AC3E}">
        <p14:creationId xmlns:p14="http://schemas.microsoft.com/office/powerpoint/2010/main" val="3658542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19</a:t>
            </a:fld>
            <a:endParaRPr lang="en-US" dirty="0"/>
          </a:p>
        </p:txBody>
      </p:sp>
    </p:spTree>
    <p:extLst>
      <p:ext uri="{BB962C8B-B14F-4D97-AF65-F5344CB8AC3E}">
        <p14:creationId xmlns:p14="http://schemas.microsoft.com/office/powerpoint/2010/main" val="3578894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a:t>
            </a:fld>
            <a:endParaRPr lang="en-US" dirty="0"/>
          </a:p>
        </p:txBody>
      </p:sp>
    </p:spTree>
    <p:extLst>
      <p:ext uri="{BB962C8B-B14F-4D97-AF65-F5344CB8AC3E}">
        <p14:creationId xmlns:p14="http://schemas.microsoft.com/office/powerpoint/2010/main" val="1538943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20</a:t>
            </a:fld>
            <a:endParaRPr lang="en-US" dirty="0"/>
          </a:p>
        </p:txBody>
      </p:sp>
    </p:spTree>
    <p:extLst>
      <p:ext uri="{BB962C8B-B14F-4D97-AF65-F5344CB8AC3E}">
        <p14:creationId xmlns:p14="http://schemas.microsoft.com/office/powerpoint/2010/main" val="75265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21</a:t>
            </a:fld>
            <a:endParaRPr lang="en-US" dirty="0"/>
          </a:p>
        </p:txBody>
      </p:sp>
    </p:spTree>
    <p:extLst>
      <p:ext uri="{BB962C8B-B14F-4D97-AF65-F5344CB8AC3E}">
        <p14:creationId xmlns:p14="http://schemas.microsoft.com/office/powerpoint/2010/main" val="4146176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22</a:t>
            </a:fld>
            <a:endParaRPr lang="en-US" dirty="0"/>
          </a:p>
        </p:txBody>
      </p:sp>
    </p:spTree>
    <p:extLst>
      <p:ext uri="{BB962C8B-B14F-4D97-AF65-F5344CB8AC3E}">
        <p14:creationId xmlns:p14="http://schemas.microsoft.com/office/powerpoint/2010/main" val="367344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23</a:t>
            </a:fld>
            <a:endParaRPr lang="en-US" dirty="0"/>
          </a:p>
        </p:txBody>
      </p:sp>
    </p:spTree>
    <p:extLst>
      <p:ext uri="{BB962C8B-B14F-4D97-AF65-F5344CB8AC3E}">
        <p14:creationId xmlns:p14="http://schemas.microsoft.com/office/powerpoint/2010/main" val="1120397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24</a:t>
            </a:fld>
            <a:endParaRPr lang="en-US" dirty="0"/>
          </a:p>
        </p:txBody>
      </p:sp>
    </p:spTree>
    <p:extLst>
      <p:ext uri="{BB962C8B-B14F-4D97-AF65-F5344CB8AC3E}">
        <p14:creationId xmlns:p14="http://schemas.microsoft.com/office/powerpoint/2010/main" val="2827892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25</a:t>
            </a:fld>
            <a:endParaRPr lang="en-US" dirty="0"/>
          </a:p>
        </p:txBody>
      </p:sp>
    </p:spTree>
    <p:extLst>
      <p:ext uri="{BB962C8B-B14F-4D97-AF65-F5344CB8AC3E}">
        <p14:creationId xmlns:p14="http://schemas.microsoft.com/office/powerpoint/2010/main" val="1869463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26</a:t>
            </a:fld>
            <a:endParaRPr lang="en-US" dirty="0"/>
          </a:p>
        </p:txBody>
      </p:sp>
    </p:spTree>
    <p:extLst>
      <p:ext uri="{BB962C8B-B14F-4D97-AF65-F5344CB8AC3E}">
        <p14:creationId xmlns:p14="http://schemas.microsoft.com/office/powerpoint/2010/main" val="1215559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27</a:t>
            </a:fld>
            <a:endParaRPr lang="en-US" dirty="0"/>
          </a:p>
        </p:txBody>
      </p:sp>
    </p:spTree>
    <p:extLst>
      <p:ext uri="{BB962C8B-B14F-4D97-AF65-F5344CB8AC3E}">
        <p14:creationId xmlns:p14="http://schemas.microsoft.com/office/powerpoint/2010/main" val="1454286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28</a:t>
            </a:fld>
            <a:endParaRPr lang="en-US" dirty="0"/>
          </a:p>
        </p:txBody>
      </p:sp>
    </p:spTree>
    <p:extLst>
      <p:ext uri="{BB962C8B-B14F-4D97-AF65-F5344CB8AC3E}">
        <p14:creationId xmlns:p14="http://schemas.microsoft.com/office/powerpoint/2010/main" val="2716486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29</a:t>
            </a:fld>
            <a:endParaRPr lang="en-US" dirty="0"/>
          </a:p>
        </p:txBody>
      </p:sp>
    </p:spTree>
    <p:extLst>
      <p:ext uri="{BB962C8B-B14F-4D97-AF65-F5344CB8AC3E}">
        <p14:creationId xmlns:p14="http://schemas.microsoft.com/office/powerpoint/2010/main" val="354452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a:t>
            </a:fld>
            <a:endParaRPr lang="en-US" dirty="0"/>
          </a:p>
        </p:txBody>
      </p:sp>
    </p:spTree>
    <p:extLst>
      <p:ext uri="{BB962C8B-B14F-4D97-AF65-F5344CB8AC3E}">
        <p14:creationId xmlns:p14="http://schemas.microsoft.com/office/powerpoint/2010/main" val="1261339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30</a:t>
            </a:fld>
            <a:endParaRPr lang="en-US" dirty="0"/>
          </a:p>
        </p:txBody>
      </p:sp>
    </p:spTree>
    <p:extLst>
      <p:ext uri="{BB962C8B-B14F-4D97-AF65-F5344CB8AC3E}">
        <p14:creationId xmlns:p14="http://schemas.microsoft.com/office/powerpoint/2010/main" val="920177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31</a:t>
            </a:fld>
            <a:endParaRPr lang="en-US" dirty="0"/>
          </a:p>
        </p:txBody>
      </p:sp>
    </p:spTree>
    <p:extLst>
      <p:ext uri="{BB962C8B-B14F-4D97-AF65-F5344CB8AC3E}">
        <p14:creationId xmlns:p14="http://schemas.microsoft.com/office/powerpoint/2010/main" val="4239434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32</a:t>
            </a:fld>
            <a:endParaRPr lang="en-US" dirty="0"/>
          </a:p>
        </p:txBody>
      </p:sp>
    </p:spTree>
    <p:extLst>
      <p:ext uri="{BB962C8B-B14F-4D97-AF65-F5344CB8AC3E}">
        <p14:creationId xmlns:p14="http://schemas.microsoft.com/office/powerpoint/2010/main" val="814164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33</a:t>
            </a:fld>
            <a:endParaRPr lang="en-US" dirty="0"/>
          </a:p>
        </p:txBody>
      </p:sp>
    </p:spTree>
    <p:extLst>
      <p:ext uri="{BB962C8B-B14F-4D97-AF65-F5344CB8AC3E}">
        <p14:creationId xmlns:p14="http://schemas.microsoft.com/office/powerpoint/2010/main" val="4154551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34</a:t>
            </a:fld>
            <a:endParaRPr lang="en-US" dirty="0"/>
          </a:p>
        </p:txBody>
      </p:sp>
    </p:spTree>
    <p:extLst>
      <p:ext uri="{BB962C8B-B14F-4D97-AF65-F5344CB8AC3E}">
        <p14:creationId xmlns:p14="http://schemas.microsoft.com/office/powerpoint/2010/main" val="180191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35</a:t>
            </a:fld>
            <a:endParaRPr lang="en-US" dirty="0"/>
          </a:p>
        </p:txBody>
      </p:sp>
    </p:spTree>
    <p:extLst>
      <p:ext uri="{BB962C8B-B14F-4D97-AF65-F5344CB8AC3E}">
        <p14:creationId xmlns:p14="http://schemas.microsoft.com/office/powerpoint/2010/main" val="381363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36</a:t>
            </a:fld>
            <a:endParaRPr lang="en-US" dirty="0"/>
          </a:p>
        </p:txBody>
      </p:sp>
    </p:spTree>
    <p:extLst>
      <p:ext uri="{BB962C8B-B14F-4D97-AF65-F5344CB8AC3E}">
        <p14:creationId xmlns:p14="http://schemas.microsoft.com/office/powerpoint/2010/main" val="3033583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37</a:t>
            </a:fld>
            <a:endParaRPr lang="en-US" dirty="0"/>
          </a:p>
        </p:txBody>
      </p:sp>
    </p:spTree>
    <p:extLst>
      <p:ext uri="{BB962C8B-B14F-4D97-AF65-F5344CB8AC3E}">
        <p14:creationId xmlns:p14="http://schemas.microsoft.com/office/powerpoint/2010/main" val="23479927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38</a:t>
            </a:fld>
            <a:endParaRPr lang="en-US" dirty="0"/>
          </a:p>
        </p:txBody>
      </p:sp>
    </p:spTree>
    <p:extLst>
      <p:ext uri="{BB962C8B-B14F-4D97-AF65-F5344CB8AC3E}">
        <p14:creationId xmlns:p14="http://schemas.microsoft.com/office/powerpoint/2010/main" val="2159777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39</a:t>
            </a:fld>
            <a:endParaRPr lang="en-US" dirty="0"/>
          </a:p>
        </p:txBody>
      </p:sp>
    </p:spTree>
    <p:extLst>
      <p:ext uri="{BB962C8B-B14F-4D97-AF65-F5344CB8AC3E}">
        <p14:creationId xmlns:p14="http://schemas.microsoft.com/office/powerpoint/2010/main" val="58447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a:t>
            </a:fld>
            <a:endParaRPr lang="en-US" dirty="0"/>
          </a:p>
        </p:txBody>
      </p:sp>
    </p:spTree>
    <p:extLst>
      <p:ext uri="{BB962C8B-B14F-4D97-AF65-F5344CB8AC3E}">
        <p14:creationId xmlns:p14="http://schemas.microsoft.com/office/powerpoint/2010/main" val="3299050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40</a:t>
            </a:fld>
            <a:endParaRPr lang="en-US" dirty="0"/>
          </a:p>
        </p:txBody>
      </p:sp>
    </p:spTree>
    <p:extLst>
      <p:ext uri="{BB962C8B-B14F-4D97-AF65-F5344CB8AC3E}">
        <p14:creationId xmlns:p14="http://schemas.microsoft.com/office/powerpoint/2010/main" val="269263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41</a:t>
            </a:fld>
            <a:endParaRPr lang="en-US" dirty="0"/>
          </a:p>
        </p:txBody>
      </p:sp>
    </p:spTree>
    <p:extLst>
      <p:ext uri="{BB962C8B-B14F-4D97-AF65-F5344CB8AC3E}">
        <p14:creationId xmlns:p14="http://schemas.microsoft.com/office/powerpoint/2010/main" val="9552306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42</a:t>
            </a:fld>
            <a:endParaRPr lang="en-US" dirty="0"/>
          </a:p>
        </p:txBody>
      </p:sp>
    </p:spTree>
    <p:extLst>
      <p:ext uri="{BB962C8B-B14F-4D97-AF65-F5344CB8AC3E}">
        <p14:creationId xmlns:p14="http://schemas.microsoft.com/office/powerpoint/2010/main" val="1294779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43</a:t>
            </a:fld>
            <a:endParaRPr lang="en-US" dirty="0"/>
          </a:p>
        </p:txBody>
      </p:sp>
    </p:spTree>
    <p:extLst>
      <p:ext uri="{BB962C8B-B14F-4D97-AF65-F5344CB8AC3E}">
        <p14:creationId xmlns:p14="http://schemas.microsoft.com/office/powerpoint/2010/main" val="3556068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44</a:t>
            </a:fld>
            <a:endParaRPr lang="en-US" dirty="0"/>
          </a:p>
        </p:txBody>
      </p:sp>
    </p:spTree>
    <p:extLst>
      <p:ext uri="{BB962C8B-B14F-4D97-AF65-F5344CB8AC3E}">
        <p14:creationId xmlns:p14="http://schemas.microsoft.com/office/powerpoint/2010/main" val="14895349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45</a:t>
            </a:fld>
            <a:endParaRPr lang="en-US" dirty="0"/>
          </a:p>
        </p:txBody>
      </p:sp>
    </p:spTree>
    <p:extLst>
      <p:ext uri="{BB962C8B-B14F-4D97-AF65-F5344CB8AC3E}">
        <p14:creationId xmlns:p14="http://schemas.microsoft.com/office/powerpoint/2010/main" val="27500362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46</a:t>
            </a:fld>
            <a:endParaRPr lang="en-US" dirty="0"/>
          </a:p>
        </p:txBody>
      </p:sp>
    </p:spTree>
    <p:extLst>
      <p:ext uri="{BB962C8B-B14F-4D97-AF65-F5344CB8AC3E}">
        <p14:creationId xmlns:p14="http://schemas.microsoft.com/office/powerpoint/2010/main" val="22147570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47</a:t>
            </a:fld>
            <a:endParaRPr lang="en-US" dirty="0"/>
          </a:p>
        </p:txBody>
      </p:sp>
    </p:spTree>
    <p:extLst>
      <p:ext uri="{BB962C8B-B14F-4D97-AF65-F5344CB8AC3E}">
        <p14:creationId xmlns:p14="http://schemas.microsoft.com/office/powerpoint/2010/main" val="1439292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48</a:t>
            </a:fld>
            <a:endParaRPr lang="en-US" dirty="0"/>
          </a:p>
        </p:txBody>
      </p:sp>
    </p:spTree>
    <p:extLst>
      <p:ext uri="{BB962C8B-B14F-4D97-AF65-F5344CB8AC3E}">
        <p14:creationId xmlns:p14="http://schemas.microsoft.com/office/powerpoint/2010/main" val="36609658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49</a:t>
            </a:fld>
            <a:endParaRPr lang="en-US" dirty="0"/>
          </a:p>
        </p:txBody>
      </p:sp>
    </p:spTree>
    <p:extLst>
      <p:ext uri="{BB962C8B-B14F-4D97-AF65-F5344CB8AC3E}">
        <p14:creationId xmlns:p14="http://schemas.microsoft.com/office/powerpoint/2010/main" val="1652363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a:t>
            </a:fld>
            <a:endParaRPr lang="en-US" dirty="0"/>
          </a:p>
        </p:txBody>
      </p:sp>
    </p:spTree>
    <p:extLst>
      <p:ext uri="{BB962C8B-B14F-4D97-AF65-F5344CB8AC3E}">
        <p14:creationId xmlns:p14="http://schemas.microsoft.com/office/powerpoint/2010/main" val="24963936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50</a:t>
            </a:fld>
            <a:endParaRPr lang="en-US" dirty="0"/>
          </a:p>
        </p:txBody>
      </p:sp>
    </p:spTree>
    <p:extLst>
      <p:ext uri="{BB962C8B-B14F-4D97-AF65-F5344CB8AC3E}">
        <p14:creationId xmlns:p14="http://schemas.microsoft.com/office/powerpoint/2010/main" val="1609983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51</a:t>
            </a:fld>
            <a:endParaRPr lang="en-US" dirty="0"/>
          </a:p>
        </p:txBody>
      </p:sp>
    </p:spTree>
    <p:extLst>
      <p:ext uri="{BB962C8B-B14F-4D97-AF65-F5344CB8AC3E}">
        <p14:creationId xmlns:p14="http://schemas.microsoft.com/office/powerpoint/2010/main" val="1699480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52</a:t>
            </a:fld>
            <a:endParaRPr lang="en-US" dirty="0"/>
          </a:p>
        </p:txBody>
      </p:sp>
    </p:spTree>
    <p:extLst>
      <p:ext uri="{BB962C8B-B14F-4D97-AF65-F5344CB8AC3E}">
        <p14:creationId xmlns:p14="http://schemas.microsoft.com/office/powerpoint/2010/main" val="7529245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53</a:t>
            </a:fld>
            <a:endParaRPr lang="en-US" dirty="0"/>
          </a:p>
        </p:txBody>
      </p:sp>
    </p:spTree>
    <p:extLst>
      <p:ext uri="{BB962C8B-B14F-4D97-AF65-F5344CB8AC3E}">
        <p14:creationId xmlns:p14="http://schemas.microsoft.com/office/powerpoint/2010/main" val="41212186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54</a:t>
            </a:fld>
            <a:endParaRPr lang="en-US" dirty="0"/>
          </a:p>
        </p:txBody>
      </p:sp>
    </p:spTree>
    <p:extLst>
      <p:ext uri="{BB962C8B-B14F-4D97-AF65-F5344CB8AC3E}">
        <p14:creationId xmlns:p14="http://schemas.microsoft.com/office/powerpoint/2010/main" val="3653684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55</a:t>
            </a:fld>
            <a:endParaRPr lang="en-US" dirty="0"/>
          </a:p>
        </p:txBody>
      </p:sp>
    </p:spTree>
    <p:extLst>
      <p:ext uri="{BB962C8B-B14F-4D97-AF65-F5344CB8AC3E}">
        <p14:creationId xmlns:p14="http://schemas.microsoft.com/office/powerpoint/2010/main" val="37160505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56</a:t>
            </a:fld>
            <a:endParaRPr lang="en-US" dirty="0"/>
          </a:p>
        </p:txBody>
      </p:sp>
    </p:spTree>
    <p:extLst>
      <p:ext uri="{BB962C8B-B14F-4D97-AF65-F5344CB8AC3E}">
        <p14:creationId xmlns:p14="http://schemas.microsoft.com/office/powerpoint/2010/main" val="31320425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57</a:t>
            </a:fld>
            <a:endParaRPr lang="en-US" dirty="0"/>
          </a:p>
        </p:txBody>
      </p:sp>
    </p:spTree>
    <p:extLst>
      <p:ext uri="{BB962C8B-B14F-4D97-AF65-F5344CB8AC3E}">
        <p14:creationId xmlns:p14="http://schemas.microsoft.com/office/powerpoint/2010/main" val="31650577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58</a:t>
            </a:fld>
            <a:endParaRPr lang="en-US" dirty="0"/>
          </a:p>
        </p:txBody>
      </p:sp>
    </p:spTree>
    <p:extLst>
      <p:ext uri="{BB962C8B-B14F-4D97-AF65-F5344CB8AC3E}">
        <p14:creationId xmlns:p14="http://schemas.microsoft.com/office/powerpoint/2010/main" val="38114651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59</a:t>
            </a:fld>
            <a:endParaRPr lang="en-US" dirty="0"/>
          </a:p>
        </p:txBody>
      </p:sp>
    </p:spTree>
    <p:extLst>
      <p:ext uri="{BB962C8B-B14F-4D97-AF65-F5344CB8AC3E}">
        <p14:creationId xmlns:p14="http://schemas.microsoft.com/office/powerpoint/2010/main" val="84582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a:t>
            </a:fld>
            <a:endParaRPr lang="en-US" dirty="0"/>
          </a:p>
        </p:txBody>
      </p:sp>
    </p:spTree>
    <p:extLst>
      <p:ext uri="{BB962C8B-B14F-4D97-AF65-F5344CB8AC3E}">
        <p14:creationId xmlns:p14="http://schemas.microsoft.com/office/powerpoint/2010/main" val="35677720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60</a:t>
            </a:fld>
            <a:endParaRPr lang="en-US" dirty="0"/>
          </a:p>
        </p:txBody>
      </p:sp>
    </p:spTree>
    <p:extLst>
      <p:ext uri="{BB962C8B-B14F-4D97-AF65-F5344CB8AC3E}">
        <p14:creationId xmlns:p14="http://schemas.microsoft.com/office/powerpoint/2010/main" val="10303664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61</a:t>
            </a:fld>
            <a:endParaRPr lang="en-US" dirty="0"/>
          </a:p>
        </p:txBody>
      </p:sp>
    </p:spTree>
    <p:extLst>
      <p:ext uri="{BB962C8B-B14F-4D97-AF65-F5344CB8AC3E}">
        <p14:creationId xmlns:p14="http://schemas.microsoft.com/office/powerpoint/2010/main" val="17853257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62</a:t>
            </a:fld>
            <a:endParaRPr lang="en-US" dirty="0"/>
          </a:p>
        </p:txBody>
      </p:sp>
    </p:spTree>
    <p:extLst>
      <p:ext uri="{BB962C8B-B14F-4D97-AF65-F5344CB8AC3E}">
        <p14:creationId xmlns:p14="http://schemas.microsoft.com/office/powerpoint/2010/main" val="7559977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63</a:t>
            </a:fld>
            <a:endParaRPr lang="en-US" dirty="0"/>
          </a:p>
        </p:txBody>
      </p:sp>
    </p:spTree>
    <p:extLst>
      <p:ext uri="{BB962C8B-B14F-4D97-AF65-F5344CB8AC3E}">
        <p14:creationId xmlns:p14="http://schemas.microsoft.com/office/powerpoint/2010/main" val="25835402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64</a:t>
            </a:fld>
            <a:endParaRPr lang="en-US" dirty="0"/>
          </a:p>
        </p:txBody>
      </p:sp>
    </p:spTree>
    <p:extLst>
      <p:ext uri="{BB962C8B-B14F-4D97-AF65-F5344CB8AC3E}">
        <p14:creationId xmlns:p14="http://schemas.microsoft.com/office/powerpoint/2010/main" val="1647837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65</a:t>
            </a:fld>
            <a:endParaRPr lang="en-US" dirty="0"/>
          </a:p>
        </p:txBody>
      </p:sp>
    </p:spTree>
    <p:extLst>
      <p:ext uri="{BB962C8B-B14F-4D97-AF65-F5344CB8AC3E}">
        <p14:creationId xmlns:p14="http://schemas.microsoft.com/office/powerpoint/2010/main" val="11812549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66</a:t>
            </a:fld>
            <a:endParaRPr lang="en-US" dirty="0"/>
          </a:p>
        </p:txBody>
      </p:sp>
    </p:spTree>
    <p:extLst>
      <p:ext uri="{BB962C8B-B14F-4D97-AF65-F5344CB8AC3E}">
        <p14:creationId xmlns:p14="http://schemas.microsoft.com/office/powerpoint/2010/main" val="10914943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67</a:t>
            </a:fld>
            <a:endParaRPr lang="en-US" dirty="0"/>
          </a:p>
        </p:txBody>
      </p:sp>
    </p:spTree>
    <p:extLst>
      <p:ext uri="{BB962C8B-B14F-4D97-AF65-F5344CB8AC3E}">
        <p14:creationId xmlns:p14="http://schemas.microsoft.com/office/powerpoint/2010/main" val="24625154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68</a:t>
            </a:fld>
            <a:endParaRPr lang="en-US" dirty="0"/>
          </a:p>
        </p:txBody>
      </p:sp>
    </p:spTree>
    <p:extLst>
      <p:ext uri="{BB962C8B-B14F-4D97-AF65-F5344CB8AC3E}">
        <p14:creationId xmlns:p14="http://schemas.microsoft.com/office/powerpoint/2010/main" val="6639799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69</a:t>
            </a:fld>
            <a:endParaRPr lang="en-US" dirty="0"/>
          </a:p>
        </p:txBody>
      </p:sp>
    </p:spTree>
    <p:extLst>
      <p:ext uri="{BB962C8B-B14F-4D97-AF65-F5344CB8AC3E}">
        <p14:creationId xmlns:p14="http://schemas.microsoft.com/office/powerpoint/2010/main" val="2605324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7</a:t>
            </a:fld>
            <a:endParaRPr lang="en-US" dirty="0"/>
          </a:p>
        </p:txBody>
      </p:sp>
    </p:spTree>
    <p:extLst>
      <p:ext uri="{BB962C8B-B14F-4D97-AF65-F5344CB8AC3E}">
        <p14:creationId xmlns:p14="http://schemas.microsoft.com/office/powerpoint/2010/main" val="35777615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70</a:t>
            </a:fld>
            <a:endParaRPr lang="en-US" dirty="0"/>
          </a:p>
        </p:txBody>
      </p:sp>
    </p:spTree>
    <p:extLst>
      <p:ext uri="{BB962C8B-B14F-4D97-AF65-F5344CB8AC3E}">
        <p14:creationId xmlns:p14="http://schemas.microsoft.com/office/powerpoint/2010/main" val="2758100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71</a:t>
            </a:fld>
            <a:endParaRPr lang="en-US" dirty="0"/>
          </a:p>
        </p:txBody>
      </p:sp>
    </p:spTree>
    <p:extLst>
      <p:ext uri="{BB962C8B-B14F-4D97-AF65-F5344CB8AC3E}">
        <p14:creationId xmlns:p14="http://schemas.microsoft.com/office/powerpoint/2010/main" val="221722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72</a:t>
            </a:fld>
            <a:endParaRPr lang="en-US" dirty="0"/>
          </a:p>
        </p:txBody>
      </p:sp>
    </p:spTree>
    <p:extLst>
      <p:ext uri="{BB962C8B-B14F-4D97-AF65-F5344CB8AC3E}">
        <p14:creationId xmlns:p14="http://schemas.microsoft.com/office/powerpoint/2010/main" val="81107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8</a:t>
            </a:fld>
            <a:endParaRPr lang="en-US" dirty="0"/>
          </a:p>
        </p:txBody>
      </p:sp>
    </p:spTree>
    <p:extLst>
      <p:ext uri="{BB962C8B-B14F-4D97-AF65-F5344CB8AC3E}">
        <p14:creationId xmlns:p14="http://schemas.microsoft.com/office/powerpoint/2010/main" val="154143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9</a:t>
            </a:fld>
            <a:endParaRPr lang="en-US" dirty="0"/>
          </a:p>
        </p:txBody>
      </p:sp>
    </p:spTree>
    <p:extLst>
      <p:ext uri="{BB962C8B-B14F-4D97-AF65-F5344CB8AC3E}">
        <p14:creationId xmlns:p14="http://schemas.microsoft.com/office/powerpoint/2010/main" val="3362553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7724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t>‹#›</a:t>
            </a:fld>
            <a:endParaRPr lang="en-US" dirty="0"/>
          </a:p>
        </p:txBody>
      </p:sp>
      <p:sp>
        <p:nvSpPr>
          <p:cNvPr id="8" name="Content Placeholder 7"/>
          <p:cNvSpPr>
            <a:spLocks noGrp="1"/>
          </p:cNvSpPr>
          <p:nvPr>
            <p:ph sz="quarter" idx="13"/>
          </p:nvPr>
        </p:nvSpPr>
        <p:spPr>
          <a:xfrm>
            <a:off x="685800" y="5562600"/>
            <a:ext cx="8001000" cy="457200"/>
          </a:xfrm>
        </p:spPr>
        <p:txBody>
          <a:bodyPr/>
          <a:lstStyle/>
          <a:p>
            <a:pPr lvl="0"/>
            <a:endParaRPr lang="en-IN" dirty="0"/>
          </a:p>
        </p:txBody>
      </p:sp>
    </p:spTree>
    <p:extLst>
      <p:ext uri="{BB962C8B-B14F-4D97-AF65-F5344CB8AC3E}">
        <p14:creationId xmlns:p14="http://schemas.microsoft.com/office/powerpoint/2010/main" val="233098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5"/>
          <p:cNvSpPr>
            <a:spLocks noGrp="1"/>
          </p:cNvSpPr>
          <p:nvPr>
            <p:ph sz="quarter" idx="12"/>
          </p:nvPr>
        </p:nvSpPr>
        <p:spPr>
          <a:xfrm>
            <a:off x="8610600" y="2743200"/>
            <a:ext cx="304800" cy="762000"/>
          </a:xfrm>
        </p:spPr>
        <p:txBody>
          <a:bodyPr/>
          <a:lstStyle/>
          <a:p>
            <a:pPr lvl="0"/>
            <a:endParaRPr lang="en-IN" dirty="0"/>
          </a:p>
        </p:txBody>
      </p:sp>
      <p:sp>
        <p:nvSpPr>
          <p:cNvPr id="8" name="Content Placeholder 7"/>
          <p:cNvSpPr>
            <a:spLocks noGrp="1"/>
          </p:cNvSpPr>
          <p:nvPr>
            <p:ph sz="quarter" idx="13"/>
          </p:nvPr>
        </p:nvSpPr>
        <p:spPr>
          <a:xfrm>
            <a:off x="8610600" y="3886200"/>
            <a:ext cx="304800" cy="762000"/>
          </a:xfrm>
        </p:spPr>
        <p:txBody>
          <a:bodyPr/>
          <a:lstStyle/>
          <a:p>
            <a:pPr lvl="0"/>
            <a:endParaRPr lang="en-IN" dirty="0"/>
          </a:p>
        </p:txBody>
      </p:sp>
    </p:spTree>
    <p:extLst>
      <p:ext uri="{BB962C8B-B14F-4D97-AF65-F5344CB8AC3E}">
        <p14:creationId xmlns:p14="http://schemas.microsoft.com/office/powerpoint/2010/main" val="398369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028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305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449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dirty="0"/>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519433586"/>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dirty="0"/>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825816293"/>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98748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8648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a:xfrm>
            <a:off x="628650" y="1825696"/>
            <a:ext cx="7886700" cy="765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2">
            <a:extLst>
              <a:ext uri="{FF2B5EF4-FFF2-40B4-BE49-F238E27FC236}">
                <a16:creationId xmlns:a16="http://schemas.microsoft.com/office/drawing/2014/main" id="{36195AC9-BFC6-4E47-89AB-74CA8BB5098B}"/>
              </a:ext>
            </a:extLst>
          </p:cNvPr>
          <p:cNvSpPr>
            <a:spLocks noGrp="1"/>
          </p:cNvSpPr>
          <p:nvPr>
            <p:ph idx="12"/>
          </p:nvPr>
        </p:nvSpPr>
        <p:spPr>
          <a:xfrm>
            <a:off x="635976" y="2667000"/>
            <a:ext cx="7886700" cy="765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36195AC9-BFC6-4E47-89AB-74CA8BB5098B}"/>
              </a:ext>
            </a:extLst>
          </p:cNvPr>
          <p:cNvSpPr>
            <a:spLocks noGrp="1"/>
          </p:cNvSpPr>
          <p:nvPr>
            <p:ph idx="13"/>
          </p:nvPr>
        </p:nvSpPr>
        <p:spPr>
          <a:xfrm>
            <a:off x="635976" y="3587088"/>
            <a:ext cx="7886700" cy="765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36195AC9-BFC6-4E47-89AB-74CA8BB5098B}"/>
              </a:ext>
            </a:extLst>
          </p:cNvPr>
          <p:cNvSpPr>
            <a:spLocks noGrp="1"/>
          </p:cNvSpPr>
          <p:nvPr>
            <p:ph idx="14"/>
          </p:nvPr>
        </p:nvSpPr>
        <p:spPr>
          <a:xfrm>
            <a:off x="635976" y="4434080"/>
            <a:ext cx="7886700" cy="765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36195AC9-BFC6-4E47-89AB-74CA8BB5098B}"/>
              </a:ext>
            </a:extLst>
          </p:cNvPr>
          <p:cNvSpPr>
            <a:spLocks noGrp="1"/>
          </p:cNvSpPr>
          <p:nvPr>
            <p:ph idx="15"/>
          </p:nvPr>
        </p:nvSpPr>
        <p:spPr>
          <a:xfrm>
            <a:off x="640378" y="5319176"/>
            <a:ext cx="7886700" cy="395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36195AC9-BFC6-4E47-89AB-74CA8BB5098B}"/>
              </a:ext>
            </a:extLst>
          </p:cNvPr>
          <p:cNvSpPr>
            <a:spLocks noGrp="1"/>
          </p:cNvSpPr>
          <p:nvPr>
            <p:ph idx="16"/>
          </p:nvPr>
        </p:nvSpPr>
        <p:spPr>
          <a:xfrm>
            <a:off x="635976" y="5832235"/>
            <a:ext cx="7886700" cy="395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36195AC9-BFC6-4E47-89AB-74CA8BB5098B}"/>
              </a:ext>
            </a:extLst>
          </p:cNvPr>
          <p:cNvSpPr>
            <a:spLocks noGrp="1"/>
          </p:cNvSpPr>
          <p:nvPr>
            <p:ph idx="17"/>
          </p:nvPr>
        </p:nvSpPr>
        <p:spPr>
          <a:xfrm>
            <a:off x="627184" y="5984635"/>
            <a:ext cx="7886700" cy="395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387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8433952"/>
      </p:ext>
    </p:extLst>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3" r:id="rId6"/>
    <p:sldLayoutId id="2147483764" r:id="rId7"/>
    <p:sldLayoutId id="2147483766" r:id="rId8"/>
    <p:sldLayoutId id="2147483770" r:id="rId9"/>
    <p:sldLayoutId id="2147483768" r:id="rId10"/>
    <p:sldLayoutId id="2147483769" r:id="rId11"/>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8.w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1.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25.wmf"/><Relationship Id="rId2" Type="http://schemas.openxmlformats.org/officeDocument/2006/relationships/slideLayout" Target="../slideLayouts/slideLayout9.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4.w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29.wmf"/><Relationship Id="rId2" Type="http://schemas.openxmlformats.org/officeDocument/2006/relationships/slideLayout" Target="../slideLayouts/slideLayout9.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8.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57.xml"/><Relationship Id="rId7" Type="http://schemas.openxmlformats.org/officeDocument/2006/relationships/image" Target="../media/image34.wmf"/><Relationship Id="rId2" Type="http://schemas.openxmlformats.org/officeDocument/2006/relationships/slideLayout" Target="../slideLayouts/slideLayout9.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33.wmf"/><Relationship Id="rId4" Type="http://schemas.openxmlformats.org/officeDocument/2006/relationships/oleObject" Target="../embeddings/oleObject9.bin"/><Relationship Id="rId9" Type="http://schemas.openxmlformats.org/officeDocument/2006/relationships/image" Target="../media/image35.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6699" y="1143000"/>
            <a:ext cx="6858000" cy="2387600"/>
          </a:xfrm>
        </p:spPr>
        <p:txBody>
          <a:bodyPr>
            <a:normAutofit/>
          </a:bodyPr>
          <a:lstStyle/>
          <a:p>
            <a:r>
              <a:rPr lang="en-US" sz="4400" dirty="0">
                <a:solidFill>
                  <a:schemeClr val="bg2">
                    <a:lumMod val="10000"/>
                  </a:schemeClr>
                </a:solidFill>
              </a:rPr>
              <a:t>Chapter 12: Graphs</a:t>
            </a:r>
            <a:endParaRPr lang="en-US" sz="4100" dirty="0">
              <a:solidFill>
                <a:schemeClr val="bg2">
                  <a:lumMod val="10000"/>
                </a:schemeClr>
              </a:solidFill>
            </a:endParaRPr>
          </a:p>
        </p:txBody>
      </p:sp>
      <p:sp>
        <p:nvSpPr>
          <p:cNvPr id="4" name="Subtitle 3">
            <a:extLst>
              <a:ext uri="{FF2B5EF4-FFF2-40B4-BE49-F238E27FC236}">
                <a16:creationId xmlns:a16="http://schemas.microsoft.com/office/drawing/2014/main" id="{2B7206C4-20D6-1E4B-A9BF-F06AB8FA9727}"/>
              </a:ext>
            </a:extLst>
          </p:cNvPr>
          <p:cNvSpPr>
            <a:spLocks noGrp="1"/>
          </p:cNvSpPr>
          <p:nvPr>
            <p:ph type="subTitle" idx="1"/>
          </p:nvPr>
        </p:nvSpPr>
        <p:spPr>
          <a:xfrm>
            <a:off x="1143000" y="3962400"/>
            <a:ext cx="6858000" cy="304800"/>
          </a:xfrm>
        </p:spPr>
        <p:txBody>
          <a:bodyPr>
            <a:normAutofit/>
          </a:bodyPr>
          <a:lstStyle/>
          <a:p>
            <a:r>
              <a:rPr lang="en-US" b="1" dirty="0">
                <a:solidFill>
                  <a:schemeClr val="bg2">
                    <a:lumMod val="10000"/>
                  </a:schemeClr>
                </a:solidFill>
                <a:latin typeface="Open Sans" panose="020B0606030504020204"/>
              </a:rPr>
              <a:t>Fundamentals of Python: Data Structures, Second Edition</a:t>
            </a:r>
          </a:p>
        </p:txBody>
      </p:sp>
      <p:sp>
        <p:nvSpPr>
          <p:cNvPr id="3" name="Content Placeholder 2"/>
          <p:cNvSpPr>
            <a:spLocks noGrp="1"/>
          </p:cNvSpPr>
          <p:nvPr>
            <p:ph sz="quarter" idx="13"/>
          </p:nvPr>
        </p:nvSpPr>
        <p:spPr>
          <a:xfrm>
            <a:off x="703556" y="6241001"/>
            <a:ext cx="8229600" cy="304800"/>
          </a:xfrm>
        </p:spPr>
        <p:txBody>
          <a:bodyPr>
            <a:normAutofit fontScale="92500"/>
          </a:bodyPr>
          <a:lstStyle/>
          <a:p>
            <a:pPr marL="0" indent="0">
              <a:buNone/>
              <a:defRPr/>
            </a:pPr>
            <a:r>
              <a:rPr lang="en-US" sz="1000" dirty="0">
                <a:solidFill>
                  <a:schemeClr val="bg2">
                    <a:lumMod val="10000"/>
                  </a:schemeClr>
                </a:solidFill>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46710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Graph Terminology </a:t>
            </a:r>
            <a:r>
              <a:rPr lang="en-US" sz="2000" dirty="0"/>
              <a:t>(6 of 12)</a:t>
            </a:r>
          </a:p>
        </p:txBody>
      </p:sp>
      <p:sp>
        <p:nvSpPr>
          <p:cNvPr id="3" name="Content Placeholder 2"/>
          <p:cNvSpPr>
            <a:spLocks noGrp="1"/>
          </p:cNvSpPr>
          <p:nvPr>
            <p:ph idx="1"/>
          </p:nvPr>
        </p:nvSpPr>
        <p:spPr>
          <a:xfrm>
            <a:off x="628650" y="1825625"/>
            <a:ext cx="7886700" cy="460375"/>
          </a:xfrm>
        </p:spPr>
        <p:txBody>
          <a:bodyPr/>
          <a:lstStyle/>
          <a:p>
            <a:pPr marL="0" indent="0">
              <a:buNone/>
            </a:pPr>
            <a:r>
              <a:rPr lang="en-IN" b="1" dirty="0"/>
              <a:t>Figure 12-3: </a:t>
            </a:r>
            <a:r>
              <a:rPr lang="en-IN" dirty="0"/>
              <a:t>A connected component of a graph</a:t>
            </a:r>
            <a:endParaRPr lang="en-US" dirty="0"/>
          </a:p>
        </p:txBody>
      </p:sp>
      <p:pic>
        <p:nvPicPr>
          <p:cNvPr id="6" name="Content Placeholder 5" descr="Figure shows a connected component of a graph. A disconnected graph with vertices A, B, C, D, and E is shown. Graph with vertex B with edges to vertex A and vertex D is present which is the connected component. A graph with vertex C and E connected with an edge is also shown."/>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021528" y="2416808"/>
            <a:ext cx="7271865" cy="3414504"/>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239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Graph Terminology </a:t>
            </a:r>
            <a:r>
              <a:rPr lang="en-US" sz="2000" dirty="0"/>
              <a:t>(7 of 12)</a:t>
            </a:r>
          </a:p>
        </p:txBody>
      </p:sp>
      <p:sp>
        <p:nvSpPr>
          <p:cNvPr id="3" name="Content Placeholder 2"/>
          <p:cNvSpPr>
            <a:spLocks noGrp="1"/>
          </p:cNvSpPr>
          <p:nvPr>
            <p:ph idx="1"/>
          </p:nvPr>
        </p:nvSpPr>
        <p:spPr>
          <a:xfrm>
            <a:off x="628650" y="1825625"/>
            <a:ext cx="7886700" cy="384175"/>
          </a:xfrm>
        </p:spPr>
        <p:txBody>
          <a:bodyPr/>
          <a:lstStyle/>
          <a:p>
            <a:pPr marL="0" indent="0">
              <a:buNone/>
            </a:pPr>
            <a:r>
              <a:rPr lang="en-IN" b="1" dirty="0"/>
              <a:t>Figure 12-4: </a:t>
            </a:r>
            <a:r>
              <a:rPr lang="en-IN" dirty="0"/>
              <a:t>A simple path and a cycle</a:t>
            </a:r>
            <a:endParaRPr lang="en-US" dirty="0"/>
          </a:p>
        </p:txBody>
      </p:sp>
      <p:pic>
        <p:nvPicPr>
          <p:cNvPr id="6" name="Content Placeholder 5" descr="Figure shows two illustrations with a simple path and a cycle in a graph. First figure shows a graph with vertex B that is connected with an edge to vertex A on one side and also with D on the other side. The second figure shows vertex A connected to vertex B with an edge. Vertex B is connected with edges to D and C. Vertices D and C are also connected with an edge. Vertices B, C and D form a triangle because of the edges."/>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822036" y="2471821"/>
            <a:ext cx="7358544" cy="3355753"/>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2729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Graph Terminology </a:t>
            </a:r>
            <a:r>
              <a:rPr lang="en-US" sz="2000" dirty="0"/>
              <a:t>(8 of 12)</a:t>
            </a:r>
          </a:p>
        </p:txBody>
      </p:sp>
      <p:sp>
        <p:nvSpPr>
          <p:cNvPr id="3" name="Content Placeholder 2"/>
          <p:cNvSpPr>
            <a:spLocks noGrp="1"/>
          </p:cNvSpPr>
          <p:nvPr>
            <p:ph idx="1"/>
          </p:nvPr>
        </p:nvSpPr>
        <p:spPr>
          <a:xfrm>
            <a:off x="628650" y="1600201"/>
            <a:ext cx="7886700" cy="1142999"/>
          </a:xfrm>
        </p:spPr>
        <p:txBody>
          <a:bodyPr>
            <a:normAutofit fontScale="92500"/>
          </a:bodyPr>
          <a:lstStyle/>
          <a:p>
            <a:pPr>
              <a:spcBef>
                <a:spcPts val="1000"/>
              </a:spcBef>
            </a:pPr>
            <a:r>
              <a:rPr lang="en-US" dirty="0"/>
              <a:t>Graphs shown in Figures 12.1 – 12.4 are </a:t>
            </a:r>
            <a:r>
              <a:rPr lang="en-US" b="1" dirty="0"/>
              <a:t>undirected:</a:t>
            </a:r>
          </a:p>
          <a:p>
            <a:pPr lvl="1">
              <a:spcBef>
                <a:spcPts val="1000"/>
              </a:spcBef>
            </a:pPr>
            <a:r>
              <a:rPr lang="en-US" dirty="0"/>
              <a:t>Their edges indicate no direction</a:t>
            </a:r>
          </a:p>
          <a:p>
            <a:pPr>
              <a:spcBef>
                <a:spcPts val="1000"/>
              </a:spcBef>
            </a:pPr>
            <a:r>
              <a:rPr lang="en-US" dirty="0"/>
              <a:t>Edges in a </a:t>
            </a:r>
            <a:r>
              <a:rPr lang="en-US" b="1" dirty="0"/>
              <a:t>directed graph </a:t>
            </a:r>
            <a:r>
              <a:rPr lang="en-US" dirty="0"/>
              <a:t>(</a:t>
            </a:r>
            <a:r>
              <a:rPr lang="en-US" b="1" dirty="0"/>
              <a:t>digraph</a:t>
            </a:r>
            <a:r>
              <a:rPr lang="en-US" dirty="0"/>
              <a:t>) specify an explicit direction</a:t>
            </a:r>
          </a:p>
        </p:txBody>
      </p:sp>
      <p:sp>
        <p:nvSpPr>
          <p:cNvPr id="5" name="Content Placeholder 4"/>
          <p:cNvSpPr>
            <a:spLocks noGrp="1"/>
          </p:cNvSpPr>
          <p:nvPr>
            <p:ph sz="quarter" idx="12"/>
          </p:nvPr>
        </p:nvSpPr>
        <p:spPr>
          <a:xfrm>
            <a:off x="645742" y="2911265"/>
            <a:ext cx="8286750" cy="381000"/>
          </a:xfrm>
        </p:spPr>
        <p:txBody>
          <a:bodyPr/>
          <a:lstStyle/>
          <a:p>
            <a:pPr marL="0" indent="0">
              <a:buNone/>
            </a:pPr>
            <a:r>
              <a:rPr lang="en-IN" b="1" dirty="0"/>
              <a:t>Figure 12-5: </a:t>
            </a:r>
            <a:r>
              <a:rPr lang="en-IN" dirty="0"/>
              <a:t>Directed graphs (digraphs)</a:t>
            </a:r>
            <a:endParaRPr lang="en-US" dirty="0"/>
          </a:p>
        </p:txBody>
      </p:sp>
      <p:pic>
        <p:nvPicPr>
          <p:cNvPr id="7" name="Content Placeholder 6" descr="Figure shows two illustrations with directed graphs or digraphs. Digraphs have edges that specify an explicit direction. The first illustration shows a digraph that has the vertex B which has edges pointing towards vertices A and D. The second illustration has the vertex B which has edges pointing to the vertices A and D. Vertex D has an edge that points to vertex C and this in turn has an edge that points to Vertex B back again."/>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437974" y="3404553"/>
            <a:ext cx="5917902" cy="2588411"/>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6184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Graph Terminology </a:t>
            </a:r>
            <a:r>
              <a:rPr lang="en-US" sz="2000" dirty="0"/>
              <a:t>(9 of 12)</a:t>
            </a:r>
          </a:p>
        </p:txBody>
      </p:sp>
      <p:sp>
        <p:nvSpPr>
          <p:cNvPr id="3" name="Content Placeholder 2"/>
          <p:cNvSpPr>
            <a:spLocks noGrp="1"/>
          </p:cNvSpPr>
          <p:nvPr>
            <p:ph idx="1"/>
          </p:nvPr>
        </p:nvSpPr>
        <p:spPr>
          <a:xfrm>
            <a:off x="628650" y="1825625"/>
            <a:ext cx="7886700" cy="2822575"/>
          </a:xfrm>
        </p:spPr>
        <p:txBody>
          <a:bodyPr/>
          <a:lstStyle/>
          <a:p>
            <a:pPr marL="320040" indent="-320040">
              <a:spcBef>
                <a:spcPts val="1000"/>
              </a:spcBef>
            </a:pPr>
            <a:r>
              <a:rPr lang="en-US" dirty="0"/>
              <a:t>Each edge in a digraph is called a </a:t>
            </a:r>
            <a:r>
              <a:rPr lang="en-US" b="1" dirty="0"/>
              <a:t>directed edge</a:t>
            </a:r>
          </a:p>
          <a:p>
            <a:pPr lvl="1">
              <a:spcBef>
                <a:spcPts val="1000"/>
              </a:spcBef>
            </a:pPr>
            <a:r>
              <a:rPr lang="en-US" dirty="0"/>
              <a:t>It has a </a:t>
            </a:r>
            <a:r>
              <a:rPr lang="en-US" b="1" dirty="0"/>
              <a:t>source vertex </a:t>
            </a:r>
            <a:r>
              <a:rPr lang="en-US" dirty="0"/>
              <a:t>and a </a:t>
            </a:r>
            <a:r>
              <a:rPr lang="en-US" b="1" dirty="0"/>
              <a:t>destination vertex</a:t>
            </a:r>
          </a:p>
          <a:p>
            <a:pPr marL="320040" indent="-320040">
              <a:spcBef>
                <a:spcPts val="1000"/>
              </a:spcBef>
            </a:pPr>
            <a:r>
              <a:rPr lang="en-US" dirty="0"/>
              <a:t>When there is only one directed edge connecting two vertices, the vertices are in the relation of a predecessor (the source vertex) and a successor (the destination vertex):</a:t>
            </a:r>
          </a:p>
          <a:p>
            <a:pPr lvl="1">
              <a:spcBef>
                <a:spcPts val="1000"/>
              </a:spcBef>
            </a:pPr>
            <a:r>
              <a:rPr lang="en-US" dirty="0"/>
              <a:t>The relation of adjacency between them is asymmetric</a:t>
            </a:r>
          </a:p>
          <a:p>
            <a:pPr marL="320040" indent="-320040">
              <a:spcBef>
                <a:spcPts val="1000"/>
              </a:spcBef>
            </a:pPr>
            <a:r>
              <a:rPr lang="en-US" dirty="0"/>
              <a:t>The edges emanating from a given source vertex are called its incident edges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5132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Graph Terminology </a:t>
            </a:r>
            <a:r>
              <a:rPr lang="en-US" sz="2000" dirty="0"/>
              <a:t>(10 of 12)</a:t>
            </a:r>
          </a:p>
        </p:txBody>
      </p:sp>
      <p:sp>
        <p:nvSpPr>
          <p:cNvPr id="3" name="Content Placeholder 2"/>
          <p:cNvSpPr>
            <a:spLocks noGrp="1"/>
          </p:cNvSpPr>
          <p:nvPr>
            <p:ph idx="1"/>
          </p:nvPr>
        </p:nvSpPr>
        <p:spPr>
          <a:xfrm>
            <a:off x="628650" y="1825625"/>
            <a:ext cx="7886700" cy="384175"/>
          </a:xfrm>
        </p:spPr>
        <p:txBody>
          <a:bodyPr>
            <a:normAutofit fontScale="92500"/>
          </a:bodyPr>
          <a:lstStyle/>
          <a:p>
            <a:pPr marL="0" indent="0">
              <a:buNone/>
            </a:pPr>
            <a:r>
              <a:rPr lang="en-IN" b="1" dirty="0"/>
              <a:t>Figure 12-6: </a:t>
            </a:r>
            <a:r>
              <a:rPr lang="en-IN" dirty="0"/>
              <a:t>Converting an undirected graph to a directed graph</a:t>
            </a:r>
            <a:endParaRPr lang="en-US" dirty="0"/>
          </a:p>
        </p:txBody>
      </p:sp>
      <p:pic>
        <p:nvPicPr>
          <p:cNvPr id="6" name="Content Placeholder 5" descr="Figure shows how an undirected graph is converted into a directed graph. There are two illustrations. The first illustration shows an undirected graph with the vertex A that has an edge with the vertex B. Vertex B has edges to vertices C and D in a cycle. The second illustration shows the same graph as the first one but now it has double edges in the graph for each vertex pointing towards itself and pointing towards the other vertices."/>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814379" y="2501602"/>
            <a:ext cx="7617795" cy="3309418"/>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4826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Graph Terminology </a:t>
            </a:r>
            <a:r>
              <a:rPr lang="en-US" sz="2000" dirty="0"/>
              <a:t>(11 of 12)</a:t>
            </a:r>
          </a:p>
        </p:txBody>
      </p:sp>
      <p:sp>
        <p:nvSpPr>
          <p:cNvPr id="3" name="Content Placeholder 2"/>
          <p:cNvSpPr>
            <a:spLocks noGrp="1"/>
          </p:cNvSpPr>
          <p:nvPr>
            <p:ph idx="1"/>
          </p:nvPr>
        </p:nvSpPr>
        <p:spPr>
          <a:xfrm>
            <a:off x="628650" y="1825625"/>
            <a:ext cx="7886700" cy="2898775"/>
          </a:xfrm>
        </p:spPr>
        <p:txBody>
          <a:bodyPr/>
          <a:lstStyle/>
          <a:p>
            <a:pPr marL="291600" indent="-291600">
              <a:spcBef>
                <a:spcPts val="1000"/>
              </a:spcBef>
            </a:pPr>
            <a:r>
              <a:rPr lang="en-US" b="1" dirty="0"/>
              <a:t>Directed acyclic graph</a:t>
            </a:r>
          </a:p>
          <a:p>
            <a:pPr lvl="1">
              <a:spcBef>
                <a:spcPts val="1000"/>
              </a:spcBef>
            </a:pPr>
            <a:r>
              <a:rPr lang="en-US" dirty="0"/>
              <a:t>A special case of digraph that contains no cycles </a:t>
            </a:r>
          </a:p>
          <a:p>
            <a:pPr marL="291600" indent="-291600">
              <a:spcBef>
                <a:spcPts val="1000"/>
              </a:spcBef>
            </a:pPr>
            <a:r>
              <a:rPr lang="en-US" dirty="0"/>
              <a:t>Lists and trees are special cases of directed graphs</a:t>
            </a:r>
          </a:p>
          <a:p>
            <a:pPr marL="291600" indent="-291600">
              <a:spcBef>
                <a:spcPts val="1000"/>
              </a:spcBef>
            </a:pPr>
            <a:r>
              <a:rPr lang="en-US" b="1" dirty="0"/>
              <a:t>Dense graph</a:t>
            </a:r>
          </a:p>
          <a:p>
            <a:pPr lvl="1">
              <a:spcBef>
                <a:spcPts val="1000"/>
              </a:spcBef>
            </a:pPr>
            <a:r>
              <a:rPr lang="en-US" dirty="0"/>
              <a:t>A connected graph that has relatively many edges</a:t>
            </a:r>
          </a:p>
          <a:p>
            <a:pPr marL="291600" indent="-291600">
              <a:spcBef>
                <a:spcPts val="1000"/>
              </a:spcBef>
            </a:pPr>
            <a:r>
              <a:rPr lang="en-US" b="1" dirty="0"/>
              <a:t>Sparse graph</a:t>
            </a:r>
          </a:p>
          <a:p>
            <a:pPr lvl="1">
              <a:spcBef>
                <a:spcPts val="1000"/>
              </a:spcBef>
            </a:pPr>
            <a:r>
              <a:rPr lang="en-US" dirty="0"/>
              <a:t>A graph that has relatively few edges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0550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Graph Terminology </a:t>
            </a:r>
            <a:r>
              <a:rPr lang="en-US" sz="2000" dirty="0"/>
              <a:t>(12 of 12)</a:t>
            </a:r>
          </a:p>
        </p:txBody>
      </p:sp>
      <p:sp>
        <p:nvSpPr>
          <p:cNvPr id="3" name="Content Placeholder 2"/>
          <p:cNvSpPr>
            <a:spLocks noGrp="1"/>
          </p:cNvSpPr>
          <p:nvPr>
            <p:ph idx="1"/>
          </p:nvPr>
        </p:nvSpPr>
        <p:spPr>
          <a:xfrm>
            <a:off x="628650" y="1825625"/>
            <a:ext cx="7886700" cy="384175"/>
          </a:xfrm>
        </p:spPr>
        <p:txBody>
          <a:bodyPr>
            <a:normAutofit fontScale="92500"/>
          </a:bodyPr>
          <a:lstStyle/>
          <a:p>
            <a:pPr marL="0" indent="0">
              <a:buNone/>
            </a:pPr>
            <a:r>
              <a:rPr lang="en-IN" b="1" dirty="0"/>
              <a:t>Figure 12-7: </a:t>
            </a:r>
            <a:r>
              <a:rPr lang="en-IN" dirty="0"/>
              <a:t>A directed graph and a directed acyclic graph (D</a:t>
            </a:r>
            <a:r>
              <a:rPr lang="en-IN" sz="100" dirty="0"/>
              <a:t> </a:t>
            </a:r>
            <a:r>
              <a:rPr lang="en-IN" dirty="0"/>
              <a:t>A</a:t>
            </a:r>
            <a:r>
              <a:rPr lang="en-IN" sz="100" dirty="0"/>
              <a:t> </a:t>
            </a:r>
            <a:r>
              <a:rPr lang="en-IN" dirty="0"/>
              <a:t>G)</a:t>
            </a:r>
            <a:endParaRPr lang="en-US" dirty="0"/>
          </a:p>
        </p:txBody>
      </p:sp>
      <p:pic>
        <p:nvPicPr>
          <p:cNvPr id="6" name="Content Placeholder 5" descr="Figure shows two illustrations of a directed graph and a directed acyclic graph or DAG. The first illustration shows a directed graph that has edges that point to a vertex in one direction. Vertex B has an edge that points to vertex A. Vertex B has an edge that points to Vertex D which in turn has an edge that points to Vertex C. Vertex C has an edge that points to Vertex B. The second illustration shows a similar image with a small difference. The vertex C doesn’t point to vertex B. Instead the vertex B points to vertex C."/>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025805" y="2503153"/>
            <a:ext cx="7301940" cy="3294477"/>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72325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Representations of Graphs</a:t>
            </a:r>
          </a:p>
        </p:txBody>
      </p:sp>
      <p:sp>
        <p:nvSpPr>
          <p:cNvPr id="3" name="Content Placeholder 2"/>
          <p:cNvSpPr>
            <a:spLocks noGrp="1"/>
          </p:cNvSpPr>
          <p:nvPr>
            <p:ph idx="1"/>
          </p:nvPr>
        </p:nvSpPr>
        <p:spPr>
          <a:xfrm>
            <a:off x="628650" y="1825625"/>
            <a:ext cx="7886700" cy="1908175"/>
          </a:xfrm>
        </p:spPr>
        <p:txBody>
          <a:bodyPr/>
          <a:lstStyle/>
          <a:p>
            <a:pPr marL="291600" indent="-291600">
              <a:spcBef>
                <a:spcPts val="1000"/>
              </a:spcBef>
            </a:pPr>
            <a:r>
              <a:rPr lang="en-US" dirty="0"/>
              <a:t>To represent graphs,</a:t>
            </a:r>
          </a:p>
          <a:p>
            <a:pPr lvl="1">
              <a:spcBef>
                <a:spcPts val="1000"/>
              </a:spcBef>
            </a:pPr>
            <a:r>
              <a:rPr lang="en-US" dirty="0"/>
              <a:t>You need a convenient way to store the vertices and the edges that connect them</a:t>
            </a:r>
          </a:p>
          <a:p>
            <a:pPr marL="291600" indent="-291600">
              <a:spcBef>
                <a:spcPts val="1000"/>
              </a:spcBef>
            </a:pPr>
            <a:r>
              <a:rPr lang="en-US" dirty="0"/>
              <a:t>Two commonly used representations of graphs are the </a:t>
            </a:r>
            <a:r>
              <a:rPr lang="en-US" b="1" dirty="0"/>
              <a:t>adjacency matrix</a:t>
            </a:r>
            <a:r>
              <a:rPr lang="en-US" dirty="0"/>
              <a:t> and </a:t>
            </a:r>
            <a:r>
              <a:rPr lang="en-US" b="1" dirty="0"/>
              <a:t>adjacency list</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4992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Adjacency Matrix </a:t>
            </a:r>
            <a:r>
              <a:rPr lang="en-US" sz="2000" dirty="0"/>
              <a:t>(1 of 3)</a:t>
            </a:r>
          </a:p>
        </p:txBody>
      </p:sp>
      <p:sp>
        <p:nvSpPr>
          <p:cNvPr id="3" name="Content Placeholder 2"/>
          <p:cNvSpPr>
            <a:spLocks noGrp="1"/>
          </p:cNvSpPr>
          <p:nvPr>
            <p:ph idx="1"/>
          </p:nvPr>
        </p:nvSpPr>
        <p:spPr>
          <a:xfrm>
            <a:off x="628650" y="1825625"/>
            <a:ext cx="7886700" cy="2212975"/>
          </a:xfrm>
        </p:spPr>
        <p:txBody>
          <a:bodyPr/>
          <a:lstStyle/>
          <a:p>
            <a:pPr marL="320040" indent="-320040">
              <a:spcBef>
                <a:spcPts val="1000"/>
              </a:spcBef>
            </a:pPr>
            <a:r>
              <a:rPr lang="en-US" dirty="0"/>
              <a:t>Assume that a graph has </a:t>
            </a:r>
            <a:r>
              <a:rPr lang="en-US" i="1" dirty="0"/>
              <a:t>N</a:t>
            </a:r>
            <a:r>
              <a:rPr lang="en-US" dirty="0"/>
              <a:t> vertices labeled 0, 1, …, </a:t>
            </a:r>
            <a:r>
              <a:rPr lang="en-US" i="1" dirty="0"/>
              <a:t>N</a:t>
            </a:r>
            <a:r>
              <a:rPr lang="en-US" dirty="0"/>
              <a:t> </a:t>
            </a:r>
            <a:r>
              <a:rPr lang="en-US" dirty="0">
                <a:latin typeface="Arial" panose="020B0604020202020204" pitchFamily="34" charset="0"/>
                <a:cs typeface="Arial" panose="020B0604020202020204" pitchFamily="34" charset="0"/>
              </a:rPr>
              <a:t>−</a:t>
            </a:r>
            <a:r>
              <a:rPr lang="en-US" dirty="0"/>
              <a:t> 1, and then the following applies:</a:t>
            </a:r>
          </a:p>
          <a:p>
            <a:pPr lvl="1">
              <a:spcBef>
                <a:spcPts val="1000"/>
              </a:spcBef>
            </a:pPr>
            <a:r>
              <a:rPr lang="en-US" dirty="0"/>
              <a:t>The adjacency matrix for the graph is a grid </a:t>
            </a:r>
            <a:r>
              <a:rPr lang="en-US" i="1" dirty="0"/>
              <a:t>G </a:t>
            </a:r>
            <a:r>
              <a:rPr lang="en-US" dirty="0"/>
              <a:t>with </a:t>
            </a:r>
            <a:r>
              <a:rPr lang="en-US" i="1" dirty="0"/>
              <a:t>N </a:t>
            </a:r>
            <a:r>
              <a:rPr lang="en-US" dirty="0"/>
              <a:t>rows and </a:t>
            </a:r>
            <a:r>
              <a:rPr lang="en-US" i="1" dirty="0"/>
              <a:t>N </a:t>
            </a:r>
            <a:r>
              <a:rPr lang="en-US" dirty="0"/>
              <a:t>columns</a:t>
            </a:r>
          </a:p>
          <a:p>
            <a:pPr lvl="1">
              <a:spcBef>
                <a:spcPts val="1000"/>
              </a:spcBef>
            </a:pPr>
            <a:r>
              <a:rPr lang="en-US" dirty="0"/>
              <a:t>The cell </a:t>
            </a:r>
            <a:r>
              <a:rPr lang="en-US" i="1" dirty="0"/>
              <a:t>G</a:t>
            </a:r>
            <a:r>
              <a:rPr lang="en-US" dirty="0"/>
              <a:t>[</a:t>
            </a:r>
            <a:r>
              <a:rPr lang="en-US" i="1" dirty="0"/>
              <a:t>i</a:t>
            </a:r>
            <a:r>
              <a:rPr lang="en-US" dirty="0"/>
              <a:t>][</a:t>
            </a:r>
            <a:r>
              <a:rPr lang="en-US" i="1" dirty="0"/>
              <a:t>j</a:t>
            </a:r>
            <a:r>
              <a:rPr lang="en-US" dirty="0"/>
              <a:t>] contains 1 if there is an edge from vertex </a:t>
            </a:r>
            <a:r>
              <a:rPr lang="en-US" i="1" dirty="0"/>
              <a:t>i </a:t>
            </a:r>
            <a:r>
              <a:rPr lang="en-US" dirty="0"/>
              <a:t>to vertex </a:t>
            </a:r>
            <a:r>
              <a:rPr lang="en-US" i="1" dirty="0"/>
              <a:t>j </a:t>
            </a:r>
            <a:r>
              <a:rPr lang="en-US" dirty="0"/>
              <a:t>in the graph; otherwise, there is no edge, and that cell contains 0</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4349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b="1" dirty="0"/>
              <a:t>Adjacency Matrix </a:t>
            </a:r>
            <a:r>
              <a:rPr lang="en-US" sz="2000" dirty="0"/>
              <a:t>(2 of 3)</a:t>
            </a:r>
          </a:p>
        </p:txBody>
      </p:sp>
      <p:sp>
        <p:nvSpPr>
          <p:cNvPr id="3" name="Content Placeholder 2"/>
          <p:cNvSpPr>
            <a:spLocks noGrp="1"/>
          </p:cNvSpPr>
          <p:nvPr>
            <p:ph idx="1"/>
          </p:nvPr>
        </p:nvSpPr>
        <p:spPr>
          <a:xfrm>
            <a:off x="628650" y="1825625"/>
            <a:ext cx="7886700" cy="384175"/>
          </a:xfrm>
        </p:spPr>
        <p:txBody>
          <a:bodyPr/>
          <a:lstStyle/>
          <a:p>
            <a:pPr marL="0" indent="0">
              <a:buNone/>
            </a:pPr>
            <a:r>
              <a:rPr lang="en-IN" b="1" dirty="0"/>
              <a:t>Figure 12-8: </a:t>
            </a:r>
            <a:r>
              <a:rPr lang="en-IN" dirty="0"/>
              <a:t>A directed graph and its adjacency matrix</a:t>
            </a:r>
            <a:endParaRPr lang="en-US" dirty="0"/>
          </a:p>
        </p:txBody>
      </p:sp>
      <p:pic>
        <p:nvPicPr>
          <p:cNvPr id="6" name="Content Placeholder 5" descr="Figure shows a directed graph and its adjacency matrix. The directed graph has the vertex B labeled 1 with an edge pointing to the vertex A that is labeled 0. The vertex B has an edge pointing to the vertex C which is labeled 2. The vertex B also has an edge pointing to the vertex D which is labeled 3. The vertex D has an edge that points to the vertex C. A matrix is shown nearby. The rows are labeled A, B, C, D and also with the numbers 0, 1, 2, 3. The columns are also labeled similarly. The row entries for A are 0, 0, 0, 0. The row entries of B are 1, 0, 1, 1. The row entries for C are 0, 0, 0, 0. The row entries for D are 0, 0, 1, 0."/>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339708" y="2479364"/>
            <a:ext cx="6694849" cy="3354324"/>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8200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a:xfrm>
            <a:off x="628650" y="365127"/>
            <a:ext cx="7886700" cy="625474"/>
          </a:xfrm>
        </p:spPr>
        <p:txBody>
          <a:bodyPr/>
          <a:lstStyle/>
          <a:p>
            <a:r>
              <a:rPr lang="en-US" b="1" dirty="0"/>
              <a:t>Learning Objectives</a:t>
            </a:r>
          </a:p>
        </p:txBody>
      </p:sp>
      <p:sp>
        <p:nvSpPr>
          <p:cNvPr id="9219" name="Content Placeholder 6"/>
          <p:cNvSpPr>
            <a:spLocks noGrp="1"/>
          </p:cNvSpPr>
          <p:nvPr>
            <p:ph idx="1"/>
          </p:nvPr>
        </p:nvSpPr>
        <p:spPr>
          <a:xfrm>
            <a:off x="628650" y="1825625"/>
            <a:ext cx="7886700" cy="2441575"/>
          </a:xfrm>
        </p:spPr>
        <p:txBody>
          <a:bodyPr>
            <a:normAutofit/>
          </a:bodyPr>
          <a:lstStyle/>
          <a:p>
            <a:pPr marL="320040" lvl="0" indent="-320040">
              <a:spcBef>
                <a:spcPts val="1000"/>
              </a:spcBef>
            </a:pPr>
            <a:r>
              <a:rPr lang="en-US" dirty="0"/>
              <a:t>Describe the features of a graph</a:t>
            </a:r>
          </a:p>
          <a:p>
            <a:pPr marL="320040" lvl="0" indent="-320040">
              <a:spcBef>
                <a:spcPts val="1000"/>
              </a:spcBef>
            </a:pPr>
            <a:r>
              <a:rPr lang="en-US" dirty="0"/>
              <a:t>Describe various types of graph traversals</a:t>
            </a:r>
          </a:p>
          <a:p>
            <a:pPr marL="320040" lvl="0" indent="-320040">
              <a:spcBef>
                <a:spcPts val="1000"/>
              </a:spcBef>
            </a:pPr>
            <a:r>
              <a:rPr lang="en-US" dirty="0"/>
              <a:t>Recognize applications where it is appropriate to use a graph</a:t>
            </a:r>
          </a:p>
          <a:p>
            <a:pPr marL="320040" lvl="0" indent="-320040">
              <a:spcBef>
                <a:spcPts val="1000"/>
              </a:spcBef>
            </a:pPr>
            <a:r>
              <a:rPr lang="en-US" dirty="0"/>
              <a:t>Choose an appropriate implementation of a graph, based on its performance characteristics</a:t>
            </a:r>
          </a:p>
          <a:p>
            <a:pPr marL="320040" indent="-320040">
              <a:spcBef>
                <a:spcPts val="1000"/>
              </a:spcBef>
            </a:pPr>
            <a:r>
              <a:rPr lang="en-US" dirty="0"/>
              <a:t>Develop algorithms for processing graphs</a:t>
            </a:r>
          </a:p>
        </p:txBody>
      </p:sp>
      <p:sp>
        <p:nvSpPr>
          <p:cNvPr id="9220" name="Footer Placeholder 7"/>
          <p:cNvSpPr>
            <a:spLocks noGrp="1"/>
          </p:cNvSpPr>
          <p:nvPr>
            <p:ph type="ftr" sz="quarter" idx="11"/>
          </p:nvPr>
        </p:nvSpPr>
        <p:spPr/>
        <p:txBody>
          <a:bodyPr/>
          <a:lstStyle/>
          <a:p>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Adjacency Matrix </a:t>
            </a:r>
            <a:r>
              <a:rPr lang="en-US" sz="2000" dirty="0"/>
              <a:t>(3 of 3)</a:t>
            </a:r>
          </a:p>
        </p:txBody>
      </p:sp>
      <p:sp>
        <p:nvSpPr>
          <p:cNvPr id="3" name="Content Placeholder 2"/>
          <p:cNvSpPr>
            <a:spLocks noGrp="1"/>
          </p:cNvSpPr>
          <p:nvPr>
            <p:ph idx="1"/>
          </p:nvPr>
        </p:nvSpPr>
        <p:spPr>
          <a:xfrm>
            <a:off x="628650" y="1825625"/>
            <a:ext cx="7886700" cy="384175"/>
          </a:xfrm>
        </p:spPr>
        <p:txBody>
          <a:bodyPr/>
          <a:lstStyle/>
          <a:p>
            <a:pPr marL="0" indent="0">
              <a:buNone/>
            </a:pPr>
            <a:r>
              <a:rPr lang="en-IN" b="1" dirty="0"/>
              <a:t>Figure 12-9: </a:t>
            </a:r>
            <a:r>
              <a:rPr lang="en-IN" dirty="0"/>
              <a:t>An undirected graph and its adjacency matrix</a:t>
            </a:r>
            <a:endParaRPr lang="en-US" dirty="0"/>
          </a:p>
        </p:txBody>
      </p:sp>
      <p:pic>
        <p:nvPicPr>
          <p:cNvPr id="6" name="Content Placeholder 5" descr="Figure shows an undirected graph and its adjacency matrix. The directed graph has the vertex B labeled 1 with an edge towards vertex A that is labeled 0. The vertex B has an edge towards vertex C which is labeled 2. The vertex B also has an edge pointing to the vertex D which is labeled 3. The vertex D has an edge towards vertex C. A matrix is shown nearby. The rows are labeled A, B, C, D and also with the numbers 0, 1, 2, 3. The columns are also labeled similarly. The row entries for A are 0, 1, 0, 0. The row entries of B are 1, 0, 1, 1. The row entries for C are 0, 1, 0, 1. The row entries for D are 0, 1, 1, 0."/>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155305" y="2441891"/>
            <a:ext cx="6858544" cy="3429271"/>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36535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b="1" dirty="0"/>
              <a:t>Adjacency List </a:t>
            </a:r>
            <a:r>
              <a:rPr lang="en-US" sz="2000" dirty="0"/>
              <a:t>(1 of 4)</a:t>
            </a:r>
          </a:p>
        </p:txBody>
      </p:sp>
      <p:sp>
        <p:nvSpPr>
          <p:cNvPr id="3" name="Content Placeholder 2"/>
          <p:cNvSpPr>
            <a:spLocks noGrp="1"/>
          </p:cNvSpPr>
          <p:nvPr>
            <p:ph idx="1"/>
          </p:nvPr>
        </p:nvSpPr>
        <p:spPr>
          <a:xfrm>
            <a:off x="628650" y="1825625"/>
            <a:ext cx="7886700" cy="1831975"/>
          </a:xfrm>
        </p:spPr>
        <p:txBody>
          <a:bodyPr/>
          <a:lstStyle/>
          <a:p>
            <a:pPr marL="320040" indent="-320040">
              <a:spcBef>
                <a:spcPts val="1000"/>
              </a:spcBef>
            </a:pPr>
            <a:r>
              <a:rPr lang="en-US" dirty="0"/>
              <a:t>Assume that a graph has </a:t>
            </a:r>
            <a:r>
              <a:rPr lang="en-US" i="1" dirty="0"/>
              <a:t>N</a:t>
            </a:r>
            <a:r>
              <a:rPr lang="en-US" dirty="0"/>
              <a:t> vertices labeled 0, 1, …, </a:t>
            </a:r>
            <a:r>
              <a:rPr lang="en-US" i="1" dirty="0"/>
              <a:t>N</a:t>
            </a:r>
            <a:r>
              <a:rPr lang="en-US" dirty="0"/>
              <a:t> </a:t>
            </a:r>
            <a:r>
              <a:rPr lang="en-US" dirty="0">
                <a:latin typeface="Arial" panose="020B0604020202020204" pitchFamily="34" charset="0"/>
                <a:cs typeface="Arial" panose="020B0604020202020204" pitchFamily="34" charset="0"/>
              </a:rPr>
              <a:t>−</a:t>
            </a:r>
            <a:r>
              <a:rPr lang="en-US" dirty="0"/>
              <a:t> 1, and then the following applies:</a:t>
            </a:r>
          </a:p>
          <a:p>
            <a:pPr lvl="1">
              <a:spcBef>
                <a:spcPts val="1000"/>
              </a:spcBef>
            </a:pPr>
            <a:r>
              <a:rPr lang="en-US" dirty="0"/>
              <a:t>The adjacency list for the graph is an array of </a:t>
            </a:r>
            <a:r>
              <a:rPr lang="en-US" i="1" dirty="0"/>
              <a:t>N </a:t>
            </a:r>
            <a:r>
              <a:rPr lang="en-US" dirty="0"/>
              <a:t>linked lists</a:t>
            </a:r>
          </a:p>
          <a:p>
            <a:pPr lvl="1">
              <a:spcBef>
                <a:spcPts val="1000"/>
              </a:spcBef>
            </a:pPr>
            <a:r>
              <a:rPr lang="en-US" dirty="0"/>
              <a:t>The </a:t>
            </a:r>
            <a:r>
              <a:rPr lang="en-US" i="1" dirty="0"/>
              <a:t>i</a:t>
            </a:r>
            <a:r>
              <a:rPr lang="en-US" dirty="0"/>
              <a:t>th linked list contains a node for vertex </a:t>
            </a:r>
            <a:r>
              <a:rPr lang="en-US" i="1" dirty="0"/>
              <a:t>j </a:t>
            </a:r>
            <a:r>
              <a:rPr lang="en-US" dirty="0"/>
              <a:t>if and only if there is an edge from vertex </a:t>
            </a:r>
            <a:r>
              <a:rPr lang="en-US" i="1" dirty="0"/>
              <a:t>i </a:t>
            </a:r>
            <a:r>
              <a:rPr lang="en-US" dirty="0"/>
              <a:t>to vertex </a:t>
            </a:r>
            <a:r>
              <a:rPr lang="en-US" i="1" dirty="0"/>
              <a:t>j</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2783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Adjacency List </a:t>
            </a:r>
            <a:r>
              <a:rPr lang="en-US" sz="2000" dirty="0"/>
              <a:t>(2 of 4)</a:t>
            </a:r>
          </a:p>
        </p:txBody>
      </p:sp>
      <p:sp>
        <p:nvSpPr>
          <p:cNvPr id="3" name="Content Placeholder 2"/>
          <p:cNvSpPr>
            <a:spLocks noGrp="1"/>
          </p:cNvSpPr>
          <p:nvPr>
            <p:ph idx="1"/>
          </p:nvPr>
        </p:nvSpPr>
        <p:spPr>
          <a:xfrm>
            <a:off x="628650" y="1825625"/>
            <a:ext cx="7886700" cy="460375"/>
          </a:xfrm>
        </p:spPr>
        <p:txBody>
          <a:bodyPr/>
          <a:lstStyle/>
          <a:p>
            <a:pPr marL="0" indent="0">
              <a:buNone/>
            </a:pPr>
            <a:r>
              <a:rPr lang="en-IN" b="1" dirty="0"/>
              <a:t>Figure 12-10: </a:t>
            </a:r>
            <a:r>
              <a:rPr lang="en-IN" dirty="0"/>
              <a:t>A directed graph and its adjacency list</a:t>
            </a:r>
            <a:endParaRPr lang="en-US" dirty="0"/>
          </a:p>
        </p:txBody>
      </p:sp>
      <p:pic>
        <p:nvPicPr>
          <p:cNvPr id="6" name="Content Placeholder 5" descr="The figure shows a directed graph which consists of four edges and four vertices namely a, b, c and d. The vertex a is labeled as 0, b is labeled as 1, c is labeled as 2 and d is labeled as 3. The graph uses linked list implementation. The vertices a, d, and c have the home index b which is labeled as 1. The vertex c has the home index d."/>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682464" y="2620732"/>
            <a:ext cx="8006379" cy="2713268"/>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9088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Adjacency List </a:t>
            </a:r>
            <a:r>
              <a:rPr lang="en-US" sz="2000" dirty="0"/>
              <a:t>(3 of 4)</a:t>
            </a:r>
          </a:p>
        </p:txBody>
      </p:sp>
      <p:sp>
        <p:nvSpPr>
          <p:cNvPr id="3" name="Content Placeholder 2"/>
          <p:cNvSpPr>
            <a:spLocks noGrp="1"/>
          </p:cNvSpPr>
          <p:nvPr>
            <p:ph idx="1"/>
          </p:nvPr>
        </p:nvSpPr>
        <p:spPr>
          <a:xfrm>
            <a:off x="628650" y="1825625"/>
            <a:ext cx="7886700" cy="384175"/>
          </a:xfrm>
        </p:spPr>
        <p:txBody>
          <a:bodyPr/>
          <a:lstStyle/>
          <a:p>
            <a:pPr marL="0" indent="0">
              <a:spcBef>
                <a:spcPts val="1000"/>
              </a:spcBef>
              <a:buNone/>
            </a:pPr>
            <a:r>
              <a:rPr lang="en-IN" b="1" dirty="0"/>
              <a:t>Figure 12-11: </a:t>
            </a:r>
            <a:r>
              <a:rPr lang="en-IN" dirty="0"/>
              <a:t>An undirected graph and its adjacency list</a:t>
            </a:r>
            <a:endParaRPr lang="en-US" dirty="0"/>
          </a:p>
        </p:txBody>
      </p:sp>
      <p:pic>
        <p:nvPicPr>
          <p:cNvPr id="6" name="Content Placeholder 5" descr="The figure shows an undirected graph which consists of four edges and four vertices namely a, b, c and d. The vertex a is labeled as 0, b is labeled as 1, c is labeled as 2 and d is labeled as 3. The graph uses linked list implementation. The vertex b has the home index a which is labeled as 0. The vertices a, d, and c have the home index b which is labeled as 1. The vertices b and d have the home index c which is labeled as 2. The vertices c and b have the home index d which is labeled as 3."/>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704575" y="2669619"/>
            <a:ext cx="8086443" cy="2744214"/>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09628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Adjacency List </a:t>
            </a:r>
            <a:r>
              <a:rPr lang="en-US" sz="2000" dirty="0"/>
              <a:t>(4 of 4)</a:t>
            </a:r>
          </a:p>
        </p:txBody>
      </p:sp>
      <p:sp>
        <p:nvSpPr>
          <p:cNvPr id="3" name="Content Placeholder 2"/>
          <p:cNvSpPr>
            <a:spLocks noGrp="1"/>
          </p:cNvSpPr>
          <p:nvPr>
            <p:ph idx="1"/>
          </p:nvPr>
        </p:nvSpPr>
        <p:spPr>
          <a:xfrm>
            <a:off x="628650" y="1825625"/>
            <a:ext cx="7886700" cy="384175"/>
          </a:xfrm>
        </p:spPr>
        <p:txBody>
          <a:bodyPr/>
          <a:lstStyle/>
          <a:p>
            <a:pPr marL="0" indent="0">
              <a:buNone/>
            </a:pPr>
            <a:r>
              <a:rPr lang="en-IN" b="1" dirty="0"/>
              <a:t>Figure 12-12: </a:t>
            </a:r>
            <a:r>
              <a:rPr lang="en-IN" dirty="0"/>
              <a:t>A weighted, directed graph and its adjacency list</a:t>
            </a:r>
            <a:endParaRPr lang="en-US" dirty="0"/>
          </a:p>
        </p:txBody>
      </p:sp>
      <p:pic>
        <p:nvPicPr>
          <p:cNvPr id="6" name="Content Placeholder 5" descr="The figure shows a directed graph which consists of four edges and four vertices namely a, b, c and d. The vertex a is labeled as 0, b is labeled as 1, c is labeled as 2 and d is labeled as 3. The weights of the edges are as follows: B to a, 1; b to d, 2; b to c, 3; d to c, 2. The graph uses linked list implementation. The vertices a, d, and c of weights 1, 2, and 3 have the home index b which is labeled as 1. The vertex c of weight 2 has the home index d."/>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711192" y="2718374"/>
            <a:ext cx="8019208" cy="2408308"/>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3225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Analysis of the Two Representations </a:t>
            </a:r>
            <a:r>
              <a:rPr lang="en-US" sz="2000" dirty="0"/>
              <a:t>(1 of 2)</a:t>
            </a:r>
          </a:p>
        </p:txBody>
      </p:sp>
      <p:sp>
        <p:nvSpPr>
          <p:cNvPr id="3" name="Content Placeholder 2"/>
          <p:cNvSpPr>
            <a:spLocks noGrp="1"/>
          </p:cNvSpPr>
          <p:nvPr>
            <p:ph idx="1"/>
          </p:nvPr>
        </p:nvSpPr>
        <p:spPr>
          <a:xfrm>
            <a:off x="628650" y="1676400"/>
            <a:ext cx="7886700" cy="4194175"/>
          </a:xfrm>
        </p:spPr>
        <p:txBody>
          <a:bodyPr>
            <a:normAutofit fontScale="92500"/>
          </a:bodyPr>
          <a:lstStyle/>
          <a:p>
            <a:pPr marL="291600" indent="-291600">
              <a:spcBef>
                <a:spcPts val="1000"/>
              </a:spcBef>
            </a:pPr>
            <a:r>
              <a:rPr lang="en-US" dirty="0"/>
              <a:t>Regarding running time,</a:t>
            </a:r>
          </a:p>
          <a:p>
            <a:pPr lvl="1">
              <a:spcBef>
                <a:spcPts val="1000"/>
              </a:spcBef>
            </a:pPr>
            <a:r>
              <a:rPr lang="en-US" dirty="0"/>
              <a:t>The behavior of two commonly used graph operations illustrates the difference in computational efficiency between the adjacency matrix and the adjacency list</a:t>
            </a:r>
          </a:p>
          <a:p>
            <a:pPr marL="291600" indent="-291600">
              <a:spcBef>
                <a:spcPts val="1000"/>
              </a:spcBef>
            </a:pPr>
            <a:r>
              <a:rPr lang="en-US" dirty="0"/>
              <a:t>These operations are the following:</a:t>
            </a:r>
          </a:p>
          <a:p>
            <a:pPr lvl="1">
              <a:spcBef>
                <a:spcPts val="1000"/>
              </a:spcBef>
            </a:pPr>
            <a:r>
              <a:rPr lang="en-US" dirty="0"/>
              <a:t>Determine whether or not there is an edge between two given vertices</a:t>
            </a:r>
          </a:p>
          <a:p>
            <a:pPr lvl="1">
              <a:spcBef>
                <a:spcPts val="1000"/>
              </a:spcBef>
            </a:pPr>
            <a:r>
              <a:rPr lang="en-US" dirty="0"/>
              <a:t>Find all the vertices adjacent to a given vertex</a:t>
            </a:r>
          </a:p>
          <a:p>
            <a:pPr marL="291600" indent="-291600">
              <a:spcBef>
                <a:spcPts val="1000"/>
              </a:spcBef>
            </a:pPr>
            <a:r>
              <a:rPr lang="en-US" dirty="0"/>
              <a:t>The adjacency matrix supports the first operation in constant time:</a:t>
            </a:r>
          </a:p>
          <a:p>
            <a:pPr lvl="1">
              <a:spcBef>
                <a:spcPts val="1000"/>
              </a:spcBef>
            </a:pPr>
            <a:r>
              <a:rPr lang="en-US" dirty="0"/>
              <a:t>It requires just an index operation into a two-dimensional array</a:t>
            </a:r>
          </a:p>
          <a:p>
            <a:pPr marL="291600" indent="-291600">
              <a:spcBef>
                <a:spcPts val="1000"/>
              </a:spcBef>
            </a:pPr>
            <a:r>
              <a:rPr lang="en-US" dirty="0"/>
              <a:t>The linked adjacency list requires an index into an array of linked lists and then a search of a linked list for a target vertex</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8300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64282"/>
          </a:xfrm>
        </p:spPr>
        <p:txBody>
          <a:bodyPr/>
          <a:lstStyle/>
          <a:p>
            <a:r>
              <a:rPr lang="en-US" b="1" dirty="0"/>
              <a:t>Analysis of the Two Representations </a:t>
            </a:r>
            <a:r>
              <a:rPr lang="en-US" sz="2000" dirty="0"/>
              <a:t>(2 of 2)</a:t>
            </a:r>
            <a:endParaRPr lang="en-IN" dirty="0"/>
          </a:p>
        </p:txBody>
      </p:sp>
      <p:sp>
        <p:nvSpPr>
          <p:cNvPr id="3" name="Content Placeholder 2"/>
          <p:cNvSpPr>
            <a:spLocks noGrp="1"/>
          </p:cNvSpPr>
          <p:nvPr>
            <p:ph idx="1"/>
          </p:nvPr>
        </p:nvSpPr>
        <p:spPr>
          <a:xfrm>
            <a:off x="628650" y="1825696"/>
            <a:ext cx="7886700" cy="3279704"/>
          </a:xfrm>
        </p:spPr>
        <p:txBody>
          <a:bodyPr>
            <a:normAutofit/>
          </a:bodyPr>
          <a:lstStyle/>
          <a:p>
            <a:pPr marL="320040" indent="-320040">
              <a:spcBef>
                <a:spcPts val="1000"/>
              </a:spcBef>
            </a:pPr>
            <a:r>
              <a:rPr lang="en-US" dirty="0"/>
              <a:t>The adjacency list tends to support finding all the vertices adjacent to a given vertex more efficiently than the adjacency matrix</a:t>
            </a:r>
          </a:p>
          <a:p>
            <a:pPr marL="320040" indent="-320040">
              <a:spcBef>
                <a:spcPts val="1000"/>
              </a:spcBef>
            </a:pPr>
            <a:r>
              <a:rPr lang="en-US" dirty="0"/>
              <a:t>The linked adjacency list and the array-based adjacency list exhibit performance trade-offs for insertions of edges into the lists:</a:t>
            </a:r>
          </a:p>
          <a:p>
            <a:pPr lvl="1">
              <a:spcBef>
                <a:spcPts val="1000"/>
              </a:spcBef>
            </a:pPr>
            <a:r>
              <a:rPr lang="en-US" dirty="0"/>
              <a:t>The array-based insertion takes linear time, whereas the linked-based insertion requires constant time</a:t>
            </a:r>
          </a:p>
          <a:p>
            <a:pPr marL="320040" indent="-320040">
              <a:spcBef>
                <a:spcPts val="1000"/>
              </a:spcBef>
            </a:pPr>
            <a:r>
              <a:rPr lang="en-US" dirty="0"/>
              <a:t>Regarding memory</a:t>
            </a:r>
          </a:p>
          <a:p>
            <a:pPr lvl="1">
              <a:spcBef>
                <a:spcPts val="1000"/>
              </a:spcBef>
            </a:pPr>
            <a:r>
              <a:rPr lang="en-US" dirty="0"/>
              <a:t>Adjacency matrix always requires</a:t>
            </a:r>
            <a:endParaRPr lang="en-IN" dirty="0"/>
          </a:p>
        </p:txBody>
      </p:sp>
      <p:graphicFrame>
        <p:nvGraphicFramePr>
          <p:cNvPr id="12" name="Content Placeholder 11" descr="N squared"/>
          <p:cNvGraphicFramePr>
            <a:graphicFrameLocks noGrp="1" noChangeAspect="1"/>
          </p:cNvGraphicFramePr>
          <p:nvPr>
            <p:ph idx="14"/>
            <p:extLst>
              <p:ext uri="{D42A27DB-BD31-4B8C-83A1-F6EECF244321}">
                <p14:modId xmlns:p14="http://schemas.microsoft.com/office/powerpoint/2010/main" val="1556906572"/>
              </p:ext>
            </p:extLst>
          </p:nvPr>
        </p:nvGraphicFramePr>
        <p:xfrm>
          <a:off x="4589527" y="4796877"/>
          <a:ext cx="327859" cy="288827"/>
        </p:xfrm>
        <a:graphic>
          <a:graphicData uri="http://schemas.openxmlformats.org/presentationml/2006/ole">
            <mc:AlternateContent xmlns:mc="http://schemas.openxmlformats.org/markup-compatibility/2006">
              <mc:Choice xmlns:v="urn:schemas-microsoft-com:vml" Requires="v">
                <p:oleObj spid="_x0000_s6238" name="Equation" r:id="rId4" imgW="215640" imgH="190440" progId="Equation.DSMT4">
                  <p:embed/>
                </p:oleObj>
              </mc:Choice>
              <mc:Fallback>
                <p:oleObj name="Equation" r:id="rId4" imgW="215640" imgH="190440" progId="Equation.DSMT4">
                  <p:embed/>
                  <p:pic>
                    <p:nvPicPr>
                      <p:cNvPr id="0" name=""/>
                      <p:cNvPicPr/>
                      <p:nvPr/>
                    </p:nvPicPr>
                    <p:blipFill>
                      <a:blip r:embed="rId5"/>
                      <a:stretch>
                        <a:fillRect/>
                      </a:stretch>
                    </p:blipFill>
                    <p:spPr>
                      <a:xfrm>
                        <a:off x="4589527" y="4796877"/>
                        <a:ext cx="327859" cy="288827"/>
                      </a:xfrm>
                      <a:prstGeom prst="rect">
                        <a:avLst/>
                      </a:prstGeom>
                    </p:spPr>
                  </p:pic>
                </p:oleObj>
              </mc:Fallback>
            </mc:AlternateContent>
          </a:graphicData>
        </a:graphic>
      </p:graphicFrame>
      <p:sp>
        <p:nvSpPr>
          <p:cNvPr id="5" name="Content Placeholder 4"/>
          <p:cNvSpPr>
            <a:spLocks noGrp="1"/>
          </p:cNvSpPr>
          <p:nvPr>
            <p:ph idx="12"/>
          </p:nvPr>
        </p:nvSpPr>
        <p:spPr>
          <a:xfrm>
            <a:off x="4936724" y="4842033"/>
            <a:ext cx="3417276" cy="298142"/>
          </a:xfrm>
        </p:spPr>
        <p:txBody>
          <a:bodyPr>
            <a:normAutofit fontScale="92500"/>
          </a:bodyPr>
          <a:lstStyle/>
          <a:p>
            <a:pPr marL="0" indent="0">
              <a:buNone/>
            </a:pPr>
            <a:r>
              <a:rPr lang="en-US" sz="1800" dirty="0"/>
              <a:t>cells, no matter how many edges</a:t>
            </a:r>
            <a:endParaRPr lang="en-IN" sz="1800" dirty="0"/>
          </a:p>
        </p:txBody>
      </p:sp>
      <p:sp>
        <p:nvSpPr>
          <p:cNvPr id="6" name="Content Placeholder 5"/>
          <p:cNvSpPr>
            <a:spLocks noGrp="1"/>
          </p:cNvSpPr>
          <p:nvPr>
            <p:ph idx="13"/>
          </p:nvPr>
        </p:nvSpPr>
        <p:spPr>
          <a:xfrm>
            <a:off x="1143000" y="5181600"/>
            <a:ext cx="2259624" cy="222912"/>
          </a:xfrm>
        </p:spPr>
        <p:txBody>
          <a:bodyPr>
            <a:normAutofit fontScale="92500" lnSpcReduction="10000"/>
          </a:bodyPr>
          <a:lstStyle/>
          <a:p>
            <a:pPr marL="0" indent="0">
              <a:buNone/>
            </a:pPr>
            <a:r>
              <a:rPr lang="en-US" sz="1800" dirty="0"/>
              <a:t>connect the vertices</a:t>
            </a:r>
            <a:endParaRPr lang="en-IN" sz="1800" dirty="0"/>
          </a:p>
        </p:txBody>
      </p:sp>
      <p:sp>
        <p:nvSpPr>
          <p:cNvPr id="7" name="Content Placeholder 6"/>
          <p:cNvSpPr>
            <a:spLocks noGrp="1"/>
          </p:cNvSpPr>
          <p:nvPr>
            <p:ph idx="14"/>
          </p:nvPr>
        </p:nvSpPr>
        <p:spPr>
          <a:xfrm>
            <a:off x="990600" y="5534913"/>
            <a:ext cx="7540954" cy="581803"/>
          </a:xfrm>
        </p:spPr>
        <p:txBody>
          <a:bodyPr>
            <a:normAutofit fontScale="92500"/>
          </a:bodyPr>
          <a:lstStyle/>
          <a:p>
            <a:r>
              <a:rPr lang="en-US" sz="1800" dirty="0"/>
              <a:t>Adjacency list requires an array of </a:t>
            </a:r>
            <a:r>
              <a:rPr lang="en-US" sz="1800" i="1" dirty="0"/>
              <a:t>N </a:t>
            </a:r>
            <a:r>
              <a:rPr lang="en-US" sz="1800" dirty="0"/>
              <a:t>pointers and a number of nodes equal to twice the number of edges in the case of an undirected graph</a:t>
            </a:r>
            <a:endParaRPr lang="en-IN" sz="1800"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7856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Further Run-Time Considerations</a:t>
            </a:r>
          </a:p>
        </p:txBody>
      </p:sp>
      <p:sp>
        <p:nvSpPr>
          <p:cNvPr id="3" name="Content Placeholder 2"/>
          <p:cNvSpPr>
            <a:spLocks noGrp="1"/>
          </p:cNvSpPr>
          <p:nvPr>
            <p:ph idx="1"/>
          </p:nvPr>
        </p:nvSpPr>
        <p:spPr>
          <a:xfrm>
            <a:off x="628650" y="1639263"/>
            <a:ext cx="7886700" cy="2282934"/>
          </a:xfrm>
        </p:spPr>
        <p:txBody>
          <a:bodyPr>
            <a:normAutofit fontScale="70000" lnSpcReduction="20000"/>
          </a:bodyPr>
          <a:lstStyle/>
          <a:p>
            <a:pPr marL="320040" indent="-320040">
              <a:lnSpc>
                <a:spcPct val="110000"/>
              </a:lnSpc>
              <a:spcBef>
                <a:spcPts val="1000"/>
              </a:spcBef>
            </a:pPr>
            <a:r>
              <a:rPr lang="en-US" sz="2700" dirty="0"/>
              <a:t>Another commonly performed operation in graph algorithms is to iterate across all the neighbors of a given vertex</a:t>
            </a:r>
          </a:p>
          <a:p>
            <a:pPr marL="320040" indent="-320040">
              <a:lnSpc>
                <a:spcPct val="110000"/>
              </a:lnSpc>
              <a:spcBef>
                <a:spcPts val="1000"/>
              </a:spcBef>
            </a:pPr>
            <a:r>
              <a:rPr lang="en-US" sz="2700" dirty="0"/>
              <a:t>Let </a:t>
            </a:r>
            <a:r>
              <a:rPr lang="en-US" sz="2700" i="1" dirty="0"/>
              <a:t>N </a:t>
            </a:r>
            <a:r>
              <a:rPr lang="en-US" sz="2700" dirty="0"/>
              <a:t>= number of vertices and </a:t>
            </a:r>
            <a:r>
              <a:rPr lang="en-US" sz="2700" i="1" dirty="0"/>
              <a:t>M </a:t>
            </a:r>
            <a:r>
              <a:rPr lang="en-US" sz="2700" dirty="0"/>
              <a:t>= number of edges, then the following applies:</a:t>
            </a:r>
          </a:p>
          <a:p>
            <a:pPr lvl="1">
              <a:lnSpc>
                <a:spcPct val="110000"/>
              </a:lnSpc>
              <a:spcBef>
                <a:spcPts val="1000"/>
              </a:spcBef>
            </a:pPr>
            <a:r>
              <a:rPr lang="en-US" sz="2300" dirty="0"/>
              <a:t>Using an adjacency matrix to iterate across all neighbors, you must traverse a row in a time that is O(</a:t>
            </a:r>
            <a:r>
              <a:rPr lang="en-US" sz="2300" i="1" dirty="0"/>
              <a:t>N</a:t>
            </a:r>
            <a:r>
              <a:rPr lang="en-US" sz="2300" dirty="0"/>
              <a:t>):</a:t>
            </a:r>
          </a:p>
          <a:p>
            <a:pPr lvl="2">
              <a:lnSpc>
                <a:spcPct val="110000"/>
              </a:lnSpc>
              <a:spcBef>
                <a:spcPts val="1000"/>
              </a:spcBef>
            </a:pPr>
            <a:r>
              <a:rPr lang="en-US" sz="1900" dirty="0"/>
              <a:t>To repeat this for all rows is</a:t>
            </a:r>
          </a:p>
        </p:txBody>
      </p:sp>
      <p:graphicFrame>
        <p:nvGraphicFramePr>
          <p:cNvPr id="11" name="Content Placeholder 10" descr="O (N squared)"/>
          <p:cNvGraphicFramePr>
            <a:graphicFrameLocks noGrp="1" noChangeAspect="1"/>
          </p:cNvGraphicFramePr>
          <p:nvPr>
            <p:ph idx="12"/>
            <p:extLst>
              <p:ext uri="{D42A27DB-BD31-4B8C-83A1-F6EECF244321}">
                <p14:modId xmlns:p14="http://schemas.microsoft.com/office/powerpoint/2010/main" val="2217607890"/>
              </p:ext>
            </p:extLst>
          </p:nvPr>
        </p:nvGraphicFramePr>
        <p:xfrm>
          <a:off x="3832406" y="3633715"/>
          <a:ext cx="612773" cy="354765"/>
        </p:xfrm>
        <a:graphic>
          <a:graphicData uri="http://schemas.openxmlformats.org/presentationml/2006/ole">
            <mc:AlternateContent xmlns:mc="http://schemas.openxmlformats.org/markup-compatibility/2006">
              <mc:Choice xmlns:v="urn:schemas-microsoft-com:vml" Requires="v">
                <p:oleObj spid="_x0000_s1558" name="Equation" r:id="rId4" imgW="482400" imgH="279360" progId="Equation.DSMT4">
                  <p:embed/>
                </p:oleObj>
              </mc:Choice>
              <mc:Fallback>
                <p:oleObj name="Equation" r:id="rId4" imgW="482400" imgH="279360" progId="Equation.DSMT4">
                  <p:embed/>
                  <p:pic>
                    <p:nvPicPr>
                      <p:cNvPr id="0" name=""/>
                      <p:cNvPicPr/>
                      <p:nvPr/>
                    </p:nvPicPr>
                    <p:blipFill>
                      <a:blip r:embed="rId5"/>
                      <a:stretch>
                        <a:fillRect/>
                      </a:stretch>
                    </p:blipFill>
                    <p:spPr>
                      <a:xfrm>
                        <a:off x="3832406" y="3633715"/>
                        <a:ext cx="612773" cy="354765"/>
                      </a:xfrm>
                      <a:prstGeom prst="rect">
                        <a:avLst/>
                      </a:prstGeom>
                    </p:spPr>
                  </p:pic>
                </p:oleObj>
              </mc:Fallback>
            </mc:AlternateContent>
          </a:graphicData>
        </a:graphic>
      </p:graphicFrame>
      <p:sp>
        <p:nvSpPr>
          <p:cNvPr id="9" name="Content Placeholder 8"/>
          <p:cNvSpPr>
            <a:spLocks noGrp="1"/>
          </p:cNvSpPr>
          <p:nvPr>
            <p:ph idx="13"/>
          </p:nvPr>
        </p:nvSpPr>
        <p:spPr>
          <a:xfrm>
            <a:off x="635976" y="3985639"/>
            <a:ext cx="7886700" cy="1204585"/>
          </a:xfrm>
        </p:spPr>
        <p:txBody>
          <a:bodyPr>
            <a:normAutofit/>
          </a:bodyPr>
          <a:lstStyle/>
          <a:p>
            <a:pPr lvl="1">
              <a:spcBef>
                <a:spcPts val="1000"/>
              </a:spcBef>
            </a:pPr>
            <a:r>
              <a:rPr lang="en-US" dirty="0"/>
              <a:t>Using an adjacency list, the time to traverse across all neighbors depends on the number of neighbors:</a:t>
            </a:r>
          </a:p>
          <a:p>
            <a:pPr lvl="2">
              <a:spcBef>
                <a:spcPts val="1000"/>
              </a:spcBef>
            </a:pPr>
            <a:r>
              <a:rPr lang="en-US" dirty="0"/>
              <a:t>On the average, this time is O(</a:t>
            </a:r>
            <a:r>
              <a:rPr lang="en-US" i="1" dirty="0"/>
              <a:t>M</a:t>
            </a:r>
            <a:r>
              <a:rPr lang="en-US" dirty="0"/>
              <a:t>/</a:t>
            </a:r>
            <a:r>
              <a:rPr lang="en-US" i="1" dirty="0"/>
              <a:t>N</a:t>
            </a:r>
            <a:r>
              <a:rPr lang="en-US" dirty="0"/>
              <a:t>)</a:t>
            </a:r>
          </a:p>
          <a:p>
            <a:pPr lvl="2">
              <a:spcBef>
                <a:spcPts val="1000"/>
              </a:spcBef>
            </a:pPr>
            <a:r>
              <a:rPr lang="en-US" dirty="0"/>
              <a:t>To repeat this for all vertices is O(max(</a:t>
            </a:r>
            <a:r>
              <a:rPr lang="en-US" i="1" dirty="0"/>
              <a:t>M</a:t>
            </a:r>
            <a:r>
              <a:rPr lang="en-US" dirty="0"/>
              <a:t>, </a:t>
            </a:r>
            <a:r>
              <a:rPr lang="en-US" i="1" dirty="0"/>
              <a:t>N</a:t>
            </a:r>
            <a:r>
              <a:rPr lang="en-US" dirty="0"/>
              <a:t>)), which for a dense graph is</a:t>
            </a:r>
          </a:p>
        </p:txBody>
      </p:sp>
      <p:graphicFrame>
        <p:nvGraphicFramePr>
          <p:cNvPr id="14" name="Content Placeholder 13" descr="O (N squared)"/>
          <p:cNvGraphicFramePr>
            <a:graphicFrameLocks noGrp="1" noChangeAspect="1"/>
          </p:cNvGraphicFramePr>
          <p:nvPr>
            <p:ph idx="16"/>
            <p:extLst>
              <p:ext uri="{D42A27DB-BD31-4B8C-83A1-F6EECF244321}">
                <p14:modId xmlns:p14="http://schemas.microsoft.com/office/powerpoint/2010/main" val="127687968"/>
              </p:ext>
            </p:extLst>
          </p:nvPr>
        </p:nvGraphicFramePr>
        <p:xfrm>
          <a:off x="7636728" y="4909251"/>
          <a:ext cx="559439" cy="323955"/>
        </p:xfrm>
        <a:graphic>
          <a:graphicData uri="http://schemas.openxmlformats.org/presentationml/2006/ole">
            <mc:AlternateContent xmlns:mc="http://schemas.openxmlformats.org/markup-compatibility/2006">
              <mc:Choice xmlns:v="urn:schemas-microsoft-com:vml" Requires="v">
                <p:oleObj spid="_x0000_s1559" name="Equation" r:id="rId6" imgW="482400" imgH="279360" progId="Equation.DSMT4">
                  <p:embed/>
                </p:oleObj>
              </mc:Choice>
              <mc:Fallback>
                <p:oleObj name="Equation" r:id="rId6" imgW="482400" imgH="279360" progId="Equation.DSMT4">
                  <p:embed/>
                  <p:pic>
                    <p:nvPicPr>
                      <p:cNvPr id="0" name=""/>
                      <p:cNvPicPr/>
                      <p:nvPr/>
                    </p:nvPicPr>
                    <p:blipFill>
                      <a:blip r:embed="rId7"/>
                      <a:stretch>
                        <a:fillRect/>
                      </a:stretch>
                    </p:blipFill>
                    <p:spPr>
                      <a:xfrm>
                        <a:off x="7636728" y="4909251"/>
                        <a:ext cx="559439" cy="323955"/>
                      </a:xfrm>
                      <a:prstGeom prst="rect">
                        <a:avLst/>
                      </a:prstGeom>
                    </p:spPr>
                  </p:pic>
                </p:oleObj>
              </mc:Fallback>
            </mc:AlternateContent>
          </a:graphicData>
        </a:graphic>
      </p:graphicFrame>
      <p:sp>
        <p:nvSpPr>
          <p:cNvPr id="12" name="Content Placeholder 11"/>
          <p:cNvSpPr>
            <a:spLocks noGrp="1"/>
          </p:cNvSpPr>
          <p:nvPr>
            <p:ph idx="15"/>
          </p:nvPr>
        </p:nvSpPr>
        <p:spPr>
          <a:xfrm>
            <a:off x="1519266" y="5231908"/>
            <a:ext cx="2864822" cy="219474"/>
          </a:xfrm>
        </p:spPr>
        <p:txBody>
          <a:bodyPr>
            <a:normAutofit/>
          </a:bodyPr>
          <a:lstStyle/>
          <a:p>
            <a:pPr marL="0" indent="0">
              <a:buNone/>
            </a:pPr>
            <a:r>
              <a:rPr lang="en-US" sz="1500" dirty="0"/>
              <a:t>and for a sparse graph is O(</a:t>
            </a:r>
            <a:r>
              <a:rPr lang="en-US" sz="1500" i="1" dirty="0"/>
              <a:t>N</a:t>
            </a:r>
            <a:r>
              <a:rPr lang="en-US" sz="1500" dirty="0"/>
              <a:t>)</a:t>
            </a:r>
          </a:p>
        </p:txBody>
      </p:sp>
      <p:sp>
        <p:nvSpPr>
          <p:cNvPr id="10" name="Content Placeholder 9"/>
          <p:cNvSpPr>
            <a:spLocks noGrp="1"/>
          </p:cNvSpPr>
          <p:nvPr>
            <p:ph idx="14"/>
          </p:nvPr>
        </p:nvSpPr>
        <p:spPr>
          <a:xfrm>
            <a:off x="635976" y="5551725"/>
            <a:ext cx="7886700" cy="509505"/>
          </a:xfrm>
        </p:spPr>
        <p:txBody>
          <a:bodyPr>
            <a:normAutofit/>
          </a:bodyPr>
          <a:lstStyle/>
          <a:p>
            <a:pPr marL="512064">
              <a:spcBef>
                <a:spcPts val="1000"/>
              </a:spcBef>
            </a:pPr>
            <a:r>
              <a:rPr lang="en-US" sz="1800" dirty="0"/>
              <a:t>Thus, adjacency lists can provide a run-time advantage when working with sparse graphs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5244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Graph Traversals</a:t>
            </a:r>
          </a:p>
        </p:txBody>
      </p:sp>
      <p:sp>
        <p:nvSpPr>
          <p:cNvPr id="3" name="Content Placeholder 2"/>
          <p:cNvSpPr>
            <a:spLocks noGrp="1"/>
          </p:cNvSpPr>
          <p:nvPr>
            <p:ph idx="1"/>
          </p:nvPr>
        </p:nvSpPr>
        <p:spPr>
          <a:xfrm>
            <a:off x="628650" y="1825625"/>
            <a:ext cx="7886700" cy="1679575"/>
          </a:xfrm>
        </p:spPr>
        <p:txBody>
          <a:bodyPr/>
          <a:lstStyle/>
          <a:p>
            <a:pPr marL="291600" indent="-291600">
              <a:spcBef>
                <a:spcPts val="1000"/>
              </a:spcBef>
            </a:pPr>
            <a:r>
              <a:rPr lang="en-US" dirty="0"/>
              <a:t>Important graph-processing operations include the following:</a:t>
            </a:r>
          </a:p>
          <a:p>
            <a:pPr lvl="1">
              <a:spcBef>
                <a:spcPts val="1000"/>
              </a:spcBef>
            </a:pPr>
            <a:r>
              <a:rPr lang="en-US" dirty="0"/>
              <a:t>Finding the shortest path to a given item in a graph</a:t>
            </a:r>
          </a:p>
          <a:p>
            <a:pPr lvl="1">
              <a:spcBef>
                <a:spcPts val="1000"/>
              </a:spcBef>
            </a:pPr>
            <a:r>
              <a:rPr lang="en-US" dirty="0"/>
              <a:t>Finding all the items to which a given item is connected by paths</a:t>
            </a:r>
          </a:p>
          <a:p>
            <a:pPr lvl="1">
              <a:spcBef>
                <a:spcPts val="1000"/>
              </a:spcBef>
            </a:pPr>
            <a:r>
              <a:rPr lang="en-US" dirty="0"/>
              <a:t>Traversing all the items in a graph</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41457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 Generic Traversal Algorithm </a:t>
            </a:r>
            <a:r>
              <a:rPr lang="en-US" sz="2000" dirty="0"/>
              <a:t>(1 of 2)</a:t>
            </a:r>
          </a:p>
        </p:txBody>
      </p:sp>
      <p:sp>
        <p:nvSpPr>
          <p:cNvPr id="3" name="Content Placeholder 2"/>
          <p:cNvSpPr>
            <a:spLocks noGrp="1"/>
          </p:cNvSpPr>
          <p:nvPr>
            <p:ph idx="1"/>
          </p:nvPr>
        </p:nvSpPr>
        <p:spPr>
          <a:xfrm>
            <a:off x="628650" y="1825625"/>
            <a:ext cx="7886700" cy="1771456"/>
          </a:xfrm>
        </p:spPr>
        <p:txBody>
          <a:bodyPr>
            <a:normAutofit/>
          </a:bodyPr>
          <a:lstStyle/>
          <a:p>
            <a:pPr marL="291600" indent="-291600">
              <a:spcBef>
                <a:spcPts val="1000"/>
              </a:spcBef>
            </a:pPr>
            <a:r>
              <a:rPr lang="en-US" dirty="0"/>
              <a:t>Graph traversal algorithms start at a given vertex and move outward to explore paths to neighboring vertices</a:t>
            </a:r>
          </a:p>
          <a:p>
            <a:pPr marL="291600" indent="-291600">
              <a:spcBef>
                <a:spcPts val="1000"/>
              </a:spcBef>
            </a:pPr>
            <a:r>
              <a:rPr lang="en-US" dirty="0"/>
              <a:t>You’ll use a generic function that performs a graph traversal, which starts at an arbitrary vertex </a:t>
            </a:r>
            <a:r>
              <a:rPr lang="en-US" b="1" dirty="0">
                <a:latin typeface="Courier New" panose="02070309020205020404" pitchFamily="49" charset="0"/>
                <a:cs typeface="Courier New" panose="02070309020205020404" pitchFamily="49" charset="0"/>
              </a:rPr>
              <a:t>startVertex</a:t>
            </a:r>
          </a:p>
          <a:p>
            <a:pPr marL="291600" indent="-291600">
              <a:spcBef>
                <a:spcPts val="1000"/>
              </a:spcBef>
            </a:pPr>
            <a:r>
              <a:rPr lang="en-US" dirty="0"/>
              <a:t>Pseudocode:</a:t>
            </a:r>
            <a:endParaRPr lang="en-US"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2"/>
          </p:nvPr>
        </p:nvSpPr>
        <p:spPr>
          <a:xfrm>
            <a:off x="788449" y="3636145"/>
            <a:ext cx="8126952" cy="2286000"/>
          </a:xfrm>
        </p:spPr>
        <p:txBody>
          <a:bodyPr>
            <a:normAutofit/>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traverseFromVertex(graph,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startVertex,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sz="1300" dirty="0">
              <a:latin typeface="Bank Gothic Bold"/>
              <a:ea typeface="MS Mincho"/>
              <a:cs typeface="Bank Gothic Bold"/>
            </a:endParaRPr>
          </a:p>
          <a:p>
            <a:pPr marL="548640"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548640" lvl="1" indent="0">
              <a:spcBef>
                <a:spcPts val="0"/>
              </a:spcBef>
              <a:buNone/>
            </a:pPr>
            <a:r>
              <a:rPr lang="en-US" b="1" dirty="0">
                <a:latin typeface="Courier New Bold" panose="02070609020205020404" pitchFamily="49" charset="0"/>
                <a:ea typeface="MS Mincho"/>
                <a:cs typeface="Courier New" panose="02070309020205020404" pitchFamily="49" charset="0"/>
              </a:rPr>
              <a:t>add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startVertex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empty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collection</a:t>
            </a:r>
            <a:endParaRPr lang="en-US" sz="1300" dirty="0">
              <a:latin typeface="Bank Gothic Bold"/>
              <a:ea typeface="MS Mincho"/>
              <a:cs typeface="Bank Gothic Bold"/>
            </a:endParaRPr>
          </a:p>
          <a:p>
            <a:pPr marL="548640" lvl="1" indent="0">
              <a:spcBef>
                <a:spcPts val="0"/>
              </a:spcBef>
              <a:buNone/>
            </a:pPr>
            <a:r>
              <a:rPr lang="en-US" b="1" dirty="0">
                <a:latin typeface="Courier New Bold" panose="02070609020205020404" pitchFamily="49" charset="0"/>
                <a:ea typeface="MS Mincho"/>
                <a:cs typeface="Courier New" panose="02070309020205020404" pitchFamily="49" charset="0"/>
              </a:rPr>
              <a:t>while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collection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empty:</a:t>
            </a:r>
            <a:endParaRPr lang="en-US" sz="1300" dirty="0">
              <a:latin typeface="Bank Gothic Bold"/>
              <a:ea typeface="MS Mincho"/>
              <a:cs typeface="Bank Gothic Bold"/>
            </a:endParaRPr>
          </a:p>
          <a:p>
            <a:pPr marL="914400" lvl="1" indent="0">
              <a:spcBef>
                <a:spcPts val="0"/>
              </a:spcBef>
              <a:buNone/>
            </a:pPr>
            <a:r>
              <a:rPr lang="en-US" b="1" dirty="0">
                <a:latin typeface="Courier New Bold" panose="02070609020205020404" pitchFamily="49" charset="0"/>
                <a:ea typeface="MS Mincho"/>
                <a:cs typeface="Courier New" panose="02070309020205020404" pitchFamily="49" charset="0"/>
              </a:rPr>
              <a:t>pop</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collection</a:t>
            </a:r>
            <a:endParaRPr lang="en-US" sz="1300" dirty="0">
              <a:latin typeface="Bank Gothic Bold"/>
              <a:ea typeface="MS Mincho"/>
              <a:cs typeface="Bank Gothic Bold"/>
            </a:endParaRPr>
          </a:p>
          <a:p>
            <a:pPr marL="91440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has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been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1268730" lvl="1" indent="0">
              <a:spcBef>
                <a:spcPts val="0"/>
              </a:spcBef>
              <a:buNone/>
              <a:tabLst>
                <a:tab pos="1034415" algn="l"/>
              </a:tabLst>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1268730" lvl="1" indent="0">
              <a:spcBef>
                <a:spcPts val="0"/>
              </a:spcBef>
              <a:buNone/>
              <a:tabLst>
                <a:tab pos="1034415" algn="l"/>
              </a:tabLst>
            </a:pPr>
            <a:r>
              <a:rPr lang="en-US" b="1" dirty="0">
                <a:latin typeface="Courier New Bold" panose="02070609020205020404" pitchFamily="49" charset="0"/>
                <a:ea typeface="MS Mincho"/>
                <a:cs typeface="Courier New" panose="02070309020205020404" pitchFamily="49" charset="0"/>
              </a:rPr>
              <a:t>process(vertex)</a:t>
            </a:r>
            <a:endParaRPr lang="en-US" sz="1300" dirty="0">
              <a:latin typeface="Bank Gothic Bold"/>
              <a:ea typeface="MS Mincho"/>
              <a:cs typeface="Bank Gothic Bold"/>
            </a:endParaRPr>
          </a:p>
          <a:p>
            <a:pPr marL="1268730" lvl="1" indent="0">
              <a:spcBef>
                <a:spcPts val="0"/>
              </a:spcBef>
              <a:buNone/>
              <a:tabLst>
                <a:tab pos="1034415" algn="l"/>
              </a:tabLst>
            </a:pPr>
            <a:r>
              <a:rPr lang="en-US" b="1" dirty="0">
                <a:latin typeface="Courier New Bold" panose="02070609020205020404" pitchFamily="49" charset="0"/>
                <a:ea typeface="MS Mincho"/>
                <a:cs typeface="Courier New" panose="02070309020205020404" pitchFamily="49" charset="0"/>
              </a:rPr>
              <a:t>add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adjacent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collection</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308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Why Use Graphs? </a:t>
            </a:r>
            <a:r>
              <a:rPr lang="en-US" sz="2000" dirty="0"/>
              <a:t>(1 of 2)</a:t>
            </a:r>
          </a:p>
        </p:txBody>
      </p:sp>
      <p:sp>
        <p:nvSpPr>
          <p:cNvPr id="3" name="Content Placeholder 2"/>
          <p:cNvSpPr>
            <a:spLocks noGrp="1"/>
          </p:cNvSpPr>
          <p:nvPr>
            <p:ph idx="1"/>
          </p:nvPr>
        </p:nvSpPr>
        <p:spPr>
          <a:xfrm>
            <a:off x="628650" y="1825625"/>
            <a:ext cx="7886700" cy="3660775"/>
          </a:xfrm>
        </p:spPr>
        <p:txBody>
          <a:bodyPr>
            <a:normAutofit fontScale="92500"/>
          </a:bodyPr>
          <a:lstStyle/>
          <a:p>
            <a:pPr marL="291600" indent="-291600">
              <a:spcBef>
                <a:spcPts val="1000"/>
              </a:spcBef>
            </a:pPr>
            <a:r>
              <a:rPr lang="en-US" dirty="0"/>
              <a:t>Graphs serve as models of a wide range of objects:</a:t>
            </a:r>
          </a:p>
          <a:p>
            <a:pPr lvl="1">
              <a:spcBef>
                <a:spcPts val="1000"/>
              </a:spcBef>
            </a:pPr>
            <a:r>
              <a:rPr lang="en-US" dirty="0"/>
              <a:t>A roadmap</a:t>
            </a:r>
          </a:p>
          <a:p>
            <a:pPr lvl="1">
              <a:spcBef>
                <a:spcPts val="1000"/>
              </a:spcBef>
            </a:pPr>
            <a:r>
              <a:rPr lang="en-US" dirty="0"/>
              <a:t>A map of airline routes</a:t>
            </a:r>
          </a:p>
          <a:p>
            <a:pPr lvl="1">
              <a:spcBef>
                <a:spcPts val="1000"/>
              </a:spcBef>
            </a:pPr>
            <a:r>
              <a:rPr lang="en-US" dirty="0"/>
              <a:t>A layout of an adventure game world</a:t>
            </a:r>
          </a:p>
          <a:p>
            <a:pPr lvl="1">
              <a:spcBef>
                <a:spcPts val="1000"/>
              </a:spcBef>
            </a:pPr>
            <a:r>
              <a:rPr lang="en-US" dirty="0"/>
              <a:t>A schematic of the computers and connections that make up the Internet</a:t>
            </a:r>
          </a:p>
          <a:p>
            <a:pPr lvl="1">
              <a:spcBef>
                <a:spcPts val="1000"/>
              </a:spcBef>
            </a:pPr>
            <a:r>
              <a:rPr lang="en-US" dirty="0"/>
              <a:t>The links between pages on the Internet</a:t>
            </a:r>
          </a:p>
          <a:p>
            <a:pPr lvl="1">
              <a:spcBef>
                <a:spcPts val="1000"/>
              </a:spcBef>
            </a:pPr>
            <a:r>
              <a:rPr lang="en-US" dirty="0"/>
              <a:t>The relationship between students and courses</a:t>
            </a:r>
          </a:p>
          <a:p>
            <a:pPr lvl="1">
              <a:spcBef>
                <a:spcPts val="1000"/>
              </a:spcBef>
            </a:pPr>
            <a:r>
              <a:rPr lang="en-US" dirty="0"/>
              <a:t>The prerequisite structure of courses in a computer science department</a:t>
            </a:r>
          </a:p>
          <a:p>
            <a:pPr lvl="1">
              <a:spcBef>
                <a:spcPts val="1000"/>
              </a:spcBef>
            </a:pPr>
            <a:r>
              <a:rPr lang="en-US" dirty="0"/>
              <a:t>A diagram of the flow capacities in a communications or transportation network</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7255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 Generic Traversal Algorithm </a:t>
            </a:r>
            <a:r>
              <a:rPr lang="en-US" sz="2000" dirty="0"/>
              <a:t>(2 of 2)</a:t>
            </a:r>
          </a:p>
        </p:txBody>
      </p:sp>
      <p:sp>
        <p:nvSpPr>
          <p:cNvPr id="3" name="Content Placeholder 2"/>
          <p:cNvSpPr>
            <a:spLocks noGrp="1"/>
          </p:cNvSpPr>
          <p:nvPr>
            <p:ph idx="1"/>
          </p:nvPr>
        </p:nvSpPr>
        <p:spPr>
          <a:xfrm>
            <a:off x="628650" y="1825625"/>
            <a:ext cx="7886700" cy="2670175"/>
          </a:xfrm>
        </p:spPr>
        <p:txBody>
          <a:bodyPr>
            <a:normAutofit fontScale="92500"/>
          </a:bodyPr>
          <a:lstStyle/>
          <a:p>
            <a:pPr marL="291600" indent="-291600">
              <a:spcBef>
                <a:spcPts val="1000"/>
              </a:spcBef>
            </a:pPr>
            <a:r>
              <a:rPr lang="en-US" sz="2400" dirty="0"/>
              <a:t>In the foregoing function, for a graph that contains N vertices, the following applies:</a:t>
            </a:r>
          </a:p>
          <a:p>
            <a:pPr lvl="1">
              <a:spcBef>
                <a:spcPts val="1000"/>
              </a:spcBef>
            </a:pPr>
            <a:r>
              <a:rPr lang="en-US" dirty="0"/>
              <a:t>All vertices reachable from  </a:t>
            </a:r>
            <a:r>
              <a:rPr lang="en-US" b="1" dirty="0">
                <a:latin typeface="Courier New" panose="02070309020205020404" pitchFamily="49" charset="0"/>
                <a:cs typeface="Courier New" panose="02070309020205020404" pitchFamily="49" charset="0"/>
              </a:rPr>
              <a:t>startVertex </a:t>
            </a:r>
            <a:r>
              <a:rPr lang="en-US" dirty="0"/>
              <a:t> are processed exactly once</a:t>
            </a:r>
          </a:p>
          <a:p>
            <a:pPr lvl="1">
              <a:spcBef>
                <a:spcPts val="1000"/>
              </a:spcBef>
            </a:pPr>
            <a:r>
              <a:rPr lang="en-US" dirty="0"/>
              <a:t>Determining all the vertices adjacent to a given vertex is straightforward:</a:t>
            </a:r>
          </a:p>
          <a:p>
            <a:pPr lvl="2">
              <a:spcBef>
                <a:spcPts val="1000"/>
              </a:spcBef>
            </a:pPr>
            <a:r>
              <a:rPr lang="en-US" dirty="0"/>
              <a:t>When an adjacency matrix is used, you iterate across the row corresponding to the vertex:</a:t>
            </a:r>
          </a:p>
          <a:p>
            <a:pPr lvl="3">
              <a:spcBef>
                <a:spcPts val="1000"/>
              </a:spcBef>
            </a:pPr>
            <a:r>
              <a:rPr lang="en-US" dirty="0"/>
              <a:t>This is an O(</a:t>
            </a:r>
            <a:r>
              <a:rPr lang="en-US" i="1" dirty="0"/>
              <a:t>N</a:t>
            </a:r>
            <a:r>
              <a:rPr lang="en-US" dirty="0"/>
              <a:t>) operation</a:t>
            </a:r>
          </a:p>
          <a:p>
            <a:pPr lvl="3">
              <a:spcBef>
                <a:spcPts val="1000"/>
              </a:spcBef>
            </a:pPr>
            <a:r>
              <a:rPr lang="en-US" dirty="0"/>
              <a:t>Repeating this for all rows is</a:t>
            </a:r>
            <a:endParaRPr lang="en-US" dirty="0">
              <a:latin typeface="Courier New" panose="02070309020205020404" pitchFamily="49" charset="0"/>
              <a:cs typeface="Courier New" panose="02070309020205020404" pitchFamily="49" charset="0"/>
            </a:endParaRPr>
          </a:p>
        </p:txBody>
      </p:sp>
      <p:graphicFrame>
        <p:nvGraphicFramePr>
          <p:cNvPr id="7" name="Content Placeholder 6" descr="O (N squared)"/>
          <p:cNvGraphicFramePr>
            <a:graphicFrameLocks noGrp="1" noChangeAspect="1"/>
          </p:cNvGraphicFramePr>
          <p:nvPr>
            <p:ph sz="quarter" idx="12"/>
            <p:extLst>
              <p:ext uri="{D42A27DB-BD31-4B8C-83A1-F6EECF244321}">
                <p14:modId xmlns:p14="http://schemas.microsoft.com/office/powerpoint/2010/main" val="876839655"/>
              </p:ext>
            </p:extLst>
          </p:nvPr>
        </p:nvGraphicFramePr>
        <p:xfrm>
          <a:off x="4005477" y="4171179"/>
          <a:ext cx="532125" cy="307636"/>
        </p:xfrm>
        <a:graphic>
          <a:graphicData uri="http://schemas.openxmlformats.org/presentationml/2006/ole">
            <mc:AlternateContent xmlns:mc="http://schemas.openxmlformats.org/markup-compatibility/2006">
              <mc:Choice xmlns:v="urn:schemas-microsoft-com:vml" Requires="v">
                <p:oleObj spid="_x0000_s2302" name="Equation" r:id="rId4" imgW="482400" imgH="279360" progId="Equation.DSMT4">
                  <p:embed/>
                </p:oleObj>
              </mc:Choice>
              <mc:Fallback>
                <p:oleObj name="Equation" r:id="rId4" imgW="482400" imgH="279360" progId="Equation.DSMT4">
                  <p:embed/>
                  <p:pic>
                    <p:nvPicPr>
                      <p:cNvPr id="0" name=""/>
                      <p:cNvPicPr/>
                      <p:nvPr/>
                    </p:nvPicPr>
                    <p:blipFill>
                      <a:blip r:embed="rId5"/>
                      <a:stretch>
                        <a:fillRect/>
                      </a:stretch>
                    </p:blipFill>
                    <p:spPr>
                      <a:xfrm>
                        <a:off x="4005477" y="4171179"/>
                        <a:ext cx="532125" cy="307636"/>
                      </a:xfrm>
                      <a:prstGeom prst="rect">
                        <a:avLst/>
                      </a:prstGeom>
                    </p:spPr>
                  </p:pic>
                </p:oleObj>
              </mc:Fallback>
            </mc:AlternateContent>
          </a:graphicData>
        </a:graphic>
      </p:graphicFrame>
      <p:sp>
        <p:nvSpPr>
          <p:cNvPr id="6" name="Content Placeholder 5"/>
          <p:cNvSpPr>
            <a:spLocks noGrp="1"/>
          </p:cNvSpPr>
          <p:nvPr>
            <p:ph sz="quarter" idx="13"/>
          </p:nvPr>
        </p:nvSpPr>
        <p:spPr>
          <a:xfrm>
            <a:off x="628650" y="4554244"/>
            <a:ext cx="8210550" cy="911224"/>
          </a:xfrm>
        </p:spPr>
        <p:txBody>
          <a:bodyPr>
            <a:normAutofit/>
          </a:bodyPr>
          <a:lstStyle/>
          <a:p>
            <a:pPr lvl="2">
              <a:spcBef>
                <a:spcPts val="1000"/>
              </a:spcBef>
            </a:pPr>
            <a:r>
              <a:rPr lang="en-US" dirty="0"/>
              <a:t>When an adjacency list is used, you traverse the vertex’s linked list:</a:t>
            </a:r>
          </a:p>
          <a:p>
            <a:pPr lvl="3">
              <a:spcBef>
                <a:spcPts val="1000"/>
              </a:spcBef>
            </a:pPr>
            <a:r>
              <a:rPr lang="en-US" dirty="0"/>
              <a:t>Performance depends on how many vertices are adjacent to the given vertex</a:t>
            </a:r>
          </a:p>
          <a:p>
            <a:pPr lvl="3">
              <a:spcBef>
                <a:spcPts val="1000"/>
              </a:spcBef>
            </a:pPr>
            <a:r>
              <a:rPr lang="en-US" dirty="0"/>
              <a:t>Repeating this for all vertices is O(max(</a:t>
            </a:r>
            <a:r>
              <a:rPr lang="en-US" i="1" dirty="0"/>
              <a:t>M</a:t>
            </a:r>
            <a:r>
              <a:rPr lang="en-US" dirty="0"/>
              <a:t>, </a:t>
            </a:r>
            <a:r>
              <a:rPr lang="en-US" i="1" dirty="0"/>
              <a:t>N</a:t>
            </a:r>
            <a:r>
              <a:rPr lang="en-US" dirty="0"/>
              <a:t>), where </a:t>
            </a:r>
            <a:r>
              <a:rPr lang="en-US" i="1" dirty="0"/>
              <a:t>M </a:t>
            </a:r>
            <a:r>
              <a:rPr lang="en-US" dirty="0"/>
              <a:t>is the number of edges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25963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Breadth-First and Depth-First Traversals </a:t>
            </a:r>
            <a:r>
              <a:rPr lang="en-US" sz="2000" dirty="0"/>
              <a:t>(1 of 5)</a:t>
            </a:r>
          </a:p>
        </p:txBody>
      </p:sp>
      <p:sp>
        <p:nvSpPr>
          <p:cNvPr id="3" name="Content Placeholder 2"/>
          <p:cNvSpPr>
            <a:spLocks noGrp="1"/>
          </p:cNvSpPr>
          <p:nvPr>
            <p:ph idx="1"/>
          </p:nvPr>
        </p:nvSpPr>
        <p:spPr>
          <a:xfrm>
            <a:off x="628650" y="1825625"/>
            <a:ext cx="7886700" cy="3660775"/>
          </a:xfrm>
        </p:spPr>
        <p:txBody>
          <a:bodyPr/>
          <a:lstStyle/>
          <a:p>
            <a:pPr marL="291600" indent="-291600">
              <a:spcBef>
                <a:spcPts val="1000"/>
              </a:spcBef>
            </a:pPr>
            <a:r>
              <a:rPr lang="en-US" dirty="0"/>
              <a:t>Two common orders in which vertices can be visited during a graph traversal:</a:t>
            </a:r>
          </a:p>
          <a:p>
            <a:pPr lvl="1">
              <a:spcBef>
                <a:spcPts val="1000"/>
              </a:spcBef>
            </a:pPr>
            <a:r>
              <a:rPr lang="en-US" dirty="0"/>
              <a:t>Depth-first traversal – uses a stack as the collection in the generic algorithm</a:t>
            </a:r>
          </a:p>
          <a:p>
            <a:pPr lvl="1">
              <a:spcBef>
                <a:spcPts val="1000"/>
              </a:spcBef>
            </a:pPr>
            <a:r>
              <a:rPr lang="en-US" dirty="0"/>
              <a:t>Breadth-first traversal – uses a queue as the collection in the generic algorithm</a:t>
            </a:r>
          </a:p>
          <a:p>
            <a:pPr marL="291600" indent="-291600">
              <a:spcBef>
                <a:spcPts val="1000"/>
              </a:spcBef>
            </a:pPr>
            <a:r>
              <a:rPr lang="en-US" dirty="0"/>
              <a:t>The use of a stack forces the traversal process to go deeply into the graph before backtracking to another path</a:t>
            </a:r>
          </a:p>
          <a:p>
            <a:pPr marL="291600" indent="-291600">
              <a:spcBef>
                <a:spcPts val="1000"/>
              </a:spcBef>
            </a:pPr>
            <a:r>
              <a:rPr lang="en-US" dirty="0"/>
              <a:t>The use of a queue forces the traversal process to visit every vertex adjacent to a given vertex before it moves deeper into the graph</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90222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Breadth-First and Depth-First Traversals </a:t>
            </a:r>
            <a:r>
              <a:rPr lang="en-US" sz="2000" dirty="0"/>
              <a:t>(2 of 5)</a:t>
            </a:r>
          </a:p>
        </p:txBody>
      </p:sp>
      <p:sp>
        <p:nvSpPr>
          <p:cNvPr id="3" name="Content Placeholder 2"/>
          <p:cNvSpPr>
            <a:spLocks noGrp="1"/>
          </p:cNvSpPr>
          <p:nvPr>
            <p:ph idx="1"/>
          </p:nvPr>
        </p:nvSpPr>
        <p:spPr>
          <a:xfrm>
            <a:off x="628650" y="1825625"/>
            <a:ext cx="7886700" cy="460375"/>
          </a:xfrm>
        </p:spPr>
        <p:txBody>
          <a:bodyPr>
            <a:normAutofit fontScale="92500"/>
          </a:bodyPr>
          <a:lstStyle/>
          <a:p>
            <a:pPr marL="0" indent="0">
              <a:buNone/>
            </a:pPr>
            <a:r>
              <a:rPr lang="en-IN" sz="2000" b="1" dirty="0"/>
              <a:t>Figure 12-13: </a:t>
            </a:r>
            <a:r>
              <a:rPr lang="en-IN" sz="2000" dirty="0"/>
              <a:t>Depth-first and breadth-first traversals of a given graph</a:t>
            </a:r>
            <a:endParaRPr lang="en-US" sz="2000" dirty="0"/>
          </a:p>
        </p:txBody>
      </p:sp>
      <p:pic>
        <p:nvPicPr>
          <p:cNvPr id="6" name="Content Placeholder 5" descr="The figure shows a graph, depth-first traversal, and breadth-first traversal. The graph consists of nodes, vertices and edges. The start vertex of the graph is shaded. The depth-first traversal uses stack and forces the traversal process to go deeply into the graph before backtracking to another path. The breadth-first traversal uses a queue and forces the traversal process to visit every vertex adjacent to a given vertex before it deeply moves into the graph."/>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506310" y="2590800"/>
            <a:ext cx="8189644" cy="2835092"/>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55987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Breadth-First and Depth-First Traversals </a:t>
            </a:r>
            <a:r>
              <a:rPr lang="en-US" sz="2000" dirty="0"/>
              <a:t>(3 of 5)</a:t>
            </a:r>
          </a:p>
        </p:txBody>
      </p:sp>
      <p:sp>
        <p:nvSpPr>
          <p:cNvPr id="3" name="Content Placeholder 2"/>
          <p:cNvSpPr>
            <a:spLocks noGrp="1"/>
          </p:cNvSpPr>
          <p:nvPr>
            <p:ph idx="1"/>
          </p:nvPr>
        </p:nvSpPr>
        <p:spPr>
          <a:xfrm>
            <a:off x="628650" y="1825625"/>
            <a:ext cx="7886700" cy="372195"/>
          </a:xfrm>
        </p:spPr>
        <p:txBody>
          <a:bodyPr/>
          <a:lstStyle/>
          <a:p>
            <a:pPr marL="291600" indent="-291600">
              <a:spcBef>
                <a:spcPts val="1000"/>
              </a:spcBef>
            </a:pPr>
            <a:r>
              <a:rPr lang="en-US" dirty="0"/>
              <a:t>Psedocode for the two functions:</a:t>
            </a:r>
          </a:p>
        </p:txBody>
      </p:sp>
      <p:sp>
        <p:nvSpPr>
          <p:cNvPr id="5" name="Content Placeholder 4"/>
          <p:cNvSpPr>
            <a:spLocks noGrp="1"/>
          </p:cNvSpPr>
          <p:nvPr>
            <p:ph sz="quarter" idx="12"/>
          </p:nvPr>
        </p:nvSpPr>
        <p:spPr>
          <a:xfrm>
            <a:off x="752938" y="2282300"/>
            <a:ext cx="7067550" cy="2590800"/>
          </a:xfrm>
        </p:spPr>
        <p:txBody>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traverseFromVertex(graph,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startVertex,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sz="1300" dirty="0">
              <a:latin typeface="Bank Gothic Bold"/>
              <a:ea typeface="MS Mincho"/>
              <a:cs typeface="Bank Gothic Bold"/>
            </a:endParaRPr>
          </a:p>
          <a:p>
            <a:pPr marL="531495"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531495"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startVertex,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sz="1300" dirty="0">
              <a:latin typeface="Bank Gothic Bold"/>
              <a:ea typeface="MS Mincho"/>
              <a:cs typeface="Bank Gothic Bold"/>
            </a:endParaRPr>
          </a:p>
          <a:p>
            <a:pPr marL="531495"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531495" lvl="1" indent="0">
              <a:spcBef>
                <a:spcPts val="0"/>
              </a:spcBef>
              <a:buNone/>
            </a:pPr>
            <a:r>
              <a:rPr lang="en-US" b="1" dirty="0">
                <a:latin typeface="Courier New Bold" panose="02070609020205020404" pitchFamily="49" charset="0"/>
                <a:ea typeface="MS Mincho"/>
                <a:cs typeface="Courier New" panose="02070309020205020404" pitchFamily="49" charset="0"/>
              </a:rPr>
              <a:t>process(v)</a:t>
            </a:r>
            <a:endParaRPr lang="en-US" sz="1300" dirty="0">
              <a:latin typeface="Bank Gothic Bold"/>
              <a:ea typeface="MS Mincho"/>
              <a:cs typeface="Bank Gothic Bold"/>
            </a:endParaRPr>
          </a:p>
          <a:p>
            <a:pPr marL="531495"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adjacent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endParaRPr lang="en-US" sz="1300" dirty="0">
              <a:latin typeface="Bank Gothic Bold"/>
              <a:ea typeface="MS Mincho"/>
              <a:cs typeface="Bank Gothic Bold"/>
            </a:endParaRPr>
          </a:p>
          <a:p>
            <a:pPr marL="91440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has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been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1274445"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99043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Breadth-First and Depth-First Traversals </a:t>
            </a:r>
            <a:r>
              <a:rPr lang="en-US" sz="2000" dirty="0"/>
              <a:t>(4 of 5)</a:t>
            </a:r>
          </a:p>
        </p:txBody>
      </p:sp>
      <p:sp>
        <p:nvSpPr>
          <p:cNvPr id="3" name="Content Placeholder 2"/>
          <p:cNvSpPr>
            <a:spLocks noGrp="1"/>
          </p:cNvSpPr>
          <p:nvPr>
            <p:ph idx="1"/>
          </p:nvPr>
        </p:nvSpPr>
        <p:spPr>
          <a:xfrm>
            <a:off x="628650" y="1807869"/>
            <a:ext cx="7886700" cy="384175"/>
          </a:xfrm>
        </p:spPr>
        <p:txBody>
          <a:bodyPr>
            <a:normAutofit/>
          </a:bodyPr>
          <a:lstStyle/>
          <a:p>
            <a:pPr marL="291600" indent="-291600">
              <a:spcBef>
                <a:spcPts val="1000"/>
              </a:spcBef>
            </a:pPr>
            <a:r>
              <a:rPr lang="en-US" dirty="0"/>
              <a:t>Iterative version:</a:t>
            </a:r>
            <a:endParaRPr lang="en-US" sz="1300" dirty="0">
              <a:latin typeface="Bank Gothic Bold"/>
              <a:ea typeface="MS Mincho"/>
              <a:cs typeface="Bank Gothic Bold"/>
            </a:endParaRPr>
          </a:p>
        </p:txBody>
      </p:sp>
      <p:sp>
        <p:nvSpPr>
          <p:cNvPr id="5" name="Content Placeholder 4"/>
          <p:cNvSpPr>
            <a:spLocks noGrp="1"/>
          </p:cNvSpPr>
          <p:nvPr>
            <p:ph sz="quarter" idx="12"/>
          </p:nvPr>
        </p:nvSpPr>
        <p:spPr>
          <a:xfrm>
            <a:off x="744060" y="2322989"/>
            <a:ext cx="6838950" cy="3315811"/>
          </a:xfrm>
        </p:spPr>
        <p:txBody>
          <a:bodyPr>
            <a:normAutofit/>
          </a:bodyPr>
          <a:lstStyle/>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traverseAll</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instantiate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empty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collection</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endParaRPr lang="en-US" sz="1300" dirty="0">
              <a:latin typeface="Bank Gothic Bold"/>
              <a:ea typeface="MS Mincho"/>
              <a:cs typeface="Bank Gothic Bold"/>
            </a:endParaRPr>
          </a:p>
          <a:p>
            <a:pPr marL="874395"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has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been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1200150" lvl="1" indent="0">
              <a:spcBef>
                <a:spcPts val="0"/>
              </a:spcBef>
              <a:buNone/>
            </a:pPr>
            <a:r>
              <a:rPr lang="en-US" b="1" dirty="0">
                <a:latin typeface="Courier New Bold" panose="02070609020205020404" pitchFamily="49" charset="0"/>
                <a:ea typeface="MS Mincho"/>
                <a:cs typeface="Courier New" panose="02070309020205020404" pitchFamily="49" charset="0"/>
              </a:rPr>
              <a:t>add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collection</a:t>
            </a:r>
            <a:endParaRPr lang="en-US" sz="1300" dirty="0">
              <a:latin typeface="Bank Gothic Bold"/>
              <a:ea typeface="MS Mincho"/>
              <a:cs typeface="Bank Gothic Bold"/>
            </a:endParaRPr>
          </a:p>
          <a:p>
            <a:pPr marL="874395" lvl="1" indent="0">
              <a:spcBef>
                <a:spcPts val="0"/>
              </a:spcBef>
              <a:buNone/>
            </a:pPr>
            <a:r>
              <a:rPr lang="en-US" b="1" dirty="0">
                <a:latin typeface="Courier New Bold" panose="02070609020205020404" pitchFamily="49" charset="0"/>
                <a:ea typeface="MS Mincho"/>
                <a:cs typeface="Courier New" panose="02070309020205020404" pitchFamily="49" charset="0"/>
              </a:rPr>
              <a:t>while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collection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empty:</a:t>
            </a:r>
            <a:endParaRPr lang="en-US" sz="1300" dirty="0">
              <a:latin typeface="Bank Gothic Bold"/>
              <a:ea typeface="MS Mincho"/>
              <a:cs typeface="Bank Gothic Bold"/>
            </a:endParaRPr>
          </a:p>
          <a:p>
            <a:pPr marL="1461770" lvl="1" indent="0">
              <a:spcBef>
                <a:spcPts val="0"/>
              </a:spcBef>
              <a:buNone/>
            </a:pPr>
            <a:r>
              <a:rPr lang="en-US" b="1" dirty="0">
                <a:latin typeface="Courier New Bold" panose="02070609020205020404" pitchFamily="49" charset="0"/>
                <a:ea typeface="MS Mincho"/>
                <a:cs typeface="Courier New" panose="02070309020205020404" pitchFamily="49" charset="0"/>
              </a:rPr>
              <a:t>pop</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collection</a:t>
            </a:r>
            <a:endParaRPr lang="en-US" sz="1300" dirty="0">
              <a:latin typeface="Bank Gothic Bold"/>
              <a:ea typeface="MS Mincho"/>
              <a:cs typeface="Bank Gothic Bold"/>
            </a:endParaRPr>
          </a:p>
          <a:p>
            <a:pPr marL="146177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has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been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1783080"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 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1783080" lvl="1" indent="0">
              <a:spcBef>
                <a:spcPts val="0"/>
              </a:spcBef>
              <a:buNone/>
            </a:pPr>
            <a:r>
              <a:rPr lang="en-US" b="1" dirty="0">
                <a:latin typeface="Courier New Bold" panose="02070609020205020404" pitchFamily="49" charset="0"/>
                <a:ea typeface="MS Mincho"/>
                <a:cs typeface="Courier New" panose="02070309020205020404" pitchFamily="49" charset="0"/>
              </a:rPr>
              <a:t>process(vertex)</a:t>
            </a:r>
            <a:endParaRPr lang="en-US" sz="1300" dirty="0">
              <a:latin typeface="Bank Gothic Bold"/>
              <a:ea typeface="MS Mincho"/>
              <a:cs typeface="Bank Gothic Bold"/>
            </a:endParaRPr>
          </a:p>
          <a:p>
            <a:pPr marL="1783080" lvl="1" indent="0">
              <a:spcBef>
                <a:spcPts val="0"/>
              </a:spcBef>
              <a:buNone/>
            </a:pPr>
            <a:r>
              <a:rPr lang="en-US" b="1" dirty="0">
                <a:latin typeface="Courier New Bold" panose="02070609020205020404" pitchFamily="49" charset="0"/>
                <a:ea typeface="MS Mincho"/>
                <a:cs typeface="Courier New" panose="02070309020205020404" pitchFamily="49" charset="0"/>
              </a:rPr>
              <a:t>add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adjacent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collection</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61848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Breadth-First and Depth-First Traversals </a:t>
            </a:r>
            <a:r>
              <a:rPr lang="en-US" sz="2000" dirty="0"/>
              <a:t>(5 of 5)</a:t>
            </a:r>
          </a:p>
        </p:txBody>
      </p:sp>
      <p:sp>
        <p:nvSpPr>
          <p:cNvPr id="3" name="Content Placeholder 2"/>
          <p:cNvSpPr>
            <a:spLocks noGrp="1"/>
          </p:cNvSpPr>
          <p:nvPr>
            <p:ph idx="1"/>
          </p:nvPr>
        </p:nvSpPr>
        <p:spPr>
          <a:xfrm>
            <a:off x="628650" y="1825625"/>
            <a:ext cx="7886700" cy="384175"/>
          </a:xfrm>
        </p:spPr>
        <p:txBody>
          <a:bodyPr>
            <a:normAutofit/>
          </a:bodyPr>
          <a:lstStyle/>
          <a:p>
            <a:pPr marL="291600" indent="-291600">
              <a:spcBef>
                <a:spcPts val="1000"/>
              </a:spcBef>
            </a:pPr>
            <a:r>
              <a:rPr lang="en-US" dirty="0"/>
              <a:t>Recursive version:</a:t>
            </a:r>
            <a:endParaRPr lang="en-US" b="1" dirty="0">
              <a:latin typeface="Courier New Bold" panose="02070609020205020404" pitchFamily="49" charset="0"/>
              <a:ea typeface="MS Mincho"/>
              <a:cs typeface="Courier New" panose="02070309020205020404" pitchFamily="49" charset="0"/>
            </a:endParaRPr>
          </a:p>
        </p:txBody>
      </p:sp>
      <p:sp>
        <p:nvSpPr>
          <p:cNvPr id="5" name="Content Placeholder 4"/>
          <p:cNvSpPr>
            <a:spLocks noGrp="1"/>
          </p:cNvSpPr>
          <p:nvPr>
            <p:ph sz="quarter" idx="12"/>
          </p:nvPr>
        </p:nvSpPr>
        <p:spPr>
          <a:xfrm>
            <a:off x="762000" y="2264835"/>
            <a:ext cx="8153400" cy="3065464"/>
          </a:xfrm>
        </p:spPr>
        <p:txBody>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traverseAll(graph,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endParaRPr lang="en-US" sz="1300" dirty="0">
              <a:latin typeface="Bank Gothic Bold"/>
              <a:ea typeface="MS Mincho"/>
              <a:cs typeface="Bank Gothic Bold"/>
            </a:endParaRPr>
          </a:p>
          <a:p>
            <a:pPr marL="97155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1200150"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process(v)</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adjacent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endParaRPr lang="en-US" sz="1300" dirty="0">
              <a:latin typeface="Bank Gothic Bold"/>
              <a:ea typeface="MS Mincho"/>
              <a:cs typeface="Bank Gothic Bold"/>
            </a:endParaRPr>
          </a:p>
          <a:p>
            <a:pPr marL="91440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1257300"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process)</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52637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Graph Components</a:t>
            </a:r>
          </a:p>
        </p:txBody>
      </p:sp>
      <p:sp>
        <p:nvSpPr>
          <p:cNvPr id="3" name="Content Placeholder 2"/>
          <p:cNvSpPr>
            <a:spLocks noGrp="1"/>
          </p:cNvSpPr>
          <p:nvPr>
            <p:ph idx="1"/>
          </p:nvPr>
        </p:nvSpPr>
        <p:spPr>
          <a:xfrm>
            <a:off x="628650" y="1807869"/>
            <a:ext cx="8134350" cy="612775"/>
          </a:xfrm>
        </p:spPr>
        <p:txBody>
          <a:bodyPr>
            <a:normAutofit/>
          </a:bodyPr>
          <a:lstStyle/>
          <a:p>
            <a:pPr marL="291600" indent="-291600">
              <a:spcBef>
                <a:spcPts val="1000"/>
              </a:spcBef>
            </a:pPr>
            <a:r>
              <a:rPr lang="en-US" dirty="0"/>
              <a:t>Here, each component is stored in a set and sets are stored in a list:</a:t>
            </a:r>
          </a:p>
        </p:txBody>
      </p:sp>
      <p:sp>
        <p:nvSpPr>
          <p:cNvPr id="5" name="Content Placeholder 4"/>
          <p:cNvSpPr>
            <a:spLocks noGrp="1"/>
          </p:cNvSpPr>
          <p:nvPr>
            <p:ph sz="quarter" idx="12"/>
          </p:nvPr>
        </p:nvSpPr>
        <p:spPr>
          <a:xfrm>
            <a:off x="619772" y="2539012"/>
            <a:ext cx="8286750" cy="3441577"/>
          </a:xfrm>
        </p:spPr>
        <p:txBody>
          <a:bodyPr>
            <a:normAutofit fontScale="92500" lnSpcReduction="10000"/>
          </a:bodyPr>
          <a:lstStyle/>
          <a:p>
            <a:pPr marL="356235" lvl="1" indent="0">
              <a:spcBef>
                <a:spcPts val="0"/>
              </a:spcBef>
              <a:buNone/>
            </a:pPr>
            <a:r>
              <a:rPr lang="en-US" b="1" dirty="0">
                <a:latin typeface="Courier New Bold" panose="02070609020205020404" pitchFamily="49" charset="0"/>
                <a:ea typeface="MS Mincho"/>
                <a:cs typeface="Courier New" panose="02070309020205020404" pitchFamily="49" charset="0"/>
              </a:rPr>
              <a:t>partitionIntoComponents(graph):</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components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list()</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1314450" lvl="1" indent="0">
              <a:spcBef>
                <a:spcPts val="0"/>
              </a:spcBef>
              <a:buNone/>
            </a:pP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set()</a:t>
            </a:r>
            <a:endParaRPr lang="en-US" sz="1300" dirty="0">
              <a:latin typeface="Bank Gothic Bold"/>
              <a:ea typeface="MS Mincho"/>
              <a:cs typeface="Bank Gothic Bold"/>
            </a:endParaRPr>
          </a:p>
          <a:p>
            <a:pPr marL="1314450" lvl="1" indent="0">
              <a:spcBef>
                <a:spcPts val="0"/>
              </a:spcBef>
              <a:buNone/>
            </a:pPr>
            <a:r>
              <a:rPr lang="en-US" b="1" dirty="0" err="1">
                <a:latin typeface="Courier New Bold" panose="02070609020205020404" pitchFamily="49" charset="0"/>
                <a:ea typeface="MS Mincho"/>
                <a:cs typeface="Courier New" panose="02070309020205020404" pitchFamily="49" charset="0"/>
              </a:rPr>
              <a:t>components.append</a:t>
            </a:r>
            <a:r>
              <a:rPr lang="en-US" b="1" dirty="0">
                <a:latin typeface="Courier New Bold" panose="02070609020205020404" pitchFamily="49" charset="0"/>
                <a:ea typeface="MS Mincho"/>
                <a:cs typeface="Courier New" panose="02070309020205020404" pitchFamily="49" charset="0"/>
              </a:rPr>
              <a:t>(s)</a:t>
            </a:r>
            <a:endParaRPr lang="en-US" sz="1300" dirty="0">
              <a:latin typeface="Bank Gothic Bold"/>
              <a:ea typeface="MS Mincho"/>
              <a:cs typeface="Bank Gothic Bold"/>
            </a:endParaRPr>
          </a:p>
          <a:p>
            <a:pPr marL="1314450"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components</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356235"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609600" lvl="1" indent="0">
              <a:spcBef>
                <a:spcPts val="0"/>
              </a:spcBef>
              <a:buNone/>
            </a:pPr>
            <a:r>
              <a:rPr lang="en-US" b="1" dirty="0" err="1">
                <a:latin typeface="Courier New Bold" panose="02070609020205020404" pitchFamily="49" charset="0"/>
                <a:ea typeface="MS Mincho"/>
                <a:cs typeface="Courier New" panose="02070309020205020404" pitchFamily="49" charset="0"/>
              </a:rPr>
              <a:t>s.add</a:t>
            </a:r>
            <a:r>
              <a:rPr lang="en-US" b="1" dirty="0">
                <a:latin typeface="Courier New Bold" panose="02070609020205020404" pitchFamily="49" charset="0"/>
                <a:ea typeface="MS Mincho"/>
                <a:cs typeface="Courier New" panose="02070309020205020404" pitchFamily="49" charset="0"/>
              </a:rPr>
              <a:t>(v)</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adjacent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	    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s)</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0181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b="1" dirty="0"/>
              <a:t>Trees within Graphs</a:t>
            </a:r>
          </a:p>
        </p:txBody>
      </p:sp>
      <p:sp>
        <p:nvSpPr>
          <p:cNvPr id="3" name="Content Placeholder 2"/>
          <p:cNvSpPr>
            <a:spLocks noGrp="1"/>
          </p:cNvSpPr>
          <p:nvPr>
            <p:ph idx="1"/>
          </p:nvPr>
        </p:nvSpPr>
        <p:spPr>
          <a:xfrm>
            <a:off x="628650" y="1825625"/>
            <a:ext cx="7886700" cy="3508375"/>
          </a:xfrm>
        </p:spPr>
        <p:txBody>
          <a:bodyPr/>
          <a:lstStyle/>
          <a:p>
            <a:pPr marL="320040" indent="-320040">
              <a:spcBef>
                <a:spcPts val="1000"/>
              </a:spcBef>
            </a:pPr>
            <a:r>
              <a:rPr lang="en-US" dirty="0"/>
              <a:t>The function </a:t>
            </a:r>
            <a:r>
              <a:rPr lang="en-US" b="1" dirty="0">
                <a:latin typeface="Courier New" panose="02070309020205020404" pitchFamily="49" charset="0"/>
                <a:cs typeface="Courier New" panose="02070309020205020404" pitchFamily="49" charset="0"/>
              </a:rPr>
              <a:t>traverseFromVertex</a:t>
            </a:r>
            <a:r>
              <a:rPr lang="en-US" dirty="0"/>
              <a:t> implicitly yields a tree rooted at the vertex from which the traversal starts and includes all the vertices reached during the traversal</a:t>
            </a:r>
          </a:p>
          <a:p>
            <a:pPr marL="320040" indent="-320040">
              <a:spcBef>
                <a:spcPts val="1000"/>
              </a:spcBef>
            </a:pPr>
            <a:r>
              <a:rPr lang="en-US" dirty="0"/>
              <a:t>Suppose  </a:t>
            </a:r>
            <a:r>
              <a:rPr lang="en-US" b="1" dirty="0">
                <a:latin typeface="Courier New" panose="02070309020205020404" pitchFamily="49" charset="0"/>
                <a:cs typeface="Courier New" panose="02070309020205020404" pitchFamily="49" charset="0"/>
              </a:rPr>
              <a:t>dfs</a:t>
            </a:r>
            <a:r>
              <a:rPr lang="en-US" b="1" dirty="0"/>
              <a:t> </a:t>
            </a:r>
            <a:r>
              <a:rPr lang="en-US" dirty="0"/>
              <a:t> has just been called using vertex  </a:t>
            </a:r>
            <a:r>
              <a:rPr lang="en-US" b="1" dirty="0">
                <a:latin typeface="Courier New" panose="02070309020205020404" pitchFamily="49" charset="0"/>
                <a:cs typeface="Courier New" panose="02070309020205020404" pitchFamily="49" charset="0"/>
              </a:rPr>
              <a:t>v</a:t>
            </a:r>
            <a:r>
              <a:rPr lang="en-US" dirty="0"/>
              <a:t>:</a:t>
            </a:r>
            <a:endParaRPr lang="en-US" b="1" dirty="0">
              <a:latin typeface="Courier New" panose="02070309020205020404" pitchFamily="49" charset="0"/>
              <a:cs typeface="Courier New" panose="02070309020205020404" pitchFamily="49" charset="0"/>
            </a:endParaRPr>
          </a:p>
          <a:p>
            <a:pPr lvl="1">
              <a:spcBef>
                <a:spcPts val="1000"/>
              </a:spcBef>
            </a:pPr>
            <a:r>
              <a:rPr lang="en-US" dirty="0"/>
              <a:t>If a recursive call using vertex  </a:t>
            </a:r>
            <a:r>
              <a:rPr lang="en-US" b="1" dirty="0">
                <a:latin typeface="Courier New" panose="02070309020205020404" pitchFamily="49" charset="0"/>
                <a:cs typeface="Courier New" panose="02070309020205020404" pitchFamily="49" charset="0"/>
              </a:rPr>
              <a:t>w</a:t>
            </a:r>
            <a:r>
              <a:rPr lang="en-US" b="1" dirty="0"/>
              <a:t> </a:t>
            </a:r>
            <a:r>
              <a:rPr lang="en-US" dirty="0"/>
              <a:t> now occurs, you can consider  </a:t>
            </a:r>
            <a:r>
              <a:rPr lang="en-US" b="1" dirty="0">
                <a:latin typeface="Courier New" panose="02070309020205020404" pitchFamily="49" charset="0"/>
                <a:cs typeface="Courier New" panose="02070309020205020404" pitchFamily="49" charset="0"/>
              </a:rPr>
              <a:t>w</a:t>
            </a:r>
            <a:r>
              <a:rPr lang="en-US" b="1" dirty="0"/>
              <a:t> </a:t>
            </a:r>
            <a:r>
              <a:rPr lang="en-US" dirty="0"/>
              <a:t> to be a child of  </a:t>
            </a:r>
            <a:r>
              <a:rPr lang="en-US" b="1" dirty="0">
                <a:latin typeface="Courier New" panose="02070309020205020404" pitchFamily="49" charset="0"/>
                <a:cs typeface="Courier New" panose="02070309020205020404" pitchFamily="49" charset="0"/>
              </a:rPr>
              <a:t>v</a:t>
            </a:r>
            <a:r>
              <a:rPr lang="en-US" b="1" dirty="0"/>
              <a:t> </a:t>
            </a:r>
          </a:p>
          <a:p>
            <a:pPr lvl="1">
              <a:spcBef>
                <a:spcPts val="1000"/>
              </a:spcBef>
            </a:pPr>
            <a:r>
              <a:rPr lang="en-US" dirty="0"/>
              <a:t>The edge ( </a:t>
            </a:r>
            <a:r>
              <a:rPr lang="en-US" b="1" dirty="0">
                <a:latin typeface="Courier New" panose="02070309020205020404" pitchFamily="49" charset="0"/>
                <a:cs typeface="Courier New" panose="02070309020205020404" pitchFamily="49" charset="0"/>
              </a:rPr>
              <a:t>v </a:t>
            </a:r>
            <a:r>
              <a:rPr lang="en-US" dirty="0"/>
              <a:t>,  </a:t>
            </a:r>
            <a:r>
              <a:rPr lang="en-US" b="1" dirty="0">
                <a:latin typeface="Courier New" panose="02070309020205020404" pitchFamily="49" charset="0"/>
                <a:cs typeface="Courier New" panose="02070309020205020404" pitchFamily="49" charset="0"/>
              </a:rPr>
              <a:t>w</a:t>
            </a:r>
            <a:r>
              <a:rPr lang="en-US" b="1" dirty="0"/>
              <a:t> </a:t>
            </a:r>
            <a:r>
              <a:rPr lang="en-US" dirty="0"/>
              <a:t>) corresponds to the parent-child relationship, or edge, between  </a:t>
            </a:r>
            <a:r>
              <a:rPr lang="en-US" b="1" dirty="0">
                <a:latin typeface="Courier New" panose="02070309020205020404" pitchFamily="49" charset="0"/>
                <a:cs typeface="Courier New" panose="02070309020205020404" pitchFamily="49" charset="0"/>
              </a:rPr>
              <a:t>v</a:t>
            </a:r>
            <a:r>
              <a:rPr lang="en-US" b="1" dirty="0"/>
              <a:t> </a:t>
            </a:r>
            <a:r>
              <a:rPr lang="en-US" dirty="0"/>
              <a:t> and  </a:t>
            </a:r>
            <a:r>
              <a:rPr lang="en-US" b="1" dirty="0">
                <a:latin typeface="Courier New" panose="02070309020205020404" pitchFamily="49" charset="0"/>
                <a:cs typeface="Courier New" panose="02070309020205020404" pitchFamily="49" charset="0"/>
              </a:rPr>
              <a:t>w</a:t>
            </a:r>
            <a:r>
              <a:rPr lang="en-US" b="1" dirty="0"/>
              <a:t> </a:t>
            </a:r>
          </a:p>
          <a:p>
            <a:pPr lvl="1">
              <a:spcBef>
                <a:spcPts val="1000"/>
              </a:spcBef>
            </a:pPr>
            <a:r>
              <a:rPr lang="en-US" dirty="0"/>
              <a:t>The starting vertex is the root of this tree</a:t>
            </a:r>
          </a:p>
          <a:p>
            <a:pPr marL="320040" indent="-320040">
              <a:spcBef>
                <a:spcPts val="1000"/>
              </a:spcBef>
            </a:pPr>
            <a:r>
              <a:rPr lang="en-US" dirty="0"/>
              <a:t>The tree is called a </a:t>
            </a:r>
            <a:r>
              <a:rPr lang="en-US" b="1" dirty="0">
                <a:latin typeface="Open Sans"/>
                <a:cs typeface="Courier New" panose="02070309020205020404" pitchFamily="49" charset="0"/>
              </a:rPr>
              <a:t>depth-first search tree</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4088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Spanning Trees and Forests</a:t>
            </a:r>
          </a:p>
        </p:txBody>
      </p:sp>
      <p:sp>
        <p:nvSpPr>
          <p:cNvPr id="3" name="Content Placeholder 2"/>
          <p:cNvSpPr>
            <a:spLocks noGrp="1"/>
          </p:cNvSpPr>
          <p:nvPr>
            <p:ph idx="1"/>
          </p:nvPr>
        </p:nvSpPr>
        <p:spPr>
          <a:xfrm>
            <a:off x="628650" y="1807869"/>
            <a:ext cx="7886700" cy="2670175"/>
          </a:xfrm>
        </p:spPr>
        <p:txBody>
          <a:bodyPr/>
          <a:lstStyle/>
          <a:p>
            <a:pPr marL="291600" indent="-291600">
              <a:spcBef>
                <a:spcPts val="1000"/>
              </a:spcBef>
            </a:pPr>
            <a:r>
              <a:rPr lang="en-US" b="1" dirty="0"/>
              <a:t>Spanning tree</a:t>
            </a:r>
          </a:p>
          <a:p>
            <a:pPr lvl="1">
              <a:spcBef>
                <a:spcPts val="1000"/>
              </a:spcBef>
            </a:pPr>
            <a:r>
              <a:rPr lang="en-US" dirty="0"/>
              <a:t>Has the fewest number of edges possible while still retaining a connection between all the vertices in the component</a:t>
            </a:r>
          </a:p>
          <a:p>
            <a:pPr lvl="1">
              <a:spcBef>
                <a:spcPts val="1000"/>
              </a:spcBef>
            </a:pPr>
            <a:r>
              <a:rPr lang="en-US" dirty="0"/>
              <a:t>If the component contains </a:t>
            </a:r>
            <a:r>
              <a:rPr lang="en-US" i="1" dirty="0"/>
              <a:t>n </a:t>
            </a:r>
            <a:r>
              <a:rPr lang="en-US" dirty="0"/>
              <a:t>vertices, the spanning tree contains </a:t>
            </a:r>
            <a:r>
              <a:rPr lang="en-US" i="1" dirty="0"/>
              <a:t>n </a:t>
            </a:r>
            <a:r>
              <a:rPr lang="en-US" dirty="0">
                <a:latin typeface="Arial" panose="020B0604020202020204" pitchFamily="34" charset="0"/>
                <a:cs typeface="Arial" panose="020B0604020202020204" pitchFamily="34" charset="0"/>
              </a:rPr>
              <a:t>−</a:t>
            </a:r>
            <a:r>
              <a:rPr lang="en-US" dirty="0"/>
              <a:t> 1 edges</a:t>
            </a:r>
          </a:p>
          <a:p>
            <a:pPr marL="291600" indent="-291600">
              <a:spcBef>
                <a:spcPts val="1000"/>
              </a:spcBef>
            </a:pPr>
            <a:r>
              <a:rPr lang="en-US" dirty="0"/>
              <a:t>When you traverse all the vertices of an undirected graph, not just those in a single component, you generate a </a:t>
            </a:r>
            <a:r>
              <a:rPr lang="en-US" b="1" dirty="0"/>
              <a:t>spanning forest</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443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b="1" dirty="0"/>
              <a:t>Minimum Spanning Tree</a:t>
            </a:r>
          </a:p>
        </p:txBody>
      </p:sp>
      <p:sp>
        <p:nvSpPr>
          <p:cNvPr id="3" name="Content Placeholder 2"/>
          <p:cNvSpPr>
            <a:spLocks noGrp="1"/>
          </p:cNvSpPr>
          <p:nvPr>
            <p:ph idx="1"/>
          </p:nvPr>
        </p:nvSpPr>
        <p:spPr>
          <a:xfrm>
            <a:off x="628650" y="1825625"/>
            <a:ext cx="7886700" cy="2593975"/>
          </a:xfrm>
        </p:spPr>
        <p:txBody>
          <a:bodyPr/>
          <a:lstStyle/>
          <a:p>
            <a:pPr marL="291600" indent="-291600">
              <a:spcBef>
                <a:spcPts val="1000"/>
              </a:spcBef>
            </a:pPr>
            <a:r>
              <a:rPr lang="en-US" dirty="0"/>
              <a:t>When the edges in a graph are weighted,</a:t>
            </a:r>
          </a:p>
          <a:p>
            <a:pPr lvl="1">
              <a:spcBef>
                <a:spcPts val="1000"/>
              </a:spcBef>
            </a:pPr>
            <a:r>
              <a:rPr lang="en-US" dirty="0"/>
              <a:t>You can sum the weights for all edges in a spanning tree and attempt to find a spanning tree that minimizes this sum</a:t>
            </a:r>
          </a:p>
          <a:p>
            <a:pPr marL="291600" indent="-291600">
              <a:spcBef>
                <a:spcPts val="1000"/>
              </a:spcBef>
            </a:pPr>
            <a:r>
              <a:rPr lang="en-US" dirty="0"/>
              <a:t>There are several algorithms for finding a </a:t>
            </a:r>
            <a:r>
              <a:rPr lang="en-US" b="1" dirty="0"/>
              <a:t>minimum spanning tree</a:t>
            </a:r>
            <a:r>
              <a:rPr lang="en-US" i="1" dirty="0"/>
              <a:t> </a:t>
            </a:r>
            <a:r>
              <a:rPr lang="en-US" dirty="0"/>
              <a:t>for a component</a:t>
            </a:r>
          </a:p>
          <a:p>
            <a:pPr marL="291600" indent="-291600">
              <a:spcBef>
                <a:spcPts val="1000"/>
              </a:spcBef>
            </a:pPr>
            <a:r>
              <a:rPr lang="en-US" dirty="0"/>
              <a:t>Repeated application to all the components in a graph yields a </a:t>
            </a:r>
            <a:r>
              <a:rPr lang="en-US" b="1" dirty="0"/>
              <a:t>minimum spanning forest</a:t>
            </a:r>
            <a:r>
              <a:rPr lang="en-US" i="1" dirty="0"/>
              <a:t> </a:t>
            </a:r>
            <a:r>
              <a:rPr lang="en-US" dirty="0"/>
              <a:t>for a graph</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3064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Why Use Graphs? </a:t>
            </a:r>
            <a:r>
              <a:rPr lang="en-US" sz="2000" dirty="0"/>
              <a:t>(2 of 2)</a:t>
            </a:r>
          </a:p>
        </p:txBody>
      </p:sp>
      <p:sp>
        <p:nvSpPr>
          <p:cNvPr id="3" name="Content Placeholder 2"/>
          <p:cNvSpPr>
            <a:spLocks noGrp="1"/>
          </p:cNvSpPr>
          <p:nvPr>
            <p:ph idx="1"/>
          </p:nvPr>
        </p:nvSpPr>
        <p:spPr>
          <a:xfrm>
            <a:off x="628650" y="1825625"/>
            <a:ext cx="7886700" cy="2289175"/>
          </a:xfrm>
        </p:spPr>
        <p:txBody>
          <a:bodyPr>
            <a:normAutofit/>
          </a:bodyPr>
          <a:lstStyle/>
          <a:p>
            <a:pPr marL="320040" indent="-320040">
              <a:spcBef>
                <a:spcPts val="1000"/>
              </a:spcBef>
            </a:pPr>
            <a:r>
              <a:rPr lang="en-US" dirty="0"/>
              <a:t>Primary feature of graphs</a:t>
            </a:r>
          </a:p>
          <a:p>
            <a:pPr lvl="1">
              <a:spcBef>
                <a:spcPts val="1000"/>
              </a:spcBef>
            </a:pPr>
            <a:r>
              <a:rPr lang="en-US" dirty="0"/>
              <a:t>Consist of a set of objects connected by links</a:t>
            </a:r>
          </a:p>
          <a:p>
            <a:pPr lvl="1">
              <a:spcBef>
                <a:spcPts val="1000"/>
              </a:spcBef>
            </a:pPr>
            <a:r>
              <a:rPr lang="en-US" dirty="0"/>
              <a:t>Allow the user to navigate from one object to another</a:t>
            </a:r>
          </a:p>
          <a:p>
            <a:pPr marL="320040" indent="-320040">
              <a:spcBef>
                <a:spcPts val="1000"/>
              </a:spcBef>
            </a:pPr>
            <a:r>
              <a:rPr lang="en-US" dirty="0"/>
              <a:t>The graph is the most general category of collection:</a:t>
            </a:r>
          </a:p>
          <a:p>
            <a:pPr lvl="1">
              <a:spcBef>
                <a:spcPts val="1000"/>
              </a:spcBef>
            </a:pPr>
            <a:r>
              <a:rPr lang="en-US" dirty="0"/>
              <a:t>Encompasses the linear, hierarchical, and unordered collections as special cases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0286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Algorithms for Minimum Spanning Trees</a:t>
            </a:r>
          </a:p>
        </p:txBody>
      </p:sp>
      <p:sp>
        <p:nvSpPr>
          <p:cNvPr id="3" name="Content Placeholder 2"/>
          <p:cNvSpPr>
            <a:spLocks noGrp="1"/>
          </p:cNvSpPr>
          <p:nvPr>
            <p:ph idx="1"/>
          </p:nvPr>
        </p:nvSpPr>
        <p:spPr>
          <a:xfrm>
            <a:off x="628650" y="1825625"/>
            <a:ext cx="7886700" cy="384175"/>
          </a:xfrm>
        </p:spPr>
        <p:txBody>
          <a:bodyPr>
            <a:normAutofit fontScale="92500"/>
          </a:bodyPr>
          <a:lstStyle/>
          <a:p>
            <a:pPr marL="291600" indent="-291600">
              <a:spcBef>
                <a:spcPts val="1000"/>
              </a:spcBef>
            </a:pPr>
            <a:r>
              <a:rPr lang="en-US" dirty="0"/>
              <a:t>Robert C. Prim’s algorithm for finding a minimum spanning tree:</a:t>
            </a:r>
          </a:p>
        </p:txBody>
      </p:sp>
      <p:sp>
        <p:nvSpPr>
          <p:cNvPr id="5" name="Content Placeholder 4"/>
          <p:cNvSpPr>
            <a:spLocks noGrp="1"/>
          </p:cNvSpPr>
          <p:nvPr>
            <p:ph sz="quarter" idx="12"/>
          </p:nvPr>
        </p:nvSpPr>
        <p:spPr>
          <a:xfrm>
            <a:off x="784933" y="2308933"/>
            <a:ext cx="8077200" cy="1981200"/>
          </a:xfrm>
        </p:spPr>
        <p:txBody>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minimumSpanningTree(graph):</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and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edges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some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say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find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least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weight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edge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an</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unvisited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say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        mark</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edge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and</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visited</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36532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9274"/>
          </a:xfrm>
        </p:spPr>
        <p:txBody>
          <a:bodyPr/>
          <a:lstStyle/>
          <a:p>
            <a:r>
              <a:rPr lang="en-US" b="1" dirty="0"/>
              <a:t>Topological Sort </a:t>
            </a:r>
            <a:r>
              <a:rPr lang="en-US" sz="2000" dirty="0"/>
              <a:t>(1 of 4)</a:t>
            </a:r>
          </a:p>
        </p:txBody>
      </p:sp>
      <p:sp>
        <p:nvSpPr>
          <p:cNvPr id="3" name="Content Placeholder 2"/>
          <p:cNvSpPr>
            <a:spLocks noGrp="1"/>
          </p:cNvSpPr>
          <p:nvPr>
            <p:ph idx="1"/>
          </p:nvPr>
        </p:nvSpPr>
        <p:spPr>
          <a:xfrm>
            <a:off x="628650" y="1825625"/>
            <a:ext cx="7886700" cy="993775"/>
          </a:xfrm>
        </p:spPr>
        <p:txBody>
          <a:bodyPr/>
          <a:lstStyle/>
          <a:p>
            <a:pPr>
              <a:spcBef>
                <a:spcPts val="1000"/>
              </a:spcBef>
            </a:pPr>
            <a:r>
              <a:rPr lang="en-US" dirty="0"/>
              <a:t>Topological order</a:t>
            </a:r>
          </a:p>
          <a:p>
            <a:pPr lvl="1">
              <a:spcBef>
                <a:spcPts val="1000"/>
              </a:spcBef>
            </a:pPr>
            <a:r>
              <a:rPr lang="en-US" dirty="0"/>
              <a:t>Assigns a rank to each vertex such that the edges go from lower-ranked to higher-ranked vertices</a:t>
            </a:r>
          </a:p>
        </p:txBody>
      </p:sp>
      <p:sp>
        <p:nvSpPr>
          <p:cNvPr id="5" name="Content Placeholder 4"/>
          <p:cNvSpPr>
            <a:spLocks noGrp="1"/>
          </p:cNvSpPr>
          <p:nvPr>
            <p:ph sz="quarter" idx="12"/>
          </p:nvPr>
        </p:nvSpPr>
        <p:spPr>
          <a:xfrm>
            <a:off x="628650" y="2894119"/>
            <a:ext cx="4171950" cy="305689"/>
          </a:xfrm>
        </p:spPr>
        <p:txBody>
          <a:bodyPr/>
          <a:lstStyle/>
          <a:p>
            <a:pPr marL="0" indent="0">
              <a:buNone/>
            </a:pPr>
            <a:r>
              <a:rPr lang="en-IN" b="1" dirty="0"/>
              <a:t>Figure 12-14: </a:t>
            </a:r>
            <a:r>
              <a:rPr lang="en-IN" dirty="0"/>
              <a:t>A graph of courses</a:t>
            </a:r>
            <a:endParaRPr lang="en-US" dirty="0"/>
          </a:p>
        </p:txBody>
      </p:sp>
      <p:pic>
        <p:nvPicPr>
          <p:cNvPr id="7" name="Content Placeholder 6" descr="Figure shows a graph of courses. The directed graph has the following vertices and edges. Vertex P with edges pointing to vertices S and Q. Vertex S with edge pointing to vertex T. Vertex Q with edges pointing to vertices R and T. Vertex T with edge pointing to vertex 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757640" y="3320520"/>
            <a:ext cx="3077668" cy="2715287"/>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4434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Topological Sort </a:t>
            </a:r>
            <a:r>
              <a:rPr lang="en-US" sz="2000" dirty="0"/>
              <a:t>(2 of 4)</a:t>
            </a:r>
          </a:p>
        </p:txBody>
      </p:sp>
      <p:sp>
        <p:nvSpPr>
          <p:cNvPr id="3" name="Content Placeholder 2"/>
          <p:cNvSpPr>
            <a:spLocks noGrp="1"/>
          </p:cNvSpPr>
          <p:nvPr>
            <p:ph idx="1"/>
          </p:nvPr>
        </p:nvSpPr>
        <p:spPr>
          <a:xfrm>
            <a:off x="628650" y="1825625"/>
            <a:ext cx="7886700" cy="384175"/>
          </a:xfrm>
        </p:spPr>
        <p:txBody>
          <a:bodyPr/>
          <a:lstStyle/>
          <a:p>
            <a:pPr marL="0" indent="0">
              <a:buNone/>
            </a:pPr>
            <a:r>
              <a:rPr lang="en-IN" b="1" dirty="0"/>
              <a:t>Figure 12-15: </a:t>
            </a:r>
            <a:r>
              <a:rPr lang="en-IN" dirty="0"/>
              <a:t>The first topological ordering of the graph</a:t>
            </a:r>
            <a:endParaRPr lang="en-US" dirty="0"/>
          </a:p>
        </p:txBody>
      </p:sp>
      <p:pic>
        <p:nvPicPr>
          <p:cNvPr id="11" name="Content Placeholder 10" descr="Figure shows the first topological ordering of the graph. The ordering is as follows. Beginning with vertex P points to vertices S and Q. Then vertex S points to T. Vertex Q points to vertices T and R. Vertex T points to R."/>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600200" y="2819400"/>
            <a:ext cx="5743575" cy="1714500"/>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29554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Topological Sort </a:t>
            </a:r>
            <a:r>
              <a:rPr lang="en-US" sz="2000" dirty="0"/>
              <a:t>(3 of 4)</a:t>
            </a:r>
          </a:p>
        </p:txBody>
      </p:sp>
      <p:sp>
        <p:nvSpPr>
          <p:cNvPr id="3" name="Content Placeholder 2"/>
          <p:cNvSpPr>
            <a:spLocks noGrp="1"/>
          </p:cNvSpPr>
          <p:nvPr>
            <p:ph idx="1"/>
          </p:nvPr>
        </p:nvSpPr>
        <p:spPr>
          <a:xfrm>
            <a:off x="628650" y="1825625"/>
            <a:ext cx="7886700" cy="384175"/>
          </a:xfrm>
        </p:spPr>
        <p:txBody>
          <a:bodyPr/>
          <a:lstStyle/>
          <a:p>
            <a:pPr marL="0" indent="0">
              <a:buNone/>
            </a:pPr>
            <a:r>
              <a:rPr lang="en-IN" b="1" dirty="0"/>
              <a:t>Figure 12-16: </a:t>
            </a:r>
            <a:r>
              <a:rPr lang="en-IN" dirty="0"/>
              <a:t>The second topological ordering of the graph</a:t>
            </a:r>
            <a:endParaRPr lang="en-US" dirty="0"/>
          </a:p>
        </p:txBody>
      </p:sp>
      <p:pic>
        <p:nvPicPr>
          <p:cNvPr id="6" name="Content Placeholder 7" descr="Figure show the second topological ordering of the graph. The ordering is as follows. Vertex P points to vertices Q and S. Vertex Q points to vertices T and R. Vertex S points to vertex T. Vertex T points to vertex R."/>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905000" y="3048000"/>
            <a:ext cx="5762625" cy="1857375"/>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41908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Topological Sort </a:t>
            </a:r>
            <a:r>
              <a:rPr lang="en-US" sz="2000" dirty="0"/>
              <a:t>(4 of 4)</a:t>
            </a:r>
          </a:p>
        </p:txBody>
      </p:sp>
      <p:sp>
        <p:nvSpPr>
          <p:cNvPr id="3" name="Content Placeholder 2"/>
          <p:cNvSpPr>
            <a:spLocks noGrp="1"/>
          </p:cNvSpPr>
          <p:nvPr>
            <p:ph idx="1"/>
          </p:nvPr>
        </p:nvSpPr>
        <p:spPr>
          <a:xfrm>
            <a:off x="628650" y="1532660"/>
            <a:ext cx="7886700" cy="1755775"/>
          </a:xfrm>
        </p:spPr>
        <p:txBody>
          <a:bodyPr>
            <a:normAutofit/>
          </a:bodyPr>
          <a:lstStyle/>
          <a:p>
            <a:pPr marL="320040" indent="-320040">
              <a:spcBef>
                <a:spcPts val="1000"/>
              </a:spcBef>
            </a:pPr>
            <a:r>
              <a:rPr lang="en-US" dirty="0"/>
              <a:t>Topological sort</a:t>
            </a:r>
          </a:p>
          <a:p>
            <a:pPr lvl="1">
              <a:spcBef>
                <a:spcPts val="1000"/>
              </a:spcBef>
            </a:pPr>
            <a:r>
              <a:rPr lang="en-US" dirty="0"/>
              <a:t>The process of finding and returning a topological order of vertices in a graph</a:t>
            </a:r>
          </a:p>
          <a:p>
            <a:pPr lvl="1">
              <a:spcBef>
                <a:spcPts val="1000"/>
              </a:spcBef>
            </a:pPr>
            <a:r>
              <a:rPr lang="en-US" dirty="0"/>
              <a:t>One topological sort is based on a graph traversal</a:t>
            </a:r>
          </a:p>
          <a:p>
            <a:pPr lvl="1">
              <a:spcBef>
                <a:spcPts val="1000"/>
              </a:spcBef>
            </a:pPr>
            <a:r>
              <a:rPr lang="en-US" dirty="0"/>
              <a:t>A depth-first traversal is used here:</a:t>
            </a:r>
          </a:p>
        </p:txBody>
      </p:sp>
      <p:sp>
        <p:nvSpPr>
          <p:cNvPr id="5" name="Content Placeholder 4"/>
          <p:cNvSpPr>
            <a:spLocks noGrp="1"/>
          </p:cNvSpPr>
          <p:nvPr>
            <p:ph sz="quarter" idx="12"/>
          </p:nvPr>
        </p:nvSpPr>
        <p:spPr>
          <a:xfrm>
            <a:off x="779572" y="3391267"/>
            <a:ext cx="6838950" cy="2678099"/>
          </a:xfrm>
        </p:spPr>
        <p:txBody>
          <a:bodyPr>
            <a:normAutofit fontScale="92500" lnSpcReduction="20000"/>
          </a:bodyPr>
          <a:lstStyle/>
          <a:p>
            <a:pPr marL="356235" lvl="1" indent="0">
              <a:spcBef>
                <a:spcPts val="0"/>
              </a:spcBef>
              <a:buNone/>
            </a:pPr>
            <a:r>
              <a:rPr lang="en-US" b="1" dirty="0">
                <a:latin typeface="Courier New Bold" panose="02070609020205020404" pitchFamily="49" charset="0"/>
                <a:ea typeface="MS Mincho"/>
                <a:cs typeface="Courier New" panose="02070309020205020404" pitchFamily="49" charset="0"/>
              </a:rPr>
              <a:t>topologicalSort(graph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stack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LinkedStack</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endParaRPr lang="en-US" sz="1300" dirty="0">
              <a:latin typeface="Bank Gothic Bold"/>
              <a:ea typeface="MS Mincho"/>
              <a:cs typeface="Bank Gothic Bold"/>
            </a:endParaRPr>
          </a:p>
          <a:p>
            <a:pPr marL="102870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1143000"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stack)</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stack</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356235" lvl="1" indent="0">
              <a:spcBef>
                <a:spcPts val="0"/>
              </a:spcBef>
              <a:buNone/>
            </a:pP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stack):</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visited</a:t>
            </a:r>
            <a:endParaRPr lang="en-US" sz="1300" dirty="0">
              <a:latin typeface="Bank Gothic Bold"/>
              <a:ea typeface="MS Mincho"/>
              <a:cs typeface="Bank Gothic Bold"/>
            </a:endParaRPr>
          </a:p>
          <a:p>
            <a:pPr marL="342900" marR="711200" lvl="1" indent="0">
              <a:spcBef>
                <a:spcPts val="0"/>
              </a:spcBef>
              <a:buNone/>
            </a:pPr>
            <a:r>
              <a:rPr lang="en-US" b="1" dirty="0">
                <a:latin typeface="Courier New Bold" panose="02070609020205020404" pitchFamily="49" charset="0"/>
                <a:ea typeface="MS Mincho"/>
                <a:cs typeface="Courier New" panose="02070309020205020404" pitchFamily="49" charset="0"/>
              </a:rPr>
              <a:t>  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adjacent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t>
            </a:r>
            <a:endParaRPr lang="en-US" sz="1300" dirty="0">
              <a:latin typeface="Bank Gothic Bold"/>
              <a:ea typeface="MS Mincho"/>
              <a:cs typeface="Bank Gothic Bold"/>
            </a:endParaRPr>
          </a:p>
          <a:p>
            <a:pPr marL="342900" marR="711200" lvl="1" indent="0">
              <a:spcBef>
                <a:spcPts val="0"/>
              </a:spcBef>
              <a:buNone/>
            </a:pPr>
            <a:r>
              <a:rPr lang="en-US" b="1" dirty="0">
                <a:latin typeface="Courier New Bold" panose="02070609020205020404" pitchFamily="49" charset="0"/>
                <a:ea typeface="MS Mincho"/>
                <a:cs typeface="Courier New" panose="02070309020205020404" pitchFamily="49" charset="0"/>
              </a:rPr>
              <a:t>      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unvisited:</a:t>
            </a:r>
            <a:endParaRPr lang="en-US" sz="1300" dirty="0">
              <a:latin typeface="Bank Gothic Bold"/>
              <a:ea typeface="MS Mincho"/>
              <a:cs typeface="Bank Gothic Bold"/>
            </a:endParaRPr>
          </a:p>
          <a:p>
            <a:pPr marL="342900" marR="71120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dfs</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stack)</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stack.push</a:t>
            </a:r>
            <a:r>
              <a:rPr lang="en-US" b="1" dirty="0">
                <a:latin typeface="Courier New Bold" panose="02070609020205020404" pitchFamily="49" charset="0"/>
                <a:ea typeface="MS Mincho"/>
                <a:cs typeface="Courier New" panose="02070309020205020404" pitchFamily="49" charset="0"/>
              </a:rPr>
              <a:t>(v)</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23657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Shortest-Path Problem</a:t>
            </a:r>
          </a:p>
        </p:txBody>
      </p:sp>
      <p:sp>
        <p:nvSpPr>
          <p:cNvPr id="3" name="Content Placeholder 2"/>
          <p:cNvSpPr>
            <a:spLocks noGrp="1"/>
          </p:cNvSpPr>
          <p:nvPr>
            <p:ph idx="1"/>
          </p:nvPr>
        </p:nvSpPr>
        <p:spPr>
          <a:xfrm>
            <a:off x="628650" y="1825695"/>
            <a:ext cx="7886700" cy="1984305"/>
          </a:xfrm>
        </p:spPr>
        <p:txBody>
          <a:bodyPr>
            <a:normAutofit/>
          </a:bodyPr>
          <a:lstStyle/>
          <a:p>
            <a:pPr marL="320040" indent="-320040">
              <a:spcBef>
                <a:spcPts val="1000"/>
              </a:spcBef>
            </a:pPr>
            <a:r>
              <a:rPr lang="en-US" dirty="0"/>
              <a:t>It is often useful to determine the shortest path between two vertices in a graph</a:t>
            </a:r>
          </a:p>
          <a:p>
            <a:pPr marL="320040" indent="-320040">
              <a:spcBef>
                <a:spcPts val="1000"/>
              </a:spcBef>
            </a:pPr>
            <a:r>
              <a:rPr lang="en-US" dirty="0"/>
              <a:t>The </a:t>
            </a:r>
            <a:r>
              <a:rPr lang="en-US" b="1" dirty="0"/>
              <a:t>single-source shortest path problem </a:t>
            </a:r>
            <a:r>
              <a:rPr lang="en-US" dirty="0"/>
              <a:t>asks for a solution that contains the shortest paths from a given vertex to all other vertices:</a:t>
            </a:r>
          </a:p>
          <a:p>
            <a:pPr lvl="1">
              <a:spcBef>
                <a:spcPts val="1000"/>
              </a:spcBef>
            </a:pPr>
            <a:r>
              <a:rPr lang="en-US" dirty="0"/>
              <a:t>Solution by Dijkstra:</a:t>
            </a:r>
          </a:p>
        </p:txBody>
      </p:sp>
      <p:graphicFrame>
        <p:nvGraphicFramePr>
          <p:cNvPr id="15" name="Content Placeholder 14" descr="O (n squared)"/>
          <p:cNvGraphicFramePr>
            <a:graphicFrameLocks noGrp="1" noChangeAspect="1"/>
          </p:cNvGraphicFramePr>
          <p:nvPr>
            <p:ph idx="12"/>
            <p:extLst>
              <p:ext uri="{D42A27DB-BD31-4B8C-83A1-F6EECF244321}">
                <p14:modId xmlns:p14="http://schemas.microsoft.com/office/powerpoint/2010/main" val="1516038184"/>
              </p:ext>
            </p:extLst>
          </p:nvPr>
        </p:nvGraphicFramePr>
        <p:xfrm>
          <a:off x="3190206" y="3460757"/>
          <a:ext cx="690607" cy="422554"/>
        </p:xfrm>
        <a:graphic>
          <a:graphicData uri="http://schemas.openxmlformats.org/presentationml/2006/ole">
            <mc:AlternateContent xmlns:mc="http://schemas.openxmlformats.org/markup-compatibility/2006">
              <mc:Choice xmlns:v="urn:schemas-microsoft-com:vml" Requires="v">
                <p:oleObj spid="_x0000_s3478" name="Equation" r:id="rId4" imgW="457200" imgH="279360" progId="Equation.DSMT4">
                  <p:embed/>
                </p:oleObj>
              </mc:Choice>
              <mc:Fallback>
                <p:oleObj name="Equation" r:id="rId4" imgW="457200" imgH="279360" progId="Equation.DSMT4">
                  <p:embed/>
                  <p:pic>
                    <p:nvPicPr>
                      <p:cNvPr id="0" name=""/>
                      <p:cNvPicPr/>
                      <p:nvPr/>
                    </p:nvPicPr>
                    <p:blipFill>
                      <a:blip r:embed="rId5"/>
                      <a:stretch>
                        <a:fillRect/>
                      </a:stretch>
                    </p:blipFill>
                    <p:spPr>
                      <a:xfrm>
                        <a:off x="3190206" y="3460757"/>
                        <a:ext cx="690607" cy="422554"/>
                      </a:xfrm>
                      <a:prstGeom prst="rect">
                        <a:avLst/>
                      </a:prstGeom>
                    </p:spPr>
                  </p:pic>
                </p:oleObj>
              </mc:Fallback>
            </mc:AlternateContent>
          </a:graphicData>
        </a:graphic>
      </p:graphicFrame>
      <p:sp>
        <p:nvSpPr>
          <p:cNvPr id="13" name="Content Placeholder 12"/>
          <p:cNvSpPr>
            <a:spLocks noGrp="1"/>
          </p:cNvSpPr>
          <p:nvPr>
            <p:ph idx="15"/>
          </p:nvPr>
        </p:nvSpPr>
        <p:spPr>
          <a:xfrm>
            <a:off x="640378" y="3945006"/>
            <a:ext cx="7886700" cy="1007994"/>
          </a:xfrm>
        </p:spPr>
        <p:txBody>
          <a:bodyPr/>
          <a:lstStyle/>
          <a:p>
            <a:pPr marL="320040" indent="-320040">
              <a:spcBef>
                <a:spcPts val="1000"/>
              </a:spcBef>
            </a:pPr>
            <a:r>
              <a:rPr lang="en-US" dirty="0"/>
              <a:t>Another problem, all-pairs shortest path problem, asks for the set of all the shortest paths in a graph:</a:t>
            </a:r>
          </a:p>
          <a:p>
            <a:pPr lvl="1">
              <a:spcBef>
                <a:spcPts val="1000"/>
              </a:spcBef>
            </a:pPr>
            <a:r>
              <a:rPr lang="en-US" dirty="0"/>
              <a:t>Solution by Floyd:</a:t>
            </a:r>
          </a:p>
        </p:txBody>
      </p:sp>
      <p:graphicFrame>
        <p:nvGraphicFramePr>
          <p:cNvPr id="16" name="Content Placeholder 15" descr="O (n cubed)"/>
          <p:cNvGraphicFramePr>
            <a:graphicFrameLocks noGrp="1" noChangeAspect="1"/>
          </p:cNvGraphicFramePr>
          <p:nvPr>
            <p:ph idx="16"/>
            <p:extLst>
              <p:ext uri="{D42A27DB-BD31-4B8C-83A1-F6EECF244321}">
                <p14:modId xmlns:p14="http://schemas.microsoft.com/office/powerpoint/2010/main" val="1144141402"/>
              </p:ext>
            </p:extLst>
          </p:nvPr>
        </p:nvGraphicFramePr>
        <p:xfrm>
          <a:off x="3011643" y="4564907"/>
          <a:ext cx="731113" cy="446573"/>
        </p:xfrm>
        <a:graphic>
          <a:graphicData uri="http://schemas.openxmlformats.org/presentationml/2006/ole">
            <mc:AlternateContent xmlns:mc="http://schemas.openxmlformats.org/markup-compatibility/2006">
              <mc:Choice xmlns:v="urn:schemas-microsoft-com:vml" Requires="v">
                <p:oleObj spid="_x0000_s3479" name="Equation" r:id="rId6" imgW="457200" imgH="279360" progId="Equation.DSMT4">
                  <p:embed/>
                </p:oleObj>
              </mc:Choice>
              <mc:Fallback>
                <p:oleObj name="Equation" r:id="rId6" imgW="457200" imgH="279360" progId="Equation.DSMT4">
                  <p:embed/>
                  <p:pic>
                    <p:nvPicPr>
                      <p:cNvPr id="0" name=""/>
                      <p:cNvPicPr/>
                      <p:nvPr/>
                    </p:nvPicPr>
                    <p:blipFill>
                      <a:blip r:embed="rId7"/>
                      <a:stretch>
                        <a:fillRect/>
                      </a:stretch>
                    </p:blipFill>
                    <p:spPr>
                      <a:xfrm>
                        <a:off x="3011643" y="4564907"/>
                        <a:ext cx="731113" cy="446573"/>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82923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Dijkstra’s Algorithm</a:t>
            </a:r>
          </a:p>
        </p:txBody>
      </p:sp>
      <p:sp>
        <p:nvSpPr>
          <p:cNvPr id="3" name="Content Placeholder 2"/>
          <p:cNvSpPr>
            <a:spLocks noGrp="1"/>
          </p:cNvSpPr>
          <p:nvPr>
            <p:ph idx="1"/>
          </p:nvPr>
        </p:nvSpPr>
        <p:spPr>
          <a:xfrm>
            <a:off x="628650" y="1825625"/>
            <a:ext cx="7886700" cy="3279775"/>
          </a:xfrm>
        </p:spPr>
        <p:txBody>
          <a:bodyPr>
            <a:normAutofit fontScale="92500"/>
          </a:bodyPr>
          <a:lstStyle/>
          <a:p>
            <a:pPr marL="320040" indent="-320040">
              <a:spcBef>
                <a:spcPts val="1000"/>
              </a:spcBef>
            </a:pPr>
            <a:r>
              <a:rPr lang="en-US" dirty="0"/>
              <a:t>The algorithm computes the distances of the shortest paths from the source vertex to all the other vertices in the graph. The output of the algorithm is a two-dimensional grid: </a:t>
            </a:r>
            <a:r>
              <a:rPr lang="en-US" b="1" dirty="0">
                <a:latin typeface="Courier New" panose="02070309020205020404" pitchFamily="49" charset="0"/>
                <a:cs typeface="Courier New" panose="02070309020205020404" pitchFamily="49" charset="0"/>
              </a:rPr>
              <a:t>results</a:t>
            </a:r>
          </a:p>
          <a:p>
            <a:pPr marL="320040" indent="-320040">
              <a:spcBef>
                <a:spcPts val="1000"/>
              </a:spcBef>
            </a:pPr>
            <a:r>
              <a:rPr lang="en-US" dirty="0"/>
              <a:t>The algorithm uses a temporary list, </a:t>
            </a:r>
            <a:r>
              <a:rPr lang="en-US" b="1" dirty="0">
                <a:latin typeface="Courier New" panose="02070309020205020404" pitchFamily="49" charset="0"/>
                <a:cs typeface="Courier New" panose="02070309020205020404" pitchFamily="49" charset="0"/>
              </a:rPr>
              <a:t>included</a:t>
            </a:r>
            <a:r>
              <a:rPr lang="en-US" b="1" dirty="0"/>
              <a:t> </a:t>
            </a:r>
            <a:r>
              <a:rPr lang="en-US" dirty="0"/>
              <a:t>, of </a:t>
            </a:r>
            <a:r>
              <a:rPr lang="en-US" i="1" dirty="0"/>
              <a:t>N </a:t>
            </a:r>
            <a:r>
              <a:rPr lang="en-US" dirty="0"/>
              <a:t>Booleans</a:t>
            </a:r>
          </a:p>
          <a:p>
            <a:pPr lvl="1">
              <a:spcBef>
                <a:spcPts val="1000"/>
              </a:spcBef>
            </a:pPr>
            <a:r>
              <a:rPr lang="en-US" dirty="0"/>
              <a:t>To track whether or not a given vertex has been included in the set of vertices for which you already have determined the shortest path</a:t>
            </a:r>
          </a:p>
          <a:p>
            <a:pPr marL="320040" indent="-320040">
              <a:spcBef>
                <a:spcPts val="1000"/>
              </a:spcBef>
            </a:pPr>
            <a:r>
              <a:rPr lang="en-US" dirty="0"/>
              <a:t>The algorithm consists of two major steps: </a:t>
            </a:r>
          </a:p>
          <a:p>
            <a:pPr lvl="1">
              <a:spcBef>
                <a:spcPts val="1000"/>
              </a:spcBef>
            </a:pPr>
            <a:r>
              <a:rPr lang="en-US" dirty="0"/>
              <a:t>An initialization step</a:t>
            </a:r>
          </a:p>
          <a:p>
            <a:pPr lvl="1">
              <a:spcBef>
                <a:spcPts val="1000"/>
              </a:spcBef>
            </a:pPr>
            <a:r>
              <a:rPr lang="en-US" dirty="0"/>
              <a:t>A computation step</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76457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Initialization Step </a:t>
            </a:r>
            <a:r>
              <a:rPr lang="en-US" sz="2000" dirty="0"/>
              <a:t>(1 of 2)</a:t>
            </a:r>
          </a:p>
        </p:txBody>
      </p:sp>
      <p:sp>
        <p:nvSpPr>
          <p:cNvPr id="3" name="Content Placeholder 2"/>
          <p:cNvSpPr>
            <a:spLocks noGrp="1"/>
          </p:cNvSpPr>
          <p:nvPr>
            <p:ph idx="1"/>
          </p:nvPr>
        </p:nvSpPr>
        <p:spPr>
          <a:xfrm>
            <a:off x="628650" y="1452762"/>
            <a:ext cx="7886700" cy="612775"/>
          </a:xfrm>
        </p:spPr>
        <p:txBody>
          <a:bodyPr>
            <a:normAutofit/>
          </a:bodyPr>
          <a:lstStyle/>
          <a:p>
            <a:pPr marL="320040" indent="-320040">
              <a:spcBef>
                <a:spcPts val="1000"/>
              </a:spcBef>
            </a:pPr>
            <a:r>
              <a:rPr lang="en-US" dirty="0"/>
              <a:t>Initialize all the columns in the </a:t>
            </a:r>
            <a:r>
              <a:rPr lang="en-US" b="1" dirty="0">
                <a:latin typeface="Courier New" panose="02070309020205020404" pitchFamily="49" charset="0"/>
                <a:cs typeface="Courier New" panose="02070309020205020404" pitchFamily="49" charset="0"/>
              </a:rPr>
              <a:t>results</a:t>
            </a:r>
            <a:r>
              <a:rPr lang="en-US" dirty="0"/>
              <a:t> grid and all the cells in the </a:t>
            </a:r>
            <a:r>
              <a:rPr lang="en-US" b="1" dirty="0">
                <a:latin typeface="Courier New" panose="02070309020205020404" pitchFamily="49" charset="0"/>
                <a:cs typeface="Courier New" panose="02070309020205020404" pitchFamily="49" charset="0"/>
              </a:rPr>
              <a:t>included</a:t>
            </a:r>
            <a:r>
              <a:rPr lang="en-US" dirty="0"/>
              <a:t> list according to the following algorithm:</a:t>
            </a:r>
          </a:p>
        </p:txBody>
      </p:sp>
      <p:sp>
        <p:nvSpPr>
          <p:cNvPr id="5" name="Content Placeholder 4"/>
          <p:cNvSpPr>
            <a:spLocks noGrp="1"/>
          </p:cNvSpPr>
          <p:nvPr>
            <p:ph sz="quarter" idx="12"/>
          </p:nvPr>
        </p:nvSpPr>
        <p:spPr>
          <a:xfrm>
            <a:off x="755158" y="2173544"/>
            <a:ext cx="7302808" cy="3751557"/>
          </a:xfrm>
        </p:spPr>
        <p:txBody>
          <a:bodyPr>
            <a:normAutofit/>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Store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current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results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grid</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source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row</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cell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0</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row</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parent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cell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undefined</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included[row]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True</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Else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there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edge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source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row</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cell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edge</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weight</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row</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parent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cell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source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included[row]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False</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Else</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row</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cell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infinity</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row</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parent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cell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undefined</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included[row]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False</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Go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next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row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results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grid</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28067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Initialization Step </a:t>
            </a:r>
            <a:r>
              <a:rPr lang="en-US" sz="2000" dirty="0"/>
              <a:t>(2 of 2)</a:t>
            </a:r>
          </a:p>
        </p:txBody>
      </p:sp>
      <p:sp>
        <p:nvSpPr>
          <p:cNvPr id="3" name="Content Placeholder 2"/>
          <p:cNvSpPr>
            <a:spLocks noGrp="1"/>
          </p:cNvSpPr>
          <p:nvPr>
            <p:ph idx="1"/>
          </p:nvPr>
        </p:nvSpPr>
        <p:spPr>
          <a:xfrm>
            <a:off x="628650" y="1524001"/>
            <a:ext cx="7886700" cy="685800"/>
          </a:xfrm>
        </p:spPr>
        <p:txBody>
          <a:bodyPr>
            <a:normAutofit fontScale="92500"/>
          </a:bodyPr>
          <a:lstStyle/>
          <a:p>
            <a:pPr marL="0" indent="0">
              <a:buNone/>
            </a:pPr>
            <a:r>
              <a:rPr lang="en-IN" b="1" dirty="0"/>
              <a:t>Figure 12-17: </a:t>
            </a:r>
            <a:r>
              <a:rPr lang="en-IN" dirty="0"/>
              <a:t>A graph and the initial state of the data structures used to compute the shortest paths from a given vertex</a:t>
            </a:r>
            <a:endParaRPr lang="en-US" dirty="0"/>
          </a:p>
        </p:txBody>
      </p:sp>
      <p:pic>
        <p:nvPicPr>
          <p:cNvPr id="6" name="Content Placeholder 5" descr="The figure shows a directed graph which consists of five edges and five vertices namely a, b, c, d and e. The weights of the edges are as follows: b to a, 1; b to d, 2; b to c, 2; d to c, 3; and d to e, 1. Included list: false. Results. Home index 0. Vertex, a. Distance, 1. Parent, b. Included list: false. Results. Home index 1. Vertex, d. Distance, 2. Parent, b. Included list: true. Results. Home index 2. Vertex, b. Distance, 0. Included list: false. Results. Home index 3. Vertex, c. Distance, 2. Parent, b. Included list: true. Results. Home index 4. Vertex, e. Distance, infinity."/>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877680" y="2286000"/>
            <a:ext cx="7113274" cy="3688363"/>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00550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Computation Step </a:t>
            </a:r>
            <a:r>
              <a:rPr lang="en-US" sz="2000" dirty="0"/>
              <a:t>(1 of 2)</a:t>
            </a:r>
          </a:p>
        </p:txBody>
      </p:sp>
      <p:sp>
        <p:nvSpPr>
          <p:cNvPr id="3" name="Content Placeholder 2"/>
          <p:cNvSpPr>
            <a:spLocks noGrp="1"/>
          </p:cNvSpPr>
          <p:nvPr>
            <p:ph idx="1"/>
          </p:nvPr>
        </p:nvSpPr>
        <p:spPr>
          <a:xfrm>
            <a:off x="628650" y="1825625"/>
            <a:ext cx="7886700" cy="917573"/>
          </a:xfrm>
        </p:spPr>
        <p:txBody>
          <a:bodyPr>
            <a:normAutofit/>
          </a:bodyPr>
          <a:lstStyle/>
          <a:p>
            <a:pPr marL="291600" indent="-291600">
              <a:spcBef>
                <a:spcPts val="1000"/>
              </a:spcBef>
            </a:pPr>
            <a:r>
              <a:rPr lang="en-US" dirty="0"/>
              <a:t>Dijkstra’s algorithm finds the shortest path from the source to a vertex, marks this vertex’s cell in the  </a:t>
            </a:r>
            <a:r>
              <a:rPr lang="en-US" b="1" dirty="0">
                <a:latin typeface="Courier New" panose="02070309020205020404" pitchFamily="49" charset="0"/>
                <a:cs typeface="Courier New" panose="02070309020205020404" pitchFamily="49" charset="0"/>
              </a:rPr>
              <a:t>included</a:t>
            </a:r>
            <a:r>
              <a:rPr lang="en-US" b="1" dirty="0"/>
              <a:t> </a:t>
            </a:r>
            <a:r>
              <a:rPr lang="en-US" dirty="0"/>
              <a:t> list, and continues this process until all these cells are marked:</a:t>
            </a:r>
          </a:p>
        </p:txBody>
      </p:sp>
      <p:sp>
        <p:nvSpPr>
          <p:cNvPr id="5" name="Content Placeholder 4"/>
          <p:cNvSpPr>
            <a:spLocks noGrp="1"/>
          </p:cNvSpPr>
          <p:nvPr>
            <p:ph sz="quarter" idx="12"/>
          </p:nvPr>
        </p:nvSpPr>
        <p:spPr>
          <a:xfrm>
            <a:off x="770878" y="2778711"/>
            <a:ext cx="7696200" cy="3088689"/>
          </a:xfrm>
        </p:spPr>
        <p:txBody>
          <a:bodyPr>
            <a:normAutofit/>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Do</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Find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yet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included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and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has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minimal</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results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grid</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Mark</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included</a:t>
            </a:r>
            <a:endParaRPr lang="en-US" sz="1300" dirty="0">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each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included</a:t>
            </a:r>
            <a:endParaRPr lang="en-US" sz="1300" dirty="0">
              <a:latin typeface="Bank Gothic Bold"/>
              <a:ea typeface="MS Mincho"/>
              <a:cs typeface="Bank Gothic Bold"/>
            </a:endParaRPr>
          </a:p>
          <a:p>
            <a:pPr marL="91440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there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edge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t>
            </a:r>
            <a:endParaRPr lang="en-US" sz="1300" dirty="0">
              <a:latin typeface="Bank Gothic Bold"/>
              <a:ea typeface="MS Mincho"/>
              <a:cs typeface="Bank Gothic Bold"/>
            </a:endParaRPr>
          </a:p>
          <a:p>
            <a:pPr marL="13144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new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edge</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weight</a:t>
            </a:r>
            <a:endParaRPr lang="en-US" sz="1300" dirty="0">
              <a:latin typeface="Bank Gothic Bold"/>
              <a:ea typeface="MS Mincho"/>
              <a:cs typeface="Bank Gothic Bold"/>
            </a:endParaRPr>
          </a:p>
          <a:p>
            <a:pPr marL="131445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new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results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grid</a:t>
            </a:r>
            <a:endParaRPr lang="en-US" sz="1300" dirty="0">
              <a:latin typeface="Bank Gothic Bold"/>
              <a:ea typeface="MS Mincho"/>
              <a:cs typeface="Bank Gothic Bold"/>
            </a:endParaRPr>
          </a:p>
          <a:p>
            <a:pPr marL="16573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new</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endParaRPr lang="en-US" sz="1300" dirty="0">
              <a:latin typeface="Bank Gothic Bold"/>
              <a:ea typeface="MS Mincho"/>
              <a:cs typeface="Bank Gothic Bold"/>
            </a:endParaRPr>
          </a:p>
          <a:p>
            <a:pPr marL="165735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t>
            </a:r>
            <a:r>
              <a:rPr lang="en-US" dirty="0">
                <a:latin typeface="Times" panose="02020603050405020304" pitchFamily="18" charset="0"/>
                <a:ea typeface="MS Mincho"/>
                <a:cs typeface="Bank Gothic Bold"/>
              </a:rPr>
              <a:t>’</a:t>
            </a:r>
            <a:r>
              <a:rPr lang="en-US" b="1" dirty="0">
                <a:latin typeface="Courier New Bold" panose="02070609020205020404" pitchFamily="49" charset="0"/>
                <a:ea typeface="MS Mincho"/>
                <a:cs typeface="Courier New" panose="02070309020205020404" pitchFamily="49" charset="0"/>
              </a:rPr>
              <a: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parent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results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grid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While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least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one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included</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9442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Graph Terminology </a:t>
            </a:r>
            <a:r>
              <a:rPr lang="en-US" sz="2000" dirty="0"/>
              <a:t>(1 of 12)</a:t>
            </a:r>
          </a:p>
        </p:txBody>
      </p:sp>
      <p:sp>
        <p:nvSpPr>
          <p:cNvPr id="3" name="Content Placeholder 2"/>
          <p:cNvSpPr>
            <a:spLocks noGrp="1"/>
          </p:cNvSpPr>
          <p:nvPr>
            <p:ph idx="1"/>
          </p:nvPr>
        </p:nvSpPr>
        <p:spPr>
          <a:xfrm>
            <a:off x="628650" y="1825625"/>
            <a:ext cx="7886700" cy="2822575"/>
          </a:xfrm>
        </p:spPr>
        <p:txBody>
          <a:bodyPr/>
          <a:lstStyle/>
          <a:p>
            <a:pPr marL="320040" indent="-320040">
              <a:spcBef>
                <a:spcPts val="1000"/>
              </a:spcBef>
            </a:pPr>
            <a:r>
              <a:rPr lang="en-US" dirty="0"/>
              <a:t>A graph is a set </a:t>
            </a:r>
            <a:r>
              <a:rPr lang="en-US" i="1" dirty="0"/>
              <a:t>V</a:t>
            </a:r>
            <a:r>
              <a:rPr lang="en-US" dirty="0"/>
              <a:t> of </a:t>
            </a:r>
            <a:r>
              <a:rPr lang="en-US" b="1" dirty="0"/>
              <a:t>vertices</a:t>
            </a:r>
            <a:r>
              <a:rPr lang="en-US" dirty="0"/>
              <a:t> and a set </a:t>
            </a:r>
            <a:r>
              <a:rPr lang="en-US" i="1" dirty="0"/>
              <a:t>E</a:t>
            </a:r>
            <a:r>
              <a:rPr lang="en-US" dirty="0"/>
              <a:t> of </a:t>
            </a:r>
            <a:r>
              <a:rPr lang="en-US" b="1" dirty="0"/>
              <a:t>edges</a:t>
            </a:r>
            <a:r>
              <a:rPr lang="en-US" dirty="0"/>
              <a:t>:</a:t>
            </a:r>
            <a:endParaRPr lang="en-US" b="1" dirty="0"/>
          </a:p>
          <a:p>
            <a:pPr lvl="1">
              <a:spcBef>
                <a:spcPts val="1000"/>
              </a:spcBef>
            </a:pPr>
            <a:r>
              <a:rPr lang="en-US" dirty="0"/>
              <a:t>Each edge in </a:t>
            </a:r>
            <a:r>
              <a:rPr lang="en-US" i="1" dirty="0"/>
              <a:t>E</a:t>
            </a:r>
            <a:r>
              <a:rPr lang="en-US" dirty="0"/>
              <a:t> connects two of the vertices in </a:t>
            </a:r>
            <a:r>
              <a:rPr lang="en-US" i="1" dirty="0"/>
              <a:t>V</a:t>
            </a:r>
          </a:p>
          <a:p>
            <a:pPr marL="320040" indent="-320040">
              <a:spcBef>
                <a:spcPts val="1000"/>
              </a:spcBef>
            </a:pPr>
            <a:r>
              <a:rPr lang="en-US" b="1" dirty="0"/>
              <a:t>Node</a:t>
            </a:r>
          </a:p>
          <a:p>
            <a:pPr lvl="1">
              <a:spcBef>
                <a:spcPts val="1000"/>
              </a:spcBef>
            </a:pPr>
            <a:r>
              <a:rPr lang="en-US" dirty="0"/>
              <a:t>Used as a synonym for vertex</a:t>
            </a:r>
          </a:p>
          <a:p>
            <a:pPr marL="320040" indent="-320040">
              <a:spcBef>
                <a:spcPts val="1000"/>
              </a:spcBef>
            </a:pPr>
            <a:r>
              <a:rPr lang="en-US" dirty="0"/>
              <a:t>Vertices and edges can be labeled or unlabeled:</a:t>
            </a:r>
          </a:p>
          <a:p>
            <a:pPr lvl="1">
              <a:spcBef>
                <a:spcPts val="1000"/>
              </a:spcBef>
            </a:pPr>
            <a:r>
              <a:rPr lang="en-US" dirty="0"/>
              <a:t>When edges are labeled with numbers, the numbers can be viewed as </a:t>
            </a:r>
            <a:r>
              <a:rPr lang="en-US" b="1" dirty="0"/>
              <a:t>weights</a:t>
            </a:r>
            <a:r>
              <a:rPr lang="en-US" dirty="0"/>
              <a:t> (known as a </a:t>
            </a:r>
            <a:r>
              <a:rPr lang="en-US" b="1" dirty="0"/>
              <a:t>weighted graph</a:t>
            </a:r>
            <a:r>
              <a:rPr lang="en-US" dirty="0"/>
              <a:t>)</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24441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Computation Step </a:t>
            </a:r>
            <a:r>
              <a:rPr lang="en-US" sz="2000" dirty="0"/>
              <a:t>(2 of 2)</a:t>
            </a:r>
          </a:p>
        </p:txBody>
      </p:sp>
      <p:sp>
        <p:nvSpPr>
          <p:cNvPr id="3" name="Content Placeholder 2"/>
          <p:cNvSpPr>
            <a:spLocks noGrp="1"/>
          </p:cNvSpPr>
          <p:nvPr>
            <p:ph idx="1"/>
          </p:nvPr>
        </p:nvSpPr>
        <p:spPr>
          <a:xfrm>
            <a:off x="628650" y="1615881"/>
            <a:ext cx="7886700" cy="593919"/>
          </a:xfrm>
        </p:spPr>
        <p:txBody>
          <a:bodyPr>
            <a:normAutofit fontScale="92500" lnSpcReduction="10000"/>
          </a:bodyPr>
          <a:lstStyle/>
          <a:p>
            <a:pPr marL="0" indent="0">
              <a:lnSpc>
                <a:spcPct val="110000"/>
              </a:lnSpc>
              <a:spcBef>
                <a:spcPts val="1000"/>
              </a:spcBef>
              <a:buNone/>
            </a:pPr>
            <a:r>
              <a:rPr lang="en-IN" b="1" dirty="0"/>
              <a:t>Figure 12-18: </a:t>
            </a:r>
            <a:r>
              <a:rPr lang="en-IN" dirty="0"/>
              <a:t>A graph and the final state of the data structures used to compute the shortest paths from a given vertex</a:t>
            </a:r>
            <a:endParaRPr lang="en-US" dirty="0"/>
          </a:p>
        </p:txBody>
      </p:sp>
      <p:pic>
        <p:nvPicPr>
          <p:cNvPr id="6" name="Content Placeholder 5" descr="The figure shows a directed graph which consists of five edges and five vertices namely a, b, c, d, and e. The weights of the edges are as follows: b to a, 1; b to d, 2; b to c, 2; d to c, 3; and d to e, 1. Included list: true. Results. Home index 0. Vertex, a. Distance, 1. Parent, b. Included list: true. Results. Home index 1. Vertex, d. Distance, 2. Parent, b. Included list: true. Results. Home index 2. Vertex, b. Distance, 0. Included list: true. Results. Home index 3. Vertex, c. Distance, 2. Parent, b. Included list: true. Results. Home index 4. Vertex, e. Distance, 3. Parent, d."/>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1121282" y="2337442"/>
            <a:ext cx="7058042" cy="3676643"/>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541718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Representing and Working with Infinity</a:t>
            </a:r>
          </a:p>
        </p:txBody>
      </p:sp>
      <p:sp>
        <p:nvSpPr>
          <p:cNvPr id="3" name="Content Placeholder 2"/>
          <p:cNvSpPr>
            <a:spLocks noGrp="1"/>
          </p:cNvSpPr>
          <p:nvPr>
            <p:ph idx="1"/>
          </p:nvPr>
        </p:nvSpPr>
        <p:spPr>
          <a:xfrm>
            <a:off x="628650" y="1825625"/>
            <a:ext cx="8134350" cy="1984375"/>
          </a:xfrm>
        </p:spPr>
        <p:txBody>
          <a:bodyPr>
            <a:normAutofit/>
          </a:bodyPr>
          <a:lstStyle/>
          <a:p>
            <a:pPr marL="320040" indent="-320040">
              <a:spcBef>
                <a:spcPts val="1000"/>
              </a:spcBef>
            </a:pPr>
            <a:r>
              <a:rPr lang="en-US" dirty="0"/>
              <a:t>As long as the operations on numbers are restricted to addition and comparisons, you can represent infinity as a nonnumeric value</a:t>
            </a:r>
          </a:p>
          <a:p>
            <a:pPr marL="320040" indent="-320040">
              <a:spcBef>
                <a:spcPts val="1000"/>
              </a:spcBef>
            </a:pPr>
            <a:r>
              <a:rPr lang="en-US" dirty="0"/>
              <a:t>In this implementation, you define a constant, </a:t>
            </a:r>
            <a:r>
              <a:rPr lang="en-US" b="1" dirty="0">
                <a:latin typeface="Courier New" panose="02070309020205020404" pitchFamily="49" charset="0"/>
                <a:cs typeface="Courier New" panose="02070309020205020404" pitchFamily="49" charset="0"/>
              </a:rPr>
              <a:t>INFINITY</a:t>
            </a:r>
            <a:r>
              <a:rPr lang="en-US" dirty="0"/>
              <a:t>, to be the string value  </a:t>
            </a:r>
            <a:r>
              <a:rPr lang="en-US" b="1" dirty="0">
                <a:latin typeface="Courier New" panose="02070309020205020404" pitchFamily="49" charset="0"/>
                <a:cs typeface="Courier New" panose="02070309020205020404" pitchFamily="49" charset="0"/>
              </a:rPr>
              <a:t>“-”</a:t>
            </a:r>
          </a:p>
          <a:p>
            <a:pPr marL="320040" indent="-320040">
              <a:spcBef>
                <a:spcPts val="1000"/>
              </a:spcBef>
            </a:pPr>
            <a:r>
              <a:rPr lang="en-US" dirty="0">
                <a:latin typeface="Open Sans"/>
                <a:cs typeface="Courier New" panose="02070309020205020404" pitchFamily="49" charset="0"/>
              </a:rPr>
              <a:t>Example:</a:t>
            </a:r>
            <a:endParaRPr lang="en-US" dirty="0"/>
          </a:p>
        </p:txBody>
      </p:sp>
      <p:sp>
        <p:nvSpPr>
          <p:cNvPr id="5" name="Content Placeholder 4"/>
          <p:cNvSpPr>
            <a:spLocks noGrp="1"/>
          </p:cNvSpPr>
          <p:nvPr>
            <p:ph sz="quarter" idx="12"/>
          </p:nvPr>
        </p:nvSpPr>
        <p:spPr>
          <a:xfrm>
            <a:off x="752939" y="3882500"/>
            <a:ext cx="6534150" cy="1981200"/>
          </a:xfrm>
        </p:spPr>
        <p:txBody>
          <a:bodyPr>
            <a:normAutofit fontScale="92500"/>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INFINITY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addWithInfinity</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"""If a == INFINITY or b == INFINITY, returns INFINITY.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Otherwise, returns a + b."""</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if</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INFINITY</a:t>
            </a:r>
            <a:r>
              <a:rPr lang="en-US" dirty="0">
                <a:solidFill>
                  <a:srgbClr val="8A3800"/>
                </a:solidFill>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or</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INFINITY:</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INFINITY</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else</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82274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Analysis </a:t>
            </a:r>
            <a:r>
              <a:rPr lang="en-US" sz="2000" dirty="0"/>
              <a:t>(1 of 2)</a:t>
            </a:r>
          </a:p>
        </p:txBody>
      </p:sp>
      <p:sp>
        <p:nvSpPr>
          <p:cNvPr id="3" name="Content Placeholder 2"/>
          <p:cNvSpPr>
            <a:spLocks noGrp="1"/>
          </p:cNvSpPr>
          <p:nvPr>
            <p:ph idx="1"/>
          </p:nvPr>
        </p:nvSpPr>
        <p:spPr>
          <a:xfrm>
            <a:off x="628650" y="1825696"/>
            <a:ext cx="8439150" cy="2535460"/>
          </a:xfrm>
        </p:spPr>
        <p:txBody>
          <a:bodyPr>
            <a:normAutofit lnSpcReduction="10000"/>
          </a:bodyPr>
          <a:lstStyle/>
          <a:p>
            <a:pPr marL="320040" indent="-320040">
              <a:spcBef>
                <a:spcPts val="1000"/>
              </a:spcBef>
            </a:pPr>
            <a:r>
              <a:rPr lang="en-US" dirty="0"/>
              <a:t>The initialization step must process every vertex</a:t>
            </a:r>
          </a:p>
          <a:p>
            <a:pPr lvl="1">
              <a:spcBef>
                <a:spcPts val="1000"/>
              </a:spcBef>
            </a:pPr>
            <a:r>
              <a:rPr lang="en-US" dirty="0"/>
              <a:t>So it is O(</a:t>
            </a:r>
            <a:r>
              <a:rPr lang="en-US" i="1" dirty="0"/>
              <a:t>n</a:t>
            </a:r>
            <a:r>
              <a:rPr lang="en-US" dirty="0"/>
              <a:t>)</a:t>
            </a:r>
          </a:p>
          <a:p>
            <a:pPr marL="320040" indent="-320040">
              <a:spcBef>
                <a:spcPts val="1000"/>
              </a:spcBef>
            </a:pPr>
            <a:r>
              <a:rPr lang="en-US" dirty="0"/>
              <a:t>The outer loop of the computation step also iterates through every vertex</a:t>
            </a:r>
          </a:p>
          <a:p>
            <a:pPr marL="320040" indent="-320040">
              <a:spcBef>
                <a:spcPts val="1000"/>
              </a:spcBef>
            </a:pPr>
            <a:r>
              <a:rPr lang="en-US" dirty="0"/>
              <a:t>The inner loop of this step iterates through every vertex not included thus far</a:t>
            </a:r>
          </a:p>
          <a:p>
            <a:pPr marL="320040" indent="-320040">
              <a:spcBef>
                <a:spcPts val="1000"/>
              </a:spcBef>
            </a:pPr>
            <a:r>
              <a:rPr lang="en-US" dirty="0"/>
              <a:t>The overall behavior of the computation step resembles that of other</a:t>
            </a:r>
          </a:p>
        </p:txBody>
      </p:sp>
      <p:graphicFrame>
        <p:nvGraphicFramePr>
          <p:cNvPr id="11" name="Content Placeholder 10" descr="O (n squared)"/>
          <p:cNvGraphicFramePr>
            <a:graphicFrameLocks noGrp="1" noChangeAspect="1"/>
          </p:cNvGraphicFramePr>
          <p:nvPr>
            <p:ph idx="14"/>
            <p:extLst>
              <p:ext uri="{D42A27DB-BD31-4B8C-83A1-F6EECF244321}">
                <p14:modId xmlns:p14="http://schemas.microsoft.com/office/powerpoint/2010/main" val="698698956"/>
              </p:ext>
            </p:extLst>
          </p:nvPr>
        </p:nvGraphicFramePr>
        <p:xfrm>
          <a:off x="956071" y="4380350"/>
          <a:ext cx="613571" cy="375656"/>
        </p:xfrm>
        <a:graphic>
          <a:graphicData uri="http://schemas.openxmlformats.org/presentationml/2006/ole">
            <mc:AlternateContent xmlns:mc="http://schemas.openxmlformats.org/markup-compatibility/2006">
              <mc:Choice xmlns:v="urn:schemas-microsoft-com:vml" Requires="v">
                <p:oleObj spid="_x0000_s4456" name="Equation" r:id="rId4" imgW="457200" imgH="279360" progId="Equation.DSMT4">
                  <p:embed/>
                </p:oleObj>
              </mc:Choice>
              <mc:Fallback>
                <p:oleObj name="Equation" r:id="rId4" imgW="457200" imgH="279360" progId="Equation.DSMT4">
                  <p:embed/>
                  <p:pic>
                    <p:nvPicPr>
                      <p:cNvPr id="0" name=""/>
                      <p:cNvPicPr/>
                      <p:nvPr/>
                    </p:nvPicPr>
                    <p:blipFill>
                      <a:blip r:embed="rId5"/>
                      <a:stretch>
                        <a:fillRect/>
                      </a:stretch>
                    </p:blipFill>
                    <p:spPr>
                      <a:xfrm>
                        <a:off x="956071" y="4380350"/>
                        <a:ext cx="613571" cy="375656"/>
                      </a:xfrm>
                      <a:prstGeom prst="rect">
                        <a:avLst/>
                      </a:prstGeom>
                    </p:spPr>
                  </p:pic>
                </p:oleObj>
              </mc:Fallback>
            </mc:AlternateContent>
          </a:graphicData>
        </a:graphic>
      </p:graphicFrame>
      <p:sp>
        <p:nvSpPr>
          <p:cNvPr id="9" name="Content Placeholder 8"/>
          <p:cNvSpPr>
            <a:spLocks noGrp="1"/>
          </p:cNvSpPr>
          <p:nvPr>
            <p:ph idx="16"/>
          </p:nvPr>
        </p:nvSpPr>
        <p:spPr>
          <a:xfrm>
            <a:off x="1603639" y="4394175"/>
            <a:ext cx="4317024" cy="312469"/>
          </a:xfrm>
        </p:spPr>
        <p:txBody>
          <a:bodyPr>
            <a:normAutofit fontScale="92500"/>
          </a:bodyPr>
          <a:lstStyle/>
          <a:p>
            <a:pPr marL="0" indent="0">
              <a:buNone/>
            </a:pPr>
            <a:r>
              <a:rPr lang="en-US" dirty="0"/>
              <a:t>algorithms, so Dijkstra’s algorithm is</a:t>
            </a:r>
          </a:p>
        </p:txBody>
      </p:sp>
      <p:graphicFrame>
        <p:nvGraphicFramePr>
          <p:cNvPr id="12" name="Content Placeholder 10" descr="O (n squared)"/>
          <p:cNvGraphicFramePr>
            <a:graphicFrameLocks noGrp="1" noChangeAspect="1"/>
          </p:cNvGraphicFramePr>
          <p:nvPr>
            <p:ph idx="15"/>
            <p:extLst>
              <p:ext uri="{D42A27DB-BD31-4B8C-83A1-F6EECF244321}">
                <p14:modId xmlns:p14="http://schemas.microsoft.com/office/powerpoint/2010/main" val="747864506"/>
              </p:ext>
            </p:extLst>
          </p:nvPr>
        </p:nvGraphicFramePr>
        <p:xfrm>
          <a:off x="5894818" y="4384256"/>
          <a:ext cx="629670" cy="384599"/>
        </p:xfrm>
        <a:graphic>
          <a:graphicData uri="http://schemas.openxmlformats.org/presentationml/2006/ole">
            <mc:AlternateContent xmlns:mc="http://schemas.openxmlformats.org/markup-compatibility/2006">
              <mc:Choice xmlns:v="urn:schemas-microsoft-com:vml" Requires="v">
                <p:oleObj spid="_x0000_s4457" name="Equation" r:id="rId6" imgW="457200" imgH="279360" progId="Equation.DSMT4">
                  <p:embed/>
                </p:oleObj>
              </mc:Choice>
              <mc:Fallback>
                <p:oleObj name="Equation" r:id="rId6" imgW="457200" imgH="279360" progId="Equation.DSMT4">
                  <p:embed/>
                  <p:pic>
                    <p:nvPicPr>
                      <p:cNvPr id="11" name="Content Placeholder 10"/>
                      <p:cNvPicPr/>
                      <p:nvPr/>
                    </p:nvPicPr>
                    <p:blipFill>
                      <a:blip r:embed="rId7"/>
                      <a:stretch>
                        <a:fillRect/>
                      </a:stretch>
                    </p:blipFill>
                    <p:spPr>
                      <a:xfrm>
                        <a:off x="5894818" y="4384256"/>
                        <a:ext cx="629670" cy="384599"/>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53070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Floyd’s Algorithm </a:t>
            </a:r>
            <a:r>
              <a:rPr lang="en-US" sz="2000" dirty="0"/>
              <a:t>(1 of 4)</a:t>
            </a:r>
          </a:p>
        </p:txBody>
      </p:sp>
      <p:sp>
        <p:nvSpPr>
          <p:cNvPr id="3" name="Content Placeholder 2"/>
          <p:cNvSpPr>
            <a:spLocks noGrp="1"/>
          </p:cNvSpPr>
          <p:nvPr>
            <p:ph idx="1"/>
          </p:nvPr>
        </p:nvSpPr>
        <p:spPr>
          <a:xfrm>
            <a:off x="628650" y="1825625"/>
            <a:ext cx="7886700" cy="993775"/>
          </a:xfrm>
        </p:spPr>
        <p:txBody>
          <a:bodyPr>
            <a:normAutofit fontScale="92500"/>
          </a:bodyPr>
          <a:lstStyle/>
          <a:p>
            <a:pPr marL="291600" indent="-291600">
              <a:spcBef>
                <a:spcPts val="1000"/>
              </a:spcBef>
            </a:pPr>
            <a:r>
              <a:rPr lang="en-US" dirty="0"/>
              <a:t>For each vertex </a:t>
            </a:r>
            <a:r>
              <a:rPr lang="en-US" i="1" dirty="0"/>
              <a:t>v</a:t>
            </a:r>
            <a:r>
              <a:rPr lang="en-US" dirty="0"/>
              <a:t> in a graph, the algorithm finds the shortest path from vertex </a:t>
            </a:r>
            <a:r>
              <a:rPr lang="en-US" i="1" dirty="0"/>
              <a:t>v</a:t>
            </a:r>
            <a:r>
              <a:rPr lang="en-US" dirty="0"/>
              <a:t> to any other vertex </a:t>
            </a:r>
            <a:r>
              <a:rPr lang="en-US" i="1" dirty="0"/>
              <a:t>w</a:t>
            </a:r>
            <a:r>
              <a:rPr lang="en-US" dirty="0"/>
              <a:t> that is reachable from </a:t>
            </a:r>
            <a:r>
              <a:rPr lang="en-US" i="1" dirty="0"/>
              <a:t>v</a:t>
            </a:r>
          </a:p>
          <a:p>
            <a:pPr marL="291600" indent="-291600">
              <a:spcBef>
                <a:spcPts val="1000"/>
              </a:spcBef>
            </a:pPr>
            <a:r>
              <a:rPr lang="en-US" dirty="0"/>
              <a:t>Consider the weighted graph in Figure 12.19</a:t>
            </a:r>
          </a:p>
        </p:txBody>
      </p:sp>
      <p:sp>
        <p:nvSpPr>
          <p:cNvPr id="5" name="Content Placeholder 4"/>
          <p:cNvSpPr>
            <a:spLocks noGrp="1"/>
          </p:cNvSpPr>
          <p:nvPr>
            <p:ph sz="quarter" idx="12"/>
          </p:nvPr>
        </p:nvSpPr>
        <p:spPr>
          <a:xfrm>
            <a:off x="628650" y="2971800"/>
            <a:ext cx="3943350" cy="311460"/>
          </a:xfrm>
        </p:spPr>
        <p:txBody>
          <a:bodyPr/>
          <a:lstStyle/>
          <a:p>
            <a:pPr marL="0" indent="0">
              <a:buNone/>
            </a:pPr>
            <a:r>
              <a:rPr lang="en-IN" b="1" dirty="0"/>
              <a:t>Figure 12-19: </a:t>
            </a:r>
            <a:r>
              <a:rPr lang="en-IN" dirty="0"/>
              <a:t>A weighted graph</a:t>
            </a:r>
            <a:endParaRPr lang="en-US" dirty="0"/>
          </a:p>
        </p:txBody>
      </p:sp>
      <p:pic>
        <p:nvPicPr>
          <p:cNvPr id="7" name="Content Placeholder 6" descr="Figure shows a weighted graph. The vertices, edges and weights are as follows. Vertex A with edge to vertex B with weight 80. Vertex B with edge to vertex E with weight 153 and edge to vertex c with weight 79. Vertex D with edge to vertex C with weight 78, edge to vertex F with weight 89 and edge to vertex E with weight 98. Vertex F with edge to vertex G with weight 67."/>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013765" y="3402174"/>
            <a:ext cx="4780685" cy="2635431"/>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30410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Floyd’s Algorithm </a:t>
            </a:r>
            <a:r>
              <a:rPr lang="en-US" sz="2000" dirty="0"/>
              <a:t>(2 of 4)</a:t>
            </a:r>
          </a:p>
        </p:txBody>
      </p:sp>
      <p:sp>
        <p:nvSpPr>
          <p:cNvPr id="3" name="Content Placeholder 2"/>
          <p:cNvSpPr>
            <a:spLocks noGrp="1"/>
          </p:cNvSpPr>
          <p:nvPr>
            <p:ph idx="1"/>
          </p:nvPr>
        </p:nvSpPr>
        <p:spPr>
          <a:xfrm>
            <a:off x="628650" y="1825625"/>
            <a:ext cx="7886700" cy="917575"/>
          </a:xfrm>
        </p:spPr>
        <p:txBody>
          <a:bodyPr/>
          <a:lstStyle/>
          <a:p>
            <a:pPr marL="291600" indent="-291600">
              <a:spcBef>
                <a:spcPts val="1000"/>
              </a:spcBef>
            </a:pPr>
            <a:r>
              <a:rPr lang="en-US" dirty="0"/>
              <a:t>In a preprocessing step,</a:t>
            </a:r>
          </a:p>
          <a:p>
            <a:pPr lvl="1">
              <a:spcBef>
                <a:spcPts val="1000"/>
              </a:spcBef>
            </a:pPr>
            <a:r>
              <a:rPr lang="en-US" dirty="0"/>
              <a:t>You build an initial distance matrix whose cells contain the weights on the edges that connect each vertex with its neighbors</a:t>
            </a:r>
          </a:p>
        </p:txBody>
      </p:sp>
      <p:sp>
        <p:nvSpPr>
          <p:cNvPr id="5" name="Content Placeholder 4"/>
          <p:cNvSpPr>
            <a:spLocks noGrp="1"/>
          </p:cNvSpPr>
          <p:nvPr>
            <p:ph sz="quarter" idx="12"/>
          </p:nvPr>
        </p:nvSpPr>
        <p:spPr>
          <a:xfrm>
            <a:off x="619772" y="2966622"/>
            <a:ext cx="2495550" cy="1219200"/>
          </a:xfrm>
        </p:spPr>
        <p:txBody>
          <a:bodyPr>
            <a:normAutofit fontScale="92500"/>
          </a:bodyPr>
          <a:lstStyle/>
          <a:p>
            <a:pPr marL="0" indent="0">
              <a:spcBef>
                <a:spcPts val="1000"/>
              </a:spcBef>
              <a:buNone/>
            </a:pPr>
            <a:r>
              <a:rPr lang="en-IN" b="1" dirty="0"/>
              <a:t>Figure 12-20: </a:t>
            </a:r>
            <a:r>
              <a:rPr lang="en-IN" dirty="0"/>
              <a:t>The initial distance matrix for the graph in Figure 12-19</a:t>
            </a:r>
            <a:endParaRPr lang="en-US" dirty="0"/>
          </a:p>
        </p:txBody>
      </p:sp>
      <p:pic>
        <p:nvPicPr>
          <p:cNvPr id="7" name="Content Placeholder 6" descr="Figure shows the initial distance matrix for the graph in figure 12-19. The matrix has rows and columns from A to G labeled with numbers from 0 to 6. The row entries are as follows. Row A: 0, 80, infinity, infinity, infinity, infinity, infinity. Row B: 80, 0, 79, infinity, 153, infinity, infinity. Row C: infinity, 79, 0, 78, infinity, 74, infinity. Row D: infinity, infinity, 78, 0, 98, 89, infinity. Row E: infinity, 153, infinity, 98, 0, infinity, infinity. Row F: infinity, infinity, 74, 89, infinity, 0, 67. Row G: infinity, infinity, infinity, infinity, infinity, 67, 0."/>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4969905" y="2809157"/>
            <a:ext cx="3676907" cy="3286594"/>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72685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Floyd’s Algorithm </a:t>
            </a:r>
            <a:r>
              <a:rPr lang="en-US" sz="2000" dirty="0"/>
              <a:t>(3 of 4)</a:t>
            </a:r>
          </a:p>
        </p:txBody>
      </p:sp>
      <p:sp>
        <p:nvSpPr>
          <p:cNvPr id="3" name="Content Placeholder 2"/>
          <p:cNvSpPr>
            <a:spLocks noGrp="1"/>
          </p:cNvSpPr>
          <p:nvPr>
            <p:ph idx="1"/>
          </p:nvPr>
        </p:nvSpPr>
        <p:spPr>
          <a:xfrm>
            <a:off x="628650" y="1329432"/>
            <a:ext cx="7886700" cy="384175"/>
          </a:xfrm>
        </p:spPr>
        <p:txBody>
          <a:bodyPr>
            <a:normAutofit fontScale="85000" lnSpcReduction="10000"/>
          </a:bodyPr>
          <a:lstStyle/>
          <a:p>
            <a:pPr marL="0" indent="0">
              <a:buNone/>
            </a:pPr>
            <a:r>
              <a:rPr lang="en-IN" b="1" dirty="0"/>
              <a:t>Figure 12-21: </a:t>
            </a:r>
            <a:r>
              <a:rPr lang="en-IN" dirty="0"/>
              <a:t>The modified distance matrix for the graph in Figure 12-19</a:t>
            </a:r>
            <a:endParaRPr lang="en-US" dirty="0"/>
          </a:p>
        </p:txBody>
      </p:sp>
      <p:pic>
        <p:nvPicPr>
          <p:cNvPr id="6" name="Content Placeholder 5" descr="Figure show the modified distance matrix for the graph is figure 12-19. The matrix has rows and columns from A to G labeled with numbers from 0 to 6. The row entries are as follows. Row A: 0, 80, 159, 237, 233, 233, 300. Row B: 80, 0, 79, 157, 153, 153, 220. Row C: 159, 79, 0, 78, 176, 74, 141. Row D: 237, 157, 78, 0, 98, 89, 156. Row E: 233, 153, 176, 98, 0, 187, 254. Row F: 233, 153, 74, 89, 187, 0, 67. Row G: 300, 220, 141, 156, 254, 67, 0 "/>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2129074" y="1944295"/>
            <a:ext cx="4514381" cy="4019431"/>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98013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Floyd’s Algorithm </a:t>
            </a:r>
            <a:r>
              <a:rPr lang="en-US" sz="2000" dirty="0"/>
              <a:t>(4 of 4)</a:t>
            </a:r>
          </a:p>
        </p:txBody>
      </p:sp>
      <p:sp>
        <p:nvSpPr>
          <p:cNvPr id="3" name="Content Placeholder 2"/>
          <p:cNvSpPr>
            <a:spLocks noGrp="1"/>
          </p:cNvSpPr>
          <p:nvPr>
            <p:ph idx="1"/>
          </p:nvPr>
        </p:nvSpPr>
        <p:spPr>
          <a:xfrm>
            <a:off x="628650" y="1825626"/>
            <a:ext cx="7886700" cy="330310"/>
          </a:xfrm>
        </p:spPr>
        <p:txBody>
          <a:bodyPr/>
          <a:lstStyle/>
          <a:p>
            <a:pPr marL="320040" indent="-320040">
              <a:spcBef>
                <a:spcPts val="1000"/>
              </a:spcBef>
            </a:pPr>
            <a:r>
              <a:rPr lang="en-US" dirty="0"/>
              <a:t>Pseudocode for Floyd’s algorithm:</a:t>
            </a:r>
          </a:p>
        </p:txBody>
      </p:sp>
      <p:sp>
        <p:nvSpPr>
          <p:cNvPr id="5" name="Content Placeholder 4"/>
          <p:cNvSpPr>
            <a:spLocks noGrp="1"/>
          </p:cNvSpPr>
          <p:nvPr>
            <p:ph sz="quarter" idx="12"/>
          </p:nvPr>
        </p:nvSpPr>
        <p:spPr>
          <a:xfrm>
            <a:off x="797326" y="2300055"/>
            <a:ext cx="8041874" cy="1276762"/>
          </a:xfrm>
        </p:spPr>
        <p:txBody>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0</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0</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0</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pt-BR" b="1" dirty="0">
                <a:latin typeface="Courier New Bold" panose="02070609020205020404" pitchFamily="49" charset="0"/>
                <a:ea typeface="MS Mincho"/>
                <a:cs typeface="Courier New" panose="02070309020205020404" pitchFamily="49" charset="0"/>
              </a:rPr>
              <a:t>            matrix[r][c]</a:t>
            </a:r>
            <a:r>
              <a:rPr lang="pt-BR" dirty="0">
                <a:latin typeface="Times" panose="02020603050405020304" pitchFamily="18" charset="0"/>
                <a:ea typeface="MS Mincho"/>
                <a:cs typeface="Bank Gothic Bold"/>
              </a:rPr>
              <a:t> </a:t>
            </a:r>
            <a:r>
              <a:rPr lang="pt-BR" b="1" dirty="0">
                <a:latin typeface="Courier New Bold" panose="02070609020205020404" pitchFamily="49" charset="0"/>
                <a:ea typeface="MS Mincho"/>
                <a:cs typeface="Courier New" panose="02070309020205020404" pitchFamily="49" charset="0"/>
              </a:rPr>
              <a:t>=</a:t>
            </a:r>
            <a:r>
              <a:rPr lang="pt-BR" dirty="0">
                <a:latin typeface="Times" panose="02020603050405020304" pitchFamily="18" charset="0"/>
                <a:ea typeface="MS Mincho"/>
                <a:cs typeface="Bank Gothic Bold"/>
              </a:rPr>
              <a:t> </a:t>
            </a:r>
            <a:r>
              <a:rPr lang="pt-BR" b="1" dirty="0">
                <a:latin typeface="Courier New Bold" panose="02070609020205020404" pitchFamily="49" charset="0"/>
                <a:ea typeface="MS Mincho"/>
                <a:cs typeface="Courier New" panose="02070309020205020404" pitchFamily="49" charset="0"/>
              </a:rPr>
              <a:t>min(matrix[r][c],</a:t>
            </a:r>
            <a:endParaRPr lang="en-US" sz="1300" dirty="0">
              <a:latin typeface="Bank Gothic Bold"/>
              <a:ea typeface="MS Mincho"/>
              <a:cs typeface="Bank Gothic Bold"/>
            </a:endParaRPr>
          </a:p>
          <a:p>
            <a:pPr marL="171450" lvl="1" indent="0">
              <a:spcBef>
                <a:spcPts val="0"/>
              </a:spcBef>
              <a:buNone/>
            </a:pPr>
            <a:r>
              <a:rPr lang="pt-BR" b="1" dirty="0">
                <a:latin typeface="Courier New Bold" panose="02070609020205020404" pitchFamily="49" charset="0"/>
                <a:ea typeface="MS Mincho"/>
                <a:cs typeface="Courier New" panose="02070309020205020404" pitchFamily="49" charset="0"/>
              </a:rPr>
              <a:t>                              matrix[r][i]</a:t>
            </a:r>
            <a:r>
              <a:rPr lang="pt-BR" dirty="0">
                <a:latin typeface="Times" panose="02020603050405020304" pitchFamily="18" charset="0"/>
                <a:ea typeface="MS Mincho"/>
                <a:cs typeface="Bank Gothic Bold"/>
              </a:rPr>
              <a:t> </a:t>
            </a:r>
            <a:r>
              <a:rPr lang="pt-BR" b="1" dirty="0">
                <a:latin typeface="Courier New Bold" panose="02070609020205020404" pitchFamily="49" charset="0"/>
                <a:ea typeface="MS Mincho"/>
                <a:cs typeface="Courier New" panose="02070309020205020404" pitchFamily="49" charset="0"/>
              </a:rPr>
              <a:t>+</a:t>
            </a:r>
            <a:r>
              <a:rPr lang="pt-BR" dirty="0">
                <a:latin typeface="Times" panose="02020603050405020304" pitchFamily="18" charset="0"/>
                <a:ea typeface="MS Mincho"/>
                <a:cs typeface="Bank Gothic Bold"/>
              </a:rPr>
              <a:t> </a:t>
            </a:r>
            <a:r>
              <a:rPr lang="pt-BR" b="1" dirty="0">
                <a:latin typeface="Courier New Bold" panose="02070609020205020404" pitchFamily="49" charset="0"/>
                <a:ea typeface="MS Mincho"/>
                <a:cs typeface="Courier New" panose="02070309020205020404" pitchFamily="49" charset="0"/>
              </a:rPr>
              <a:t>matrix[i][c])</a:t>
            </a:r>
            <a:endParaRPr lang="en-US" dirty="0"/>
          </a:p>
        </p:txBody>
      </p:sp>
      <p:sp>
        <p:nvSpPr>
          <p:cNvPr id="6" name="Content Placeholder 5"/>
          <p:cNvSpPr>
            <a:spLocks noGrp="1"/>
          </p:cNvSpPr>
          <p:nvPr>
            <p:ph sz="quarter" idx="13"/>
          </p:nvPr>
        </p:nvSpPr>
        <p:spPr>
          <a:xfrm>
            <a:off x="628650" y="3775227"/>
            <a:ext cx="8286750" cy="762000"/>
          </a:xfrm>
        </p:spPr>
        <p:txBody>
          <a:bodyPr/>
          <a:lstStyle/>
          <a:p>
            <a:pPr marL="320040" indent="-320040">
              <a:spcBef>
                <a:spcPts val="1000"/>
              </a:spcBef>
            </a:pPr>
            <a:r>
              <a:rPr lang="pt-BR" dirty="0">
                <a:latin typeface="Open Sans"/>
                <a:ea typeface="MS Mincho"/>
                <a:cs typeface="Bank Gothic Bold"/>
              </a:rPr>
              <a:t>Note that the </a:t>
            </a:r>
            <a:r>
              <a:rPr lang="pt-BR" b="1" dirty="0">
                <a:latin typeface="Courier New" panose="02070309020205020404" pitchFamily="49" charset="0"/>
                <a:ea typeface="MS Mincho"/>
                <a:cs typeface="Courier New" panose="02070309020205020404" pitchFamily="49" charset="0"/>
              </a:rPr>
              <a:t>min</a:t>
            </a:r>
            <a:r>
              <a:rPr lang="pt-BR" dirty="0">
                <a:latin typeface="Open Sans"/>
                <a:ea typeface="MS Mincho"/>
                <a:cs typeface="Bank Gothic Bold"/>
              </a:rPr>
              <a:t> and </a:t>
            </a:r>
            <a:r>
              <a:rPr lang="pt-BR" b="1" dirty="0">
                <a:latin typeface="Courier New" panose="02070309020205020404" pitchFamily="49" charset="0"/>
                <a:ea typeface="MS Mincho"/>
                <a:cs typeface="Courier New" panose="02070309020205020404" pitchFamily="49" charset="0"/>
              </a:rPr>
              <a:t>+</a:t>
            </a:r>
            <a:r>
              <a:rPr lang="pt-BR" dirty="0">
                <a:latin typeface="Open Sans"/>
                <a:ea typeface="MS Mincho"/>
                <a:cs typeface="Bank Gothic Bold"/>
              </a:rPr>
              <a:t> operations must be capable of working with operands that might be infinite</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a:t>
            </a:r>
            <a:r>
              <a:rPr lang="en-US" sz="900" dirty="0" err="1">
                <a:latin typeface="Open Sans" panose="020B0606030504020204"/>
              </a:rPr>
              <a:t>peramitted</a:t>
            </a:r>
            <a:r>
              <a:rPr lang="en-US" sz="900" dirty="0">
                <a:latin typeface="Open Sans" panose="020B0606030504020204"/>
              </a:rPr>
              <a:t> in a license distributed with a certain product or service or otherwise on a password-protected website for classroom use.</a:t>
            </a:r>
          </a:p>
        </p:txBody>
      </p:sp>
    </p:spTree>
    <p:extLst>
      <p:ext uri="{BB962C8B-B14F-4D97-AF65-F5344CB8AC3E}">
        <p14:creationId xmlns:p14="http://schemas.microsoft.com/office/powerpoint/2010/main" val="23850407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Analysis </a:t>
            </a:r>
            <a:r>
              <a:rPr lang="en-US" sz="2000" dirty="0"/>
              <a:t>(2 of 2)</a:t>
            </a:r>
          </a:p>
        </p:txBody>
      </p:sp>
      <p:sp>
        <p:nvSpPr>
          <p:cNvPr id="3" name="Content Placeholder 2"/>
          <p:cNvSpPr>
            <a:spLocks noGrp="1"/>
          </p:cNvSpPr>
          <p:nvPr>
            <p:ph idx="1"/>
          </p:nvPr>
        </p:nvSpPr>
        <p:spPr>
          <a:xfrm>
            <a:off x="628650" y="1825696"/>
            <a:ext cx="7886700" cy="700119"/>
          </a:xfrm>
        </p:spPr>
        <p:txBody>
          <a:bodyPr>
            <a:normAutofit/>
          </a:bodyPr>
          <a:lstStyle/>
          <a:p>
            <a:pPr marL="291600" indent="-291600">
              <a:spcBef>
                <a:spcPts val="1000"/>
              </a:spcBef>
            </a:pPr>
            <a:r>
              <a:rPr lang="en-US" dirty="0"/>
              <a:t>The initialization step to create the distance matrix from the graph is</a:t>
            </a:r>
          </a:p>
        </p:txBody>
      </p:sp>
      <p:graphicFrame>
        <p:nvGraphicFramePr>
          <p:cNvPr id="21" name="Content Placeholder 10" descr="O (n squared)"/>
          <p:cNvGraphicFramePr>
            <a:graphicFrameLocks noGrp="1" noChangeAspect="1"/>
          </p:cNvGraphicFramePr>
          <p:nvPr>
            <p:ph idx="12"/>
            <p:extLst>
              <p:ext uri="{D42A27DB-BD31-4B8C-83A1-F6EECF244321}">
                <p14:modId xmlns:p14="http://schemas.microsoft.com/office/powerpoint/2010/main" val="2528545355"/>
              </p:ext>
            </p:extLst>
          </p:nvPr>
        </p:nvGraphicFramePr>
        <p:xfrm>
          <a:off x="1932957" y="2088275"/>
          <a:ext cx="776231" cy="416969"/>
        </p:xfrm>
        <a:graphic>
          <a:graphicData uri="http://schemas.openxmlformats.org/presentationml/2006/ole">
            <mc:AlternateContent xmlns:mc="http://schemas.openxmlformats.org/markup-compatibility/2006">
              <mc:Choice xmlns:v="urn:schemas-microsoft-com:vml" Requires="v">
                <p:oleObj spid="_x0000_s5629" name="Equation" r:id="rId4" imgW="520560" imgH="279360" progId="Equation.DSMT4">
                  <p:embed/>
                </p:oleObj>
              </mc:Choice>
              <mc:Fallback>
                <p:oleObj name="Equation" r:id="rId4" imgW="520560" imgH="279360" progId="Equation.DSMT4">
                  <p:embed/>
                  <p:pic>
                    <p:nvPicPr>
                      <p:cNvPr id="11" name="Content Placeholder 10"/>
                      <p:cNvPicPr/>
                      <p:nvPr/>
                    </p:nvPicPr>
                    <p:blipFill>
                      <a:blip r:embed="rId5"/>
                      <a:stretch>
                        <a:fillRect/>
                      </a:stretch>
                    </p:blipFill>
                    <p:spPr>
                      <a:xfrm>
                        <a:off x="1932957" y="2088275"/>
                        <a:ext cx="776231" cy="416969"/>
                      </a:xfrm>
                      <a:prstGeom prst="rect">
                        <a:avLst/>
                      </a:prstGeom>
                    </p:spPr>
                  </p:pic>
                </p:oleObj>
              </mc:Fallback>
            </mc:AlternateContent>
          </a:graphicData>
        </a:graphic>
      </p:graphicFrame>
      <p:sp>
        <p:nvSpPr>
          <p:cNvPr id="16" name="Content Placeholder 15"/>
          <p:cNvSpPr>
            <a:spLocks noGrp="1"/>
          </p:cNvSpPr>
          <p:nvPr>
            <p:ph idx="13"/>
          </p:nvPr>
        </p:nvSpPr>
        <p:spPr>
          <a:xfrm>
            <a:off x="635976" y="2643051"/>
            <a:ext cx="7886700" cy="1319350"/>
          </a:xfrm>
        </p:spPr>
        <p:txBody>
          <a:bodyPr/>
          <a:lstStyle/>
          <a:p>
            <a:pPr lvl="1">
              <a:spcBef>
                <a:spcPts val="1000"/>
              </a:spcBef>
            </a:pPr>
            <a:r>
              <a:rPr lang="en-US" dirty="0"/>
              <a:t>This matrix is actually the same as an adjacency matrix representation of the given graph</a:t>
            </a:r>
          </a:p>
          <a:p>
            <a:pPr marL="291600" indent="-291600">
              <a:spcBef>
                <a:spcPts val="1000"/>
              </a:spcBef>
            </a:pPr>
            <a:r>
              <a:rPr lang="en-US" dirty="0"/>
              <a:t>Because Floyd’s algorithm includes three nested loops over </a:t>
            </a:r>
            <a:r>
              <a:rPr lang="en-US" i="1" dirty="0"/>
              <a:t>N </a:t>
            </a:r>
            <a:r>
              <a:rPr lang="en-US" dirty="0"/>
              <a:t>vertices, the algorithm itself is</a:t>
            </a:r>
          </a:p>
        </p:txBody>
      </p:sp>
      <p:graphicFrame>
        <p:nvGraphicFramePr>
          <p:cNvPr id="22" name="Content Placeholder 10" descr="O (n cubed)"/>
          <p:cNvGraphicFramePr>
            <a:graphicFrameLocks noGrp="1" noChangeAspect="1"/>
          </p:cNvGraphicFramePr>
          <p:nvPr>
            <p:ph idx="14"/>
            <p:extLst>
              <p:ext uri="{D42A27DB-BD31-4B8C-83A1-F6EECF244321}">
                <p14:modId xmlns:p14="http://schemas.microsoft.com/office/powerpoint/2010/main" val="3371948194"/>
              </p:ext>
            </p:extLst>
          </p:nvPr>
        </p:nvGraphicFramePr>
        <p:xfrm>
          <a:off x="4467134" y="3518472"/>
          <a:ext cx="690158" cy="421424"/>
        </p:xfrm>
        <a:graphic>
          <a:graphicData uri="http://schemas.openxmlformats.org/presentationml/2006/ole">
            <mc:AlternateContent xmlns:mc="http://schemas.openxmlformats.org/markup-compatibility/2006">
              <mc:Choice xmlns:v="urn:schemas-microsoft-com:vml" Requires="v">
                <p:oleObj spid="_x0000_s5630" name="Equation" r:id="rId6" imgW="457200" imgH="279360" progId="Equation.DSMT4">
                  <p:embed/>
                </p:oleObj>
              </mc:Choice>
              <mc:Fallback>
                <p:oleObj name="Equation" r:id="rId6" imgW="457200" imgH="279360" progId="Equation.DSMT4">
                  <p:embed/>
                  <p:pic>
                    <p:nvPicPr>
                      <p:cNvPr id="21" name="Content Placeholder 10"/>
                      <p:cNvPicPr/>
                      <p:nvPr/>
                    </p:nvPicPr>
                    <p:blipFill>
                      <a:blip r:embed="rId7"/>
                      <a:stretch>
                        <a:fillRect/>
                      </a:stretch>
                    </p:blipFill>
                    <p:spPr>
                      <a:xfrm>
                        <a:off x="4467134" y="3518472"/>
                        <a:ext cx="690158" cy="421424"/>
                      </a:xfrm>
                      <a:prstGeom prst="rect">
                        <a:avLst/>
                      </a:prstGeom>
                    </p:spPr>
                  </p:pic>
                </p:oleObj>
              </mc:Fallback>
            </mc:AlternateContent>
          </a:graphicData>
        </a:graphic>
      </p:graphicFrame>
      <p:sp>
        <p:nvSpPr>
          <p:cNvPr id="18" name="Content Placeholder 17"/>
          <p:cNvSpPr>
            <a:spLocks noGrp="1"/>
          </p:cNvSpPr>
          <p:nvPr>
            <p:ph idx="15"/>
          </p:nvPr>
        </p:nvSpPr>
        <p:spPr>
          <a:xfrm>
            <a:off x="640378" y="4038600"/>
            <a:ext cx="6695491" cy="395824"/>
          </a:xfrm>
        </p:spPr>
        <p:txBody>
          <a:bodyPr>
            <a:normAutofit fontScale="92500"/>
          </a:bodyPr>
          <a:lstStyle/>
          <a:p>
            <a:pPr marL="291600" indent="-291600">
              <a:spcBef>
                <a:spcPts val="1000"/>
              </a:spcBef>
            </a:pPr>
            <a:r>
              <a:rPr lang="en-US" dirty="0"/>
              <a:t>The overall running time of the process is bounded by</a:t>
            </a:r>
          </a:p>
        </p:txBody>
      </p:sp>
      <p:graphicFrame>
        <p:nvGraphicFramePr>
          <p:cNvPr id="23" name="Content Placeholder 10" descr="O (n cubed)"/>
          <p:cNvGraphicFramePr>
            <a:graphicFrameLocks noGrp="1" noChangeAspect="1"/>
          </p:cNvGraphicFramePr>
          <p:nvPr>
            <p:ph idx="16"/>
            <p:extLst>
              <p:ext uri="{D42A27DB-BD31-4B8C-83A1-F6EECF244321}">
                <p14:modId xmlns:p14="http://schemas.microsoft.com/office/powerpoint/2010/main" val="2490803511"/>
              </p:ext>
            </p:extLst>
          </p:nvPr>
        </p:nvGraphicFramePr>
        <p:xfrm>
          <a:off x="7335869" y="4005274"/>
          <a:ext cx="682441" cy="416488"/>
        </p:xfrm>
        <a:graphic>
          <a:graphicData uri="http://schemas.openxmlformats.org/presentationml/2006/ole">
            <mc:AlternateContent xmlns:mc="http://schemas.openxmlformats.org/markup-compatibility/2006">
              <mc:Choice xmlns:v="urn:schemas-microsoft-com:vml" Requires="v">
                <p:oleObj spid="_x0000_s5631" name="Equation" r:id="rId8" imgW="457200" imgH="279360" progId="Equation.DSMT4">
                  <p:embed/>
                </p:oleObj>
              </mc:Choice>
              <mc:Fallback>
                <p:oleObj name="Equation" r:id="rId8" imgW="457200" imgH="279360" progId="Equation.DSMT4">
                  <p:embed/>
                  <p:pic>
                    <p:nvPicPr>
                      <p:cNvPr id="22" name="Content Placeholder 10"/>
                      <p:cNvPicPr/>
                      <p:nvPr/>
                    </p:nvPicPr>
                    <p:blipFill>
                      <a:blip r:embed="rId9"/>
                      <a:stretch>
                        <a:fillRect/>
                      </a:stretch>
                    </p:blipFill>
                    <p:spPr>
                      <a:xfrm>
                        <a:off x="7335869" y="4005274"/>
                        <a:ext cx="682441" cy="416488"/>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43453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Developing a Graph Collection</a:t>
            </a:r>
          </a:p>
        </p:txBody>
      </p:sp>
      <p:sp>
        <p:nvSpPr>
          <p:cNvPr id="3" name="Content Placeholder 2"/>
          <p:cNvSpPr>
            <a:spLocks noGrp="1"/>
          </p:cNvSpPr>
          <p:nvPr>
            <p:ph idx="1"/>
          </p:nvPr>
        </p:nvSpPr>
        <p:spPr>
          <a:xfrm>
            <a:off x="628650" y="1825625"/>
            <a:ext cx="7886700" cy="3965575"/>
          </a:xfrm>
        </p:spPr>
        <p:txBody>
          <a:bodyPr/>
          <a:lstStyle/>
          <a:p>
            <a:pPr marL="320040" indent="-320040">
              <a:spcBef>
                <a:spcPts val="1000"/>
              </a:spcBef>
            </a:pPr>
            <a:r>
              <a:rPr lang="en-US" dirty="0"/>
              <a:t>To develop a graph collection, consider the following:</a:t>
            </a:r>
          </a:p>
          <a:p>
            <a:pPr lvl="1">
              <a:spcBef>
                <a:spcPts val="1000"/>
              </a:spcBef>
            </a:pPr>
            <a:r>
              <a:rPr lang="en-US" dirty="0"/>
              <a:t>The requirements of users</a:t>
            </a:r>
          </a:p>
          <a:p>
            <a:pPr lvl="1">
              <a:spcBef>
                <a:spcPts val="1000"/>
              </a:spcBef>
            </a:pPr>
            <a:r>
              <a:rPr lang="en-US" dirty="0"/>
              <a:t>The mathematical nature of graphs</a:t>
            </a:r>
          </a:p>
          <a:p>
            <a:pPr lvl="1">
              <a:spcBef>
                <a:spcPts val="1000"/>
              </a:spcBef>
            </a:pPr>
            <a:r>
              <a:rPr lang="en-US" dirty="0"/>
              <a:t>The commonly used representations, adjacency matrix, and adjacency list</a:t>
            </a:r>
          </a:p>
          <a:p>
            <a:pPr marL="320040" indent="-320040">
              <a:spcBef>
                <a:spcPts val="1000"/>
              </a:spcBef>
            </a:pPr>
            <a:r>
              <a:rPr lang="en-US" dirty="0"/>
              <a:t>Users should be able to</a:t>
            </a:r>
          </a:p>
          <a:p>
            <a:pPr lvl="1">
              <a:spcBef>
                <a:spcPts val="1000"/>
              </a:spcBef>
            </a:pPr>
            <a:r>
              <a:rPr lang="en-US" dirty="0"/>
              <a:t>Insert and remove vertices</a:t>
            </a:r>
          </a:p>
          <a:p>
            <a:pPr lvl="1">
              <a:spcBef>
                <a:spcPts val="1000"/>
              </a:spcBef>
            </a:pPr>
            <a:r>
              <a:rPr lang="en-US" dirty="0"/>
              <a:t>Insert or remove an edge</a:t>
            </a:r>
          </a:p>
          <a:p>
            <a:pPr lvl="1">
              <a:spcBef>
                <a:spcPts val="1000"/>
              </a:spcBef>
            </a:pPr>
            <a:r>
              <a:rPr lang="en-US" dirty="0"/>
              <a:t>Retrieve all the vertices and edges</a:t>
            </a:r>
          </a:p>
          <a:p>
            <a:pPr lvl="1">
              <a:spcBef>
                <a:spcPts val="1000"/>
              </a:spcBef>
            </a:pPr>
            <a:r>
              <a:rPr lang="en-US" dirty="0"/>
              <a:t>Choose between directed and undirected graphs and between an adjacency matrix representation and an adjacency list representation</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866796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Example Use of the Graph Collection </a:t>
            </a:r>
            <a:r>
              <a:rPr lang="en-US" sz="2000" dirty="0"/>
              <a:t>(1 of 3)</a:t>
            </a:r>
          </a:p>
        </p:txBody>
      </p:sp>
      <p:sp>
        <p:nvSpPr>
          <p:cNvPr id="3" name="Content Placeholder 2"/>
          <p:cNvSpPr>
            <a:spLocks noGrp="1"/>
          </p:cNvSpPr>
          <p:nvPr>
            <p:ph idx="1"/>
          </p:nvPr>
        </p:nvSpPr>
        <p:spPr>
          <a:xfrm>
            <a:off x="628650" y="1825625"/>
            <a:ext cx="7886700" cy="384175"/>
          </a:xfrm>
        </p:spPr>
        <p:txBody>
          <a:bodyPr>
            <a:normAutofit/>
          </a:bodyPr>
          <a:lstStyle/>
          <a:p>
            <a:pPr marL="0" indent="0">
              <a:buNone/>
            </a:pPr>
            <a:r>
              <a:rPr lang="en-IN" b="1" dirty="0"/>
              <a:t>Figure 12-22: </a:t>
            </a:r>
            <a:r>
              <a:rPr lang="en-IN" dirty="0"/>
              <a:t>A weighted directed graph</a:t>
            </a:r>
            <a:endParaRPr lang="en-US" dirty="0"/>
          </a:p>
        </p:txBody>
      </p:sp>
      <p:pic>
        <p:nvPicPr>
          <p:cNvPr id="6" name="Content Placeholder 5" descr="Figure shows a weighted graph. The vertices, edges and weights are as follows. Vertex A with edge pointing to vertex B with weight 3 and edge pointing to vertex C with weight 2. Vertex B with edge pointing to vertex D with weight 1. Vertex C with edge pointing to vertex D with weight 1. Vertex D with edge pointing to vertex E with weight 2."/>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2438400" y="2430559"/>
            <a:ext cx="3980481" cy="3505200"/>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3516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Graph Terminology </a:t>
            </a:r>
            <a:r>
              <a:rPr lang="en-US" sz="2000" dirty="0"/>
              <a:t>(2 of 12)</a:t>
            </a:r>
          </a:p>
        </p:txBody>
      </p:sp>
      <p:sp>
        <p:nvSpPr>
          <p:cNvPr id="3" name="Content Placeholder 2"/>
          <p:cNvSpPr>
            <a:spLocks noGrp="1"/>
          </p:cNvSpPr>
          <p:nvPr>
            <p:ph idx="1"/>
          </p:nvPr>
        </p:nvSpPr>
        <p:spPr>
          <a:xfrm>
            <a:off x="628650" y="1825625"/>
            <a:ext cx="7886700" cy="307975"/>
          </a:xfrm>
        </p:spPr>
        <p:txBody>
          <a:bodyPr/>
          <a:lstStyle/>
          <a:p>
            <a:pPr marL="0" indent="0">
              <a:spcBef>
                <a:spcPts val="1000"/>
              </a:spcBef>
              <a:buNone/>
            </a:pPr>
            <a:r>
              <a:rPr lang="en-IN" b="1" dirty="0"/>
              <a:t>Figure 12-1: </a:t>
            </a:r>
            <a:r>
              <a:rPr lang="en-IN" dirty="0"/>
              <a:t>Unlabeled, labeled, and weighted graphs</a:t>
            </a:r>
            <a:endParaRPr lang="en-US" dirty="0"/>
          </a:p>
        </p:txBody>
      </p:sp>
      <p:pic>
        <p:nvPicPr>
          <p:cNvPr id="5" name="Content Placeholder 4" descr="Figure shows an unlabeled, labeled and weighted graph. A graph is a set of vertices that are represented by circles which are labeled. These vertices are linked to other vertices with lines which are called edges. The edges are sometimes labeled with numbers which are called weights. The unlabeled graph does not have any labels in the vertices. The labeled graph has vertices which have been labeled. In the weighted graph, the edges have been labeled with numbers."/>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588514" y="2640927"/>
            <a:ext cx="8275084" cy="2895958"/>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9071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Example Use of the Graph Collection </a:t>
            </a:r>
            <a:r>
              <a:rPr lang="en-US" sz="2000" dirty="0"/>
              <a:t>(2 of 3)</a:t>
            </a:r>
          </a:p>
        </p:txBody>
      </p:sp>
      <p:sp>
        <p:nvSpPr>
          <p:cNvPr id="3" name="Content Placeholder 2"/>
          <p:cNvSpPr>
            <a:spLocks noGrp="1"/>
          </p:cNvSpPr>
          <p:nvPr>
            <p:ph idx="1"/>
          </p:nvPr>
        </p:nvSpPr>
        <p:spPr>
          <a:xfrm>
            <a:off x="628650" y="1603682"/>
            <a:ext cx="7886700" cy="321435"/>
          </a:xfrm>
        </p:spPr>
        <p:txBody>
          <a:bodyPr>
            <a:normAutofit/>
          </a:bodyPr>
          <a:lstStyle/>
          <a:p>
            <a:pPr marL="291600" indent="-291600">
              <a:spcBef>
                <a:spcPts val="1000"/>
              </a:spcBef>
            </a:pPr>
            <a:r>
              <a:rPr lang="en-US" dirty="0"/>
              <a:t>Code:</a:t>
            </a:r>
          </a:p>
        </p:txBody>
      </p:sp>
      <p:sp>
        <p:nvSpPr>
          <p:cNvPr id="5" name="Content Placeholder 4"/>
          <p:cNvSpPr>
            <a:spLocks noGrp="1"/>
          </p:cNvSpPr>
          <p:nvPr>
            <p:ph sz="quarter" idx="12"/>
          </p:nvPr>
        </p:nvSpPr>
        <p:spPr>
          <a:xfrm>
            <a:off x="797326" y="2001914"/>
            <a:ext cx="6517874" cy="3962401"/>
          </a:xfrm>
        </p:spPr>
        <p:txBody>
          <a:bodyPr>
            <a:normAutofit fontScale="92500" lnSpcReduction="10000"/>
          </a:bodyPr>
          <a:lstStyle/>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graph</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LinkedDirectedGraph</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LinkedDirectedGraph()</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Insert vertices</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g.addVertex</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"A"</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g.addVertex</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"B"</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g.addVertex</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"C"</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g.addVertex</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"D"</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g.addVertex</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Insert weighted edges</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g.addEdge</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"A"</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6800"/>
                </a:solidFill>
                <a:latin typeface="Courier New Bold" panose="02070609020205020404" pitchFamily="49" charset="0"/>
                <a:ea typeface="MS Mincho"/>
                <a:cs typeface="Courier New" panose="02070309020205020404" pitchFamily="49" charset="0"/>
              </a:rPr>
              <a:t>"B"</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3)</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g.addEdge</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"A"</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6800"/>
                </a:solidFill>
                <a:latin typeface="Courier New Bold" panose="02070609020205020404" pitchFamily="49" charset="0"/>
                <a:ea typeface="MS Mincho"/>
                <a:cs typeface="Courier New" panose="02070309020205020404" pitchFamily="49" charset="0"/>
              </a:rPr>
              <a:t>"C"</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2)</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g.addEdge</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"B"</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6800"/>
                </a:solidFill>
                <a:latin typeface="Courier New Bold" panose="02070609020205020404" pitchFamily="49" charset="0"/>
                <a:ea typeface="MS Mincho"/>
                <a:cs typeface="Courier New" panose="02070309020205020404" pitchFamily="49" charset="0"/>
              </a:rPr>
              <a:t>"D"</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g.addEdge</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"C"</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6800"/>
                </a:solidFill>
                <a:latin typeface="Courier New Bold" panose="02070609020205020404" pitchFamily="49" charset="0"/>
                <a:ea typeface="MS Mincho"/>
                <a:cs typeface="Courier New" panose="02070309020205020404" pitchFamily="49" charset="0"/>
              </a:rPr>
              <a:t>"D"</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g.addEdge</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"D"</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6800"/>
                </a:solidFill>
                <a:latin typeface="Courier New Bold" panose="02070609020205020404" pitchFamily="49" charset="0"/>
                <a:ea typeface="MS Mincho"/>
                <a:cs typeface="Courier New" panose="02070309020205020404" pitchFamily="49" charset="0"/>
              </a:rPr>
              <a:t>"E"</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2)</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660066"/>
                </a:solidFill>
                <a:latin typeface="Courier New Bold" panose="02070609020205020404" pitchFamily="49" charset="0"/>
                <a:ea typeface="MS Mincho"/>
                <a:cs typeface="Courier New" panose="02070309020205020404" pitchFamily="49" charset="0"/>
              </a:rPr>
              <a:t>print</a:t>
            </a:r>
            <a:r>
              <a:rPr lang="en-US" b="1" dirty="0">
                <a:latin typeface="Courier New Bold" panose="02070609020205020404" pitchFamily="49" charset="0"/>
                <a:ea typeface="MS Mincho"/>
                <a:cs typeface="Courier New" panose="02070309020205020404" pitchFamily="49" charset="0"/>
              </a:rPr>
              <a:t>(g)</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825038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Example Use of the Graph Collection </a:t>
            </a:r>
            <a:r>
              <a:rPr lang="en-US" sz="2000" dirty="0"/>
              <a:t>(3 of 3)</a:t>
            </a:r>
          </a:p>
        </p:txBody>
      </p:sp>
      <p:sp>
        <p:nvSpPr>
          <p:cNvPr id="3" name="Content Placeholder 2"/>
          <p:cNvSpPr>
            <a:spLocks noGrp="1"/>
          </p:cNvSpPr>
          <p:nvPr>
            <p:ph idx="1"/>
          </p:nvPr>
        </p:nvSpPr>
        <p:spPr>
          <a:xfrm>
            <a:off x="628650" y="1825625"/>
            <a:ext cx="1428750" cy="384175"/>
          </a:xfrm>
        </p:spPr>
        <p:txBody>
          <a:bodyPr>
            <a:normAutofit/>
          </a:bodyPr>
          <a:lstStyle/>
          <a:p>
            <a:pPr marL="291600" indent="-291600">
              <a:spcBef>
                <a:spcPts val="1000"/>
              </a:spcBef>
            </a:pPr>
            <a:r>
              <a:rPr lang="en-US" dirty="0"/>
              <a:t>Output:</a:t>
            </a:r>
          </a:p>
        </p:txBody>
      </p:sp>
      <p:sp>
        <p:nvSpPr>
          <p:cNvPr id="5" name="Content Placeholder 4"/>
          <p:cNvSpPr>
            <a:spLocks noGrp="1"/>
          </p:cNvSpPr>
          <p:nvPr>
            <p:ph sz="quarter" idx="12"/>
          </p:nvPr>
        </p:nvSpPr>
        <p:spPr>
          <a:xfrm>
            <a:off x="914400" y="2362200"/>
            <a:ext cx="7162800" cy="758824"/>
          </a:xfrm>
        </p:spPr>
        <p:txBody>
          <a:bodyPr/>
          <a:lstStyle/>
          <a:p>
            <a:pPr marL="0" marR="0" indent="0">
              <a:spcBef>
                <a:spcPts val="0"/>
              </a:spcBef>
              <a:spcAft>
                <a:spcPts val="0"/>
              </a:spcAft>
              <a:buNone/>
              <a:tabLst>
                <a:tab pos="1143000" algn="l"/>
              </a:tabLst>
            </a:pPr>
            <a:r>
              <a:rPr lang="en-US" sz="2000" b="1" dirty="0">
                <a:solidFill>
                  <a:srgbClr val="0000A8"/>
                </a:solidFill>
                <a:latin typeface="Courier New Bold" panose="02070609020205020404" pitchFamily="49" charset="0"/>
                <a:ea typeface="MS Mincho"/>
                <a:cs typeface="Courier New" panose="02070309020205020404" pitchFamily="49" charset="0"/>
              </a:rPr>
              <a:t>5 Vertices:	A C B E D</a:t>
            </a:r>
            <a:endParaRPr lang="en-US" sz="1400" dirty="0">
              <a:solidFill>
                <a:srgbClr val="0000A8"/>
              </a:solidFill>
              <a:latin typeface="Bank Gothic Bold"/>
              <a:ea typeface="MS Mincho"/>
              <a:cs typeface="Bank Gothic Bold"/>
            </a:endParaRPr>
          </a:p>
          <a:p>
            <a:pPr marL="0" marR="0" indent="0">
              <a:spcBef>
                <a:spcPts val="0"/>
              </a:spcBef>
              <a:spcAft>
                <a:spcPts val="0"/>
              </a:spcAft>
              <a:buNone/>
              <a:tabLst>
                <a:tab pos="1143000" algn="l"/>
              </a:tabLst>
            </a:pPr>
            <a:r>
              <a:rPr lang="en-US" sz="2000" b="1" dirty="0">
                <a:solidFill>
                  <a:srgbClr val="0000A8"/>
                </a:solidFill>
                <a:latin typeface="Courier New Bold" panose="02070609020205020404" pitchFamily="49" charset="0"/>
                <a:ea typeface="MS Mincho"/>
                <a:cs typeface="Courier New" panose="02070309020205020404" pitchFamily="49" charset="0"/>
              </a:rPr>
              <a:t>5 Edges:	A&gt;B:3 A&gt;C:2 B&gt;D:1 C&gt;D:1 D&gt;E:2</a:t>
            </a:r>
            <a:endParaRPr lang="en-US" dirty="0">
              <a:solidFill>
                <a:srgbClr val="0000A8"/>
              </a:solidFill>
            </a:endParaRP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926957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Class </a:t>
            </a:r>
            <a:r>
              <a:rPr lang="en-US" b="1" dirty="0">
                <a:latin typeface="Courier New" panose="02070309020205020404" pitchFamily="49" charset="0"/>
                <a:cs typeface="Courier New" panose="02070309020205020404" pitchFamily="49" charset="0"/>
              </a:rPr>
              <a:t>LinkedDirectedGraph </a:t>
            </a:r>
            <a:r>
              <a:rPr lang="en-US" sz="2000" dirty="0">
                <a:latin typeface="Open Sans"/>
                <a:cs typeface="Courier New" panose="02070309020205020404" pitchFamily="49" charset="0"/>
              </a:rPr>
              <a:t>(1 of 4)</a:t>
            </a:r>
            <a:endParaRPr lang="en-US" sz="2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628650" y="1272467"/>
            <a:ext cx="7886700" cy="4800601"/>
          </a:xfrm>
        </p:spPr>
        <p:txBody>
          <a:bodyPr>
            <a:normAutofit fontScale="92500" lnSpcReduction="20000"/>
          </a:bodyPr>
          <a:lstStyle/>
          <a:p>
            <a:pPr marL="320040" indent="-320040">
              <a:lnSpc>
                <a:spcPct val="110000"/>
              </a:lnSpc>
              <a:spcBef>
                <a:spcPts val="1000"/>
              </a:spcBef>
            </a:pPr>
            <a:r>
              <a:rPr lang="en-US" dirty="0"/>
              <a:t>Paths of least resistance in the graph implementation</a:t>
            </a:r>
          </a:p>
          <a:p>
            <a:pPr lvl="1">
              <a:lnSpc>
                <a:spcPct val="110000"/>
              </a:lnSpc>
              <a:spcBef>
                <a:spcPts val="1000"/>
              </a:spcBef>
            </a:pPr>
            <a:r>
              <a:rPr lang="en-US" dirty="0"/>
              <a:t>You make a graph class a subclass of  </a:t>
            </a:r>
            <a:r>
              <a:rPr lang="en-US" b="1" dirty="0">
                <a:latin typeface="Courier New" panose="02070309020205020404" pitchFamily="49" charset="0"/>
                <a:cs typeface="Courier New" panose="02070309020205020404" pitchFamily="49" charset="0"/>
              </a:rPr>
              <a:t>AbstractCollection</a:t>
            </a:r>
            <a:endParaRPr lang="en-US" dirty="0">
              <a:latin typeface="Courier New" panose="02070309020205020404" pitchFamily="49" charset="0"/>
              <a:cs typeface="Courier New" panose="02070309020205020404" pitchFamily="49" charset="0"/>
            </a:endParaRPr>
          </a:p>
          <a:p>
            <a:pPr lvl="1">
              <a:lnSpc>
                <a:spcPct val="110000"/>
              </a:lnSpc>
              <a:spcBef>
                <a:spcPts val="1000"/>
              </a:spcBef>
            </a:pPr>
            <a:r>
              <a:rPr lang="en-US" dirty="0"/>
              <a:t>You make a graph’s size equal to its number of vertices</a:t>
            </a:r>
          </a:p>
          <a:p>
            <a:pPr lvl="1">
              <a:lnSpc>
                <a:spcPct val="110000"/>
              </a:lnSpc>
              <a:spcBef>
                <a:spcPts val="1000"/>
              </a:spcBef>
            </a:pPr>
            <a:r>
              <a:rPr lang="en-US" dirty="0"/>
              <a:t>The  </a:t>
            </a:r>
            <a:r>
              <a:rPr lang="en-US" b="1" dirty="0">
                <a:latin typeface="Courier New" panose="02070309020205020404" pitchFamily="49" charset="0"/>
                <a:cs typeface="Courier New" panose="02070309020205020404" pitchFamily="49" charset="0"/>
              </a:rPr>
              <a:t>add</a:t>
            </a:r>
            <a:r>
              <a:rPr lang="en-US" b="1" dirty="0"/>
              <a:t> </a:t>
            </a:r>
            <a:r>
              <a:rPr lang="en-US" dirty="0"/>
              <a:t> method adds a vertex with the given label to a graph</a:t>
            </a:r>
          </a:p>
          <a:p>
            <a:pPr lvl="1">
              <a:lnSpc>
                <a:spcPct val="110000"/>
              </a:lnSpc>
              <a:spcBef>
                <a:spcPts val="1000"/>
              </a:spcBef>
            </a:pPr>
            <a:r>
              <a:rPr lang="en-US" dirty="0"/>
              <a:t>You allow a graph’s iterator to visit its vertices</a:t>
            </a:r>
          </a:p>
          <a:p>
            <a:pPr marL="320040" indent="-320040">
              <a:lnSpc>
                <a:spcPct val="110000"/>
              </a:lnSpc>
              <a:spcBef>
                <a:spcPts val="1000"/>
              </a:spcBef>
            </a:pPr>
            <a:r>
              <a:rPr lang="en-US" dirty="0"/>
              <a:t>Consequences</a:t>
            </a:r>
          </a:p>
          <a:p>
            <a:pPr lvl="1">
              <a:lnSpc>
                <a:spcPct val="110000"/>
              </a:lnSpc>
              <a:spcBef>
                <a:spcPts val="1000"/>
              </a:spcBef>
            </a:pPr>
            <a:r>
              <a:rPr lang="en-US" dirty="0"/>
              <a:t>The  </a:t>
            </a:r>
            <a:r>
              <a:rPr lang="en-US" b="1" dirty="0">
                <a:latin typeface="Courier New" panose="02070309020205020404" pitchFamily="49" charset="0"/>
                <a:cs typeface="Courier New" panose="02070309020205020404" pitchFamily="49" charset="0"/>
              </a:rPr>
              <a:t>len</a:t>
            </a:r>
            <a:r>
              <a:rPr lang="en-US" b="1" dirty="0"/>
              <a:t> </a:t>
            </a:r>
            <a:r>
              <a:rPr lang="en-US" dirty="0"/>
              <a:t> function returns the number of the graph’s vertices</a:t>
            </a:r>
          </a:p>
          <a:p>
            <a:pPr lvl="1">
              <a:lnSpc>
                <a:spcPct val="110000"/>
              </a:lnSpc>
              <a:spcBef>
                <a:spcPts val="1000"/>
              </a:spcBef>
            </a:pPr>
            <a:r>
              <a:rPr lang="en-US" dirty="0"/>
              <a:t>The graph constructor’s source collection contains the labels of the new graph’s vertices</a:t>
            </a:r>
          </a:p>
          <a:p>
            <a:pPr lvl="1">
              <a:lnSpc>
                <a:spcPct val="110000"/>
              </a:lnSpc>
              <a:spcBef>
                <a:spcPts val="1000"/>
              </a:spcBef>
            </a:pPr>
            <a:r>
              <a:rPr lang="en-US" dirty="0"/>
              <a:t>The  </a:t>
            </a:r>
            <a:r>
              <a:rPr lang="en-US" b="1" dirty="0">
                <a:latin typeface="Courier New" panose="02070309020205020404" pitchFamily="49" charset="0"/>
                <a:cs typeface="Courier New" panose="02070309020205020404" pitchFamily="49" charset="0"/>
              </a:rPr>
              <a:t>for </a:t>
            </a:r>
            <a:r>
              <a:rPr lang="en-US" dirty="0"/>
              <a:t> loop visits the graph’s vertices</a:t>
            </a:r>
          </a:p>
          <a:p>
            <a:pPr lvl="1">
              <a:lnSpc>
                <a:spcPct val="110000"/>
              </a:lnSpc>
              <a:spcBef>
                <a:spcPts val="1000"/>
              </a:spcBef>
            </a:pPr>
            <a:r>
              <a:rPr lang="en-US" dirty="0"/>
              <a:t>The </a:t>
            </a:r>
            <a:r>
              <a:rPr lang="en-US" b="1" dirty="0">
                <a:latin typeface="Courier New" panose="02070309020205020404" pitchFamily="49" charset="0"/>
                <a:cs typeface="Courier New" panose="02070309020205020404" pitchFamily="49" charset="0"/>
              </a:rPr>
              <a:t>in</a:t>
            </a:r>
            <a:r>
              <a:rPr lang="en-US" b="1" dirty="0"/>
              <a:t> </a:t>
            </a:r>
            <a:r>
              <a:rPr lang="en-US" dirty="0"/>
              <a:t> operator returns  </a:t>
            </a:r>
            <a:r>
              <a:rPr lang="en-US" b="1" dirty="0">
                <a:latin typeface="Courier New" panose="02070309020205020404" pitchFamily="49" charset="0"/>
                <a:cs typeface="Courier New" panose="02070309020205020404" pitchFamily="49" charset="0"/>
              </a:rPr>
              <a:t>True</a:t>
            </a:r>
            <a:r>
              <a:rPr lang="en-US" b="1" dirty="0"/>
              <a:t> </a:t>
            </a:r>
            <a:r>
              <a:rPr lang="en-US" dirty="0"/>
              <a:t> if the graph contains a given vertex</a:t>
            </a:r>
          </a:p>
          <a:p>
            <a:pPr lvl="1">
              <a:lnSpc>
                <a:spcPct val="110000"/>
              </a:lnSpc>
              <a:spcBef>
                <a:spcPts val="1000"/>
              </a:spcBef>
            </a:pPr>
            <a:r>
              <a:rPr lang="en-US" dirty="0"/>
              <a:t>The </a:t>
            </a:r>
            <a:r>
              <a:rPr lang="en-US" b="1" dirty="0">
                <a:latin typeface="Courier New" panose="02070309020205020404" pitchFamily="49" charset="0"/>
                <a:cs typeface="Courier New" panose="02070309020205020404" pitchFamily="49" charset="0"/>
              </a:rPr>
              <a:t>==</a:t>
            </a:r>
            <a:r>
              <a:rPr lang="en-US" dirty="0"/>
              <a:t> operator compares vertices in the two graph operands</a:t>
            </a:r>
          </a:p>
          <a:p>
            <a:pPr lvl="1">
              <a:lnSpc>
                <a:spcPct val="110000"/>
              </a:lnSpc>
              <a:spcBef>
                <a:spcPts val="1000"/>
              </a:spcBef>
            </a:pPr>
            <a:r>
              <a:rPr lang="en-US" dirty="0"/>
              <a:t>The </a:t>
            </a:r>
            <a:r>
              <a:rPr lang="en-US" b="1" dirty="0">
                <a:latin typeface="Courier New" panose="02070309020205020404" pitchFamily="49" charset="0"/>
                <a:cs typeface="Courier New" panose="02070309020205020404" pitchFamily="49" charset="0"/>
              </a:rPr>
              <a:t>+</a:t>
            </a:r>
            <a:r>
              <a:rPr lang="en-US" dirty="0"/>
              <a:t> operator creates a new graph that contains the vertices of its two operands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12709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Class </a:t>
            </a:r>
            <a:r>
              <a:rPr lang="en-US" b="1" dirty="0">
                <a:latin typeface="Courier New" panose="02070309020205020404" pitchFamily="49" charset="0"/>
                <a:cs typeface="Courier New" panose="02070309020205020404" pitchFamily="49" charset="0"/>
              </a:rPr>
              <a:t>LinkedDirectedGraph </a:t>
            </a:r>
            <a:r>
              <a:rPr lang="en-US" sz="2000" dirty="0">
                <a:latin typeface="Open Sans"/>
                <a:cs typeface="Courier New" panose="02070309020205020404" pitchFamily="49" charset="0"/>
              </a:rPr>
              <a:t>(2 of 4)</a:t>
            </a:r>
            <a:endParaRPr lang="en-US" sz="2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628650" y="1825625"/>
            <a:ext cx="7886700" cy="1984375"/>
          </a:xfrm>
        </p:spPr>
        <p:txBody>
          <a:bodyPr>
            <a:normAutofit/>
          </a:bodyPr>
          <a:lstStyle/>
          <a:p>
            <a:pPr marL="291600" indent="-291600">
              <a:spcBef>
                <a:spcPts val="1000"/>
              </a:spcBef>
            </a:pPr>
            <a:r>
              <a:rPr lang="en-US" dirty="0"/>
              <a:t>See Table 12.1 in the text for the many methods in the class </a:t>
            </a:r>
            <a:r>
              <a:rPr lang="en-US" b="1" dirty="0">
                <a:latin typeface="Courier New" panose="02070309020205020404" pitchFamily="49" charset="0"/>
                <a:cs typeface="Courier New" panose="02070309020205020404" pitchFamily="49" charset="0"/>
              </a:rPr>
              <a:t>LinkedDirectedGraph</a:t>
            </a:r>
          </a:p>
          <a:p>
            <a:pPr marL="291600" indent="-291600">
              <a:spcBef>
                <a:spcPts val="1000"/>
              </a:spcBef>
            </a:pPr>
            <a:r>
              <a:rPr lang="en-US" dirty="0"/>
              <a:t>The implementation of </a:t>
            </a:r>
            <a:r>
              <a:rPr lang="en-US" b="1" dirty="0">
                <a:latin typeface="Courier New" panose="02070309020205020404" pitchFamily="49" charset="0"/>
                <a:cs typeface="Courier New" panose="02070309020205020404" pitchFamily="49" charset="0"/>
              </a:rPr>
              <a:t>LinkedDirectedGraph</a:t>
            </a:r>
            <a:r>
              <a:rPr lang="en-US" dirty="0"/>
              <a:t> maintains a dictionary whose keys are labels and whose values are the corresponding vertices</a:t>
            </a:r>
          </a:p>
          <a:p>
            <a:pPr marL="291600" indent="-291600">
              <a:spcBef>
                <a:spcPts val="1000"/>
              </a:spcBef>
            </a:pPr>
            <a:r>
              <a:rPr lang="en-US" dirty="0"/>
              <a:t>Code for the class header and constructor:</a:t>
            </a:r>
          </a:p>
        </p:txBody>
      </p:sp>
      <p:sp>
        <p:nvSpPr>
          <p:cNvPr id="5" name="Content Placeholder 4"/>
          <p:cNvSpPr>
            <a:spLocks noGrp="1"/>
          </p:cNvSpPr>
          <p:nvPr>
            <p:ph sz="quarter" idx="12"/>
          </p:nvPr>
        </p:nvSpPr>
        <p:spPr>
          <a:xfrm>
            <a:off x="779571" y="3967576"/>
            <a:ext cx="7524750" cy="1864312"/>
          </a:xfrm>
        </p:spPr>
        <p:txBody>
          <a:bodyPr/>
          <a:lstStyle/>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LinkedDirectedGraph</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AbstractCollection</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__init__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sourceCollection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tabLst>
                <a:tab pos="720090" algn="l"/>
                <a:tab pos="810260" algn="l"/>
              </a:tabLst>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self.edgeCount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0</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dict</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C00000"/>
                </a:solidFill>
                <a:latin typeface="Courier New Bold" panose="02070609020205020404" pitchFamily="49" charset="0"/>
                <a:ea typeface="MS Mincho"/>
                <a:cs typeface="Courier New" panose="02070309020205020404" pitchFamily="49" charset="0"/>
              </a:rPr>
              <a:t># Dictionary of vertices</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AbstractCollection</a:t>
            </a:r>
            <a:r>
              <a:rPr lang="en-US" b="1" dirty="0">
                <a:latin typeface="Courier New Bold" panose="02070609020205020404" pitchFamily="49" charset="0"/>
                <a:ea typeface="MS Mincho"/>
                <a:cs typeface="Courier New" panose="02070309020205020404" pitchFamily="49" charset="0"/>
              </a:rPr>
              <a:t>.__init__(self,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sourceCollection</a:t>
            </a:r>
            <a:r>
              <a:rPr lang="en-US" b="1" dirty="0">
                <a:latin typeface="Courier New Bold" panose="02070609020205020404" pitchFamily="49" charset="0"/>
                <a:ea typeface="MS Mincho"/>
                <a:cs typeface="Courier New" panose="02070309020205020404" pitchFamily="49" charset="0"/>
              </a:rPr>
              <a:t>)</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16784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Class </a:t>
            </a:r>
            <a:r>
              <a:rPr lang="en-US" b="1" dirty="0">
                <a:latin typeface="Courier New" panose="02070309020205020404" pitchFamily="49" charset="0"/>
                <a:cs typeface="Courier New" panose="02070309020205020404" pitchFamily="49" charset="0"/>
              </a:rPr>
              <a:t>LinkedDirectedGraph </a:t>
            </a:r>
            <a:r>
              <a:rPr lang="en-US" sz="2000" dirty="0">
                <a:latin typeface="Open Sans"/>
                <a:cs typeface="Courier New" panose="02070309020205020404" pitchFamily="49" charset="0"/>
              </a:rPr>
              <a:t>(3 of 4)</a:t>
            </a:r>
            <a:endParaRPr lang="en-US" sz="2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628650" y="1825625"/>
            <a:ext cx="7886700" cy="1222375"/>
          </a:xfrm>
        </p:spPr>
        <p:txBody>
          <a:bodyPr>
            <a:normAutofit fontScale="92500" lnSpcReduction="10000"/>
          </a:bodyPr>
          <a:lstStyle/>
          <a:p>
            <a:pPr marL="320040" indent="-320040">
              <a:lnSpc>
                <a:spcPct val="100000"/>
              </a:lnSpc>
              <a:spcBef>
                <a:spcPts val="1000"/>
              </a:spcBef>
            </a:pPr>
            <a:r>
              <a:rPr lang="en-US" dirty="0"/>
              <a:t>The method  </a:t>
            </a:r>
            <a:r>
              <a:rPr lang="en-US" b="1" dirty="0">
                <a:latin typeface="Courier New" panose="02070309020205020404" pitchFamily="49" charset="0"/>
                <a:cs typeface="Courier New" panose="02070309020205020404" pitchFamily="49" charset="0"/>
              </a:rPr>
              <a:t>removeVertex</a:t>
            </a:r>
            <a:r>
              <a:rPr lang="en-US" b="1" dirty="0"/>
              <a:t> </a:t>
            </a:r>
            <a:r>
              <a:rPr lang="en-US" dirty="0"/>
              <a:t> visits each remaining vertex in the graph to cut any connections to the deleted vertex</a:t>
            </a:r>
          </a:p>
          <a:p>
            <a:pPr marL="320040" indent="-320040">
              <a:lnSpc>
                <a:spcPct val="100000"/>
              </a:lnSpc>
              <a:spcBef>
                <a:spcPts val="1000"/>
              </a:spcBef>
            </a:pPr>
            <a:r>
              <a:rPr lang="en-US" dirty="0"/>
              <a:t>It does this by calling the  </a:t>
            </a:r>
            <a:r>
              <a:rPr lang="en-US" b="1" dirty="0">
                <a:latin typeface="Courier New" panose="02070309020205020404" pitchFamily="49" charset="0"/>
                <a:cs typeface="Courier New" panose="02070309020205020404" pitchFamily="49" charset="0"/>
              </a:rPr>
              <a:t>LinkedVertex</a:t>
            </a:r>
            <a:r>
              <a:rPr lang="en-US" b="1" dirty="0"/>
              <a:t> </a:t>
            </a:r>
            <a:r>
              <a:rPr lang="en-US" dirty="0"/>
              <a:t> method  </a:t>
            </a:r>
            <a:r>
              <a:rPr lang="en-US" b="1" dirty="0">
                <a:latin typeface="Courier New" panose="02070309020205020404" pitchFamily="49" charset="0"/>
                <a:cs typeface="Courier New" panose="02070309020205020404" pitchFamily="49" charset="0"/>
              </a:rPr>
              <a:t>removeEdgeTo</a:t>
            </a:r>
            <a:r>
              <a:rPr lang="en-US" b="1" dirty="0"/>
              <a:t> </a:t>
            </a:r>
            <a:r>
              <a:rPr lang="en-US" dirty="0"/>
              <a:t>, as follows:</a:t>
            </a:r>
          </a:p>
        </p:txBody>
      </p:sp>
      <p:sp>
        <p:nvSpPr>
          <p:cNvPr id="5" name="Content Placeholder 4"/>
          <p:cNvSpPr>
            <a:spLocks noGrp="1"/>
          </p:cNvSpPr>
          <p:nvPr>
            <p:ph sz="quarter" idx="12"/>
          </p:nvPr>
        </p:nvSpPr>
        <p:spPr>
          <a:xfrm>
            <a:off x="779571" y="3125678"/>
            <a:ext cx="7886700" cy="2971801"/>
          </a:xfrm>
        </p:spPr>
        <p:txBody>
          <a:bodyPr>
            <a:normAutofit fontScale="92500" lnSpcReduction="20000"/>
          </a:bodyPr>
          <a:lstStyle/>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removeVertex</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label):</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True if the vertex was removed, or False otherwise."""</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removedVertex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self.vertices.pop</a:t>
            </a:r>
            <a:r>
              <a:rPr lang="en-US" b="1" dirty="0">
                <a:latin typeface="Courier New Bold" panose="02070609020205020404" pitchFamily="49" charset="0"/>
                <a:ea typeface="MS Mincho"/>
                <a:cs typeface="Courier New" panose="02070309020205020404" pitchFamily="49" charset="0"/>
              </a:rPr>
              <a:t>(label,</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removedVertex</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is 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False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Examine all other vertices to remove edges</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directed at the removed vertex</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vertex</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self.getVertices</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vertex.removeEdgeTo</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removedVertex</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self.edgeCount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Examine all edges from the removed vertex to others</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for</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edge</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removedVertex.incidentEdges</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self.edgeCount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lvl="1" indent="0">
              <a:spcBef>
                <a:spcPts val="0"/>
              </a:spcBef>
              <a:buNone/>
            </a:pPr>
            <a:r>
              <a:rPr lang="en-US" b="1" dirty="0" err="1">
                <a:latin typeface="Courier New Bold" panose="02070609020205020404" pitchFamily="49" charset="0"/>
                <a:ea typeface="MS Mincho"/>
                <a:cs typeface="Courier New" panose="02070309020205020404" pitchFamily="49" charset="0"/>
              </a:rPr>
              <a:t>self.size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True</a:t>
            </a:r>
            <a:endParaRPr lang="en-US" dirty="0">
              <a:solidFill>
                <a:srgbClr val="8A3800"/>
              </a:solidFill>
            </a:endParaRP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48605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Class </a:t>
            </a:r>
            <a:r>
              <a:rPr lang="en-US" b="1" dirty="0">
                <a:latin typeface="Courier New" panose="02070309020205020404" pitchFamily="49" charset="0"/>
                <a:cs typeface="Courier New" panose="02070309020205020404" pitchFamily="49" charset="0"/>
              </a:rPr>
              <a:t>LinkedDirectedGraph </a:t>
            </a:r>
            <a:r>
              <a:rPr lang="en-US" sz="2000" dirty="0">
                <a:latin typeface="Open Sans"/>
                <a:cs typeface="Courier New" panose="02070309020205020404" pitchFamily="49" charset="0"/>
              </a:rPr>
              <a:t>(4 of 4)</a:t>
            </a:r>
            <a:endParaRPr lang="en-US" sz="2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628650" y="1275208"/>
            <a:ext cx="7886700" cy="384175"/>
          </a:xfrm>
        </p:spPr>
        <p:txBody>
          <a:bodyPr>
            <a:normAutofit/>
          </a:bodyPr>
          <a:lstStyle/>
          <a:p>
            <a:pPr marL="320040" indent="-320040">
              <a:spcBef>
                <a:spcPts val="1000"/>
              </a:spcBef>
            </a:pPr>
            <a:r>
              <a:rPr lang="en-US" dirty="0"/>
              <a:t>Code for adding, accessing, and removing an edge:</a:t>
            </a:r>
          </a:p>
        </p:txBody>
      </p:sp>
      <p:sp>
        <p:nvSpPr>
          <p:cNvPr id="5" name="Content Placeholder 4"/>
          <p:cNvSpPr>
            <a:spLocks noGrp="1"/>
          </p:cNvSpPr>
          <p:nvPr>
            <p:ph sz="quarter" idx="12"/>
          </p:nvPr>
        </p:nvSpPr>
        <p:spPr>
          <a:xfrm>
            <a:off x="832836" y="1739279"/>
            <a:ext cx="8006363" cy="4204322"/>
          </a:xfrm>
        </p:spPr>
        <p:txBody>
          <a:bodyPr>
            <a:normAutofit lnSpcReduction="10000"/>
          </a:bodyPr>
          <a:lstStyle/>
          <a:p>
            <a:pPr marL="171450" lvl="1" indent="0">
              <a:spcBef>
                <a:spcPts val="0"/>
              </a:spcBef>
              <a:buNone/>
            </a:pPr>
            <a:r>
              <a:rPr lang="en-US" sz="1500" b="1" dirty="0" err="1">
                <a:solidFill>
                  <a:srgbClr val="8A3800"/>
                </a:solidFill>
                <a:latin typeface="Courier New Bold" panose="02070609020205020404" pitchFamily="49" charset="0"/>
                <a:ea typeface="MS Mincho"/>
                <a:cs typeface="Courier New" panose="02070309020205020404" pitchFamily="49" charset="0"/>
              </a:rPr>
              <a:t>def</a:t>
            </a:r>
            <a:r>
              <a:rPr lang="en-US" sz="1500" dirty="0">
                <a:latin typeface="Times" panose="02020603050405020304" pitchFamily="18" charset="0"/>
                <a:ea typeface="MS Mincho"/>
                <a:cs typeface="Bank Gothic Bold"/>
              </a:rPr>
              <a:t> </a:t>
            </a:r>
            <a:r>
              <a:rPr lang="en-US" sz="1500" b="1" dirty="0" err="1">
                <a:solidFill>
                  <a:srgbClr val="0000FF"/>
                </a:solidFill>
                <a:latin typeface="Courier New Bold" panose="02070609020205020404" pitchFamily="49" charset="0"/>
                <a:ea typeface="MS Mincho"/>
                <a:cs typeface="Courier New" panose="02070309020205020404" pitchFamily="49" charset="0"/>
              </a:rPr>
              <a:t>addEdge</a:t>
            </a:r>
            <a:r>
              <a:rPr lang="en-US" sz="1500" b="1" dirty="0">
                <a:latin typeface="Courier New Bold" panose="02070609020205020404" pitchFamily="49" charset="0"/>
                <a:ea typeface="MS Mincho"/>
                <a:cs typeface="Courier New" panose="02070309020205020404" pitchFamily="49" charset="0"/>
              </a:rPr>
              <a:t>(self,</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fromLabel</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toLabel</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weight):</a:t>
            </a:r>
            <a:endParaRPr lang="en-US" sz="1500" dirty="0">
              <a:latin typeface="Bank Gothic Bold"/>
              <a:ea typeface="MS Mincho"/>
              <a:cs typeface="Bank Gothic Bold"/>
            </a:endParaRPr>
          </a:p>
          <a:p>
            <a:pPr marL="571500" lvl="1" indent="0">
              <a:spcBef>
                <a:spcPts val="0"/>
              </a:spcBef>
              <a:buNone/>
            </a:pPr>
            <a:r>
              <a:rPr lang="en-US" sz="1500" b="1" dirty="0">
                <a:solidFill>
                  <a:srgbClr val="006800"/>
                </a:solidFill>
                <a:latin typeface="Courier New Bold" panose="02070609020205020404" pitchFamily="49" charset="0"/>
                <a:ea typeface="MS Mincho"/>
                <a:cs typeface="Courier New" panose="02070309020205020404" pitchFamily="49" charset="0"/>
              </a:rPr>
              <a:t>"""Connects the vertices with an edge with the given weight."""</a:t>
            </a:r>
            <a:endParaRPr lang="en-US" sz="1500" dirty="0">
              <a:solidFill>
                <a:srgbClr val="006800"/>
              </a:solidFill>
              <a:latin typeface="Bank Gothic Bold"/>
              <a:ea typeface="MS Mincho"/>
              <a:cs typeface="Bank Gothic Bold"/>
            </a:endParaRPr>
          </a:p>
          <a:p>
            <a:pPr marL="57150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fromVertex</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self.getVertex</a:t>
            </a:r>
            <a:r>
              <a:rPr lang="en-US" sz="1500" b="1" dirty="0">
                <a:latin typeface="Courier New Bold" panose="02070609020205020404" pitchFamily="49" charset="0"/>
                <a:ea typeface="MS Mincho"/>
                <a:cs typeface="Courier New" panose="02070309020205020404" pitchFamily="49" charset="0"/>
              </a:rPr>
              <a:t>(</a:t>
            </a:r>
            <a:r>
              <a:rPr lang="en-US" sz="1500" b="1" dirty="0" err="1">
                <a:latin typeface="Courier New Bold" panose="02070609020205020404" pitchFamily="49" charset="0"/>
                <a:ea typeface="MS Mincho"/>
                <a:cs typeface="Courier New" panose="02070309020205020404" pitchFamily="49" charset="0"/>
              </a:rPr>
              <a:t>fromLabel</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57150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toVertex</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self.getVertex</a:t>
            </a:r>
            <a:r>
              <a:rPr lang="en-US" sz="1500" b="1" dirty="0">
                <a:latin typeface="Courier New Bold" panose="02070609020205020404" pitchFamily="49" charset="0"/>
                <a:ea typeface="MS Mincho"/>
                <a:cs typeface="Courier New" panose="02070309020205020404" pitchFamily="49" charset="0"/>
              </a:rPr>
              <a:t>(</a:t>
            </a:r>
            <a:r>
              <a:rPr lang="en-US" sz="1500" b="1" dirty="0" err="1">
                <a:latin typeface="Courier New Bold" panose="02070609020205020404" pitchFamily="49" charset="0"/>
                <a:ea typeface="MS Mincho"/>
                <a:cs typeface="Courier New" panose="02070309020205020404" pitchFamily="49" charset="0"/>
              </a:rPr>
              <a:t>toLabel</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57150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fromVertex.addEdgeTo</a:t>
            </a:r>
            <a:r>
              <a:rPr lang="en-US" sz="1500" b="1" dirty="0">
                <a:latin typeface="Courier New Bold" panose="02070609020205020404" pitchFamily="49" charset="0"/>
                <a:ea typeface="MS Mincho"/>
                <a:cs typeface="Courier New" panose="02070309020205020404" pitchFamily="49" charset="0"/>
              </a:rPr>
              <a:t>(</a:t>
            </a:r>
            <a:r>
              <a:rPr lang="en-US" sz="1500" b="1" dirty="0" err="1">
                <a:latin typeface="Courier New Bold" panose="02070609020205020404" pitchFamily="49" charset="0"/>
                <a:ea typeface="MS Mincho"/>
                <a:cs typeface="Courier New" panose="02070309020205020404" pitchFamily="49" charset="0"/>
              </a:rPr>
              <a:t>toVertex</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weight)</a:t>
            </a:r>
            <a:endParaRPr lang="en-US" sz="1500" dirty="0">
              <a:latin typeface="Bank Gothic Bold"/>
              <a:ea typeface="MS Mincho"/>
              <a:cs typeface="Bank Gothic Bold"/>
            </a:endParaRPr>
          </a:p>
          <a:p>
            <a:pPr marL="57150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self.edgeCount</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1</a:t>
            </a:r>
            <a:endParaRPr lang="en-US" sz="1500" dirty="0">
              <a:latin typeface="Bank Gothic Bold"/>
              <a:ea typeface="MS Mincho"/>
              <a:cs typeface="Bank Gothic Bold"/>
            </a:endParaRPr>
          </a:p>
          <a:p>
            <a:pPr marL="171450" lvl="1" indent="0">
              <a:spcBef>
                <a:spcPts val="0"/>
              </a:spcBef>
              <a:buNone/>
            </a:pPr>
            <a:r>
              <a:rPr lang="en-US" sz="1500" dirty="0">
                <a:latin typeface="Bank Gothic Bold"/>
                <a:ea typeface="MS Mincho"/>
                <a:cs typeface="Bank Gothic Bold"/>
              </a:rPr>
              <a:t> </a:t>
            </a:r>
          </a:p>
          <a:p>
            <a:pPr marL="171450" lvl="1" indent="0">
              <a:spcBef>
                <a:spcPts val="0"/>
              </a:spcBef>
              <a:buNone/>
            </a:pPr>
            <a:r>
              <a:rPr lang="en-US" sz="1500" b="1" dirty="0" err="1">
                <a:solidFill>
                  <a:srgbClr val="8A3800"/>
                </a:solidFill>
                <a:latin typeface="Courier New Bold" panose="02070609020205020404" pitchFamily="49" charset="0"/>
                <a:ea typeface="MS Mincho"/>
                <a:cs typeface="Courier New" panose="02070309020205020404" pitchFamily="49" charset="0"/>
              </a:rPr>
              <a:t>def</a:t>
            </a:r>
            <a:r>
              <a:rPr lang="en-US" sz="1500" dirty="0">
                <a:latin typeface="Times" panose="02020603050405020304" pitchFamily="18" charset="0"/>
                <a:ea typeface="MS Mincho"/>
                <a:cs typeface="Bank Gothic Bold"/>
              </a:rPr>
              <a:t> </a:t>
            </a:r>
            <a:r>
              <a:rPr lang="en-US" sz="1500" b="1" dirty="0" err="1">
                <a:solidFill>
                  <a:srgbClr val="0000FF"/>
                </a:solidFill>
                <a:latin typeface="Courier New Bold" panose="02070609020205020404" pitchFamily="49" charset="0"/>
                <a:ea typeface="MS Mincho"/>
                <a:cs typeface="Courier New" panose="02070309020205020404" pitchFamily="49" charset="0"/>
              </a:rPr>
              <a:t>getEdge</a:t>
            </a:r>
            <a:r>
              <a:rPr lang="en-US" sz="1500" b="1" dirty="0">
                <a:latin typeface="Courier New Bold" panose="02070609020205020404" pitchFamily="49" charset="0"/>
                <a:ea typeface="MS Mincho"/>
                <a:cs typeface="Courier New" panose="02070309020205020404" pitchFamily="49" charset="0"/>
              </a:rPr>
              <a:t>(self,</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fromLabel</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toLabel</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571500" lvl="1" indent="0">
              <a:spcBef>
                <a:spcPts val="0"/>
              </a:spcBef>
              <a:buNone/>
            </a:pPr>
            <a:r>
              <a:rPr lang="en-US" sz="1500" b="1" dirty="0">
                <a:solidFill>
                  <a:srgbClr val="006800"/>
                </a:solidFill>
                <a:latin typeface="Courier New Bold" panose="02070609020205020404" pitchFamily="49" charset="0"/>
                <a:ea typeface="MS Mincho"/>
                <a:cs typeface="Courier New" panose="02070309020205020404" pitchFamily="49" charset="0"/>
              </a:rPr>
              <a:t>"""Returns the edge connecting the two vertices, or None if</a:t>
            </a:r>
            <a:endParaRPr lang="en-US" sz="1500" dirty="0">
              <a:solidFill>
                <a:srgbClr val="006800"/>
              </a:solidFill>
              <a:latin typeface="Bank Gothic Bold"/>
              <a:ea typeface="MS Mincho"/>
              <a:cs typeface="Bank Gothic Bold"/>
            </a:endParaRPr>
          </a:p>
          <a:p>
            <a:pPr marL="571500" lvl="1" indent="0">
              <a:spcBef>
                <a:spcPts val="0"/>
              </a:spcBef>
              <a:buNone/>
            </a:pPr>
            <a:r>
              <a:rPr lang="en-US" sz="1500" b="1" dirty="0">
                <a:solidFill>
                  <a:srgbClr val="006800"/>
                </a:solidFill>
                <a:latin typeface="Courier New Bold" panose="02070609020205020404" pitchFamily="49" charset="0"/>
                <a:ea typeface="MS Mincho"/>
                <a:cs typeface="Courier New" panose="02070309020205020404" pitchFamily="49" charset="0"/>
              </a:rPr>
              <a:t>no edge exists."""</a:t>
            </a:r>
            <a:endParaRPr lang="en-US" sz="1500" dirty="0">
              <a:solidFill>
                <a:srgbClr val="006800"/>
              </a:solidFill>
              <a:latin typeface="Bank Gothic Bold"/>
              <a:ea typeface="MS Mincho"/>
              <a:cs typeface="Bank Gothic Bold"/>
            </a:endParaRPr>
          </a:p>
          <a:p>
            <a:pPr marL="57150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fromVertex</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self.getVertex</a:t>
            </a:r>
            <a:r>
              <a:rPr lang="en-US" sz="1500" b="1" dirty="0">
                <a:latin typeface="Courier New Bold" panose="02070609020205020404" pitchFamily="49" charset="0"/>
                <a:ea typeface="MS Mincho"/>
                <a:cs typeface="Courier New" panose="02070309020205020404" pitchFamily="49" charset="0"/>
              </a:rPr>
              <a:t>(</a:t>
            </a:r>
            <a:r>
              <a:rPr lang="en-US" sz="1500" b="1" dirty="0" err="1">
                <a:latin typeface="Courier New Bold" panose="02070609020205020404" pitchFamily="49" charset="0"/>
                <a:ea typeface="MS Mincho"/>
                <a:cs typeface="Courier New" panose="02070309020205020404" pitchFamily="49" charset="0"/>
              </a:rPr>
              <a:t>fromLabel</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57150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toVertex</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self.getVertex</a:t>
            </a:r>
            <a:r>
              <a:rPr lang="en-US" sz="1500" b="1" dirty="0">
                <a:latin typeface="Courier New Bold" panose="02070609020205020404" pitchFamily="49" charset="0"/>
                <a:ea typeface="MS Mincho"/>
                <a:cs typeface="Courier New" panose="02070309020205020404" pitchFamily="49" charset="0"/>
              </a:rPr>
              <a:t>(</a:t>
            </a:r>
            <a:r>
              <a:rPr lang="en-US" sz="1500" b="1" dirty="0" err="1">
                <a:latin typeface="Courier New Bold" panose="02070609020205020404" pitchFamily="49" charset="0"/>
                <a:ea typeface="MS Mincho"/>
                <a:cs typeface="Courier New" panose="02070309020205020404" pitchFamily="49" charset="0"/>
              </a:rPr>
              <a:t>toLabel</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571500" lvl="1" indent="0">
              <a:spcBef>
                <a:spcPts val="0"/>
              </a:spcBef>
              <a:buNone/>
            </a:pPr>
            <a:r>
              <a:rPr lang="en-US" sz="1500" b="1" dirty="0">
                <a:solidFill>
                  <a:srgbClr val="8A3800"/>
                </a:solidFill>
                <a:latin typeface="Courier New Bold" panose="02070609020205020404" pitchFamily="49" charset="0"/>
                <a:ea typeface="MS Mincho"/>
                <a:cs typeface="Courier New" panose="02070309020205020404" pitchFamily="49" charset="0"/>
              </a:rPr>
              <a:t>return</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fromVertex.getEdgeTo</a:t>
            </a:r>
            <a:r>
              <a:rPr lang="en-US" sz="1500" b="1" dirty="0">
                <a:latin typeface="Courier New Bold" panose="02070609020205020404" pitchFamily="49" charset="0"/>
                <a:ea typeface="MS Mincho"/>
                <a:cs typeface="Courier New" panose="02070309020205020404" pitchFamily="49" charset="0"/>
              </a:rPr>
              <a:t>(</a:t>
            </a:r>
            <a:r>
              <a:rPr lang="en-US" sz="1500" b="1" dirty="0" err="1">
                <a:latin typeface="Courier New Bold" panose="02070609020205020404" pitchFamily="49" charset="0"/>
                <a:ea typeface="MS Mincho"/>
                <a:cs typeface="Courier New" panose="02070309020205020404" pitchFamily="49" charset="0"/>
              </a:rPr>
              <a:t>toVertex</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171450" lvl="1" indent="0">
              <a:spcBef>
                <a:spcPts val="0"/>
              </a:spcBef>
              <a:buNone/>
            </a:pPr>
            <a:r>
              <a:rPr lang="en-US" sz="1500" dirty="0">
                <a:latin typeface="Bank Gothic Bold"/>
                <a:ea typeface="MS Mincho"/>
                <a:cs typeface="Bank Gothic Bold"/>
              </a:rPr>
              <a:t> </a:t>
            </a:r>
          </a:p>
          <a:p>
            <a:pPr marL="171450" lvl="1" indent="0">
              <a:spcBef>
                <a:spcPts val="0"/>
              </a:spcBef>
              <a:buNone/>
            </a:pPr>
            <a:r>
              <a:rPr lang="en-US" sz="1500" b="1" dirty="0" err="1">
                <a:solidFill>
                  <a:srgbClr val="8A3800"/>
                </a:solidFill>
                <a:latin typeface="Courier New Bold" panose="02070609020205020404" pitchFamily="49" charset="0"/>
                <a:ea typeface="MS Mincho"/>
                <a:cs typeface="Courier New" panose="02070309020205020404" pitchFamily="49" charset="0"/>
              </a:rPr>
              <a:t>def</a:t>
            </a:r>
            <a:r>
              <a:rPr lang="en-US" sz="1500" dirty="0">
                <a:solidFill>
                  <a:srgbClr val="8A3800"/>
                </a:solidFill>
                <a:latin typeface="Times" panose="02020603050405020304" pitchFamily="18" charset="0"/>
                <a:ea typeface="MS Mincho"/>
                <a:cs typeface="Bank Gothic Bold"/>
              </a:rPr>
              <a:t> </a:t>
            </a:r>
            <a:r>
              <a:rPr lang="en-US" sz="1500" b="1" dirty="0" err="1">
                <a:solidFill>
                  <a:srgbClr val="0000FF"/>
                </a:solidFill>
                <a:latin typeface="Courier New Bold" panose="02070609020205020404" pitchFamily="49" charset="0"/>
                <a:ea typeface="MS Mincho"/>
                <a:cs typeface="Courier New" panose="02070309020205020404" pitchFamily="49" charset="0"/>
              </a:rPr>
              <a:t>removeEdge</a:t>
            </a:r>
            <a:r>
              <a:rPr lang="en-US" sz="1500" b="1" dirty="0">
                <a:latin typeface="Courier New Bold" panose="02070609020205020404" pitchFamily="49" charset="0"/>
                <a:ea typeface="MS Mincho"/>
                <a:cs typeface="Courier New" panose="02070309020205020404" pitchFamily="49" charset="0"/>
              </a:rPr>
              <a:t>(self,</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fromLabel</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toLabel</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571500" lvl="1" indent="0">
              <a:spcBef>
                <a:spcPts val="0"/>
              </a:spcBef>
              <a:buNone/>
            </a:pPr>
            <a:r>
              <a:rPr lang="en-US" sz="1500" b="1" dirty="0">
                <a:solidFill>
                  <a:srgbClr val="006800"/>
                </a:solidFill>
                <a:latin typeface="Courier New Bold" panose="02070609020205020404" pitchFamily="49" charset="0"/>
                <a:ea typeface="MS Mincho"/>
                <a:cs typeface="Courier New" panose="02070309020205020404" pitchFamily="49" charset="0"/>
              </a:rPr>
              <a:t>"""Returns True if the edge was removed, or False otherwise."""</a:t>
            </a:r>
            <a:endParaRPr lang="en-US" sz="1500" dirty="0">
              <a:solidFill>
                <a:srgbClr val="006800"/>
              </a:solidFill>
              <a:latin typeface="Bank Gothic Bold"/>
              <a:ea typeface="MS Mincho"/>
              <a:cs typeface="Bank Gothic Bold"/>
            </a:endParaRPr>
          </a:p>
          <a:p>
            <a:pPr marL="57150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fromVertex</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self.getVertex</a:t>
            </a:r>
            <a:r>
              <a:rPr lang="en-US" sz="1500" b="1" dirty="0">
                <a:latin typeface="Courier New Bold" panose="02070609020205020404" pitchFamily="49" charset="0"/>
                <a:ea typeface="MS Mincho"/>
                <a:cs typeface="Courier New" panose="02070309020205020404" pitchFamily="49" charset="0"/>
              </a:rPr>
              <a:t>(</a:t>
            </a:r>
            <a:r>
              <a:rPr lang="en-US" sz="1500" b="1" dirty="0" err="1">
                <a:latin typeface="Courier New Bold" panose="02070609020205020404" pitchFamily="49" charset="0"/>
                <a:ea typeface="MS Mincho"/>
                <a:cs typeface="Courier New" panose="02070309020205020404" pitchFamily="49" charset="0"/>
              </a:rPr>
              <a:t>fromLabel</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57150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toVertex</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self.getVertex</a:t>
            </a:r>
            <a:r>
              <a:rPr lang="en-US" sz="1500" b="1" dirty="0">
                <a:latin typeface="Courier New Bold" panose="02070609020205020404" pitchFamily="49" charset="0"/>
                <a:ea typeface="MS Mincho"/>
                <a:cs typeface="Courier New" panose="02070309020205020404" pitchFamily="49" charset="0"/>
              </a:rPr>
              <a:t>(</a:t>
            </a:r>
            <a:r>
              <a:rPr lang="en-US" sz="1500" b="1" dirty="0" err="1">
                <a:latin typeface="Courier New Bold" panose="02070609020205020404" pitchFamily="49" charset="0"/>
                <a:ea typeface="MS Mincho"/>
                <a:cs typeface="Courier New" panose="02070309020205020404" pitchFamily="49" charset="0"/>
              </a:rPr>
              <a:t>toLabel</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57150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edgeRemovedFlg</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fromVertex.removeEdgeTo</a:t>
            </a:r>
            <a:r>
              <a:rPr lang="en-US" sz="1500" b="1" dirty="0">
                <a:latin typeface="Courier New Bold" panose="02070609020205020404" pitchFamily="49" charset="0"/>
                <a:ea typeface="MS Mincho"/>
                <a:cs typeface="Courier New" panose="02070309020205020404" pitchFamily="49" charset="0"/>
              </a:rPr>
              <a:t>(</a:t>
            </a:r>
            <a:r>
              <a:rPr lang="en-US" sz="1500" b="1" dirty="0" err="1">
                <a:latin typeface="Courier New Bold" panose="02070609020205020404" pitchFamily="49" charset="0"/>
                <a:ea typeface="MS Mincho"/>
                <a:cs typeface="Courier New" panose="02070309020205020404" pitchFamily="49" charset="0"/>
              </a:rPr>
              <a:t>toVertex</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571500" lvl="1" indent="0">
              <a:spcBef>
                <a:spcPts val="0"/>
              </a:spcBef>
              <a:buNone/>
            </a:pPr>
            <a:r>
              <a:rPr lang="en-US" sz="1500" b="1" dirty="0">
                <a:solidFill>
                  <a:srgbClr val="8A3800"/>
                </a:solidFill>
                <a:latin typeface="Courier New Bold" panose="02070609020205020404" pitchFamily="49" charset="0"/>
                <a:ea typeface="MS Mincho"/>
                <a:cs typeface="Courier New" panose="02070309020205020404" pitchFamily="49" charset="0"/>
              </a:rPr>
              <a:t>if</a:t>
            </a:r>
            <a:r>
              <a:rPr lang="en-US" sz="1500" dirty="0">
                <a:latin typeface="Times" panose="02020603050405020304" pitchFamily="18" charset="0"/>
                <a:ea typeface="MS Mincho"/>
                <a:cs typeface="Bank Gothic Bold"/>
              </a:rPr>
              <a:t> </a:t>
            </a:r>
            <a:r>
              <a:rPr lang="en-US" sz="1500" b="1" dirty="0" err="1">
                <a:latin typeface="Courier New Bold" panose="02070609020205020404" pitchFamily="49" charset="0"/>
                <a:ea typeface="MS Mincho"/>
                <a:cs typeface="Courier New" panose="02070309020205020404" pitchFamily="49" charset="0"/>
              </a:rPr>
              <a:t>edgeRemovedFlg</a:t>
            </a:r>
            <a:r>
              <a:rPr lang="en-US" sz="1500" b="1" dirty="0">
                <a:latin typeface="Courier New Bold" panose="02070609020205020404" pitchFamily="49" charset="0"/>
                <a:ea typeface="MS Mincho"/>
                <a:cs typeface="Courier New" panose="02070309020205020404" pitchFamily="49" charset="0"/>
              </a:rPr>
              <a:t>:</a:t>
            </a:r>
            <a:endParaRPr lang="en-US" sz="1500" dirty="0">
              <a:latin typeface="Bank Gothic Bold"/>
              <a:ea typeface="MS Mincho"/>
              <a:cs typeface="Bank Gothic Bold"/>
            </a:endParaRPr>
          </a:p>
          <a:p>
            <a:pPr marL="937260" lvl="1" indent="0">
              <a:spcBef>
                <a:spcPts val="0"/>
              </a:spcBef>
              <a:buNone/>
            </a:pPr>
            <a:r>
              <a:rPr lang="en-US" sz="1500" b="1" dirty="0" err="1">
                <a:latin typeface="Courier New Bold" panose="02070609020205020404" pitchFamily="49" charset="0"/>
                <a:ea typeface="MS Mincho"/>
                <a:cs typeface="Courier New" panose="02070309020205020404" pitchFamily="49" charset="0"/>
              </a:rPr>
              <a:t>self.edgeCount</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a:t>
            </a:r>
            <a:r>
              <a:rPr lang="en-US" sz="1500" dirty="0">
                <a:latin typeface="Times" panose="02020603050405020304" pitchFamily="18" charset="0"/>
                <a:ea typeface="MS Mincho"/>
                <a:cs typeface="Bank Gothic Bold"/>
              </a:rPr>
              <a:t> </a:t>
            </a:r>
            <a:r>
              <a:rPr lang="en-US" sz="1500" b="1" dirty="0">
                <a:latin typeface="Courier New Bold" panose="02070609020205020404" pitchFamily="49" charset="0"/>
                <a:ea typeface="MS Mincho"/>
                <a:cs typeface="Courier New" panose="02070309020205020404" pitchFamily="49" charset="0"/>
              </a:rPr>
              <a:t>1</a:t>
            </a:r>
            <a:endParaRPr lang="en-US" sz="1500" dirty="0">
              <a:latin typeface="Bank Gothic Bold"/>
              <a:ea typeface="MS Mincho"/>
              <a:cs typeface="Bank Gothic Bold"/>
            </a:endParaRPr>
          </a:p>
          <a:p>
            <a:pPr marL="342900" lvl="1" indent="0">
              <a:buNone/>
            </a:pPr>
            <a:r>
              <a:rPr lang="en-US" sz="1500" b="1" dirty="0">
                <a:solidFill>
                  <a:srgbClr val="FF6600"/>
                </a:solidFill>
                <a:latin typeface="Courier New Bold" panose="02070609020205020404" pitchFamily="49" charset="0"/>
                <a:ea typeface="MS Mincho"/>
                <a:cs typeface="Courier New" panose="02070309020205020404" pitchFamily="49" charset="0"/>
              </a:rPr>
              <a:t>  </a:t>
            </a:r>
            <a:r>
              <a:rPr lang="en-US" sz="1500" b="1" dirty="0">
                <a:solidFill>
                  <a:srgbClr val="8A3800"/>
                </a:solidFill>
                <a:latin typeface="Courier New Bold" panose="02070609020205020404" pitchFamily="49" charset="0"/>
                <a:ea typeface="MS Mincho"/>
                <a:cs typeface="Courier New" panose="02070309020205020404" pitchFamily="49" charset="0"/>
              </a:rPr>
              <a:t>return</a:t>
            </a:r>
            <a:r>
              <a:rPr lang="en-US" sz="1500" dirty="0">
                <a:latin typeface="Times" panose="02020603050405020304" pitchFamily="18" charset="0"/>
                <a:ea typeface="MS Mincho"/>
              </a:rPr>
              <a:t> </a:t>
            </a:r>
            <a:r>
              <a:rPr lang="en-US" sz="1500" b="1" dirty="0" err="1">
                <a:latin typeface="Courier New Bold" panose="02070609020205020404" pitchFamily="49" charset="0"/>
                <a:ea typeface="MS Mincho"/>
                <a:cs typeface="Courier New" panose="02070309020205020404" pitchFamily="49" charset="0"/>
              </a:rPr>
              <a:t>edgeRemovedFlg</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770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Class </a:t>
            </a:r>
            <a:r>
              <a:rPr lang="en-US" b="1" dirty="0">
                <a:latin typeface="Courier New" panose="02070309020205020404" pitchFamily="49" charset="0"/>
                <a:cs typeface="Courier New" panose="02070309020205020404" pitchFamily="49" charset="0"/>
              </a:rPr>
              <a:t>LinkedVertex </a:t>
            </a:r>
            <a:r>
              <a:rPr lang="en-US" sz="2000" dirty="0">
                <a:latin typeface="Open Sans"/>
                <a:cs typeface="Courier New" panose="02070309020205020404" pitchFamily="49" charset="0"/>
              </a:rPr>
              <a:t>(1 of 3)</a:t>
            </a:r>
            <a:endParaRPr lang="en-US" sz="2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628650" y="1825625"/>
            <a:ext cx="7886700" cy="1450975"/>
          </a:xfrm>
        </p:spPr>
        <p:txBody>
          <a:bodyPr>
            <a:normAutofit/>
          </a:bodyPr>
          <a:lstStyle/>
          <a:p>
            <a:pPr marL="291600" indent="-288000">
              <a:lnSpc>
                <a:spcPct val="100000"/>
              </a:lnSpc>
              <a:spcBef>
                <a:spcPts val="1000"/>
              </a:spcBef>
            </a:pPr>
            <a:r>
              <a:rPr lang="en-US" dirty="0"/>
              <a:t>Table 12.2 in the text lists the methods in the class </a:t>
            </a:r>
            <a:r>
              <a:rPr lang="en-US" b="1" dirty="0">
                <a:latin typeface="Courier New" panose="02070309020205020404" pitchFamily="49" charset="0"/>
                <a:cs typeface="Courier New" panose="02070309020205020404" pitchFamily="49" charset="0"/>
              </a:rPr>
              <a:t>LinkedVertex</a:t>
            </a:r>
          </a:p>
          <a:p>
            <a:pPr marL="291600" indent="-288000">
              <a:lnSpc>
                <a:spcPct val="100000"/>
              </a:lnSpc>
              <a:spcBef>
                <a:spcPts val="1000"/>
              </a:spcBef>
            </a:pPr>
            <a:r>
              <a:rPr lang="en-US" dirty="0"/>
              <a:t>The next code segment shows the constructor and the method </a:t>
            </a:r>
            <a:r>
              <a:rPr lang="en-US" b="1" dirty="0" err="1">
                <a:latin typeface="Courier New" panose="02070309020205020404" pitchFamily="49" charset="0"/>
                <a:cs typeface="Courier New" panose="02070309020205020404" pitchFamily="49" charset="0"/>
              </a:rPr>
              <a:t>setLabel</a:t>
            </a:r>
            <a:r>
              <a:rPr lang="en-US" dirty="0"/>
              <a:t>:</a:t>
            </a:r>
            <a:endParaRPr lang="en-US" dirty="0">
              <a:latin typeface="Open Sans"/>
              <a:cs typeface="Courier New" panose="02070309020205020404" pitchFamily="49" charset="0"/>
            </a:endParaRPr>
          </a:p>
        </p:txBody>
      </p:sp>
      <p:sp>
        <p:nvSpPr>
          <p:cNvPr id="5" name="Content Placeholder 4"/>
          <p:cNvSpPr>
            <a:spLocks noGrp="1"/>
          </p:cNvSpPr>
          <p:nvPr>
            <p:ph sz="quarter" idx="12"/>
          </p:nvPr>
        </p:nvSpPr>
        <p:spPr>
          <a:xfrm>
            <a:off x="788449" y="3496322"/>
            <a:ext cx="7753350" cy="2362200"/>
          </a:xfrm>
        </p:spPr>
        <p:txBody>
          <a:bodyPr>
            <a:normAutofit fontScale="92500" lnSpcReduction="20000"/>
          </a:bodyPr>
          <a:lstStyle/>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LinkedVertex</a:t>
            </a:r>
            <a:r>
              <a:rPr lang="en-US" b="1" dirty="0">
                <a:latin typeface="Courier New Bold" panose="02070609020205020404" pitchFamily="49" charset="0"/>
                <a:ea typeface="MS Mincho"/>
                <a:cs typeface="Courier New" panose="02070309020205020404" pitchFamily="49" charset="0"/>
              </a:rPr>
              <a:t>(</a:t>
            </a:r>
            <a:r>
              <a:rPr lang="en-US" b="1" dirty="0">
                <a:solidFill>
                  <a:srgbClr val="660066"/>
                </a:solidFill>
                <a:latin typeface="Courier New Bold" panose="02070609020205020404" pitchFamily="49" charset="0"/>
                <a:ea typeface="MS Mincho"/>
                <a:cs typeface="Courier New" panose="02070309020205020404" pitchFamily="49" charset="0"/>
              </a:rPr>
              <a:t>object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__init__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label):</a:t>
            </a:r>
            <a:endParaRPr lang="en-US" sz="1300" dirty="0">
              <a:latin typeface="Bank Gothic Bold"/>
              <a:ea typeface="MS Mincho"/>
              <a:cs typeface="Bank Gothic Bold"/>
            </a:endParaRPr>
          </a:p>
          <a:p>
            <a:pPr marL="857250" lvl="1" indent="0">
              <a:spcBef>
                <a:spcPts val="0"/>
              </a:spcBef>
              <a:buNone/>
            </a:pPr>
            <a:r>
              <a:rPr lang="en-US" b="1" dirty="0" err="1">
                <a:latin typeface="Courier New Bold" panose="02070609020205020404" pitchFamily="49" charset="0"/>
                <a:ea typeface="MS Mincho"/>
                <a:cs typeface="Courier New" panose="02070309020205020404" pitchFamily="49" charset="0"/>
              </a:rPr>
              <a:t>self.label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label</a:t>
            </a:r>
            <a:endParaRPr lang="en-US" sz="1300" dirty="0">
              <a:latin typeface="Bank Gothic Bold"/>
              <a:ea typeface="MS Mincho"/>
              <a:cs typeface="Bank Gothic Bold"/>
            </a:endParaRPr>
          </a:p>
          <a:p>
            <a:pPr marL="857250" lvl="1" indent="0">
              <a:spcBef>
                <a:spcPts val="0"/>
              </a:spcBef>
              <a:buNone/>
            </a:pPr>
            <a:r>
              <a:rPr lang="en-US" b="1" dirty="0" err="1">
                <a:latin typeface="Courier New Bold" panose="02070609020205020404" pitchFamily="49" charset="0"/>
                <a:ea typeface="MS Mincho"/>
                <a:cs typeface="Courier New" panose="02070309020205020404" pitchFamily="49" charset="0"/>
              </a:rPr>
              <a:t>self.edgeList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list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857250" lvl="1" indent="0">
              <a:spcBef>
                <a:spcPts val="0"/>
              </a:spcBef>
              <a:buNone/>
            </a:pPr>
            <a:r>
              <a:rPr lang="de-DE" b="1" dirty="0">
                <a:latin typeface="Courier New Bold" panose="02070609020205020404" pitchFamily="49" charset="0"/>
                <a:ea typeface="MS Mincho"/>
                <a:cs typeface="Courier New" panose="02070309020205020404" pitchFamily="49" charset="0"/>
              </a:rPr>
              <a:t>self.mark</a:t>
            </a:r>
            <a:r>
              <a:rPr lang="de-DE" dirty="0">
                <a:latin typeface="Times" panose="02020603050405020304" pitchFamily="18" charset="0"/>
                <a:ea typeface="MS Mincho"/>
                <a:cs typeface="Bank Gothic Bold"/>
              </a:rPr>
              <a:t> </a:t>
            </a:r>
            <a:r>
              <a:rPr lang="de-DE" b="1" dirty="0">
                <a:latin typeface="Courier New Bold" panose="02070609020205020404" pitchFamily="49" charset="0"/>
                <a:ea typeface="MS Mincho"/>
                <a:cs typeface="Courier New" panose="02070309020205020404" pitchFamily="49" charset="0"/>
              </a:rPr>
              <a:t>=</a:t>
            </a:r>
            <a:r>
              <a:rPr lang="de-DE"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False</a:t>
            </a:r>
            <a:endParaRPr lang="en-US" sz="1300" dirty="0">
              <a:solidFill>
                <a:srgbClr val="8A3800"/>
              </a:solidFill>
              <a:latin typeface="Bank Gothic Bold"/>
              <a:ea typeface="MS Mincho"/>
              <a:cs typeface="Bank Gothic Bold"/>
            </a:endParaRPr>
          </a:p>
          <a:p>
            <a:pPr marL="171450" lvl="1" indent="0">
              <a:spcBef>
                <a:spcPts val="0"/>
              </a:spcBef>
              <a:buNone/>
            </a:pPr>
            <a:r>
              <a:rPr lang="de-DE" dirty="0">
                <a:latin typeface="Bank Gothic Bold"/>
                <a:ea typeface="MS Mincho"/>
                <a:cs typeface="Bank Gothic Bold"/>
              </a:rPr>
              <a:t> </a:t>
            </a:r>
            <a:endParaRPr lang="en-US"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setLabel</a:t>
            </a:r>
            <a:r>
              <a:rPr lang="de-DE" b="1" dirty="0">
                <a:latin typeface="Courier New Bold" panose="02070609020205020404" pitchFamily="49" charset="0"/>
                <a:ea typeface="MS Mincho"/>
                <a:cs typeface="Courier New" panose="02070309020205020404" pitchFamily="49" charset="0"/>
              </a:rPr>
              <a:t>(self,</a:t>
            </a:r>
            <a:r>
              <a:rPr lang="de-DE" dirty="0">
                <a:latin typeface="Times" panose="02020603050405020304" pitchFamily="18" charset="0"/>
                <a:ea typeface="MS Mincho"/>
                <a:cs typeface="Bank Gothic Bold"/>
              </a:rPr>
              <a:t> </a:t>
            </a:r>
            <a:r>
              <a:rPr lang="de-DE" b="1" dirty="0">
                <a:latin typeface="Courier New Bold" panose="02070609020205020404" pitchFamily="49" charset="0"/>
                <a:ea typeface="MS Mincho"/>
                <a:cs typeface="Courier New" panose="02070309020205020404" pitchFamily="49" charset="0"/>
              </a:rPr>
              <a:t>label,</a:t>
            </a:r>
            <a:r>
              <a:rPr lang="de-DE" dirty="0">
                <a:latin typeface="Times" panose="02020603050405020304" pitchFamily="18" charset="0"/>
                <a:ea typeface="MS Mincho"/>
                <a:cs typeface="Bank Gothic Bold"/>
              </a:rPr>
              <a:t> </a:t>
            </a:r>
            <a:r>
              <a:rPr lang="de-DE" b="1" dirty="0">
                <a:latin typeface="Courier New Bold" panose="02070609020205020404" pitchFamily="49" charset="0"/>
                <a:ea typeface="MS Mincho"/>
                <a:cs typeface="Courier New" panose="02070309020205020404" pitchFamily="49" charset="0"/>
              </a:rPr>
              <a:t>g):</a:t>
            </a:r>
            <a:endParaRPr lang="en-US" sz="1300" dirty="0">
              <a:latin typeface="Bank Gothic Bold"/>
              <a:ea typeface="MS Mincho"/>
              <a:cs typeface="Bank Gothic Bold"/>
            </a:endParaRPr>
          </a:p>
          <a:p>
            <a:pPr marL="8572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"""Sets the vertex’s label to label."""</a:t>
            </a:r>
            <a:endParaRPr lang="en-US" sz="1300" dirty="0">
              <a:solidFill>
                <a:srgbClr val="006800"/>
              </a:solidFill>
              <a:latin typeface="Bank Gothic Bold"/>
              <a:ea typeface="MS Mincho"/>
              <a:cs typeface="Bank Gothic Bold"/>
            </a:endParaRPr>
          </a:p>
          <a:p>
            <a:pPr marL="857250" lvl="1" indent="0">
              <a:spcBef>
                <a:spcPts val="0"/>
              </a:spcBef>
              <a:buNone/>
            </a:pPr>
            <a:r>
              <a:rPr lang="en-US" b="1" dirty="0" err="1">
                <a:latin typeface="Courier New Bold" panose="02070609020205020404" pitchFamily="49" charset="0"/>
                <a:ea typeface="MS Mincho"/>
                <a:cs typeface="Courier New" panose="02070309020205020404" pitchFamily="49" charset="0"/>
              </a:rPr>
              <a:t>g.vertices.pop</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self.label</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857250" lvl="1" indent="0">
              <a:spcBef>
                <a:spcPts val="0"/>
              </a:spcBef>
              <a:buNone/>
            </a:pPr>
            <a:r>
              <a:rPr lang="en-US" b="1" dirty="0" err="1">
                <a:latin typeface="Courier New Bold" panose="02070609020205020404" pitchFamily="49" charset="0"/>
                <a:ea typeface="MS Mincho"/>
                <a:cs typeface="Courier New" panose="02070309020205020404" pitchFamily="49" charset="0"/>
              </a:rPr>
              <a:t>g.vertices</a:t>
            </a:r>
            <a:r>
              <a:rPr lang="en-US" b="1" dirty="0">
                <a:latin typeface="Courier New Bold" panose="02070609020205020404" pitchFamily="49" charset="0"/>
                <a:ea typeface="MS Mincho"/>
                <a:cs typeface="Courier New" panose="02070309020205020404" pitchFamily="49" charset="0"/>
              </a:rPr>
              <a:t>[label]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342900" lvl="1" indent="0">
              <a:buNone/>
            </a:pPr>
            <a:r>
              <a:rPr lang="en-US" b="1" dirty="0" err="1">
                <a:latin typeface="Courier New Bold" panose="02070609020205020404" pitchFamily="49" charset="0"/>
                <a:ea typeface="MS Mincho"/>
                <a:cs typeface="Courier New" panose="02070309020205020404" pitchFamily="49" charset="0"/>
              </a:rPr>
              <a:t>self.label</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label</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200280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Class </a:t>
            </a:r>
            <a:r>
              <a:rPr lang="en-US" b="1" dirty="0">
                <a:latin typeface="Courier New" panose="02070309020205020404" pitchFamily="49" charset="0"/>
                <a:cs typeface="Courier New" panose="02070309020205020404" pitchFamily="49" charset="0"/>
              </a:rPr>
              <a:t>LinkedVertex </a:t>
            </a:r>
            <a:r>
              <a:rPr lang="en-US" sz="2000" dirty="0">
                <a:latin typeface="Open Sans"/>
                <a:cs typeface="Courier New" panose="02070309020205020404" pitchFamily="49" charset="0"/>
              </a:rPr>
              <a:t>(2 of 3)</a:t>
            </a:r>
            <a:endParaRPr lang="en-US" sz="2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628650" y="1825625"/>
            <a:ext cx="7886700" cy="3965575"/>
          </a:xfrm>
        </p:spPr>
        <p:txBody>
          <a:bodyPr>
            <a:normAutofit/>
          </a:bodyPr>
          <a:lstStyle/>
          <a:p>
            <a:pPr marL="320040" indent="-320040">
              <a:spcBef>
                <a:spcPts val="1000"/>
              </a:spcBef>
            </a:pPr>
            <a:r>
              <a:rPr lang="en-US" dirty="0"/>
              <a:t>The  </a:t>
            </a:r>
            <a:r>
              <a:rPr lang="en-US" b="1" dirty="0">
                <a:latin typeface="Courier New" panose="02070309020205020404" pitchFamily="49" charset="0"/>
                <a:cs typeface="Courier New" panose="02070309020205020404" pitchFamily="49" charset="0"/>
              </a:rPr>
              <a:t>LinkedVertex</a:t>
            </a:r>
            <a:r>
              <a:rPr lang="en-US" b="1" dirty="0"/>
              <a:t> </a:t>
            </a:r>
            <a:r>
              <a:rPr lang="en-US" dirty="0"/>
              <a:t> class defines several other methods used by  </a:t>
            </a:r>
            <a:r>
              <a:rPr lang="en-US" b="1" dirty="0">
                <a:latin typeface="Courier New" panose="02070309020205020404" pitchFamily="49" charset="0"/>
                <a:cs typeface="Courier New" panose="02070309020205020404" pitchFamily="49" charset="0"/>
              </a:rPr>
              <a:t>LinkedGraph</a:t>
            </a:r>
            <a:r>
              <a:rPr lang="en-US" b="1" dirty="0"/>
              <a:t> </a:t>
            </a:r>
            <a:r>
              <a:rPr lang="en-US" dirty="0"/>
              <a:t> to access the edges of a vertex</a:t>
            </a:r>
          </a:p>
          <a:p>
            <a:pPr marL="320040" indent="-320040">
              <a:spcBef>
                <a:spcPts val="1000"/>
              </a:spcBef>
            </a:pPr>
            <a:r>
              <a:rPr lang="en-US" dirty="0"/>
              <a:t>Adding and accessing an edge involve direct calls to the corresponding list methods, as does the iterator method  </a:t>
            </a:r>
            <a:r>
              <a:rPr lang="en-US" b="1" dirty="0">
                <a:latin typeface="Courier New" panose="02070309020205020404" pitchFamily="49" charset="0"/>
                <a:cs typeface="Courier New" panose="02070309020205020404" pitchFamily="49" charset="0"/>
              </a:rPr>
              <a:t>incidentEdges</a:t>
            </a:r>
            <a:r>
              <a:rPr lang="en-US" b="1" dirty="0"/>
              <a:t> </a:t>
            </a:r>
          </a:p>
          <a:p>
            <a:pPr marL="320040" indent="-320040">
              <a:spcBef>
                <a:spcPts val="1000"/>
              </a:spcBef>
            </a:pPr>
            <a:r>
              <a:rPr lang="en-US" dirty="0"/>
              <a:t>The method  </a:t>
            </a:r>
            <a:r>
              <a:rPr lang="en-US" b="1" dirty="0">
                <a:latin typeface="Courier New" panose="02070309020205020404" pitchFamily="49" charset="0"/>
                <a:cs typeface="Courier New" panose="02070309020205020404" pitchFamily="49" charset="0"/>
              </a:rPr>
              <a:t>getNeighboringVertices</a:t>
            </a:r>
            <a:r>
              <a:rPr lang="en-US" b="1" dirty="0"/>
              <a:t> </a:t>
            </a:r>
            <a:r>
              <a:rPr lang="en-US" dirty="0"/>
              <a:t> builds a list of the other vertices from the list of edges:</a:t>
            </a:r>
          </a:p>
          <a:p>
            <a:pPr lvl="1">
              <a:spcBef>
                <a:spcPts val="1000"/>
              </a:spcBef>
            </a:pPr>
            <a:r>
              <a:rPr lang="en-US" dirty="0"/>
              <a:t>Using the  </a:t>
            </a:r>
            <a:r>
              <a:rPr lang="en-US" b="1" dirty="0">
                <a:latin typeface="Courier New" panose="02070309020205020404" pitchFamily="49" charset="0"/>
                <a:cs typeface="Courier New" panose="02070309020205020404" pitchFamily="49" charset="0"/>
              </a:rPr>
              <a:t>LinkedEdge</a:t>
            </a:r>
            <a:r>
              <a:rPr lang="en-US" b="1" dirty="0"/>
              <a:t> </a:t>
            </a:r>
            <a:r>
              <a:rPr lang="en-US" dirty="0"/>
              <a:t> method  </a:t>
            </a:r>
            <a:r>
              <a:rPr lang="en-US" b="1" dirty="0">
                <a:latin typeface="Courier New" panose="02070309020205020404" pitchFamily="49" charset="0"/>
                <a:cs typeface="Courier New" panose="02070309020205020404" pitchFamily="49" charset="0"/>
              </a:rPr>
              <a:t>getOtherVertex</a:t>
            </a:r>
          </a:p>
          <a:p>
            <a:pPr marL="320040" indent="-320040">
              <a:spcBef>
                <a:spcPts val="1000"/>
              </a:spcBef>
            </a:pPr>
            <a:r>
              <a:rPr lang="en-US" dirty="0"/>
              <a:t>The method  </a:t>
            </a:r>
            <a:r>
              <a:rPr lang="en-US" b="1" dirty="0">
                <a:latin typeface="Courier New" panose="02070309020205020404" pitchFamily="49" charset="0"/>
                <a:cs typeface="Courier New" panose="02070309020205020404" pitchFamily="49" charset="0"/>
              </a:rPr>
              <a:t>removeEdgeTo</a:t>
            </a:r>
            <a:r>
              <a:rPr lang="en-US" b="1" dirty="0"/>
              <a:t> </a:t>
            </a:r>
            <a:r>
              <a:rPr lang="en-US" dirty="0"/>
              <a:t> creates a dummy edge with the current vertex and the argument vertex</a:t>
            </a:r>
          </a:p>
          <a:p>
            <a:pPr lvl="1">
              <a:spcBef>
                <a:spcPts val="1000"/>
              </a:spcBef>
            </a:pPr>
            <a:r>
              <a:rPr lang="en-US" dirty="0"/>
              <a:t>And removes the corresponding edge from the list if it is in the list</a:t>
            </a:r>
            <a:endParaRPr lang="en-US" dirty="0">
              <a:latin typeface="Open Sans"/>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7787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b="1" dirty="0"/>
              <a:t>The Class </a:t>
            </a:r>
            <a:r>
              <a:rPr lang="en-US" b="1" dirty="0">
                <a:latin typeface="Courier New" panose="02070309020205020404" pitchFamily="49" charset="0"/>
                <a:cs typeface="Courier New" panose="02070309020205020404" pitchFamily="49" charset="0"/>
              </a:rPr>
              <a:t>LinkedVertex </a:t>
            </a:r>
            <a:r>
              <a:rPr lang="en-US" sz="2000" dirty="0">
                <a:latin typeface="Open Sans"/>
                <a:cs typeface="Courier New" panose="02070309020205020404" pitchFamily="49" charset="0"/>
              </a:rPr>
              <a:t>(3 of 3)</a:t>
            </a:r>
            <a:endParaRPr lang="en-US" sz="2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603497" y="1842893"/>
            <a:ext cx="7886700" cy="376524"/>
          </a:xfrm>
        </p:spPr>
        <p:txBody>
          <a:bodyPr>
            <a:normAutofit/>
          </a:bodyPr>
          <a:lstStyle/>
          <a:p>
            <a:pPr marL="291600" indent="-291600">
              <a:spcBef>
                <a:spcPts val="1000"/>
              </a:spcBef>
            </a:pPr>
            <a:r>
              <a:rPr lang="en-US" dirty="0"/>
              <a:t>Code:</a:t>
            </a:r>
            <a:endParaRPr lang="en-US" dirty="0">
              <a:latin typeface="Open Sans"/>
              <a:cs typeface="Courier New" panose="02070309020205020404" pitchFamily="49" charset="0"/>
            </a:endParaRPr>
          </a:p>
        </p:txBody>
      </p:sp>
      <p:sp>
        <p:nvSpPr>
          <p:cNvPr id="5" name="Content Placeholder 4"/>
          <p:cNvSpPr>
            <a:spLocks noGrp="1"/>
          </p:cNvSpPr>
          <p:nvPr>
            <p:ph sz="quarter" idx="12"/>
          </p:nvPr>
        </p:nvSpPr>
        <p:spPr>
          <a:xfrm>
            <a:off x="628650" y="2362200"/>
            <a:ext cx="8286750" cy="3505200"/>
          </a:xfrm>
        </p:spPr>
        <p:txBody>
          <a:bodyPr>
            <a:normAutofit fontScale="92500" lnSpcReduction="10000"/>
          </a:bodyPr>
          <a:lstStyle/>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neighboringVertices</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the neighboring vertices of this vertex."""</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vertices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list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for</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edge</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self.edgeList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vertices.append</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edge.getOtherVertex</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iter</a:t>
            </a:r>
            <a:r>
              <a:rPr lang="en-US" b="1" dirty="0">
                <a:latin typeface="Courier New Bold" panose="02070609020205020404" pitchFamily="49" charset="0"/>
                <a:ea typeface="MS Mincho"/>
                <a:cs typeface="Courier New" panose="02070309020205020404" pitchFamily="49" charset="0"/>
              </a:rPr>
              <a:t>(vertices)</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removeEdgeTo</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toVertex</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True if the edge exists and is removed,</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or False otherwise."""</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edge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LinkedEdge</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toVertex</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edge</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self.edgeList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self.edgeList.remove</a:t>
            </a:r>
            <a:r>
              <a:rPr lang="en-US" b="1" dirty="0">
                <a:latin typeface="Courier New Bold" panose="02070609020205020404" pitchFamily="49" charset="0"/>
                <a:ea typeface="MS Mincho"/>
                <a:cs typeface="Courier New" panose="02070309020205020404" pitchFamily="49" charset="0"/>
              </a:rPr>
              <a:t>(edge)</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True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else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False</a:t>
            </a:r>
            <a:endParaRPr lang="en-US" dirty="0">
              <a:solidFill>
                <a:srgbClr val="8A3800"/>
              </a:solidFill>
            </a:endParaRP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69570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Class </a:t>
            </a:r>
            <a:r>
              <a:rPr lang="en-US" b="1" dirty="0" err="1">
                <a:latin typeface="Courier New" panose="02070309020205020404" pitchFamily="49" charset="0"/>
                <a:cs typeface="Courier New" panose="02070309020205020404" pitchFamily="49" charset="0"/>
              </a:rPr>
              <a:t>LinkedEdge</a:t>
            </a:r>
            <a:r>
              <a:rPr lang="en-US" b="1"/>
              <a:t> </a:t>
            </a:r>
            <a:r>
              <a:rPr lang="en-US" sz="2000"/>
              <a:t>(1 </a:t>
            </a:r>
            <a:r>
              <a:rPr lang="en-US" sz="2000" dirty="0"/>
              <a:t>of 2)</a:t>
            </a:r>
            <a:endParaRPr lang="en-US" sz="20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628650" y="1825625"/>
            <a:ext cx="7886700" cy="2898775"/>
          </a:xfrm>
        </p:spPr>
        <p:txBody>
          <a:bodyPr/>
          <a:lstStyle/>
          <a:p>
            <a:pPr marL="320040" indent="-320040">
              <a:spcBef>
                <a:spcPts val="1000"/>
              </a:spcBef>
            </a:pPr>
            <a:r>
              <a:rPr lang="en-US" dirty="0"/>
              <a:t>Table 12.3 in the text lists the methods in the class </a:t>
            </a:r>
            <a:r>
              <a:rPr lang="en-US" b="1" dirty="0">
                <a:latin typeface="Courier New" panose="02070309020205020404" pitchFamily="49" charset="0"/>
                <a:cs typeface="Courier New" panose="02070309020205020404" pitchFamily="49" charset="0"/>
              </a:rPr>
              <a:t>LinkedEdge</a:t>
            </a:r>
          </a:p>
          <a:p>
            <a:pPr marL="320040" indent="-320040">
              <a:spcBef>
                <a:spcPts val="1000"/>
              </a:spcBef>
            </a:pPr>
            <a:r>
              <a:rPr lang="en-US" dirty="0"/>
              <a:t>An edge maintains references to its two vertices, its weight, and a mark</a:t>
            </a:r>
          </a:p>
          <a:p>
            <a:pPr marL="320040" indent="-320040">
              <a:spcBef>
                <a:spcPts val="1000"/>
              </a:spcBef>
            </a:pPr>
            <a:r>
              <a:rPr lang="en-US" dirty="0"/>
              <a:t>Although the weight can be any object labeling the edge,</a:t>
            </a:r>
          </a:p>
          <a:p>
            <a:pPr lvl="1">
              <a:spcBef>
                <a:spcPts val="1000"/>
              </a:spcBef>
            </a:pPr>
            <a:r>
              <a:rPr lang="en-US" dirty="0"/>
              <a:t>The weight is often a number or some other comparable value</a:t>
            </a:r>
          </a:p>
          <a:p>
            <a:pPr marL="320040" indent="-320040">
              <a:spcBef>
                <a:spcPts val="1000"/>
              </a:spcBef>
            </a:pPr>
            <a:r>
              <a:rPr lang="en-US" dirty="0"/>
              <a:t>Two edges are considered equal if they have the same vertices and weight</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3647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lstStyle/>
          <a:p>
            <a:r>
              <a:rPr lang="en-US" b="1" dirty="0"/>
              <a:t>Graph Terminology </a:t>
            </a:r>
            <a:r>
              <a:rPr lang="en-US" sz="2000" dirty="0"/>
              <a:t>(3 of 12)</a:t>
            </a:r>
          </a:p>
        </p:txBody>
      </p:sp>
      <p:sp>
        <p:nvSpPr>
          <p:cNvPr id="3" name="Content Placeholder 2"/>
          <p:cNvSpPr>
            <a:spLocks noGrp="1"/>
          </p:cNvSpPr>
          <p:nvPr>
            <p:ph idx="1"/>
          </p:nvPr>
        </p:nvSpPr>
        <p:spPr>
          <a:xfrm>
            <a:off x="628650" y="1825625"/>
            <a:ext cx="7886700" cy="4194175"/>
          </a:xfrm>
        </p:spPr>
        <p:txBody>
          <a:bodyPr/>
          <a:lstStyle/>
          <a:p>
            <a:pPr marL="320040" indent="-320040">
              <a:spcBef>
                <a:spcPts val="1000"/>
              </a:spcBef>
            </a:pPr>
            <a:r>
              <a:rPr lang="en-US" dirty="0"/>
              <a:t>One vertex is </a:t>
            </a:r>
            <a:r>
              <a:rPr lang="en-US" b="1" dirty="0"/>
              <a:t>v</a:t>
            </a:r>
            <a:r>
              <a:rPr lang="en-US" dirty="0"/>
              <a:t> to another if there is an edge connecting the two vertices:</a:t>
            </a:r>
          </a:p>
          <a:p>
            <a:pPr lvl="1">
              <a:spcBef>
                <a:spcPts val="1000"/>
              </a:spcBef>
            </a:pPr>
            <a:r>
              <a:rPr lang="en-US" dirty="0"/>
              <a:t>These two vertices are also called </a:t>
            </a:r>
            <a:r>
              <a:rPr lang="en-US" b="1" dirty="0"/>
              <a:t>neighbors</a:t>
            </a:r>
          </a:p>
          <a:p>
            <a:pPr marL="320040" indent="-320040">
              <a:spcBef>
                <a:spcPts val="1000"/>
              </a:spcBef>
            </a:pPr>
            <a:r>
              <a:rPr lang="en-US" dirty="0"/>
              <a:t>A </a:t>
            </a:r>
            <a:r>
              <a:rPr lang="en-US" b="1" dirty="0"/>
              <a:t>path</a:t>
            </a:r>
            <a:r>
              <a:rPr lang="en-US" dirty="0"/>
              <a:t> is a sequence of edges that allows one vertex to be reached from another vertex in a graph</a:t>
            </a:r>
          </a:p>
          <a:p>
            <a:pPr marL="320040" indent="-320040">
              <a:spcBef>
                <a:spcPts val="1000"/>
              </a:spcBef>
            </a:pPr>
            <a:r>
              <a:rPr lang="en-US" dirty="0"/>
              <a:t>A vertex is </a:t>
            </a:r>
            <a:r>
              <a:rPr lang="en-US" b="1" dirty="0"/>
              <a:t>reachable</a:t>
            </a:r>
            <a:r>
              <a:rPr lang="en-US" dirty="0"/>
              <a:t> from another vertex if there is a path between the two:</a:t>
            </a:r>
          </a:p>
          <a:p>
            <a:pPr lvl="1">
              <a:spcBef>
                <a:spcPts val="1000"/>
              </a:spcBef>
            </a:pPr>
            <a:r>
              <a:rPr lang="en-US" dirty="0"/>
              <a:t>Length of a path is the number of edges on the path</a:t>
            </a:r>
          </a:p>
          <a:p>
            <a:pPr marL="320040" indent="-320040">
              <a:spcBef>
                <a:spcPts val="1000"/>
              </a:spcBef>
            </a:pPr>
            <a:r>
              <a:rPr lang="en-US" dirty="0"/>
              <a:t>A graph is </a:t>
            </a:r>
            <a:r>
              <a:rPr lang="en-US" b="1" dirty="0"/>
              <a:t>connected</a:t>
            </a:r>
            <a:r>
              <a:rPr lang="en-US" dirty="0"/>
              <a:t> if there is a path from each vertex to every other vertex</a:t>
            </a:r>
          </a:p>
          <a:p>
            <a:pPr marL="320040" indent="-320040">
              <a:spcBef>
                <a:spcPts val="1000"/>
              </a:spcBef>
            </a:pPr>
            <a:r>
              <a:rPr lang="en-US" dirty="0"/>
              <a:t>A graph is </a:t>
            </a:r>
            <a:r>
              <a:rPr lang="en-US" b="1" dirty="0"/>
              <a:t>complete</a:t>
            </a:r>
            <a:r>
              <a:rPr lang="en-US" dirty="0"/>
              <a:t> if there is an edge from each vertex to every other vertex</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15575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Class </a:t>
            </a:r>
            <a:r>
              <a:rPr lang="en-US" b="1" dirty="0">
                <a:latin typeface="Courier New" panose="02070309020205020404" pitchFamily="49" charset="0"/>
                <a:cs typeface="Courier New" panose="02070309020205020404" pitchFamily="49" charset="0"/>
              </a:rPr>
              <a:t>LinkedEdge</a:t>
            </a:r>
            <a:r>
              <a:rPr lang="en-US" b="1" dirty="0"/>
              <a:t> </a:t>
            </a:r>
            <a:r>
              <a:rPr lang="en-US" sz="2000" dirty="0"/>
              <a:t>(2 of 2)</a:t>
            </a:r>
          </a:p>
        </p:txBody>
      </p:sp>
      <p:sp>
        <p:nvSpPr>
          <p:cNvPr id="3" name="Content Placeholder 2"/>
          <p:cNvSpPr>
            <a:spLocks noGrp="1"/>
          </p:cNvSpPr>
          <p:nvPr>
            <p:ph idx="1"/>
          </p:nvPr>
        </p:nvSpPr>
        <p:spPr>
          <a:xfrm>
            <a:off x="628650" y="1825625"/>
            <a:ext cx="7886700" cy="384175"/>
          </a:xfrm>
        </p:spPr>
        <p:txBody>
          <a:bodyPr>
            <a:normAutofit/>
          </a:bodyPr>
          <a:lstStyle/>
          <a:p>
            <a:pPr marL="320040" indent="-320040">
              <a:spcBef>
                <a:spcPts val="1000"/>
              </a:spcBef>
            </a:pPr>
            <a:r>
              <a:rPr lang="en-US" dirty="0"/>
              <a:t>Code for the constructor and the </a:t>
            </a:r>
            <a:r>
              <a:rPr lang="en-US" b="1" dirty="0">
                <a:latin typeface="Courier New" panose="02070309020205020404" pitchFamily="49" charset="0"/>
                <a:cs typeface="Courier New" panose="02070309020205020404" pitchFamily="49" charset="0"/>
              </a:rPr>
              <a:t>_eq_ </a:t>
            </a:r>
            <a:r>
              <a:rPr lang="en-US" dirty="0"/>
              <a:t>method:</a:t>
            </a:r>
          </a:p>
        </p:txBody>
      </p:sp>
      <p:sp>
        <p:nvSpPr>
          <p:cNvPr id="5" name="Content Placeholder 4"/>
          <p:cNvSpPr>
            <a:spLocks noGrp="1"/>
          </p:cNvSpPr>
          <p:nvPr>
            <p:ph sz="quarter" idx="12"/>
          </p:nvPr>
        </p:nvSpPr>
        <p:spPr>
          <a:xfrm>
            <a:off x="797326" y="2251969"/>
            <a:ext cx="8286750" cy="3615432"/>
          </a:xfrm>
        </p:spPr>
        <p:txBody>
          <a:bodyPr>
            <a:normAutofit lnSpcReduction="10000"/>
          </a:bodyPr>
          <a:lstStyle/>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LinkedEdge</a:t>
            </a:r>
            <a:r>
              <a:rPr lang="en-US" b="1" dirty="0">
                <a:latin typeface="Courier New Bold" panose="02070609020205020404" pitchFamily="49" charset="0"/>
                <a:ea typeface="MS Mincho"/>
                <a:cs typeface="Courier New" panose="02070309020205020404" pitchFamily="49" charset="0"/>
              </a:rPr>
              <a:t>(</a:t>
            </a:r>
            <a:r>
              <a:rPr lang="en-US" b="1" dirty="0">
                <a:solidFill>
                  <a:srgbClr val="660066"/>
                </a:solidFill>
                <a:latin typeface="Courier New Bold" panose="02070609020205020404" pitchFamily="49" charset="0"/>
                <a:ea typeface="MS Mincho"/>
                <a:cs typeface="Courier New" panose="02070309020205020404" pitchFamily="49" charset="0"/>
              </a:rPr>
              <a:t>object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__init__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fromVertex</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toVertex</a:t>
            </a:r>
            <a:r>
              <a:rPr lang="en-US" b="1" dirty="0">
                <a:latin typeface="Courier New Bold" panose="02070609020205020404" pitchFamily="49" charset="0"/>
                <a:ea typeface="MS Mincho"/>
                <a:cs typeface="Courier New" panose="02070309020205020404" pitchFamily="49" charset="0"/>
              </a:rPr>
              <a:t>, weight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891540" lvl="1" indent="0">
              <a:spcBef>
                <a:spcPts val="0"/>
              </a:spcBef>
              <a:buNone/>
            </a:pPr>
            <a:r>
              <a:rPr lang="en-US" b="1" dirty="0">
                <a:latin typeface="Courier New Bold" panose="02070609020205020404" pitchFamily="49" charset="0"/>
                <a:ea typeface="MS Mincho"/>
                <a:cs typeface="Courier New" panose="02070309020205020404" pitchFamily="49" charset="0"/>
              </a:rPr>
              <a:t>self.vertex1</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fromVertex</a:t>
            </a:r>
            <a:endParaRPr lang="en-US" sz="1300" dirty="0">
              <a:latin typeface="Bank Gothic Bold"/>
              <a:ea typeface="MS Mincho"/>
              <a:cs typeface="Bank Gothic Bold"/>
            </a:endParaRPr>
          </a:p>
          <a:p>
            <a:pPr marL="891540" lvl="1" indent="0">
              <a:spcBef>
                <a:spcPts val="0"/>
              </a:spcBef>
              <a:buNone/>
            </a:pPr>
            <a:r>
              <a:rPr lang="en-US" b="1" dirty="0">
                <a:latin typeface="Courier New Bold" panose="02070609020205020404" pitchFamily="49" charset="0"/>
                <a:ea typeface="MS Mincho"/>
                <a:cs typeface="Courier New" panose="02070309020205020404" pitchFamily="49" charset="0"/>
              </a:rPr>
              <a:t>self.vertex2 = </a:t>
            </a:r>
            <a:r>
              <a:rPr lang="en-US" b="1" dirty="0" err="1">
                <a:latin typeface="Courier New Bold" panose="02070609020205020404" pitchFamily="49" charset="0"/>
                <a:ea typeface="MS Mincho"/>
                <a:cs typeface="Courier New" panose="02070309020205020404" pitchFamily="49" charset="0"/>
              </a:rPr>
              <a:t>toVertex</a:t>
            </a:r>
            <a:endParaRPr lang="en-US" sz="1300" dirty="0">
              <a:latin typeface="Bank Gothic Bold"/>
              <a:ea typeface="MS Mincho"/>
              <a:cs typeface="Bank Gothic Bold"/>
            </a:endParaRPr>
          </a:p>
          <a:p>
            <a:pPr marL="891540" lvl="1" indent="0">
              <a:spcBef>
                <a:spcPts val="0"/>
              </a:spcBef>
              <a:buNone/>
            </a:pPr>
            <a:r>
              <a:rPr lang="en-US" b="1" dirty="0" err="1">
                <a:latin typeface="Courier New Bold" panose="02070609020205020404" pitchFamily="49" charset="0"/>
                <a:ea typeface="MS Mincho"/>
                <a:cs typeface="Courier New" panose="02070309020205020404" pitchFamily="49" charset="0"/>
              </a:rPr>
              <a:t>self.weight</a:t>
            </a:r>
            <a:r>
              <a:rPr lang="en-US" b="1" dirty="0">
                <a:latin typeface="Courier New Bold" panose="02070609020205020404" pitchFamily="49" charset="0"/>
                <a:ea typeface="MS Mincho"/>
                <a:cs typeface="Courier New" panose="02070309020205020404" pitchFamily="49" charset="0"/>
              </a:rPr>
              <a:t> = weight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self.mark</a:t>
            </a:r>
            <a:r>
              <a:rPr lang="en-US" b="1" dirty="0">
                <a:latin typeface="Courier New Bold" panose="02070609020205020404" pitchFamily="49" charset="0"/>
                <a:ea typeface="MS Mincho"/>
                <a:cs typeface="Courier New" panose="02070309020205020404" pitchFamily="49" charset="0"/>
              </a:rPr>
              <a:t> = </a:t>
            </a:r>
            <a:r>
              <a:rPr lang="en-US" b="1" dirty="0">
                <a:solidFill>
                  <a:srgbClr val="8A3800"/>
                </a:solidFill>
                <a:latin typeface="Courier New Bold" panose="02070609020205020404" pitchFamily="49" charset="0"/>
                <a:ea typeface="MS Mincho"/>
                <a:cs typeface="Courier New" panose="02070309020205020404" pitchFamily="49" charset="0"/>
              </a:rPr>
              <a:t>False</a:t>
            </a:r>
            <a:endParaRPr lang="en-US" sz="1300" dirty="0">
              <a:solidFill>
                <a:srgbClr val="8A3800"/>
              </a:solidFill>
              <a:latin typeface="Bank Gothic Bold"/>
              <a:ea typeface="MS Mincho"/>
              <a:cs typeface="Bank Gothic Bold"/>
            </a:endParaRPr>
          </a:p>
          <a:p>
            <a:pPr marL="171450" lvl="1" indent="0">
              <a:spcBef>
                <a:spcPts val="0"/>
              </a:spcBef>
              <a:buNone/>
            </a:pPr>
            <a:r>
              <a:rPr lang="en-US" dirty="0">
                <a:solidFill>
                  <a:srgbClr val="8A3800"/>
                </a:solidFill>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eq</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"""Two edges are equal if they connect</a:t>
            </a:r>
            <a:endParaRPr lang="en-US" sz="1300" dirty="0">
              <a:solidFill>
                <a:srgbClr val="006800"/>
              </a:solidFill>
              <a:latin typeface="Bank Gothic Bold"/>
              <a:ea typeface="MS Mincho"/>
              <a:cs typeface="Bank Gothic Bold"/>
            </a:endParaRPr>
          </a:p>
          <a:p>
            <a:pPr marL="89154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the same vertices."""</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return True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660066"/>
                </a:solidFill>
                <a:latin typeface="Courier New Bold" panose="02070609020205020404" pitchFamily="49" charset="0"/>
                <a:ea typeface="MS Mincho"/>
                <a:cs typeface="Courier New" panose="02070309020205020404" pitchFamily="49" charset="0"/>
              </a:rPr>
              <a:t>type</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type</a:t>
            </a:r>
            <a:r>
              <a:rPr lang="en-US" b="1" dirty="0">
                <a:latin typeface="Courier New Bold" panose="02070609020205020404" pitchFamily="49" charset="0"/>
                <a:ea typeface="MS Mincho"/>
                <a:cs typeface="Courier New" panose="02070309020205020404" pitchFamily="49" charset="0"/>
              </a:rPr>
              <a:t>(other):</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return False</a:t>
            </a:r>
            <a:endParaRPr lang="en-US" sz="1300" dirty="0">
              <a:solidFill>
                <a:srgbClr val="8A3800"/>
              </a:solidFill>
              <a:latin typeface="Bank Gothic Bold"/>
              <a:ea typeface="MS Mincho"/>
              <a:cs typeface="Bank Gothic Bold"/>
            </a:endParaRPr>
          </a:p>
          <a:p>
            <a:pPr marL="89154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self.vertex1</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other.vertex1</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and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self.vertex2</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other.vertex2</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and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self.weight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rPr>
              <a:t> </a:t>
            </a:r>
            <a:r>
              <a:rPr lang="en-US" b="1" dirty="0" err="1">
                <a:latin typeface="Courier New Bold" panose="02070609020205020404" pitchFamily="49" charset="0"/>
                <a:ea typeface="MS Mincho"/>
                <a:cs typeface="Courier New" panose="02070309020205020404" pitchFamily="49" charset="0"/>
              </a:rPr>
              <a:t>other.weight</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44173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Chapter Summary </a:t>
            </a:r>
            <a:r>
              <a:rPr lang="en-US" sz="2000" dirty="0"/>
              <a:t>(1 of 2)</a:t>
            </a:r>
          </a:p>
        </p:txBody>
      </p:sp>
      <p:sp>
        <p:nvSpPr>
          <p:cNvPr id="3" name="Content Placeholder 2"/>
          <p:cNvSpPr>
            <a:spLocks noGrp="1"/>
          </p:cNvSpPr>
          <p:nvPr>
            <p:ph idx="1"/>
          </p:nvPr>
        </p:nvSpPr>
        <p:spPr>
          <a:xfrm>
            <a:off x="628650" y="1825625"/>
            <a:ext cx="7886700" cy="3508375"/>
          </a:xfrm>
        </p:spPr>
        <p:txBody>
          <a:bodyPr>
            <a:normAutofit lnSpcReduction="10000"/>
          </a:bodyPr>
          <a:lstStyle/>
          <a:p>
            <a:pPr marL="320040" lvl="0" indent="-320040">
              <a:spcBef>
                <a:spcPts val="1000"/>
              </a:spcBef>
            </a:pPr>
            <a:r>
              <a:rPr lang="en-US" dirty="0"/>
              <a:t>A graph consists of one or more vertices (items) connected by one or more edges</a:t>
            </a:r>
          </a:p>
          <a:p>
            <a:pPr marL="320040" lvl="0" indent="-320040">
              <a:spcBef>
                <a:spcPts val="1000"/>
              </a:spcBef>
            </a:pPr>
            <a:r>
              <a:rPr lang="en-US" dirty="0"/>
              <a:t>A subgraph consists of a subset of a graph’s vertices and a subset of its edges</a:t>
            </a:r>
          </a:p>
          <a:p>
            <a:pPr marL="320040" lvl="0" indent="-320040">
              <a:spcBef>
                <a:spcPts val="1000"/>
              </a:spcBef>
            </a:pPr>
            <a:r>
              <a:rPr lang="en-US" dirty="0"/>
              <a:t>Directed graphs allow travel along an edge in just one direction, whereas undirected graphs allow two-way travel</a:t>
            </a:r>
          </a:p>
          <a:p>
            <a:pPr marL="320040" lvl="0" indent="-320040">
              <a:spcBef>
                <a:spcPts val="1000"/>
              </a:spcBef>
            </a:pPr>
            <a:r>
              <a:rPr lang="en-US" dirty="0"/>
              <a:t>An adjacency matrix implementation of a graph with </a:t>
            </a:r>
            <a:r>
              <a:rPr lang="en-US" i="1" dirty="0"/>
              <a:t>N </a:t>
            </a:r>
            <a:r>
              <a:rPr lang="en-US" dirty="0"/>
              <a:t>vertices uses a two-dimensional grid </a:t>
            </a:r>
            <a:r>
              <a:rPr lang="en-US" i="1" dirty="0"/>
              <a:t>G </a:t>
            </a:r>
            <a:r>
              <a:rPr lang="en-US" dirty="0"/>
              <a:t>with </a:t>
            </a:r>
            <a:r>
              <a:rPr lang="en-US" i="1" dirty="0"/>
              <a:t>N </a:t>
            </a:r>
            <a:r>
              <a:rPr lang="en-US" dirty="0"/>
              <a:t>rows and </a:t>
            </a:r>
            <a:r>
              <a:rPr lang="en-US" i="1" dirty="0"/>
              <a:t>N </a:t>
            </a:r>
            <a:r>
              <a:rPr lang="en-US" dirty="0"/>
              <a:t>columns</a:t>
            </a:r>
          </a:p>
          <a:p>
            <a:pPr marL="320040" lvl="0" indent="-320040">
              <a:spcBef>
                <a:spcPts val="1000"/>
              </a:spcBef>
            </a:pPr>
            <a:r>
              <a:rPr lang="en-US" dirty="0"/>
              <a:t>An adjacency list implementation of a graph with </a:t>
            </a:r>
            <a:r>
              <a:rPr lang="en-US" i="1" dirty="0"/>
              <a:t>N </a:t>
            </a:r>
            <a:r>
              <a:rPr lang="en-US" dirty="0"/>
              <a:t>vertices uses an array of </a:t>
            </a:r>
            <a:r>
              <a:rPr lang="en-US" i="1" dirty="0"/>
              <a:t>N </a:t>
            </a:r>
            <a:r>
              <a:rPr lang="en-US" dirty="0"/>
              <a:t>linked lists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86935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b="1" dirty="0"/>
              <a:t>Chapter Summary </a:t>
            </a:r>
            <a:r>
              <a:rPr lang="en-US" sz="2000" dirty="0"/>
              <a:t>(2 of 2)</a:t>
            </a:r>
          </a:p>
        </p:txBody>
      </p:sp>
      <p:sp>
        <p:nvSpPr>
          <p:cNvPr id="3" name="Content Placeholder 2"/>
          <p:cNvSpPr>
            <a:spLocks noGrp="1"/>
          </p:cNvSpPr>
          <p:nvPr>
            <p:ph idx="1"/>
          </p:nvPr>
        </p:nvSpPr>
        <p:spPr>
          <a:xfrm>
            <a:off x="628650" y="1295400"/>
            <a:ext cx="7886700" cy="4330894"/>
          </a:xfrm>
        </p:spPr>
        <p:txBody>
          <a:bodyPr>
            <a:normAutofit lnSpcReduction="10000"/>
          </a:bodyPr>
          <a:lstStyle/>
          <a:p>
            <a:pPr marL="320040" lvl="0" indent="-320040">
              <a:spcBef>
                <a:spcPts val="1000"/>
              </a:spcBef>
            </a:pPr>
            <a:r>
              <a:rPr lang="en-US" dirty="0"/>
              <a:t>Graph traversals explore tree-like structures within a graph, starting with a distinguished start vertex:</a:t>
            </a:r>
          </a:p>
          <a:p>
            <a:pPr lvl="1">
              <a:spcBef>
                <a:spcPts val="1000"/>
              </a:spcBef>
            </a:pPr>
            <a:r>
              <a:rPr lang="en-US" dirty="0"/>
              <a:t>A depth-first traversal visits all the descendants on a given path first, whereas a breadth-first traversal visits all the children of each vertex first</a:t>
            </a:r>
          </a:p>
          <a:p>
            <a:pPr marL="320040" lvl="0" indent="-320040">
              <a:spcBef>
                <a:spcPts val="1000"/>
              </a:spcBef>
            </a:pPr>
            <a:r>
              <a:rPr lang="en-US" dirty="0"/>
              <a:t>A spanning tree has the fewest number of edges possible and still retains a connection between all the vertices in a graph:</a:t>
            </a:r>
          </a:p>
          <a:p>
            <a:pPr lvl="1">
              <a:spcBef>
                <a:spcPts val="1000"/>
              </a:spcBef>
            </a:pPr>
            <a:r>
              <a:rPr lang="en-US" dirty="0"/>
              <a:t>A minimum spanning tree is a spanning tree whose edges contain the minimum weights possible.</a:t>
            </a:r>
          </a:p>
          <a:p>
            <a:pPr marL="320040" lvl="0" indent="-320040">
              <a:spcBef>
                <a:spcPts val="1000"/>
              </a:spcBef>
            </a:pPr>
            <a:r>
              <a:rPr lang="en-US" dirty="0"/>
              <a:t>A topological sort generates a sequence of vertices in a directed acyclic graph</a:t>
            </a:r>
          </a:p>
          <a:p>
            <a:pPr marL="320040" indent="-320040">
              <a:spcBef>
                <a:spcPts val="1000"/>
              </a:spcBef>
            </a:pPr>
            <a:r>
              <a:rPr lang="en-US" dirty="0"/>
              <a:t>The single-source shortest path problem asks for a solution that contains the shortest paths from a given vertex to all the other vertices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1201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Graph Terminology </a:t>
            </a:r>
            <a:r>
              <a:rPr lang="en-US" sz="2000" dirty="0"/>
              <a:t>(4 of 12)</a:t>
            </a:r>
          </a:p>
        </p:txBody>
      </p:sp>
      <p:sp>
        <p:nvSpPr>
          <p:cNvPr id="3" name="Content Placeholder 2"/>
          <p:cNvSpPr>
            <a:spLocks noGrp="1"/>
          </p:cNvSpPr>
          <p:nvPr>
            <p:ph idx="1"/>
          </p:nvPr>
        </p:nvSpPr>
        <p:spPr>
          <a:xfrm>
            <a:off x="628650" y="1524001"/>
            <a:ext cx="7981950" cy="762000"/>
          </a:xfrm>
        </p:spPr>
        <p:txBody>
          <a:bodyPr>
            <a:noAutofit/>
          </a:bodyPr>
          <a:lstStyle/>
          <a:p>
            <a:pPr marL="0" indent="0">
              <a:lnSpc>
                <a:spcPct val="110000"/>
              </a:lnSpc>
              <a:spcBef>
                <a:spcPts val="1000"/>
              </a:spcBef>
              <a:buNone/>
            </a:pPr>
            <a:r>
              <a:rPr lang="en-IN" sz="2000" b="1" dirty="0"/>
              <a:t>Figure 12-2: </a:t>
            </a:r>
            <a:r>
              <a:rPr lang="en-IN" sz="2000" dirty="0"/>
              <a:t>Disconnected, connected but not complete, and complete graphs</a:t>
            </a:r>
            <a:endParaRPr lang="en-US" sz="2000" dirty="0"/>
          </a:p>
        </p:txBody>
      </p:sp>
      <p:pic>
        <p:nvPicPr>
          <p:cNvPr id="6" name="Content Placeholder 5" descr="Figure shows a disconnected, connected but not complete, and complete graphs. In the disconnected graph, one of the vertices is not connected by edges and is present on its own. In the connected but not complete graph the vertices and edges are present but two of the vertices remain unconnected with an edge. In the complete graph, all vertices are connected and interconnected with edges."/>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680573" y="2686303"/>
            <a:ext cx="8068605" cy="3000122"/>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9041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Graph Terminology </a:t>
            </a:r>
            <a:r>
              <a:rPr lang="en-US" sz="2000" dirty="0"/>
              <a:t>(5 of 12)</a:t>
            </a:r>
          </a:p>
        </p:txBody>
      </p:sp>
      <p:sp>
        <p:nvSpPr>
          <p:cNvPr id="3" name="Content Placeholder 2"/>
          <p:cNvSpPr>
            <a:spLocks noGrp="1"/>
          </p:cNvSpPr>
          <p:nvPr>
            <p:ph idx="1"/>
          </p:nvPr>
        </p:nvSpPr>
        <p:spPr>
          <a:xfrm>
            <a:off x="628650" y="1825625"/>
            <a:ext cx="7886700" cy="3279775"/>
          </a:xfrm>
        </p:spPr>
        <p:txBody>
          <a:bodyPr/>
          <a:lstStyle/>
          <a:p>
            <a:pPr marL="291600" indent="-291600">
              <a:spcBef>
                <a:spcPts val="1000"/>
              </a:spcBef>
            </a:pPr>
            <a:r>
              <a:rPr lang="en-US" dirty="0"/>
              <a:t>The </a:t>
            </a:r>
            <a:r>
              <a:rPr lang="en-US" b="1" dirty="0"/>
              <a:t>degree of a vertex </a:t>
            </a:r>
            <a:r>
              <a:rPr lang="en-US" dirty="0"/>
              <a:t>is equal to the number of edges connected to it</a:t>
            </a:r>
          </a:p>
          <a:p>
            <a:pPr marL="291600" indent="-291600">
              <a:spcBef>
                <a:spcPts val="1000"/>
              </a:spcBef>
            </a:pPr>
            <a:r>
              <a:rPr lang="en-US" dirty="0"/>
              <a:t>A </a:t>
            </a:r>
            <a:r>
              <a:rPr lang="en-US" b="1" dirty="0"/>
              <a:t>subgraph</a:t>
            </a:r>
            <a:r>
              <a:rPr lang="en-US" dirty="0"/>
              <a:t> of a given graph consists of a subset of that graph’s vertices and the edges connecting those vertices</a:t>
            </a:r>
          </a:p>
          <a:p>
            <a:pPr marL="291600" indent="-291600">
              <a:spcBef>
                <a:spcPts val="1000"/>
              </a:spcBef>
            </a:pPr>
            <a:r>
              <a:rPr lang="en-US" dirty="0"/>
              <a:t>A </a:t>
            </a:r>
            <a:r>
              <a:rPr lang="en-US" b="1" dirty="0"/>
              <a:t>connected component </a:t>
            </a:r>
            <a:r>
              <a:rPr lang="en-US" dirty="0"/>
              <a:t>is a subgraph consisting of the set of vertices that are reachable from a given vertex</a:t>
            </a:r>
          </a:p>
          <a:p>
            <a:pPr marL="291600" indent="-291600">
              <a:spcBef>
                <a:spcPts val="1000"/>
              </a:spcBef>
            </a:pPr>
            <a:r>
              <a:rPr lang="en-US" dirty="0"/>
              <a:t>A </a:t>
            </a:r>
            <a:r>
              <a:rPr lang="en-US" b="1" dirty="0"/>
              <a:t>simple path </a:t>
            </a:r>
            <a:r>
              <a:rPr lang="en-US" dirty="0"/>
              <a:t>is a path that does not pass through the same vertex more than once</a:t>
            </a:r>
          </a:p>
          <a:p>
            <a:pPr marL="291600" indent="-291600">
              <a:spcBef>
                <a:spcPts val="1000"/>
              </a:spcBef>
            </a:pPr>
            <a:r>
              <a:rPr lang="en-US" dirty="0"/>
              <a:t>A </a:t>
            </a:r>
            <a:r>
              <a:rPr lang="en-US" b="1" dirty="0"/>
              <a:t>cycle</a:t>
            </a:r>
            <a:r>
              <a:rPr lang="en-US" dirty="0"/>
              <a:t> is a path that begins and ends at the same vertex</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012330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14B64C0-3BA8-4FA1-A451-941374588F6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GtOyEwVDq0oZAQAAAcRAAAmAAAAdW5pdmVyc2FsLW5vLXZpZGVv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rTshM8lxpzfQDAAASEQAAMAAAAHVuaXZlcnNhbC1uby12aWRlby9mbGFzaF9wdWJsaXNoaW5nX3NldHRpbmdzLnhtbNVY727aSBD/zlOsfOrH4qSXXFJkiKLEKKgEOOxcW1WnaLEHvJf1rs+7htJP9zT3YH2SznqBQCGtaY9TKxSBd2d+O/9+M954F+9TTqaQKyZF0zmuHzkERCRjJiZN5y5sPz93iNJUxJRLAU1HSIdctGpeVow4U0kAWqOoIggjVCPTTSfROmu47mw2qzOV5WZX8kIjvqpHMnWzHBQIDbmbcTrHLz3PQDkLhAoA+JdKsVBr1WqEeBbpVsYFB8JitFww4xTlbU5V4rhWbESjh0kuCxFfSS5zkk9GTeeX80vzWcpYqGuWgjAxUS1cNMu6QeOYGSsoD9gHIAmwSYLmnp04ZMZinTSdFycGBaXdbZQS27pODcqVxBgIvYBPQdOYamof7Xka3mu1XLBL8VzQlEUh7hDjf9O5Du+Dbufav+/1Qz+4vwlvu9aGPZRC/024h1LYCbv+PvJV4W/eDvxht9N7dR/2+92wM3jUwohuBMRzNyPmYWRlkUewCpinkyIdCco41uhnYVSgsco5zScQyjbDJI4pV+CQvzKY/F5QzvQcyXCEZHgAyC5VBpEemrQ1HZ0X4DzCWUA0DHO5KonTl6uSODvfcN21pz+6tdNKj2pNowSLB9dK0zx3fWkpNpZiwzXzTEaSxyuHIB1B3KMprFEieGCijZLHDhljEji62s9AkIAKpCHT6H60AlDFSGmmS/q1F9KXOaOcIB72CSC3wVY4ooTmaiPqq8ib4o9a73pSg/rThsMuPSX6WhY8JnNZEM4egGhJMNVFir8SIOuEIuNcpuUqUl4TxRkaN2Uwg/iiykFv8Yi0QE3sLxkHbU/4u2AfyAjGMkdcoFPsRrjOlMWv7wWcUaUeQenSxmeWJp3etf/mmXGQxlMqoj3BsT4gzfRB8OmcCKmXehiOiBYKyqTELC73qvhW//Y0KJYW3Kb5v07GGvQBU3KYU/ZJzFctqHxsQqclEQ25SmikIMOUWEzciLC7MFFAVcCICiIFnxMaYQdXhtZTJguFK5bAFlp9u4VWnzBRPk2wE+KJeQx5Jcij4xe/npz+dnb+slF3P/7z7/MvKi1m24BTc5wdbldPDs9qWp+N0K8ofWGQbum2ZZ6aQo23Dt39crAYYtst3nPN+Nk9jcqh+aMOo8C/HF7dkKEf3HXDoFGlIHoSuaejBEtqbF4nq+j070JMiV9FdDD0/6hkBuamEiX8oBJcv5Ifr6pIDe2QHqwN6EomYFOf2CaFbZ2zlGFl/hQUfYot38/u/4Wh3/2+aCl+IIYCzaMEs3qwSvgpuuAhQ/wjRc0+rW56G1c7z915iTY7KRMsxViaUb+6ebdOT47wsrhzq1ZDtM3/Y7RqnwBQSwMEFAACAAgAa07ITDoqP066AgAAWAoAACoAAAB1bml2ZXJzYWwtbm8tdmlkZW8vZmxhc2hfc2tpbl9zZXR0aW5ncy54bWyVVttO4zAQfecrqu57w17LSqYSlK6E1F0QIN6dZJpYdezInpTt36/tOMRuG5rtCKmeOcdz9RSit0wsLiYTkkku1TMgMlFoq+l0E5ZfT9MGUYpZJgWCwJmQqqJ8uvj0y31I4pDnWHIHaixnQzPo3czdZwzF+/g+tzJEyGRVU7Ffy0LOUpptCyUbkZ8NrdzXoDgTW4O8/DlfrgYdcKbxHqGKYlpdWRlHqRVoDTakHysrZ1mcpsA7T5fuM5LTu/o4+wPajmmGjnbz2coQraYFxEW+urEyjBfm9rgrcysfExD+ooF+/WJlEMrpHlR8+d03K4MMWTf1/8xIrWRhCxpzPm7iO4dLmpvnZ6O6tHKWYBOyjs52wZfH5XoXgPzX8N0T+1yV5I+2rgcLwTY95bBA1QBJulNr06V8e2jQvI/OHmp6zKOJ+ZE2GhYbyrWH9coe+ARvTOQhymt6yKvkTQXLNuAQGRt6wnJ565ZFiH3XBTEq2Hlln0qg7JF/TGGPkIGyRz5zlsOD4PvjCA5NLanr8i31/Qwa4MlRB4wZBDXH3IfSnTqrdbW2j1cHsXpFh6lkDgtt43lhFdjWkcTp2piSo6CIoDtWUGRS/La4dO+y0SQ5MPhpOz1bBBlyODVyLkazqMN6ufPF2YKQ9oehT649T9Ds8espRaRZWZkfJj2deJ55KKYw0+Q0w25KAwd1LzYy4DjfQ6SKqi2oFyn5WDdCIuix18v2fQ3BSRLUgCSnq0z8JafKL5oqBbUyXWOguyrHyhZYsqLk5g9fGbxBfsAYsLZULM19grL3uQwUfgiAqqzsprY9tJaq4cg47IB7a6BwKQ/lRrSZ0qGBu8E1bDAcOa8ZNZN+WfSzEi+RQH8C/2rCii4+sIwYe6SpdplFL7/bxMHV0XLuFpqdvnCXubMfpuhmYz8uoVHa/yj/AVBLAwQUAAIACABrTshMdO22Qt8DAACjEAAALwAAAHVuaXZlcnNhbC1uby12aWRlby9odG1sX3B1Ymxpc2hpbmdfc2V0dGluZ3MueG1s1VjvbtpIEP/OU6x86sfitJdeUmSIosQoqAQ47Ny1qqpo8Q54L+td17uG0k/3NH2wPsmNvUBCIKlpy+VOKAKPZ347/34zdryTT4kgU8g0V7LpvKgfOARkpBiXk6ZzFbafHztEGyoZFUpC05HKISetmpfmI8F1HIAxqKoJwkjdSE3TiY1JG647m83qXKdZcVeJ3CC+rkcqcdMMNEgDmZsKOscvM09BOwuECgD4lyi5MGvVaoR4FulSsVwA4Qw9l7wIiooLkwjHtVojGt1MMpVLdqaEykg2GTWdX45Pi89SxyKd8wRkkRLdQmEhNg3KGC+coCLgn4HEwCcxent06JAZZyZuOi8PCxTUdjdRSmwbOS1QzhSmQJoFfAKGMmqovbTnGfhk9FJgRWwuacKjEO+QIvymcx5eB93OuX/d64d+cH0RXnatDzsYhf7bcAejsBN2/V30q8JfvBv4w26n9+Y67Pe7YWdwa4UZXUuI565nzMPMqjyLYJUwz8R5MpKUC2zRe2nUYLDJBc0mEKo2xyKOqdDgkL9SmPyeU8HNHLlwgFy4AUhPdQqRGRZlazomy8G5hbOA6BjWctUSr16vWuLoeC10155+G9ZWLz1qDI1ibB6Ula557l3RUm2s5FpoxTUZKcFWAUEyAtajCSZ40JYOGWPWBcbWT0GSgEqkHTcYb7Sy0PlIG25KurUX2qcZp4IgpXAuALkMNuKPYprptTSvUl10e9R631MG9AcbvxU9pPqnygUjc5UTwW+AGEWwtnmCv2IgdxlExplKSqmg2hAtODo35TADdlLloHd4RJKjJc6TVICxJ3zM+WcygrHKEBfoFKcPyrm2+PWdgFOq9S0oXfr4zPKi0zv33z4rAqRsSmW0Izg2BCSp2Qs+nROpzNIO0xHRXENZFMZZea9KbPXvL4PmSS5smX92Me5A77Ek+zlll8J804PKx8Z0WhKxIFcJjRTkWBKLiTciHDxc5lAVMKKSKCnmhEY4snVB6ylXuUaJJbCF1t/vobUnXJZXE3wYwBMzBlklyIMXL389fPXb0fHrRt39+veX548aLZbZQNDiOLvNzh7cltWs7u3Mbxg9sjk3bNsqS4pGZRuHbn8aWGytzRHvucW+2b5+yi15b/uMnm79BP7p8OyCDP3gqhsGjSot0FPINhPF2ETj4omxik3/KsQi+FVUB0P/j0puYDUqkcAPKsH1K8XxporW0K7lwZ2VXMkFHOMTO5ZwkAuecOzF/wUpH+LHj/P5X+Hk1kdC/igpLY33xEmgWRRjHfdW+6ebdE+X1f9SouzV6o1t7RXNc7e+DNdQvv6PhVbtH1BLAwQUAAIACABrTshMghPHdJYBAAAiBgAAKAAAAHVuaXZlcnNhbC1uby12aWRlby9odG1sX3NraW5fc2V0dGluZ3MuanONlMtuwjAQRfd8BXK3FaJPaHeoUKkSi0plV3VhwhAiHNuyTQpF/Hsz5hU7k1LPJr46uvOIPNtWuzwsYe3n9tZ/+/t7ePcaoObMCq5DXTToOerMimwGkywHkUlgEVIgMufCwknfnRHKmUnvOt18oK+tGDJF0PqUoCIaArQUWBDgNwWuKfEnbO7Q2L6pyqinK+eU7CRKOpCuI5XJuWfY1as/1R4jWBVgLqBznkBg2vOniTw7PvQwqlyics3lZqxS1ZnyZJkatZKzpvyLjQZT/vTlHug+9V5GgZ3IrHtzkMeJR32MZlIbsBYOeR9HGCQs+BRExbfrzx9oYFxvKKKLzGbuSA9uMKq05inUptQfYISYLL1q0+xh1DkHa7cn7m4xAkLwDZia1fAeIwCVXul//EBtVIoTqaH1mZ9Qofgsk+khdReD5LBYtG2a3rlRX/6QBU9IRU9oQT2/vGl5xKAlQHfUgrw2yjum7AQlSiKHokBNgAW9SFy8SPD+2WbcOZ4s8nI/lOuxnAM3SzATpURZ/telQuNcrd0vUEsDBBQAAgAIAGtOyEw9PC/RwQAAAOUBAAAjAAAAdW5pdmVyc2FsLW5vLXZpZGVv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GtOyEyewaynaAAAAGwAAAAlAAAAdW5pdmVyc2FsLW5vLXZpZGVvL2xvY2FsX3NldHRpbmdzLnhtbA3KuwrDMAxG4T1PIbT3tmWIk6HQMUvSBxDJTzHIUrGd0r59vZ0D3zB9k9IHuUS3wLfzlQm2+R7tFfi5Pk49U6liu6gbApszTWM3qG+iC2ptsNBb5Ye8IrWomCU1ucR2oLsfuYAvY/cHUEsDBBQAAgAIAEqMlUdYuREx+gIAAKoIAAAdAAAAdW5pdmVyc2FsLW5vLXZpZGVvL3BsYXllci54bWytVU1v2zAMPWfA/oOhe6Qkbdc2sFN0BYIdtqFA1m23QLUZW4steZLcNP31k+RvwylaYAcHMcX3SJGPtH/znKXeE0jFBA/QHM+QBzwUEeNxgB5+rKdX6Gbl5yk9gvQiUKFkuTa+91QnAeoYsCFCHosCVHBmCWk65WL6xCIQyMslE5LpowlxYUI0ARfnyDNArgKUaJ0vCTkcDpgp489jJdLCUisciozkEhRwDZKU2VTAZa7fjyX6mIOqGd5AYJ5M8D7sWbEe8HCGhYzJYjabk9/fvm7CBDI6ZVxpykNAq48fJq6QjzTcfxNRkYKytolfkm9AaxvX2Sa+XrL5FfeUDANUOmwzUIrGoHDKY0RKLBkB+7uUqqTiUT1ay6v2rOJ1flv7vq3dXBtJ65wXjylTiTnqQlrrKNAn/ah+5q7r1PFQq2NtmZAn4W/BJETu9WcjxNkceTaxNQ21kMc7c2o0UvUGN/3EZT+xdcWN8HATZNNSoPICjZO7N1aHENW33QHVhYS6VBPfifc7lZJaJay0LMAnA2OFJX2wT8orV01qG+InOksv3tAb6zdozR/1Wmcc4H805oshamrCeATPa2Z8NGSm2BpMF6wN6zzFNmabkyoes46ue6Yyx6pb5iKepjIGM3kR1ZS0dnIKCpIq4xIWcoDtHJwEJyxOUvPoUYbh6UmajMr9KEPn4CQ4FeF+BNqYmzKSYR0HYmoU5JORdeKHhdIiYy9Onr09o5dOh83I3easGbjL2euj2B+dXox6kHZoZHXZf519VR/e2wHWqvXZ5qWlp1YzD6CLvPSqZ6HIBz4R7GiR6rtuTvU+7EAHOY9NxzjXL6N3cdiwF/ASsDIJ0KerM+QdWGS/gfMzU7uWwfTTrJ1eeGc6FXEneF0HjIl7K39dRestX7Wu7PqpDvumhk8MDiWmnKnPRh2xFAWPBj3EefsRUanZabcSaHPBy/k18lLYmb/zhVGsyAN0vmjufH1xXWNdXvdl4DKXd+ioSrhVEKl03VzEr3bD6h9QSwMEFAACAAgAa07ITFvYtdtvAQAA+AIAADIAAAB1bml2ZXJzYWwtbm8tdmlkZW8vc2tpbl9jdXN0b21pemF0aW9uX3NldHRpbmdzLnhtbI1S22rcMBB9z1eI/MBKGt0M7oJuLgsNDd2WPgazVotJIgdLoSHo4yunWTbbbEg0TzPnzBlmdNp0PUZ7n/J0Oz72eZziNuQ8xt9pfYZQu5tupvlyDinktDpUfo5xmP5s4q9pqdVqyn0c+nmwC5rWGHVPDymplVM1Y4ZRJJmnXiHnua1YA64BWzFHiW1X/0n8053DLsR8WrVdHaGvGzYxhTlv4hAe1nDMfgkdb/B57oex8tJasCXKfmpxbAnECJfcF6oBQCDLHXG4SNlITZDHjGMoRlGggAjnpBGFSMqhZl0jqgrzjUBMMkZdoZ7WbqS1cdQWCQ0huk7zqrGl64zEGBFCgLnCBXQGo8qGqqFBLQcEBwZE0UYTBaiznelY8c4Ly5GiXmBcmDGA8eG4h+1enutQ/fA6+3O+I3jyC06ii7dWJ8zV7u7nuZK/h9u7mz4HNA6fzrebi8sv/sp+/fFt68+fjflk4j1tcWtd+01z/wVQSwMEFAACAAgAbE7ITA5/2u9kCQAAexgAACAAAAB1bml2ZXJzYWwtbm8tdmlkZW8vdW5pdmVyc2FsLnBuZ+1Ya1RTVxa+1rZUGaVqCzUloHam1A6FUgULY6AUFbFAUMtDeVUzyoIUAw0RSLjgVFt0sUw6S2fQBEGtEiAkaaokkBBil0LGKq8mJECaBEklJJckjeQBCUnmBtpO1/yaX/MrP+663z7nnr322d+53z7nXMhIT163FrEWAIB1Kfv3HAKA1Q0A8NzUSy/CLajs6XT4tQp/KPlDgDUUrION54sS0xIBgEPxXzr2AmyvKdt/BA8AgX/yPqtSDv3xZwB47eWUPYkfVxUYlEJcXubdgSdL8suXb/jn7/mibdvoltFb169f33/28psbb57Z+QH/lv+5gEXVieKnRpLq6bhm8+v4pU91G+bLh6qGmhMnRU2bnd9NvKfqA0m2R5GiJtfS/LC2oLdqFQDcSyc4M/2yAlgaMNxtU+A0Q3A4PwaMfYEawpitkFzzpdeOHKvXchaMSkH5atg00vUP/KwTUl36r0aCe0FTFQZb9sOE6bO69d72XZyXAOCDlxu80/VBH/RBH/RBH/RBH/RBH/RBH/RBH/w/w6qfnSZRi/fkeyD8OQB4+cE2uCvxf4OsVxtwqt5YksOim9CIKcMh8TVVttHk0PIz1DtUAfU+9VExeRUwFdOJdRYbiI1j+IhC0DqWCOknuTadiy52R7Zpay+llZeF9xGt+jkNJSGkJbye0dMZe20GAQCnfnjUGFmJf0aXjRF2S8pZJTShNVX4ZXasLQkZ3IBu3r25ZYs8Gx83GA0fyS/HHePw0Gtq3YtaDQf+tFjt4RPfQYMb9VM5FVlmS0k6vedF4AwtIzS3xjI72h3jYtPIldGGO0FWavOzN9r9xNOWW++rdsoBoGyTnnRKQq0IaNXkpznnUoRcSXlhfU7vG61eD4cZJm4aNCq8Qq6GR4dlu4wzmef7/3KcigWA9287zk+r+ujd0Uh7yWQRTq9pk3BCD4SrNkjyVgP3thusjYLOVk0B7PWgq/gr3ULA1kDT+WIWnKSPm1GkGFaS/WScbezucAGqzl3TdJaxsaHywXJIa+063G20WES1TTCIg5RFPMJzILzWoaMXtYC2CVKQUgQmsRW4UEym8x/8PAWTMspN0FxCx1eLPKcVBo3lNMOAR0lXXJFcOzZf0i1kS+JJpx/bg3CowEJRLchF4tR9KOd0Q6QKNy9BJ1xTF2zgGhUY5UkEsiy6RGCNmrQV1cwP7tLKsTWLTxs9OAUC0qRinHkB0V4Gghl9ghhmArsElbLj2pbFkZRGmZ3t+Cl94pSacsSjVFVeLV6fJYlv1MWON5/XY2a1PSGSDmNuJNthI4TwuAn2DLnLPc0cOO43wRa5ibU9NR6XXcvLfNd2OvtCf+13fW4HNK/QR5Hec+7tKL+W03k935PcFtV/3NPrvgp6CKn4dQAgXnhSHzrQpd1KVPaSj963u6A4fjJzUD5C28e8gRUgFK8RzdP9iwZozW0GdeZYtAF/lbBepunAtB3Ef1OgJvPZgiJUVGYjtuJR3s6IEmqSlHSMSgno6crpvKLngDssP9lpN9jyc0yFNQcHpSjTp/byeIbh2V3ValVkVTsnPp3SV7t2meyodLMCTQLzwopLLv7Y8srcrI5Q0Z+RbzT8ecERRZROCjJDLRdaTH1Oo4urXAc9vJWUOv8N1daTGnr4orWbH8tHOhzEbQwpSMgjpN6OsFsRY8kEIc90nrXYDombj4RbC67MaJJOvRMIbcFK/4YzQbty0J+JXkNxmGJiboIRgQ/lC0vr9iXU196X+cs9JRkYsCmEkAs5WdjltTpw17hbuheaKRDg2PI11xESRw+bt/7+2pE+5jCXuar6fHGIl692TDtZ1w31zM7MYkSdiY7xtzudqRiTYHJosT113ryVF9IgeVCq/iQoLZ1i5TaE2L8NKnHucMRKrUSMbFYCRcvEV/epK/NXktJK0N7gQjPkpriHh+QkZD5PHgOCF4Uh1hymCaI02S5Qa5eg5jTaCjfNZ+M50rB7cDIwDuLeE6HaGKKTU5Ia9oOslDiEPuFlZlNR4F+GjAfCWfRzdLFuVI4+tjK5+/UB4pV1gERWCskFyczFSOfQcbW8SBEXj0X2NRfvlu4MYBS3PLIES5/GcRHWXsGrXE43uZRSUSabxagmud9v/4X9scKyO6hShQM/DJI80Id16/lSGnMfap86y/HCRN9LQUoVN/IeooEAokCVxwCSLNbDV7wCRjYbeGoydjjJQuze1h4hvyqyBg1b4vhGmsx8GyYJotyUuYUviozJGY9+F4vmyNf8Wy2mmECsk+CRhd3OIihOC9zVyjfpGaYviuPjf8rCcNT7o7cTeiyvlzianvHz0eO2i/hR/x94cowUZKq7XVWu5yz43MKvVK378o0KkgXzT4yoYlkogyGzRqxxzHcQ02oOdsPBuHOfHIYcR8+iiwLlrizl8y41RiaTBHe2ghES/IjceenvIAlJUtYepN1VsYfesm0eiJsxnG4cXLyhR7072H/iVHTgR6KrsoOeAxwwybKH9bUoqZs/+4JOwfu68F8G/5FhLJjo+PTkRauZXj7nH7sSwyBtl2aCweCH5xGRSmguwPU5jc9kQh4VfcDS1ZWUil/+E4YTC007zqEc44JEblinzCnTQJS7pxLIkwmm8YG3rHnQSgCowI+EUfp7irtp7TlQKbn6rCdoWQzoZY/Vub3heVxOjuMPx5JHdnIpcjNh1L7AKolzwyJ7grhepnBIvoqGaUcSCuufIB4SegZsqXPbMebFea1md16/aGPDrV/kOR6M+508Vz/76+/l+QAlBIWQ3yS9t6z7FD2vpcCuoaf9JvxCuL6p6oRYuK+gryY2xLP1wTQyypuLpqNgfelRirG/4jG8AITVtrmJqrn63xxv0gs+/U8peshRH86Dax8podSFa/ulSn7PqaszR3SYdGlifkdpK2if4tehzdvggtbseXVa/dn3Dj/gDGNcYw9if8tSYYel2CNsXcVjOaEsXFUf2a9qpVUdhGf4tr7x+tyJ0roxgjWE1ErWviIaOQlN5YRb99iqJh3csWDVg4a1AJDdVd/lugHpUdbHaTH9Xcc3AMAZcNN/bS3O+dUtmcVVfr/egCd4lvC9m+Avne1x5u9ga4dqDbzjcH18bWFqrq7+jnfMZf19hJaTo4HFH7HreQCYqm2LmDPHB2KXXHZ1kUklfL0S3nN80tKxmuHnwTVdcwX0pnZUs27SvDfyQMre9D2sDz/5/N9QSwMEFAACAAgAbE7ITGH/pqRJAAAAagAAACQAAAB1bml2ZXJzYWwtbm8tdmlkZW8vdW5pdmVyc2FsLnBuZy54bWyzsa/IzVEoSy0qzszPs1Uy1DNQsrfj5bIpKEoty0wtV6gAihnpGUCAkkIlKrc8M6Ukw1bJwsIYIZaRmpmeUWKrZGaGUKgPNBIAUEsBAgAAFAACAAgAa07ITBUOrShkBAAABxEAACYAAAAAAAAAAQAAAAAAAAAAAHVuaXZlcnNhbC1uby12aWRlby9jb21tb25fbWVzc2FnZXMubG5nUEsBAgAAFAACAAgAa07ITPJcac30AwAAEhEAADAAAAAAAAAAAQAAAAAAqAQAAHVuaXZlcnNhbC1uby12aWRlby9mbGFzaF9wdWJsaXNoaW5nX3NldHRpbmdzLnhtbFBLAQIAABQAAgAIAGtOyEw6Kj9OugIAAFgKAAAqAAAAAAAAAAEAAAAAAOoIAAB1bml2ZXJzYWwtbm8tdmlkZW8vZmxhc2hfc2tpbl9zZXR0aW5ncy54bWxQSwECAAAUAAIACABrTshMdO22Qt8DAACjEAAALwAAAAAAAAABAAAAAADsCwAAdW5pdmVyc2FsLW5vLXZpZGVvL2h0bWxfcHVibGlzaGluZ19zZXR0aW5ncy54bWxQSwECAAAUAAIACABrTshMghPHdJYBAAAiBgAAKAAAAAAAAAABAAAAAAAYEAAAdW5pdmVyc2FsLW5vLXZpZGVvL2h0bWxfc2tpbl9zZXR0aW5ncy5qc1BLAQIAABQAAgAIAGtOyEw9PC/RwQAAAOUBAAAjAAAAAAAAAAEAAAAAAPQRAAB1bml2ZXJzYWwtbm8tdmlkZW8vaTE4bl9wcmVzZXRzLnhtbFBLAQIAABQAAgAIAGtOyEyewaynaAAAAGwAAAAlAAAAAAAAAAEAAAAAAPYSAAB1bml2ZXJzYWwtbm8tdmlkZW8vbG9jYWxfc2V0dGluZ3MueG1sUEsBAgAAFAACAAgASoyVR1i5ETH6AgAAqggAAB0AAAAAAAAAAQAAAAAAoRMAAHVuaXZlcnNhbC1uby12aWRlby9wbGF5ZXIueG1sUEsBAgAAFAACAAgAa07ITFvYtdtvAQAA+AIAADIAAAAAAAAAAQAAAAAA1hYAAHVuaXZlcnNhbC1uby12aWRlby9za2luX2N1c3RvbWl6YXRpb25fc2V0dGluZ3MueG1sUEsBAgAAFAACAAgAbE7ITA5/2u9kCQAAexgAACAAAAAAAAAAAAAAAAAAlRgAAHVuaXZlcnNhbC1uby12aWRlby91bml2ZXJzYWwucG5nUEsBAgAAFAACAAgAbE7ITGH/pqRJAAAAagAAACQAAAAAAAAAAQAAAAAANyIAAHVuaXZlcnNhbC1uby12aWRlby91bml2ZXJzYWwucG5nLnhtbFBLBQYAAAAACwALAKwDAADCIgAAAAA="/>
  <p:tag name="ISPRING_OUTPUT_FOLDER" val="C:\Users\Jvaughey\Downloads"/>
  <p:tag name="ISPRING_PRESENTATION_TITLE" val="9780357122754_ch12_CE"/>
</p:tagLst>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64256</TotalTime>
  <Words>8355</Words>
  <Application>Microsoft Office PowerPoint</Application>
  <PresentationFormat>On-screen Show (4:3)</PresentationFormat>
  <Paragraphs>684</Paragraphs>
  <Slides>72</Slides>
  <Notes>72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4" baseType="lpstr">
      <vt:lpstr>MS Mincho</vt:lpstr>
      <vt:lpstr>Arial</vt:lpstr>
      <vt:lpstr>Bank Gothic Bold</vt:lpstr>
      <vt:lpstr>Courier New</vt:lpstr>
      <vt:lpstr>Courier New Bold</vt:lpstr>
      <vt:lpstr>Open Sans</vt:lpstr>
      <vt:lpstr>Open Sans Regular</vt:lpstr>
      <vt:lpstr>Summer Font</vt:lpstr>
      <vt:lpstr>Times</vt:lpstr>
      <vt:lpstr>Times New Roman</vt:lpstr>
      <vt:lpstr>Brand_PPT_Template_SIMPLIFIED_SD</vt:lpstr>
      <vt:lpstr>Equation</vt:lpstr>
      <vt:lpstr>Chapter 12: Graphs</vt:lpstr>
      <vt:lpstr>Learning Objectives</vt:lpstr>
      <vt:lpstr>Why Use Graphs? (1 of 2)</vt:lpstr>
      <vt:lpstr>Why Use Graphs? (2 of 2)</vt:lpstr>
      <vt:lpstr>Graph Terminology (1 of 12)</vt:lpstr>
      <vt:lpstr>Graph Terminology (2 of 12)</vt:lpstr>
      <vt:lpstr>Graph Terminology (3 of 12)</vt:lpstr>
      <vt:lpstr>Graph Terminology (4 of 12)</vt:lpstr>
      <vt:lpstr>Graph Terminology (5 of 12)</vt:lpstr>
      <vt:lpstr>Graph Terminology (6 of 12)</vt:lpstr>
      <vt:lpstr>Graph Terminology (7 of 12)</vt:lpstr>
      <vt:lpstr>Graph Terminology (8 of 12)</vt:lpstr>
      <vt:lpstr>Graph Terminology (9 of 12)</vt:lpstr>
      <vt:lpstr>Graph Terminology (10 of 12)</vt:lpstr>
      <vt:lpstr>Graph Terminology (11 of 12)</vt:lpstr>
      <vt:lpstr>Graph Terminology (12 of 12)</vt:lpstr>
      <vt:lpstr>Representations of Graphs</vt:lpstr>
      <vt:lpstr>Adjacency Matrix (1 of 3)</vt:lpstr>
      <vt:lpstr>Adjacency Matrix (2 of 3)</vt:lpstr>
      <vt:lpstr>Adjacency Matrix (3 of 3)</vt:lpstr>
      <vt:lpstr>Adjacency List (1 of 4)</vt:lpstr>
      <vt:lpstr>Adjacency List (2 of 4)</vt:lpstr>
      <vt:lpstr>Adjacency List (3 of 4)</vt:lpstr>
      <vt:lpstr>Adjacency List (4 of 4)</vt:lpstr>
      <vt:lpstr>Analysis of the Two Representations (1 of 2)</vt:lpstr>
      <vt:lpstr>Analysis of the Two Representations (2 of 2)</vt:lpstr>
      <vt:lpstr>Further Run-Time Considerations</vt:lpstr>
      <vt:lpstr>Graph Traversals</vt:lpstr>
      <vt:lpstr>A Generic Traversal Algorithm (1 of 2)</vt:lpstr>
      <vt:lpstr>A Generic Traversal Algorithm (2 of 2)</vt:lpstr>
      <vt:lpstr>Breadth-First and Depth-First Traversals (1 of 5)</vt:lpstr>
      <vt:lpstr>Breadth-First and Depth-First Traversals (2 of 5)</vt:lpstr>
      <vt:lpstr>Breadth-First and Depth-First Traversals (3 of 5)</vt:lpstr>
      <vt:lpstr>Breadth-First and Depth-First Traversals (4 of 5)</vt:lpstr>
      <vt:lpstr>Breadth-First and Depth-First Traversals (5 of 5)</vt:lpstr>
      <vt:lpstr>Graph Components</vt:lpstr>
      <vt:lpstr>Trees within Graphs</vt:lpstr>
      <vt:lpstr>Spanning Trees and Forests</vt:lpstr>
      <vt:lpstr>Minimum Spanning Tree</vt:lpstr>
      <vt:lpstr>Algorithms for Minimum Spanning Trees</vt:lpstr>
      <vt:lpstr>Topological Sort (1 of 4)</vt:lpstr>
      <vt:lpstr>Topological Sort (2 of 4)</vt:lpstr>
      <vt:lpstr>Topological Sort (3 of 4)</vt:lpstr>
      <vt:lpstr>Topological Sort (4 of 4)</vt:lpstr>
      <vt:lpstr>The Shortest-Path Problem</vt:lpstr>
      <vt:lpstr>Dijkstra’s Algorithm</vt:lpstr>
      <vt:lpstr>The Initialization Step (1 of 2)</vt:lpstr>
      <vt:lpstr>The Initialization Step (2 of 2)</vt:lpstr>
      <vt:lpstr>The Computation Step (1 of 2)</vt:lpstr>
      <vt:lpstr>The Computation Step (2 of 2)</vt:lpstr>
      <vt:lpstr>Representing and Working with Infinity</vt:lpstr>
      <vt:lpstr>Analysis (1 of 2)</vt:lpstr>
      <vt:lpstr>Floyd’s Algorithm (1 of 4)</vt:lpstr>
      <vt:lpstr>Floyd’s Algorithm (2 of 4)</vt:lpstr>
      <vt:lpstr>Floyd’s Algorithm (3 of 4)</vt:lpstr>
      <vt:lpstr>Floyd’s Algorithm (4 of 4)</vt:lpstr>
      <vt:lpstr>Analysis (2 of 2)</vt:lpstr>
      <vt:lpstr>Developing a Graph Collection</vt:lpstr>
      <vt:lpstr>Example Use of the Graph Collection (1 of 3)</vt:lpstr>
      <vt:lpstr>Example Use of the Graph Collection (2 of 3)</vt:lpstr>
      <vt:lpstr>Example Use of the Graph Collection (3 of 3)</vt:lpstr>
      <vt:lpstr>The Class LinkedDirectedGraph (1 of 4)</vt:lpstr>
      <vt:lpstr>The Class LinkedDirectedGraph (2 of 4)</vt:lpstr>
      <vt:lpstr>The Class LinkedDirectedGraph (3 of 4)</vt:lpstr>
      <vt:lpstr>The Class LinkedDirectedGraph (4 of 4)</vt:lpstr>
      <vt:lpstr>The Class LinkedVertex (1 of 3)</vt:lpstr>
      <vt:lpstr>The Class LinkedVertex (2 of 3)</vt:lpstr>
      <vt:lpstr>The Class LinkedVertex (3 of 3)</vt:lpstr>
      <vt:lpstr>The Class LinkedEdge (1 of 2)</vt:lpstr>
      <vt:lpstr>The Class LinkedEdge (2 of 2)</vt:lpstr>
      <vt:lpstr>Chapter Summary (1 of 2)</vt:lpstr>
      <vt:lpstr>Chapter Summary (2 of 2)</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9780357122754_ch12_CE</dc:title>
  <dc:creator>Stulga, Michele L</dc:creator>
  <cp:lastModifiedBy>Vaughey, Jim</cp:lastModifiedBy>
  <cp:revision>1135</cp:revision>
  <dcterms:created xsi:type="dcterms:W3CDTF">2001-07-05T23:10:12Z</dcterms:created>
  <dcterms:modified xsi:type="dcterms:W3CDTF">2018-12-06T18:21:13Z</dcterms:modified>
</cp:coreProperties>
</file>