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4" r:id="rId1"/>
  </p:sldMasterIdLst>
  <p:notesMasterIdLst>
    <p:notesMasterId r:id="rId90"/>
  </p:notesMasterIdLst>
  <p:sldIdLst>
    <p:sldId id="365" r:id="rId2"/>
    <p:sldId id="419" r:id="rId3"/>
    <p:sldId id="420" r:id="rId4"/>
    <p:sldId id="494" r:id="rId5"/>
    <p:sldId id="421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95" r:id="rId26"/>
    <p:sldId id="446" r:id="rId27"/>
    <p:sldId id="444" r:id="rId28"/>
    <p:sldId id="445" r:id="rId29"/>
    <p:sldId id="447" r:id="rId30"/>
    <p:sldId id="448" r:id="rId31"/>
    <p:sldId id="500" r:id="rId32"/>
    <p:sldId id="499" r:id="rId33"/>
    <p:sldId id="501" r:id="rId34"/>
    <p:sldId id="502" r:id="rId35"/>
    <p:sldId id="503" r:id="rId36"/>
    <p:sldId id="504" r:id="rId37"/>
    <p:sldId id="505" r:id="rId38"/>
    <p:sldId id="496" r:id="rId39"/>
    <p:sldId id="422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97" r:id="rId60"/>
    <p:sldId id="423" r:id="rId61"/>
    <p:sldId id="470" r:id="rId62"/>
    <p:sldId id="471" r:id="rId63"/>
    <p:sldId id="472" r:id="rId64"/>
    <p:sldId id="473" r:id="rId65"/>
    <p:sldId id="474" r:id="rId66"/>
    <p:sldId id="475" r:id="rId67"/>
    <p:sldId id="476" r:id="rId68"/>
    <p:sldId id="477" r:id="rId69"/>
    <p:sldId id="478" r:id="rId70"/>
    <p:sldId id="479" r:id="rId71"/>
    <p:sldId id="481" r:id="rId72"/>
    <p:sldId id="480" r:id="rId73"/>
    <p:sldId id="482" r:id="rId74"/>
    <p:sldId id="483" r:id="rId75"/>
    <p:sldId id="484" r:id="rId76"/>
    <p:sldId id="485" r:id="rId77"/>
    <p:sldId id="506" r:id="rId78"/>
    <p:sldId id="498" r:id="rId79"/>
    <p:sldId id="486" r:id="rId80"/>
    <p:sldId id="487" r:id="rId81"/>
    <p:sldId id="488" r:id="rId82"/>
    <p:sldId id="489" r:id="rId83"/>
    <p:sldId id="490" r:id="rId84"/>
    <p:sldId id="507" r:id="rId85"/>
    <p:sldId id="418" r:id="rId86"/>
    <p:sldId id="491" r:id="rId87"/>
    <p:sldId id="492" r:id="rId88"/>
    <p:sldId id="493" r:id="rId89"/>
  </p:sldIdLst>
  <p:sldSz cx="9144000" cy="6858000" type="screen4x3"/>
  <p:notesSz cx="6858000" cy="9144000"/>
  <p:custDataLst>
    <p:tags r:id="rId9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33"/>
    <a:srgbClr val="9933FF"/>
    <a:srgbClr val="9966FF"/>
    <a:srgbClr val="3853A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1" autoAdjust="0"/>
    <p:restoredTop sz="94660"/>
  </p:normalViewPr>
  <p:slideViewPr>
    <p:cSldViewPr>
      <p:cViewPr varScale="1">
        <p:scale>
          <a:sx n="44" d="100"/>
          <a:sy n="44" d="100"/>
        </p:scale>
        <p:origin x="145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D0C90C6E-05F2-482C-BFF0-312E51986B0F}" type="datetimeFigureOut">
              <a:rPr lang="en-US"/>
              <a:pPr>
                <a:defRPr/>
              </a:pPr>
              <a:t>11/15/2015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A953FEC6-7DA0-4FFE-B398-32F9FAF76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892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75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466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83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629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668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23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221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968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016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940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71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303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54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817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385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196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609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909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172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385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292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7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088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874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094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08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6289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9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1266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037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128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9052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08C7553-C399-4454-AF54-2BD5DA8A7C63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36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656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559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694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0449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155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83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9100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7447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5030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4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0960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2200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5870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821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1643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8702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7037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6715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2223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0542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32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9941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6100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0998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1876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1146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1540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1538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420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7419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7373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95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0021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4220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6972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5935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8914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5320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9663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3232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1457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347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40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4807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74170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5529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5930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7575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6987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7596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229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3451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51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18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83D45F80-53B2-475A-9FA0-41AE5D339F5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2227" y="3559488"/>
            <a:ext cx="7543800" cy="725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5ACF0F1-13F0-44B9-B008-8D2F75A42E0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44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BAE5-34DB-4A5D-A0F3-E5EA06915CEF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772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F97987F4-7417-413C-AFB7-5E1F7A258EA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44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58F58370-7506-4A51-A867-ECC9C796DC1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805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6C7836B0-A0AB-4EDC-B155-EC0B90F3F43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3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EED5F0E-1305-4E1A-A5D7-54182741143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8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198828F-C61E-438E-916E-43290A496A6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5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A18-1C56-4C2A-8FC2-CD751BDC9CEB}" type="datetime1">
              <a:rPr lang="en-US" smtClean="0"/>
              <a:t>11/15/2015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91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D68B62DA-94F8-47CD-A316-DA5C10625C1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7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9FD5BBC-419D-42CE-B124-F7FEC4B0A46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4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A39B941-E024-465E-9C9A-184629BCD26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9D83B0A6-79E1-4721-A158-A52973EFC4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1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SETS AND DICTIONARIES</a:t>
            </a:r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Accessing Set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59" y="3981734"/>
            <a:ext cx="7543801" cy="16422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Note </a:t>
            </a:r>
            <a:r>
              <a:rPr lang="en-US" dirty="0"/>
              <a:t>that the order in which the elements of the set are visited depends on how </a:t>
            </a:r>
            <a:r>
              <a:rPr lang="en-US" dirty="0" smtClean="0"/>
              <a:t>they are </a:t>
            </a:r>
            <a:r>
              <a:rPr lang="en-US" dirty="0"/>
              <a:t>stored </a:t>
            </a:r>
            <a:r>
              <a:rPr lang="en-US" dirty="0" smtClean="0"/>
              <a:t>internally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5438" y="2593079"/>
            <a:ext cx="5958841" cy="1064521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print("The cast of characters includes:")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character in cast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print(character)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F16F-0142-451D-B87E-2F1DF9CFD92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5359" y="1407406"/>
            <a:ext cx="7543801" cy="1738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Because sets are unordered, you cannot access the elements of a set by position as you can with a list</a:t>
            </a:r>
          </a:p>
          <a:p>
            <a:pPr fontAlgn="auto">
              <a:defRPr/>
            </a:pPr>
            <a:r>
              <a:rPr lang="en-US" dirty="0" smtClean="0"/>
              <a:t>We use a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iterate over the individual elements: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Accessing Elements (2)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the previous loop above displays the following:</a:t>
            </a: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The cast of characters includes:</a:t>
            </a: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Gumbys</a:t>
            </a:r>
            <a:endParaRPr lang="en-US" altLang="en-US" sz="1800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Spiny</a:t>
            </a: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Luigi</a:t>
            </a:r>
            <a:endParaRPr lang="en-US" altLang="en-US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Note that the order of the elements in the output is different from the order in which the set was created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7A10-7596-4834-BB34-D977EE099D0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Displaying Sets In Sorted Order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sorted()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function, which returns a list </a:t>
            </a:r>
            <a:r>
              <a:rPr lang="en-US" altLang="en-US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(not a set)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the elements in sorted order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following loop prints the cast in sorted order: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97932" y="2743200"/>
            <a:ext cx="4148137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 actor in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print(actor)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51B9-F41F-4D80-9DC9-C51DBF9B3FB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Adding Elements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Sets are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mutable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collections, so you can add elements by using the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add()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45332" y="1997217"/>
            <a:ext cx="7653337" cy="9718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 = set(["Luigi", "Gumbys", "Spiny"])   #1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"Arthur"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             #2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"Spiny"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              #3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51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2"/>
          <a:stretch>
            <a:fillRect/>
          </a:stretch>
        </p:blipFill>
        <p:spPr bwMode="auto">
          <a:xfrm>
            <a:off x="753717" y="3048000"/>
            <a:ext cx="361473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761-36AF-4498-A1C8-6A34256E36D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38255" y="5154281"/>
            <a:ext cx="4160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Spiny is already in the set, so there is no effect on the set 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4016543"/>
            <a:ext cx="416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Arthur is not in the set, so it is added to the set and the size of the set is increased by one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80357" y="286604"/>
            <a:ext cx="7543800" cy="725767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Removing Elements: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discard()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14607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discard()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method removes an element if the element </a:t>
            </a:r>
            <a:r>
              <a:rPr lang="en-US" dirty="0" smtClean="0"/>
              <a:t>exists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79007" y="1771508"/>
            <a:ext cx="3746500" cy="43157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discard(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"Arthur"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#4</a:t>
            </a: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37"/>
          <a:stretch>
            <a:fillRect/>
          </a:stretch>
        </p:blipFill>
        <p:spPr bwMode="auto">
          <a:xfrm>
            <a:off x="2285307" y="2445713"/>
            <a:ext cx="453390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06434" y="4537681"/>
            <a:ext cx="5891646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discard(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"The Colonel"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# Has no effect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EBF2-CBDB-4DCF-B12A-933222AACB8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46405" y="4034883"/>
            <a:ext cx="7543801" cy="609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It has no effect if the given element is not a member of the set: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Removing Elements: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remove()</a:t>
            </a:r>
            <a:endParaRPr lang="en-US" altLang="en-US" sz="3600" dirty="0" smtClean="0">
              <a:solidFill>
                <a:srgbClr val="0033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81221" y="3283744"/>
            <a:ext cx="7543801" cy="783202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this class we will use the discard() method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2959" y="2362200"/>
            <a:ext cx="7500938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remove(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"The Colonel"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# Raises an 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612A-1EFB-4AD7-A909-7DC06244941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5359" y="14074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remove()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method, on the other hand, removes an element if it exists, but raises an exception if the given element is not a member of the set: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Removing Elements: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clear()</a:t>
            </a:r>
            <a:endParaRPr lang="en-US" altLang="en-US" sz="3600" dirty="0" smtClean="0">
              <a:solidFill>
                <a:srgbClr val="0033CC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Finally,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clear()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removes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all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elements of a set, leaving the empty set: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85988" y="2209800"/>
            <a:ext cx="4772025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clear()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cast now has size 0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E63E-FD30-43EC-89E6-FCB9CA32A2B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Subsets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set is a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subset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another set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if and only if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every element of the first set is also an element of the second set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the image below, the Canadian flag colors are a subset of the British colors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he Italian flag colors are not.</a:t>
            </a: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68580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E45-C28D-4AFC-B771-45484DDAF1B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3600" dirty="0" err="1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issubset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err="1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issubset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returns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True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or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False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report whether one set is a subset of another: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097778"/>
            <a:ext cx="8229600" cy="3464821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canadian = { "Red", "White" 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british = { "Red", "Blue", "White" 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italian = { "Red", "White", "Green" }</a:t>
            </a:r>
          </a:p>
          <a:p>
            <a:pPr>
              <a:defRPr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True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canadian.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issubset(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british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print("All Canadian flag colors occur in the British flag.")</a:t>
            </a:r>
          </a:p>
          <a:p>
            <a:pPr>
              <a:defRPr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True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not italian.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issubset(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british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print("At least one of the colors in the Italian flag does 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not.")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3C09-0D08-460D-99CE-091F23C2D59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Set Equality / Inequality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altLang="en-US" sz="2000" dirty="0">
                <a:ea typeface="ＭＳ Ｐゴシック" panose="020B0600070205080204" pitchFamily="34" charset="-128"/>
              </a:rPr>
              <a:t>We test set equality with the “==“ and “!=“ operators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Two sets are equal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if and only if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they have exactly the same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286000"/>
            <a:ext cx="82296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french = { "Red", "White", "Blue" 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british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french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print("The British and French flags use the same colors.")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2BD0-EA8D-48F9-936E-C75323D21D1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Chapter Goals</a:t>
            </a:r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To build and use a set container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To learn common set operations for processing data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To build and use a dictionary container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To work with a dictionary for table lookups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To work with complex data structures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D468-9BA9-494B-8D1A-3E5ED8FAD7D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855286" y="3962400"/>
            <a:ext cx="7511474" cy="10156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cs typeface="Arial" panose="020B0604020202020204" pitchFamily="34" charset="0"/>
              </a:rPr>
              <a:t>In this chapter, </a:t>
            </a:r>
            <a:r>
              <a:rPr lang="en-US" altLang="en-US" sz="2000" dirty="0" smtClean="0">
                <a:cs typeface="Arial" panose="020B0604020202020204" pitchFamily="34" charset="0"/>
              </a:rPr>
              <a:t>we </a:t>
            </a:r>
            <a:r>
              <a:rPr lang="en-US" altLang="en-US" sz="2000" dirty="0">
                <a:cs typeface="Arial" panose="020B0604020202020204" pitchFamily="34" charset="0"/>
              </a:rPr>
              <a:t>will learn how to work with two more types of containers (sets and dictionaries) as well as </a:t>
            </a:r>
            <a:r>
              <a:rPr lang="en-US" altLang="en-US" sz="2000" dirty="0"/>
              <a:t>how to combine containers to model complex structures.</a:t>
            </a:r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1" y="3877593"/>
            <a:ext cx="419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 Union: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union()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75359" y="3151317"/>
            <a:ext cx="7543801" cy="1003037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Both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British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Italian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sets contain the colors Red and White, but the union is a set and therefore contains only one instance of each color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47750" y="2050087"/>
            <a:ext cx="7048500" cy="71688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inEither: The set {"Blue", "Green", "White", "Red"}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inEither = british.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union(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italian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4711642" y="4816073"/>
            <a:ext cx="4127558" cy="13234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+mn-lt"/>
              </a:rPr>
              <a:t>Note that the </a:t>
            </a:r>
            <a:r>
              <a:rPr lang="en-US" sz="2000" dirty="0" smtClean="0">
                <a:latin typeface="+mn-lt"/>
                <a:cs typeface="Consolas" pitchFamily="49" charset="0"/>
              </a:rPr>
              <a:t>union()  </a:t>
            </a:r>
            <a:r>
              <a:rPr lang="en-US" sz="2000" dirty="0" smtClean="0">
                <a:latin typeface="+mn-lt"/>
              </a:rPr>
              <a:t>method returns a new set. It does not modify either of the sets</a:t>
            </a:r>
          </a:p>
          <a:p>
            <a:pPr>
              <a:defRPr/>
            </a:pPr>
            <a:r>
              <a:rPr lang="en-US" sz="2000" dirty="0" smtClean="0">
                <a:latin typeface="+mn-lt"/>
              </a:rPr>
              <a:t>in the call</a:t>
            </a:r>
            <a:endParaRPr lang="en-US" sz="2000" dirty="0" smtClean="0">
              <a:latin typeface="+mn-lt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48F-F110-407C-A8A0-E79D9B37E6E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5359" y="1407406"/>
            <a:ext cx="7543801" cy="7155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i="1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union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two sets contains all of the elements from both sets, with duplicates removed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 Intersection: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intersection()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i="1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intersection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two sets contains all of the elements that are in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both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sets</a:t>
            </a: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276600"/>
            <a:ext cx="495300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57400" y="2133600"/>
            <a:ext cx="50292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inBoth: The set {"White", "Red"}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inBoth = british.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intersection(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italian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2FEE-A9D3-414D-AF8C-92B15B68143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Difference of Two Sets: </a:t>
            </a:r>
            <a:r>
              <a:rPr lang="en-US" altLang="en-US" sz="32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difference()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i="1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difference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two sets results in a new set that contains those elements in the first set that are not in the second set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61231" y="1992086"/>
            <a:ext cx="7221538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print("Colors that are in the Italian flag but not the British:")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print(italian.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difference(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british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# Prints {'Green'}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" y="3276600"/>
            <a:ext cx="72215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2B8-7865-4BDA-A5E9-9D62D61AAE6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Common Set Operations</a:t>
            </a:r>
          </a:p>
        </p:txBody>
      </p:sp>
      <p:pic>
        <p:nvPicPr>
          <p:cNvPr id="3174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2"/>
          <a:stretch>
            <a:fillRect/>
          </a:stretch>
        </p:blipFill>
        <p:spPr>
          <a:xfrm>
            <a:off x="304800" y="1206500"/>
            <a:ext cx="8534400" cy="51181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C824-7140-4DE6-8564-5DFBE4CE14A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Common Set Operations (2)</a:t>
            </a:r>
          </a:p>
        </p:txBody>
      </p:sp>
      <p:pic>
        <p:nvPicPr>
          <p:cNvPr id="32773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3"/>
          <a:stretch>
            <a:fillRect/>
          </a:stretch>
        </p:blipFill>
        <p:spPr bwMode="auto">
          <a:xfrm>
            <a:off x="231775" y="1695450"/>
            <a:ext cx="853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60"/>
          <a:stretch>
            <a:fillRect/>
          </a:stretch>
        </p:blipFill>
        <p:spPr bwMode="auto">
          <a:xfrm>
            <a:off x="231775" y="1219200"/>
            <a:ext cx="8534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DCB-453E-4084-BA24-765CAE033E5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3815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Remember: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000" dirty="0" smtClean="0">
                <a:latin typeface="+mn-lt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difference</a:t>
            </a:r>
            <a:r>
              <a:rPr lang="en-US" sz="2000" dirty="0" smtClean="0">
                <a:latin typeface="+mn-lt"/>
              </a:rPr>
              <a:t> return new sets  </a:t>
            </a:r>
          </a:p>
          <a:p>
            <a:pPr algn="ctr"/>
            <a:r>
              <a:rPr lang="en-US" sz="2000" dirty="0" smtClean="0">
                <a:latin typeface="+mn-lt"/>
              </a:rPr>
              <a:t>They do not modify the set they are applied to 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file: set examples.py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CE88-949E-46A6-B1F1-68A660F1AD8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0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Set Example: Spell Checking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program spellcheck.py reads a file that contains correctly spelled words and places the words in a set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It then reads all words from a document––here, the book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Alice in Wonderland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––into a second set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Finally, it prints all words from the document that are not in the set of correctly spelled words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Open the file spellcheck.py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8C2E-1828-4D80-830C-BCA9786B3FC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Spellcheck.py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34819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8405813" cy="45720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E5EF-0205-499E-92E8-5DF3FC93095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Spellcheck.py</a:t>
            </a:r>
          </a:p>
        </p:txBody>
      </p:sp>
      <p:pic>
        <p:nvPicPr>
          <p:cNvPr id="35843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447800"/>
            <a:ext cx="8382000" cy="469741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8850-1D17-4D6F-9027-B051EC8E80D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Execution: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Spellcheck.py</a:t>
            </a:r>
            <a:endParaRPr lang="en-US" altLang="en-US" sz="36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686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295400"/>
            <a:ext cx="8231188" cy="33432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5811-BD97-402D-9BEB-11B195A4153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Contents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Sets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Dictionaries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Complex Structures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15BE-6650-4F3D-8B8B-F96D010B0C6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When you write a program that manages a collection of unique items, sets are far more </a:t>
            </a:r>
            <a:r>
              <a:rPr lang="en-US" dirty="0" smtClean="0"/>
              <a:t>efficient than lists </a:t>
            </a:r>
          </a:p>
          <a:p>
            <a:pPr>
              <a:defRPr/>
            </a:pPr>
            <a:r>
              <a:rPr lang="en-US" dirty="0" smtClean="0"/>
              <a:t>Some </a:t>
            </a:r>
            <a:r>
              <a:rPr lang="en-US" dirty="0"/>
              <a:t>programmers prefer to use the familiar lists, </a:t>
            </a:r>
            <a:r>
              <a:rPr lang="en-US" dirty="0" smtClean="0"/>
              <a:t>replacing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86100" y="2428934"/>
            <a:ext cx="2971800" cy="43656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itemSet.add(item)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14600" y="3353624"/>
            <a:ext cx="4114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(item not in itemList)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itemList.append(item)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E7D-50A8-4CB7-AEB8-B6822EDC7DC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65562" y="2833780"/>
            <a:ext cx="7543801" cy="8366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/>
              <a:t>   with: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2959" y="4140925"/>
            <a:ext cx="7543801" cy="773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However, the resulting program is much slower.</a:t>
            </a:r>
          </a:p>
          <a:p>
            <a:pPr lvl="1" fontAlgn="auto">
              <a:defRPr/>
            </a:pPr>
            <a:r>
              <a:rPr lang="en-US" sz="2000" dirty="0" smtClean="0"/>
              <a:t>The speed factor difference is over 10 times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Unique Words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5865-3D24-4698-817F-75459525F7E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be able to count the number of unique words in a text document</a:t>
            </a:r>
          </a:p>
          <a:p>
            <a:pPr lvl="1"/>
            <a:r>
              <a:rPr lang="en-US" sz="2000" dirty="0" smtClean="0"/>
              <a:t>“Mary had a little lamb” has 57 unique words</a:t>
            </a:r>
          </a:p>
          <a:p>
            <a:r>
              <a:rPr lang="en-US" dirty="0" smtClean="0"/>
              <a:t>Our task is to write a program that reads in a text document and determines the number of unique words in the document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4EA0-8479-4DF9-A89B-31A3090920C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8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Understand 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count the number of unique words in a text document we need to be able to determine if a word has been encountered earlier in the document</a:t>
            </a:r>
          </a:p>
          <a:p>
            <a:pPr lvl="1"/>
            <a:r>
              <a:rPr lang="en-US" sz="2000" dirty="0" smtClean="0"/>
              <a:t>Only the first occurrence of a word should be counted</a:t>
            </a:r>
          </a:p>
          <a:p>
            <a:r>
              <a:rPr lang="en-US" dirty="0" smtClean="0"/>
              <a:t>The easiest way to do this is to read each word from the file and add it to the set</a:t>
            </a:r>
          </a:p>
          <a:p>
            <a:pPr lvl="1"/>
            <a:r>
              <a:rPr lang="en-US" sz="2000" dirty="0" smtClean="0"/>
              <a:t>Because a set cannot contain duplicates we can use the add method</a:t>
            </a:r>
          </a:p>
          <a:p>
            <a:pPr lvl="1"/>
            <a:r>
              <a:rPr lang="en-US" sz="2000" dirty="0" smtClean="0"/>
              <a:t>The add method will prevent a word that was encountered earlier from being added to the set</a:t>
            </a:r>
          </a:p>
          <a:p>
            <a:r>
              <a:rPr lang="en-US" dirty="0" smtClean="0"/>
              <a:t>After we process every word in the document the size of the set will be the number of unique words contained in the document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291C-678B-42A3-984B-B2FE6073AB4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 Decompose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problem can be split into several simple steps:</a:t>
            </a:r>
          </a:p>
          <a:p>
            <a:pPr marL="0" indent="0">
              <a:buNone/>
            </a:pPr>
            <a:r>
              <a:rPr lang="en-US" dirty="0" smtClean="0"/>
              <a:t>Create an empty set</a:t>
            </a:r>
          </a:p>
          <a:p>
            <a:pPr marL="0" indent="0">
              <a:buNone/>
            </a:pPr>
            <a:r>
              <a:rPr lang="en-US" dirty="0" smtClean="0"/>
              <a:t>for each word in the text document</a:t>
            </a:r>
          </a:p>
          <a:p>
            <a:pPr marL="228600" lvl="1" indent="0">
              <a:buNone/>
            </a:pPr>
            <a:r>
              <a:rPr lang="en-US" sz="2000" dirty="0" smtClean="0"/>
              <a:t>Add the word to the set</a:t>
            </a:r>
          </a:p>
          <a:p>
            <a:pPr marL="0" indent="0">
              <a:buNone/>
            </a:pPr>
            <a:r>
              <a:rPr lang="en-US" dirty="0" smtClean="0"/>
              <a:t>Number of unique words = the size of the set</a:t>
            </a:r>
          </a:p>
          <a:p>
            <a:r>
              <a:rPr lang="en-US" dirty="0" smtClean="0"/>
              <a:t>Creating the empty set, adding an element to the set, and determining the size of the set are standard set operations</a:t>
            </a:r>
          </a:p>
          <a:p>
            <a:r>
              <a:rPr lang="en-US" dirty="0" smtClean="0"/>
              <a:t>Reading the words in the file can be handled as a separate task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C443-6BC9-4478-9D24-A495FAAA0AA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6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Three:  Build the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read individual words from the file.  For simplicity in our example we will use a literal file name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open(“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nurseryrhyme.txt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“r”)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line in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200"/>
              </a:spcBef>
              <a:buNone/>
              <a:tabLst>
                <a:tab pos="403225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theWords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line.split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  <a:tabLst>
                <a:tab pos="403225" algn="l"/>
              </a:tabLs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 words in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theWords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pPr marL="0" indent="0">
              <a:spcBef>
                <a:spcPts val="200"/>
              </a:spcBef>
              <a:buNone/>
              <a:tabLst>
                <a:tab pos="403225" algn="l"/>
                <a:tab pos="796925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Process word</a:t>
            </a:r>
          </a:p>
          <a:p>
            <a:pPr>
              <a:tabLst>
                <a:tab pos="403225" algn="l"/>
                <a:tab pos="796925" algn="l"/>
              </a:tabLst>
            </a:pPr>
            <a:r>
              <a:rPr lang="en-US" dirty="0" smtClean="0"/>
              <a:t>To count unique words we need to remove any </a:t>
            </a:r>
            <a:r>
              <a:rPr lang="en-US" dirty="0" err="1" smtClean="0"/>
              <a:t>nonletters</a:t>
            </a:r>
            <a:r>
              <a:rPr lang="en-US" dirty="0" smtClean="0"/>
              <a:t> and  remove capitalization</a:t>
            </a:r>
          </a:p>
          <a:p>
            <a:pPr>
              <a:tabLst>
                <a:tab pos="403225" algn="l"/>
                <a:tab pos="796925" algn="l"/>
              </a:tabLst>
            </a:pPr>
            <a:r>
              <a:rPr lang="en-US" dirty="0" smtClean="0"/>
              <a:t>We will design a function to “clean” the words before we add them to the 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41AA-4256-420F-AF77-3767C80809A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3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Four:  Clean the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strip out all the characters that are not letters we will iterate through the string, one character at a time, and build a new “clean” word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</a:tabLst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clean(string) :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“”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char in string :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char.isalpha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: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  <a:tab pos="685800" algn="l"/>
              </a:tabLs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result = result + char</a:t>
            </a:r>
          </a:p>
          <a:p>
            <a:pPr marL="0" indent="0">
              <a:spcBef>
                <a:spcPts val="200"/>
              </a:spcBef>
              <a:buNone/>
              <a:tabLst>
                <a:tab pos="231775" algn="l"/>
                <a:tab pos="454025" algn="l"/>
                <a:tab pos="685800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result.lower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B87E-4BFB-4BD6-94D8-EC6040B8ABD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8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Five:  Some Assembly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main() function and combine it with the other functions</a:t>
            </a:r>
          </a:p>
          <a:p>
            <a:r>
              <a:rPr lang="en-US" dirty="0" smtClean="0"/>
              <a:t>Open the file:  </a:t>
            </a:r>
            <a:r>
              <a:rPr lang="en-US" dirty="0" err="1" smtClean="0"/>
              <a:t>countwords.py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1142-528E-4929-B72A-2BA75768C09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3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8.2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B69-E767-4438-94E4-21949E7F3A6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0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Dictionaries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is a container that keeps associations between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keys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and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values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Every key in the dictionary has an associated value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Keys are unique, but a value may be associated with several keys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 (the mapping between the key and value is indicated by an arrow):</a:t>
            </a:r>
          </a:p>
        </p:txBody>
      </p:sp>
      <p:pic>
        <p:nvPicPr>
          <p:cNvPr id="3891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20" y="3562050"/>
            <a:ext cx="5058961" cy="21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C534-05E0-4814-B9D0-5BF352BF26C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8.1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Syntax: Sets and Dictionaries</a:t>
            </a:r>
          </a:p>
        </p:txBody>
      </p:sp>
      <p:pic>
        <p:nvPicPr>
          <p:cNvPr id="39939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8382000" cy="325755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88D-D1BB-4B7B-84B8-D22632FB6FC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Creating Dictionaries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Suppose you need to write a program that looks up the phone number for a person in your mobile phone’s contact list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You can use a dictionary where the names are keys and the phone numbers are values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65200" y="2743200"/>
            <a:ext cx="7213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 = {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"Fred": 7235591, "Mary": 3841212, "Bob": 3841212, "Sarah": 2213278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6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3679825"/>
            <a:ext cx="518795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E615-7F35-4398-AAD6-FACA89FAFF0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>
                <a:ea typeface="ＭＳ Ｐゴシック" panose="020B0600070205080204" pitchFamily="34" charset="-128"/>
              </a:rPr>
              <a:t>Duplicating Dictionaries: </a:t>
            </a:r>
            <a:r>
              <a:rPr lang="en-US" altLang="en-US" sz="3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Dict()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You can create a duplicate copy of a dictionary using the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dict() </a:t>
            </a:r>
            <a:r>
              <a:rPr lang="en-US" altLang="en-US" smtClean="0">
                <a:ea typeface="ＭＳ Ｐゴシック" panose="020B0600070205080204" pitchFamily="34" charset="-128"/>
              </a:rPr>
              <a:t>function: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4730" y="2209800"/>
            <a:ext cx="4574541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oldContacts =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dict(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contacts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B1EA-DA6F-494A-8C23-9FC83FC50C2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>
                <a:ea typeface="ＭＳ Ｐゴシック" panose="020B0600070205080204" pitchFamily="34" charset="-128"/>
              </a:rPr>
              <a:t>Accessing Dictionary Values </a:t>
            </a:r>
            <a:r>
              <a:rPr lang="en-US" altLang="en-US" sz="3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240244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subscript operator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used to return the value associated with a key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1524000" y="5020270"/>
            <a:ext cx="5410200" cy="10156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i="1" dirty="0">
                <a:latin typeface="+mn-lt"/>
              </a:rPr>
              <a:t>The key supplied to the subscript operator must be a valid key in the dictionary or</a:t>
            </a:r>
          </a:p>
          <a:p>
            <a:pPr algn="ctr"/>
            <a:r>
              <a:rPr lang="en-US" altLang="en-US" sz="2000" i="1" dirty="0">
                <a:latin typeface="+mn-lt"/>
              </a:rPr>
              <a:t>a </a:t>
            </a:r>
            <a:r>
              <a:rPr lang="en-US" altLang="en-US" sz="2000" i="1" dirty="0" err="1">
                <a:latin typeface="+mn-lt"/>
                <a:cs typeface="Consolas" panose="020B0609020204030204" pitchFamily="49" charset="0"/>
              </a:rPr>
              <a:t>KeyError</a:t>
            </a:r>
            <a:r>
              <a:rPr lang="en-US" altLang="en-US" sz="2000" i="1" dirty="0">
                <a:latin typeface="+mn-lt"/>
              </a:rPr>
              <a:t> exception will be </a:t>
            </a:r>
            <a:r>
              <a:rPr lang="en-US" altLang="en-US" sz="2000" i="1" dirty="0" smtClean="0">
                <a:latin typeface="+mn-lt"/>
              </a:rPr>
              <a:t>raised</a:t>
            </a:r>
            <a:endParaRPr lang="en-US" altLang="en-US" sz="2000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66637" y="2495250"/>
            <a:ext cx="3610726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prints 7235591.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print("Fred's number is",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contacts[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"Fred"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2365-41E2-428D-917F-2578DE3E06F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3642259"/>
            <a:ext cx="7543801" cy="12978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Note that the dictionary is not a sequence-type container like a list. </a:t>
            </a:r>
          </a:p>
          <a:p>
            <a:pPr lvl="1" fontAlgn="auto"/>
            <a:r>
              <a:rPr lang="en-US" altLang="en-US" sz="2000" dirty="0" smtClean="0">
                <a:ea typeface="ＭＳ Ｐゴシック" panose="020B0600070205080204" pitchFamily="34" charset="-128"/>
              </a:rPr>
              <a:t>You cannot access the items by index or position</a:t>
            </a:r>
          </a:p>
          <a:p>
            <a:pPr lvl="1" fontAlgn="auto"/>
            <a:r>
              <a:rPr lang="en-US" altLang="en-US" sz="2000" dirty="0" smtClean="0">
                <a:ea typeface="ＭＳ Ｐゴシック" panose="020B0600070205080204" pitchFamily="34" charset="-128"/>
              </a:rPr>
              <a:t>A value can only be accessed using its associated key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Dictionaries: Checking Membership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find out whether a key is present in the dictionary, use the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(or 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not 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 operator: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02080" y="2288279"/>
            <a:ext cx="6339841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"John"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contacts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print("John's number is", contacts["John"])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print("John is not in my contact list.")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CDF-8AB0-48E9-82F0-B8629FD8EAA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Default Keys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Often, you want to use a default value if a key is not present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Instead of using the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operator, you can simply call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get()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and pass the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key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a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default value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default value is returned if there is no matching 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73580" y="3124200"/>
            <a:ext cx="5196841" cy="723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number = contacts.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Fred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411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print("Dial " + number)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DF9F-E976-4043-8BCB-E0298E213F6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Adding</a:t>
            </a:r>
            <a:r>
              <a:rPr lang="en-US" altLang="en-US" smtClean="0">
                <a:ea typeface="ＭＳ Ｐゴシック" panose="020B0600070205080204" pitchFamily="34" charset="-128"/>
              </a:rPr>
              <a:t>/</a:t>
            </a:r>
            <a:r>
              <a:rPr lang="en-US" altLang="en-US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Modifying</a:t>
            </a:r>
            <a:r>
              <a:rPr lang="en-US" altLang="en-US" smtClean="0">
                <a:ea typeface="ＭＳ Ｐゴシック" panose="020B0600070205080204" pitchFamily="34" charset="-128"/>
              </a:rPr>
              <a:t>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400342"/>
          </a:xfrm>
        </p:spPr>
        <p:txBody>
          <a:bodyPr/>
          <a:lstStyle/>
          <a:p>
            <a:pPr>
              <a:defRPr/>
            </a:pPr>
            <a:r>
              <a:rPr lang="en-US" dirty="0"/>
              <a:t>A dictionary is a mutable </a:t>
            </a:r>
            <a:r>
              <a:rPr lang="en-US" dirty="0" smtClean="0"/>
              <a:t>container</a:t>
            </a:r>
          </a:p>
          <a:p>
            <a:pPr>
              <a:defRPr/>
            </a:pPr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>
                <a:solidFill>
                  <a:srgbClr val="0033CC"/>
                </a:solidFill>
              </a:rPr>
              <a:t>add</a:t>
            </a:r>
            <a:r>
              <a:rPr lang="en-US" dirty="0"/>
              <a:t> a new item using the subscript operator [] much as </a:t>
            </a:r>
            <a:r>
              <a:rPr lang="en-US" dirty="0" smtClean="0"/>
              <a:t>you would </a:t>
            </a:r>
            <a:r>
              <a:rPr lang="en-US" dirty="0"/>
              <a:t>with a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62200" y="2338160"/>
            <a:ext cx="4419600" cy="4159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contacts["John"] = 4578102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581400"/>
            <a:ext cx="4419600" cy="4159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contacts["John"] = 2228102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6088" name="Picture 2" descr="U:\PC\publisher\2013 wiley slides\Ch 5-9, FM\Chapter  8\Media\Illustrations\py_08_09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59" y="3368529"/>
            <a:ext cx="3717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B2B-AD87-4471-89CC-9168A4F5C2B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958" y="2791883"/>
            <a:ext cx="7543801" cy="955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To </a:t>
            </a:r>
            <a:r>
              <a:rPr lang="en-US" dirty="0" smtClean="0">
                <a:solidFill>
                  <a:srgbClr val="00B050"/>
                </a:solidFill>
              </a:rPr>
              <a:t>change</a:t>
            </a:r>
            <a:r>
              <a:rPr lang="en-US" dirty="0" smtClean="0"/>
              <a:t> the value associated with a given key, set a new value using the [] operator on an existing key:</a:t>
            </a:r>
          </a:p>
          <a:p>
            <a:pPr marL="0" indent="0" fontAlgn="auto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>
                <a:ea typeface="ＭＳ Ｐゴシック" panose="020B0600070205080204" pitchFamily="34" charset="-128"/>
              </a:rPr>
              <a:t>Adding New Elements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964829"/>
            <a:ext cx="7543801" cy="88035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and </a:t>
            </a:r>
            <a:r>
              <a:rPr lang="en-US" dirty="0" smtClean="0"/>
              <a:t>add new items as needed: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86100" y="2383596"/>
            <a:ext cx="2971800" cy="46176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favoriteColors = {}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33600" y="3382998"/>
            <a:ext cx="4876800" cy="157000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favoriteColors["Juliet"] = "Blue"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favoriteColors["Adam"] = "Red"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favoriteColors["Eve"] = "Blue"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favoriteColors["Romeo"] = "Green"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97D-7BF5-4CF2-B93D-73B271BDB0C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295400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Sometimes you may not know which items will be contained in the dictionary when it’s created</a:t>
            </a:r>
          </a:p>
          <a:p>
            <a:pPr fontAlgn="auto">
              <a:defRPr/>
            </a:pPr>
            <a:r>
              <a:rPr lang="en-US" dirty="0" smtClean="0"/>
              <a:t>You can create an empty dictionary like this:</a:t>
            </a:r>
          </a:p>
          <a:p>
            <a:pPr fontAlgn="auto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908757"/>
          </a:xfrm>
        </p:spPr>
        <p:txBody>
          <a:bodyPr/>
          <a:lstStyle/>
          <a:p>
            <a:pPr>
              <a:defRPr/>
            </a:pPr>
            <a:r>
              <a:rPr lang="en-US" dirty="0"/>
              <a:t>To remove an item from a dictionary, call the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/>
              <a:t>method with the key as the argument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6386" y="2011363"/>
            <a:ext cx="3810000" cy="1265237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contacts = { "Fred": 7235591, "Mary": 3841212, "Bob": 3841212, "Sarah": 2213278 } </a:t>
            </a:r>
          </a:p>
        </p:txBody>
      </p:sp>
      <p:pic>
        <p:nvPicPr>
          <p:cNvPr id="48135" name="Picture 3" descr="U:\PC\publisher\2013 wiley slides\Ch 5-9, FM\Chapter  8\Media\Illustrations\py_08_10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r="3041" b="50000"/>
          <a:stretch>
            <a:fillRect/>
          </a:stretch>
        </p:blipFill>
        <p:spPr bwMode="auto">
          <a:xfrm>
            <a:off x="4800600" y="2163763"/>
            <a:ext cx="40719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53473" y="4444120"/>
            <a:ext cx="4114800" cy="4025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contacts.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"Fred"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37" name="Picture 3" descr="U:\PC\publisher\2013 wiley slides\Ch 5-9, FM\Chapter  8\Media\Illustrations\py_08_10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50000" r="3040"/>
          <a:stretch>
            <a:fillRect/>
          </a:stretch>
        </p:blipFill>
        <p:spPr bwMode="auto">
          <a:xfrm>
            <a:off x="4937759" y="4444120"/>
            <a:ext cx="38465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7A93-FE68-430A-B0AE-B3052526346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3656680"/>
            <a:ext cx="7543801" cy="477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This removes the entire item, both the key and its associated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Removing and </a:t>
            </a:r>
            <a:r>
              <a:rPr lang="en-US" altLang="en-US" sz="360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Storing</a:t>
            </a:r>
            <a:r>
              <a:rPr lang="en-US" altLang="en-US" sz="3600" smtClean="0">
                <a:ea typeface="ＭＳ Ｐゴシック" panose="020B0600070205080204" pitchFamily="34" charset="-128"/>
              </a:rPr>
              <a:t>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/>
              <a:t>method returns the value of the item being removed, so you can use it or </a:t>
            </a:r>
            <a:r>
              <a:rPr lang="en-US" dirty="0" smtClean="0">
                <a:solidFill>
                  <a:srgbClr val="0033CC"/>
                </a:solidFill>
              </a:rPr>
              <a:t>store</a:t>
            </a:r>
            <a:r>
              <a:rPr lang="en-US" dirty="0" smtClean="0"/>
              <a:t> it </a:t>
            </a:r>
            <a:r>
              <a:rPr lang="en-US" dirty="0"/>
              <a:t>in a variable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94543" y="1981200"/>
            <a:ext cx="4554914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fredsNumber = contacts.pop("Fred")</a:t>
            </a:r>
            <a:endParaRPr lang="en-US" sz="18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42243" y="3886200"/>
            <a:ext cx="3259514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"Fred" in contacts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contacts.pop("Fred")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400E-158E-4DEF-8A94-E5E3DBBD1E5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577347"/>
            <a:ext cx="7543801" cy="12402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Note: If the key is not in the dictionary, the pop method raises a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KeyError</a:t>
            </a:r>
            <a:r>
              <a:rPr lang="en-US" dirty="0" smtClean="0"/>
              <a:t> exception</a:t>
            </a:r>
          </a:p>
          <a:p>
            <a:pPr lvl="1" fontAlgn="auto">
              <a:defRPr/>
            </a:pPr>
            <a:r>
              <a:rPr lang="en-US" sz="2000" dirty="0" smtClean="0"/>
              <a:t>To prevent the exception from being raised, you should test for the key in the dictionary: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set is a container that stores a collection of unique values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Unlike a list, the elements or members of the set are not stored in any particular order and cannot be accessed by position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Operations are the same as the operations performed on sets in mathematics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Because sets do not need to maintain a particular order, set operations are much faster than the equivalent list operations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552-6E4A-4C45-AF16-7B00155303D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Traversing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954794"/>
          </a:xfrm>
        </p:spPr>
        <p:txBody>
          <a:bodyPr/>
          <a:lstStyle/>
          <a:p>
            <a:pPr>
              <a:defRPr/>
            </a:pPr>
            <a:r>
              <a:rPr lang="en-US" dirty="0"/>
              <a:t>You can iterate over the individual keys in a dictionary using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0380" y="2040934"/>
            <a:ext cx="3063241" cy="10239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print("My Contacts:")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 key in contacts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print(key)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2584450" y="4114800"/>
            <a:ext cx="3975100" cy="16319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latin typeface="+mn-lt"/>
              </a:rPr>
              <a:t>Note that the dictionary stores its items in an order that is optimized for efficiency,</a:t>
            </a:r>
          </a:p>
          <a:p>
            <a:pPr algn="ctr"/>
            <a:r>
              <a:rPr lang="en-US" altLang="en-US" sz="2000" dirty="0">
                <a:latin typeface="+mn-lt"/>
              </a:rPr>
              <a:t>which may not be the order in which they were </a:t>
            </a:r>
            <a:r>
              <a:rPr lang="en-US" altLang="en-US" sz="2000" dirty="0" smtClean="0">
                <a:latin typeface="+mn-lt"/>
              </a:rPr>
              <a:t>added</a:t>
            </a:r>
            <a:endParaRPr lang="en-US" alt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7336-5D9E-4007-B415-58173AC8D1C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3429000"/>
            <a:ext cx="7543801" cy="2456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The result of this code fragment is shown below: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My Contacts: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Sarah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Bob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John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Mary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Fred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Traversing a Dictionary: In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826331"/>
          </a:xfrm>
        </p:spPr>
        <p:txBody>
          <a:bodyPr/>
          <a:lstStyle/>
          <a:p>
            <a:pPr>
              <a:defRPr/>
            </a:pPr>
            <a:r>
              <a:rPr lang="en-US" dirty="0"/>
              <a:t>To iterate through the keys in sorted order, you can use the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sorted()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function </a:t>
            </a:r>
            <a:r>
              <a:rPr lang="en-US" dirty="0"/>
              <a:t>as part of the for loop </a:t>
            </a:r>
            <a:r>
              <a:rPr lang="en-US" dirty="0" smtClean="0"/>
              <a:t>: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30680" y="2057400"/>
            <a:ext cx="5882641" cy="1023937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print("My Contacts:")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 key in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contacts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print("%-10s %d" % (key, contacts[key]))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C916-737C-4C94-9C4D-6F7E8C77B8A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958" y="3250465"/>
            <a:ext cx="7543801" cy="22807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Now, the contact list will be printed in order by name: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My Contacts: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Bob 3841212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Fred 7235591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John 4578102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Mary 3841212</a:t>
            </a:r>
          </a:p>
          <a:p>
            <a:pPr lvl="1" indent="0" fontAlgn="auto"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Sarah 2213278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Iterating Dictionaries More Efficiently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Python allows you to iterate over the items in a dictionary using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items()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This is a bit more efficient than iterating over the keys and then looking up the value of each key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items()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returns a sequence of tuples that contain the keys and values of all items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Here the loop variable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item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will be assigned a tuple that contains the key in the first slot and the value in the second slot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45080" y="4114800"/>
            <a:ext cx="4053841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for item in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contacts.items()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print(item[0], item[1])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220E-70DE-45D2-B9C4-48CB7A392B3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Storing Data Records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records, in which each record consists of multiple fields, are very common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some instances, the individual fields of the record were stored in a list to simplify the storage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But this requires remembering in which element of the list each field is stored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This can introduce run-time errors into your program if you use the wrong list element when processing the record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Python, it is common to use a dictionary to store a data record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72AD-F606-4C43-8DB5-787DEC9B1F6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Dictionaries: Data Records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You create an item for each data record in which the key is the field name and the value is the data value for that field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this dictionary named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record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stores a single student record with fields for ID, name, class, and GPA: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1480" y="2971800"/>
            <a:ext cx="7621040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record = { "id": 100, "name": "Sally Roberts", "class": 2, "gpa": 3.78 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0973-E8CD-4E44-BB61-730C5E85E39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Dictionaries: Data Records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extract records from a file, we can define a function that reads a single record and returns it as a dictionary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file to be read contains records made up of country names and population data separated by a colon: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16380" y="2819400"/>
            <a:ext cx="6111241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def extractRecord(infile)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record = {}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line = infile.readline()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if line != ""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fields = line.split(":")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record["country"] = fields[0]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record["population"] = int(fields[1])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return record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9311-74B4-40FE-90A6-B69396AFA0C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Dictionaries: Data Records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dictionary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record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that is returned has two items, one with the key "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country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" and the other with the key "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population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"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This function’s result can be used to print all of the records to the terminal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68780" y="2667000"/>
            <a:ext cx="5806441" cy="1752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infile = open("populations.txt", "r")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record = extractRecord(infile)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while len(record) &gt; 0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print("%-20s %10d" % (record["country"],     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record["population"]))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record = extractRecord(infile)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09F5-65A3-49CB-B12D-01FB2FBBAF2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>
                <a:ea typeface="ＭＳ Ｐゴシック" panose="020B0600070205080204" pitchFamily="34" charset="-128"/>
              </a:rPr>
              <a:t>Common Dictionary Operations (1)</a:t>
            </a:r>
          </a:p>
        </p:txBody>
      </p:sp>
      <p:pic>
        <p:nvPicPr>
          <p:cNvPr id="5734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8"/>
          <a:stretch>
            <a:fillRect/>
          </a:stretch>
        </p:blipFill>
        <p:spPr>
          <a:xfrm>
            <a:off x="304800" y="1143001"/>
            <a:ext cx="8458200" cy="510669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46C9-7EEB-4E28-B3DF-75D794B169F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>
                <a:ea typeface="ＭＳ Ｐゴシック" panose="020B0600070205080204" pitchFamily="34" charset="-128"/>
              </a:rPr>
              <a:t>Common Dictionary Operations (2)</a:t>
            </a:r>
          </a:p>
        </p:txBody>
      </p:sp>
      <p:pic>
        <p:nvPicPr>
          <p:cNvPr id="58371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6"/>
          <a:stretch>
            <a:fillRect/>
          </a:stretch>
        </p:blipFill>
        <p:spPr>
          <a:xfrm>
            <a:off x="217488" y="1219200"/>
            <a:ext cx="8621712" cy="549275"/>
          </a:xfrm>
        </p:spPr>
      </p:pic>
      <p:pic>
        <p:nvPicPr>
          <p:cNvPr id="5837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5"/>
          <a:stretch>
            <a:fillRect/>
          </a:stretch>
        </p:blipFill>
        <p:spPr bwMode="auto">
          <a:xfrm>
            <a:off x="228600" y="1752600"/>
            <a:ext cx="862171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568C-8FB7-42AC-96AD-20960935D1B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Sections 8.3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0FFF-CBE5-428B-AE07-BBD95BDEB22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 Set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This set contains three sets of colors––the colors of the British, Canadian, and Italian flags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each set, the order does not matter, and the colors are not duplicated in any one of the sets</a:t>
            </a:r>
          </a:p>
        </p:txBody>
      </p:sp>
      <p:pic>
        <p:nvPicPr>
          <p:cNvPr id="1434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24200"/>
            <a:ext cx="48006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8B-A7E4-4A25-A91D-ACB64E84EF8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Complex Structures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Containers are very useful for storing collections of values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In Python, the list and dictionary containers can contain any type of data, including other containers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Some data collections, however, may require more complex structures.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In this section, we explore problems that require the use of a complex 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C981-A0EF-4259-BF8E-56612F8C831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Sets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index of a book specifies on which pages each term occurs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Build a book index from page numbers and terms contained in a text file with the following format: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6:type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7:example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7:index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7:program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8:type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10:example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11:program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20:set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F7FA-4602-494E-9892-410681D38BE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Sets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file includes every occurrence of every term to be included in the index and the page on which the term occurs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a term occurs on the same page more than once, the index includes the page number only once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DD5C-57B8-4973-9F2C-5F82E7D57D2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Sets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output of the program should be a list of terms in alphabetical order followed by the page numbers on which the term occurs, separated by commas, like this: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example: 7, 10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index: 7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program: 7, 11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type: 6, 8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set: 20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72F3-DB01-4D8E-AB47-1F72612E10B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Sets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sets would be appropriate for this problem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Each key can be a term and its corresponding value a set of the page numbers where it occurs</a:t>
            </a:r>
          </a:p>
        </p:txBody>
      </p:sp>
      <p:pic>
        <p:nvPicPr>
          <p:cNvPr id="63494" name="Picture 2" descr="U:\PC\publisher\2013 wiley slides\Ch 5-9, FM\Chapter  8\Media\Illustrations\py_08_11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20" y="2454172"/>
            <a:ext cx="7189761" cy="287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4477-A170-47E0-972A-8DD769DB9FC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Why Use a Dictionary?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terms in the index must be unique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By making each term a dictionary key, there will be only one instance of each term.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index listing must be provided in alphabetical order by term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We can iterate over the keys of the dictionary in sorted order to produce the listing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Duplicate page numbers for a term should only be included once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By adding each page number to a set, we ensure that no duplicates will be added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B0C-535F-4927-9FD7-0663B219B8F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Dictionary Sets: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Buildindex.py</a:t>
            </a:r>
          </a:p>
        </p:txBody>
      </p:sp>
      <p:pic>
        <p:nvPicPr>
          <p:cNvPr id="65539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"/>
          <a:stretch>
            <a:fillRect/>
          </a:stretch>
        </p:blipFill>
        <p:spPr>
          <a:xfrm>
            <a:off x="381000" y="1219200"/>
            <a:ext cx="8229600" cy="51847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8946-6225-4D04-9F39-53A259F5ACD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Dictionary Sets: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Buildindex.py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66565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371600"/>
            <a:ext cx="6019800" cy="336232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6697-6B53-4517-85D6-36802249840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Dictionary Sets: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Buildindex.py</a:t>
            </a:r>
            <a:endParaRPr lang="en-US" altLang="en-US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67589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32788" cy="25908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A85C-C753-40A5-BF0D-4372AC0FC28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Dictionary Sets: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Buildindex.py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68613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960" y="1295400"/>
            <a:ext cx="6096000" cy="40640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1A5F-09D0-429E-850F-27880C44886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Creating and Using Sets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75359" y="3960053"/>
            <a:ext cx="7543801" cy="77946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Alternatively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you can use 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set()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function to convert any sequence into a set: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95500" y="2051627"/>
            <a:ext cx="4953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cast = {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"Luigi", "Gumbys", "Spiny"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01273" y="4982148"/>
            <a:ext cx="4941455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names = ["Luigi", "Gumbys", "Spiny"]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 =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36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19" y="2751462"/>
            <a:ext cx="47037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490B-0677-460B-BC24-BEA0179DC2D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5359" y="1407406"/>
            <a:ext cx="7543801" cy="13440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To create a set with initial elements, you can specify the elements enclosed in braces, just like in mathematics: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Lists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common use of dictionaries in Python is to store a collection of lists in which each list is associated with a unique name or key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consider the problem of extracting data from a text file that represents the yearly sales of different ice cream flavors in multiple stores of a retail ice cream company</a:t>
            </a:r>
          </a:p>
          <a:p>
            <a:pPr lvl="1"/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vanilla:8580.0:7201.25:8900.0</a:t>
            </a:r>
          </a:p>
          <a:p>
            <a:pPr lvl="1"/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chocolate:10225.25:9025.0:9505.0</a:t>
            </a:r>
          </a:p>
          <a:p>
            <a:pPr lvl="1"/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rocky road:6700.1:5012.45:6011.0</a:t>
            </a:r>
          </a:p>
          <a:p>
            <a:pPr lvl="1"/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strawberry:9285.15:8276.1:8705.0</a:t>
            </a:r>
          </a:p>
          <a:p>
            <a:pPr lvl="1"/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cookie dough:7901.25:4267.0:7056.5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7AD6-2CEC-427E-9AFE-7D0F2B45F62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Lists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79299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data is to be processed to produce a report similar to the following:</a:t>
            </a:r>
          </a:p>
          <a:p>
            <a:endParaRPr lang="en-US" altLang="en-US" dirty="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066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0" y="1905000"/>
            <a:ext cx="783113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D30-F9A3-4760-9605-56B0F2C19AD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71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959" y="4096794"/>
            <a:ext cx="7543801" cy="11164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 simple list is not the best choice:</a:t>
            </a:r>
          </a:p>
          <a:p>
            <a:pPr lvl="1" fontAlgn="auto"/>
            <a:r>
              <a:rPr lang="en-US" altLang="en-US" sz="2000" dirty="0" smtClean="0">
                <a:ea typeface="ＭＳ Ｐゴシック" panose="020B0600070205080204" pitchFamily="34" charset="-128"/>
              </a:rPr>
              <a:t>The entries consist of strings and floating-point values, and they have to be sorted by the flavor name</a:t>
            </a:r>
            <a:endParaRPr lang="en-US" altLang="en-US" sz="2000" dirty="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of Lists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With this structure, each row of the table is an item in the dictionary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name of the ice cream flavor is the key used to identify a particular row in the table.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value for each key is a list that contains the sales, by store, for that flavor of ice cream</a:t>
            </a:r>
          </a:p>
        </p:txBody>
      </p:sp>
      <p:pic>
        <p:nvPicPr>
          <p:cNvPr id="71686" name="Picture 2" descr="U:\PC\publisher\2013 wiley slides\Ch 5-9, FM\Chapter  8\Media\Illustrations\py_08_12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048000"/>
            <a:ext cx="80518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24E8-14C2-4E39-A6FE-47FE933A234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Icecreamsales.py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7270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8000"/>
          <a:stretch>
            <a:fillRect/>
          </a:stretch>
        </p:blipFill>
        <p:spPr>
          <a:xfrm>
            <a:off x="381000" y="1295400"/>
            <a:ext cx="8148638" cy="126206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FA46-3568-4366-AAA3-2FC3C6B9EC1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Icecreamsales.py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73731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95400"/>
            <a:ext cx="7086600" cy="467995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E372-10E5-4870-B785-70279FD58C5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Icecreamsales.py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74755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61"/>
          <a:stretch>
            <a:fillRect/>
          </a:stretch>
        </p:blipFill>
        <p:spPr>
          <a:xfrm>
            <a:off x="822960" y="1371600"/>
            <a:ext cx="6705600" cy="1852613"/>
          </a:xfrm>
        </p:spPr>
      </p:pic>
      <p:pic>
        <p:nvPicPr>
          <p:cNvPr id="7475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2"/>
          <a:stretch>
            <a:fillRect/>
          </a:stretch>
        </p:blipFill>
        <p:spPr bwMode="auto">
          <a:xfrm>
            <a:off x="152400" y="3224213"/>
            <a:ext cx="67056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B49E-4F57-4638-8532-1B9FD8F20F4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Icecreamsales.py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75779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29"/>
          <a:stretch>
            <a:fillRect/>
          </a:stretch>
        </p:blipFill>
        <p:spPr>
          <a:xfrm>
            <a:off x="457200" y="1295400"/>
            <a:ext cx="8229601" cy="352583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F00C-24F1-488E-A3F3-EFDB31D9AF2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Icecreamsales.py</a:t>
            </a:r>
            <a:endParaRPr lang="en-US" altLang="en-US" sz="3600" dirty="0" smtClean="0"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71" r="27258"/>
          <a:stretch>
            <a:fillRect/>
          </a:stretch>
        </p:blipFill>
        <p:spPr bwMode="auto">
          <a:xfrm>
            <a:off x="762000" y="1295400"/>
            <a:ext cx="5986462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F00C-24F1-488E-A3F3-EFDB31D9AF2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59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Splitting our programs into pieces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091E-7519-491D-88A9-ED84985047B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you write small programs, you can place all of your code into a single source </a:t>
            </a:r>
            <a:r>
              <a:rPr lang="en-US" dirty="0" smtClean="0"/>
              <a:t>file</a:t>
            </a:r>
          </a:p>
          <a:p>
            <a:pPr>
              <a:defRPr/>
            </a:pPr>
            <a:r>
              <a:rPr lang="en-US" dirty="0" smtClean="0"/>
              <a:t>When</a:t>
            </a:r>
            <a:r>
              <a:rPr lang="en-US" dirty="0"/>
              <a:t> </a:t>
            </a:r>
            <a:r>
              <a:rPr lang="en-US" dirty="0" smtClean="0"/>
              <a:t>your </a:t>
            </a:r>
            <a:r>
              <a:rPr lang="en-US" dirty="0"/>
              <a:t>programs get larger or you work in a team, that situation </a:t>
            </a:r>
            <a:r>
              <a:rPr lang="en-US" dirty="0" smtClean="0"/>
              <a:t>changes </a:t>
            </a:r>
          </a:p>
          <a:p>
            <a:pPr>
              <a:defRPr/>
            </a:pPr>
            <a:r>
              <a:rPr lang="en-US" dirty="0" smtClean="0"/>
              <a:t>You </a:t>
            </a:r>
            <a:r>
              <a:rPr lang="en-US" dirty="0"/>
              <a:t>will want to </a:t>
            </a:r>
            <a:r>
              <a:rPr lang="en-US" dirty="0" smtClean="0"/>
              <a:t>structure your </a:t>
            </a:r>
            <a:r>
              <a:rPr lang="en-US" dirty="0"/>
              <a:t>code by splitting it into separate source </a:t>
            </a:r>
            <a:r>
              <a:rPr lang="en-US" dirty="0" smtClean="0"/>
              <a:t>files (a “module”)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BF20-F888-4D8F-A3A7-A47DDB1C145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Creating an Empty Set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1883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For historical reasons, you cannot use </a:t>
            </a:r>
            <a:r>
              <a:rPr 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{}</a:t>
            </a:r>
            <a:r>
              <a:rPr lang="en-US" dirty="0" smtClean="0">
                <a:ea typeface="ＭＳ Ｐゴシック" pitchFamily="34" charset="-128"/>
              </a:rPr>
              <a:t> to make an empty set in Python</a:t>
            </a:r>
          </a:p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Instead, use the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set()</a:t>
            </a:r>
            <a:r>
              <a:rPr lang="en-US" dirty="0" smtClean="0">
                <a:ea typeface="ＭＳ Ｐゴシック" pitchFamily="34" charset="-128"/>
              </a:rPr>
              <a:t> function with no arguments</a:t>
            </a:r>
            <a:r>
              <a:rPr lang="en-US" dirty="0" smtClean="0">
                <a:ea typeface="ＭＳ Ｐゴシック" pitchFamily="34" charset="-128"/>
              </a:rPr>
              <a:t>: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66655" y="2443368"/>
            <a:ext cx="2410691" cy="37603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 =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set()</a:t>
            </a:r>
            <a:endParaRPr lang="en-US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639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67" y="4088930"/>
            <a:ext cx="44989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13509" y="5284460"/>
            <a:ext cx="7592291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numberOfCharacters =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len(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cast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# In this case it’s zero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1A66-4098-416A-B2B2-E799C5BCE9B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959" y="3247663"/>
            <a:ext cx="7543801" cy="989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>
                <a:ea typeface="ＭＳ Ｐゴシック" pitchFamily="34" charset="-128"/>
              </a:rPr>
              <a:t>As with any container, you can use the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len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</a:t>
            </a:r>
            <a:r>
              <a:rPr lang="en-US" dirty="0" smtClean="0">
                <a:solidFill>
                  <a:srgbClr val="00B05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function to obtain the number of elements in a set: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Reasons for Employing Modules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Large programs can consist of hundreds of functions that become difficult to manage and debug if they are all in one source file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By distributing the functions over several source files and grouping related functions together, it becomes easier to test and debug the various functions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second reason becomes apparent when you work with other programmers in a team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It would be very difficult for multiple programmers to edit a single source file simultaneously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program code is broken up so that each programmer is solely responsible for a unique set of files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16B1-2568-4557-8188-2AF26E89C23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Typical Division Into Modules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Large Python programs typically consist of 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driver module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and one or more supplemental modules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driver module contains the 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main()</a:t>
            </a:r>
            <a:r>
              <a:rPr lang="en-US" altLang="en-US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 or the first executable statement if no main function is used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supplemental modules contain supporting functions and constant variables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EE65-99AF-432B-AAC0-4977A3FED0C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Modules Example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Splitting the dictionary of lists into modules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abulardata.py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module contains functions for reading the data from a file and printing a dictionary of lists with row and column totals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salesreport.py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module is the driver (or main) module that contains the main function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By splitting the program into two modules, the functions in the </a:t>
            </a:r>
            <a:r>
              <a:rPr lang="en-US" alt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tabulardata.py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module can be reused in another program that needs to process named lists of numbers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623-6986-419A-9D1F-2F341426B64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Using Code That are in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095229"/>
          </a:xfrm>
        </p:spPr>
        <p:txBody>
          <a:bodyPr/>
          <a:lstStyle/>
          <a:p>
            <a:pPr>
              <a:defRPr/>
            </a:pPr>
            <a:r>
              <a:rPr lang="en-US" dirty="0"/>
              <a:t>To call a function or use a constant variable that is defined in a user module, you can </a:t>
            </a:r>
            <a:r>
              <a:rPr lang="en-US" dirty="0" smtClean="0"/>
              <a:t>first import </a:t>
            </a:r>
            <a:r>
              <a:rPr lang="en-US" dirty="0"/>
              <a:t>the module in the same way that you imported a standard library module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79072" y="2211161"/>
            <a:ext cx="5985856" cy="35121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from tabulardata import readData, printReport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48991" y="3314400"/>
            <a:ext cx="2446019" cy="343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import tabulardata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64872" y="4621765"/>
            <a:ext cx="4614256" cy="40743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tabulardata.printReport(salesData)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4AF-D39B-4363-A99C-F2AE3787331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83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2958" y="2721425"/>
            <a:ext cx="7543801" cy="8051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However, if a module defines many functions, it is easier to use the form: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58" y="3908531"/>
            <a:ext cx="7543801" cy="8026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With this form, you must prepend the name of the module to the function name:</a:t>
            </a:r>
          </a:p>
          <a:p>
            <a:pPr fontAlgn="auto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8370-7506-4A51-A867-ECC9C796DC1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8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200" smtClean="0">
                <a:ea typeface="ＭＳ Ｐゴシック" panose="020B0600070205080204" pitchFamily="34" charset="-128"/>
              </a:rPr>
              <a:t>Python Sets</a:t>
            </a: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set stores a collection of unique values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set is created using a set literal or the set function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 is used to test whether an element is a member of a set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New elements can be added using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add()</a:t>
            </a:r>
            <a:r>
              <a:rPr lang="en-US" altLang="en-US" sz="18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discard()</a:t>
            </a:r>
            <a:r>
              <a:rPr lang="en-US" altLang="en-US" sz="18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to remove elements from a set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err="1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issubset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</a:t>
            </a:r>
            <a:r>
              <a:rPr lang="en-US" altLang="en-US" sz="18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tests whether one set is a subset of another set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FDC6-3A59-4678-AE10-8E592C66F62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200" smtClean="0">
                <a:ea typeface="ＭＳ Ｐゴシック" panose="020B0600070205080204" pitchFamily="34" charset="-128"/>
              </a:rPr>
              <a:t>Python Sets</a:t>
            </a: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union()</a:t>
            </a:r>
            <a:r>
              <a:rPr lang="en-US" altLang="en-US" sz="18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produces a new set that contains the elements in both sets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intersection()</a:t>
            </a:r>
            <a:r>
              <a:rPr lang="en-US" altLang="en-US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produces a new set with the elements that are contained in both sets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difference()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method produces a new set with the elements that belong to the first set but not the second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implementation of sets arrange the elements in the set so that they can be located quickly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E93F-7640-4ED9-8DDC-00408B078FD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Python Dictionaries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dictionary keeps associations between keys and values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 to access the value associated with a key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 is used to test whether a key is in a dictionary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New entries can be added or modified using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pop()</a:t>
            </a:r>
            <a:r>
              <a:rPr lang="en-US" altLang="en-US" sz="18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method to remove a dictionary entry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4D4-1415-4789-8F19-99F7DA2EF2A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Complex Structures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Complex structures can help to better organize data for processing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The code of complex programs is distributed over multiple files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128-C497-411B-AF67-FDA6198AD38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 Membership: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determine whether an element is contained in the set, use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 or its inverse, the </a:t>
            </a:r>
            <a:r>
              <a:rPr lang="en-US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not 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7659" y="2209800"/>
            <a:ext cx="85344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if "Luigi"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cast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print("Luigi is a character in Monty Python’s Flying Circus.")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print("Luigi is not a character in the show.")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1A4F-8227-4C49-81ED-D3DB83227B9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DC6FC6A6-22D5-4AB5-AA22-11B68B35CCF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c48eaee57bb8f40ec8147e8fcb6defa8567bed"/>
  <p:tag name="ISPRING_ULTRA_SCORM_COURSE_ID" val="12DA2037-6839-470C-823E-2D63CB29D04B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8 (v09102015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4268</TotalTime>
  <Words>4418</Words>
  <Application>Microsoft Office PowerPoint</Application>
  <PresentationFormat>On-screen Show (4:3)</PresentationFormat>
  <Paragraphs>685</Paragraphs>
  <Slides>88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ＭＳ Ｐゴシック</vt:lpstr>
      <vt:lpstr>Arial</vt:lpstr>
      <vt:lpstr>Calibri</vt:lpstr>
      <vt:lpstr>Calibri Light</vt:lpstr>
      <vt:lpstr>Consolas</vt:lpstr>
      <vt:lpstr>Times New Roman</vt:lpstr>
      <vt:lpstr>Wingdings</vt:lpstr>
      <vt:lpstr>RMC Presentation</vt:lpstr>
      <vt:lpstr>Chapter 8</vt:lpstr>
      <vt:lpstr>Chapter Goals</vt:lpstr>
      <vt:lpstr>Contents</vt:lpstr>
      <vt:lpstr>Sets</vt:lpstr>
      <vt:lpstr>Sets</vt:lpstr>
      <vt:lpstr>Example Set</vt:lpstr>
      <vt:lpstr>Creating and Using Sets</vt:lpstr>
      <vt:lpstr>Creating an Empty Set</vt:lpstr>
      <vt:lpstr>Set Membership: in</vt:lpstr>
      <vt:lpstr>Accessing Set Elements</vt:lpstr>
      <vt:lpstr>Accessing Elements (2)</vt:lpstr>
      <vt:lpstr>Displaying Sets In Sorted Order</vt:lpstr>
      <vt:lpstr>Adding Elements</vt:lpstr>
      <vt:lpstr>Removing Elements: discard()</vt:lpstr>
      <vt:lpstr>Removing Elements: remove()</vt:lpstr>
      <vt:lpstr>Removing Elements: clear()</vt:lpstr>
      <vt:lpstr>Subsets</vt:lpstr>
      <vt:lpstr>The issubset() Method</vt:lpstr>
      <vt:lpstr>Set Equality / Inequality</vt:lpstr>
      <vt:lpstr>Set Union: union()</vt:lpstr>
      <vt:lpstr>Set Intersection: intersection()</vt:lpstr>
      <vt:lpstr>Difference of Two Sets: difference()</vt:lpstr>
      <vt:lpstr>Common Set Operations</vt:lpstr>
      <vt:lpstr>Common Set Operations (2)</vt:lpstr>
      <vt:lpstr>Simple Examples</vt:lpstr>
      <vt:lpstr>Set Example: Spell Checking</vt:lpstr>
      <vt:lpstr>Example: Spellcheck.py</vt:lpstr>
      <vt:lpstr>Example: Spellcheck.py</vt:lpstr>
      <vt:lpstr>Execution: Spellcheck.py</vt:lpstr>
      <vt:lpstr>Programming Tip</vt:lpstr>
      <vt:lpstr>Counting Unique Words </vt:lpstr>
      <vt:lpstr>Problem Statement</vt:lpstr>
      <vt:lpstr>Step One: Understand the Task</vt:lpstr>
      <vt:lpstr>Step Two:  Decompose the Problem</vt:lpstr>
      <vt:lpstr>Step Three:  Build the Set</vt:lpstr>
      <vt:lpstr>Step Four:  Clean the Words</vt:lpstr>
      <vt:lpstr>Step Five:  Some Assembly Required</vt:lpstr>
      <vt:lpstr>Dictionaries</vt:lpstr>
      <vt:lpstr>Dictionaries</vt:lpstr>
      <vt:lpstr>Syntax: Sets and Dictionaries</vt:lpstr>
      <vt:lpstr>Creating Dictionaries</vt:lpstr>
      <vt:lpstr>Duplicating Dictionaries: Dict()</vt:lpstr>
      <vt:lpstr>Accessing Dictionary Values []</vt:lpstr>
      <vt:lpstr>Dictionaries: Checking Membership</vt:lpstr>
      <vt:lpstr>Default Keys</vt:lpstr>
      <vt:lpstr>Adding/Modifying Items</vt:lpstr>
      <vt:lpstr>Adding New Elements Dynamically</vt:lpstr>
      <vt:lpstr>Removing Elements</vt:lpstr>
      <vt:lpstr>Removing and Storing Elements</vt:lpstr>
      <vt:lpstr>Traversing a Dictionary</vt:lpstr>
      <vt:lpstr>Traversing a Dictionary: In Order</vt:lpstr>
      <vt:lpstr>Iterating Dictionaries More Efficiently</vt:lpstr>
      <vt:lpstr>Storing Data Records</vt:lpstr>
      <vt:lpstr>Dictionaries: Data Records</vt:lpstr>
      <vt:lpstr>Dictionaries: Data Records</vt:lpstr>
      <vt:lpstr>Dictionaries: Data Records</vt:lpstr>
      <vt:lpstr>Common Dictionary Operations (1)</vt:lpstr>
      <vt:lpstr>Common Dictionary Operations (2)</vt:lpstr>
      <vt:lpstr>Complex Structures</vt:lpstr>
      <vt:lpstr>Complex Structures</vt:lpstr>
      <vt:lpstr>A Dictionary of Sets</vt:lpstr>
      <vt:lpstr>A Dictionary of Sets</vt:lpstr>
      <vt:lpstr>A Dictionary of Sets</vt:lpstr>
      <vt:lpstr>A Dictionary of Sets</vt:lpstr>
      <vt:lpstr>Why Use a Dictionary?</vt:lpstr>
      <vt:lpstr>Dictionary Sets: Buildindex.py</vt:lpstr>
      <vt:lpstr>Dictionary Sets: Buildindex.py</vt:lpstr>
      <vt:lpstr>Dictionary Sets: Buildindex.py</vt:lpstr>
      <vt:lpstr>Dictionary Sets: Buildindex.py</vt:lpstr>
      <vt:lpstr>A Dictionary of Lists</vt:lpstr>
      <vt:lpstr>A Dictionary of Lists</vt:lpstr>
      <vt:lpstr>A Dictionary of Lists</vt:lpstr>
      <vt:lpstr>Example: Icecreamsales.py</vt:lpstr>
      <vt:lpstr>Example: Icecreamsales.py</vt:lpstr>
      <vt:lpstr>Example: Icecreamsales.py</vt:lpstr>
      <vt:lpstr>Example: Icecreamsales.py</vt:lpstr>
      <vt:lpstr>Example: Icecreamsales.py</vt:lpstr>
      <vt:lpstr>Modules</vt:lpstr>
      <vt:lpstr>Modules</vt:lpstr>
      <vt:lpstr>Reasons for Employing Modules</vt:lpstr>
      <vt:lpstr>Typical Division Into Modules</vt:lpstr>
      <vt:lpstr>Modules Example</vt:lpstr>
      <vt:lpstr>Using Code That are in Modules</vt:lpstr>
      <vt:lpstr>Review</vt:lpstr>
      <vt:lpstr>Python Sets</vt:lpstr>
      <vt:lpstr>Python Sets</vt:lpstr>
      <vt:lpstr>Python Dictionaries</vt:lpstr>
      <vt:lpstr>Complex Structures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08 (v09102015)</dc:title>
  <dc:subject>Java for Everyone 2e</dc:subject>
  <cp:lastModifiedBy>Amanda Stouder</cp:lastModifiedBy>
  <cp:revision>533</cp:revision>
  <dcterms:created xsi:type="dcterms:W3CDTF">2007-02-01T21:32:19Z</dcterms:created>
  <dcterms:modified xsi:type="dcterms:W3CDTF">2015-11-15T19:29:17Z</dcterms:modified>
  <cp:contentStatus>Final Draft</cp:contentStatus>
</cp:coreProperties>
</file>