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4"/>
  </p:notesMasterIdLst>
  <p:sldIdLst>
    <p:sldId id="256" r:id="rId2"/>
    <p:sldId id="296" r:id="rId3"/>
    <p:sldId id="297" r:id="rId4"/>
    <p:sldId id="298" r:id="rId5"/>
    <p:sldId id="299" r:id="rId6"/>
    <p:sldId id="300" r:id="rId7"/>
    <p:sldId id="301" r:id="rId8"/>
    <p:sldId id="302" r:id="rId9"/>
    <p:sldId id="303" r:id="rId10"/>
    <p:sldId id="304" r:id="rId11"/>
    <p:sldId id="305" r:id="rId12"/>
    <p:sldId id="306" r:id="rId13"/>
    <p:sldId id="307" r:id="rId14"/>
    <p:sldId id="308" r:id="rId15"/>
    <p:sldId id="310" r:id="rId16"/>
    <p:sldId id="311" r:id="rId17"/>
    <p:sldId id="313" r:id="rId18"/>
    <p:sldId id="314" r:id="rId19"/>
    <p:sldId id="315" r:id="rId20"/>
    <p:sldId id="316" r:id="rId21"/>
    <p:sldId id="317" r:id="rId22"/>
    <p:sldId id="318" r:id="rId23"/>
    <p:sldId id="319" r:id="rId24"/>
    <p:sldId id="320" r:id="rId25"/>
    <p:sldId id="321" r:id="rId26"/>
    <p:sldId id="342" r:id="rId27"/>
    <p:sldId id="343" r:id="rId28"/>
    <p:sldId id="344" r:id="rId29"/>
    <p:sldId id="352" r:id="rId30"/>
    <p:sldId id="331" r:id="rId31"/>
    <p:sldId id="330" r:id="rId32"/>
    <p:sldId id="333" r:id="rId33"/>
    <p:sldId id="334" r:id="rId34"/>
    <p:sldId id="335" r:id="rId35"/>
    <p:sldId id="336" r:id="rId36"/>
    <p:sldId id="337" r:id="rId37"/>
    <p:sldId id="338" r:id="rId38"/>
    <p:sldId id="340" r:id="rId39"/>
    <p:sldId id="347" r:id="rId40"/>
    <p:sldId id="348" r:id="rId41"/>
    <p:sldId id="349" r:id="rId42"/>
    <p:sldId id="350"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2A0012-96C0-6343-A5A9-235972D26B90}">
          <p14:sldIdLst>
            <p14:sldId id="256"/>
            <p14:sldId id="296"/>
            <p14:sldId id="297"/>
            <p14:sldId id="298"/>
            <p14:sldId id="299"/>
            <p14:sldId id="300"/>
            <p14:sldId id="301"/>
            <p14:sldId id="302"/>
            <p14:sldId id="303"/>
            <p14:sldId id="304"/>
            <p14:sldId id="305"/>
            <p14:sldId id="306"/>
            <p14:sldId id="307"/>
            <p14:sldId id="308"/>
            <p14:sldId id="310"/>
            <p14:sldId id="311"/>
            <p14:sldId id="313"/>
            <p14:sldId id="314"/>
            <p14:sldId id="315"/>
            <p14:sldId id="316"/>
            <p14:sldId id="317"/>
            <p14:sldId id="318"/>
            <p14:sldId id="319"/>
            <p14:sldId id="320"/>
            <p14:sldId id="321"/>
            <p14:sldId id="342"/>
            <p14:sldId id="343"/>
            <p14:sldId id="344"/>
            <p14:sldId id="352"/>
            <p14:sldId id="331"/>
            <p14:sldId id="330"/>
            <p14:sldId id="333"/>
            <p14:sldId id="334"/>
            <p14:sldId id="335"/>
            <p14:sldId id="336"/>
            <p14:sldId id="337"/>
            <p14:sldId id="338"/>
            <p14:sldId id="340"/>
            <p14:sldId id="347"/>
            <p14:sldId id="348"/>
            <p14:sldId id="349"/>
            <p14:sldId id="35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624" autoAdjust="0"/>
    <p:restoredTop sz="98822" autoAdjust="0"/>
  </p:normalViewPr>
  <p:slideViewPr>
    <p:cSldViewPr snapToGrid="0" snapToObjects="1">
      <p:cViewPr varScale="1">
        <p:scale>
          <a:sx n="137" d="100"/>
          <a:sy n="137" d="100"/>
        </p:scale>
        <p:origin x="192" y="8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B11A7-E3C2-8D4B-B982-E30B6254340F}" type="datetimeFigureOut">
              <a:rPr lang="en-US" smtClean="0"/>
              <a:t>10/18/17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9FC97-4C8A-5C44-A29D-5C726D68436D}" type="slidenum">
              <a:rPr lang="en-US" smtClean="0"/>
              <a:t>‹#›</a:t>
            </a:fld>
            <a:endParaRPr lang="en-US"/>
          </a:p>
        </p:txBody>
      </p:sp>
    </p:spTree>
    <p:extLst>
      <p:ext uri="{BB962C8B-B14F-4D97-AF65-F5344CB8AC3E}">
        <p14:creationId xmlns:p14="http://schemas.microsoft.com/office/powerpoint/2010/main" val="1114271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10/18/17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10/18/17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10/18/17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10/18/17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10/18/17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10/18/17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10/18/17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BAB58DD-9525-F540-8996-805078074904}" type="datetimeFigureOut">
              <a:rPr lang="en-US" smtClean="0"/>
              <a:pPr/>
              <a:t>10/18/17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2" name="Date Placeholder 1"/>
          <p:cNvSpPr>
            <a:spLocks noGrp="1"/>
          </p:cNvSpPr>
          <p:nvPr>
            <p:ph type="dt" sz="half" idx="10"/>
          </p:nvPr>
        </p:nvSpPr>
        <p:spPr/>
        <p:txBody>
          <a:bodyPr/>
          <a:lstStyle>
            <a:extLst/>
          </a:lstStyle>
          <a:p>
            <a:fld id="{3BAB58DD-9525-F540-8996-805078074904}" type="datetimeFigureOut">
              <a:rPr lang="en-US" smtClean="0"/>
              <a:pPr/>
              <a:t>10/18/17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10/18/17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10/18/17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b="0" i="0" kern="1200" dirty="0">
              <a:solidFill>
                <a:schemeClr val="tx1"/>
              </a:solidFill>
              <a:latin typeface="Arial Regular" charset="0"/>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b="0" i="0">
                <a:solidFill>
                  <a:schemeClr val="bg2">
                    <a:shade val="50000"/>
                    <a:satMod val="200000"/>
                  </a:schemeClr>
                </a:solidFill>
                <a:latin typeface="Arial Regular" charset="0"/>
              </a:defRPr>
            </a:lvl1pPr>
            <a:extLst/>
          </a:lstStyle>
          <a:p>
            <a:fld id="{3BAB58DD-9525-F540-8996-805078074904}" type="datetimeFigureOut">
              <a:rPr lang="en-US" smtClean="0"/>
              <a:pPr/>
              <a:t>10/18/17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b="0" i="0">
                <a:solidFill>
                  <a:schemeClr val="bg2">
                    <a:shade val="50000"/>
                    <a:satMod val="200000"/>
                  </a:schemeClr>
                </a:solidFill>
                <a:effectLst/>
                <a:latin typeface="Arial Regular" charset="0"/>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b="0" i="0">
                <a:solidFill>
                  <a:schemeClr val="bg2">
                    <a:shade val="50000"/>
                    <a:satMod val="200000"/>
                  </a:schemeClr>
                </a:solidFill>
                <a:effectLst/>
                <a:latin typeface="Arial Regular" charset="0"/>
              </a:defRPr>
            </a:lvl1pPr>
            <a:extLst/>
          </a:lstStyle>
          <a:p>
            <a:fld id="{51FE3B6C-818A-9A4C-90E2-0D668C0E6597}"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b="0" i="0" kern="1200">
          <a:solidFill>
            <a:schemeClr val="tx2">
              <a:satMod val="130000"/>
            </a:schemeClr>
          </a:solidFill>
          <a:effectLst>
            <a:outerShdw blurRad="50000" dist="30000" dir="5400000" algn="tl" rotWithShape="0">
              <a:srgbClr val="000000">
                <a:alpha val="30000"/>
              </a:srgbClr>
            </a:outerShdw>
          </a:effectLst>
          <a:latin typeface="Arial Regular" charset="0"/>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b="0" i="0" kern="1200">
          <a:solidFill>
            <a:schemeClr val="tx1"/>
          </a:solidFill>
          <a:latin typeface="Arial Regular" charset="0"/>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b="0" i="0" kern="1200">
          <a:solidFill>
            <a:schemeClr val="tx1"/>
          </a:solidFill>
          <a:latin typeface="Arial Regular" charset="0"/>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b="0" i="0" kern="1200">
          <a:solidFill>
            <a:schemeClr val="tx1"/>
          </a:solidFill>
          <a:latin typeface="Arial Regular" charset="0"/>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b="0" i="0" kern="1200">
          <a:solidFill>
            <a:schemeClr val="tx1"/>
          </a:solidFill>
          <a:latin typeface="Arial Regular" charset="0"/>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b="0" i="0" kern="1200">
          <a:solidFill>
            <a:schemeClr val="tx1"/>
          </a:solidFill>
          <a:latin typeface="Arial Regular"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 programming language</a:t>
            </a:r>
            <a:endParaRPr lang="en-US" dirty="0"/>
          </a:p>
        </p:txBody>
      </p:sp>
      <p:sp>
        <p:nvSpPr>
          <p:cNvPr id="3" name="Subtitle 2"/>
          <p:cNvSpPr>
            <a:spLocks noGrp="1"/>
          </p:cNvSpPr>
          <p:nvPr>
            <p:ph type="subTitle" idx="1"/>
          </p:nvPr>
        </p:nvSpPr>
        <p:spPr/>
        <p:txBody>
          <a:bodyPr/>
          <a:lstStyle/>
          <a:p>
            <a:r>
              <a:rPr lang="en-US" dirty="0" smtClean="0"/>
              <a:t>Bhava Avula</a:t>
            </a:r>
          </a:p>
          <a:p>
            <a:r>
              <a:rPr lang="en-US" dirty="0" smtClean="0"/>
              <a:t>Week#6, </a:t>
            </a:r>
            <a:r>
              <a:rPr lang="en-US" dirty="0" smtClean="0"/>
              <a:t>10/18/2017</a:t>
            </a:r>
            <a:endParaRPr lang="en-US" dirty="0"/>
          </a:p>
        </p:txBody>
      </p:sp>
    </p:spTree>
    <p:extLst>
      <p:ext uri="{BB962C8B-B14F-4D97-AF65-F5344CB8AC3E}">
        <p14:creationId xmlns:p14="http://schemas.microsoft.com/office/powerpoint/2010/main" val="441404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values - Example</a:t>
            </a:r>
            <a:endParaRPr lang="en-US" dirty="0"/>
          </a:p>
        </p:txBody>
      </p:sp>
      <p:sp>
        <p:nvSpPr>
          <p:cNvPr id="3" name="Content Placeholder 2"/>
          <p:cNvSpPr>
            <a:spLocks noGrp="1"/>
          </p:cNvSpPr>
          <p:nvPr>
            <p:ph idx="1"/>
          </p:nvPr>
        </p:nvSpPr>
        <p:spPr/>
        <p:txBody>
          <a:bodyPr>
            <a:normAutofit fontScale="85000" lnSpcReduction="20000"/>
          </a:bodyPr>
          <a:lstStyle/>
          <a:p>
            <a:pPr marL="82296" indent="0">
              <a:buNone/>
            </a:pPr>
            <a:r>
              <a:rPr lang="en-US" dirty="0" err="1">
                <a:latin typeface="Courier"/>
                <a:cs typeface="Courier"/>
              </a:rPr>
              <a:t>def</a:t>
            </a:r>
            <a:r>
              <a:rPr lang="en-US" dirty="0">
                <a:latin typeface="Courier"/>
                <a:cs typeface="Courier"/>
              </a:rPr>
              <a:t> power(x, y=2): </a:t>
            </a:r>
            <a:endParaRPr lang="en-US" dirty="0" smtClean="0">
              <a:latin typeface="Courier"/>
              <a:cs typeface="Courier"/>
            </a:endParaRPr>
          </a:p>
          <a:p>
            <a:pPr marL="402336" lvl="1" indent="0">
              <a:buNone/>
            </a:pPr>
            <a:r>
              <a:rPr lang="en-US" sz="3200" dirty="0" smtClean="0">
                <a:latin typeface="Courier"/>
                <a:cs typeface="Courier"/>
              </a:rPr>
              <a:t>r</a:t>
            </a:r>
            <a:r>
              <a:rPr lang="en-US" sz="3200" dirty="0">
                <a:latin typeface="Courier"/>
                <a:cs typeface="Courier"/>
              </a:rPr>
              <a:t>=1 </a:t>
            </a:r>
          </a:p>
          <a:p>
            <a:pPr marL="402336" lvl="1" indent="0">
              <a:buNone/>
            </a:pPr>
            <a:r>
              <a:rPr lang="en-US" sz="3200" dirty="0">
                <a:latin typeface="Courier"/>
                <a:cs typeface="Courier"/>
              </a:rPr>
              <a:t>while y &gt; 0: </a:t>
            </a:r>
            <a:endParaRPr lang="en-US" sz="3200" dirty="0" smtClean="0">
              <a:latin typeface="Courier"/>
              <a:cs typeface="Courier"/>
            </a:endParaRPr>
          </a:p>
          <a:p>
            <a:pPr marL="658368" lvl="2" indent="0">
              <a:buNone/>
            </a:pPr>
            <a:r>
              <a:rPr lang="en-US" sz="3200" dirty="0" smtClean="0">
                <a:latin typeface="Courier"/>
                <a:cs typeface="Courier"/>
              </a:rPr>
              <a:t>r</a:t>
            </a:r>
            <a:r>
              <a:rPr lang="en-US" sz="3200" dirty="0">
                <a:latin typeface="Courier"/>
                <a:cs typeface="Courier"/>
              </a:rPr>
              <a:t>=r*x </a:t>
            </a:r>
            <a:endParaRPr lang="en-US" sz="3200" dirty="0" smtClean="0">
              <a:latin typeface="Courier"/>
              <a:cs typeface="Courier"/>
            </a:endParaRPr>
          </a:p>
          <a:p>
            <a:pPr marL="658368" lvl="2" indent="0">
              <a:buNone/>
            </a:pPr>
            <a:r>
              <a:rPr lang="en-US" sz="3200" dirty="0" smtClean="0">
                <a:latin typeface="Courier"/>
                <a:cs typeface="Courier"/>
              </a:rPr>
              <a:t>y</a:t>
            </a:r>
            <a:r>
              <a:rPr lang="en-US" sz="3200" dirty="0">
                <a:latin typeface="Courier"/>
                <a:cs typeface="Courier"/>
              </a:rPr>
              <a:t>=y-1 </a:t>
            </a:r>
          </a:p>
          <a:p>
            <a:pPr marL="402336" lvl="1" indent="0">
              <a:buNone/>
            </a:pPr>
            <a:r>
              <a:rPr lang="en-US" sz="3200" dirty="0">
                <a:latin typeface="Courier"/>
                <a:cs typeface="Courier"/>
              </a:rPr>
              <a:t>return r </a:t>
            </a:r>
          </a:p>
          <a:p>
            <a:pPr marL="82296" indent="0">
              <a:buNone/>
            </a:pPr>
            <a:endParaRPr lang="en-US" dirty="0" smtClean="0">
              <a:latin typeface="Courier"/>
              <a:cs typeface="Courier"/>
            </a:endParaRPr>
          </a:p>
          <a:p>
            <a:pPr marL="82296" indent="0">
              <a:buNone/>
            </a:pPr>
            <a:r>
              <a:rPr lang="en-US" dirty="0">
                <a:latin typeface="Courier"/>
                <a:cs typeface="Courier"/>
              </a:rPr>
              <a:t>&gt;&gt;&gt; power(3, 3) </a:t>
            </a:r>
            <a:endParaRPr lang="en-US" dirty="0" smtClean="0">
              <a:latin typeface="Courier"/>
              <a:cs typeface="Courier"/>
            </a:endParaRPr>
          </a:p>
          <a:p>
            <a:pPr marL="82296" indent="0">
              <a:buNone/>
            </a:pPr>
            <a:r>
              <a:rPr lang="en-US" dirty="0" smtClean="0">
                <a:latin typeface="Courier"/>
                <a:cs typeface="Courier"/>
              </a:rPr>
              <a:t>27 </a:t>
            </a:r>
          </a:p>
          <a:p>
            <a:pPr marL="82296" indent="0">
              <a:buNone/>
            </a:pPr>
            <a:r>
              <a:rPr lang="en-US" dirty="0" smtClean="0">
                <a:latin typeface="Courier"/>
                <a:cs typeface="Courier"/>
              </a:rPr>
              <a:t>&gt;</a:t>
            </a:r>
            <a:r>
              <a:rPr lang="en-US" dirty="0">
                <a:latin typeface="Courier"/>
                <a:cs typeface="Courier"/>
              </a:rPr>
              <a:t>&gt;&gt; power(3) </a:t>
            </a:r>
            <a:endParaRPr lang="en-US" dirty="0" smtClean="0">
              <a:latin typeface="Courier"/>
              <a:cs typeface="Courier"/>
            </a:endParaRPr>
          </a:p>
          <a:p>
            <a:pPr marL="82296" indent="0">
              <a:buNone/>
            </a:pPr>
            <a:r>
              <a:rPr lang="en-US" dirty="0" smtClean="0">
                <a:latin typeface="Courier"/>
                <a:cs typeface="Courier"/>
              </a:rPr>
              <a:t>9 </a:t>
            </a:r>
            <a:endParaRPr lang="en-US" dirty="0">
              <a:latin typeface="Courier"/>
              <a:cs typeface="Courier"/>
            </a:endParaRPr>
          </a:p>
        </p:txBody>
      </p:sp>
    </p:spTree>
    <p:extLst>
      <p:ext uri="{BB962C8B-B14F-4D97-AF65-F5344CB8AC3E}">
        <p14:creationId xmlns:p14="http://schemas.microsoft.com/office/powerpoint/2010/main" val="417683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arguments by parameter name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can also pass arguments to a function using the name of the corresponding function parameter, rather than the position:</a:t>
            </a:r>
          </a:p>
          <a:p>
            <a:pPr marL="82296" indent="0">
              <a:buNone/>
            </a:pPr>
            <a:r>
              <a:rPr lang="en-US" dirty="0">
                <a:latin typeface="Courier"/>
                <a:cs typeface="Courier"/>
              </a:rPr>
              <a:t>&gt;&gt;&gt; power(2, 3) </a:t>
            </a:r>
            <a:endParaRPr lang="en-US" dirty="0" smtClean="0">
              <a:latin typeface="Courier"/>
              <a:cs typeface="Courier"/>
            </a:endParaRPr>
          </a:p>
          <a:p>
            <a:pPr marL="82296" indent="0">
              <a:buNone/>
            </a:pPr>
            <a:r>
              <a:rPr lang="en-US" dirty="0" smtClean="0">
                <a:latin typeface="Courier"/>
                <a:cs typeface="Courier"/>
              </a:rPr>
              <a:t>8 </a:t>
            </a:r>
          </a:p>
          <a:p>
            <a:pPr marL="82296" indent="0">
              <a:buNone/>
            </a:pPr>
            <a:r>
              <a:rPr lang="en-US" dirty="0" smtClean="0">
                <a:latin typeface="Courier"/>
                <a:cs typeface="Courier"/>
              </a:rPr>
              <a:t>&gt;</a:t>
            </a:r>
            <a:r>
              <a:rPr lang="en-US" dirty="0">
                <a:latin typeface="Courier"/>
                <a:cs typeface="Courier"/>
              </a:rPr>
              <a:t>&gt;&gt; power(3, 2) </a:t>
            </a:r>
            <a:endParaRPr lang="en-US" dirty="0" smtClean="0">
              <a:latin typeface="Courier"/>
              <a:cs typeface="Courier"/>
            </a:endParaRPr>
          </a:p>
          <a:p>
            <a:pPr marL="82296" indent="0">
              <a:buNone/>
            </a:pPr>
            <a:r>
              <a:rPr lang="en-US" dirty="0" smtClean="0">
                <a:latin typeface="Courier"/>
                <a:cs typeface="Courier"/>
              </a:rPr>
              <a:t>9 </a:t>
            </a:r>
          </a:p>
          <a:p>
            <a:pPr marL="82296" indent="0">
              <a:buNone/>
            </a:pPr>
            <a:r>
              <a:rPr lang="en-US" dirty="0" smtClean="0">
                <a:latin typeface="Courier"/>
                <a:cs typeface="Courier"/>
              </a:rPr>
              <a:t>&gt;</a:t>
            </a:r>
            <a:r>
              <a:rPr lang="en-US" dirty="0">
                <a:latin typeface="Courier"/>
                <a:cs typeface="Courier"/>
              </a:rPr>
              <a:t>&gt;&gt; </a:t>
            </a:r>
            <a:r>
              <a:rPr lang="en-US" dirty="0" smtClean="0">
                <a:latin typeface="Courier"/>
                <a:cs typeface="Courier"/>
              </a:rPr>
              <a:t>power(y=4, x=3) </a:t>
            </a:r>
          </a:p>
          <a:p>
            <a:pPr marL="82296" indent="0">
              <a:buNone/>
            </a:pPr>
            <a:r>
              <a:rPr lang="en-US" dirty="0" smtClean="0">
                <a:latin typeface="Courier"/>
                <a:cs typeface="Courier"/>
              </a:rPr>
              <a:t>81 </a:t>
            </a:r>
            <a:endParaRPr lang="en-US" dirty="0">
              <a:latin typeface="Courier"/>
              <a:cs typeface="Courier"/>
            </a:endParaRPr>
          </a:p>
          <a:p>
            <a:pPr marL="82296" indent="0">
              <a:buNone/>
            </a:pPr>
            <a:r>
              <a:rPr lang="en-US" dirty="0" smtClean="0">
                <a:cs typeface="Courier"/>
              </a:rPr>
              <a:t>This is called the </a:t>
            </a:r>
            <a:r>
              <a:rPr lang="en-US" i="1" dirty="0" smtClean="0">
                <a:cs typeface="Courier"/>
              </a:rPr>
              <a:t>keyword passing</a:t>
            </a:r>
            <a:r>
              <a:rPr lang="en-US" dirty="0" smtClean="0">
                <a:cs typeface="Courier"/>
              </a:rPr>
              <a:t>.</a:t>
            </a:r>
            <a:endParaRPr lang="en-US" dirty="0">
              <a:cs typeface="Courier"/>
            </a:endParaRPr>
          </a:p>
        </p:txBody>
      </p:sp>
    </p:spTree>
    <p:extLst>
      <p:ext uri="{BB962C8B-B14F-4D97-AF65-F5344CB8AC3E}">
        <p14:creationId xmlns:p14="http://schemas.microsoft.com/office/powerpoint/2010/main" val="328031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Positional arguments</a:t>
            </a:r>
            <a:endParaRPr lang="en-US" dirty="0"/>
          </a:p>
        </p:txBody>
      </p:sp>
      <p:sp>
        <p:nvSpPr>
          <p:cNvPr id="3" name="Content Placeholder 2"/>
          <p:cNvSpPr>
            <a:spLocks noGrp="1"/>
          </p:cNvSpPr>
          <p:nvPr>
            <p:ph idx="1"/>
          </p:nvPr>
        </p:nvSpPr>
        <p:spPr/>
        <p:txBody>
          <a:bodyPr/>
          <a:lstStyle/>
          <a:p>
            <a:r>
              <a:rPr lang="en-US" dirty="0" smtClean="0"/>
              <a:t>Keyword passing, can be combined with the default argument capability.</a:t>
            </a:r>
            <a:endParaRPr lang="en-US" dirty="0"/>
          </a:p>
        </p:txBody>
      </p:sp>
    </p:spTree>
    <p:extLst>
      <p:ext uri="{BB962C8B-B14F-4D97-AF65-F5344CB8AC3E}">
        <p14:creationId xmlns:p14="http://schemas.microsoft.com/office/powerpoint/2010/main" val="129983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number of arguments</a:t>
            </a:r>
            <a:endParaRPr lang="en-US" dirty="0"/>
          </a:p>
        </p:txBody>
      </p:sp>
      <p:sp>
        <p:nvSpPr>
          <p:cNvPr id="3" name="Content Placeholder 2"/>
          <p:cNvSpPr>
            <a:spLocks noGrp="1"/>
          </p:cNvSpPr>
          <p:nvPr>
            <p:ph idx="1"/>
          </p:nvPr>
        </p:nvSpPr>
        <p:spPr/>
        <p:txBody>
          <a:bodyPr/>
          <a:lstStyle/>
          <a:p>
            <a:r>
              <a:rPr lang="en-US" dirty="0" smtClean="0"/>
              <a:t>Infinite number of positional arguments – By prefixing the final parameter name a *, all excess non-keyword arguments can be collected together and assigned as a tuple to the given parameter. </a:t>
            </a:r>
            <a:endParaRPr lang="en-US" dirty="0"/>
          </a:p>
        </p:txBody>
      </p:sp>
    </p:spTree>
    <p:extLst>
      <p:ext uri="{BB962C8B-B14F-4D97-AF65-F5344CB8AC3E}">
        <p14:creationId xmlns:p14="http://schemas.microsoft.com/office/powerpoint/2010/main" val="3048393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marL="82296" indent="0">
              <a:buNone/>
            </a:pPr>
            <a:r>
              <a:rPr lang="en-US" sz="2000" dirty="0" err="1">
                <a:latin typeface="Courier"/>
                <a:cs typeface="Courier"/>
              </a:rPr>
              <a:t>def</a:t>
            </a:r>
            <a:r>
              <a:rPr lang="en-US" sz="2000" dirty="0">
                <a:latin typeface="Courier"/>
                <a:cs typeface="Courier"/>
              </a:rPr>
              <a:t> maximum(*numbers):</a:t>
            </a:r>
            <a:br>
              <a:rPr lang="en-US" sz="2000" dirty="0">
                <a:latin typeface="Courier"/>
                <a:cs typeface="Courier"/>
              </a:rPr>
            </a:br>
            <a:r>
              <a:rPr lang="en-US" sz="2000" dirty="0" smtClean="0">
                <a:latin typeface="Courier"/>
                <a:cs typeface="Courier"/>
              </a:rPr>
              <a:t>  if </a:t>
            </a:r>
            <a:r>
              <a:rPr lang="en-US" sz="2000" dirty="0" err="1">
                <a:latin typeface="Courier"/>
                <a:cs typeface="Courier"/>
              </a:rPr>
              <a:t>len</a:t>
            </a:r>
            <a:r>
              <a:rPr lang="en-US" sz="2000" dirty="0">
                <a:latin typeface="Courier"/>
                <a:cs typeface="Courier"/>
              </a:rPr>
              <a:t>(numbers) == 0: </a:t>
            </a:r>
          </a:p>
          <a:p>
            <a:pPr marL="82296" indent="0">
              <a:buNone/>
            </a:pPr>
            <a:r>
              <a:rPr lang="en-US" sz="2000" dirty="0" smtClean="0">
                <a:latin typeface="Courier"/>
                <a:cs typeface="Courier"/>
              </a:rPr>
              <a:t>      return </a:t>
            </a:r>
            <a:r>
              <a:rPr lang="en-US" sz="2000" dirty="0">
                <a:latin typeface="Courier"/>
                <a:cs typeface="Courier"/>
              </a:rPr>
              <a:t>None </a:t>
            </a:r>
            <a:endParaRPr lang="en-US" sz="2000" dirty="0" smtClean="0">
              <a:latin typeface="Courier"/>
              <a:cs typeface="Courier"/>
            </a:endParaRPr>
          </a:p>
          <a:p>
            <a:pPr marL="82296" indent="0">
              <a:buNone/>
            </a:pPr>
            <a:r>
              <a:rPr lang="en-US" sz="2000" dirty="0">
                <a:latin typeface="Courier"/>
                <a:cs typeface="Courier"/>
              </a:rPr>
              <a:t> </a:t>
            </a:r>
            <a:r>
              <a:rPr lang="en-US" sz="2000" dirty="0" smtClean="0">
                <a:latin typeface="Courier"/>
                <a:cs typeface="Courier"/>
              </a:rPr>
              <a:t> else</a:t>
            </a:r>
            <a:r>
              <a:rPr lang="en-US" sz="2000" dirty="0">
                <a:latin typeface="Courier"/>
                <a:cs typeface="Courier"/>
              </a:rPr>
              <a:t>: </a:t>
            </a:r>
            <a:endParaRPr lang="en-US" sz="2000" dirty="0" smtClean="0">
              <a:latin typeface="Courier"/>
              <a:cs typeface="Courier"/>
            </a:endParaRPr>
          </a:p>
          <a:p>
            <a:pPr marL="82296" indent="0">
              <a:buNone/>
            </a:pPr>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maxnum</a:t>
            </a:r>
            <a:r>
              <a:rPr lang="en-US" sz="2000" dirty="0" smtClean="0">
                <a:latin typeface="Courier"/>
                <a:cs typeface="Courier"/>
              </a:rPr>
              <a:t> </a:t>
            </a:r>
            <a:r>
              <a:rPr lang="en-US" sz="2000" dirty="0">
                <a:latin typeface="Courier"/>
                <a:cs typeface="Courier"/>
              </a:rPr>
              <a:t>= numbers[0] </a:t>
            </a:r>
            <a:endParaRPr lang="en-US" sz="2000" dirty="0" smtClean="0">
              <a:latin typeface="Courier"/>
              <a:cs typeface="Courier"/>
            </a:endParaRPr>
          </a:p>
          <a:p>
            <a:pPr marL="82296" indent="0">
              <a:buNone/>
            </a:pPr>
            <a:r>
              <a:rPr lang="en-US" sz="2000" dirty="0">
                <a:latin typeface="Courier"/>
                <a:cs typeface="Courier"/>
              </a:rPr>
              <a:t> </a:t>
            </a:r>
            <a:r>
              <a:rPr lang="en-US" sz="2000" dirty="0" smtClean="0">
                <a:latin typeface="Courier"/>
                <a:cs typeface="Courier"/>
              </a:rPr>
              <a:t>     for </a:t>
            </a:r>
            <a:r>
              <a:rPr lang="en-US" sz="2000" dirty="0">
                <a:latin typeface="Courier"/>
                <a:cs typeface="Courier"/>
              </a:rPr>
              <a:t>n in numbers[1:]</a:t>
            </a:r>
            <a:r>
              <a:rPr lang="en-US" sz="2000" dirty="0" smtClean="0">
                <a:latin typeface="Courier"/>
                <a:cs typeface="Courier"/>
              </a:rPr>
              <a:t>:</a:t>
            </a:r>
          </a:p>
          <a:p>
            <a:pPr marL="82296" indent="0">
              <a:buNone/>
            </a:pPr>
            <a:r>
              <a:rPr lang="en-US" sz="2000" dirty="0" smtClean="0">
                <a:latin typeface="Courier"/>
                <a:cs typeface="Courier"/>
              </a:rPr>
              <a:t>        if </a:t>
            </a:r>
            <a:r>
              <a:rPr lang="en-US" sz="2000" dirty="0">
                <a:latin typeface="Courier"/>
                <a:cs typeface="Courier"/>
              </a:rPr>
              <a:t>n &gt; </a:t>
            </a:r>
            <a:r>
              <a:rPr lang="en-US" sz="2000" dirty="0" err="1">
                <a:latin typeface="Courier"/>
                <a:cs typeface="Courier"/>
              </a:rPr>
              <a:t>maxnum</a:t>
            </a:r>
            <a:r>
              <a:rPr lang="en-US" sz="2000" dirty="0">
                <a:latin typeface="Courier"/>
                <a:cs typeface="Courier"/>
              </a:rPr>
              <a:t>: </a:t>
            </a:r>
            <a:endParaRPr lang="en-US" sz="2000" dirty="0" smtClean="0">
              <a:latin typeface="Courier"/>
              <a:cs typeface="Courier"/>
            </a:endParaRPr>
          </a:p>
          <a:p>
            <a:pPr marL="82296" indent="0">
              <a:buNone/>
            </a:pPr>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maxnum</a:t>
            </a:r>
            <a:r>
              <a:rPr lang="en-US" sz="2000" dirty="0" smtClean="0">
                <a:latin typeface="Courier"/>
                <a:cs typeface="Courier"/>
              </a:rPr>
              <a:t> </a:t>
            </a:r>
            <a:r>
              <a:rPr lang="en-US" sz="2000" dirty="0">
                <a:latin typeface="Courier"/>
                <a:cs typeface="Courier"/>
              </a:rPr>
              <a:t>= n </a:t>
            </a:r>
            <a:endParaRPr lang="en-US" sz="2000" dirty="0" smtClean="0">
              <a:latin typeface="Courier"/>
              <a:cs typeface="Courier"/>
            </a:endParaRPr>
          </a:p>
          <a:p>
            <a:pPr marL="82296" indent="0">
              <a:buNone/>
            </a:pPr>
            <a:r>
              <a:rPr lang="en-US" sz="2000" dirty="0">
                <a:latin typeface="Courier"/>
                <a:cs typeface="Courier"/>
              </a:rPr>
              <a:t> </a:t>
            </a:r>
            <a:r>
              <a:rPr lang="en-US" sz="2000" dirty="0" smtClean="0">
                <a:latin typeface="Courier"/>
                <a:cs typeface="Courier"/>
              </a:rPr>
              <a:t>     return </a:t>
            </a:r>
            <a:r>
              <a:rPr lang="en-US" sz="2000" dirty="0" err="1">
                <a:latin typeface="Courier"/>
                <a:cs typeface="Courier"/>
              </a:rPr>
              <a:t>maxnum</a:t>
            </a:r>
            <a:r>
              <a:rPr lang="en-US" sz="2000" dirty="0">
                <a:latin typeface="Courier"/>
                <a:cs typeface="Courier"/>
              </a:rPr>
              <a:t> </a:t>
            </a:r>
          </a:p>
          <a:p>
            <a:pPr marL="82296" indent="0">
              <a:buNone/>
            </a:pPr>
            <a:endParaRPr lang="en-US" sz="2200" dirty="0" smtClean="0">
              <a:latin typeface="Courier"/>
              <a:cs typeface="Courier"/>
            </a:endParaRPr>
          </a:p>
          <a:p>
            <a:pPr marL="82296" indent="0">
              <a:buNone/>
            </a:pPr>
            <a:r>
              <a:rPr lang="en-US" sz="2200" dirty="0" smtClean="0">
                <a:latin typeface="Courier"/>
                <a:cs typeface="Courier"/>
              </a:rPr>
              <a:t>&gt;</a:t>
            </a:r>
            <a:r>
              <a:rPr lang="en-US" sz="2200" dirty="0">
                <a:latin typeface="Courier"/>
                <a:cs typeface="Courier"/>
              </a:rPr>
              <a:t>&gt;&gt; maximum(3, 2, </a:t>
            </a:r>
            <a:r>
              <a:rPr lang="en-US" sz="2200" dirty="0" smtClean="0">
                <a:latin typeface="Courier"/>
                <a:cs typeface="Courier"/>
              </a:rPr>
              <a:t>8)</a:t>
            </a:r>
          </a:p>
          <a:p>
            <a:pPr marL="82296" indent="0">
              <a:buNone/>
            </a:pPr>
            <a:r>
              <a:rPr lang="en-US" sz="2200" dirty="0" smtClean="0">
                <a:latin typeface="Courier"/>
                <a:cs typeface="Courier"/>
              </a:rPr>
              <a:t>8</a:t>
            </a:r>
            <a:endParaRPr lang="en-US" sz="2200" dirty="0">
              <a:latin typeface="Courier"/>
              <a:cs typeface="Courier"/>
            </a:endParaRPr>
          </a:p>
          <a:p>
            <a:pPr marL="82296" indent="0">
              <a:buNone/>
            </a:pPr>
            <a:r>
              <a:rPr lang="en-US" sz="2200" dirty="0" smtClean="0">
                <a:latin typeface="Courier"/>
                <a:cs typeface="Courier"/>
              </a:rPr>
              <a:t>&gt;&gt;&gt; </a:t>
            </a:r>
            <a:r>
              <a:rPr lang="en-US" sz="2200" dirty="0">
                <a:latin typeface="Courier"/>
                <a:cs typeface="Courier"/>
              </a:rPr>
              <a:t>maximum(1, 5, 9, -2, 2) </a:t>
            </a:r>
          </a:p>
          <a:p>
            <a:pPr marL="82296" indent="0">
              <a:buNone/>
            </a:pPr>
            <a:r>
              <a:rPr lang="en-US" sz="2200" dirty="0">
                <a:latin typeface="Courier"/>
                <a:cs typeface="Courier"/>
              </a:rPr>
              <a:t>9 </a:t>
            </a:r>
          </a:p>
          <a:p>
            <a:pPr marL="82296" indent="0">
              <a:buNone/>
            </a:pPr>
            <a:endParaRPr lang="en-US" dirty="0">
              <a:latin typeface="Courier"/>
              <a:cs typeface="Courier"/>
            </a:endParaRPr>
          </a:p>
        </p:txBody>
      </p:sp>
    </p:spTree>
    <p:extLst>
      <p:ext uri="{BB962C8B-B14F-4D97-AF65-F5344CB8AC3E}">
        <p14:creationId xmlns:p14="http://schemas.microsoft.com/office/powerpoint/2010/main" val="210814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number of arguments</a:t>
            </a:r>
            <a:endParaRPr lang="en-US" dirty="0"/>
          </a:p>
        </p:txBody>
      </p:sp>
      <p:sp>
        <p:nvSpPr>
          <p:cNvPr id="3" name="Content Placeholder 2"/>
          <p:cNvSpPr>
            <a:spLocks noGrp="1"/>
          </p:cNvSpPr>
          <p:nvPr>
            <p:ph idx="1"/>
          </p:nvPr>
        </p:nvSpPr>
        <p:spPr/>
        <p:txBody>
          <a:bodyPr/>
          <a:lstStyle/>
          <a:p>
            <a:r>
              <a:rPr lang="en-US" dirty="0" smtClean="0"/>
              <a:t>Indefinite number of arguments passed by keyword – By prefixing the final parameter in the parameter list with a **, all excess </a:t>
            </a:r>
            <a:r>
              <a:rPr lang="en-US" i="1" dirty="0" smtClean="0"/>
              <a:t>keyword-passed </a:t>
            </a:r>
            <a:r>
              <a:rPr lang="en-US" dirty="0" smtClean="0"/>
              <a:t>arguments can be collected as a dictionary.</a:t>
            </a:r>
            <a:endParaRPr lang="en-US" dirty="0"/>
          </a:p>
        </p:txBody>
      </p:sp>
    </p:spTree>
    <p:extLst>
      <p:ext uri="{BB962C8B-B14F-4D97-AF65-F5344CB8AC3E}">
        <p14:creationId xmlns:p14="http://schemas.microsoft.com/office/powerpoint/2010/main" val="1737031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marL="82296" indent="0">
              <a:buNone/>
            </a:pPr>
            <a:r>
              <a:rPr lang="en-US" sz="2800" dirty="0" err="1" smtClean="0">
                <a:latin typeface="Courier"/>
                <a:cs typeface="Courier"/>
              </a:rPr>
              <a:t>def</a:t>
            </a:r>
            <a:r>
              <a:rPr lang="en-US" sz="2800" dirty="0" smtClean="0">
                <a:latin typeface="Courier"/>
                <a:cs typeface="Courier"/>
              </a:rPr>
              <a:t> </a:t>
            </a:r>
            <a:r>
              <a:rPr lang="en-US" sz="2800" dirty="0" err="1" smtClean="0">
                <a:latin typeface="Courier"/>
                <a:cs typeface="Courier"/>
              </a:rPr>
              <a:t>example_fun</a:t>
            </a:r>
            <a:r>
              <a:rPr lang="en-US" sz="2800" dirty="0">
                <a:latin typeface="Courier"/>
                <a:cs typeface="Courier"/>
              </a:rPr>
              <a:t>(x, y, **other):</a:t>
            </a:r>
            <a:br>
              <a:rPr lang="en-US" sz="2800" dirty="0">
                <a:latin typeface="Courier"/>
                <a:cs typeface="Courier"/>
              </a:rPr>
            </a:br>
            <a:r>
              <a:rPr lang="en-US" dirty="0" smtClean="0">
                <a:latin typeface="Courier"/>
                <a:cs typeface="Courier"/>
              </a:rPr>
              <a:t>	</a:t>
            </a:r>
            <a:r>
              <a:rPr lang="en-US" sz="2200" dirty="0" smtClean="0">
                <a:latin typeface="Courier"/>
                <a:cs typeface="Courier"/>
              </a:rPr>
              <a:t>print</a:t>
            </a:r>
            <a:r>
              <a:rPr lang="en-US" sz="2200" dirty="0">
                <a:latin typeface="Courier"/>
                <a:cs typeface="Courier"/>
              </a:rPr>
              <a:t>("x: {0}, y: {1}, </a:t>
            </a:r>
            <a:r>
              <a:rPr lang="en-US" sz="2200" dirty="0" smtClean="0">
                <a:latin typeface="Courier"/>
                <a:cs typeface="Courier"/>
              </a:rPr>
              <a:t>keys in 'other</a:t>
            </a:r>
            <a:r>
              <a:rPr lang="en-US" sz="2200" dirty="0">
                <a:latin typeface="Courier"/>
                <a:cs typeface="Courier"/>
              </a:rPr>
              <a:t>': {2}".format(x</a:t>
            </a:r>
            <a:r>
              <a:rPr lang="en-US" sz="2200" dirty="0" smtClean="0">
                <a:latin typeface="Courier"/>
                <a:cs typeface="Courier"/>
              </a:rPr>
              <a:t>, y</a:t>
            </a:r>
            <a:r>
              <a:rPr lang="en-US" sz="2200" dirty="0">
                <a:latin typeface="Courier"/>
                <a:cs typeface="Courier"/>
              </a:rPr>
              <a:t>, </a:t>
            </a:r>
            <a:r>
              <a:rPr lang="en-US" sz="2200" dirty="0" smtClean="0">
                <a:latin typeface="Courier"/>
                <a:cs typeface="Courier"/>
              </a:rPr>
              <a:t>				list</a:t>
            </a:r>
            <a:r>
              <a:rPr lang="en-US" sz="2200" dirty="0">
                <a:latin typeface="Courier"/>
                <a:cs typeface="Courier"/>
              </a:rPr>
              <a:t>(</a:t>
            </a:r>
            <a:r>
              <a:rPr lang="en-US" sz="2200" dirty="0" err="1">
                <a:latin typeface="Courier"/>
                <a:cs typeface="Courier"/>
              </a:rPr>
              <a:t>other.keys</a:t>
            </a:r>
            <a:r>
              <a:rPr lang="en-US" sz="2200" dirty="0">
                <a:latin typeface="Courier"/>
                <a:cs typeface="Courier"/>
              </a:rPr>
              <a:t>()))) </a:t>
            </a:r>
            <a:r>
              <a:rPr lang="en-US" sz="2200" dirty="0" smtClean="0">
                <a:latin typeface="Courier"/>
                <a:cs typeface="Courier"/>
              </a:rPr>
              <a:t>	</a:t>
            </a:r>
          </a:p>
          <a:p>
            <a:pPr marL="82296" indent="0">
              <a:buNone/>
            </a:pPr>
            <a:r>
              <a:rPr lang="en-US" sz="2200" dirty="0">
                <a:latin typeface="Courier"/>
                <a:cs typeface="Courier"/>
              </a:rPr>
              <a:t>	</a:t>
            </a:r>
            <a:r>
              <a:rPr lang="en-US" sz="2200" dirty="0" err="1" smtClean="0">
                <a:latin typeface="Courier"/>
                <a:cs typeface="Courier"/>
              </a:rPr>
              <a:t>other_total</a:t>
            </a:r>
            <a:r>
              <a:rPr lang="en-US" sz="2200" dirty="0" smtClean="0">
                <a:latin typeface="Courier"/>
                <a:cs typeface="Courier"/>
              </a:rPr>
              <a:t> </a:t>
            </a:r>
            <a:r>
              <a:rPr lang="en-US" sz="2200" dirty="0">
                <a:latin typeface="Courier"/>
                <a:cs typeface="Courier"/>
              </a:rPr>
              <a:t>= 0 </a:t>
            </a:r>
          </a:p>
          <a:p>
            <a:pPr marL="82296" indent="0">
              <a:buNone/>
            </a:pPr>
            <a:r>
              <a:rPr lang="en-US" sz="2200" dirty="0" smtClean="0">
                <a:latin typeface="Courier"/>
                <a:cs typeface="Courier"/>
              </a:rPr>
              <a:t>	for </a:t>
            </a:r>
            <a:r>
              <a:rPr lang="en-US" sz="2200" dirty="0">
                <a:latin typeface="Courier"/>
                <a:cs typeface="Courier"/>
              </a:rPr>
              <a:t>k in </a:t>
            </a:r>
            <a:r>
              <a:rPr lang="en-US" sz="2200" dirty="0" err="1">
                <a:latin typeface="Courier"/>
                <a:cs typeface="Courier"/>
              </a:rPr>
              <a:t>other.keys</a:t>
            </a:r>
            <a:r>
              <a:rPr lang="en-US" sz="2200" dirty="0">
                <a:latin typeface="Courier"/>
                <a:cs typeface="Courier"/>
              </a:rPr>
              <a:t>():</a:t>
            </a:r>
            <a:br>
              <a:rPr lang="en-US" sz="2200" dirty="0">
                <a:latin typeface="Courier"/>
                <a:cs typeface="Courier"/>
              </a:rPr>
            </a:br>
            <a:r>
              <a:rPr lang="en-US" sz="2200" dirty="0" smtClean="0">
                <a:latin typeface="Courier"/>
                <a:cs typeface="Courier"/>
              </a:rPr>
              <a:t>		</a:t>
            </a:r>
            <a:r>
              <a:rPr lang="en-US" sz="2200" dirty="0" err="1" smtClean="0">
                <a:latin typeface="Courier"/>
                <a:cs typeface="Courier"/>
              </a:rPr>
              <a:t>other_total</a:t>
            </a:r>
            <a:r>
              <a:rPr lang="en-US" sz="2200" dirty="0" smtClean="0">
                <a:latin typeface="Courier"/>
                <a:cs typeface="Courier"/>
              </a:rPr>
              <a:t>=</a:t>
            </a:r>
            <a:r>
              <a:rPr lang="en-US" sz="2200" dirty="0" err="1" smtClean="0">
                <a:latin typeface="Courier"/>
                <a:cs typeface="Courier"/>
              </a:rPr>
              <a:t>other_total</a:t>
            </a:r>
            <a:r>
              <a:rPr lang="en-US" sz="2200" dirty="0" smtClean="0">
                <a:latin typeface="Courier"/>
                <a:cs typeface="Courier"/>
              </a:rPr>
              <a:t> + </a:t>
            </a:r>
            <a:r>
              <a:rPr lang="en-US" sz="2200" dirty="0">
                <a:latin typeface="Courier"/>
                <a:cs typeface="Courier"/>
              </a:rPr>
              <a:t>other[k] </a:t>
            </a:r>
          </a:p>
          <a:p>
            <a:pPr marL="82296" indent="0">
              <a:buNone/>
            </a:pPr>
            <a:r>
              <a:rPr lang="en-US" sz="2200" dirty="0" smtClean="0">
                <a:latin typeface="Courier"/>
                <a:cs typeface="Courier"/>
              </a:rPr>
              <a:t>	print</a:t>
            </a:r>
            <a:r>
              <a:rPr lang="en-US" sz="2200" dirty="0">
                <a:latin typeface="Courier"/>
                <a:cs typeface="Courier"/>
              </a:rPr>
              <a:t>("The total of values in </a:t>
            </a:r>
            <a:r>
              <a:rPr lang="en-US" sz="2200" dirty="0" smtClean="0">
                <a:latin typeface="Courier"/>
                <a:cs typeface="Courier"/>
              </a:rPr>
              <a:t>'</a:t>
            </a:r>
            <a:r>
              <a:rPr lang="en-US" sz="2200" dirty="0">
                <a:latin typeface="Courier"/>
                <a:cs typeface="Courier"/>
              </a:rPr>
              <a:t>other' </a:t>
            </a:r>
            <a:r>
              <a:rPr lang="en-US" sz="2200" dirty="0" smtClean="0">
                <a:latin typeface="Courier"/>
                <a:cs typeface="Courier"/>
              </a:rPr>
              <a:t>is 			{</a:t>
            </a:r>
            <a:r>
              <a:rPr lang="en-US" sz="2200" dirty="0">
                <a:latin typeface="Courier"/>
                <a:cs typeface="Courier"/>
              </a:rPr>
              <a:t>0}".format(</a:t>
            </a:r>
            <a:r>
              <a:rPr lang="en-US" sz="2200" dirty="0" err="1">
                <a:latin typeface="Courier"/>
                <a:cs typeface="Courier"/>
              </a:rPr>
              <a:t>other_total</a:t>
            </a:r>
            <a:r>
              <a:rPr lang="en-US" sz="2200" dirty="0">
                <a:latin typeface="Courier"/>
                <a:cs typeface="Courier"/>
              </a:rPr>
              <a:t>))</a:t>
            </a:r>
            <a:r>
              <a:rPr lang="en-US" sz="2800" dirty="0">
                <a:latin typeface="Courier"/>
                <a:cs typeface="Courier"/>
              </a:rPr>
              <a:t> </a:t>
            </a:r>
          </a:p>
          <a:p>
            <a:pPr marL="82296" indent="0">
              <a:buNone/>
            </a:pPr>
            <a:endParaRPr lang="en-US" dirty="0" smtClean="0">
              <a:latin typeface="Courier"/>
              <a:cs typeface="Courier"/>
            </a:endParaRPr>
          </a:p>
          <a:p>
            <a:pPr marL="82296" indent="0">
              <a:buNone/>
            </a:pPr>
            <a:r>
              <a:rPr lang="en-US" sz="2200" dirty="0" smtClean="0">
                <a:solidFill>
                  <a:srgbClr val="FF0000"/>
                </a:solidFill>
                <a:latin typeface="Courier"/>
                <a:cs typeface="Courier"/>
              </a:rPr>
              <a:t>&gt;</a:t>
            </a:r>
            <a:r>
              <a:rPr lang="en-US" sz="2200" dirty="0">
                <a:solidFill>
                  <a:srgbClr val="FF0000"/>
                </a:solidFill>
                <a:latin typeface="Courier"/>
                <a:cs typeface="Courier"/>
              </a:rPr>
              <a:t>&gt;&gt; </a:t>
            </a:r>
            <a:r>
              <a:rPr lang="en-US" sz="2200" dirty="0" err="1">
                <a:solidFill>
                  <a:srgbClr val="FF0000"/>
                </a:solidFill>
                <a:latin typeface="Courier"/>
                <a:cs typeface="Courier"/>
              </a:rPr>
              <a:t>example_fun</a:t>
            </a:r>
            <a:r>
              <a:rPr lang="en-US" sz="2200" dirty="0">
                <a:solidFill>
                  <a:srgbClr val="FF0000"/>
                </a:solidFill>
                <a:latin typeface="Courier"/>
                <a:cs typeface="Courier"/>
              </a:rPr>
              <a:t>(2, y="1", </a:t>
            </a:r>
            <a:r>
              <a:rPr lang="en-US" sz="2200" dirty="0" err="1" smtClean="0">
                <a:solidFill>
                  <a:srgbClr val="FF0000"/>
                </a:solidFill>
                <a:latin typeface="Courier"/>
                <a:cs typeface="Courier"/>
              </a:rPr>
              <a:t>foo</a:t>
            </a:r>
            <a:r>
              <a:rPr lang="en-US" sz="2200" dirty="0" smtClean="0">
                <a:solidFill>
                  <a:srgbClr val="FF0000"/>
                </a:solidFill>
                <a:latin typeface="Courier"/>
                <a:cs typeface="Courier"/>
              </a:rPr>
              <a:t>=13</a:t>
            </a:r>
            <a:r>
              <a:rPr lang="en-US" sz="2200" dirty="0">
                <a:solidFill>
                  <a:srgbClr val="FF0000"/>
                </a:solidFill>
                <a:latin typeface="Courier"/>
                <a:cs typeface="Courier"/>
              </a:rPr>
              <a:t>, </a:t>
            </a:r>
            <a:r>
              <a:rPr lang="en-US" sz="2200" dirty="0" smtClean="0">
                <a:solidFill>
                  <a:srgbClr val="FF0000"/>
                </a:solidFill>
                <a:latin typeface="Courier"/>
                <a:cs typeface="Courier"/>
              </a:rPr>
              <a:t>bar=7)</a:t>
            </a:r>
            <a:endParaRPr lang="en-US" sz="2200" dirty="0">
              <a:solidFill>
                <a:srgbClr val="FF0000"/>
              </a:solidFill>
              <a:latin typeface="Courier"/>
              <a:cs typeface="Courier"/>
            </a:endParaRPr>
          </a:p>
          <a:p>
            <a:pPr marL="82296" indent="0">
              <a:buNone/>
            </a:pPr>
            <a:r>
              <a:rPr lang="en-US" sz="2200" dirty="0">
                <a:latin typeface="Courier"/>
                <a:cs typeface="Courier"/>
              </a:rPr>
              <a:t>x: 2, y: 1, keys in 'other': ['foo', 'bar'] </a:t>
            </a:r>
            <a:br>
              <a:rPr lang="en-US" sz="2200" dirty="0">
                <a:latin typeface="Courier"/>
                <a:cs typeface="Courier"/>
              </a:rPr>
            </a:br>
            <a:r>
              <a:rPr lang="en-US" sz="2200" dirty="0">
                <a:latin typeface="Courier"/>
                <a:cs typeface="Courier"/>
              </a:rPr>
              <a:t>The total of values in 'other' is </a:t>
            </a:r>
            <a:r>
              <a:rPr lang="en-US" sz="2200" dirty="0" smtClean="0">
                <a:latin typeface="Courier"/>
                <a:cs typeface="Courier"/>
              </a:rPr>
              <a:t>20 </a:t>
            </a:r>
            <a:endParaRPr lang="en-US" sz="2200" dirty="0">
              <a:latin typeface="Courier"/>
              <a:cs typeface="Courier"/>
            </a:endParaRPr>
          </a:p>
          <a:p>
            <a:endParaRPr lang="en-US" dirty="0"/>
          </a:p>
        </p:txBody>
      </p:sp>
    </p:spTree>
    <p:extLst>
      <p:ext uri="{BB962C8B-B14F-4D97-AF65-F5344CB8AC3E}">
        <p14:creationId xmlns:p14="http://schemas.microsoft.com/office/powerpoint/2010/main" val="53486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Mixing argument-passing techniques</a:t>
            </a:r>
            <a:endParaRPr lang="en-US" dirty="0"/>
          </a:p>
        </p:txBody>
      </p:sp>
      <p:sp>
        <p:nvSpPr>
          <p:cNvPr id="3" name="Content Placeholder 2"/>
          <p:cNvSpPr>
            <a:spLocks noGrp="1"/>
          </p:cNvSpPr>
          <p:nvPr>
            <p:ph idx="1"/>
          </p:nvPr>
        </p:nvSpPr>
        <p:spPr/>
        <p:txBody>
          <a:bodyPr/>
          <a:lstStyle/>
          <a:p>
            <a:r>
              <a:rPr lang="en-US" dirty="0" smtClean="0"/>
              <a:t>It is possible to use all of the argument-passing techniques of Python at the same time.</a:t>
            </a:r>
          </a:p>
          <a:p>
            <a:r>
              <a:rPr lang="en-US" dirty="0" smtClean="0"/>
              <a:t>Can be confusing. Refer to documentation for details.</a:t>
            </a:r>
            <a:endParaRPr lang="en-US" dirty="0"/>
          </a:p>
        </p:txBody>
      </p:sp>
    </p:spTree>
    <p:extLst>
      <p:ext uri="{BB962C8B-B14F-4D97-AF65-F5344CB8AC3E}">
        <p14:creationId xmlns:p14="http://schemas.microsoft.com/office/powerpoint/2010/main" val="1992075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non-local and global variables</a:t>
            </a:r>
            <a:endParaRPr lang="en-US" dirty="0"/>
          </a:p>
        </p:txBody>
      </p:sp>
      <p:sp>
        <p:nvSpPr>
          <p:cNvPr id="3" name="Content Placeholder 2"/>
          <p:cNvSpPr>
            <a:spLocks noGrp="1"/>
          </p:cNvSpPr>
          <p:nvPr>
            <p:ph idx="1"/>
          </p:nvPr>
        </p:nvSpPr>
        <p:spPr/>
        <p:txBody>
          <a:bodyPr>
            <a:normAutofit fontScale="77500" lnSpcReduction="20000"/>
          </a:bodyPr>
          <a:lstStyle/>
          <a:p>
            <a:pPr marL="82296" indent="0">
              <a:buNone/>
            </a:pPr>
            <a:r>
              <a:rPr lang="en-US" dirty="0" err="1">
                <a:latin typeface="Courier"/>
                <a:cs typeface="Courier"/>
              </a:rPr>
              <a:t>def</a:t>
            </a:r>
            <a:r>
              <a:rPr lang="en-US" dirty="0">
                <a:latin typeface="Courier"/>
                <a:cs typeface="Courier"/>
              </a:rPr>
              <a:t> fact(n):</a:t>
            </a:r>
            <a:br>
              <a:rPr lang="en-US" dirty="0">
                <a:latin typeface="Courier"/>
                <a:cs typeface="Courier"/>
              </a:rPr>
            </a:br>
            <a:r>
              <a:rPr lang="en-US" dirty="0">
                <a:latin typeface="Courier"/>
                <a:cs typeface="Courier"/>
              </a:rPr>
              <a:t>"""Return the factorial of the given number.""" </a:t>
            </a:r>
            <a:endParaRPr lang="en-US" dirty="0" smtClean="0">
              <a:latin typeface="Courier"/>
              <a:cs typeface="Courier"/>
            </a:endParaRPr>
          </a:p>
          <a:p>
            <a:pPr marL="82296" indent="0">
              <a:buNone/>
            </a:pPr>
            <a:r>
              <a:rPr lang="en-US" dirty="0">
                <a:latin typeface="Courier"/>
                <a:cs typeface="Courier"/>
              </a:rPr>
              <a:t>	</a:t>
            </a:r>
            <a:r>
              <a:rPr lang="en-US" dirty="0" smtClean="0">
                <a:latin typeface="Courier"/>
                <a:cs typeface="Courier"/>
              </a:rPr>
              <a:t>r</a:t>
            </a:r>
            <a:r>
              <a:rPr lang="en-US" dirty="0">
                <a:latin typeface="Courier"/>
                <a:cs typeface="Courier"/>
              </a:rPr>
              <a:t>=1</a:t>
            </a:r>
            <a:br>
              <a:rPr lang="en-US" dirty="0">
                <a:latin typeface="Courier"/>
                <a:cs typeface="Courier"/>
              </a:rPr>
            </a:br>
            <a:r>
              <a:rPr lang="en-US" dirty="0" smtClean="0">
                <a:latin typeface="Courier"/>
                <a:cs typeface="Courier"/>
              </a:rPr>
              <a:t>	while </a:t>
            </a:r>
            <a:r>
              <a:rPr lang="en-US" dirty="0">
                <a:latin typeface="Courier"/>
                <a:cs typeface="Courier"/>
              </a:rPr>
              <a:t>n &gt; 0: </a:t>
            </a:r>
          </a:p>
          <a:p>
            <a:pPr marL="82296" indent="0">
              <a:buNone/>
            </a:pPr>
            <a:r>
              <a:rPr lang="en-US" dirty="0" smtClean="0">
                <a:latin typeface="Courier"/>
                <a:cs typeface="Courier"/>
              </a:rPr>
              <a:t>		r</a:t>
            </a:r>
            <a:r>
              <a:rPr lang="en-US" dirty="0">
                <a:latin typeface="Courier"/>
                <a:cs typeface="Courier"/>
              </a:rPr>
              <a:t>=r*n </a:t>
            </a:r>
          </a:p>
          <a:p>
            <a:pPr marL="82296" indent="0">
              <a:buNone/>
            </a:pPr>
            <a:r>
              <a:rPr lang="en-US" dirty="0" smtClean="0">
                <a:latin typeface="Courier"/>
                <a:cs typeface="Courier"/>
              </a:rPr>
              <a:t>		n</a:t>
            </a:r>
            <a:r>
              <a:rPr lang="en-US" dirty="0">
                <a:latin typeface="Courier"/>
                <a:cs typeface="Courier"/>
              </a:rPr>
              <a:t>=n-1 </a:t>
            </a:r>
            <a:endParaRPr lang="en-US" dirty="0" smtClean="0">
              <a:latin typeface="Courier"/>
              <a:cs typeface="Courier"/>
            </a:endParaRPr>
          </a:p>
          <a:p>
            <a:pPr marL="82296" indent="0">
              <a:buNone/>
            </a:pPr>
            <a:r>
              <a:rPr lang="en-US" dirty="0">
                <a:latin typeface="Courier"/>
                <a:cs typeface="Courier"/>
              </a:rPr>
              <a:t>	</a:t>
            </a:r>
            <a:r>
              <a:rPr lang="en-US" dirty="0" smtClean="0">
                <a:latin typeface="Courier"/>
                <a:cs typeface="Courier"/>
              </a:rPr>
              <a:t>return </a:t>
            </a:r>
            <a:r>
              <a:rPr lang="en-US" dirty="0">
                <a:latin typeface="Courier"/>
                <a:cs typeface="Courier"/>
              </a:rPr>
              <a:t>r </a:t>
            </a:r>
          </a:p>
          <a:p>
            <a:endParaRPr lang="en-US" dirty="0" smtClean="0"/>
          </a:p>
          <a:p>
            <a:r>
              <a:rPr lang="en-US" dirty="0" smtClean="0"/>
              <a:t>In the above example </a:t>
            </a:r>
            <a:r>
              <a:rPr lang="en-US" dirty="0" smtClean="0">
                <a:latin typeface="Courier"/>
                <a:cs typeface="Courier"/>
              </a:rPr>
              <a:t>r</a:t>
            </a:r>
            <a:r>
              <a:rPr lang="en-US" dirty="0" smtClean="0"/>
              <a:t> and </a:t>
            </a:r>
            <a:r>
              <a:rPr lang="en-US" dirty="0" smtClean="0">
                <a:latin typeface="Courier"/>
                <a:cs typeface="Courier"/>
              </a:rPr>
              <a:t>n</a:t>
            </a:r>
            <a:r>
              <a:rPr lang="en-US" dirty="0" smtClean="0"/>
              <a:t> are local variables. Any changes made to them inside the function will have no effect outside the function.</a:t>
            </a:r>
            <a:endParaRPr lang="en-US" dirty="0"/>
          </a:p>
        </p:txBody>
      </p:sp>
    </p:spTree>
    <p:extLst>
      <p:ext uri="{BB962C8B-B14F-4D97-AF65-F5344CB8AC3E}">
        <p14:creationId xmlns:p14="http://schemas.microsoft.com/office/powerpoint/2010/main" val="9264294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 - Example</a:t>
            </a:r>
            <a:endParaRPr lang="en-US" dirty="0"/>
          </a:p>
        </p:txBody>
      </p:sp>
      <p:sp>
        <p:nvSpPr>
          <p:cNvPr id="3" name="Content Placeholder 2"/>
          <p:cNvSpPr>
            <a:spLocks noGrp="1"/>
          </p:cNvSpPr>
          <p:nvPr>
            <p:ph idx="1"/>
          </p:nvPr>
        </p:nvSpPr>
        <p:spPr/>
        <p:txBody>
          <a:bodyPr>
            <a:normAutofit fontScale="77500" lnSpcReduction="20000"/>
          </a:bodyPr>
          <a:lstStyle/>
          <a:p>
            <a:pPr marL="82296" indent="0">
              <a:buNone/>
            </a:pPr>
            <a:r>
              <a:rPr lang="en-US" dirty="0">
                <a:latin typeface="Courier"/>
                <a:cs typeface="Courier"/>
              </a:rPr>
              <a:t>&gt;&gt;&gt; </a:t>
            </a:r>
            <a:r>
              <a:rPr lang="en-US" dirty="0" err="1">
                <a:latin typeface="Courier"/>
                <a:cs typeface="Courier"/>
              </a:rPr>
              <a:t>def</a:t>
            </a:r>
            <a:r>
              <a:rPr lang="en-US" dirty="0">
                <a:latin typeface="Courier"/>
                <a:cs typeface="Courier"/>
              </a:rPr>
              <a:t> fun(): </a:t>
            </a:r>
          </a:p>
          <a:p>
            <a:pPr marL="82296" indent="0">
              <a:buNone/>
            </a:pPr>
            <a:r>
              <a:rPr lang="en-US" dirty="0" smtClean="0">
                <a:latin typeface="Courier"/>
                <a:cs typeface="Courier"/>
              </a:rPr>
              <a:t>		global </a:t>
            </a:r>
            <a:r>
              <a:rPr lang="en-US" dirty="0">
                <a:latin typeface="Courier"/>
                <a:cs typeface="Courier"/>
              </a:rPr>
              <a:t>a </a:t>
            </a:r>
          </a:p>
          <a:p>
            <a:pPr marL="82296" indent="0">
              <a:buNone/>
            </a:pPr>
            <a:r>
              <a:rPr lang="en-US" dirty="0">
                <a:latin typeface="Courier"/>
                <a:cs typeface="Courier"/>
              </a:rPr>
              <a:t>	</a:t>
            </a:r>
            <a:r>
              <a:rPr lang="en-US" dirty="0" smtClean="0">
                <a:latin typeface="Courier"/>
                <a:cs typeface="Courier"/>
              </a:rPr>
              <a:t>	a</a:t>
            </a:r>
            <a:r>
              <a:rPr lang="en-US" dirty="0">
                <a:latin typeface="Courier"/>
                <a:cs typeface="Courier"/>
              </a:rPr>
              <a:t>=1 </a:t>
            </a:r>
          </a:p>
          <a:p>
            <a:pPr marL="82296" indent="0">
              <a:buNone/>
            </a:pPr>
            <a:r>
              <a:rPr lang="en-US" dirty="0">
                <a:latin typeface="Courier"/>
                <a:cs typeface="Courier"/>
              </a:rPr>
              <a:t>	</a:t>
            </a:r>
            <a:r>
              <a:rPr lang="en-US" dirty="0" smtClean="0">
                <a:latin typeface="Courier"/>
                <a:cs typeface="Courier"/>
              </a:rPr>
              <a:t>	b</a:t>
            </a:r>
            <a:r>
              <a:rPr lang="en-US" dirty="0">
                <a:latin typeface="Courier"/>
                <a:cs typeface="Courier"/>
              </a:rPr>
              <a:t>=</a:t>
            </a:r>
            <a:r>
              <a:rPr lang="en-US" dirty="0" smtClean="0">
                <a:latin typeface="Courier"/>
                <a:cs typeface="Courier"/>
              </a:rPr>
              <a:t>2</a:t>
            </a:r>
          </a:p>
          <a:p>
            <a:pPr marL="82296" indent="0">
              <a:buNone/>
            </a:pPr>
            <a:endParaRPr lang="en-US" dirty="0">
              <a:latin typeface="Courier"/>
              <a:cs typeface="Courier"/>
            </a:endParaRPr>
          </a:p>
          <a:p>
            <a:pPr marL="82296" indent="0">
              <a:buNone/>
            </a:pPr>
            <a:r>
              <a:rPr lang="en-US" dirty="0">
                <a:latin typeface="Courier"/>
                <a:cs typeface="Courier"/>
              </a:rPr>
              <a:t>&gt;&gt;&gt; a = "one" </a:t>
            </a:r>
            <a:endParaRPr lang="en-US" dirty="0" smtClean="0">
              <a:latin typeface="Courier"/>
              <a:cs typeface="Courier"/>
            </a:endParaRPr>
          </a:p>
          <a:p>
            <a:pPr marL="82296" indent="0">
              <a:buNone/>
            </a:pPr>
            <a:r>
              <a:rPr lang="en-US" dirty="0" smtClean="0">
                <a:latin typeface="Courier"/>
                <a:cs typeface="Courier"/>
              </a:rPr>
              <a:t>&gt;</a:t>
            </a:r>
            <a:r>
              <a:rPr lang="en-US" dirty="0">
                <a:latin typeface="Courier"/>
                <a:cs typeface="Courier"/>
              </a:rPr>
              <a:t>&gt;&gt; b = "two" </a:t>
            </a:r>
          </a:p>
          <a:p>
            <a:pPr marL="82296" indent="0">
              <a:buNone/>
            </a:pPr>
            <a:r>
              <a:rPr lang="en-US" dirty="0" smtClean="0">
                <a:latin typeface="Courier"/>
                <a:cs typeface="Courier"/>
              </a:rPr>
              <a:t>&gt;</a:t>
            </a:r>
            <a:r>
              <a:rPr lang="en-US" dirty="0">
                <a:latin typeface="Courier"/>
                <a:cs typeface="Courier"/>
              </a:rPr>
              <a:t>&gt;&gt; fun() </a:t>
            </a:r>
            <a:endParaRPr lang="en-US" dirty="0" smtClean="0">
              <a:latin typeface="Courier"/>
              <a:cs typeface="Courier"/>
            </a:endParaRPr>
          </a:p>
          <a:p>
            <a:pPr marL="82296" indent="0">
              <a:buNone/>
            </a:pPr>
            <a:r>
              <a:rPr lang="en-US" dirty="0" smtClean="0">
                <a:latin typeface="Courier"/>
                <a:cs typeface="Courier"/>
              </a:rPr>
              <a:t>&gt;</a:t>
            </a:r>
            <a:r>
              <a:rPr lang="en-US" dirty="0">
                <a:latin typeface="Courier"/>
                <a:cs typeface="Courier"/>
              </a:rPr>
              <a:t>&gt;&gt; a </a:t>
            </a:r>
            <a:endParaRPr lang="en-US" dirty="0" smtClean="0">
              <a:latin typeface="Courier"/>
              <a:cs typeface="Courier"/>
            </a:endParaRPr>
          </a:p>
          <a:p>
            <a:pPr marL="82296" indent="0">
              <a:buNone/>
            </a:pPr>
            <a:r>
              <a:rPr lang="en-US" dirty="0" smtClean="0">
                <a:latin typeface="Courier"/>
                <a:cs typeface="Courier"/>
              </a:rPr>
              <a:t>1 </a:t>
            </a:r>
          </a:p>
          <a:p>
            <a:pPr marL="82296" indent="0">
              <a:buNone/>
            </a:pPr>
            <a:r>
              <a:rPr lang="en-US" dirty="0" smtClean="0">
                <a:latin typeface="Courier"/>
                <a:cs typeface="Courier"/>
              </a:rPr>
              <a:t>&gt;</a:t>
            </a:r>
            <a:r>
              <a:rPr lang="en-US" dirty="0">
                <a:latin typeface="Courier"/>
                <a:cs typeface="Courier"/>
              </a:rPr>
              <a:t>&gt;&gt; b </a:t>
            </a:r>
            <a:endParaRPr lang="en-US" dirty="0" smtClean="0">
              <a:latin typeface="Courier"/>
              <a:cs typeface="Courier"/>
            </a:endParaRPr>
          </a:p>
          <a:p>
            <a:pPr marL="82296" indent="0">
              <a:buNone/>
            </a:pPr>
            <a:r>
              <a:rPr lang="en-US" dirty="0" smtClean="0">
                <a:latin typeface="Courier"/>
                <a:cs typeface="Courier"/>
              </a:rPr>
              <a:t>'</a:t>
            </a:r>
            <a:r>
              <a:rPr lang="en-US" dirty="0">
                <a:latin typeface="Courier"/>
                <a:cs typeface="Courier"/>
              </a:rPr>
              <a:t>two' </a:t>
            </a:r>
          </a:p>
          <a:p>
            <a:pPr marL="82296" indent="0">
              <a:buNone/>
            </a:pPr>
            <a:endParaRPr lang="en-US" dirty="0"/>
          </a:p>
        </p:txBody>
      </p:sp>
    </p:spTree>
    <p:extLst>
      <p:ext uri="{BB962C8B-B14F-4D97-AF65-F5344CB8AC3E}">
        <p14:creationId xmlns:p14="http://schemas.microsoft.com/office/powerpoint/2010/main" val="235493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435608" y="1447800"/>
            <a:ext cx="7498080" cy="4800600"/>
          </a:xfrm>
        </p:spPr>
        <p:txBody>
          <a:bodyPr>
            <a:normAutofit/>
          </a:bodyPr>
          <a:lstStyle/>
          <a:p>
            <a:r>
              <a:rPr lang="en-US" dirty="0" smtClean="0">
                <a:latin typeface="Arial" charset="0"/>
                <a:ea typeface="Arial" charset="0"/>
                <a:cs typeface="Arial" charset="0"/>
              </a:rPr>
              <a:t>Function definition</a:t>
            </a:r>
          </a:p>
          <a:p>
            <a:r>
              <a:rPr lang="en-US" dirty="0" err="1" smtClean="0">
                <a:latin typeface="Arial" charset="0"/>
                <a:ea typeface="Arial" charset="0"/>
                <a:cs typeface="Arial" charset="0"/>
              </a:rPr>
              <a:t>Docstrings</a:t>
            </a:r>
            <a:endParaRPr lang="en-US" dirty="0" smtClean="0">
              <a:latin typeface="Arial" charset="0"/>
              <a:ea typeface="Arial" charset="0"/>
              <a:cs typeface="Arial" charset="0"/>
            </a:endParaRPr>
          </a:p>
          <a:p>
            <a:r>
              <a:rPr lang="en-US" dirty="0" smtClean="0">
                <a:latin typeface="Arial" charset="0"/>
                <a:ea typeface="Arial" charset="0"/>
                <a:cs typeface="Arial" charset="0"/>
              </a:rPr>
              <a:t>Function parameters: Positional, Variable</a:t>
            </a:r>
          </a:p>
          <a:p>
            <a:r>
              <a:rPr lang="en-US" dirty="0" smtClean="0">
                <a:latin typeface="Arial" charset="0"/>
                <a:ea typeface="Arial" charset="0"/>
                <a:cs typeface="Arial" charset="0"/>
              </a:rPr>
              <a:t>Local, Global, Non-local variables</a:t>
            </a:r>
          </a:p>
          <a:p>
            <a:r>
              <a:rPr lang="en-US" dirty="0" smtClean="0">
                <a:latin typeface="Arial" charset="0"/>
                <a:ea typeface="Arial" charset="0"/>
                <a:cs typeface="Arial" charset="0"/>
              </a:rPr>
              <a:t>Assigning functions to variables</a:t>
            </a:r>
          </a:p>
          <a:p>
            <a:r>
              <a:rPr lang="en-US" dirty="0" smtClean="0">
                <a:latin typeface="Arial" charset="0"/>
                <a:ea typeface="Arial" charset="0"/>
                <a:cs typeface="Arial" charset="0"/>
              </a:rPr>
              <a:t>Lambda </a:t>
            </a:r>
            <a:r>
              <a:rPr lang="en-US" dirty="0" smtClean="0">
                <a:latin typeface="Arial" charset="0"/>
                <a:ea typeface="Arial" charset="0"/>
                <a:cs typeface="Arial" charset="0"/>
              </a:rPr>
              <a:t>expressions</a:t>
            </a:r>
            <a:endParaRPr lang="en-US" dirty="0" smtClean="0">
              <a:latin typeface="Arial" charset="0"/>
              <a:ea typeface="Arial" charset="0"/>
              <a:cs typeface="Arial" charset="0"/>
            </a:endParaRPr>
          </a:p>
        </p:txBody>
      </p:sp>
    </p:spTree>
    <p:extLst>
      <p:ext uri="{BB962C8B-B14F-4D97-AF65-F5344CB8AC3E}">
        <p14:creationId xmlns:p14="http://schemas.microsoft.com/office/powerpoint/2010/main" val="2404425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 -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Because variable a is declared as global, it’s reassignment within the function is also reflected outside the function. </a:t>
            </a:r>
          </a:p>
          <a:p>
            <a:r>
              <a:rPr lang="en-US" dirty="0" smtClean="0"/>
              <a:t>But variable ‘b’ is a local variable, so its re-assignment within the function is not reflected outside. Instead there are now variables with the same name ‘b’ – One outside the function and another inside the function.</a:t>
            </a:r>
            <a:endParaRPr lang="en-US" dirty="0"/>
          </a:p>
        </p:txBody>
      </p:sp>
    </p:spTree>
    <p:extLst>
      <p:ext uri="{BB962C8B-B14F-4D97-AF65-F5344CB8AC3E}">
        <p14:creationId xmlns:p14="http://schemas.microsoft.com/office/powerpoint/2010/main" val="223277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Non-local variable</a:t>
            </a:r>
            <a:endParaRPr lang="en-US" dirty="0"/>
          </a:p>
        </p:txBody>
      </p:sp>
      <p:sp>
        <p:nvSpPr>
          <p:cNvPr id="3" name="Content Placeholder 2"/>
          <p:cNvSpPr>
            <a:spLocks noGrp="1"/>
          </p:cNvSpPr>
          <p:nvPr>
            <p:ph idx="1"/>
          </p:nvPr>
        </p:nvSpPr>
        <p:spPr/>
        <p:txBody>
          <a:bodyPr/>
          <a:lstStyle/>
          <a:p>
            <a:r>
              <a:rPr lang="en-US" dirty="0" smtClean="0"/>
              <a:t>Not often used, refer to documentation for details</a:t>
            </a:r>
            <a:endParaRPr lang="en-US" dirty="0"/>
          </a:p>
        </p:txBody>
      </p:sp>
    </p:spTree>
    <p:extLst>
      <p:ext uri="{BB962C8B-B14F-4D97-AF65-F5344CB8AC3E}">
        <p14:creationId xmlns:p14="http://schemas.microsoft.com/office/powerpoint/2010/main" val="3851147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Assigning functions to variables</a:t>
            </a:r>
            <a:endParaRPr lang="en-US" dirty="0"/>
          </a:p>
        </p:txBody>
      </p:sp>
      <p:sp>
        <p:nvSpPr>
          <p:cNvPr id="3" name="Content Placeholder 2"/>
          <p:cNvSpPr>
            <a:spLocks noGrp="1"/>
          </p:cNvSpPr>
          <p:nvPr>
            <p:ph idx="1"/>
          </p:nvPr>
        </p:nvSpPr>
        <p:spPr/>
        <p:txBody>
          <a:bodyPr>
            <a:normAutofit/>
          </a:bodyPr>
          <a:lstStyle/>
          <a:p>
            <a:r>
              <a:rPr lang="en-US" dirty="0" smtClean="0"/>
              <a:t>Just like any other Python objects, a function can also be assigned to a variable and used as one.</a:t>
            </a:r>
          </a:p>
          <a:p>
            <a:pPr marL="82296" indent="0">
              <a:buNone/>
            </a:pPr>
            <a:r>
              <a:rPr lang="en-US" sz="2000" dirty="0" err="1" smtClean="0">
                <a:latin typeface="Courier"/>
                <a:cs typeface="Courier"/>
              </a:rPr>
              <a:t>def</a:t>
            </a:r>
            <a:r>
              <a:rPr lang="en-US" sz="2000" dirty="0" smtClean="0">
                <a:latin typeface="Courier"/>
                <a:cs typeface="Courier"/>
              </a:rPr>
              <a:t> </a:t>
            </a:r>
            <a:r>
              <a:rPr lang="en-US" sz="2000" dirty="0" err="1">
                <a:latin typeface="Courier"/>
                <a:cs typeface="Courier"/>
              </a:rPr>
              <a:t>f_to_kelvin</a:t>
            </a:r>
            <a:r>
              <a:rPr lang="en-US" sz="2000" dirty="0">
                <a:latin typeface="Courier"/>
                <a:cs typeface="Courier"/>
              </a:rPr>
              <a:t>(</a:t>
            </a:r>
            <a:r>
              <a:rPr lang="en-US" sz="2000" dirty="0" err="1">
                <a:latin typeface="Courier"/>
                <a:cs typeface="Courier"/>
              </a:rPr>
              <a:t>degrees_f</a:t>
            </a:r>
            <a:r>
              <a:rPr lang="en-US" sz="2000" dirty="0">
                <a:latin typeface="Courier"/>
                <a:cs typeface="Courier"/>
              </a:rPr>
              <a:t>):</a:t>
            </a:r>
            <a:br>
              <a:rPr lang="en-US" sz="2000" dirty="0">
                <a:latin typeface="Courier"/>
                <a:cs typeface="Courier"/>
              </a:rPr>
            </a:br>
            <a:r>
              <a:rPr lang="en-US" sz="2000" dirty="0" smtClean="0">
                <a:latin typeface="Courier"/>
                <a:cs typeface="Courier"/>
              </a:rPr>
              <a:t>	return </a:t>
            </a:r>
            <a:r>
              <a:rPr lang="en-US" sz="2000" dirty="0">
                <a:latin typeface="Courier"/>
                <a:cs typeface="Courier"/>
              </a:rPr>
              <a:t>273.15 + (</a:t>
            </a:r>
            <a:r>
              <a:rPr lang="en-US" sz="2000" dirty="0" err="1">
                <a:latin typeface="Courier"/>
                <a:cs typeface="Courier"/>
              </a:rPr>
              <a:t>degrees_f</a:t>
            </a:r>
            <a:r>
              <a:rPr lang="en-US" sz="2000" dirty="0">
                <a:latin typeface="Courier"/>
                <a:cs typeface="Courier"/>
              </a:rPr>
              <a:t> - 32) * 5 / 9</a:t>
            </a:r>
          </a:p>
          <a:p>
            <a:pPr marL="82296" indent="0">
              <a:buNone/>
            </a:pPr>
            <a:endParaRPr lang="en-US" sz="2000" dirty="0">
              <a:latin typeface="Courier"/>
              <a:cs typeface="Courier"/>
            </a:endParaRPr>
          </a:p>
          <a:p>
            <a:pPr marL="82296" indent="0">
              <a:buNone/>
            </a:pPr>
            <a:r>
              <a:rPr lang="en-US" sz="2000" dirty="0" err="1" smtClean="0">
                <a:latin typeface="Courier"/>
                <a:cs typeface="Courier"/>
              </a:rPr>
              <a:t>def</a:t>
            </a:r>
            <a:r>
              <a:rPr lang="en-US" sz="2000" dirty="0" smtClean="0">
                <a:latin typeface="Courier"/>
                <a:cs typeface="Courier"/>
              </a:rPr>
              <a:t> </a:t>
            </a:r>
            <a:r>
              <a:rPr lang="en-US" sz="2000" dirty="0" err="1" smtClean="0">
                <a:latin typeface="Courier"/>
                <a:cs typeface="Courier"/>
              </a:rPr>
              <a:t>c_to_kelvin</a:t>
            </a:r>
            <a:r>
              <a:rPr lang="en-US" sz="2000" dirty="0">
                <a:latin typeface="Courier"/>
                <a:cs typeface="Courier"/>
              </a:rPr>
              <a:t>(</a:t>
            </a:r>
            <a:r>
              <a:rPr lang="en-US" sz="2000" dirty="0" err="1">
                <a:latin typeface="Courier"/>
                <a:cs typeface="Courier"/>
              </a:rPr>
              <a:t>degrees_c</a:t>
            </a:r>
            <a:r>
              <a:rPr lang="en-US" sz="2000" dirty="0">
                <a:latin typeface="Courier"/>
                <a:cs typeface="Courier"/>
              </a:rPr>
              <a:t>): </a:t>
            </a:r>
            <a:endParaRPr lang="en-US" sz="2000" dirty="0" smtClean="0">
              <a:latin typeface="Courier"/>
              <a:cs typeface="Courier"/>
            </a:endParaRPr>
          </a:p>
          <a:p>
            <a:pPr marL="82296" indent="0">
              <a:buNone/>
            </a:pPr>
            <a:r>
              <a:rPr lang="en-US" sz="2000" dirty="0" smtClean="0">
                <a:latin typeface="Courier"/>
                <a:cs typeface="Courier"/>
              </a:rPr>
              <a:t>	return </a:t>
            </a:r>
            <a:r>
              <a:rPr lang="en-US" sz="2000" dirty="0">
                <a:latin typeface="Courier"/>
                <a:cs typeface="Courier"/>
              </a:rPr>
              <a:t>273.15 + </a:t>
            </a:r>
            <a:r>
              <a:rPr lang="en-US" sz="2000" dirty="0" err="1">
                <a:latin typeface="Courier"/>
                <a:cs typeface="Courier"/>
              </a:rPr>
              <a:t>degrees_c</a:t>
            </a:r>
            <a:r>
              <a:rPr lang="en-US" sz="2000" dirty="0">
                <a:latin typeface="Courier"/>
                <a:cs typeface="Courier"/>
              </a:rPr>
              <a:t> </a:t>
            </a:r>
          </a:p>
          <a:p>
            <a:endParaRPr lang="en-US" dirty="0"/>
          </a:p>
        </p:txBody>
      </p:sp>
    </p:spTree>
    <p:extLst>
      <p:ext uri="{BB962C8B-B14F-4D97-AF65-F5344CB8AC3E}">
        <p14:creationId xmlns:p14="http://schemas.microsoft.com/office/powerpoint/2010/main" val="2706177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Assigning functions to variables</a:t>
            </a:r>
            <a:endParaRPr lang="en-US" dirty="0"/>
          </a:p>
        </p:txBody>
      </p:sp>
      <p:sp>
        <p:nvSpPr>
          <p:cNvPr id="3" name="Content Placeholder 2"/>
          <p:cNvSpPr>
            <a:spLocks noGrp="1"/>
          </p:cNvSpPr>
          <p:nvPr>
            <p:ph idx="1"/>
          </p:nvPr>
        </p:nvSpPr>
        <p:spPr/>
        <p:txBody>
          <a:bodyPr>
            <a:normAutofit/>
          </a:bodyPr>
          <a:lstStyle/>
          <a:p>
            <a:pPr marL="82296" indent="0">
              <a:buNone/>
            </a:pPr>
            <a:r>
              <a:rPr lang="fr-FR" sz="1800" dirty="0">
                <a:latin typeface="Courier"/>
                <a:cs typeface="Courier"/>
              </a:rPr>
              <a:t>&gt;&gt;&gt;  </a:t>
            </a:r>
            <a:r>
              <a:rPr lang="fr-FR" sz="1800" dirty="0" err="1">
                <a:latin typeface="Courier"/>
                <a:cs typeface="Courier"/>
              </a:rPr>
              <a:t>abs_temperature</a:t>
            </a:r>
            <a:r>
              <a:rPr lang="fr-FR" sz="1800" dirty="0">
                <a:latin typeface="Courier"/>
                <a:cs typeface="Courier"/>
              </a:rPr>
              <a:t> = </a:t>
            </a:r>
            <a:r>
              <a:rPr lang="fr-FR" sz="1800" dirty="0" err="1">
                <a:latin typeface="Courier"/>
                <a:cs typeface="Courier"/>
              </a:rPr>
              <a:t>f_to_kelvin</a:t>
            </a:r>
            <a:r>
              <a:rPr lang="fr-FR" sz="1800" dirty="0">
                <a:latin typeface="Courier"/>
                <a:cs typeface="Courier"/>
              </a:rPr>
              <a:t> </a:t>
            </a:r>
          </a:p>
          <a:p>
            <a:pPr marL="82296" indent="0">
              <a:buNone/>
            </a:pPr>
            <a:r>
              <a:rPr lang="fr-FR" sz="1800" dirty="0">
                <a:latin typeface="Courier"/>
                <a:cs typeface="Courier"/>
              </a:rPr>
              <a:t>&gt;&gt;&gt;  </a:t>
            </a:r>
            <a:r>
              <a:rPr lang="fr-FR" sz="1800" dirty="0" err="1">
                <a:latin typeface="Courier"/>
                <a:cs typeface="Courier"/>
              </a:rPr>
              <a:t>abs_temperature</a:t>
            </a:r>
            <a:r>
              <a:rPr lang="fr-FR" sz="1800" dirty="0">
                <a:latin typeface="Courier"/>
                <a:cs typeface="Courier"/>
              </a:rPr>
              <a:t>(32) </a:t>
            </a:r>
            <a:endParaRPr lang="fr-FR" sz="1800" dirty="0" smtClean="0">
              <a:latin typeface="Courier"/>
              <a:cs typeface="Courier"/>
            </a:endParaRPr>
          </a:p>
          <a:p>
            <a:pPr marL="82296" indent="0">
              <a:buNone/>
            </a:pPr>
            <a:r>
              <a:rPr lang="fr-FR" sz="1800" dirty="0" smtClean="0">
                <a:latin typeface="Courier"/>
                <a:cs typeface="Courier"/>
              </a:rPr>
              <a:t>273.14999999999998</a:t>
            </a:r>
            <a:endParaRPr lang="fr-FR" sz="1800" dirty="0">
              <a:latin typeface="Courier"/>
              <a:cs typeface="Courier"/>
            </a:endParaRPr>
          </a:p>
          <a:p>
            <a:pPr marL="82296" indent="0">
              <a:buNone/>
            </a:pPr>
            <a:r>
              <a:rPr lang="fr-FR" sz="1800" dirty="0" smtClean="0">
                <a:latin typeface="Courier"/>
                <a:cs typeface="Courier"/>
              </a:rPr>
              <a:t>&gt;&gt;&gt; </a:t>
            </a:r>
            <a:r>
              <a:rPr lang="fr-FR" sz="1800" dirty="0" err="1">
                <a:latin typeface="Courier"/>
                <a:cs typeface="Courier"/>
              </a:rPr>
              <a:t>abs_temperature</a:t>
            </a:r>
            <a:r>
              <a:rPr lang="fr-FR" sz="1800" dirty="0">
                <a:latin typeface="Courier"/>
                <a:cs typeface="Courier"/>
              </a:rPr>
              <a:t> = </a:t>
            </a:r>
            <a:r>
              <a:rPr lang="fr-FR" sz="1800" dirty="0" err="1">
                <a:latin typeface="Courier"/>
                <a:cs typeface="Courier"/>
              </a:rPr>
              <a:t>c_to_kelvin</a:t>
            </a:r>
            <a:r>
              <a:rPr lang="fr-FR" sz="1800" dirty="0">
                <a:latin typeface="Courier"/>
                <a:cs typeface="Courier"/>
              </a:rPr>
              <a:t> </a:t>
            </a:r>
            <a:endParaRPr lang="fr-FR" sz="1800" dirty="0" smtClean="0">
              <a:latin typeface="Courier"/>
              <a:cs typeface="Courier"/>
            </a:endParaRPr>
          </a:p>
          <a:p>
            <a:pPr marL="82296" indent="0">
              <a:buNone/>
            </a:pPr>
            <a:r>
              <a:rPr lang="fr-FR" sz="1800" dirty="0" smtClean="0">
                <a:latin typeface="Courier"/>
                <a:cs typeface="Courier"/>
              </a:rPr>
              <a:t>&gt;</a:t>
            </a:r>
            <a:r>
              <a:rPr lang="fr-FR" sz="1800" dirty="0">
                <a:latin typeface="Courier"/>
                <a:cs typeface="Courier"/>
              </a:rPr>
              <a:t>&gt;&gt; </a:t>
            </a:r>
            <a:r>
              <a:rPr lang="fr-FR" sz="1800" dirty="0" err="1">
                <a:latin typeface="Courier"/>
                <a:cs typeface="Courier"/>
              </a:rPr>
              <a:t>abs_temperature</a:t>
            </a:r>
            <a:r>
              <a:rPr lang="fr-FR" sz="1800" dirty="0">
                <a:latin typeface="Courier"/>
                <a:cs typeface="Courier"/>
              </a:rPr>
              <a:t>(0) </a:t>
            </a:r>
            <a:endParaRPr lang="fr-FR" sz="1800" dirty="0" smtClean="0">
              <a:latin typeface="Courier"/>
              <a:cs typeface="Courier"/>
            </a:endParaRPr>
          </a:p>
          <a:p>
            <a:pPr marL="82296" indent="0">
              <a:buNone/>
            </a:pPr>
            <a:r>
              <a:rPr lang="fr-FR" sz="1800" dirty="0" smtClean="0">
                <a:latin typeface="Courier"/>
                <a:cs typeface="Courier"/>
              </a:rPr>
              <a:t>273.14999999999998 </a:t>
            </a:r>
            <a:endParaRPr lang="fr-FR" sz="1800" dirty="0">
              <a:latin typeface="Courier"/>
              <a:cs typeface="Courier"/>
            </a:endParaRPr>
          </a:p>
          <a:p>
            <a:endParaRPr lang="en-US" sz="1800" dirty="0" smtClean="0"/>
          </a:p>
          <a:p>
            <a:pPr marL="82296" indent="0">
              <a:buNone/>
            </a:pPr>
            <a:r>
              <a:rPr lang="fr-FR" sz="1800" dirty="0">
                <a:latin typeface="Courier"/>
                <a:cs typeface="Courier"/>
              </a:rPr>
              <a:t>&gt;&gt;&gt; </a:t>
            </a:r>
            <a:r>
              <a:rPr lang="fr-FR" sz="1800" dirty="0" err="1">
                <a:latin typeface="Courier"/>
                <a:cs typeface="Courier"/>
              </a:rPr>
              <a:t>t</a:t>
            </a:r>
            <a:r>
              <a:rPr lang="fr-FR" sz="1800" dirty="0">
                <a:latin typeface="Courier"/>
                <a:cs typeface="Courier"/>
              </a:rPr>
              <a:t> = {'</a:t>
            </a:r>
            <a:r>
              <a:rPr lang="fr-FR" sz="1800" dirty="0" err="1">
                <a:latin typeface="Courier"/>
                <a:cs typeface="Courier"/>
              </a:rPr>
              <a:t>FtoK</a:t>
            </a:r>
            <a:r>
              <a:rPr lang="fr-FR" sz="1800" dirty="0">
                <a:latin typeface="Courier"/>
                <a:cs typeface="Courier"/>
              </a:rPr>
              <a:t>': </a:t>
            </a:r>
            <a:r>
              <a:rPr lang="fr-FR" sz="1800" dirty="0" err="1">
                <a:latin typeface="Courier"/>
                <a:cs typeface="Courier"/>
              </a:rPr>
              <a:t>f_to_kelvin</a:t>
            </a:r>
            <a:r>
              <a:rPr lang="fr-FR" sz="1800" dirty="0">
                <a:latin typeface="Courier"/>
                <a:cs typeface="Courier"/>
              </a:rPr>
              <a:t>, '</a:t>
            </a:r>
            <a:r>
              <a:rPr lang="fr-FR" sz="1800" dirty="0" err="1">
                <a:latin typeface="Courier"/>
                <a:cs typeface="Courier"/>
              </a:rPr>
              <a:t>CtoK</a:t>
            </a:r>
            <a:r>
              <a:rPr lang="fr-FR" sz="1800" dirty="0">
                <a:latin typeface="Courier"/>
                <a:cs typeface="Courier"/>
              </a:rPr>
              <a:t>': </a:t>
            </a:r>
            <a:r>
              <a:rPr lang="fr-FR" sz="1800" dirty="0" err="1">
                <a:latin typeface="Courier"/>
                <a:cs typeface="Courier"/>
              </a:rPr>
              <a:t>c_to_kelvin</a:t>
            </a:r>
            <a:r>
              <a:rPr lang="fr-FR" sz="1800" dirty="0">
                <a:latin typeface="Courier"/>
                <a:cs typeface="Courier"/>
              </a:rPr>
              <a:t>} </a:t>
            </a:r>
          </a:p>
          <a:p>
            <a:pPr marL="82296" indent="0">
              <a:buNone/>
            </a:pPr>
            <a:r>
              <a:rPr lang="fr-FR" sz="1800" dirty="0">
                <a:latin typeface="Courier"/>
                <a:cs typeface="Courier"/>
              </a:rPr>
              <a:t>&gt;&gt;&gt; </a:t>
            </a:r>
            <a:r>
              <a:rPr lang="fr-FR" sz="1800" dirty="0" err="1">
                <a:latin typeface="Courier"/>
                <a:cs typeface="Courier"/>
              </a:rPr>
              <a:t>t</a:t>
            </a:r>
            <a:r>
              <a:rPr lang="fr-FR" sz="1800" dirty="0">
                <a:latin typeface="Courier"/>
                <a:cs typeface="Courier"/>
              </a:rPr>
              <a:t>['</a:t>
            </a:r>
            <a:r>
              <a:rPr lang="fr-FR" sz="1800" dirty="0" err="1">
                <a:latin typeface="Courier"/>
                <a:cs typeface="Courier"/>
              </a:rPr>
              <a:t>FtoK</a:t>
            </a:r>
            <a:r>
              <a:rPr lang="fr-FR" sz="1800" dirty="0">
                <a:latin typeface="Courier"/>
                <a:cs typeface="Courier"/>
              </a:rPr>
              <a:t>'](32) </a:t>
            </a:r>
            <a:endParaRPr lang="fr-FR" sz="1800" dirty="0" smtClean="0">
              <a:latin typeface="Courier"/>
              <a:cs typeface="Courier"/>
            </a:endParaRPr>
          </a:p>
          <a:p>
            <a:pPr marL="82296" indent="0">
              <a:buNone/>
            </a:pPr>
            <a:r>
              <a:rPr lang="fr-FR" sz="1800" dirty="0" smtClean="0">
                <a:latin typeface="Courier"/>
                <a:cs typeface="Courier"/>
              </a:rPr>
              <a:t>273.14999999999998 </a:t>
            </a:r>
          </a:p>
          <a:p>
            <a:pPr marL="82296" indent="0">
              <a:buNone/>
            </a:pPr>
            <a:r>
              <a:rPr lang="fr-FR" sz="1800" dirty="0" smtClean="0">
                <a:latin typeface="Courier"/>
                <a:cs typeface="Courier"/>
              </a:rPr>
              <a:t>&gt;</a:t>
            </a:r>
            <a:r>
              <a:rPr lang="fr-FR" sz="1800" dirty="0">
                <a:latin typeface="Courier"/>
                <a:cs typeface="Courier"/>
              </a:rPr>
              <a:t>&gt;&gt; </a:t>
            </a:r>
            <a:r>
              <a:rPr lang="fr-FR" sz="1800" dirty="0" err="1">
                <a:latin typeface="Courier"/>
                <a:cs typeface="Courier"/>
              </a:rPr>
              <a:t>t</a:t>
            </a:r>
            <a:r>
              <a:rPr lang="fr-FR" sz="1800" dirty="0">
                <a:latin typeface="Courier"/>
                <a:cs typeface="Courier"/>
              </a:rPr>
              <a:t>['</a:t>
            </a:r>
            <a:r>
              <a:rPr lang="fr-FR" sz="1800" dirty="0" err="1">
                <a:latin typeface="Courier"/>
                <a:cs typeface="Courier"/>
              </a:rPr>
              <a:t>CtoK</a:t>
            </a:r>
            <a:r>
              <a:rPr lang="fr-FR" sz="1800" dirty="0">
                <a:latin typeface="Courier"/>
                <a:cs typeface="Courier"/>
              </a:rPr>
              <a:t>'](0) </a:t>
            </a:r>
            <a:endParaRPr lang="fr-FR" sz="1800" dirty="0" smtClean="0">
              <a:latin typeface="Courier"/>
              <a:cs typeface="Courier"/>
            </a:endParaRPr>
          </a:p>
          <a:p>
            <a:pPr marL="82296" indent="0">
              <a:buNone/>
            </a:pPr>
            <a:r>
              <a:rPr lang="fr-FR" sz="1800" dirty="0" smtClean="0">
                <a:latin typeface="Courier"/>
                <a:cs typeface="Courier"/>
              </a:rPr>
              <a:t>273.14999999999998</a:t>
            </a:r>
            <a:r>
              <a:rPr lang="fr-FR" sz="1800" dirty="0" smtClean="0"/>
              <a:t> </a:t>
            </a:r>
            <a:endParaRPr lang="fr-FR" sz="1800" dirty="0"/>
          </a:p>
          <a:p>
            <a:endParaRPr lang="en-US" dirty="0"/>
          </a:p>
        </p:txBody>
      </p:sp>
    </p:spTree>
    <p:extLst>
      <p:ext uri="{BB962C8B-B14F-4D97-AF65-F5344CB8AC3E}">
        <p14:creationId xmlns:p14="http://schemas.microsoft.com/office/powerpoint/2010/main" val="6149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p:txBody>
          <a:bodyPr/>
          <a:lstStyle/>
          <a:p>
            <a:r>
              <a:rPr lang="en-US" dirty="0" smtClean="0"/>
              <a:t>Lambda expressions are anonymous little functions you can quickly define inline. </a:t>
            </a:r>
          </a:p>
          <a:p>
            <a:r>
              <a:rPr lang="en-US" dirty="0" smtClean="0"/>
              <a:t>They do not have a name.</a:t>
            </a:r>
          </a:p>
          <a:p>
            <a:r>
              <a:rPr lang="en-US" dirty="0" smtClean="0"/>
              <a:t>Syntax: </a:t>
            </a:r>
            <a:br>
              <a:rPr lang="en-US" dirty="0" smtClean="0"/>
            </a:br>
            <a:r>
              <a:rPr lang="en-US" sz="2400" dirty="0" smtClean="0">
                <a:latin typeface="Courier"/>
                <a:cs typeface="Courier"/>
              </a:rPr>
              <a:t>lambda param1,param2,…: </a:t>
            </a:r>
            <a:r>
              <a:rPr lang="en-US" sz="2400" dirty="0">
                <a:latin typeface="Courier"/>
                <a:cs typeface="Courier"/>
              </a:rPr>
              <a:t>expression</a:t>
            </a:r>
            <a:r>
              <a:rPr lang="en-US" dirty="0"/>
              <a:t/>
            </a:r>
            <a:br>
              <a:rPr lang="en-US" dirty="0"/>
            </a:br>
            <a:endParaRPr lang="en-US" dirty="0" smtClean="0"/>
          </a:p>
          <a:p>
            <a:endParaRPr lang="en-US" dirty="0"/>
          </a:p>
        </p:txBody>
      </p:sp>
    </p:spTree>
    <p:extLst>
      <p:ext uri="{BB962C8B-B14F-4D97-AF65-F5344CB8AC3E}">
        <p14:creationId xmlns:p14="http://schemas.microsoft.com/office/powerpoint/2010/main" val="3247191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Lambda expressions - Example</a:t>
            </a:r>
            <a:endParaRPr lang="en-US" dirty="0"/>
          </a:p>
        </p:txBody>
      </p:sp>
      <p:sp>
        <p:nvSpPr>
          <p:cNvPr id="3" name="Content Placeholder 2"/>
          <p:cNvSpPr>
            <a:spLocks noGrp="1"/>
          </p:cNvSpPr>
          <p:nvPr>
            <p:ph idx="1"/>
          </p:nvPr>
        </p:nvSpPr>
        <p:spPr/>
        <p:txBody>
          <a:bodyPr>
            <a:normAutofit/>
          </a:bodyPr>
          <a:lstStyle/>
          <a:p>
            <a:pPr marL="82296" indent="0">
              <a:buNone/>
            </a:pPr>
            <a:r>
              <a:rPr lang="it-IT" sz="2000" dirty="0" smtClean="0">
                <a:latin typeface="Courier"/>
                <a:cs typeface="Courier"/>
              </a:rPr>
              <a:t>&gt;&gt;&gt; t2 </a:t>
            </a:r>
            <a:r>
              <a:rPr lang="it-IT" sz="2000" dirty="0">
                <a:latin typeface="Courier"/>
                <a:cs typeface="Courier"/>
              </a:rPr>
              <a:t>= {'</a:t>
            </a:r>
            <a:r>
              <a:rPr lang="it-IT" sz="2000" dirty="0" err="1">
                <a:latin typeface="Courier"/>
                <a:cs typeface="Courier"/>
              </a:rPr>
              <a:t>FtoK</a:t>
            </a:r>
            <a:r>
              <a:rPr lang="it-IT" sz="2000" dirty="0">
                <a:latin typeface="Courier"/>
                <a:cs typeface="Courier"/>
              </a:rPr>
              <a:t>': lambda </a:t>
            </a:r>
            <a:r>
              <a:rPr lang="it-IT" sz="2000" dirty="0" err="1">
                <a:latin typeface="Courier"/>
                <a:cs typeface="Courier"/>
              </a:rPr>
              <a:t>deg_f</a:t>
            </a:r>
            <a:r>
              <a:rPr lang="it-IT" sz="2000" dirty="0">
                <a:latin typeface="Courier"/>
                <a:cs typeface="Courier"/>
              </a:rPr>
              <a:t>: 273.15 + (</a:t>
            </a:r>
            <a:r>
              <a:rPr lang="it-IT" sz="2000" dirty="0" err="1">
                <a:latin typeface="Courier"/>
                <a:cs typeface="Courier"/>
              </a:rPr>
              <a:t>deg_f</a:t>
            </a:r>
            <a:r>
              <a:rPr lang="it-IT" sz="2000" dirty="0">
                <a:latin typeface="Courier"/>
                <a:cs typeface="Courier"/>
              </a:rPr>
              <a:t> – 32) * 5 / 9, '</a:t>
            </a:r>
            <a:r>
              <a:rPr lang="it-IT" sz="2000" dirty="0" err="1">
                <a:latin typeface="Courier"/>
                <a:cs typeface="Courier"/>
              </a:rPr>
              <a:t>CtoK</a:t>
            </a:r>
            <a:r>
              <a:rPr lang="it-IT" sz="2000" dirty="0">
                <a:latin typeface="Courier"/>
                <a:cs typeface="Courier"/>
              </a:rPr>
              <a:t>': lambda </a:t>
            </a:r>
            <a:r>
              <a:rPr lang="it-IT" sz="2000" dirty="0" err="1">
                <a:latin typeface="Courier"/>
                <a:cs typeface="Courier"/>
              </a:rPr>
              <a:t>deg_c</a:t>
            </a:r>
            <a:r>
              <a:rPr lang="it-IT" sz="2000" dirty="0">
                <a:latin typeface="Courier"/>
                <a:cs typeface="Courier"/>
              </a:rPr>
              <a:t>: 273.15 + </a:t>
            </a:r>
            <a:r>
              <a:rPr lang="it-IT" sz="2000" dirty="0" err="1">
                <a:latin typeface="Courier"/>
                <a:cs typeface="Courier"/>
              </a:rPr>
              <a:t>deg_c</a:t>
            </a:r>
            <a:r>
              <a:rPr lang="it-IT" sz="2000" dirty="0" smtClean="0">
                <a:latin typeface="Courier"/>
                <a:cs typeface="Courier"/>
              </a:rPr>
              <a:t>}</a:t>
            </a:r>
          </a:p>
          <a:p>
            <a:pPr marL="82296" indent="0">
              <a:buNone/>
            </a:pPr>
            <a:r>
              <a:rPr lang="it-IT" sz="2000" dirty="0" smtClean="0">
                <a:latin typeface="Courier"/>
                <a:cs typeface="Courier"/>
              </a:rPr>
              <a:t>&gt;&gt;&gt; t2[‘</a:t>
            </a:r>
            <a:r>
              <a:rPr lang="it-IT" sz="2000" dirty="0" err="1" smtClean="0">
                <a:latin typeface="Courier"/>
                <a:cs typeface="Courier"/>
              </a:rPr>
              <a:t>FtoK</a:t>
            </a:r>
            <a:r>
              <a:rPr lang="it-IT" sz="2000" dirty="0" smtClean="0">
                <a:latin typeface="Courier"/>
                <a:cs typeface="Courier"/>
              </a:rPr>
              <a:t>’](32)</a:t>
            </a:r>
          </a:p>
          <a:p>
            <a:pPr marL="82296" indent="0">
              <a:buNone/>
            </a:pPr>
            <a:r>
              <a:rPr lang="it-IT" sz="2000" dirty="0" smtClean="0">
                <a:latin typeface="Courier"/>
                <a:cs typeface="Courier"/>
              </a:rPr>
              <a:t> </a:t>
            </a:r>
            <a:r>
              <a:rPr lang="it-IT" sz="2000" dirty="0">
                <a:latin typeface="Courier"/>
                <a:cs typeface="Courier"/>
              </a:rPr>
              <a:t>273.14999999999998 </a:t>
            </a:r>
          </a:p>
          <a:p>
            <a:endParaRPr lang="en-US" dirty="0" smtClean="0"/>
          </a:p>
          <a:p>
            <a:r>
              <a:rPr lang="en-US" dirty="0" smtClean="0"/>
              <a:t>Note that lambda expressions do not have a return statement, the value of the expression is automatically returned.</a:t>
            </a:r>
            <a:endParaRPr lang="en-US" dirty="0"/>
          </a:p>
        </p:txBody>
      </p:sp>
    </p:spTree>
    <p:extLst>
      <p:ext uri="{BB962C8B-B14F-4D97-AF65-F5344CB8AC3E}">
        <p14:creationId xmlns:p14="http://schemas.microsoft.com/office/powerpoint/2010/main" val="238095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charset="0"/>
                <a:ea typeface="Courier" charset="0"/>
                <a:cs typeface="Courier" charset="0"/>
              </a:rPr>
              <a:t>map</a:t>
            </a:r>
            <a:r>
              <a:rPr lang="en-US" dirty="0" smtClean="0"/>
              <a:t> function</a:t>
            </a:r>
            <a:endParaRPr lang="en-US" dirty="0"/>
          </a:p>
        </p:txBody>
      </p:sp>
      <p:sp>
        <p:nvSpPr>
          <p:cNvPr id="3" name="Content Placeholder 2"/>
          <p:cNvSpPr>
            <a:spLocks noGrp="1"/>
          </p:cNvSpPr>
          <p:nvPr>
            <p:ph idx="1"/>
          </p:nvPr>
        </p:nvSpPr>
        <p:spPr/>
        <p:txBody>
          <a:bodyPr>
            <a:normAutofit/>
          </a:bodyPr>
          <a:lstStyle/>
          <a:p>
            <a:r>
              <a:rPr lang="en-US" dirty="0" smtClean="0">
                <a:latin typeface="Courier" charset="0"/>
                <a:ea typeface="Courier" charset="0"/>
                <a:cs typeface="Courier" charset="0"/>
              </a:rPr>
              <a:t>map(</a:t>
            </a:r>
            <a:r>
              <a:rPr lang="en-US" dirty="0" err="1" smtClean="0">
                <a:latin typeface="Courier" charset="0"/>
                <a:ea typeface="Courier" charset="0"/>
                <a:cs typeface="Courier" charset="0"/>
              </a:rPr>
              <a:t>func</a:t>
            </a:r>
            <a:r>
              <a:rPr lang="en-US" dirty="0" smtClean="0">
                <a:latin typeface="Courier" charset="0"/>
                <a:ea typeface="Courier" charset="0"/>
                <a:cs typeface="Courier" charset="0"/>
              </a:rPr>
              <a:t>, sequence)</a:t>
            </a:r>
          </a:p>
          <a:p>
            <a:pPr lvl="1"/>
            <a:r>
              <a:rPr lang="en-US" sz="2400" dirty="0" smtClean="0">
                <a:latin typeface="Courier" charset="0"/>
                <a:ea typeface="Courier" charset="0"/>
                <a:cs typeface="Courier" charset="0"/>
              </a:rPr>
              <a:t>map</a:t>
            </a:r>
            <a:r>
              <a:rPr lang="en-US" sz="2400" dirty="0" smtClean="0"/>
              <a:t>() applies the function </a:t>
            </a:r>
            <a:r>
              <a:rPr lang="en-US" sz="2400" dirty="0" err="1" smtClean="0">
                <a:latin typeface="Courier" charset="0"/>
                <a:ea typeface="Courier" charset="0"/>
                <a:cs typeface="Courier" charset="0"/>
              </a:rPr>
              <a:t>func</a:t>
            </a:r>
            <a:r>
              <a:rPr lang="en-US" sz="2400" dirty="0" smtClean="0"/>
              <a:t> to all the elements of the sequence </a:t>
            </a:r>
            <a:r>
              <a:rPr lang="en-US" sz="2400" dirty="0" smtClean="0">
                <a:latin typeface="Courier" charset="0"/>
                <a:ea typeface="Courier" charset="0"/>
                <a:cs typeface="Courier" charset="0"/>
              </a:rPr>
              <a:t>seq</a:t>
            </a:r>
            <a:r>
              <a:rPr lang="en-US" sz="2400" dirty="0" smtClean="0"/>
              <a:t>. It returns a new list with the elements changed by </a:t>
            </a:r>
            <a:r>
              <a:rPr lang="en-US" sz="2400" dirty="0" err="1" smtClean="0">
                <a:latin typeface="Courier" charset="0"/>
                <a:ea typeface="Courier" charset="0"/>
                <a:cs typeface="Courier" charset="0"/>
              </a:rPr>
              <a:t>func</a:t>
            </a:r>
            <a:r>
              <a:rPr lang="en-US" sz="2400" dirty="0" smtClean="0"/>
              <a:t>.</a:t>
            </a:r>
            <a:endParaRPr lang="en-US" dirty="0" smtClean="0"/>
          </a:p>
          <a:p>
            <a:pPr marL="402336" lvl="1" indent="0">
              <a:buNone/>
            </a:pPr>
            <a:r>
              <a:rPr lang="de-DE" sz="1700" dirty="0">
                <a:latin typeface="Courier" charset="0"/>
                <a:ea typeface="Courier" charset="0"/>
                <a:cs typeface="Courier" charset="0"/>
              </a:rPr>
              <a:t>&gt;&gt;&gt; </a:t>
            </a:r>
            <a:r>
              <a:rPr lang="de-DE" sz="1700" dirty="0" smtClean="0">
                <a:latin typeface="Courier" charset="0"/>
                <a:ea typeface="Courier" charset="0"/>
                <a:cs typeface="Courier" charset="0"/>
              </a:rPr>
              <a:t>C </a:t>
            </a:r>
            <a:r>
              <a:rPr lang="de-DE" sz="1700" dirty="0">
                <a:latin typeface="Courier" charset="0"/>
                <a:ea typeface="Courier" charset="0"/>
                <a:cs typeface="Courier" charset="0"/>
              </a:rPr>
              <a:t>= [39.2, 36.5, </a:t>
            </a:r>
            <a:r>
              <a:rPr lang="de-DE" sz="1700" dirty="0" smtClean="0">
                <a:latin typeface="Courier" charset="0"/>
                <a:ea typeface="Courier" charset="0"/>
                <a:cs typeface="Courier" charset="0"/>
              </a:rPr>
              <a:t>100, 37.9] </a:t>
            </a:r>
          </a:p>
          <a:p>
            <a:pPr marL="402336" lvl="1" indent="0">
              <a:buNone/>
            </a:pPr>
            <a:r>
              <a:rPr lang="de-DE" sz="1700" dirty="0" smtClean="0">
                <a:latin typeface="Courier" charset="0"/>
                <a:ea typeface="Courier" charset="0"/>
                <a:cs typeface="Courier" charset="0"/>
              </a:rPr>
              <a:t>&gt;&gt;&gt; </a:t>
            </a:r>
            <a:r>
              <a:rPr lang="de-DE" sz="1700" dirty="0" err="1" smtClean="0">
                <a:latin typeface="Courier" charset="0"/>
                <a:ea typeface="Courier" charset="0"/>
                <a:cs typeface="Courier" charset="0"/>
              </a:rPr>
              <a:t>list</a:t>
            </a:r>
            <a:r>
              <a:rPr lang="de-DE" sz="1700" dirty="0" smtClean="0">
                <a:latin typeface="Courier" charset="0"/>
                <a:ea typeface="Courier" charset="0"/>
                <a:cs typeface="Courier" charset="0"/>
              </a:rPr>
              <a:t>(</a:t>
            </a:r>
            <a:r>
              <a:rPr lang="de-DE" sz="1700" dirty="0" err="1" smtClean="0">
                <a:latin typeface="Courier" charset="0"/>
                <a:ea typeface="Courier" charset="0"/>
                <a:cs typeface="Courier" charset="0"/>
              </a:rPr>
              <a:t>map</a:t>
            </a:r>
            <a:r>
              <a:rPr lang="de-DE" sz="1700" dirty="0" smtClean="0">
                <a:latin typeface="Courier" charset="0"/>
                <a:ea typeface="Courier" charset="0"/>
                <a:cs typeface="Courier" charset="0"/>
              </a:rPr>
              <a:t>(</a:t>
            </a:r>
            <a:r>
              <a:rPr lang="de-DE" sz="1700" dirty="0" err="1" smtClean="0">
                <a:latin typeface="Courier" charset="0"/>
                <a:ea typeface="Courier" charset="0"/>
                <a:cs typeface="Courier" charset="0"/>
              </a:rPr>
              <a:t>lambda</a:t>
            </a:r>
            <a:r>
              <a:rPr lang="de-DE" sz="1700" dirty="0" smtClean="0">
                <a:latin typeface="Courier" charset="0"/>
                <a:ea typeface="Courier" charset="0"/>
                <a:cs typeface="Courier" charset="0"/>
              </a:rPr>
              <a:t> </a:t>
            </a:r>
            <a:r>
              <a:rPr lang="de-DE" sz="1700" dirty="0">
                <a:latin typeface="Courier" charset="0"/>
                <a:ea typeface="Courier" charset="0"/>
                <a:cs typeface="Courier" charset="0"/>
              </a:rPr>
              <a:t>x: </a:t>
            </a:r>
            <a:r>
              <a:rPr lang="de-DE" sz="1700" dirty="0" smtClean="0">
                <a:latin typeface="Courier" charset="0"/>
                <a:ea typeface="Courier" charset="0"/>
                <a:cs typeface="Courier" charset="0"/>
              </a:rPr>
              <a:t>(9/5</a:t>
            </a:r>
            <a:r>
              <a:rPr lang="de-DE" sz="1700" dirty="0">
                <a:latin typeface="Courier" charset="0"/>
                <a:ea typeface="Courier" charset="0"/>
                <a:cs typeface="Courier" charset="0"/>
              </a:rPr>
              <a:t>)*</a:t>
            </a:r>
            <a:r>
              <a:rPr lang="de-DE" sz="1700" dirty="0" smtClean="0">
                <a:latin typeface="Courier" charset="0"/>
                <a:ea typeface="Courier" charset="0"/>
                <a:cs typeface="Courier" charset="0"/>
              </a:rPr>
              <a:t>x + 32</a:t>
            </a:r>
            <a:r>
              <a:rPr lang="de-DE" sz="1700" dirty="0">
                <a:latin typeface="Courier" charset="0"/>
                <a:ea typeface="Courier" charset="0"/>
                <a:cs typeface="Courier" charset="0"/>
              </a:rPr>
              <a:t>, </a:t>
            </a:r>
            <a:r>
              <a:rPr lang="de-DE" sz="1700" dirty="0" smtClean="0">
                <a:latin typeface="Courier" charset="0"/>
                <a:ea typeface="Courier" charset="0"/>
                <a:cs typeface="Courier" charset="0"/>
              </a:rPr>
              <a:t>C)) </a:t>
            </a:r>
          </a:p>
          <a:p>
            <a:pPr marL="402336" lvl="1" indent="0">
              <a:buNone/>
            </a:pPr>
            <a:r>
              <a:rPr lang="de-DE" sz="1700" dirty="0" smtClean="0">
                <a:latin typeface="Courier" charset="0"/>
                <a:ea typeface="Courier" charset="0"/>
                <a:cs typeface="Courier" charset="0"/>
              </a:rPr>
              <a:t>[</a:t>
            </a:r>
            <a:r>
              <a:rPr lang="de-DE" sz="1700" dirty="0">
                <a:latin typeface="Courier" charset="0"/>
                <a:ea typeface="Courier" charset="0"/>
                <a:cs typeface="Courier" charset="0"/>
              </a:rPr>
              <a:t>102.56, </a:t>
            </a:r>
            <a:r>
              <a:rPr lang="de-DE" sz="1700" dirty="0" smtClean="0">
                <a:latin typeface="Courier" charset="0"/>
                <a:ea typeface="Courier" charset="0"/>
                <a:cs typeface="Courier" charset="0"/>
              </a:rPr>
              <a:t>97.7, 212.0, 100.22] </a:t>
            </a:r>
          </a:p>
          <a:p>
            <a:pPr marL="402336" lvl="1" indent="0">
              <a:buNone/>
            </a:pPr>
            <a:r>
              <a:rPr lang="de-DE" sz="1700" dirty="0" smtClean="0">
                <a:latin typeface="Courier" charset="0"/>
                <a:ea typeface="Courier" charset="0"/>
                <a:cs typeface="Courier" charset="0"/>
              </a:rPr>
              <a:t>&gt;&gt;&gt; F = </a:t>
            </a:r>
            <a:r>
              <a:rPr lang="de-DE" sz="1700" dirty="0">
                <a:latin typeface="Courier" charset="0"/>
                <a:ea typeface="Courier" charset="0"/>
                <a:cs typeface="Courier" charset="0"/>
              </a:rPr>
              <a:t>[102.56, 97.7, 212.0, 100.22]</a:t>
            </a:r>
            <a:endParaRPr lang="de-DE" sz="1700" dirty="0" smtClean="0">
              <a:latin typeface="Courier" charset="0"/>
              <a:ea typeface="Courier" charset="0"/>
              <a:cs typeface="Courier" charset="0"/>
            </a:endParaRPr>
          </a:p>
          <a:p>
            <a:pPr marL="402336" lvl="1" indent="0">
              <a:buNone/>
            </a:pPr>
            <a:r>
              <a:rPr lang="de-DE" sz="1700" dirty="0" smtClean="0">
                <a:latin typeface="Courier" charset="0"/>
                <a:ea typeface="Courier" charset="0"/>
                <a:cs typeface="Courier" charset="0"/>
              </a:rPr>
              <a:t>&gt;&gt;&gt; </a:t>
            </a:r>
            <a:r>
              <a:rPr lang="de-DE" sz="1700" dirty="0" err="1" smtClean="0">
                <a:latin typeface="Courier" charset="0"/>
                <a:ea typeface="Courier" charset="0"/>
                <a:cs typeface="Courier" charset="0"/>
              </a:rPr>
              <a:t>list</a:t>
            </a:r>
            <a:r>
              <a:rPr lang="de-DE" sz="1700" dirty="0" smtClean="0">
                <a:latin typeface="Courier" charset="0"/>
                <a:ea typeface="Courier" charset="0"/>
                <a:cs typeface="Courier" charset="0"/>
              </a:rPr>
              <a:t>(</a:t>
            </a:r>
            <a:r>
              <a:rPr lang="de-DE" sz="1700" dirty="0" err="1" smtClean="0">
                <a:latin typeface="Courier" charset="0"/>
                <a:ea typeface="Courier" charset="0"/>
                <a:cs typeface="Courier" charset="0"/>
              </a:rPr>
              <a:t>map</a:t>
            </a:r>
            <a:r>
              <a:rPr lang="de-DE" sz="1700" dirty="0" smtClean="0">
                <a:latin typeface="Courier" charset="0"/>
                <a:ea typeface="Courier" charset="0"/>
                <a:cs typeface="Courier" charset="0"/>
              </a:rPr>
              <a:t>(</a:t>
            </a:r>
            <a:r>
              <a:rPr lang="de-DE" sz="1700" dirty="0" err="1" smtClean="0">
                <a:latin typeface="Courier" charset="0"/>
                <a:ea typeface="Courier" charset="0"/>
                <a:cs typeface="Courier" charset="0"/>
              </a:rPr>
              <a:t>lambda</a:t>
            </a:r>
            <a:r>
              <a:rPr lang="de-DE" sz="1700" dirty="0" smtClean="0">
                <a:latin typeface="Courier" charset="0"/>
                <a:ea typeface="Courier" charset="0"/>
                <a:cs typeface="Courier" charset="0"/>
              </a:rPr>
              <a:t> </a:t>
            </a:r>
            <a:r>
              <a:rPr lang="de-DE" sz="1700" dirty="0">
                <a:latin typeface="Courier" charset="0"/>
                <a:ea typeface="Courier" charset="0"/>
                <a:cs typeface="Courier" charset="0"/>
              </a:rPr>
              <a:t>x: </a:t>
            </a:r>
            <a:r>
              <a:rPr lang="de-DE" sz="1700" dirty="0" smtClean="0">
                <a:latin typeface="Courier" charset="0"/>
                <a:ea typeface="Courier" charset="0"/>
                <a:cs typeface="Courier" charset="0"/>
              </a:rPr>
              <a:t>(5/9</a:t>
            </a:r>
            <a:r>
              <a:rPr lang="de-DE" sz="1700" dirty="0">
                <a:latin typeface="Courier" charset="0"/>
                <a:ea typeface="Courier" charset="0"/>
                <a:cs typeface="Courier" charset="0"/>
              </a:rPr>
              <a:t>)*(x-32), </a:t>
            </a:r>
            <a:r>
              <a:rPr lang="de-DE" sz="1700" dirty="0" smtClean="0">
                <a:latin typeface="Courier" charset="0"/>
                <a:ea typeface="Courier" charset="0"/>
                <a:cs typeface="Courier" charset="0"/>
              </a:rPr>
              <a:t>F)) </a:t>
            </a:r>
          </a:p>
          <a:p>
            <a:pPr marL="402336" lvl="1" indent="0">
              <a:buNone/>
            </a:pPr>
            <a:r>
              <a:rPr lang="de-DE" sz="1700" dirty="0" smtClean="0">
                <a:latin typeface="Courier" charset="0"/>
                <a:ea typeface="Courier" charset="0"/>
                <a:cs typeface="Courier" charset="0"/>
              </a:rPr>
              <a:t>[39.2, </a:t>
            </a:r>
            <a:r>
              <a:rPr lang="de-DE" sz="1700" dirty="0">
                <a:latin typeface="Courier" charset="0"/>
                <a:ea typeface="Courier" charset="0"/>
                <a:cs typeface="Courier" charset="0"/>
              </a:rPr>
              <a:t>36.5, </a:t>
            </a:r>
            <a:r>
              <a:rPr lang="de-DE" sz="1700" dirty="0" smtClean="0">
                <a:latin typeface="Courier" charset="0"/>
                <a:ea typeface="Courier" charset="0"/>
                <a:cs typeface="Courier" charset="0"/>
              </a:rPr>
              <a:t>100.0, 37.8]</a:t>
            </a:r>
          </a:p>
        </p:txBody>
      </p:sp>
    </p:spTree>
    <p:extLst>
      <p:ext uri="{BB962C8B-B14F-4D97-AF65-F5344CB8AC3E}">
        <p14:creationId xmlns:p14="http://schemas.microsoft.com/office/powerpoint/2010/main" val="157977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charset="0"/>
                <a:ea typeface="Courier" charset="0"/>
                <a:cs typeface="Courier" charset="0"/>
              </a:rPr>
              <a:t>filter </a:t>
            </a:r>
            <a:r>
              <a:rPr lang="en-US" dirty="0" smtClean="0"/>
              <a:t>function</a:t>
            </a:r>
            <a:endParaRPr lang="en-US" dirty="0"/>
          </a:p>
        </p:txBody>
      </p:sp>
      <p:sp>
        <p:nvSpPr>
          <p:cNvPr id="3" name="Content Placeholder 2"/>
          <p:cNvSpPr>
            <a:spLocks noGrp="1"/>
          </p:cNvSpPr>
          <p:nvPr>
            <p:ph idx="1"/>
          </p:nvPr>
        </p:nvSpPr>
        <p:spPr/>
        <p:txBody>
          <a:bodyPr>
            <a:normAutofit/>
          </a:bodyPr>
          <a:lstStyle/>
          <a:p>
            <a:r>
              <a:rPr lang="en-US" dirty="0" smtClean="0">
                <a:latin typeface="Courier" charset="0"/>
                <a:ea typeface="Courier" charset="0"/>
                <a:cs typeface="Courier" charset="0"/>
              </a:rPr>
              <a:t>filter(</a:t>
            </a:r>
            <a:r>
              <a:rPr lang="en-US" dirty="0" err="1" smtClean="0">
                <a:latin typeface="Courier" charset="0"/>
                <a:ea typeface="Courier" charset="0"/>
                <a:cs typeface="Courier" charset="0"/>
              </a:rPr>
              <a:t>func</a:t>
            </a:r>
            <a:r>
              <a:rPr lang="en-US" dirty="0" smtClean="0">
                <a:latin typeface="Courier" charset="0"/>
                <a:ea typeface="Courier" charset="0"/>
                <a:cs typeface="Courier" charset="0"/>
              </a:rPr>
              <a:t>, sequence)</a:t>
            </a:r>
          </a:p>
          <a:p>
            <a:pPr lvl="1"/>
            <a:r>
              <a:rPr lang="en-US" dirty="0" smtClean="0"/>
              <a:t>The function </a:t>
            </a:r>
            <a:r>
              <a:rPr lang="en-US" dirty="0" err="1" smtClean="0">
                <a:latin typeface="Courier" charset="0"/>
                <a:ea typeface="Courier" charset="0"/>
                <a:cs typeface="Courier" charset="0"/>
              </a:rPr>
              <a:t>func</a:t>
            </a:r>
            <a:r>
              <a:rPr lang="en-US" dirty="0" smtClean="0">
                <a:latin typeface="Courier" charset="0"/>
                <a:ea typeface="Courier" charset="0"/>
                <a:cs typeface="Courier" charset="0"/>
              </a:rPr>
              <a:t> </a:t>
            </a:r>
            <a:r>
              <a:rPr lang="en-US" dirty="0" smtClean="0"/>
              <a:t>will be applied to every element of the list. Only if </a:t>
            </a:r>
            <a:r>
              <a:rPr lang="en-US" dirty="0" err="1" smtClean="0">
                <a:latin typeface="Courier" charset="0"/>
                <a:ea typeface="Courier" charset="0"/>
                <a:cs typeface="Courier" charset="0"/>
              </a:rPr>
              <a:t>func</a:t>
            </a:r>
            <a:r>
              <a:rPr lang="en-US" dirty="0" smtClean="0">
                <a:latin typeface="Courier" charset="0"/>
                <a:ea typeface="Courier" charset="0"/>
                <a:cs typeface="Courier" charset="0"/>
              </a:rPr>
              <a:t> </a:t>
            </a:r>
            <a:r>
              <a:rPr lang="en-US" dirty="0" smtClean="0"/>
              <a:t>returns True will the element of the list be included in the result list.</a:t>
            </a:r>
          </a:p>
          <a:p>
            <a:pPr marL="402336" lvl="1" indent="0">
              <a:buNone/>
            </a:pPr>
            <a:r>
              <a:rPr lang="mr-IN" sz="2000" dirty="0">
                <a:latin typeface="Courier" charset="0"/>
                <a:ea typeface="Courier" charset="0"/>
                <a:cs typeface="Courier" charset="0"/>
              </a:rPr>
              <a:t>&gt;&gt;&gt; </a:t>
            </a:r>
            <a:r>
              <a:rPr lang="mr-IN" sz="2000" dirty="0" err="1">
                <a:latin typeface="Courier" charset="0"/>
                <a:ea typeface="Courier" charset="0"/>
                <a:cs typeface="Courier" charset="0"/>
              </a:rPr>
              <a:t>fib</a:t>
            </a:r>
            <a:r>
              <a:rPr lang="mr-IN" sz="2000" dirty="0">
                <a:latin typeface="Courier" charset="0"/>
                <a:ea typeface="Courier" charset="0"/>
                <a:cs typeface="Courier" charset="0"/>
              </a:rPr>
              <a:t> = [0,1,1,2,3,5,8,13,21,34,55] </a:t>
            </a:r>
            <a:endParaRPr lang="en-US" sz="2000" dirty="0" smtClean="0">
              <a:latin typeface="Courier" charset="0"/>
              <a:ea typeface="Courier" charset="0"/>
              <a:cs typeface="Courier" charset="0"/>
            </a:endParaRPr>
          </a:p>
          <a:p>
            <a:pPr marL="402336" lvl="1" indent="0">
              <a:buNone/>
            </a:pPr>
            <a:r>
              <a:rPr lang="mr-IN" sz="2000" dirty="0" smtClean="0">
                <a:latin typeface="Courier" charset="0"/>
                <a:ea typeface="Courier" charset="0"/>
                <a:cs typeface="Courier" charset="0"/>
              </a:rPr>
              <a:t>&gt;&gt;&gt; </a:t>
            </a:r>
            <a:r>
              <a:rPr lang="en-US" sz="2000" dirty="0" smtClean="0">
                <a:latin typeface="Courier" charset="0"/>
                <a:ea typeface="Courier" charset="0"/>
                <a:cs typeface="Courier" charset="0"/>
              </a:rPr>
              <a:t>list(</a:t>
            </a:r>
            <a:r>
              <a:rPr lang="mr-IN" sz="2000" dirty="0" err="1" smtClean="0">
                <a:latin typeface="Courier" charset="0"/>
                <a:ea typeface="Courier" charset="0"/>
                <a:cs typeface="Courier" charset="0"/>
              </a:rPr>
              <a:t>filter</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lambda</a:t>
            </a:r>
            <a:r>
              <a:rPr lang="mr-IN" sz="2000" dirty="0" smtClean="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 2, </a:t>
            </a:r>
            <a:r>
              <a:rPr lang="mr-IN" sz="2000" dirty="0" err="1">
                <a:latin typeface="Courier" charset="0"/>
                <a:ea typeface="Courier" charset="0"/>
                <a:cs typeface="Courier" charset="0"/>
              </a:rPr>
              <a:t>fib</a:t>
            </a:r>
            <a:r>
              <a:rPr lang="mr-IN" sz="2000" dirty="0" smtClean="0">
                <a:latin typeface="Courier" charset="0"/>
                <a:ea typeface="Courier" charset="0"/>
                <a:cs typeface="Courier" charset="0"/>
              </a:rPr>
              <a:t>)</a:t>
            </a:r>
            <a:r>
              <a:rPr lang="en-US" sz="2000" dirty="0" smtClean="0">
                <a:latin typeface="Courier" charset="0"/>
                <a:ea typeface="Courier" charset="0"/>
                <a:cs typeface="Courier" charset="0"/>
              </a:rPr>
              <a:t>)</a:t>
            </a:r>
          </a:p>
          <a:p>
            <a:pPr marL="402336" lvl="1" indent="0">
              <a:buNone/>
            </a:pPr>
            <a:r>
              <a:rPr lang="mr-IN" sz="2000" dirty="0" smtClean="0">
                <a:latin typeface="Courier" charset="0"/>
                <a:ea typeface="Courier" charset="0"/>
                <a:cs typeface="Courier" charset="0"/>
              </a:rPr>
              <a:t>[</a:t>
            </a:r>
            <a:r>
              <a:rPr lang="mr-IN" sz="2000" dirty="0">
                <a:latin typeface="Courier" charset="0"/>
                <a:ea typeface="Courier" charset="0"/>
                <a:cs typeface="Courier" charset="0"/>
              </a:rPr>
              <a:t>1, 1, 3, 5, 13, 21, 55] </a:t>
            </a:r>
            <a:endParaRPr lang="en-US" sz="2000" dirty="0" smtClean="0">
              <a:latin typeface="Courier" charset="0"/>
              <a:ea typeface="Courier" charset="0"/>
              <a:cs typeface="Courier" charset="0"/>
            </a:endParaRPr>
          </a:p>
          <a:p>
            <a:pPr marL="402336" lvl="1" indent="0">
              <a:buNone/>
            </a:pPr>
            <a:r>
              <a:rPr lang="mr-IN" sz="2000" dirty="0" smtClean="0">
                <a:latin typeface="Courier" charset="0"/>
                <a:ea typeface="Courier" charset="0"/>
                <a:cs typeface="Courier" charset="0"/>
              </a:rPr>
              <a:t>&gt;&gt;&gt; </a:t>
            </a:r>
            <a:r>
              <a:rPr lang="en-US" sz="2000" dirty="0" smtClean="0">
                <a:latin typeface="Courier" charset="0"/>
                <a:ea typeface="Courier" charset="0"/>
                <a:cs typeface="Courier" charset="0"/>
              </a:rPr>
              <a:t>list(</a:t>
            </a:r>
            <a:r>
              <a:rPr lang="mr-IN" sz="2000" dirty="0" err="1" smtClean="0">
                <a:latin typeface="Courier" charset="0"/>
                <a:ea typeface="Courier" charset="0"/>
                <a:cs typeface="Courier" charset="0"/>
              </a:rPr>
              <a:t>filter</a:t>
            </a:r>
            <a:r>
              <a:rPr lang="mr-IN" sz="2000" dirty="0" smtClean="0">
                <a:latin typeface="Courier" charset="0"/>
                <a:ea typeface="Courier" charset="0"/>
                <a:cs typeface="Courier" charset="0"/>
              </a:rPr>
              <a:t>(</a:t>
            </a:r>
            <a:r>
              <a:rPr lang="mr-IN" sz="2000" dirty="0" err="1" smtClean="0">
                <a:latin typeface="Courier" charset="0"/>
                <a:ea typeface="Courier" charset="0"/>
                <a:cs typeface="Courier" charset="0"/>
              </a:rPr>
              <a:t>lambda</a:t>
            </a:r>
            <a:r>
              <a:rPr lang="mr-IN" sz="2000" dirty="0" smtClean="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a:t>
            </a:r>
            <a:r>
              <a:rPr lang="mr-IN" sz="2000" dirty="0" err="1">
                <a:latin typeface="Courier" charset="0"/>
                <a:ea typeface="Courier" charset="0"/>
                <a:cs typeface="Courier" charset="0"/>
              </a:rPr>
              <a:t>x</a:t>
            </a:r>
            <a:r>
              <a:rPr lang="mr-IN" sz="2000" dirty="0">
                <a:latin typeface="Courier" charset="0"/>
                <a:ea typeface="Courier" charset="0"/>
                <a:cs typeface="Courier" charset="0"/>
              </a:rPr>
              <a:t> % 2 == 0, </a:t>
            </a:r>
            <a:r>
              <a:rPr lang="mr-IN" sz="2000" dirty="0" err="1" smtClean="0">
                <a:latin typeface="Courier" charset="0"/>
                <a:ea typeface="Courier" charset="0"/>
                <a:cs typeface="Courier" charset="0"/>
              </a:rPr>
              <a:t>fib</a:t>
            </a:r>
            <a:r>
              <a:rPr lang="en-US" sz="2000" dirty="0" smtClean="0">
                <a:latin typeface="Courier" charset="0"/>
                <a:ea typeface="Courier" charset="0"/>
                <a:cs typeface="Courier" charset="0"/>
              </a:rPr>
              <a:t>)</a:t>
            </a:r>
            <a:r>
              <a:rPr lang="mr-IN" sz="2000" dirty="0" smtClean="0">
                <a:latin typeface="Courier" charset="0"/>
                <a:ea typeface="Courier" charset="0"/>
                <a:cs typeface="Courier" charset="0"/>
              </a:rPr>
              <a:t>) </a:t>
            </a:r>
            <a:endParaRPr lang="en-US" sz="2000" dirty="0" smtClean="0">
              <a:latin typeface="Courier" charset="0"/>
              <a:ea typeface="Courier" charset="0"/>
              <a:cs typeface="Courier" charset="0"/>
            </a:endParaRPr>
          </a:p>
          <a:p>
            <a:pPr marL="402336" lvl="1" indent="0">
              <a:buNone/>
            </a:pPr>
            <a:r>
              <a:rPr lang="mr-IN" sz="2000" dirty="0" smtClean="0">
                <a:latin typeface="Courier" charset="0"/>
                <a:ea typeface="Courier" charset="0"/>
                <a:cs typeface="Courier" charset="0"/>
              </a:rPr>
              <a:t>[0</a:t>
            </a:r>
            <a:r>
              <a:rPr lang="mr-IN" sz="2000" dirty="0">
                <a:latin typeface="Courier" charset="0"/>
                <a:ea typeface="Courier" charset="0"/>
                <a:cs typeface="Courier" charset="0"/>
              </a:rPr>
              <a:t>, 2, 8, 34]</a:t>
            </a:r>
            <a:r>
              <a:rPr lang="mr-IN" sz="2200" dirty="0">
                <a:latin typeface="Courier" charset="0"/>
                <a:ea typeface="Courier" charset="0"/>
                <a:cs typeface="Courier" charset="0"/>
              </a:rPr>
              <a:t> </a:t>
            </a:r>
            <a:r>
              <a:rPr lang="mr-IN" sz="2200" dirty="0" smtClean="0"/>
              <a:t> </a:t>
            </a:r>
            <a:endParaRPr lang="en-US" sz="1900" dirty="0">
              <a:latin typeface="Courier" charset="0"/>
              <a:ea typeface="Courier" charset="0"/>
              <a:cs typeface="Courier" charset="0"/>
            </a:endParaRPr>
          </a:p>
        </p:txBody>
      </p:sp>
    </p:spTree>
    <p:extLst>
      <p:ext uri="{BB962C8B-B14F-4D97-AF65-F5344CB8AC3E}">
        <p14:creationId xmlns:p14="http://schemas.microsoft.com/office/powerpoint/2010/main" val="172649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ourier" charset="0"/>
                <a:ea typeface="Courier" charset="0"/>
                <a:cs typeface="Courier" charset="0"/>
              </a:rPr>
              <a:t>functools.reduce</a:t>
            </a:r>
            <a:r>
              <a:rPr lang="en-US" dirty="0" smtClean="0">
                <a:latin typeface="Courier" charset="0"/>
                <a:ea typeface="Courier" charset="0"/>
                <a:cs typeface="Courier" charset="0"/>
              </a:rPr>
              <a:t> </a:t>
            </a:r>
            <a:r>
              <a:rPr lang="en-US" dirty="0" smtClean="0"/>
              <a:t>function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latin typeface="Courier" charset="0"/>
                <a:ea typeface="Courier" charset="0"/>
                <a:cs typeface="Courier" charset="0"/>
              </a:rPr>
              <a:t>functools.reduce</a:t>
            </a:r>
            <a:r>
              <a:rPr lang="en-US" dirty="0" smtClean="0">
                <a:latin typeface="Courier" charset="0"/>
                <a:ea typeface="Courier" charset="0"/>
                <a:cs typeface="Courier" charset="0"/>
              </a:rPr>
              <a:t>(</a:t>
            </a:r>
            <a:r>
              <a:rPr lang="en-US" dirty="0" err="1" smtClean="0">
                <a:latin typeface="Courier" charset="0"/>
                <a:ea typeface="Courier" charset="0"/>
                <a:cs typeface="Courier" charset="0"/>
              </a:rPr>
              <a:t>func</a:t>
            </a:r>
            <a:r>
              <a:rPr lang="en-US" dirty="0" smtClean="0">
                <a:latin typeface="Courier" charset="0"/>
                <a:ea typeface="Courier" charset="0"/>
                <a:cs typeface="Courier" charset="0"/>
              </a:rPr>
              <a:t>, </a:t>
            </a:r>
            <a:r>
              <a:rPr lang="en-US" dirty="0" err="1" smtClean="0">
                <a:latin typeface="Courier" charset="0"/>
                <a:ea typeface="Courier" charset="0"/>
                <a:cs typeface="Courier" charset="0"/>
              </a:rPr>
              <a:t>seq</a:t>
            </a:r>
            <a:r>
              <a:rPr lang="en-US" dirty="0" smtClean="0">
                <a:latin typeface="Courier" charset="0"/>
                <a:ea typeface="Courier" charset="0"/>
                <a:cs typeface="Courier" charset="0"/>
              </a:rPr>
              <a:t>)</a:t>
            </a:r>
          </a:p>
          <a:p>
            <a:pPr lvl="1"/>
            <a:r>
              <a:rPr lang="en-US" dirty="0" smtClean="0"/>
              <a:t>The function reduce will continually apply the function </a:t>
            </a:r>
            <a:r>
              <a:rPr lang="en-US" dirty="0" err="1" smtClean="0">
                <a:latin typeface="Courier" charset="0"/>
                <a:ea typeface="Courier" charset="0"/>
                <a:cs typeface="Courier" charset="0"/>
              </a:rPr>
              <a:t>func</a:t>
            </a:r>
            <a:r>
              <a:rPr lang="en-US" dirty="0" smtClean="0">
                <a:latin typeface="Courier" charset="0"/>
                <a:ea typeface="Courier" charset="0"/>
                <a:cs typeface="Courier" charset="0"/>
              </a:rPr>
              <a:t> </a:t>
            </a:r>
            <a:r>
              <a:rPr lang="en-US" dirty="0" smtClean="0"/>
              <a:t>to the sequence </a:t>
            </a:r>
            <a:r>
              <a:rPr lang="en-US" dirty="0">
                <a:latin typeface="Courier" charset="0"/>
                <a:ea typeface="Courier" charset="0"/>
                <a:cs typeface="Courier" charset="0"/>
              </a:rPr>
              <a:t>seq</a:t>
            </a:r>
            <a:r>
              <a:rPr lang="en-US" dirty="0" smtClean="0"/>
              <a:t>. It returns a single value.</a:t>
            </a:r>
          </a:p>
          <a:p>
            <a:pPr lvl="2"/>
            <a:r>
              <a:rPr lang="en-US" dirty="0"/>
              <a:t>If </a:t>
            </a:r>
            <a:r>
              <a:rPr lang="en-US" dirty="0" err="1"/>
              <a:t>seq</a:t>
            </a:r>
            <a:r>
              <a:rPr lang="en-US" dirty="0"/>
              <a:t> = [ s</a:t>
            </a:r>
            <a:r>
              <a:rPr lang="en-US" baseline="-25000" dirty="0"/>
              <a:t>1</a:t>
            </a:r>
            <a:r>
              <a:rPr lang="en-US" dirty="0"/>
              <a:t>, s</a:t>
            </a:r>
            <a:r>
              <a:rPr lang="en-US" baseline="-25000" dirty="0"/>
              <a:t>2</a:t>
            </a:r>
            <a:r>
              <a:rPr lang="en-US" dirty="0"/>
              <a:t>, s</a:t>
            </a:r>
            <a:r>
              <a:rPr lang="en-US" baseline="-25000" dirty="0"/>
              <a:t>3</a:t>
            </a:r>
            <a:r>
              <a:rPr lang="en-US" dirty="0"/>
              <a:t>, ... , </a:t>
            </a:r>
            <a:r>
              <a:rPr lang="en-US" dirty="0" err="1"/>
              <a:t>s</a:t>
            </a:r>
            <a:r>
              <a:rPr lang="en-US" baseline="-25000" dirty="0" err="1"/>
              <a:t>n</a:t>
            </a:r>
            <a:r>
              <a:rPr lang="en-US" dirty="0"/>
              <a:t> ], calling reduce(</a:t>
            </a:r>
            <a:r>
              <a:rPr lang="en-US" dirty="0" err="1"/>
              <a:t>func</a:t>
            </a:r>
            <a:r>
              <a:rPr lang="en-US" dirty="0"/>
              <a:t>, </a:t>
            </a:r>
            <a:r>
              <a:rPr lang="en-US" dirty="0" err="1"/>
              <a:t>seq</a:t>
            </a:r>
            <a:r>
              <a:rPr lang="en-US" dirty="0"/>
              <a:t>) works like this</a:t>
            </a:r>
            <a:r>
              <a:rPr lang="en-US" dirty="0" smtClean="0"/>
              <a:t>:</a:t>
            </a:r>
          </a:p>
          <a:p>
            <a:pPr lvl="3"/>
            <a:r>
              <a:rPr lang="en-US" dirty="0" smtClean="0"/>
              <a:t>At </a:t>
            </a:r>
            <a:r>
              <a:rPr lang="en-US" dirty="0"/>
              <a:t>first the first two elements of </a:t>
            </a:r>
            <a:r>
              <a:rPr lang="en-US" dirty="0" err="1"/>
              <a:t>seq</a:t>
            </a:r>
            <a:r>
              <a:rPr lang="en-US" dirty="0"/>
              <a:t> will be applied to </a:t>
            </a:r>
            <a:r>
              <a:rPr lang="en-US" dirty="0" err="1"/>
              <a:t>func</a:t>
            </a:r>
            <a:r>
              <a:rPr lang="en-US" dirty="0"/>
              <a:t>, i.e. </a:t>
            </a:r>
            <a:r>
              <a:rPr lang="en-US" dirty="0" err="1"/>
              <a:t>func</a:t>
            </a:r>
            <a:r>
              <a:rPr lang="en-US" dirty="0"/>
              <a:t>(s</a:t>
            </a:r>
            <a:r>
              <a:rPr lang="en-US" baseline="-25000" dirty="0"/>
              <a:t>1</a:t>
            </a:r>
            <a:r>
              <a:rPr lang="en-US" dirty="0"/>
              <a:t>,s</a:t>
            </a:r>
            <a:r>
              <a:rPr lang="en-US" baseline="-25000" dirty="0"/>
              <a:t>2</a:t>
            </a:r>
            <a:r>
              <a:rPr lang="en-US" dirty="0"/>
              <a:t>) The list on which reduce() works looks now like this: [ </a:t>
            </a:r>
            <a:r>
              <a:rPr lang="en-US" dirty="0" err="1"/>
              <a:t>func</a:t>
            </a:r>
            <a:r>
              <a:rPr lang="en-US" dirty="0"/>
              <a:t>(s</a:t>
            </a:r>
            <a:r>
              <a:rPr lang="en-US" baseline="-25000" dirty="0"/>
              <a:t>1</a:t>
            </a:r>
            <a:r>
              <a:rPr lang="en-US" dirty="0"/>
              <a:t>, s</a:t>
            </a:r>
            <a:r>
              <a:rPr lang="en-US" baseline="-25000" dirty="0"/>
              <a:t>2</a:t>
            </a:r>
            <a:r>
              <a:rPr lang="en-US" dirty="0"/>
              <a:t>), s</a:t>
            </a:r>
            <a:r>
              <a:rPr lang="en-US" baseline="-25000" dirty="0"/>
              <a:t>3</a:t>
            </a:r>
            <a:r>
              <a:rPr lang="en-US" dirty="0"/>
              <a:t>, ... , </a:t>
            </a:r>
            <a:r>
              <a:rPr lang="en-US" dirty="0" err="1"/>
              <a:t>s</a:t>
            </a:r>
            <a:r>
              <a:rPr lang="en-US" baseline="-25000" dirty="0" err="1"/>
              <a:t>n</a:t>
            </a:r>
            <a:r>
              <a:rPr lang="en-US" dirty="0"/>
              <a:t> ]</a:t>
            </a:r>
          </a:p>
          <a:p>
            <a:pPr lvl="3"/>
            <a:r>
              <a:rPr lang="en-US" dirty="0"/>
              <a:t>In the next step </a:t>
            </a:r>
            <a:r>
              <a:rPr lang="en-US" dirty="0" err="1"/>
              <a:t>func</a:t>
            </a:r>
            <a:r>
              <a:rPr lang="en-US" dirty="0"/>
              <a:t> will be applied on the previous result and the third element of the list, i.e. </a:t>
            </a:r>
            <a:r>
              <a:rPr lang="en-US" dirty="0" err="1"/>
              <a:t>func</a:t>
            </a:r>
            <a:r>
              <a:rPr lang="en-US" dirty="0"/>
              <a:t>(</a:t>
            </a:r>
            <a:r>
              <a:rPr lang="en-US" dirty="0" err="1"/>
              <a:t>func</a:t>
            </a:r>
            <a:r>
              <a:rPr lang="en-US" dirty="0"/>
              <a:t>(s</a:t>
            </a:r>
            <a:r>
              <a:rPr lang="en-US" baseline="-25000" dirty="0"/>
              <a:t>1</a:t>
            </a:r>
            <a:r>
              <a:rPr lang="en-US" dirty="0"/>
              <a:t>, s</a:t>
            </a:r>
            <a:r>
              <a:rPr lang="en-US" baseline="-25000" dirty="0"/>
              <a:t>2</a:t>
            </a:r>
            <a:r>
              <a:rPr lang="en-US" dirty="0"/>
              <a:t>),s</a:t>
            </a:r>
            <a:r>
              <a:rPr lang="en-US" baseline="-25000" dirty="0"/>
              <a:t>3</a:t>
            </a:r>
            <a:r>
              <a:rPr lang="en-US" dirty="0"/>
              <a:t>)</a:t>
            </a:r>
            <a:br>
              <a:rPr lang="en-US" dirty="0"/>
            </a:br>
            <a:r>
              <a:rPr lang="en-US" dirty="0"/>
              <a:t>The list looks like this now: [ </a:t>
            </a:r>
            <a:r>
              <a:rPr lang="en-US" dirty="0" err="1"/>
              <a:t>func</a:t>
            </a:r>
            <a:r>
              <a:rPr lang="en-US" dirty="0"/>
              <a:t>(</a:t>
            </a:r>
            <a:r>
              <a:rPr lang="en-US" dirty="0" err="1"/>
              <a:t>func</a:t>
            </a:r>
            <a:r>
              <a:rPr lang="en-US" dirty="0"/>
              <a:t>(s</a:t>
            </a:r>
            <a:r>
              <a:rPr lang="en-US" baseline="-25000" dirty="0"/>
              <a:t>1</a:t>
            </a:r>
            <a:r>
              <a:rPr lang="en-US" dirty="0"/>
              <a:t>, s</a:t>
            </a:r>
            <a:r>
              <a:rPr lang="en-US" baseline="-25000" dirty="0"/>
              <a:t>2</a:t>
            </a:r>
            <a:r>
              <a:rPr lang="en-US" dirty="0"/>
              <a:t>),s</a:t>
            </a:r>
            <a:r>
              <a:rPr lang="en-US" baseline="-25000" dirty="0"/>
              <a:t>3</a:t>
            </a:r>
            <a:r>
              <a:rPr lang="en-US" dirty="0"/>
              <a:t>), ... , </a:t>
            </a:r>
            <a:r>
              <a:rPr lang="en-US" dirty="0" err="1"/>
              <a:t>s</a:t>
            </a:r>
            <a:r>
              <a:rPr lang="en-US" baseline="-25000" dirty="0" err="1"/>
              <a:t>n</a:t>
            </a:r>
            <a:r>
              <a:rPr lang="en-US" dirty="0"/>
              <a:t> ]</a:t>
            </a:r>
          </a:p>
          <a:p>
            <a:pPr lvl="3"/>
            <a:r>
              <a:rPr lang="en-US" dirty="0"/>
              <a:t>Continue like this until just one element is left and return this element as the result of reduce()</a:t>
            </a:r>
          </a:p>
          <a:p>
            <a:pPr lvl="1"/>
            <a:endParaRPr lang="en-US" dirty="0" smtClean="0"/>
          </a:p>
        </p:txBody>
      </p:sp>
    </p:spTree>
    <p:extLst>
      <p:ext uri="{BB962C8B-B14F-4D97-AF65-F5344CB8AC3E}">
        <p14:creationId xmlns:p14="http://schemas.microsoft.com/office/powerpoint/2010/main" val="20272333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ourier" charset="0"/>
                <a:ea typeface="Courier" charset="0"/>
                <a:cs typeface="Courier" charset="0"/>
              </a:rPr>
              <a:t>functools.reduce</a:t>
            </a:r>
            <a:r>
              <a:rPr lang="en-US" dirty="0" smtClean="0">
                <a:latin typeface="Courier" charset="0"/>
                <a:ea typeface="Courier" charset="0"/>
                <a:cs typeface="Courier" charset="0"/>
              </a:rPr>
              <a:t> </a:t>
            </a:r>
            <a:r>
              <a:rPr lang="en-US" dirty="0" smtClean="0"/>
              <a:t>function</a:t>
            </a:r>
            <a:endParaRPr lang="en-US" dirty="0"/>
          </a:p>
        </p:txBody>
      </p:sp>
      <p:pic>
        <p:nvPicPr>
          <p:cNvPr id="4" name="Picture 3"/>
          <p:cNvPicPr>
            <a:picLocks noChangeAspect="1"/>
          </p:cNvPicPr>
          <p:nvPr/>
        </p:nvPicPr>
        <p:blipFill>
          <a:blip r:embed="rId2"/>
          <a:stretch>
            <a:fillRect/>
          </a:stretch>
        </p:blipFill>
        <p:spPr>
          <a:xfrm>
            <a:off x="4935070" y="1979983"/>
            <a:ext cx="3647440" cy="1977296"/>
          </a:xfrm>
          <a:prstGeom prst="rect">
            <a:avLst/>
          </a:prstGeom>
        </p:spPr>
      </p:pic>
      <p:sp>
        <p:nvSpPr>
          <p:cNvPr id="3" name="Content Placeholder 2"/>
          <p:cNvSpPr>
            <a:spLocks noGrp="1"/>
          </p:cNvSpPr>
          <p:nvPr>
            <p:ph idx="1"/>
          </p:nvPr>
        </p:nvSpPr>
        <p:spPr>
          <a:xfrm>
            <a:off x="1435608" y="1447800"/>
            <a:ext cx="7498080" cy="2794686"/>
          </a:xfrm>
        </p:spPr>
        <p:txBody>
          <a:bodyPr>
            <a:normAutofit/>
          </a:bodyPr>
          <a:lstStyle/>
          <a:p>
            <a:pPr marL="402336" lvl="1" indent="0">
              <a:buNone/>
            </a:pPr>
            <a:r>
              <a:rPr lang="mr-IN" sz="1600" dirty="0">
                <a:latin typeface="Courier" charset="0"/>
                <a:ea typeface="Courier" charset="0"/>
                <a:cs typeface="Courier" charset="0"/>
              </a:rPr>
              <a:t>&gt;&gt;&gt; </a:t>
            </a:r>
            <a:r>
              <a:rPr lang="en-US" sz="1600" dirty="0" err="1" smtClean="0">
                <a:latin typeface="Courier" charset="0"/>
                <a:ea typeface="Courier" charset="0"/>
                <a:cs typeface="Courier" charset="0"/>
              </a:rPr>
              <a:t>functools</a:t>
            </a:r>
            <a:r>
              <a:rPr lang="en-US" sz="1600" dirty="0" smtClean="0">
                <a:latin typeface="Courier" charset="0"/>
                <a:ea typeface="Courier" charset="0"/>
                <a:cs typeface="Courier" charset="0"/>
              </a:rPr>
              <a:t>.</a:t>
            </a:r>
            <a:r>
              <a:rPr lang="mr-IN" sz="1600" dirty="0" err="1" smtClean="0">
                <a:latin typeface="Courier" charset="0"/>
                <a:ea typeface="Courier" charset="0"/>
                <a:cs typeface="Courier" charset="0"/>
              </a:rPr>
              <a:t>reduce</a:t>
            </a:r>
            <a:r>
              <a:rPr lang="mr-IN" sz="1600" dirty="0" smtClean="0">
                <a:latin typeface="Courier" charset="0"/>
                <a:ea typeface="Courier" charset="0"/>
                <a:cs typeface="Courier" charset="0"/>
              </a:rPr>
              <a:t>(</a:t>
            </a:r>
            <a:r>
              <a:rPr lang="mr-IN" sz="1600" dirty="0" err="1" smtClean="0">
                <a:latin typeface="Courier" charset="0"/>
                <a:ea typeface="Courier" charset="0"/>
                <a:cs typeface="Courier" charset="0"/>
              </a:rPr>
              <a:t>lambda</a:t>
            </a:r>
            <a:r>
              <a:rPr lang="mr-IN" sz="1600" dirty="0" smtClean="0">
                <a:latin typeface="Courier" charset="0"/>
                <a:ea typeface="Courier" charset="0"/>
                <a:cs typeface="Courier" charset="0"/>
              </a:rPr>
              <a:t> </a:t>
            </a:r>
            <a:r>
              <a:rPr lang="mr-IN" sz="1600" dirty="0" err="1">
                <a:latin typeface="Courier" charset="0"/>
                <a:ea typeface="Courier" charset="0"/>
                <a:cs typeface="Courier" charset="0"/>
              </a:rPr>
              <a:t>x,y</a:t>
            </a:r>
            <a:r>
              <a:rPr lang="mr-IN" sz="1600" dirty="0">
                <a:latin typeface="Courier" charset="0"/>
                <a:ea typeface="Courier" charset="0"/>
                <a:cs typeface="Courier" charset="0"/>
              </a:rPr>
              <a:t>: </a:t>
            </a:r>
            <a:r>
              <a:rPr lang="mr-IN" sz="1600" dirty="0" err="1">
                <a:latin typeface="Courier" charset="0"/>
                <a:ea typeface="Courier" charset="0"/>
                <a:cs typeface="Courier" charset="0"/>
              </a:rPr>
              <a:t>x+y</a:t>
            </a:r>
            <a:r>
              <a:rPr lang="mr-IN" sz="1600" dirty="0">
                <a:latin typeface="Courier" charset="0"/>
                <a:ea typeface="Courier" charset="0"/>
                <a:cs typeface="Courier" charset="0"/>
              </a:rPr>
              <a:t>, [47,11,42,13]) </a:t>
            </a:r>
            <a:endParaRPr lang="en-US" sz="1600" dirty="0">
              <a:latin typeface="Courier" charset="0"/>
              <a:ea typeface="Courier" charset="0"/>
              <a:cs typeface="Courier" charset="0"/>
            </a:endParaRPr>
          </a:p>
          <a:p>
            <a:pPr marL="402336" lvl="1" indent="0">
              <a:buNone/>
            </a:pPr>
            <a:r>
              <a:rPr lang="mr-IN" sz="1600" dirty="0" smtClean="0">
                <a:latin typeface="Courier" charset="0"/>
                <a:ea typeface="Courier" charset="0"/>
                <a:cs typeface="Courier" charset="0"/>
              </a:rPr>
              <a:t>113</a:t>
            </a:r>
            <a:endParaRPr lang="en-US" sz="1600" dirty="0" smtClean="0">
              <a:latin typeface="Courier" charset="0"/>
              <a:ea typeface="Courier" charset="0"/>
              <a:cs typeface="Courier" charset="0"/>
            </a:endParaRPr>
          </a:p>
        </p:txBody>
      </p:sp>
      <p:sp>
        <p:nvSpPr>
          <p:cNvPr id="5" name="TextBox 4"/>
          <p:cNvSpPr txBox="1"/>
          <p:nvPr/>
        </p:nvSpPr>
        <p:spPr>
          <a:xfrm>
            <a:off x="2325221" y="6404776"/>
            <a:ext cx="5219699" cy="261610"/>
          </a:xfrm>
          <a:prstGeom prst="rect">
            <a:avLst/>
          </a:prstGeom>
          <a:noFill/>
        </p:spPr>
        <p:txBody>
          <a:bodyPr wrap="none" rtlCol="0">
            <a:spAutoFit/>
          </a:bodyPr>
          <a:lstStyle/>
          <a:p>
            <a:r>
              <a:rPr lang="en-US" sz="1100" dirty="0" smtClean="0"/>
              <a:t>Material for map, filter and </a:t>
            </a:r>
            <a:r>
              <a:rPr lang="en-US" sz="1100" dirty="0"/>
              <a:t>reduce taken from http://</a:t>
            </a:r>
            <a:r>
              <a:rPr lang="en-US" sz="1100" dirty="0" err="1"/>
              <a:t>www.python-course.eu</a:t>
            </a:r>
            <a:r>
              <a:rPr lang="en-US" sz="1100" dirty="0"/>
              <a:t>/</a:t>
            </a:r>
            <a:r>
              <a:rPr lang="en-US" sz="1100" dirty="0" err="1"/>
              <a:t>lambda.php</a:t>
            </a:r>
            <a:endParaRPr lang="en-US" sz="1100" dirty="0"/>
          </a:p>
        </p:txBody>
      </p:sp>
      <p:sp>
        <p:nvSpPr>
          <p:cNvPr id="6" name="Rectangle 5"/>
          <p:cNvSpPr/>
          <p:nvPr/>
        </p:nvSpPr>
        <p:spPr>
          <a:xfrm>
            <a:off x="1886309" y="4489462"/>
            <a:ext cx="6254496" cy="1169551"/>
          </a:xfrm>
          <a:prstGeom prst="rect">
            <a:avLst/>
          </a:prstGeom>
        </p:spPr>
        <p:txBody>
          <a:bodyPr wrap="square">
            <a:spAutoFit/>
          </a:bodyPr>
          <a:lstStyle/>
          <a:p>
            <a:r>
              <a:rPr lang="mr-IN" sz="1400" dirty="0">
                <a:latin typeface="Courier" charset="0"/>
                <a:ea typeface="Courier" charset="0"/>
                <a:cs typeface="Courier" charset="0"/>
              </a:rPr>
              <a:t>&gt;&gt;&gt; </a:t>
            </a:r>
            <a:r>
              <a:rPr lang="mr-IN" sz="1400" dirty="0" err="1">
                <a:latin typeface="Courier" charset="0"/>
                <a:ea typeface="Courier" charset="0"/>
                <a:cs typeface="Courier" charset="0"/>
              </a:rPr>
              <a:t>f</a:t>
            </a:r>
            <a:r>
              <a:rPr lang="mr-IN" sz="1400" dirty="0">
                <a:latin typeface="Courier" charset="0"/>
                <a:ea typeface="Courier" charset="0"/>
                <a:cs typeface="Courier" charset="0"/>
              </a:rPr>
              <a:t> = </a:t>
            </a:r>
            <a:r>
              <a:rPr lang="mr-IN" sz="1400" dirty="0" err="1">
                <a:latin typeface="Courier" charset="0"/>
                <a:ea typeface="Courier" charset="0"/>
                <a:cs typeface="Courier" charset="0"/>
              </a:rPr>
              <a:t>lambda</a:t>
            </a:r>
            <a:r>
              <a:rPr lang="mr-IN" sz="1400" dirty="0">
                <a:latin typeface="Courier" charset="0"/>
                <a:ea typeface="Courier" charset="0"/>
                <a:cs typeface="Courier" charset="0"/>
              </a:rPr>
              <a:t> </a:t>
            </a:r>
            <a:r>
              <a:rPr lang="mr-IN" sz="1400" dirty="0" err="1">
                <a:latin typeface="Courier" charset="0"/>
                <a:ea typeface="Courier" charset="0"/>
                <a:cs typeface="Courier" charset="0"/>
              </a:rPr>
              <a:t>a,b</a:t>
            </a:r>
            <a:r>
              <a:rPr lang="mr-IN" sz="1400" dirty="0">
                <a:latin typeface="Courier" charset="0"/>
                <a:ea typeface="Courier" charset="0"/>
                <a:cs typeface="Courier" charset="0"/>
              </a:rPr>
              <a:t>: </a:t>
            </a:r>
            <a:r>
              <a:rPr lang="mr-IN" sz="1400" dirty="0" err="1">
                <a:latin typeface="Courier" charset="0"/>
                <a:ea typeface="Courier" charset="0"/>
                <a:cs typeface="Courier" charset="0"/>
              </a:rPr>
              <a:t>a</a:t>
            </a:r>
            <a:r>
              <a:rPr lang="mr-IN" sz="1400" dirty="0">
                <a:latin typeface="Courier" charset="0"/>
                <a:ea typeface="Courier" charset="0"/>
                <a:cs typeface="Courier" charset="0"/>
              </a:rPr>
              <a:t> </a:t>
            </a:r>
            <a:r>
              <a:rPr lang="mr-IN" sz="1400" dirty="0" err="1">
                <a:latin typeface="Courier" charset="0"/>
                <a:ea typeface="Courier" charset="0"/>
                <a:cs typeface="Courier" charset="0"/>
              </a:rPr>
              <a:t>if</a:t>
            </a:r>
            <a:r>
              <a:rPr lang="mr-IN" sz="1400" dirty="0">
                <a:latin typeface="Courier" charset="0"/>
                <a:ea typeface="Courier" charset="0"/>
                <a:cs typeface="Courier" charset="0"/>
              </a:rPr>
              <a:t> (</a:t>
            </a:r>
            <a:r>
              <a:rPr lang="mr-IN" sz="1400" dirty="0" err="1">
                <a:latin typeface="Courier" charset="0"/>
                <a:ea typeface="Courier" charset="0"/>
                <a:cs typeface="Courier" charset="0"/>
              </a:rPr>
              <a:t>a</a:t>
            </a:r>
            <a:r>
              <a:rPr lang="mr-IN" sz="1400" dirty="0">
                <a:latin typeface="Courier" charset="0"/>
                <a:ea typeface="Courier" charset="0"/>
                <a:cs typeface="Courier" charset="0"/>
              </a:rPr>
              <a:t> &gt; </a:t>
            </a:r>
            <a:r>
              <a:rPr lang="mr-IN" sz="1400" dirty="0" err="1">
                <a:latin typeface="Courier" charset="0"/>
                <a:ea typeface="Courier" charset="0"/>
                <a:cs typeface="Courier" charset="0"/>
              </a:rPr>
              <a:t>b</a:t>
            </a:r>
            <a:r>
              <a:rPr lang="mr-IN" sz="1400" dirty="0">
                <a:latin typeface="Courier" charset="0"/>
                <a:ea typeface="Courier" charset="0"/>
                <a:cs typeface="Courier" charset="0"/>
              </a:rPr>
              <a:t>) </a:t>
            </a:r>
            <a:r>
              <a:rPr lang="mr-IN" sz="1400" dirty="0" err="1">
                <a:latin typeface="Courier" charset="0"/>
                <a:ea typeface="Courier" charset="0"/>
                <a:cs typeface="Courier" charset="0"/>
              </a:rPr>
              <a:t>else</a:t>
            </a:r>
            <a:r>
              <a:rPr lang="mr-IN" sz="1400" dirty="0">
                <a:latin typeface="Courier" charset="0"/>
                <a:ea typeface="Courier" charset="0"/>
                <a:cs typeface="Courier" charset="0"/>
              </a:rPr>
              <a:t> </a:t>
            </a:r>
            <a:r>
              <a:rPr lang="mr-IN" sz="1400" dirty="0" err="1">
                <a:latin typeface="Courier" charset="0"/>
                <a:ea typeface="Courier" charset="0"/>
                <a:cs typeface="Courier" charset="0"/>
              </a:rPr>
              <a:t>b</a:t>
            </a:r>
            <a:r>
              <a:rPr lang="mr-IN" sz="1400" dirty="0">
                <a:latin typeface="Courier" charset="0"/>
                <a:ea typeface="Courier" charset="0"/>
                <a:cs typeface="Courier" charset="0"/>
              </a:rPr>
              <a:t> </a:t>
            </a:r>
            <a:endParaRPr lang="en-US" sz="1400" dirty="0" smtClean="0">
              <a:latin typeface="Courier" charset="0"/>
              <a:ea typeface="Courier" charset="0"/>
              <a:cs typeface="Courier" charset="0"/>
            </a:endParaRPr>
          </a:p>
          <a:p>
            <a:r>
              <a:rPr lang="mr-IN" sz="1400" dirty="0" smtClean="0">
                <a:latin typeface="Courier" charset="0"/>
                <a:ea typeface="Courier" charset="0"/>
                <a:cs typeface="Courier" charset="0"/>
              </a:rPr>
              <a:t>&gt;&gt;&gt; </a:t>
            </a:r>
            <a:r>
              <a:rPr lang="en-US" sz="1400" dirty="0" err="1" smtClean="0">
                <a:latin typeface="Courier" charset="0"/>
                <a:ea typeface="Courier" charset="0"/>
                <a:cs typeface="Courier" charset="0"/>
              </a:rPr>
              <a:t>functools</a:t>
            </a:r>
            <a:r>
              <a:rPr lang="en-US" sz="1400" dirty="0" smtClean="0">
                <a:latin typeface="Courier" charset="0"/>
                <a:ea typeface="Courier" charset="0"/>
                <a:cs typeface="Courier" charset="0"/>
              </a:rPr>
              <a:t>.</a:t>
            </a:r>
            <a:r>
              <a:rPr lang="mr-IN" sz="1400" dirty="0" err="1" smtClean="0">
                <a:latin typeface="Courier" charset="0"/>
                <a:ea typeface="Courier" charset="0"/>
                <a:cs typeface="Courier" charset="0"/>
              </a:rPr>
              <a:t>reduce</a:t>
            </a:r>
            <a:r>
              <a:rPr lang="mr-IN" sz="1400" dirty="0" smtClean="0">
                <a:latin typeface="Courier" charset="0"/>
                <a:ea typeface="Courier" charset="0"/>
                <a:cs typeface="Courier" charset="0"/>
              </a:rPr>
              <a:t>(</a:t>
            </a:r>
            <a:r>
              <a:rPr lang="mr-IN" sz="1400" dirty="0" err="1" smtClean="0">
                <a:latin typeface="Courier" charset="0"/>
                <a:ea typeface="Courier" charset="0"/>
                <a:cs typeface="Courier" charset="0"/>
              </a:rPr>
              <a:t>f</a:t>
            </a:r>
            <a:r>
              <a:rPr lang="mr-IN" sz="1400" dirty="0">
                <a:latin typeface="Courier" charset="0"/>
                <a:ea typeface="Courier" charset="0"/>
                <a:cs typeface="Courier" charset="0"/>
              </a:rPr>
              <a:t>, [47,11,42,102,13]) </a:t>
            </a:r>
            <a:endParaRPr lang="en-US" sz="1400" dirty="0" smtClean="0">
              <a:latin typeface="Courier" charset="0"/>
              <a:ea typeface="Courier" charset="0"/>
              <a:cs typeface="Courier" charset="0"/>
            </a:endParaRPr>
          </a:p>
          <a:p>
            <a:r>
              <a:rPr lang="mr-IN" sz="1400" dirty="0" smtClean="0">
                <a:latin typeface="Courier" charset="0"/>
                <a:ea typeface="Courier" charset="0"/>
                <a:cs typeface="Courier" charset="0"/>
              </a:rPr>
              <a:t>102</a:t>
            </a:r>
            <a:endParaRPr lang="en-US" sz="1400" dirty="0" smtClean="0">
              <a:latin typeface="Courier" charset="0"/>
              <a:ea typeface="Courier" charset="0"/>
              <a:cs typeface="Courier" charset="0"/>
            </a:endParaRPr>
          </a:p>
          <a:p>
            <a:r>
              <a:rPr lang="mr-IN" sz="1400" dirty="0" smtClean="0">
                <a:latin typeface="Courier" charset="0"/>
                <a:ea typeface="Courier" charset="0"/>
                <a:cs typeface="Courier" charset="0"/>
              </a:rPr>
              <a:t>&gt;&gt;&gt; </a:t>
            </a:r>
            <a:r>
              <a:rPr lang="en-US" sz="1400" dirty="0" err="1" smtClean="0">
                <a:latin typeface="Courier" charset="0"/>
                <a:ea typeface="Courier" charset="0"/>
                <a:cs typeface="Courier" charset="0"/>
              </a:rPr>
              <a:t>functools</a:t>
            </a:r>
            <a:r>
              <a:rPr lang="en-US" sz="1400" dirty="0" smtClean="0">
                <a:latin typeface="Courier" charset="0"/>
                <a:ea typeface="Courier" charset="0"/>
                <a:cs typeface="Courier" charset="0"/>
              </a:rPr>
              <a:t>.</a:t>
            </a:r>
            <a:r>
              <a:rPr lang="mr-IN" sz="1400" dirty="0" err="1" smtClean="0">
                <a:latin typeface="Courier" charset="0"/>
                <a:ea typeface="Courier" charset="0"/>
                <a:cs typeface="Courier" charset="0"/>
              </a:rPr>
              <a:t>reduce</a:t>
            </a:r>
            <a:r>
              <a:rPr lang="mr-IN" sz="1400" dirty="0" smtClean="0">
                <a:latin typeface="Courier" charset="0"/>
                <a:ea typeface="Courier" charset="0"/>
                <a:cs typeface="Courier" charset="0"/>
              </a:rPr>
              <a:t>(</a:t>
            </a:r>
            <a:r>
              <a:rPr lang="mr-IN" sz="1400" dirty="0" err="1" smtClean="0">
                <a:latin typeface="Courier" charset="0"/>
                <a:ea typeface="Courier" charset="0"/>
                <a:cs typeface="Courier" charset="0"/>
              </a:rPr>
              <a:t>lambda</a:t>
            </a:r>
            <a:r>
              <a:rPr lang="mr-IN" sz="1400" dirty="0" smtClean="0">
                <a:latin typeface="Courier" charset="0"/>
                <a:ea typeface="Courier" charset="0"/>
                <a:cs typeface="Courier" charset="0"/>
              </a:rPr>
              <a:t> </a:t>
            </a:r>
            <a:r>
              <a:rPr lang="mr-IN" sz="1400" dirty="0" err="1">
                <a:latin typeface="Courier" charset="0"/>
                <a:ea typeface="Courier" charset="0"/>
                <a:cs typeface="Courier" charset="0"/>
              </a:rPr>
              <a:t>x</a:t>
            </a:r>
            <a:r>
              <a:rPr lang="mr-IN" sz="1400" dirty="0">
                <a:latin typeface="Courier" charset="0"/>
                <a:ea typeface="Courier" charset="0"/>
                <a:cs typeface="Courier" charset="0"/>
              </a:rPr>
              <a:t>, </a:t>
            </a:r>
            <a:r>
              <a:rPr lang="mr-IN" sz="1400" dirty="0" err="1">
                <a:latin typeface="Courier" charset="0"/>
                <a:ea typeface="Courier" charset="0"/>
                <a:cs typeface="Courier" charset="0"/>
              </a:rPr>
              <a:t>y</a:t>
            </a:r>
            <a:r>
              <a:rPr lang="mr-IN" sz="1400" dirty="0">
                <a:latin typeface="Courier" charset="0"/>
                <a:ea typeface="Courier" charset="0"/>
                <a:cs typeface="Courier" charset="0"/>
              </a:rPr>
              <a:t>: </a:t>
            </a:r>
            <a:r>
              <a:rPr lang="mr-IN" sz="1400" dirty="0" err="1">
                <a:latin typeface="Courier" charset="0"/>
                <a:ea typeface="Courier" charset="0"/>
                <a:cs typeface="Courier" charset="0"/>
              </a:rPr>
              <a:t>x+y</a:t>
            </a:r>
            <a:r>
              <a:rPr lang="mr-IN" sz="1400" dirty="0">
                <a:latin typeface="Courier" charset="0"/>
                <a:ea typeface="Courier" charset="0"/>
                <a:cs typeface="Courier" charset="0"/>
              </a:rPr>
              <a:t>, </a:t>
            </a:r>
            <a:r>
              <a:rPr lang="mr-IN" sz="1400" dirty="0" err="1">
                <a:latin typeface="Courier" charset="0"/>
                <a:ea typeface="Courier" charset="0"/>
                <a:cs typeface="Courier" charset="0"/>
              </a:rPr>
              <a:t>range</a:t>
            </a:r>
            <a:r>
              <a:rPr lang="mr-IN" sz="1400" dirty="0">
                <a:latin typeface="Courier" charset="0"/>
                <a:ea typeface="Courier" charset="0"/>
                <a:cs typeface="Courier" charset="0"/>
              </a:rPr>
              <a:t>(1,101)) </a:t>
            </a:r>
            <a:endParaRPr lang="en-US" sz="1400" dirty="0" smtClean="0">
              <a:latin typeface="Courier" charset="0"/>
              <a:ea typeface="Courier" charset="0"/>
              <a:cs typeface="Courier" charset="0"/>
            </a:endParaRPr>
          </a:p>
          <a:p>
            <a:r>
              <a:rPr lang="mr-IN" sz="1400" dirty="0" smtClean="0">
                <a:latin typeface="Courier" charset="0"/>
                <a:ea typeface="Courier" charset="0"/>
                <a:cs typeface="Courier" charset="0"/>
              </a:rPr>
              <a:t>5050</a:t>
            </a:r>
            <a:endParaRPr lang="en-US" sz="1400" dirty="0">
              <a:latin typeface="Courier" charset="0"/>
              <a:ea typeface="Courier" charset="0"/>
              <a:cs typeface="Courier" charset="0"/>
            </a:endParaRPr>
          </a:p>
        </p:txBody>
      </p:sp>
    </p:spTree>
    <p:extLst>
      <p:ext uri="{BB962C8B-B14F-4D97-AF65-F5344CB8AC3E}">
        <p14:creationId xmlns:p14="http://schemas.microsoft.com/office/powerpoint/2010/main" val="77927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Function Definition</a:t>
            </a:r>
            <a:endParaRPr lang="en-US" dirty="0"/>
          </a:p>
        </p:txBody>
      </p:sp>
      <p:sp>
        <p:nvSpPr>
          <p:cNvPr id="3" name="Content Placeholder 2"/>
          <p:cNvSpPr>
            <a:spLocks noGrp="1"/>
          </p:cNvSpPr>
          <p:nvPr>
            <p:ph idx="1"/>
          </p:nvPr>
        </p:nvSpPr>
        <p:spPr/>
        <p:txBody>
          <a:bodyPr>
            <a:normAutofit/>
          </a:bodyPr>
          <a:lstStyle/>
          <a:p>
            <a:r>
              <a:rPr lang="en-US" sz="2200" dirty="0" err="1">
                <a:latin typeface="Courier"/>
                <a:cs typeface="Courier"/>
              </a:rPr>
              <a:t>def</a:t>
            </a:r>
            <a:r>
              <a:rPr lang="en-US" sz="2200" dirty="0">
                <a:latin typeface="Courier"/>
                <a:cs typeface="Courier"/>
              </a:rPr>
              <a:t> name(parameter1, parameter2, . . .): </a:t>
            </a:r>
            <a:r>
              <a:rPr lang="en-US" sz="2200" dirty="0" smtClean="0">
                <a:latin typeface="Courier"/>
                <a:cs typeface="Courier"/>
              </a:rPr>
              <a:t>	</a:t>
            </a:r>
          </a:p>
          <a:p>
            <a:pPr lvl="1"/>
            <a:r>
              <a:rPr lang="en-US" sz="1800" dirty="0" smtClean="0">
                <a:latin typeface="Courier"/>
                <a:cs typeface="Courier"/>
              </a:rPr>
              <a:t>body </a:t>
            </a:r>
            <a:endParaRPr lang="en-US" sz="1800" dirty="0">
              <a:latin typeface="Courier"/>
              <a:cs typeface="Courier"/>
            </a:endParaRPr>
          </a:p>
          <a:p>
            <a:r>
              <a:rPr lang="en-US" dirty="0" smtClean="0">
                <a:latin typeface="Courier"/>
                <a:cs typeface="Courier"/>
              </a:rPr>
              <a:t> </a:t>
            </a:r>
            <a:endParaRPr lang="en-US" dirty="0">
              <a:latin typeface="Courier"/>
              <a:cs typeface="Courier"/>
            </a:endParaRPr>
          </a:p>
          <a:p>
            <a:endParaRPr lang="en-US" dirty="0"/>
          </a:p>
        </p:txBody>
      </p:sp>
    </p:spTree>
    <p:extLst>
      <p:ext uri="{BB962C8B-B14F-4D97-AF65-F5344CB8AC3E}">
        <p14:creationId xmlns:p14="http://schemas.microsoft.com/office/powerpoint/2010/main" val="103466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Exercises</a:t>
            </a:r>
            <a:endParaRPr lang="en-US" dirty="0"/>
          </a:p>
        </p:txBody>
      </p:sp>
      <p:sp>
        <p:nvSpPr>
          <p:cNvPr id="3" name="Content Placeholder 2"/>
          <p:cNvSpPr>
            <a:spLocks noGrp="1"/>
          </p:cNvSpPr>
          <p:nvPr>
            <p:ph idx="1"/>
          </p:nvPr>
        </p:nvSpPr>
        <p:spPr/>
        <p:txBody>
          <a:bodyPr>
            <a:normAutofit/>
          </a:bodyPr>
          <a:lstStyle/>
          <a:p>
            <a:r>
              <a:rPr lang="en-US" dirty="0"/>
              <a:t>Write a function </a:t>
            </a:r>
            <a:r>
              <a:rPr lang="en-US" dirty="0" err="1"/>
              <a:t>getSumofLastDigits</a:t>
            </a:r>
            <a:r>
              <a:rPr lang="en-US" dirty="0"/>
              <a:t>() that takes in </a:t>
            </a:r>
            <a:r>
              <a:rPr lang="en-US" i="1" dirty="0" smtClean="0"/>
              <a:t>any</a:t>
            </a:r>
            <a:r>
              <a:rPr lang="en-US" dirty="0" smtClean="0"/>
              <a:t> number of integers as arguments and </a:t>
            </a:r>
            <a:r>
              <a:rPr lang="en-US" dirty="0"/>
              <a:t>returns the sum of all the last digits in the list. </a:t>
            </a:r>
            <a:endParaRPr lang="en-US" dirty="0" smtClean="0"/>
          </a:p>
          <a:p>
            <a:pPr marL="82296" indent="0">
              <a:buNone/>
            </a:pPr>
            <a:r>
              <a:rPr lang="de-DE" sz="2400" dirty="0">
                <a:latin typeface="Courier"/>
                <a:cs typeface="Courier"/>
              </a:rPr>
              <a:t>&gt;&gt;&gt; </a:t>
            </a:r>
            <a:r>
              <a:rPr lang="de-DE" sz="2400" dirty="0" err="1">
                <a:latin typeface="Courier"/>
                <a:cs typeface="Courier"/>
              </a:rPr>
              <a:t>getSumofLastDigits</a:t>
            </a:r>
            <a:r>
              <a:rPr lang="de-DE" sz="2400" dirty="0" smtClean="0">
                <a:latin typeface="Courier"/>
                <a:cs typeface="Courier"/>
              </a:rPr>
              <a:t>(2</a:t>
            </a:r>
            <a:r>
              <a:rPr lang="de-DE" sz="2400" dirty="0">
                <a:latin typeface="Courier"/>
                <a:cs typeface="Courier"/>
              </a:rPr>
              <a:t>, 3, </a:t>
            </a:r>
            <a:r>
              <a:rPr lang="de-DE" sz="2400" dirty="0" smtClean="0">
                <a:latin typeface="Courier"/>
                <a:cs typeface="Courier"/>
              </a:rPr>
              <a:t>4) </a:t>
            </a:r>
          </a:p>
          <a:p>
            <a:pPr marL="82296" indent="0">
              <a:buNone/>
            </a:pPr>
            <a:r>
              <a:rPr lang="de-DE" sz="2400" dirty="0" smtClean="0">
                <a:latin typeface="Courier"/>
                <a:cs typeface="Courier"/>
              </a:rPr>
              <a:t>9 </a:t>
            </a:r>
          </a:p>
          <a:p>
            <a:pPr marL="82296" indent="0">
              <a:buNone/>
            </a:pPr>
            <a:r>
              <a:rPr lang="de-DE" sz="2400" dirty="0" smtClean="0">
                <a:latin typeface="Courier"/>
                <a:cs typeface="Courier"/>
              </a:rPr>
              <a:t>&gt;</a:t>
            </a:r>
            <a:r>
              <a:rPr lang="de-DE" sz="2400" dirty="0">
                <a:latin typeface="Courier"/>
                <a:cs typeface="Courier"/>
              </a:rPr>
              <a:t>&gt;&gt; </a:t>
            </a:r>
            <a:r>
              <a:rPr lang="de-DE" sz="2400" dirty="0" err="1">
                <a:latin typeface="Courier"/>
                <a:cs typeface="Courier"/>
              </a:rPr>
              <a:t>getSumofLastDigits</a:t>
            </a:r>
            <a:r>
              <a:rPr lang="de-DE" sz="2400" dirty="0" smtClean="0">
                <a:latin typeface="Courier"/>
                <a:cs typeface="Courier"/>
              </a:rPr>
              <a:t>(1</a:t>
            </a:r>
            <a:r>
              <a:rPr lang="de-DE" sz="2400" dirty="0">
                <a:latin typeface="Courier"/>
                <a:cs typeface="Courier"/>
              </a:rPr>
              <a:t>, 23, </a:t>
            </a:r>
            <a:r>
              <a:rPr lang="de-DE" sz="2400" dirty="0" smtClean="0">
                <a:latin typeface="Courier"/>
                <a:cs typeface="Courier"/>
              </a:rPr>
              <a:t>456, 523) </a:t>
            </a:r>
          </a:p>
          <a:p>
            <a:pPr marL="82296" indent="0">
              <a:buNone/>
            </a:pPr>
            <a:r>
              <a:rPr lang="de-DE" sz="2400" dirty="0" smtClean="0">
                <a:latin typeface="Courier"/>
                <a:cs typeface="Courier"/>
              </a:rPr>
              <a:t>13</a:t>
            </a:r>
            <a:endParaRPr lang="en-US" sz="2400" dirty="0">
              <a:latin typeface="Courier"/>
              <a:cs typeface="Courier"/>
            </a:endParaRPr>
          </a:p>
        </p:txBody>
      </p:sp>
    </p:spTree>
    <p:extLst>
      <p:ext uri="{BB962C8B-B14F-4D97-AF65-F5344CB8AC3E}">
        <p14:creationId xmlns:p14="http://schemas.microsoft.com/office/powerpoint/2010/main" val="145203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Write a function </a:t>
            </a:r>
            <a:r>
              <a:rPr lang="en-US" dirty="0" err="1"/>
              <a:t>useFunction</a:t>
            </a:r>
            <a:r>
              <a:rPr lang="en-US" dirty="0"/>
              <a:t>(</a:t>
            </a:r>
            <a:r>
              <a:rPr lang="en-US" dirty="0" err="1"/>
              <a:t>func</a:t>
            </a:r>
            <a:r>
              <a:rPr lang="en-US" dirty="0"/>
              <a:t>, </a:t>
            </a:r>
            <a:r>
              <a:rPr lang="en-US" dirty="0" err="1"/>
              <a:t>num</a:t>
            </a:r>
            <a:r>
              <a:rPr lang="en-US" dirty="0"/>
              <a:t>) that takes in a function and a number as arguments. The </a:t>
            </a:r>
            <a:r>
              <a:rPr lang="en-US" dirty="0" err="1"/>
              <a:t>useFunction</a:t>
            </a:r>
            <a:r>
              <a:rPr lang="en-US" dirty="0"/>
              <a:t> should produce the output shown in the examples given below. </a:t>
            </a:r>
          </a:p>
          <a:p>
            <a:r>
              <a:rPr lang="en-US" b="1" dirty="0"/>
              <a:t>Examples</a:t>
            </a:r>
            <a:endParaRPr lang="en-US" dirty="0"/>
          </a:p>
          <a:p>
            <a:pPr marL="82296" indent="0">
              <a:buNone/>
            </a:pPr>
            <a:r>
              <a:rPr lang="en-US" dirty="0">
                <a:latin typeface="Courier"/>
                <a:cs typeface="Courier"/>
              </a:rPr>
              <a:t>&gt;&gt;&gt; </a:t>
            </a:r>
            <a:r>
              <a:rPr lang="en-US" dirty="0" err="1">
                <a:latin typeface="Courier"/>
                <a:cs typeface="Courier"/>
              </a:rPr>
              <a:t>def</a:t>
            </a:r>
            <a:r>
              <a:rPr lang="en-US" dirty="0">
                <a:latin typeface="Courier"/>
                <a:cs typeface="Courier"/>
              </a:rPr>
              <a:t> </a:t>
            </a:r>
            <a:r>
              <a:rPr lang="en-US" dirty="0" err="1">
                <a:latin typeface="Courier"/>
                <a:cs typeface="Courier"/>
              </a:rPr>
              <a:t>addOne</a:t>
            </a:r>
            <a:r>
              <a:rPr lang="en-US" dirty="0">
                <a:latin typeface="Courier"/>
                <a:cs typeface="Courier"/>
              </a:rPr>
              <a:t>(x): </a:t>
            </a:r>
            <a:endParaRPr lang="en-US" dirty="0" smtClean="0">
              <a:latin typeface="Courier"/>
              <a:cs typeface="Courier"/>
            </a:endParaRPr>
          </a:p>
          <a:p>
            <a:pPr marL="82296" indent="0">
              <a:buNone/>
            </a:pPr>
            <a:r>
              <a:rPr lang="en-US" dirty="0" smtClean="0">
                <a:latin typeface="Courier"/>
                <a:cs typeface="Courier"/>
              </a:rPr>
              <a:t>		return </a:t>
            </a:r>
            <a:r>
              <a:rPr lang="en-US" dirty="0">
                <a:latin typeface="Courier"/>
                <a:cs typeface="Courier"/>
              </a:rPr>
              <a:t>x + 1 </a:t>
            </a:r>
            <a:endParaRPr lang="en-US" dirty="0" smtClean="0">
              <a:latin typeface="Courier"/>
              <a:cs typeface="Courier"/>
            </a:endParaRPr>
          </a:p>
          <a:p>
            <a:pPr marL="82296" indent="0">
              <a:buNone/>
            </a:pPr>
            <a:r>
              <a:rPr lang="en-US" dirty="0" smtClean="0">
                <a:latin typeface="Courier"/>
                <a:cs typeface="Courier"/>
              </a:rPr>
              <a:t>&gt;</a:t>
            </a:r>
            <a:r>
              <a:rPr lang="en-US" dirty="0">
                <a:latin typeface="Courier"/>
                <a:cs typeface="Courier"/>
              </a:rPr>
              <a:t>&gt;&gt; </a:t>
            </a:r>
            <a:r>
              <a:rPr lang="en-US" dirty="0" err="1">
                <a:latin typeface="Courier"/>
                <a:cs typeface="Courier"/>
              </a:rPr>
              <a:t>useFunction</a:t>
            </a:r>
            <a:r>
              <a:rPr lang="en-US" dirty="0">
                <a:latin typeface="Courier"/>
                <a:cs typeface="Courier"/>
              </a:rPr>
              <a:t>(</a:t>
            </a:r>
            <a:r>
              <a:rPr lang="en-US" dirty="0" err="1">
                <a:latin typeface="Courier"/>
                <a:cs typeface="Courier"/>
              </a:rPr>
              <a:t>addOne</a:t>
            </a:r>
            <a:r>
              <a:rPr lang="en-US" dirty="0">
                <a:latin typeface="Courier"/>
                <a:cs typeface="Courier"/>
              </a:rPr>
              <a:t>, 4) </a:t>
            </a:r>
            <a:endParaRPr lang="en-US" dirty="0" smtClean="0">
              <a:latin typeface="Courier"/>
              <a:cs typeface="Courier"/>
            </a:endParaRPr>
          </a:p>
          <a:p>
            <a:pPr marL="82296" indent="0">
              <a:buNone/>
            </a:pPr>
            <a:r>
              <a:rPr lang="en-US" dirty="0" smtClean="0">
                <a:latin typeface="Courier"/>
                <a:cs typeface="Courier"/>
              </a:rPr>
              <a:t>25 </a:t>
            </a:r>
          </a:p>
          <a:p>
            <a:pPr marL="82296" indent="0">
              <a:buNone/>
            </a:pPr>
            <a:r>
              <a:rPr lang="en-US" dirty="0" smtClean="0">
                <a:latin typeface="Courier"/>
                <a:cs typeface="Courier"/>
              </a:rPr>
              <a:t>&gt;</a:t>
            </a:r>
            <a:r>
              <a:rPr lang="en-US" dirty="0">
                <a:latin typeface="Courier"/>
                <a:cs typeface="Courier"/>
              </a:rPr>
              <a:t>&gt;&gt; </a:t>
            </a:r>
            <a:r>
              <a:rPr lang="en-US" dirty="0" err="1">
                <a:latin typeface="Courier"/>
                <a:cs typeface="Courier"/>
              </a:rPr>
              <a:t>useFunction</a:t>
            </a:r>
            <a:r>
              <a:rPr lang="en-US" dirty="0">
                <a:latin typeface="Courier"/>
                <a:cs typeface="Courier"/>
              </a:rPr>
              <a:t>(</a:t>
            </a:r>
            <a:r>
              <a:rPr lang="en-US" dirty="0" err="1">
                <a:latin typeface="Courier"/>
                <a:cs typeface="Courier"/>
              </a:rPr>
              <a:t>addOne</a:t>
            </a:r>
            <a:r>
              <a:rPr lang="en-US" dirty="0">
                <a:latin typeface="Courier"/>
                <a:cs typeface="Courier"/>
              </a:rPr>
              <a:t>, 9) </a:t>
            </a:r>
            <a:endParaRPr lang="en-US" dirty="0" smtClean="0">
              <a:latin typeface="Courier"/>
              <a:cs typeface="Courier"/>
            </a:endParaRPr>
          </a:p>
          <a:p>
            <a:pPr marL="82296" indent="0">
              <a:buNone/>
            </a:pPr>
            <a:r>
              <a:rPr lang="en-US" dirty="0" smtClean="0">
                <a:latin typeface="Courier"/>
                <a:cs typeface="Courier"/>
              </a:rPr>
              <a:t>100 </a:t>
            </a:r>
          </a:p>
          <a:p>
            <a:pPr marL="82296" indent="0">
              <a:buNone/>
            </a:pPr>
            <a:r>
              <a:rPr lang="en-US" dirty="0" smtClean="0">
                <a:latin typeface="Courier"/>
                <a:cs typeface="Courier"/>
              </a:rPr>
              <a:t>&gt;</a:t>
            </a:r>
            <a:r>
              <a:rPr lang="en-US" dirty="0">
                <a:latin typeface="Courier"/>
                <a:cs typeface="Courier"/>
              </a:rPr>
              <a:t>&gt;&gt; </a:t>
            </a:r>
            <a:r>
              <a:rPr lang="en-US" dirty="0" err="1">
                <a:latin typeface="Courier"/>
                <a:cs typeface="Courier"/>
              </a:rPr>
              <a:t>useFunction</a:t>
            </a:r>
            <a:r>
              <a:rPr lang="en-US" dirty="0">
                <a:latin typeface="Courier"/>
                <a:cs typeface="Courier"/>
              </a:rPr>
              <a:t>(</a:t>
            </a:r>
            <a:r>
              <a:rPr lang="en-US" dirty="0" err="1">
                <a:latin typeface="Courier"/>
                <a:cs typeface="Courier"/>
              </a:rPr>
              <a:t>addOne</a:t>
            </a:r>
            <a:r>
              <a:rPr lang="en-US" dirty="0">
                <a:latin typeface="Courier"/>
                <a:cs typeface="Courier"/>
              </a:rPr>
              <a:t>, 0) </a:t>
            </a:r>
            <a:endParaRPr lang="en-US" dirty="0" smtClean="0">
              <a:latin typeface="Courier"/>
              <a:cs typeface="Courier"/>
            </a:endParaRPr>
          </a:p>
          <a:p>
            <a:pPr marL="82296" indent="0">
              <a:buNone/>
            </a:pPr>
            <a:r>
              <a:rPr lang="en-US" dirty="0" smtClean="0">
                <a:latin typeface="Courier"/>
                <a:cs typeface="Courier"/>
              </a:rPr>
              <a:t>1 </a:t>
            </a:r>
            <a:endParaRPr lang="en-US" dirty="0">
              <a:latin typeface="Courier"/>
              <a:cs typeface="Courier"/>
            </a:endParaRPr>
          </a:p>
          <a:p>
            <a:endParaRPr lang="en-US" dirty="0"/>
          </a:p>
        </p:txBody>
      </p:sp>
    </p:spTree>
    <p:extLst>
      <p:ext uri="{BB962C8B-B14F-4D97-AF65-F5344CB8AC3E}">
        <p14:creationId xmlns:p14="http://schemas.microsoft.com/office/powerpoint/2010/main" val="441066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normAutofit/>
          </a:bodyPr>
          <a:lstStyle/>
          <a:p>
            <a:r>
              <a:rPr lang="en-US" sz="2400" dirty="0"/>
              <a:t>Given a pair of identically-sized lists, say [1, 2, 3, …], and ['</a:t>
            </a:r>
            <a:r>
              <a:rPr lang="en-US" sz="2400" dirty="0" err="1"/>
              <a:t>abc</a:t>
            </a:r>
            <a:r>
              <a:rPr lang="en-US" sz="2400" dirty="0"/>
              <a:t>', '</a:t>
            </a:r>
            <a:r>
              <a:rPr lang="en-US" sz="2400" dirty="0" err="1"/>
              <a:t>def</a:t>
            </a:r>
            <a:r>
              <a:rPr lang="en-US" sz="2400" dirty="0"/>
              <a:t>', '</a:t>
            </a:r>
            <a:r>
              <a:rPr lang="en-US" sz="2400" dirty="0" err="1"/>
              <a:t>ghi</a:t>
            </a:r>
            <a:r>
              <a:rPr lang="en-US" sz="2400" dirty="0"/>
              <a:t>', …], merge both lists into a single list consisting of tuples of elements of each list so that our result looks like: </a:t>
            </a:r>
            <a:r>
              <a:rPr lang="en-US" sz="2400" dirty="0" smtClean="0"/>
              <a:t>[</a:t>
            </a:r>
            <a:r>
              <a:rPr lang="en-US" sz="2400" dirty="0"/>
              <a:t>(1, '</a:t>
            </a:r>
            <a:r>
              <a:rPr lang="en-US" sz="2400" dirty="0" err="1"/>
              <a:t>abc</a:t>
            </a:r>
            <a:r>
              <a:rPr lang="en-US" sz="2400" dirty="0"/>
              <a:t>'), (2, '</a:t>
            </a:r>
            <a:r>
              <a:rPr lang="en-US" sz="2400" dirty="0" err="1"/>
              <a:t>def</a:t>
            </a:r>
            <a:r>
              <a:rPr lang="en-US" sz="2400" dirty="0"/>
              <a:t>'), (3, '</a:t>
            </a:r>
            <a:r>
              <a:rPr lang="en-US" sz="2400" dirty="0" err="1"/>
              <a:t>ghi</a:t>
            </a:r>
            <a:r>
              <a:rPr lang="en-US" sz="2400" dirty="0"/>
              <a:t>'), </a:t>
            </a:r>
            <a:r>
              <a:rPr lang="en-US" sz="2400" dirty="0" smtClean="0"/>
              <a:t>…</a:t>
            </a:r>
            <a:r>
              <a:rPr lang="en-US" sz="2400" dirty="0"/>
              <a:t>]</a:t>
            </a:r>
            <a:endParaRPr lang="en-US" sz="2400" dirty="0" smtClean="0"/>
          </a:p>
          <a:p>
            <a:pPr marL="82296" indent="0">
              <a:buNone/>
            </a:pPr>
            <a:endParaRPr lang="en-US" sz="2400" dirty="0" smtClean="0">
              <a:latin typeface="Courier"/>
              <a:cs typeface="Courier"/>
            </a:endParaRPr>
          </a:p>
          <a:p>
            <a:pPr marL="82296" indent="0">
              <a:buNone/>
            </a:pPr>
            <a:r>
              <a:rPr lang="en-US" sz="1600" dirty="0" err="1" smtClean="0">
                <a:latin typeface="Courier"/>
                <a:cs typeface="Courier"/>
              </a:rPr>
              <a:t>def</a:t>
            </a:r>
            <a:r>
              <a:rPr lang="en-US" sz="1600" dirty="0" smtClean="0">
                <a:latin typeface="Courier"/>
                <a:cs typeface="Courier"/>
              </a:rPr>
              <a:t> </a:t>
            </a:r>
            <a:r>
              <a:rPr lang="en-US" sz="1600" dirty="0" err="1" smtClean="0">
                <a:latin typeface="Courier"/>
                <a:cs typeface="Courier"/>
              </a:rPr>
              <a:t>merge_lists</a:t>
            </a:r>
            <a:r>
              <a:rPr lang="en-US" sz="1600" dirty="0" smtClean="0">
                <a:latin typeface="Courier"/>
                <a:cs typeface="Courier"/>
              </a:rPr>
              <a:t>(l1, l2):</a:t>
            </a:r>
          </a:p>
          <a:p>
            <a:pPr marL="82296" indent="0">
              <a:buNone/>
            </a:pPr>
            <a:r>
              <a:rPr lang="en-US" sz="1600" dirty="0">
                <a:latin typeface="Courier"/>
                <a:cs typeface="Courier"/>
              </a:rPr>
              <a:t> </a:t>
            </a:r>
            <a:r>
              <a:rPr lang="en-US" sz="1600" dirty="0" smtClean="0">
                <a:latin typeface="Courier"/>
                <a:cs typeface="Courier"/>
              </a:rPr>
              <a:t> #Code</a:t>
            </a:r>
          </a:p>
          <a:p>
            <a:pPr marL="82296" indent="0">
              <a:buNone/>
            </a:pPr>
            <a:endParaRPr lang="en-US" sz="1600" dirty="0" smtClean="0">
              <a:latin typeface="Courier"/>
              <a:cs typeface="Courier"/>
            </a:endParaRPr>
          </a:p>
          <a:p>
            <a:pPr marL="82296" indent="0">
              <a:buNone/>
            </a:pPr>
            <a:r>
              <a:rPr lang="en-US" sz="1600" dirty="0" smtClean="0">
                <a:latin typeface="Courier"/>
                <a:cs typeface="Courier"/>
              </a:rPr>
              <a:t>&gt;&gt;&gt; </a:t>
            </a:r>
            <a:r>
              <a:rPr lang="en-US" sz="1600" dirty="0" err="1" smtClean="0">
                <a:latin typeface="Courier"/>
                <a:cs typeface="Courier"/>
              </a:rPr>
              <a:t>merge_lists</a:t>
            </a:r>
            <a:r>
              <a:rPr lang="en-US" sz="1600" dirty="0" smtClean="0">
                <a:latin typeface="Courier"/>
                <a:cs typeface="Courier"/>
              </a:rPr>
              <a:t>([1,2,3],[‘</a:t>
            </a:r>
            <a:r>
              <a:rPr lang="en-US" sz="1600" dirty="0" err="1" smtClean="0">
                <a:latin typeface="Courier"/>
                <a:cs typeface="Courier"/>
              </a:rPr>
              <a:t>abc</a:t>
            </a:r>
            <a:r>
              <a:rPr lang="en-US" sz="1600" dirty="0" smtClean="0">
                <a:latin typeface="Courier"/>
                <a:cs typeface="Courier"/>
              </a:rPr>
              <a:t>’,’</a:t>
            </a:r>
            <a:r>
              <a:rPr lang="en-US" sz="1600" dirty="0" err="1" smtClean="0">
                <a:latin typeface="Courier"/>
                <a:cs typeface="Courier"/>
              </a:rPr>
              <a:t>def</a:t>
            </a:r>
            <a:r>
              <a:rPr lang="en-US" sz="1600" dirty="0" smtClean="0">
                <a:latin typeface="Courier"/>
                <a:cs typeface="Courier"/>
              </a:rPr>
              <a:t>’,’</a:t>
            </a:r>
            <a:r>
              <a:rPr lang="en-US" sz="1600" dirty="0" err="1" smtClean="0">
                <a:latin typeface="Courier"/>
                <a:cs typeface="Courier"/>
              </a:rPr>
              <a:t>ghi</a:t>
            </a:r>
            <a:r>
              <a:rPr lang="en-US" sz="1600" dirty="0" smtClean="0">
                <a:latin typeface="Courier"/>
                <a:cs typeface="Courier"/>
              </a:rPr>
              <a:t>’])</a:t>
            </a:r>
          </a:p>
          <a:p>
            <a:pPr marL="82296" indent="0">
              <a:buNone/>
            </a:pPr>
            <a:r>
              <a:rPr lang="en-US" sz="1600" dirty="0" smtClean="0">
                <a:latin typeface="Courier"/>
                <a:cs typeface="Courier"/>
              </a:rPr>
              <a:t>[(1,’abc’),(2,’def’),(3,’ghi’)]</a:t>
            </a:r>
          </a:p>
          <a:p>
            <a:pPr marL="82296" indent="0">
              <a:buNone/>
            </a:pPr>
            <a:r>
              <a:rPr lang="en-US" sz="1600" dirty="0">
                <a:latin typeface="Courier"/>
                <a:cs typeface="Courier"/>
              </a:rPr>
              <a:t>&gt;&gt;&gt; </a:t>
            </a:r>
            <a:r>
              <a:rPr lang="en-US" sz="1600" dirty="0" err="1">
                <a:latin typeface="Courier"/>
                <a:cs typeface="Courier"/>
              </a:rPr>
              <a:t>merge_lists</a:t>
            </a:r>
            <a:r>
              <a:rPr lang="en-US" sz="1600" dirty="0">
                <a:latin typeface="Courier"/>
                <a:cs typeface="Courier"/>
              </a:rPr>
              <a:t>([</a:t>
            </a:r>
            <a:r>
              <a:rPr lang="en-US" sz="1600" dirty="0" smtClean="0">
                <a:latin typeface="Courier"/>
                <a:cs typeface="Courier"/>
              </a:rPr>
              <a:t>1,2,3,4]</a:t>
            </a:r>
            <a:r>
              <a:rPr lang="en-US" sz="1600" dirty="0">
                <a:latin typeface="Courier"/>
                <a:cs typeface="Courier"/>
              </a:rPr>
              <a:t>,[‘</a:t>
            </a:r>
            <a:r>
              <a:rPr lang="en-US" sz="1600" dirty="0" err="1">
                <a:latin typeface="Courier"/>
                <a:cs typeface="Courier"/>
              </a:rPr>
              <a:t>abc</a:t>
            </a:r>
            <a:r>
              <a:rPr lang="en-US" sz="1600" dirty="0">
                <a:latin typeface="Courier"/>
                <a:cs typeface="Courier"/>
              </a:rPr>
              <a:t>’,’</a:t>
            </a:r>
            <a:r>
              <a:rPr lang="en-US" sz="1600" dirty="0" err="1">
                <a:latin typeface="Courier"/>
                <a:cs typeface="Courier"/>
              </a:rPr>
              <a:t>def</a:t>
            </a:r>
            <a:r>
              <a:rPr lang="en-US" sz="1600" dirty="0">
                <a:latin typeface="Courier"/>
                <a:cs typeface="Courier"/>
              </a:rPr>
              <a:t>’,’</a:t>
            </a:r>
            <a:r>
              <a:rPr lang="en-US" sz="1600" dirty="0" err="1">
                <a:latin typeface="Courier"/>
                <a:cs typeface="Courier"/>
              </a:rPr>
              <a:t>ghi</a:t>
            </a:r>
            <a:r>
              <a:rPr lang="en-US" sz="1600" dirty="0" smtClean="0">
                <a:latin typeface="Courier"/>
                <a:cs typeface="Courier"/>
              </a:rPr>
              <a:t>’,‘</a:t>
            </a:r>
            <a:r>
              <a:rPr lang="en-US" sz="1600" dirty="0" err="1" smtClean="0">
                <a:latin typeface="Courier"/>
                <a:cs typeface="Courier"/>
              </a:rPr>
              <a:t>jkl</a:t>
            </a:r>
            <a:r>
              <a:rPr lang="en-US" sz="1600" dirty="0" smtClean="0">
                <a:latin typeface="Courier"/>
                <a:cs typeface="Courier"/>
              </a:rPr>
              <a:t>’]</a:t>
            </a:r>
            <a:r>
              <a:rPr lang="en-US" sz="1600" dirty="0">
                <a:latin typeface="Courier"/>
                <a:cs typeface="Courier"/>
              </a:rPr>
              <a:t>)</a:t>
            </a:r>
          </a:p>
          <a:p>
            <a:pPr marL="82296" indent="0">
              <a:buNone/>
            </a:pPr>
            <a:r>
              <a:rPr lang="en-US" sz="1600" dirty="0">
                <a:latin typeface="Courier"/>
                <a:cs typeface="Courier"/>
              </a:rPr>
              <a:t>[(1,’abc’),(2,’def’),(3,’ghi’</a:t>
            </a:r>
            <a:r>
              <a:rPr lang="en-US" sz="1600" dirty="0" smtClean="0">
                <a:latin typeface="Courier"/>
                <a:cs typeface="Courier"/>
              </a:rPr>
              <a:t>),(4,’jkl’)]</a:t>
            </a:r>
            <a:endParaRPr lang="en-US" sz="1600" dirty="0">
              <a:latin typeface="Courier"/>
              <a:cs typeface="Courier"/>
            </a:endParaRPr>
          </a:p>
          <a:p>
            <a:pPr marL="82296" indent="0">
              <a:buNone/>
            </a:pPr>
            <a:endParaRPr lang="en-US" sz="2000" dirty="0">
              <a:latin typeface="Courier"/>
              <a:cs typeface="Courier"/>
            </a:endParaRPr>
          </a:p>
        </p:txBody>
      </p:sp>
    </p:spTree>
    <p:extLst>
      <p:ext uri="{BB962C8B-B14F-4D97-AF65-F5344CB8AC3E}">
        <p14:creationId xmlns:p14="http://schemas.microsoft.com/office/powerpoint/2010/main" val="2241291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lstStyle/>
          <a:p>
            <a:r>
              <a:rPr lang="en-US" sz="2800" dirty="0" smtClean="0"/>
              <a:t>Write a function to calculate the sales tax. It takes two inputs – cost and sales tax percentage. It should return the sales tax. If sales tax </a:t>
            </a:r>
            <a:r>
              <a:rPr lang="en-US" sz="2800" dirty="0"/>
              <a:t>percentage </a:t>
            </a:r>
            <a:r>
              <a:rPr lang="en-US" sz="2800" dirty="0" smtClean="0"/>
              <a:t>is not supplied, assume San Francisco’s sales tax of 8.75%.</a:t>
            </a:r>
          </a:p>
          <a:p>
            <a:pPr marL="82296" indent="0">
              <a:buNone/>
            </a:pPr>
            <a:r>
              <a:rPr lang="en-US" sz="2800" dirty="0" smtClean="0">
                <a:latin typeface="Courier"/>
                <a:cs typeface="Courier"/>
              </a:rPr>
              <a:t>&gt;&gt;&gt; </a:t>
            </a:r>
            <a:r>
              <a:rPr lang="en-US" sz="2800" dirty="0" err="1" smtClean="0">
                <a:latin typeface="Courier"/>
                <a:cs typeface="Courier"/>
              </a:rPr>
              <a:t>sales_tax_calc</a:t>
            </a:r>
            <a:r>
              <a:rPr lang="en-US" sz="2800" dirty="0" smtClean="0">
                <a:latin typeface="Courier"/>
                <a:cs typeface="Courier"/>
              </a:rPr>
              <a:t>(100, 9)</a:t>
            </a:r>
          </a:p>
          <a:p>
            <a:pPr marL="82296" indent="0">
              <a:buNone/>
            </a:pPr>
            <a:r>
              <a:rPr lang="en-US" sz="2800" dirty="0" smtClean="0">
                <a:latin typeface="Courier"/>
                <a:cs typeface="Courier"/>
              </a:rPr>
              <a:t>9.0</a:t>
            </a:r>
          </a:p>
          <a:p>
            <a:pPr marL="82296" indent="0">
              <a:buNone/>
            </a:pPr>
            <a:r>
              <a:rPr lang="en-US" sz="2800" dirty="0">
                <a:latin typeface="Courier"/>
                <a:cs typeface="Courier"/>
              </a:rPr>
              <a:t>&gt;&gt;&gt; </a:t>
            </a:r>
            <a:r>
              <a:rPr lang="en-US" sz="2800" dirty="0" err="1">
                <a:latin typeface="Courier"/>
                <a:cs typeface="Courier"/>
              </a:rPr>
              <a:t>sales_tax_calc</a:t>
            </a:r>
            <a:r>
              <a:rPr lang="en-US" sz="2800" dirty="0" smtClean="0">
                <a:latin typeface="Courier"/>
                <a:cs typeface="Courier"/>
              </a:rPr>
              <a:t>(50)</a:t>
            </a:r>
            <a:endParaRPr lang="en-US" sz="2800" dirty="0">
              <a:latin typeface="Courier"/>
              <a:cs typeface="Courier"/>
            </a:endParaRPr>
          </a:p>
          <a:p>
            <a:pPr marL="82296" indent="0">
              <a:buNone/>
            </a:pPr>
            <a:r>
              <a:rPr lang="en-US" sz="2800" dirty="0" smtClean="0">
                <a:latin typeface="Courier"/>
                <a:cs typeface="Courier"/>
              </a:rPr>
              <a:t>4.375</a:t>
            </a:r>
            <a:endParaRPr lang="en-US" sz="2800" dirty="0">
              <a:latin typeface="Courier"/>
              <a:cs typeface="Courier"/>
            </a:endParaRPr>
          </a:p>
          <a:p>
            <a:endParaRPr lang="en-US" dirty="0"/>
          </a:p>
        </p:txBody>
      </p:sp>
    </p:spTree>
    <p:extLst>
      <p:ext uri="{BB962C8B-B14F-4D97-AF65-F5344CB8AC3E}">
        <p14:creationId xmlns:p14="http://schemas.microsoft.com/office/powerpoint/2010/main" val="3302835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normAutofit/>
          </a:bodyPr>
          <a:lstStyle/>
          <a:p>
            <a:r>
              <a:rPr lang="en-US" sz="2400" dirty="0" smtClean="0"/>
              <a:t>Create </a:t>
            </a:r>
            <a:r>
              <a:rPr lang="en-US" sz="2400" dirty="0"/>
              <a:t>a function that takes a total time in </a:t>
            </a:r>
            <a:r>
              <a:rPr lang="en-US" sz="2400" dirty="0" smtClean="0"/>
              <a:t>seconds and </a:t>
            </a:r>
            <a:r>
              <a:rPr lang="en-US" sz="2400" dirty="0"/>
              <a:t>returns the equivalent in </a:t>
            </a:r>
            <a:r>
              <a:rPr lang="en-US" sz="2400" dirty="0" smtClean="0"/>
              <a:t>hours, minutes and seconds.</a:t>
            </a:r>
          </a:p>
          <a:p>
            <a:pPr marL="82296" indent="0">
              <a:buNone/>
            </a:pPr>
            <a:endParaRPr lang="en-US" sz="2400" dirty="0" smtClean="0">
              <a:latin typeface="Courier"/>
              <a:cs typeface="Courier"/>
            </a:endParaRPr>
          </a:p>
          <a:p>
            <a:pPr marL="82296" indent="0">
              <a:buNone/>
            </a:pPr>
            <a:r>
              <a:rPr lang="en-US" sz="2400" dirty="0" err="1" smtClean="0">
                <a:latin typeface="Courier"/>
                <a:cs typeface="Courier"/>
              </a:rPr>
              <a:t>def</a:t>
            </a:r>
            <a:r>
              <a:rPr lang="en-US" sz="2400" dirty="0" smtClean="0">
                <a:latin typeface="Courier"/>
                <a:cs typeface="Courier"/>
              </a:rPr>
              <a:t> </a:t>
            </a:r>
            <a:r>
              <a:rPr lang="en-US" sz="2400" dirty="0" err="1" smtClean="0">
                <a:latin typeface="Courier"/>
                <a:cs typeface="Courier"/>
              </a:rPr>
              <a:t>convert_time</a:t>
            </a:r>
            <a:r>
              <a:rPr lang="en-US" sz="2400" dirty="0" smtClean="0">
                <a:latin typeface="Courier"/>
                <a:cs typeface="Courier"/>
              </a:rPr>
              <a:t>(seconds):</a:t>
            </a:r>
          </a:p>
          <a:p>
            <a:pPr marL="82296" indent="0">
              <a:buNone/>
            </a:pPr>
            <a:r>
              <a:rPr lang="en-US" sz="2400" dirty="0">
                <a:latin typeface="Courier"/>
                <a:cs typeface="Courier"/>
              </a:rPr>
              <a:t> </a:t>
            </a:r>
            <a:r>
              <a:rPr lang="en-US" sz="2400" dirty="0" smtClean="0">
                <a:latin typeface="Courier"/>
                <a:cs typeface="Courier"/>
              </a:rPr>
              <a:t>    #Code here</a:t>
            </a:r>
          </a:p>
          <a:p>
            <a:pPr marL="82296" indent="0">
              <a:buNone/>
            </a:pPr>
            <a:endParaRPr lang="en-US" sz="2400" dirty="0">
              <a:latin typeface="Courier"/>
              <a:cs typeface="Courier"/>
            </a:endParaRPr>
          </a:p>
          <a:p>
            <a:pPr marL="82296" indent="0">
              <a:buNone/>
            </a:pPr>
            <a:r>
              <a:rPr lang="en-US" sz="2400" dirty="0" smtClean="0">
                <a:latin typeface="Courier"/>
                <a:cs typeface="Courier"/>
              </a:rPr>
              <a:t>&gt;&gt;&gt; </a:t>
            </a:r>
            <a:r>
              <a:rPr lang="en-US" sz="2400" dirty="0" err="1" smtClean="0">
                <a:latin typeface="Courier"/>
                <a:cs typeface="Courier"/>
              </a:rPr>
              <a:t>convert_time</a:t>
            </a:r>
            <a:r>
              <a:rPr lang="en-US" sz="2400" dirty="0" smtClean="0">
                <a:latin typeface="Courier"/>
                <a:cs typeface="Courier"/>
              </a:rPr>
              <a:t>(59):</a:t>
            </a:r>
          </a:p>
          <a:p>
            <a:pPr marL="82296" indent="0">
              <a:buNone/>
            </a:pPr>
            <a:r>
              <a:rPr lang="en-US" sz="2400" dirty="0" smtClean="0">
                <a:latin typeface="Courier"/>
                <a:cs typeface="Courier"/>
              </a:rPr>
              <a:t>59 seconds</a:t>
            </a:r>
          </a:p>
          <a:p>
            <a:pPr marL="82296" indent="0">
              <a:buNone/>
            </a:pPr>
            <a:r>
              <a:rPr lang="en-US" sz="2400" dirty="0" smtClean="0">
                <a:latin typeface="Courier"/>
                <a:cs typeface="Courier"/>
              </a:rPr>
              <a:t>&gt;&gt;&gt; </a:t>
            </a:r>
            <a:r>
              <a:rPr lang="en-US" sz="2400" dirty="0" err="1" smtClean="0">
                <a:latin typeface="Courier"/>
                <a:cs typeface="Courier"/>
              </a:rPr>
              <a:t>convert_time</a:t>
            </a:r>
            <a:r>
              <a:rPr lang="en-US" sz="2400" dirty="0" smtClean="0">
                <a:latin typeface="Courier"/>
                <a:cs typeface="Courier"/>
              </a:rPr>
              <a:t>(3665):</a:t>
            </a:r>
          </a:p>
          <a:p>
            <a:pPr marL="82296" indent="0">
              <a:buNone/>
            </a:pPr>
            <a:r>
              <a:rPr lang="en-US" sz="2400" dirty="0" smtClean="0">
                <a:latin typeface="Courier"/>
                <a:cs typeface="Courier"/>
              </a:rPr>
              <a:t>1 hour 1 min 5 second</a:t>
            </a:r>
            <a:endParaRPr lang="en-US" sz="2400" dirty="0">
              <a:latin typeface="Courier"/>
              <a:cs typeface="Courier"/>
            </a:endParaRPr>
          </a:p>
        </p:txBody>
      </p:sp>
    </p:spTree>
    <p:extLst>
      <p:ext uri="{BB962C8B-B14F-4D97-AF65-F5344CB8AC3E}">
        <p14:creationId xmlns:p14="http://schemas.microsoft.com/office/powerpoint/2010/main" val="2059126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lstStyle/>
          <a:p>
            <a:r>
              <a:rPr lang="en-US" sz="2400" dirty="0"/>
              <a:t>Write a function named </a:t>
            </a:r>
            <a:r>
              <a:rPr lang="en-US" sz="2400" dirty="0" err="1"/>
              <a:t>right_justify</a:t>
            </a:r>
            <a:r>
              <a:rPr lang="en-US" sz="2400" dirty="0"/>
              <a:t> that takes a string named s as a parameter and prints the string with enough leading spaces so that the last letter of the string is in column </a:t>
            </a:r>
            <a:r>
              <a:rPr lang="en-US" sz="2400" dirty="0" smtClean="0"/>
              <a:t>50 </a:t>
            </a:r>
            <a:r>
              <a:rPr lang="en-US" sz="2400" dirty="0"/>
              <a:t>of the display.</a:t>
            </a:r>
          </a:p>
          <a:p>
            <a:pPr marL="82296" indent="0">
              <a:buNone/>
            </a:pPr>
            <a:endParaRPr lang="en-US" sz="1800" dirty="0" smtClean="0">
              <a:latin typeface="Courier"/>
              <a:cs typeface="Courier"/>
            </a:endParaRPr>
          </a:p>
          <a:p>
            <a:pPr marL="82296" indent="0">
              <a:buNone/>
            </a:pPr>
            <a:endParaRPr lang="en-US" sz="1800" dirty="0">
              <a:latin typeface="Courier"/>
              <a:cs typeface="Courier"/>
            </a:endParaRPr>
          </a:p>
          <a:p>
            <a:pPr marL="82296" indent="0">
              <a:buNone/>
            </a:pPr>
            <a:r>
              <a:rPr lang="en-US" sz="1800" dirty="0" smtClean="0">
                <a:latin typeface="Courier"/>
                <a:cs typeface="Courier"/>
              </a:rPr>
              <a:t>&gt;</a:t>
            </a:r>
            <a:r>
              <a:rPr lang="en-US" sz="1800" dirty="0">
                <a:latin typeface="Courier"/>
                <a:cs typeface="Courier"/>
              </a:rPr>
              <a:t>&gt;&gt; </a:t>
            </a:r>
            <a:r>
              <a:rPr lang="en-US" sz="1800" dirty="0" err="1">
                <a:latin typeface="Courier"/>
                <a:cs typeface="Courier"/>
              </a:rPr>
              <a:t>right_justify</a:t>
            </a:r>
            <a:r>
              <a:rPr lang="en-US" sz="1800" dirty="0">
                <a:latin typeface="Courier"/>
                <a:cs typeface="Courier"/>
              </a:rPr>
              <a:t>('</a:t>
            </a:r>
            <a:r>
              <a:rPr lang="en-US" sz="1800" dirty="0" err="1">
                <a:latin typeface="Courier"/>
                <a:cs typeface="Courier"/>
              </a:rPr>
              <a:t>allen</a:t>
            </a:r>
            <a:r>
              <a:rPr lang="en-US" sz="1800" dirty="0">
                <a:latin typeface="Courier"/>
                <a:cs typeface="Courier"/>
              </a:rPr>
              <a:t>')</a:t>
            </a:r>
          </a:p>
          <a:p>
            <a:pPr marL="82296" indent="0">
              <a:buNone/>
            </a:pPr>
            <a:r>
              <a:rPr lang="en-US" sz="1800" dirty="0">
                <a:latin typeface="Courier"/>
                <a:cs typeface="Courier"/>
              </a:rPr>
              <a:t>           </a:t>
            </a:r>
            <a:r>
              <a:rPr lang="en-US" sz="1800" dirty="0" smtClean="0">
                <a:latin typeface="Courier"/>
                <a:cs typeface="Courier"/>
              </a:rPr>
              <a:t>                                  </a:t>
            </a:r>
            <a:r>
              <a:rPr lang="en-US" sz="1800" dirty="0" err="1" smtClean="0">
                <a:latin typeface="Courier"/>
                <a:cs typeface="Courier"/>
              </a:rPr>
              <a:t>allen</a:t>
            </a:r>
            <a:endParaRPr lang="en-US" sz="1800" dirty="0" smtClean="0">
              <a:latin typeface="Courier"/>
              <a:cs typeface="Courier"/>
            </a:endParaRPr>
          </a:p>
          <a:p>
            <a:pPr marL="82296" indent="0">
              <a:buNone/>
            </a:pPr>
            <a:endParaRPr lang="en-US" sz="1800" dirty="0" smtClean="0">
              <a:latin typeface="Courier"/>
              <a:cs typeface="Courier"/>
            </a:endParaRPr>
          </a:p>
          <a:p>
            <a:pPr marL="82296" indent="0">
              <a:buNone/>
            </a:pPr>
            <a:endParaRPr lang="en-US" sz="1800" dirty="0" smtClean="0">
              <a:latin typeface="Courier"/>
              <a:cs typeface="Courier"/>
            </a:endParaRPr>
          </a:p>
        </p:txBody>
      </p:sp>
    </p:spTree>
    <p:extLst>
      <p:ext uri="{BB962C8B-B14F-4D97-AF65-F5344CB8AC3E}">
        <p14:creationId xmlns:p14="http://schemas.microsoft.com/office/powerpoint/2010/main" val="4786176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normAutofit/>
          </a:bodyPr>
          <a:lstStyle/>
          <a:p>
            <a:r>
              <a:rPr lang="en-US" dirty="0"/>
              <a:t>Determine the total number of vowels, consonants, and words (separated by spaces) in a text sentence. Ignore special cases for vowels and consonants such as “h,” “y,” “</a:t>
            </a:r>
            <a:r>
              <a:rPr lang="en-US" dirty="0" err="1"/>
              <a:t>qu</a:t>
            </a:r>
            <a:r>
              <a:rPr lang="en-US" dirty="0"/>
              <a:t>,” etc</a:t>
            </a:r>
            <a:r>
              <a:rPr lang="en-US" dirty="0" smtClean="0"/>
              <a:t>.</a:t>
            </a:r>
          </a:p>
          <a:p>
            <a:endParaRPr lang="en-US" dirty="0"/>
          </a:p>
          <a:p>
            <a:pPr marL="82296" indent="0">
              <a:buNone/>
            </a:pPr>
            <a:r>
              <a:rPr lang="en-US" sz="2400" dirty="0" smtClean="0">
                <a:latin typeface="Courier"/>
                <a:cs typeface="Courier"/>
              </a:rPr>
              <a:t>&gt;&gt;&gt; </a:t>
            </a:r>
            <a:r>
              <a:rPr lang="en-US" sz="2400" dirty="0" err="1" smtClean="0">
                <a:latin typeface="Courier"/>
                <a:cs typeface="Courier"/>
              </a:rPr>
              <a:t>text_process</a:t>
            </a:r>
            <a:r>
              <a:rPr lang="en-US" sz="2400" dirty="0" smtClean="0">
                <a:latin typeface="Courier"/>
                <a:cs typeface="Courier"/>
              </a:rPr>
              <a:t>(“this is a line”)</a:t>
            </a:r>
          </a:p>
          <a:p>
            <a:pPr marL="82296" indent="0">
              <a:buNone/>
            </a:pPr>
            <a:r>
              <a:rPr lang="en-US" sz="2400" dirty="0" smtClean="0">
                <a:latin typeface="Courier"/>
                <a:cs typeface="Courier"/>
              </a:rPr>
              <a:t>5 vowels, 6 consonants, 4 words</a:t>
            </a:r>
            <a:endParaRPr lang="en-US" sz="2400" dirty="0">
              <a:latin typeface="Courier"/>
              <a:cs typeface="Courier"/>
            </a:endParaRPr>
          </a:p>
        </p:txBody>
      </p:sp>
    </p:spTree>
    <p:extLst>
      <p:ext uri="{BB962C8B-B14F-4D97-AF65-F5344CB8AC3E}">
        <p14:creationId xmlns:p14="http://schemas.microsoft.com/office/powerpoint/2010/main" val="17183962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normAutofit lnSpcReduction="10000"/>
          </a:bodyPr>
          <a:lstStyle/>
          <a:p>
            <a:r>
              <a:rPr lang="en-US" sz="2400" i="1" dirty="0"/>
              <a:t>Factors.</a:t>
            </a:r>
            <a:r>
              <a:rPr lang="en-US" sz="2400" dirty="0"/>
              <a:t> Write a function called </a:t>
            </a:r>
            <a:r>
              <a:rPr lang="en-US" sz="2400" dirty="0" err="1"/>
              <a:t>getfactors</a:t>
            </a:r>
            <a:r>
              <a:rPr lang="en-US" sz="2400" dirty="0"/>
              <a:t>() that takes a single integer as an argument and returns a list of all its factors, including </a:t>
            </a:r>
            <a:r>
              <a:rPr lang="en-US" sz="2400" dirty="0">
                <a:latin typeface="Arial" charset="0"/>
                <a:ea typeface="Arial" charset="0"/>
                <a:cs typeface="Arial" charset="0"/>
              </a:rPr>
              <a:t>1</a:t>
            </a:r>
            <a:r>
              <a:rPr lang="en-US" sz="2400" dirty="0"/>
              <a:t> and itself</a:t>
            </a:r>
            <a:r>
              <a:rPr lang="en-US" sz="2400" dirty="0" smtClean="0"/>
              <a:t>.</a:t>
            </a:r>
          </a:p>
          <a:p>
            <a:endParaRPr lang="en-US" sz="2400" dirty="0"/>
          </a:p>
          <a:p>
            <a:pPr marL="82296" indent="0">
              <a:buNone/>
            </a:pPr>
            <a:r>
              <a:rPr lang="en-US" sz="2400" dirty="0" smtClean="0">
                <a:latin typeface="Courier"/>
                <a:cs typeface="Courier"/>
              </a:rPr>
              <a:t>&gt;&gt;&gt; </a:t>
            </a:r>
            <a:r>
              <a:rPr lang="en-US" sz="2400" dirty="0" err="1" smtClean="0">
                <a:latin typeface="Courier"/>
                <a:cs typeface="Courier"/>
              </a:rPr>
              <a:t>getfactors</a:t>
            </a:r>
            <a:r>
              <a:rPr lang="en-US" sz="2400" dirty="0" smtClean="0">
                <a:latin typeface="Courier"/>
                <a:cs typeface="Courier"/>
              </a:rPr>
              <a:t>(6)</a:t>
            </a:r>
          </a:p>
          <a:p>
            <a:pPr marL="82296" indent="0">
              <a:buNone/>
            </a:pPr>
            <a:r>
              <a:rPr lang="en-US" sz="2400" dirty="0" smtClean="0">
                <a:latin typeface="Courier"/>
                <a:cs typeface="Courier"/>
              </a:rPr>
              <a:t>[1,2,3,6]</a:t>
            </a:r>
          </a:p>
          <a:p>
            <a:pPr marL="82296" indent="0">
              <a:buNone/>
            </a:pPr>
            <a:r>
              <a:rPr lang="en-US" sz="2400" dirty="0" smtClean="0">
                <a:latin typeface="Courier"/>
                <a:cs typeface="Courier"/>
              </a:rPr>
              <a:t>&gt;&gt;&gt; </a:t>
            </a:r>
            <a:r>
              <a:rPr lang="en-US" sz="2400" dirty="0" err="1" smtClean="0">
                <a:latin typeface="Courier"/>
                <a:cs typeface="Courier"/>
              </a:rPr>
              <a:t>getfactors</a:t>
            </a:r>
            <a:r>
              <a:rPr lang="en-US" sz="2400" dirty="0" smtClean="0">
                <a:latin typeface="Courier"/>
                <a:cs typeface="Courier"/>
              </a:rPr>
              <a:t>(11)</a:t>
            </a:r>
          </a:p>
          <a:p>
            <a:pPr marL="82296" indent="0">
              <a:buNone/>
            </a:pPr>
            <a:r>
              <a:rPr lang="en-US" sz="2400" dirty="0" smtClean="0">
                <a:latin typeface="Courier"/>
                <a:cs typeface="Courier"/>
              </a:rPr>
              <a:t>[1,11]</a:t>
            </a:r>
          </a:p>
          <a:p>
            <a:pPr marL="82296" indent="0">
              <a:buNone/>
            </a:pPr>
            <a:r>
              <a:rPr lang="en-US" sz="2400" dirty="0" smtClean="0">
                <a:latin typeface="Courier"/>
                <a:cs typeface="Courier"/>
              </a:rPr>
              <a:t>&gt;&gt;&gt; </a:t>
            </a:r>
            <a:r>
              <a:rPr lang="en-US" sz="2400" dirty="0" err="1" smtClean="0">
                <a:latin typeface="Courier"/>
                <a:cs typeface="Courier"/>
              </a:rPr>
              <a:t>getfactors</a:t>
            </a:r>
            <a:r>
              <a:rPr lang="en-US" sz="2400" dirty="0" smtClean="0">
                <a:latin typeface="Courier"/>
                <a:cs typeface="Courier"/>
              </a:rPr>
              <a:t>(15)</a:t>
            </a:r>
          </a:p>
          <a:p>
            <a:pPr marL="82296" indent="0">
              <a:buNone/>
            </a:pPr>
            <a:r>
              <a:rPr lang="en-US" sz="2400" dirty="0" smtClean="0">
                <a:latin typeface="Courier"/>
                <a:cs typeface="Courier"/>
              </a:rPr>
              <a:t>[1,3,5,15]</a:t>
            </a:r>
          </a:p>
          <a:p>
            <a:pPr marL="82296" indent="0">
              <a:buNone/>
            </a:pPr>
            <a:endParaRPr lang="en-US" sz="2400" dirty="0">
              <a:latin typeface="Courier"/>
              <a:cs typeface="Courier"/>
            </a:endParaRPr>
          </a:p>
          <a:p>
            <a:pPr marL="82296" indent="0">
              <a:buNone/>
            </a:pPr>
            <a:r>
              <a:rPr lang="en-US" sz="1400" dirty="0" smtClean="0">
                <a:latin typeface="Courier"/>
                <a:cs typeface="Courier"/>
              </a:rPr>
              <a:t>(Some exercises taken from </a:t>
            </a:r>
            <a:r>
              <a:rPr lang="en-US" sz="1400" dirty="0" err="1" smtClean="0">
                <a:latin typeface="Courier"/>
                <a:cs typeface="Courier"/>
              </a:rPr>
              <a:t>mysafaribooksonline.com</a:t>
            </a:r>
            <a:r>
              <a:rPr lang="en-US" sz="1400" dirty="0" smtClean="0">
                <a:latin typeface="Courier"/>
                <a:cs typeface="Courier"/>
              </a:rPr>
              <a:t>)</a:t>
            </a:r>
            <a:endParaRPr lang="en-US" sz="1400" dirty="0">
              <a:latin typeface="Courier"/>
              <a:cs typeface="Courier"/>
            </a:endParaRPr>
          </a:p>
        </p:txBody>
      </p:sp>
    </p:spTree>
    <p:extLst>
      <p:ext uri="{BB962C8B-B14F-4D97-AF65-F5344CB8AC3E}">
        <p14:creationId xmlns:p14="http://schemas.microsoft.com/office/powerpoint/2010/main" val="23546848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normAutofit/>
          </a:bodyPr>
          <a:lstStyle/>
          <a:p>
            <a:r>
              <a:rPr lang="en-US" sz="2400" i="1" dirty="0" smtClean="0"/>
              <a:t>Anagram: </a:t>
            </a:r>
            <a:r>
              <a:rPr lang="en-US" sz="2400" dirty="0" smtClean="0"/>
              <a:t>Write a function that accepts 2 strings and determines if those strings are anagrams of each other.</a:t>
            </a:r>
          </a:p>
          <a:p>
            <a:endParaRPr lang="en-US" sz="2400" dirty="0"/>
          </a:p>
          <a:p>
            <a:pPr marL="82296" indent="0">
              <a:buNone/>
            </a:pPr>
            <a:r>
              <a:rPr lang="en-US" sz="2400" dirty="0" smtClean="0">
                <a:latin typeface="Courier"/>
                <a:cs typeface="Courier"/>
              </a:rPr>
              <a:t>&gt;&gt;&gt; anagrams(“hello”, “</a:t>
            </a:r>
            <a:r>
              <a:rPr lang="en-US" sz="2400" dirty="0" err="1" smtClean="0">
                <a:latin typeface="Courier"/>
                <a:cs typeface="Courier"/>
              </a:rPr>
              <a:t>elohl</a:t>
            </a:r>
            <a:r>
              <a:rPr lang="en-US" sz="2400" dirty="0" smtClean="0">
                <a:latin typeface="Courier"/>
                <a:cs typeface="Courier"/>
              </a:rPr>
              <a:t>”)</a:t>
            </a:r>
          </a:p>
          <a:p>
            <a:pPr marL="82296" indent="0">
              <a:buNone/>
            </a:pPr>
            <a:r>
              <a:rPr lang="en-US" sz="2400" dirty="0" smtClean="0">
                <a:latin typeface="Courier"/>
                <a:cs typeface="Courier"/>
              </a:rPr>
              <a:t>True</a:t>
            </a:r>
          </a:p>
          <a:p>
            <a:pPr marL="82296" indent="0">
              <a:buNone/>
            </a:pPr>
            <a:r>
              <a:rPr lang="en-US" sz="2400" dirty="0" smtClean="0">
                <a:latin typeface="Courier"/>
                <a:cs typeface="Courier"/>
              </a:rPr>
              <a:t>&gt;&gt;&gt; anagrams(“hello”, “</a:t>
            </a:r>
            <a:r>
              <a:rPr lang="en-US" sz="2400" dirty="0" err="1" smtClean="0">
                <a:latin typeface="Courier"/>
                <a:cs typeface="Courier"/>
              </a:rPr>
              <a:t>heolp</a:t>
            </a:r>
            <a:r>
              <a:rPr lang="en-US" sz="2400" dirty="0" smtClean="0">
                <a:latin typeface="Courier"/>
                <a:cs typeface="Courier"/>
              </a:rPr>
              <a:t>”)</a:t>
            </a:r>
          </a:p>
          <a:p>
            <a:pPr marL="82296" indent="0">
              <a:buNone/>
            </a:pPr>
            <a:r>
              <a:rPr lang="en-US" sz="2400" dirty="0" smtClean="0">
                <a:latin typeface="Courier"/>
                <a:cs typeface="Courier"/>
              </a:rPr>
              <a:t>False</a:t>
            </a:r>
          </a:p>
        </p:txBody>
      </p:sp>
    </p:spTree>
    <p:extLst>
      <p:ext uri="{BB962C8B-B14F-4D97-AF65-F5344CB8AC3E}">
        <p14:creationId xmlns:p14="http://schemas.microsoft.com/office/powerpoint/2010/main" val="38420425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noAutofit/>
          </a:bodyPr>
          <a:lstStyle/>
          <a:p>
            <a:r>
              <a:rPr lang="en-US" sz="2400" dirty="0" smtClean="0"/>
              <a:t>Write a function </a:t>
            </a:r>
            <a:r>
              <a:rPr lang="en-US" sz="2400" dirty="0" err="1" smtClean="0"/>
              <a:t>sq_list</a:t>
            </a:r>
            <a:r>
              <a:rPr lang="en-US" sz="2400" dirty="0" smtClean="0"/>
              <a:t>() which takes a list of integers and returns a list of integers which are squares of elements in the input list. Use the map() function.</a:t>
            </a:r>
          </a:p>
          <a:p>
            <a:endParaRPr lang="en-US" sz="1200" dirty="0"/>
          </a:p>
          <a:p>
            <a:endParaRPr lang="en-US" sz="1200" dirty="0" smtClean="0"/>
          </a:p>
        </p:txBody>
      </p:sp>
      <p:sp>
        <p:nvSpPr>
          <p:cNvPr id="6" name="Rectangle 5"/>
          <p:cNvSpPr/>
          <p:nvPr/>
        </p:nvSpPr>
        <p:spPr>
          <a:xfrm>
            <a:off x="1847088" y="3524934"/>
            <a:ext cx="4572000" cy="1477328"/>
          </a:xfrm>
          <a:prstGeom prst="rect">
            <a:avLst/>
          </a:prstGeom>
        </p:spPr>
        <p:txBody>
          <a:bodyPr>
            <a:spAutoFit/>
          </a:bodyPr>
          <a:lstStyle/>
          <a:p>
            <a:pPr marL="82296" indent="0">
              <a:buNone/>
            </a:pPr>
            <a:r>
              <a:rPr lang="en-US" dirty="0" smtClean="0">
                <a:latin typeface="Courier"/>
                <a:cs typeface="Courier"/>
              </a:rPr>
              <a:t>&gt;&gt;&gt; </a:t>
            </a:r>
            <a:r>
              <a:rPr lang="en-US" dirty="0" err="1" smtClean="0">
                <a:latin typeface="Courier"/>
                <a:cs typeface="Courier"/>
              </a:rPr>
              <a:t>sq_list</a:t>
            </a:r>
            <a:r>
              <a:rPr lang="en-US" dirty="0" smtClean="0">
                <a:latin typeface="Courier"/>
                <a:cs typeface="Courier"/>
              </a:rPr>
              <a:t>([1,2,3,4])</a:t>
            </a:r>
          </a:p>
          <a:p>
            <a:pPr marL="82296" indent="0">
              <a:buNone/>
            </a:pPr>
            <a:r>
              <a:rPr lang="en-US" dirty="0" smtClean="0">
                <a:latin typeface="Courier"/>
                <a:cs typeface="Courier"/>
              </a:rPr>
              <a:t>[1,4,9,16]</a:t>
            </a:r>
          </a:p>
          <a:p>
            <a:pPr marL="82296" indent="0">
              <a:buNone/>
            </a:pPr>
            <a:r>
              <a:rPr lang="en-US" dirty="0">
                <a:latin typeface="Courier"/>
                <a:cs typeface="Courier"/>
              </a:rPr>
              <a:t>&gt;&gt;&gt; </a:t>
            </a:r>
            <a:r>
              <a:rPr lang="en-US" dirty="0" err="1">
                <a:latin typeface="Courier"/>
                <a:cs typeface="Courier"/>
              </a:rPr>
              <a:t>sq_list</a:t>
            </a:r>
            <a:r>
              <a:rPr lang="en-US" dirty="0" smtClean="0">
                <a:latin typeface="Courier"/>
                <a:cs typeface="Courier"/>
              </a:rPr>
              <a:t>([9,8])</a:t>
            </a:r>
            <a:endParaRPr lang="en-US" dirty="0">
              <a:latin typeface="Courier"/>
              <a:cs typeface="Courier"/>
            </a:endParaRPr>
          </a:p>
          <a:p>
            <a:pPr marL="82296" indent="0">
              <a:buNone/>
            </a:pPr>
            <a:r>
              <a:rPr lang="en-US" dirty="0" smtClean="0">
                <a:latin typeface="Courier"/>
                <a:cs typeface="Courier"/>
              </a:rPr>
              <a:t>[81,64]</a:t>
            </a:r>
            <a:endParaRPr lang="en-US" dirty="0">
              <a:latin typeface="Courier"/>
              <a:cs typeface="Courier"/>
            </a:endParaRPr>
          </a:p>
          <a:p>
            <a:pPr marL="82296" indent="0">
              <a:buNone/>
            </a:pPr>
            <a:endParaRPr lang="en-US" dirty="0">
              <a:latin typeface="Courier"/>
              <a:cs typeface="Courier"/>
            </a:endParaRPr>
          </a:p>
        </p:txBody>
      </p:sp>
    </p:spTree>
    <p:extLst>
      <p:ext uri="{BB962C8B-B14F-4D97-AF65-F5344CB8AC3E}">
        <p14:creationId xmlns:p14="http://schemas.microsoft.com/office/powerpoint/2010/main" val="544956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 - Example</a:t>
            </a:r>
            <a:endParaRPr lang="en-US" dirty="0"/>
          </a:p>
        </p:txBody>
      </p:sp>
      <p:sp>
        <p:nvSpPr>
          <p:cNvPr id="3" name="Content Placeholder 2"/>
          <p:cNvSpPr>
            <a:spLocks noGrp="1"/>
          </p:cNvSpPr>
          <p:nvPr>
            <p:ph idx="1"/>
          </p:nvPr>
        </p:nvSpPr>
        <p:spPr/>
        <p:txBody>
          <a:bodyPr>
            <a:normAutofit fontScale="92500" lnSpcReduction="20000"/>
          </a:bodyPr>
          <a:lstStyle/>
          <a:p>
            <a:pPr marL="82296" indent="0">
              <a:buNone/>
            </a:pPr>
            <a:r>
              <a:rPr lang="en-US" dirty="0" err="1" smtClean="0">
                <a:latin typeface="Courier"/>
                <a:cs typeface="Courier"/>
              </a:rPr>
              <a:t>def</a:t>
            </a:r>
            <a:r>
              <a:rPr lang="en-US" dirty="0" smtClean="0">
                <a:latin typeface="Courier"/>
                <a:cs typeface="Courier"/>
              </a:rPr>
              <a:t> </a:t>
            </a:r>
            <a:r>
              <a:rPr lang="en-US" dirty="0">
                <a:latin typeface="Courier"/>
                <a:cs typeface="Courier"/>
              </a:rPr>
              <a:t>fact(n): </a:t>
            </a:r>
          </a:p>
          <a:p>
            <a:pPr marL="82296" indent="0">
              <a:buNone/>
            </a:pPr>
            <a:r>
              <a:rPr lang="en-US" dirty="0">
                <a:latin typeface="Courier"/>
                <a:cs typeface="Courier"/>
              </a:rPr>
              <a:t>"""Return the factorial of the given number.""" </a:t>
            </a:r>
          </a:p>
          <a:p>
            <a:pPr marL="356616" lvl="1" indent="0">
              <a:buNone/>
            </a:pPr>
            <a:r>
              <a:rPr lang="en-US" dirty="0">
                <a:latin typeface="Courier"/>
                <a:cs typeface="Courier"/>
              </a:rPr>
              <a:t>r=1</a:t>
            </a:r>
            <a:br>
              <a:rPr lang="en-US" dirty="0">
                <a:latin typeface="Courier"/>
                <a:cs typeface="Courier"/>
              </a:rPr>
            </a:br>
            <a:r>
              <a:rPr lang="en-US" dirty="0">
                <a:latin typeface="Courier"/>
                <a:cs typeface="Courier"/>
              </a:rPr>
              <a:t>while n &gt; 0: </a:t>
            </a:r>
          </a:p>
          <a:p>
            <a:pPr marL="649224" lvl="2" indent="0">
              <a:buNone/>
            </a:pPr>
            <a:r>
              <a:rPr lang="en-US" sz="2800" dirty="0">
                <a:latin typeface="Courier"/>
                <a:cs typeface="Courier"/>
              </a:rPr>
              <a:t>r=r*n </a:t>
            </a:r>
          </a:p>
          <a:p>
            <a:pPr marL="649224" lvl="2" indent="0">
              <a:buNone/>
            </a:pPr>
            <a:r>
              <a:rPr lang="en-US" sz="2800" dirty="0">
                <a:latin typeface="Courier"/>
                <a:cs typeface="Courier"/>
              </a:rPr>
              <a:t>n=n-1 </a:t>
            </a:r>
          </a:p>
          <a:p>
            <a:pPr marL="356616" lvl="1" indent="0">
              <a:buNone/>
            </a:pPr>
            <a:r>
              <a:rPr lang="en-US" dirty="0">
                <a:latin typeface="Courier"/>
                <a:cs typeface="Courier"/>
              </a:rPr>
              <a:t>return </a:t>
            </a:r>
            <a:r>
              <a:rPr lang="en-US" dirty="0" smtClean="0">
                <a:latin typeface="Courier"/>
                <a:cs typeface="Courier"/>
              </a:rPr>
              <a:t>r</a:t>
            </a:r>
          </a:p>
          <a:p>
            <a:pPr marL="356616" lvl="1" indent="0">
              <a:buNone/>
            </a:pPr>
            <a:endParaRPr lang="en-US" dirty="0">
              <a:latin typeface="Courier"/>
              <a:cs typeface="Courier"/>
            </a:endParaRPr>
          </a:p>
          <a:p>
            <a:pPr marL="356616" lvl="1" indent="0">
              <a:buNone/>
            </a:pPr>
            <a:r>
              <a:rPr lang="en-US" sz="3200" dirty="0" smtClean="0">
                <a:cs typeface="Courier"/>
              </a:rPr>
              <a:t>The documentation string can be accessed by printing “</a:t>
            </a:r>
            <a:r>
              <a:rPr lang="en-US" sz="3200" dirty="0" err="1" smtClean="0">
                <a:cs typeface="Courier"/>
              </a:rPr>
              <a:t>fact.__doc</a:t>
            </a:r>
            <a:r>
              <a:rPr lang="en-US" sz="3200" dirty="0" smtClean="0">
                <a:cs typeface="Courier"/>
              </a:rPr>
              <a:t>__”</a:t>
            </a:r>
            <a:endParaRPr lang="en-US" sz="3200" dirty="0"/>
          </a:p>
        </p:txBody>
      </p:sp>
    </p:spTree>
    <p:extLst>
      <p:ext uri="{BB962C8B-B14F-4D97-AF65-F5344CB8AC3E}">
        <p14:creationId xmlns:p14="http://schemas.microsoft.com/office/powerpoint/2010/main" val="38440214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noAutofit/>
          </a:bodyPr>
          <a:lstStyle/>
          <a:p>
            <a:r>
              <a:rPr lang="en-US" sz="2400" dirty="0" smtClean="0"/>
              <a:t>Write a function </a:t>
            </a:r>
            <a:r>
              <a:rPr lang="en-US" sz="2400" dirty="0" err="1" smtClean="0"/>
              <a:t>sq_list</a:t>
            </a:r>
            <a:r>
              <a:rPr lang="en-US" sz="2400" dirty="0" smtClean="0"/>
              <a:t>() which takes a list of integers and returns a list of integers which are squares of even numbers in the input list. Use the filter() to select the even numbers in the input list, and the map() function to make a list of squares.</a:t>
            </a:r>
          </a:p>
          <a:p>
            <a:endParaRPr lang="en-US" sz="1200" dirty="0"/>
          </a:p>
          <a:p>
            <a:endParaRPr lang="en-US" sz="1200" dirty="0" smtClean="0"/>
          </a:p>
        </p:txBody>
      </p:sp>
      <p:sp>
        <p:nvSpPr>
          <p:cNvPr id="6" name="Rectangle 5"/>
          <p:cNvSpPr/>
          <p:nvPr/>
        </p:nvSpPr>
        <p:spPr>
          <a:xfrm>
            <a:off x="1847088" y="3524934"/>
            <a:ext cx="4572000" cy="1477328"/>
          </a:xfrm>
          <a:prstGeom prst="rect">
            <a:avLst/>
          </a:prstGeom>
        </p:spPr>
        <p:txBody>
          <a:bodyPr>
            <a:spAutoFit/>
          </a:bodyPr>
          <a:lstStyle/>
          <a:p>
            <a:pPr marL="82296" indent="0">
              <a:buNone/>
            </a:pPr>
            <a:r>
              <a:rPr lang="en-US" dirty="0" smtClean="0">
                <a:latin typeface="Courier"/>
                <a:cs typeface="Courier"/>
              </a:rPr>
              <a:t>&gt;&gt;&gt; </a:t>
            </a:r>
            <a:r>
              <a:rPr lang="en-US" dirty="0" err="1" smtClean="0">
                <a:latin typeface="Courier"/>
                <a:cs typeface="Courier"/>
              </a:rPr>
              <a:t>sq_even</a:t>
            </a:r>
            <a:r>
              <a:rPr lang="en-US" dirty="0" smtClean="0">
                <a:latin typeface="Courier"/>
                <a:cs typeface="Courier"/>
              </a:rPr>
              <a:t>([1,2,3,4,5,6])</a:t>
            </a:r>
          </a:p>
          <a:p>
            <a:pPr marL="82296" indent="0">
              <a:buNone/>
            </a:pPr>
            <a:r>
              <a:rPr lang="en-US" dirty="0" smtClean="0">
                <a:latin typeface="Courier"/>
                <a:cs typeface="Courier"/>
              </a:rPr>
              <a:t>[4,16,36]</a:t>
            </a:r>
          </a:p>
          <a:p>
            <a:pPr marL="82296" indent="0">
              <a:buNone/>
            </a:pPr>
            <a:r>
              <a:rPr lang="en-US" dirty="0">
                <a:latin typeface="Courier"/>
                <a:cs typeface="Courier"/>
              </a:rPr>
              <a:t>&gt;&gt;&gt; </a:t>
            </a:r>
            <a:r>
              <a:rPr lang="en-US" dirty="0" err="1" smtClean="0">
                <a:latin typeface="Courier"/>
                <a:cs typeface="Courier"/>
              </a:rPr>
              <a:t>sq_even</a:t>
            </a:r>
            <a:r>
              <a:rPr lang="en-US" dirty="0" smtClean="0">
                <a:latin typeface="Courier"/>
                <a:cs typeface="Courier"/>
              </a:rPr>
              <a:t>([9,8])</a:t>
            </a:r>
            <a:endParaRPr lang="en-US" dirty="0">
              <a:latin typeface="Courier"/>
              <a:cs typeface="Courier"/>
            </a:endParaRPr>
          </a:p>
          <a:p>
            <a:pPr marL="82296" indent="0">
              <a:buNone/>
            </a:pPr>
            <a:r>
              <a:rPr lang="en-US" dirty="0" smtClean="0">
                <a:latin typeface="Courier"/>
                <a:cs typeface="Courier"/>
              </a:rPr>
              <a:t>[64]</a:t>
            </a:r>
            <a:endParaRPr lang="en-US" dirty="0">
              <a:latin typeface="Courier"/>
              <a:cs typeface="Courier"/>
            </a:endParaRPr>
          </a:p>
          <a:p>
            <a:pPr marL="82296" indent="0">
              <a:buNone/>
            </a:pPr>
            <a:endParaRPr lang="en-US" dirty="0">
              <a:latin typeface="Courier"/>
              <a:cs typeface="Courier"/>
            </a:endParaRPr>
          </a:p>
        </p:txBody>
      </p:sp>
    </p:spTree>
    <p:extLst>
      <p:ext uri="{BB962C8B-B14F-4D97-AF65-F5344CB8AC3E}">
        <p14:creationId xmlns:p14="http://schemas.microsoft.com/office/powerpoint/2010/main" val="5445874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noAutofit/>
          </a:bodyPr>
          <a:lstStyle/>
          <a:p>
            <a:r>
              <a:rPr lang="en-US" sz="2400" dirty="0" smtClean="0"/>
              <a:t>Write a function </a:t>
            </a:r>
            <a:r>
              <a:rPr lang="en-US" sz="2400" dirty="0" err="1" smtClean="0"/>
              <a:t>postive</a:t>
            </a:r>
            <a:r>
              <a:rPr lang="en-US" sz="2400" dirty="0" smtClean="0"/>
              <a:t>() which takes a list of integers and returns a list of positive integers from the input list. Use the filter() function.</a:t>
            </a:r>
          </a:p>
          <a:p>
            <a:endParaRPr lang="en-US" sz="1200" dirty="0"/>
          </a:p>
          <a:p>
            <a:endParaRPr lang="en-US" sz="1200" dirty="0" smtClean="0"/>
          </a:p>
        </p:txBody>
      </p:sp>
      <p:sp>
        <p:nvSpPr>
          <p:cNvPr id="6" name="Rectangle 5"/>
          <p:cNvSpPr/>
          <p:nvPr/>
        </p:nvSpPr>
        <p:spPr>
          <a:xfrm>
            <a:off x="1847088" y="3524934"/>
            <a:ext cx="4572000" cy="1477328"/>
          </a:xfrm>
          <a:prstGeom prst="rect">
            <a:avLst/>
          </a:prstGeom>
        </p:spPr>
        <p:txBody>
          <a:bodyPr>
            <a:spAutoFit/>
          </a:bodyPr>
          <a:lstStyle/>
          <a:p>
            <a:pPr marL="82296" indent="0">
              <a:buNone/>
            </a:pPr>
            <a:r>
              <a:rPr lang="en-US" dirty="0" smtClean="0">
                <a:latin typeface="Courier"/>
                <a:cs typeface="Courier"/>
              </a:rPr>
              <a:t>&gt;&gt;&gt; positive([1,2,3,4,5,6])</a:t>
            </a:r>
          </a:p>
          <a:p>
            <a:pPr marL="82296" indent="0">
              <a:buNone/>
            </a:pPr>
            <a:r>
              <a:rPr lang="en-US" dirty="0" smtClean="0">
                <a:latin typeface="Courier"/>
                <a:cs typeface="Courier"/>
              </a:rPr>
              <a:t>[</a:t>
            </a:r>
            <a:r>
              <a:rPr lang="en-US" dirty="0">
                <a:latin typeface="Courier"/>
                <a:cs typeface="Courier"/>
              </a:rPr>
              <a:t>1,2,3,4,5,6</a:t>
            </a:r>
            <a:r>
              <a:rPr lang="en-US" dirty="0" smtClean="0">
                <a:latin typeface="Courier"/>
                <a:cs typeface="Courier"/>
              </a:rPr>
              <a:t>] </a:t>
            </a:r>
          </a:p>
          <a:p>
            <a:pPr marL="82296" indent="0">
              <a:buNone/>
            </a:pPr>
            <a:r>
              <a:rPr lang="en-US" dirty="0" smtClean="0">
                <a:latin typeface="Courier"/>
                <a:cs typeface="Courier"/>
              </a:rPr>
              <a:t>&gt;&gt;&gt; positive([-1,9,8])</a:t>
            </a:r>
            <a:endParaRPr lang="en-US" dirty="0">
              <a:latin typeface="Courier"/>
              <a:cs typeface="Courier"/>
            </a:endParaRPr>
          </a:p>
          <a:p>
            <a:pPr marL="82296" indent="0">
              <a:buNone/>
            </a:pPr>
            <a:r>
              <a:rPr lang="en-US" dirty="0" smtClean="0">
                <a:latin typeface="Courier"/>
                <a:cs typeface="Courier"/>
              </a:rPr>
              <a:t>[9,8]</a:t>
            </a:r>
            <a:endParaRPr lang="en-US" dirty="0">
              <a:latin typeface="Courier"/>
              <a:cs typeface="Courier"/>
            </a:endParaRPr>
          </a:p>
          <a:p>
            <a:pPr marL="82296" indent="0">
              <a:buNone/>
            </a:pPr>
            <a:endParaRPr lang="en-US" dirty="0">
              <a:latin typeface="Courier"/>
              <a:cs typeface="Courier"/>
            </a:endParaRPr>
          </a:p>
        </p:txBody>
      </p:sp>
    </p:spTree>
    <p:extLst>
      <p:ext uri="{BB962C8B-B14F-4D97-AF65-F5344CB8AC3E}">
        <p14:creationId xmlns:p14="http://schemas.microsoft.com/office/powerpoint/2010/main" val="16819452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Exercise</a:t>
            </a:r>
            <a:endParaRPr lang="en-US" dirty="0"/>
          </a:p>
        </p:txBody>
      </p:sp>
      <p:sp>
        <p:nvSpPr>
          <p:cNvPr id="3" name="Content Placeholder 2"/>
          <p:cNvSpPr>
            <a:spLocks noGrp="1"/>
          </p:cNvSpPr>
          <p:nvPr>
            <p:ph idx="1"/>
          </p:nvPr>
        </p:nvSpPr>
        <p:spPr/>
        <p:txBody>
          <a:bodyPr>
            <a:noAutofit/>
          </a:bodyPr>
          <a:lstStyle/>
          <a:p>
            <a:r>
              <a:rPr lang="en-US" sz="2400" dirty="0" smtClean="0"/>
              <a:t>Write a function </a:t>
            </a:r>
            <a:r>
              <a:rPr lang="en-US" sz="2400" dirty="0" err="1" smtClean="0"/>
              <a:t>pos_sq_sum</a:t>
            </a:r>
            <a:r>
              <a:rPr lang="en-US" sz="2400" dirty="0" smtClean="0"/>
              <a:t>() which takes a list of integers and returns the sum of squares of all the positive numbers in the input list. Use filter() to select the positive numbers, map() to compute squares of the positive numbers, and reduce() to compute the sum of squares.</a:t>
            </a:r>
          </a:p>
          <a:p>
            <a:endParaRPr lang="en-US" sz="1200" dirty="0"/>
          </a:p>
          <a:p>
            <a:endParaRPr lang="en-US" sz="1200" dirty="0" smtClean="0"/>
          </a:p>
        </p:txBody>
      </p:sp>
      <p:sp>
        <p:nvSpPr>
          <p:cNvPr id="6" name="Rectangle 5"/>
          <p:cNvSpPr/>
          <p:nvPr/>
        </p:nvSpPr>
        <p:spPr>
          <a:xfrm>
            <a:off x="1892808" y="4101006"/>
            <a:ext cx="6867144" cy="1200329"/>
          </a:xfrm>
          <a:prstGeom prst="rect">
            <a:avLst/>
          </a:prstGeom>
        </p:spPr>
        <p:txBody>
          <a:bodyPr wrap="square">
            <a:spAutoFit/>
          </a:bodyPr>
          <a:lstStyle/>
          <a:p>
            <a:pPr marL="82296" indent="0">
              <a:buNone/>
            </a:pPr>
            <a:r>
              <a:rPr lang="en-US" dirty="0" smtClean="0">
                <a:latin typeface="Courier"/>
                <a:cs typeface="Courier"/>
              </a:rPr>
              <a:t>&gt;&gt;&gt; </a:t>
            </a:r>
            <a:r>
              <a:rPr lang="en-US" dirty="0" err="1" smtClean="0">
                <a:latin typeface="Courier"/>
                <a:cs typeface="Courier"/>
              </a:rPr>
              <a:t>pos_sq_sum</a:t>
            </a:r>
            <a:r>
              <a:rPr lang="en-US" dirty="0" smtClean="0">
                <a:latin typeface="Courier"/>
                <a:cs typeface="Courier"/>
              </a:rPr>
              <a:t>([-1,1,-4,2,5,-6])</a:t>
            </a:r>
          </a:p>
          <a:p>
            <a:pPr marL="82296" indent="0">
              <a:buNone/>
            </a:pPr>
            <a:r>
              <a:rPr lang="en-US" dirty="0" smtClean="0">
                <a:latin typeface="Courier"/>
                <a:cs typeface="Courier"/>
              </a:rPr>
              <a:t>30</a:t>
            </a:r>
          </a:p>
          <a:p>
            <a:pPr marL="82296" indent="0">
              <a:buNone/>
            </a:pPr>
            <a:r>
              <a:rPr lang="en-US" dirty="0">
                <a:latin typeface="Courier"/>
                <a:cs typeface="Courier"/>
              </a:rPr>
              <a:t>&gt;&gt;&gt; </a:t>
            </a:r>
            <a:r>
              <a:rPr lang="en-US" dirty="0" err="1">
                <a:latin typeface="Courier"/>
                <a:cs typeface="Courier"/>
              </a:rPr>
              <a:t>pos_sq_sum</a:t>
            </a:r>
            <a:r>
              <a:rPr lang="en-US" dirty="0">
                <a:latin typeface="Courier"/>
                <a:cs typeface="Courier"/>
              </a:rPr>
              <a:t>([-1,1,-</a:t>
            </a:r>
            <a:r>
              <a:rPr lang="en-US" dirty="0" smtClean="0">
                <a:latin typeface="Courier"/>
                <a:cs typeface="Courier"/>
              </a:rPr>
              <a:t>4,2,5,6</a:t>
            </a:r>
            <a:r>
              <a:rPr lang="en-US" dirty="0">
                <a:latin typeface="Courier"/>
                <a:cs typeface="Courier"/>
              </a:rPr>
              <a:t>])</a:t>
            </a:r>
          </a:p>
          <a:p>
            <a:pPr marL="82296" indent="0">
              <a:buNone/>
            </a:pPr>
            <a:r>
              <a:rPr lang="en-US" dirty="0" smtClean="0">
                <a:latin typeface="Courier"/>
                <a:cs typeface="Courier"/>
              </a:rPr>
              <a:t>66</a:t>
            </a:r>
            <a:endParaRPr lang="en-US" dirty="0">
              <a:latin typeface="Courier"/>
              <a:cs typeface="Courier"/>
            </a:endParaRPr>
          </a:p>
        </p:txBody>
      </p:sp>
    </p:spTree>
    <p:extLst>
      <p:ext uri="{BB962C8B-B14F-4D97-AF65-F5344CB8AC3E}">
        <p14:creationId xmlns:p14="http://schemas.microsoft.com/office/powerpoint/2010/main" val="925596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Docstrings</a:t>
            </a:r>
            <a:endParaRPr lang="en-US" dirty="0"/>
          </a:p>
        </p:txBody>
      </p:sp>
      <p:sp>
        <p:nvSpPr>
          <p:cNvPr id="3" name="Content Placeholder 2"/>
          <p:cNvSpPr>
            <a:spLocks noGrp="1"/>
          </p:cNvSpPr>
          <p:nvPr>
            <p:ph idx="1"/>
          </p:nvPr>
        </p:nvSpPr>
        <p:spPr/>
        <p:txBody>
          <a:bodyPr>
            <a:normAutofit fontScale="92500"/>
          </a:bodyPr>
          <a:lstStyle/>
          <a:p>
            <a:r>
              <a:rPr lang="en-US" dirty="0" err="1" smtClean="0"/>
              <a:t>Docstrings</a:t>
            </a:r>
            <a:r>
              <a:rPr lang="en-US" dirty="0" smtClean="0"/>
              <a:t> are intended to describe the external behavior of a function and the parameters it takes.</a:t>
            </a:r>
          </a:p>
          <a:p>
            <a:r>
              <a:rPr lang="en-US" dirty="0" err="1" smtClean="0"/>
              <a:t>Docstrings</a:t>
            </a:r>
            <a:r>
              <a:rPr lang="en-US" dirty="0" smtClean="0"/>
              <a:t> are strings that immediately follow the first line of function definition and are usually triple quoted to allow for multiline descriptions.</a:t>
            </a:r>
          </a:p>
          <a:p>
            <a:r>
              <a:rPr lang="en-US" dirty="0" smtClean="0"/>
              <a:t>Note that </a:t>
            </a:r>
            <a:r>
              <a:rPr lang="en-US" dirty="0" err="1" smtClean="0"/>
              <a:t>docstrings</a:t>
            </a:r>
            <a:r>
              <a:rPr lang="en-US" dirty="0" smtClean="0"/>
              <a:t> are not comments. They do not start with a # character.</a:t>
            </a:r>
            <a:endParaRPr lang="en-US" dirty="0"/>
          </a:p>
        </p:txBody>
      </p:sp>
    </p:spTree>
    <p:extLst>
      <p:ext uri="{BB962C8B-B14F-4D97-AF65-F5344CB8AC3E}">
        <p14:creationId xmlns:p14="http://schemas.microsoft.com/office/powerpoint/2010/main" val="2941809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parameter options</a:t>
            </a:r>
            <a:endParaRPr lang="en-US" dirty="0"/>
          </a:p>
        </p:txBody>
      </p:sp>
      <p:sp>
        <p:nvSpPr>
          <p:cNvPr id="3" name="Content Placeholder 2"/>
          <p:cNvSpPr>
            <a:spLocks noGrp="1"/>
          </p:cNvSpPr>
          <p:nvPr>
            <p:ph idx="1"/>
          </p:nvPr>
        </p:nvSpPr>
        <p:spPr/>
        <p:txBody>
          <a:bodyPr/>
          <a:lstStyle/>
          <a:p>
            <a:r>
              <a:rPr lang="en-US" dirty="0" smtClean="0"/>
              <a:t>Positional parameters:</a:t>
            </a:r>
          </a:p>
          <a:p>
            <a:pPr lvl="1"/>
            <a:r>
              <a:rPr lang="en-US" dirty="0" smtClean="0"/>
              <a:t>Simplest way to pass parameters. </a:t>
            </a:r>
          </a:p>
          <a:p>
            <a:pPr lvl="1"/>
            <a:r>
              <a:rPr lang="en-US" dirty="0"/>
              <a:t>P</a:t>
            </a:r>
            <a:r>
              <a:rPr lang="en-US" dirty="0" smtClean="0"/>
              <a:t>arameters used in the calling code are matched to the function’s parameter variables based on their order.</a:t>
            </a:r>
          </a:p>
          <a:p>
            <a:endParaRPr lang="en-US" dirty="0"/>
          </a:p>
        </p:txBody>
      </p:sp>
    </p:spTree>
    <p:extLst>
      <p:ext uri="{BB962C8B-B14F-4D97-AF65-F5344CB8AC3E}">
        <p14:creationId xmlns:p14="http://schemas.microsoft.com/office/powerpoint/2010/main" val="1081863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Positional parameters - Example</a:t>
            </a:r>
            <a:endParaRPr lang="en-US" dirty="0"/>
          </a:p>
        </p:txBody>
      </p:sp>
      <p:sp>
        <p:nvSpPr>
          <p:cNvPr id="3" name="Content Placeholder 2"/>
          <p:cNvSpPr>
            <a:spLocks noGrp="1"/>
          </p:cNvSpPr>
          <p:nvPr>
            <p:ph idx="1"/>
          </p:nvPr>
        </p:nvSpPr>
        <p:spPr/>
        <p:txBody>
          <a:bodyPr>
            <a:normAutofit lnSpcReduction="10000"/>
          </a:bodyPr>
          <a:lstStyle/>
          <a:p>
            <a:pPr marL="82296" indent="0">
              <a:buNone/>
            </a:pPr>
            <a:r>
              <a:rPr lang="en-US" dirty="0" err="1" smtClean="0">
                <a:latin typeface="Courier"/>
                <a:cs typeface="Courier"/>
              </a:rPr>
              <a:t>def</a:t>
            </a:r>
            <a:r>
              <a:rPr lang="en-US" dirty="0" smtClean="0">
                <a:latin typeface="Courier"/>
                <a:cs typeface="Courier"/>
              </a:rPr>
              <a:t> power(x, y):</a:t>
            </a:r>
          </a:p>
          <a:p>
            <a:pPr marL="82296" indent="0">
              <a:buNone/>
            </a:pPr>
            <a:r>
              <a:rPr lang="en-US" dirty="0">
                <a:latin typeface="Courier"/>
                <a:cs typeface="Courier"/>
              </a:rPr>
              <a:t>	</a:t>
            </a:r>
            <a:r>
              <a:rPr lang="en-US" dirty="0" smtClean="0">
                <a:latin typeface="Courier"/>
                <a:cs typeface="Courier"/>
              </a:rPr>
              <a:t>r = 1</a:t>
            </a:r>
          </a:p>
          <a:p>
            <a:pPr marL="82296" indent="0">
              <a:buNone/>
            </a:pPr>
            <a:r>
              <a:rPr lang="en-US" dirty="0">
                <a:latin typeface="Courier"/>
                <a:cs typeface="Courier"/>
              </a:rPr>
              <a:t>	</a:t>
            </a:r>
            <a:r>
              <a:rPr lang="en-US" dirty="0" smtClean="0">
                <a:latin typeface="Courier"/>
                <a:cs typeface="Courier"/>
              </a:rPr>
              <a:t>while y &gt; 0:</a:t>
            </a:r>
          </a:p>
          <a:p>
            <a:pPr marL="82296" indent="0">
              <a:buNone/>
            </a:pPr>
            <a:r>
              <a:rPr lang="en-US" dirty="0">
                <a:latin typeface="Courier"/>
                <a:cs typeface="Courier"/>
              </a:rPr>
              <a:t>	</a:t>
            </a:r>
            <a:r>
              <a:rPr lang="en-US" dirty="0" smtClean="0">
                <a:latin typeface="Courier"/>
                <a:cs typeface="Courier"/>
              </a:rPr>
              <a:t>	r = r * x</a:t>
            </a:r>
          </a:p>
          <a:p>
            <a:pPr marL="82296" indent="0">
              <a:buNone/>
            </a:pPr>
            <a:r>
              <a:rPr lang="en-US" dirty="0">
                <a:latin typeface="Courier"/>
                <a:cs typeface="Courier"/>
              </a:rPr>
              <a:t>	</a:t>
            </a:r>
            <a:r>
              <a:rPr lang="en-US" dirty="0" smtClean="0">
                <a:latin typeface="Courier"/>
                <a:cs typeface="Courier"/>
              </a:rPr>
              <a:t>	y = y – 1</a:t>
            </a:r>
          </a:p>
          <a:p>
            <a:pPr marL="82296" indent="0">
              <a:buNone/>
            </a:pPr>
            <a:r>
              <a:rPr lang="en-US" dirty="0">
                <a:latin typeface="Courier"/>
                <a:cs typeface="Courier"/>
              </a:rPr>
              <a:t>	</a:t>
            </a:r>
            <a:r>
              <a:rPr lang="en-US" dirty="0" smtClean="0">
                <a:latin typeface="Courier"/>
                <a:cs typeface="Courier"/>
              </a:rPr>
              <a:t>return r</a:t>
            </a:r>
          </a:p>
          <a:p>
            <a:pPr marL="82296" indent="0">
              <a:buNone/>
            </a:pPr>
            <a:endParaRPr lang="en-US" dirty="0">
              <a:latin typeface="Courier"/>
              <a:cs typeface="Courier"/>
            </a:endParaRPr>
          </a:p>
          <a:p>
            <a:pPr marL="82296" indent="0">
              <a:buNone/>
            </a:pPr>
            <a:r>
              <a:rPr lang="en-US" dirty="0" smtClean="0">
                <a:latin typeface="Courier"/>
                <a:cs typeface="Courier"/>
              </a:rPr>
              <a:t>&gt;&gt;&gt;power(3,3)</a:t>
            </a:r>
          </a:p>
          <a:p>
            <a:pPr marL="82296" indent="0">
              <a:buNone/>
            </a:pPr>
            <a:r>
              <a:rPr lang="en-US" dirty="0" smtClean="0">
                <a:latin typeface="Courier"/>
                <a:cs typeface="Courier"/>
              </a:rPr>
              <a:t>27</a:t>
            </a:r>
          </a:p>
        </p:txBody>
      </p:sp>
    </p:spTree>
    <p:extLst>
      <p:ext uri="{BB962C8B-B14F-4D97-AF65-F5344CB8AC3E}">
        <p14:creationId xmlns:p14="http://schemas.microsoft.com/office/powerpoint/2010/main" val="379961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Positional parameters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number of parameters used by the calling code exactly match the number of parameters in the function definition. Otherwise a </a:t>
            </a:r>
            <a:r>
              <a:rPr lang="en-US" dirty="0" err="1" smtClean="0"/>
              <a:t>TypeError</a:t>
            </a:r>
            <a:r>
              <a:rPr lang="en-US" dirty="0" smtClean="0"/>
              <a:t> exception will be raised.</a:t>
            </a:r>
          </a:p>
          <a:p>
            <a:pPr marL="82296" indent="0">
              <a:buNone/>
            </a:pPr>
            <a:endParaRPr lang="en-US" dirty="0">
              <a:latin typeface="Courier"/>
              <a:cs typeface="Courier"/>
            </a:endParaRPr>
          </a:p>
          <a:p>
            <a:pPr marL="82296" indent="0">
              <a:buNone/>
            </a:pPr>
            <a:r>
              <a:rPr lang="en-US" dirty="0" smtClean="0">
                <a:latin typeface="Courier"/>
                <a:cs typeface="Courier"/>
              </a:rPr>
              <a:t>&gt;&gt;&gt; power(3)</a:t>
            </a:r>
          </a:p>
          <a:p>
            <a:pPr marL="82296" indent="0">
              <a:buNone/>
            </a:pPr>
            <a:r>
              <a:rPr lang="en-US" dirty="0" err="1" smtClean="0">
                <a:latin typeface="Courier"/>
                <a:cs typeface="Courier"/>
              </a:rPr>
              <a:t>Traceback</a:t>
            </a:r>
            <a:r>
              <a:rPr lang="en-US" dirty="0" smtClean="0">
                <a:latin typeface="Courier"/>
                <a:cs typeface="Courier"/>
              </a:rPr>
              <a:t> </a:t>
            </a:r>
            <a:r>
              <a:rPr lang="en-US" dirty="0">
                <a:latin typeface="Courier"/>
                <a:cs typeface="Courier"/>
              </a:rPr>
              <a:t>(most recent call last</a:t>
            </a:r>
            <a:r>
              <a:rPr lang="en-US" dirty="0" smtClean="0">
                <a:latin typeface="Courier"/>
                <a:cs typeface="Courier"/>
              </a:rPr>
              <a:t>):</a:t>
            </a:r>
            <a:br>
              <a:rPr lang="en-US" dirty="0" smtClean="0">
                <a:latin typeface="Courier"/>
                <a:cs typeface="Courier"/>
              </a:rPr>
            </a:br>
            <a:r>
              <a:rPr lang="en-US" dirty="0" smtClean="0">
                <a:latin typeface="Courier"/>
                <a:cs typeface="Courier"/>
              </a:rPr>
              <a:t>File </a:t>
            </a:r>
            <a:r>
              <a:rPr lang="en-US" dirty="0">
                <a:latin typeface="Courier"/>
                <a:cs typeface="Courier"/>
              </a:rPr>
              <a:t>"&lt;</a:t>
            </a:r>
            <a:r>
              <a:rPr lang="en-US" dirty="0" err="1">
                <a:latin typeface="Courier"/>
                <a:cs typeface="Courier"/>
              </a:rPr>
              <a:t>stdin</a:t>
            </a:r>
            <a:r>
              <a:rPr lang="en-US" dirty="0">
                <a:latin typeface="Courier"/>
                <a:cs typeface="Courier"/>
              </a:rPr>
              <a:t>&gt;", line 1, in &lt;module&gt;</a:t>
            </a:r>
            <a:br>
              <a:rPr lang="en-US" dirty="0">
                <a:latin typeface="Courier"/>
                <a:cs typeface="Courier"/>
              </a:rPr>
            </a:br>
            <a:r>
              <a:rPr lang="en-US" dirty="0" err="1">
                <a:latin typeface="Courier"/>
                <a:cs typeface="Courier"/>
              </a:rPr>
              <a:t>TypeError</a:t>
            </a:r>
            <a:r>
              <a:rPr lang="en-US" dirty="0">
                <a:latin typeface="Courier"/>
                <a:cs typeface="Courier"/>
              </a:rPr>
              <a:t>: power() takes exactly 2 positional arguments (1 given) </a:t>
            </a:r>
            <a:endParaRPr lang="en-US" dirty="0" smtClean="0">
              <a:latin typeface="Courier"/>
              <a:cs typeface="Courier"/>
            </a:endParaRPr>
          </a:p>
          <a:p>
            <a:pPr marL="82296" indent="0">
              <a:buNone/>
            </a:pPr>
            <a:r>
              <a:rPr lang="en-US" dirty="0" smtClean="0">
                <a:latin typeface="Courier"/>
                <a:cs typeface="Courier"/>
              </a:rPr>
              <a:t>&gt;</a:t>
            </a:r>
            <a:r>
              <a:rPr lang="en-US" dirty="0">
                <a:latin typeface="Courier"/>
                <a:cs typeface="Courier"/>
              </a:rPr>
              <a:t>&gt;&gt;</a:t>
            </a:r>
            <a:r>
              <a:rPr lang="en-US" dirty="0"/>
              <a:t> </a:t>
            </a:r>
          </a:p>
          <a:p>
            <a:endParaRPr lang="en-US" dirty="0"/>
          </a:p>
        </p:txBody>
      </p:sp>
    </p:spTree>
    <p:extLst>
      <p:ext uri="{BB962C8B-B14F-4D97-AF65-F5344CB8AC3E}">
        <p14:creationId xmlns:p14="http://schemas.microsoft.com/office/powerpoint/2010/main" val="253327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Positional parameters – Default values</a:t>
            </a:r>
            <a:endParaRPr lang="en-US" dirty="0"/>
          </a:p>
        </p:txBody>
      </p:sp>
      <p:sp>
        <p:nvSpPr>
          <p:cNvPr id="3" name="Content Placeholder 2"/>
          <p:cNvSpPr>
            <a:spLocks noGrp="1"/>
          </p:cNvSpPr>
          <p:nvPr>
            <p:ph idx="1"/>
          </p:nvPr>
        </p:nvSpPr>
        <p:spPr/>
        <p:txBody>
          <a:bodyPr/>
          <a:lstStyle/>
          <a:p>
            <a:r>
              <a:rPr lang="en-US" dirty="0" smtClean="0"/>
              <a:t>Function parameters can have default values, which you declare by assigning a default value in the first line of the function definition:</a:t>
            </a:r>
          </a:p>
          <a:p>
            <a:pPr marL="82296" indent="0">
              <a:buNone/>
            </a:pPr>
            <a:r>
              <a:rPr lang="en-US" dirty="0" err="1">
                <a:latin typeface="Courier"/>
                <a:cs typeface="Courier"/>
              </a:rPr>
              <a:t>def</a:t>
            </a:r>
            <a:r>
              <a:rPr lang="en-US" dirty="0">
                <a:latin typeface="Courier"/>
                <a:cs typeface="Courier"/>
              </a:rPr>
              <a:t> fun(arg1, arg2=default2, arg3=default3, . . .) </a:t>
            </a:r>
          </a:p>
        </p:txBody>
      </p:sp>
    </p:spTree>
    <p:extLst>
      <p:ext uri="{BB962C8B-B14F-4D97-AF65-F5344CB8AC3E}">
        <p14:creationId xmlns:p14="http://schemas.microsoft.com/office/powerpoint/2010/main" val="32490668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Solstice.thmx</Template>
  <TotalTime>4945</TotalTime>
  <Words>1712</Words>
  <Application>Microsoft Macintosh PowerPoint</Application>
  <PresentationFormat>On-screen Show (4:3)</PresentationFormat>
  <Paragraphs>286</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 Regular</vt:lpstr>
      <vt:lpstr>Calibri</vt:lpstr>
      <vt:lpstr>Courier</vt:lpstr>
      <vt:lpstr>Gill Sans MT</vt:lpstr>
      <vt:lpstr>Mangal</vt:lpstr>
      <vt:lpstr>Verdana</vt:lpstr>
      <vt:lpstr>Wingdings 2</vt:lpstr>
      <vt:lpstr>Arial</vt:lpstr>
      <vt:lpstr>Solstice</vt:lpstr>
      <vt:lpstr>Introduction to Python programming language</vt:lpstr>
      <vt:lpstr>Agenda</vt:lpstr>
      <vt:lpstr>Basic Function Definition</vt:lpstr>
      <vt:lpstr>Function Definition - Example</vt:lpstr>
      <vt:lpstr>Docstrings</vt:lpstr>
      <vt:lpstr>Function parameter options</vt:lpstr>
      <vt:lpstr>Positional parameters - Example</vt:lpstr>
      <vt:lpstr>Positional parameters</vt:lpstr>
      <vt:lpstr>Positional parameters – Default values</vt:lpstr>
      <vt:lpstr>Default values - Example</vt:lpstr>
      <vt:lpstr>Passing arguments by parameter name</vt:lpstr>
      <vt:lpstr>Positional arguments</vt:lpstr>
      <vt:lpstr>Variable number of arguments</vt:lpstr>
      <vt:lpstr>Example</vt:lpstr>
      <vt:lpstr>Variable number of arguments</vt:lpstr>
      <vt:lpstr>Example</vt:lpstr>
      <vt:lpstr>Mixing argument-passing techniques</vt:lpstr>
      <vt:lpstr>Local, non-local and global variables</vt:lpstr>
      <vt:lpstr>Global variable - Example</vt:lpstr>
      <vt:lpstr>Global variable - Example</vt:lpstr>
      <vt:lpstr>Non-local variable</vt:lpstr>
      <vt:lpstr>Assigning functions to variables</vt:lpstr>
      <vt:lpstr>Assigning functions to variables</vt:lpstr>
      <vt:lpstr>Lambda expressions</vt:lpstr>
      <vt:lpstr>Lambda expressions - Example</vt:lpstr>
      <vt:lpstr>map function</vt:lpstr>
      <vt:lpstr>filter function</vt:lpstr>
      <vt:lpstr>functools.reduce function</vt:lpstr>
      <vt:lpstr>functools.reduce function</vt:lpstr>
      <vt:lpstr>Home Exercises</vt:lpstr>
      <vt:lpstr>Home Exercises</vt:lpstr>
      <vt:lpstr>Home Exercise</vt:lpstr>
      <vt:lpstr>Home Exercise</vt:lpstr>
      <vt:lpstr>Home Exercise</vt:lpstr>
      <vt:lpstr>Home Exercise</vt:lpstr>
      <vt:lpstr>Home Exercise</vt:lpstr>
      <vt:lpstr>Home Exercise</vt:lpstr>
      <vt:lpstr>Home Exercise</vt:lpstr>
      <vt:lpstr>Home Exercise</vt:lpstr>
      <vt:lpstr>Home Exercise</vt:lpstr>
      <vt:lpstr>Home Exercise</vt:lpstr>
      <vt:lpstr>Home Exercise</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 language</dc:title>
  <dc:creator>Bhava Avula</dc:creator>
  <cp:lastModifiedBy>Microsoft Office User</cp:lastModifiedBy>
  <cp:revision>532</cp:revision>
  <dcterms:created xsi:type="dcterms:W3CDTF">2012-03-16T15:14:48Z</dcterms:created>
  <dcterms:modified xsi:type="dcterms:W3CDTF">2017-10-18T16:15:16Z</dcterms:modified>
</cp:coreProperties>
</file>