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94" r:id="rId3"/>
    <p:sldId id="257" r:id="rId4"/>
    <p:sldId id="258" r:id="rId5"/>
    <p:sldId id="275" r:id="rId6"/>
    <p:sldId id="269" r:id="rId7"/>
    <p:sldId id="270" r:id="rId8"/>
    <p:sldId id="271" r:id="rId9"/>
    <p:sldId id="272" r:id="rId10"/>
    <p:sldId id="273" r:id="rId11"/>
    <p:sldId id="274"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6"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1"/>
    <p:restoredTop sz="96405"/>
  </p:normalViewPr>
  <p:slideViewPr>
    <p:cSldViewPr>
      <p:cViewPr varScale="1">
        <p:scale>
          <a:sx n="47" d="100"/>
          <a:sy n="47" d="100"/>
        </p:scale>
        <p:origin x="94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7623D-8851-C64D-A91F-6ACDEEEF5A9C}" type="datetimeFigureOut">
              <a:rPr lang="en-US" smtClean="0"/>
              <a:t>10/11/2017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A340B-A1DF-8241-B5CE-DE5DB0D37BBE}" type="slidenum">
              <a:rPr lang="en-US" smtClean="0"/>
              <a:t>‹#›</a:t>
            </a:fld>
            <a:endParaRPr lang="en-US"/>
          </a:p>
        </p:txBody>
      </p:sp>
    </p:spTree>
    <p:extLst>
      <p:ext uri="{BB962C8B-B14F-4D97-AF65-F5344CB8AC3E}">
        <p14:creationId xmlns:p14="http://schemas.microsoft.com/office/powerpoint/2010/main" val="5804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DA340B-A1DF-8241-B5CE-DE5DB0D37BBE}" type="slidenum">
              <a:rPr lang="en-US" smtClean="0"/>
              <a:t>1</a:t>
            </a:fld>
            <a:endParaRPr lang="en-US"/>
          </a:p>
        </p:txBody>
      </p:sp>
    </p:spTree>
    <p:extLst>
      <p:ext uri="{BB962C8B-B14F-4D97-AF65-F5344CB8AC3E}">
        <p14:creationId xmlns:p14="http://schemas.microsoft.com/office/powerpoint/2010/main" val="189938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Date Placeholder 1"/>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Regular"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Regular" charset="0"/>
              </a:defRPr>
            </a:lvl1pPr>
            <a:extLst/>
          </a:lstStyle>
          <a:p>
            <a:fld id="{59F0F784-2C22-4F18-8528-4D64B3D34779}" type="datetimeFigureOut">
              <a:rPr lang="en-US" smtClean="0"/>
              <a:pPr/>
              <a:t>10/11/2017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Regular"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Regular" charset="0"/>
              </a:defRPr>
            </a:lvl1pPr>
            <a:extLst/>
          </a:lstStyle>
          <a:p>
            <a:fld id="{15F8A66D-6BB0-4901-AAAA-E06C7AD2333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Regular"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hava.avul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santaclarahightech.org/teacher/pyth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Bhava Avula</a:t>
            </a:r>
          </a:p>
          <a:p>
            <a:r>
              <a:rPr lang="en-US" dirty="0" smtClean="0"/>
              <a:t>Week#</a:t>
            </a:r>
            <a:r>
              <a:rPr lang="en-US" dirty="0" smtClean="0">
                <a:latin typeface="Arial" charset="0"/>
                <a:ea typeface="Arial" charset="0"/>
                <a:cs typeface="Arial" charset="0"/>
              </a:rPr>
              <a:t>1</a:t>
            </a:r>
            <a:r>
              <a:rPr lang="en-US" dirty="0" smtClean="0"/>
              <a:t>, 9/6/2017</a:t>
            </a:r>
          </a:p>
          <a:p>
            <a:r>
              <a:rPr lang="en-US" dirty="0" smtClean="0">
                <a:hlinkClick r:id="rId3"/>
              </a:rPr>
              <a:t>bhava.avula@gmail.com</a:t>
            </a:r>
            <a:endParaRPr lang="en-US" dirty="0" smtClean="0"/>
          </a:p>
          <a:p>
            <a:endParaRPr lang="en-US" dirty="0"/>
          </a:p>
          <a:p>
            <a:r>
              <a:rPr lang="en-US" dirty="0" smtClean="0"/>
              <a:t>Class Group Page: Python_Fall17@googlegroups.com</a:t>
            </a:r>
            <a:endParaRPr lang="en-US" dirty="0"/>
          </a:p>
        </p:txBody>
      </p:sp>
    </p:spTree>
    <p:extLst>
      <p:ext uri="{BB962C8B-B14F-4D97-AF65-F5344CB8AC3E}">
        <p14:creationId xmlns:p14="http://schemas.microsoft.com/office/powerpoint/2010/main" val="310298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Python is </a:t>
            </a:r>
            <a:r>
              <a:rPr lang="en-US" i="1" dirty="0" smtClean="0"/>
              <a:t>NOT</a:t>
            </a:r>
            <a:r>
              <a:rPr lang="en-US" dirty="0" smtClean="0"/>
              <a:t> good at</a:t>
            </a:r>
            <a:endParaRPr lang="en-US" dirty="0"/>
          </a:p>
        </p:txBody>
      </p:sp>
      <p:sp>
        <p:nvSpPr>
          <p:cNvPr id="3" name="Content Placeholder 2"/>
          <p:cNvSpPr>
            <a:spLocks noGrp="1"/>
          </p:cNvSpPr>
          <p:nvPr>
            <p:ph idx="1"/>
          </p:nvPr>
        </p:nvSpPr>
        <p:spPr/>
        <p:txBody>
          <a:bodyPr/>
          <a:lstStyle/>
          <a:p>
            <a:r>
              <a:rPr lang="en-US" dirty="0"/>
              <a:t>Python does not have the most libraries</a:t>
            </a:r>
          </a:p>
          <a:p>
            <a:pPr lvl="1"/>
            <a:r>
              <a:rPr lang="en-US" dirty="0"/>
              <a:t>For example, Perl may have more libraries than Python</a:t>
            </a:r>
            <a:r>
              <a:rPr lang="en-US" dirty="0" smtClean="0"/>
              <a:t>.</a:t>
            </a:r>
          </a:p>
          <a:p>
            <a:pPr lvl="1"/>
            <a:r>
              <a:rPr lang="en-US" dirty="0" smtClean="0"/>
              <a:t>Generally not an issue, however.</a:t>
            </a:r>
          </a:p>
          <a:p>
            <a:r>
              <a:rPr lang="en-US" dirty="0" smtClean="0"/>
              <a:t>Python does not check variable types at compile time.</a:t>
            </a:r>
          </a:p>
          <a:p>
            <a:pPr lvl="1"/>
            <a:endParaRPr lang="en-US" dirty="0"/>
          </a:p>
          <a:p>
            <a:endParaRPr lang="en-US" dirty="0"/>
          </a:p>
        </p:txBody>
      </p:sp>
    </p:spTree>
    <p:extLst>
      <p:ext uri="{BB962C8B-B14F-4D97-AF65-F5344CB8AC3E}">
        <p14:creationId xmlns:p14="http://schemas.microsoft.com/office/powerpoint/2010/main" val="165930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We will be mainly using Python 3.x (not Python 2.x).</a:t>
            </a:r>
          </a:p>
          <a:p>
            <a:r>
              <a:rPr lang="en-US" dirty="0" smtClean="0"/>
              <a:t>Download and install Python 3.x from </a:t>
            </a:r>
            <a:r>
              <a:rPr lang="en-US" dirty="0" smtClean="0">
                <a:hlinkClick r:id="rId2"/>
              </a:rPr>
              <a:t>http://www.python.org</a:t>
            </a:r>
            <a:endParaRPr lang="en-US" dirty="0" smtClean="0"/>
          </a:p>
          <a:p>
            <a:endParaRPr lang="en-US" dirty="0"/>
          </a:p>
        </p:txBody>
      </p:sp>
    </p:spTree>
    <p:extLst>
      <p:ext uri="{BB962C8B-B14F-4D97-AF65-F5344CB8AC3E}">
        <p14:creationId xmlns:p14="http://schemas.microsoft.com/office/powerpoint/2010/main" val="219862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Syllabus</a:t>
            </a:r>
            <a:endParaRPr lang="en-US" dirty="0"/>
          </a:p>
        </p:txBody>
      </p:sp>
      <p:sp>
        <p:nvSpPr>
          <p:cNvPr id="3" name="Content Placeholder 2"/>
          <p:cNvSpPr>
            <a:spLocks noGrp="1"/>
          </p:cNvSpPr>
          <p:nvPr>
            <p:ph idx="1"/>
          </p:nvPr>
        </p:nvSpPr>
        <p:spPr/>
        <p:txBody>
          <a:bodyPr>
            <a:normAutofit/>
          </a:bodyPr>
          <a:lstStyle/>
          <a:p>
            <a:r>
              <a:rPr lang="en-US" sz="2400" dirty="0" smtClean="0"/>
              <a:t>Week1: Introduction</a:t>
            </a:r>
          </a:p>
          <a:p>
            <a:r>
              <a:rPr lang="en-US" sz="2400" dirty="0" smtClean="0"/>
              <a:t>Week2: Lists</a:t>
            </a:r>
          </a:p>
          <a:p>
            <a:r>
              <a:rPr lang="en-US" sz="2400" dirty="0" smtClean="0"/>
              <a:t>Week3: Strings</a:t>
            </a:r>
          </a:p>
          <a:p>
            <a:r>
              <a:rPr lang="en-US" sz="2400" dirty="0" smtClean="0"/>
              <a:t>Week4: Dictionaries</a:t>
            </a:r>
          </a:p>
          <a:p>
            <a:r>
              <a:rPr lang="en-US" sz="2400" dirty="0" smtClean="0"/>
              <a:t>Week5: Control structures (loops, conditionals etc.)</a:t>
            </a:r>
          </a:p>
          <a:p>
            <a:r>
              <a:rPr lang="en-US" sz="2400" dirty="0" smtClean="0"/>
              <a:t>Week6: </a:t>
            </a:r>
            <a:r>
              <a:rPr lang="en-US" sz="2400" i="1" dirty="0" smtClean="0"/>
              <a:t>Quiz</a:t>
            </a:r>
            <a:r>
              <a:rPr lang="en-US" sz="2400" dirty="0" smtClean="0"/>
              <a:t>, Functions</a:t>
            </a:r>
          </a:p>
          <a:p>
            <a:r>
              <a:rPr lang="en-US" sz="2400" dirty="0" smtClean="0"/>
              <a:t>Week7: File systems</a:t>
            </a:r>
          </a:p>
          <a:p>
            <a:r>
              <a:rPr lang="en-US" sz="2400" dirty="0" smtClean="0"/>
              <a:t>Week8: Exceptions</a:t>
            </a:r>
          </a:p>
          <a:p>
            <a:r>
              <a:rPr lang="en-US" sz="2400" dirty="0" smtClean="0"/>
              <a:t>Week9: Regular Expressions</a:t>
            </a:r>
          </a:p>
          <a:p>
            <a:r>
              <a:rPr lang="en-US" sz="2400" dirty="0" smtClean="0"/>
              <a:t>Week10: </a:t>
            </a:r>
            <a:r>
              <a:rPr lang="en-US" sz="2400" i="1" dirty="0" smtClean="0"/>
              <a:t>Quiz</a:t>
            </a:r>
            <a:r>
              <a:rPr lang="en-US" sz="2400" dirty="0" smtClean="0"/>
              <a:t>, Classes</a:t>
            </a:r>
          </a:p>
          <a:p>
            <a:pPr marL="82296" indent="0">
              <a:buNone/>
            </a:pPr>
            <a:endParaRPr lang="en-US" sz="2400" dirty="0"/>
          </a:p>
        </p:txBody>
      </p:sp>
    </p:spTree>
    <p:extLst>
      <p:ext uri="{BB962C8B-B14F-4D97-AF65-F5344CB8AC3E}">
        <p14:creationId xmlns:p14="http://schemas.microsoft.com/office/powerpoint/2010/main" val="192903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Basics – Indentation and block structuring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other languages (</a:t>
            </a:r>
            <a:r>
              <a:rPr lang="en-US" dirty="0" err="1" smtClean="0"/>
              <a:t>eg</a:t>
            </a:r>
            <a:r>
              <a:rPr lang="en-US" dirty="0"/>
              <a:t>:</a:t>
            </a:r>
            <a:r>
              <a:rPr lang="en-US" dirty="0" smtClean="0"/>
              <a:t> C), braces delimit a block of code, and indentation is optional. But in Python indentation itself delimits the block of code, and is therefore </a:t>
            </a:r>
            <a:r>
              <a:rPr lang="en-US" i="1" dirty="0" smtClean="0"/>
              <a:t>required</a:t>
            </a:r>
            <a:r>
              <a:rPr lang="en-US" dirty="0" smtClean="0"/>
              <a:t>.</a:t>
            </a:r>
          </a:p>
          <a:p>
            <a:r>
              <a:rPr lang="en-US" dirty="0" err="1" smtClean="0"/>
              <a:t>Eg</a:t>
            </a:r>
            <a:r>
              <a:rPr lang="en-US" dirty="0" smtClean="0"/>
              <a:t>:</a:t>
            </a:r>
          </a:p>
          <a:p>
            <a:pPr marL="914400" lvl="2" indent="0">
              <a:buNone/>
            </a:pPr>
            <a:r>
              <a:rPr lang="en-US" sz="2000" dirty="0">
                <a:latin typeface="Courier New" charset="0"/>
                <a:ea typeface="Courier New" charset="0"/>
                <a:cs typeface="Courier New" charset="0"/>
              </a:rPr>
              <a:t>n=9</a:t>
            </a:r>
            <a:r>
              <a:rPr lang="en-US" sz="2000" dirty="0">
                <a:latin typeface="Courier New"/>
                <a:cs typeface="Courier New"/>
              </a:rPr>
              <a:t/>
            </a:r>
            <a:br>
              <a:rPr lang="en-US" sz="2000" dirty="0">
                <a:latin typeface="Courier New"/>
                <a:cs typeface="Courier New"/>
              </a:rPr>
            </a:br>
            <a:r>
              <a:rPr lang="en-US" sz="2000" dirty="0" smtClean="0">
                <a:latin typeface="Courier New"/>
                <a:cs typeface="Courier New"/>
              </a:rPr>
              <a:t>r=1</a:t>
            </a:r>
            <a:r>
              <a:rPr lang="en-US" sz="2000" dirty="0">
                <a:latin typeface="Courier New"/>
                <a:cs typeface="Courier New"/>
              </a:rPr>
              <a:t/>
            </a:r>
            <a:br>
              <a:rPr lang="en-US" sz="2000" dirty="0">
                <a:latin typeface="Courier New"/>
                <a:cs typeface="Courier New"/>
              </a:rPr>
            </a:br>
            <a:r>
              <a:rPr lang="en-US" sz="2000" dirty="0">
                <a:latin typeface="Courier New"/>
                <a:cs typeface="Courier New"/>
              </a:rPr>
              <a:t>while n &gt; 0: </a:t>
            </a:r>
            <a:endParaRPr lang="en-US" sz="2000" dirty="0" smtClean="0">
              <a:latin typeface="Courier New"/>
              <a:cs typeface="Courier New"/>
            </a:endParaRPr>
          </a:p>
          <a:p>
            <a:pPr marL="914400" lvl="2" indent="0">
              <a:buNone/>
            </a:pPr>
            <a:r>
              <a:rPr lang="en-US" sz="2000" dirty="0" smtClean="0">
                <a:latin typeface="Courier New"/>
                <a:cs typeface="Courier New"/>
              </a:rPr>
              <a:t>	r=r*n </a:t>
            </a:r>
          </a:p>
          <a:p>
            <a:pPr marL="914400" lvl="2" indent="0">
              <a:buNone/>
            </a:pPr>
            <a:r>
              <a:rPr lang="en-US" sz="2000" dirty="0">
                <a:latin typeface="Courier New"/>
                <a:cs typeface="Courier New"/>
              </a:rPr>
              <a:t>	</a:t>
            </a:r>
            <a:r>
              <a:rPr lang="en-US" sz="2000" dirty="0" smtClean="0">
                <a:latin typeface="Courier New"/>
                <a:cs typeface="Courier New"/>
              </a:rPr>
              <a:t>n=n-1</a:t>
            </a:r>
            <a:endParaRPr lang="en-US" dirty="0">
              <a:latin typeface="Courier New"/>
              <a:cs typeface="Courier New"/>
            </a:endParaRPr>
          </a:p>
          <a:p>
            <a:pPr marL="914400" lvl="2" indent="0">
              <a:buNone/>
            </a:pPr>
            <a:r>
              <a:rPr lang="en-US" dirty="0" smtClean="0">
                <a:latin typeface="Courier New"/>
                <a:cs typeface="Courier New"/>
              </a:rPr>
              <a:t>r=2</a:t>
            </a:r>
          </a:p>
          <a:p>
            <a:r>
              <a:rPr lang="en-US" dirty="0" smtClean="0"/>
              <a:t>(Notice how there are no beginning and ending parentheses for the </a:t>
            </a:r>
            <a:r>
              <a:rPr lang="en-US" dirty="0" smtClean="0">
                <a:latin typeface="Courier New"/>
                <a:cs typeface="Courier New"/>
              </a:rPr>
              <a:t>while</a:t>
            </a:r>
            <a:r>
              <a:rPr lang="en-US" dirty="0" smtClean="0"/>
              <a:t> loop)</a:t>
            </a:r>
            <a:endParaRPr lang="en-US" dirty="0"/>
          </a:p>
        </p:txBody>
      </p:sp>
    </p:spTree>
    <p:extLst>
      <p:ext uri="{BB962C8B-B14F-4D97-AF65-F5344CB8AC3E}">
        <p14:creationId xmlns:p14="http://schemas.microsoft.com/office/powerpoint/2010/main" val="2017759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It’s </a:t>
            </a:r>
            <a:r>
              <a:rPr lang="en-US" dirty="0"/>
              <a:t>impossible to have missing or extra </a:t>
            </a:r>
            <a:r>
              <a:rPr lang="en-US" dirty="0" smtClean="0"/>
              <a:t>braces. </a:t>
            </a:r>
            <a:endParaRPr lang="en-US" dirty="0" smtClean="0">
              <a:effectLst/>
            </a:endParaRPr>
          </a:p>
          <a:p>
            <a:pPr lvl="1"/>
            <a:r>
              <a:rPr lang="en-US" dirty="0"/>
              <a:t> The visual structure of the code reflects its real structure. This makes it easy to grasp the skeleton of code just by looking at it. </a:t>
            </a:r>
            <a:endParaRPr lang="en-US" dirty="0" smtClean="0">
              <a:effectLst/>
            </a:endParaRPr>
          </a:p>
          <a:p>
            <a:pPr lvl="1"/>
            <a:r>
              <a:rPr lang="en-US" dirty="0"/>
              <a:t> Python coding styles are mostly </a:t>
            </a:r>
            <a:r>
              <a:rPr lang="en-US" dirty="0" smtClean="0"/>
              <a:t>uniform.</a:t>
            </a:r>
            <a:endParaRPr lang="en-US" dirty="0"/>
          </a:p>
        </p:txBody>
      </p:sp>
    </p:spTree>
    <p:extLst>
      <p:ext uri="{BB962C8B-B14F-4D97-AF65-F5344CB8AC3E}">
        <p14:creationId xmlns:p14="http://schemas.microsoft.com/office/powerpoint/2010/main" val="1569898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Annoyances</a:t>
            </a:r>
          </a:p>
          <a:p>
            <a:pPr lvl="1"/>
            <a:r>
              <a:rPr lang="en-US" dirty="0" smtClean="0"/>
              <a:t>A Tab character and 4 Spaces are not the same even though they visually appear to be equally spaced.</a:t>
            </a:r>
          </a:p>
          <a:p>
            <a:pPr lvl="1"/>
            <a:r>
              <a:rPr lang="en-US" dirty="0" smtClean="0"/>
              <a:t>Good practice: </a:t>
            </a:r>
            <a:r>
              <a:rPr lang="en-US" i="1" dirty="0" smtClean="0"/>
              <a:t>Never</a:t>
            </a:r>
            <a:r>
              <a:rPr lang="en-US" dirty="0" smtClean="0"/>
              <a:t> use tabs, always use spaces.</a:t>
            </a:r>
            <a:br>
              <a:rPr lang="en-US" dirty="0" smtClean="0"/>
            </a:br>
            <a:r>
              <a:rPr lang="en-US" dirty="0" smtClean="0"/>
              <a:t/>
            </a:r>
            <a:br>
              <a:rPr lang="en-US" dirty="0" smtClean="0"/>
            </a:br>
            <a:endParaRPr lang="en-US" dirty="0" smtClean="0"/>
          </a:p>
          <a:p>
            <a:r>
              <a:rPr lang="en-US" dirty="0" smtClean="0"/>
              <a:t>Python </a:t>
            </a:r>
            <a:r>
              <a:rPr lang="en-US" dirty="0"/>
              <a:t>interpreter returns an error message if you have a space (or spaces) preceding the commands you enter at a prompt</a:t>
            </a:r>
            <a:r>
              <a:rPr lang="en-US" dirty="0" smtClean="0"/>
              <a:t>.</a:t>
            </a:r>
          </a:p>
          <a:p>
            <a:pPr lvl="1"/>
            <a:r>
              <a:rPr lang="en-US" dirty="0" smtClean="0"/>
              <a:t>Avoid space(s) at the beginning of a command. </a:t>
            </a:r>
          </a:p>
          <a:p>
            <a:endParaRPr lang="en-US" dirty="0"/>
          </a:p>
        </p:txBody>
      </p:sp>
    </p:spTree>
    <p:extLst>
      <p:ext uri="{BB962C8B-B14F-4D97-AF65-F5344CB8AC3E}">
        <p14:creationId xmlns:p14="http://schemas.microsoft.com/office/powerpoint/2010/main" val="1305515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a:bodyPr>
          <a:lstStyle/>
          <a:p>
            <a:r>
              <a:rPr lang="en-US" dirty="0" smtClean="0"/>
              <a:t>Anything </a:t>
            </a:r>
            <a:r>
              <a:rPr lang="en-US" dirty="0"/>
              <a:t>following a # symbol in a Python file is a comment and is disregarded by the language. </a:t>
            </a:r>
            <a:r>
              <a:rPr lang="en-US" dirty="0" err="1" smtClean="0"/>
              <a:t>Eg</a:t>
            </a:r>
            <a:r>
              <a:rPr lang="en-US" dirty="0" smtClean="0"/>
              <a:t>:</a:t>
            </a:r>
          </a:p>
          <a:p>
            <a:pPr marL="457200" lvl="1" indent="0">
              <a:buNone/>
            </a:pPr>
            <a:r>
              <a:rPr lang="pl-PL" dirty="0" smtClean="0">
                <a:latin typeface="Courier"/>
                <a:cs typeface="Courier"/>
              </a:rPr>
              <a:t>	</a:t>
            </a:r>
            <a:r>
              <a:rPr lang="pl-PL" dirty="0" smtClean="0">
                <a:latin typeface="Courier New"/>
                <a:cs typeface="Courier New"/>
              </a:rPr>
              <a:t>x </a:t>
            </a:r>
            <a:r>
              <a:rPr lang="pl-PL" dirty="0">
                <a:latin typeface="Courier New"/>
                <a:cs typeface="Courier New"/>
              </a:rPr>
              <a:t>= 3 # </a:t>
            </a:r>
            <a:r>
              <a:rPr lang="pl-PL" dirty="0" err="1">
                <a:latin typeface="Courier New"/>
                <a:cs typeface="Courier New"/>
              </a:rPr>
              <a:t>Now</a:t>
            </a:r>
            <a:r>
              <a:rPr lang="pl-PL" dirty="0">
                <a:latin typeface="Courier New"/>
                <a:cs typeface="Courier New"/>
              </a:rPr>
              <a:t> x </a:t>
            </a:r>
            <a:r>
              <a:rPr lang="pl-PL" dirty="0" err="1">
                <a:latin typeface="Courier New"/>
                <a:cs typeface="Courier New"/>
              </a:rPr>
              <a:t>is</a:t>
            </a:r>
            <a:r>
              <a:rPr lang="pl-PL" dirty="0">
                <a:latin typeface="Courier New"/>
                <a:cs typeface="Courier New"/>
              </a:rPr>
              <a:t> 3 </a:t>
            </a:r>
            <a:endParaRPr lang="en-US" dirty="0" smtClean="0">
              <a:latin typeface="Courier New"/>
              <a:cs typeface="Courier New"/>
            </a:endParaRPr>
          </a:p>
          <a:p>
            <a:pPr lvl="1"/>
            <a:endParaRPr lang="en-US" dirty="0" smtClean="0"/>
          </a:p>
          <a:p>
            <a:r>
              <a:rPr lang="en-US" dirty="0" smtClean="0"/>
              <a:t>Exception: If the # character appears in a string, the following text is not treated as a comment. </a:t>
            </a:r>
            <a:r>
              <a:rPr lang="en-US" dirty="0" err="1" smtClean="0"/>
              <a:t>Eg</a:t>
            </a:r>
            <a:r>
              <a:rPr lang="en-US" dirty="0" smtClean="0"/>
              <a:t>:</a:t>
            </a:r>
            <a:br>
              <a:rPr lang="en-US" dirty="0" smtClean="0"/>
            </a:br>
            <a:r>
              <a:rPr lang="en-US" dirty="0" smtClean="0"/>
              <a:t>	</a:t>
            </a:r>
            <a:r>
              <a:rPr lang="en-US" sz="2800" dirty="0" smtClean="0">
                <a:latin typeface="Courier New"/>
                <a:cs typeface="Courier New"/>
              </a:rPr>
              <a:t>x </a:t>
            </a:r>
            <a:r>
              <a:rPr lang="en-US" sz="2800" dirty="0">
                <a:latin typeface="Courier New"/>
                <a:cs typeface="Courier New"/>
              </a:rPr>
              <a:t>= "# This is not </a:t>
            </a:r>
            <a:r>
              <a:rPr lang="en-US" sz="2800" dirty="0" smtClean="0">
                <a:latin typeface="Courier New"/>
                <a:cs typeface="Courier New"/>
              </a:rPr>
              <a:t>a comment</a:t>
            </a:r>
            <a:r>
              <a:rPr lang="en-US" sz="2800" dirty="0">
                <a:latin typeface="Courier New"/>
                <a:cs typeface="Courier New"/>
              </a:rPr>
              <a:t>"</a:t>
            </a:r>
            <a:r>
              <a:rPr lang="en-US" dirty="0">
                <a:latin typeface="Courier New"/>
                <a:cs typeface="Courier New"/>
              </a:rPr>
              <a:t> </a:t>
            </a:r>
          </a:p>
        </p:txBody>
      </p:sp>
    </p:spTree>
    <p:extLst>
      <p:ext uri="{BB962C8B-B14F-4D97-AF65-F5344CB8AC3E}">
        <p14:creationId xmlns:p14="http://schemas.microsoft.com/office/powerpoint/2010/main" val="952771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Assignments</a:t>
            </a:r>
            <a:endParaRPr lang="en-US" dirty="0"/>
          </a:p>
        </p:txBody>
      </p:sp>
      <p:sp>
        <p:nvSpPr>
          <p:cNvPr id="3" name="Content Placeholder 2"/>
          <p:cNvSpPr>
            <a:spLocks noGrp="1"/>
          </p:cNvSpPr>
          <p:nvPr>
            <p:ph idx="1"/>
          </p:nvPr>
        </p:nvSpPr>
        <p:spPr/>
        <p:txBody>
          <a:bodyPr>
            <a:normAutofit/>
          </a:bodyPr>
          <a:lstStyle/>
          <a:p>
            <a:r>
              <a:rPr lang="en-US" dirty="0" smtClean="0"/>
              <a:t>Code </a:t>
            </a:r>
            <a:r>
              <a:rPr lang="en-US" dirty="0"/>
              <a:t>to create a variable </a:t>
            </a:r>
            <a:r>
              <a:rPr lang="en-US" dirty="0" smtClean="0"/>
              <a:t>‘</a:t>
            </a:r>
            <a:r>
              <a:rPr lang="en-US" dirty="0" smtClean="0">
                <a:latin typeface="Courier New"/>
                <a:cs typeface="Courier New"/>
              </a:rPr>
              <a:t>x</a:t>
            </a:r>
            <a:r>
              <a:rPr lang="en-US" dirty="0" smtClean="0"/>
              <a:t>’ </a:t>
            </a:r>
            <a:r>
              <a:rPr lang="en-US" dirty="0"/>
              <a:t>and assign the value 5 to </a:t>
            </a:r>
            <a:r>
              <a:rPr lang="en-US" dirty="0" smtClean="0"/>
              <a:t>‘</a:t>
            </a:r>
            <a:r>
              <a:rPr lang="en-US" dirty="0">
                <a:latin typeface="Courier New"/>
                <a:cs typeface="Courier New"/>
              </a:rPr>
              <a:t>x</a:t>
            </a:r>
            <a:r>
              <a:rPr lang="en-US" dirty="0" smtClean="0"/>
              <a:t>’ is:</a:t>
            </a:r>
            <a:br>
              <a:rPr lang="en-US" dirty="0" smtClean="0"/>
            </a:br>
            <a:r>
              <a:rPr lang="en-US" dirty="0" smtClean="0"/>
              <a:t>	</a:t>
            </a:r>
            <a:r>
              <a:rPr lang="en-US" dirty="0" smtClean="0">
                <a:latin typeface="Courier New"/>
                <a:cs typeface="Courier New"/>
              </a:rPr>
              <a:t>&gt;</a:t>
            </a:r>
            <a:r>
              <a:rPr lang="en-US" dirty="0">
                <a:latin typeface="Courier New"/>
                <a:cs typeface="Courier New"/>
              </a:rPr>
              <a:t>&gt;&gt; x </a:t>
            </a:r>
            <a:r>
              <a:rPr lang="en-US" dirty="0" smtClean="0">
                <a:latin typeface="Courier New"/>
                <a:cs typeface="Courier New"/>
              </a:rPr>
              <a:t>= 5</a:t>
            </a:r>
          </a:p>
          <a:p>
            <a:r>
              <a:rPr lang="en-US" dirty="0" smtClean="0"/>
              <a:t>Note there is no delimiter (</a:t>
            </a:r>
            <a:r>
              <a:rPr lang="en-US" dirty="0" err="1" smtClean="0"/>
              <a:t>Eg</a:t>
            </a:r>
            <a:r>
              <a:rPr lang="en-US" dirty="0" smtClean="0"/>
              <a:t>: a semi-colon) at the end of the statement.</a:t>
            </a:r>
          </a:p>
          <a:p>
            <a:r>
              <a:rPr lang="en-US" dirty="0" smtClean="0"/>
              <a:t>Note that you do not have to specify the type of variable (</a:t>
            </a:r>
            <a:r>
              <a:rPr lang="en-US" dirty="0" err="1" smtClean="0"/>
              <a:t>eg</a:t>
            </a:r>
            <a:r>
              <a:rPr lang="en-US" dirty="0" smtClean="0"/>
              <a:t>: </a:t>
            </a:r>
            <a:r>
              <a:rPr lang="en-US" dirty="0" err="1" smtClean="0"/>
              <a:t>int</a:t>
            </a:r>
            <a:r>
              <a:rPr lang="en-US" dirty="0" smtClean="0"/>
              <a:t>)</a:t>
            </a:r>
          </a:p>
        </p:txBody>
      </p:sp>
    </p:spTree>
    <p:extLst>
      <p:ext uri="{BB962C8B-B14F-4D97-AF65-F5344CB8AC3E}">
        <p14:creationId xmlns:p14="http://schemas.microsoft.com/office/powerpoint/2010/main" val="1598898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same variable ‘x’ can be immediately assigned to another data type, a string for example:</a:t>
            </a:r>
            <a:br>
              <a:rPr lang="en-US" dirty="0" smtClean="0"/>
            </a:br>
            <a:r>
              <a:rPr lang="en-US" dirty="0" smtClean="0"/>
              <a:t/>
            </a:r>
            <a:br>
              <a:rPr lang="en-US" dirty="0" smtClean="0"/>
            </a:br>
            <a:r>
              <a:rPr lang="en-US" dirty="0" smtClean="0"/>
              <a:t>	</a:t>
            </a:r>
            <a:r>
              <a:rPr lang="en-US" dirty="0">
                <a:latin typeface="Courier New" charset="0"/>
                <a:ea typeface="Courier New" charset="0"/>
                <a:cs typeface="Courier New" charset="0"/>
              </a:rPr>
              <a:t>&gt;&gt;&gt; x </a:t>
            </a:r>
            <a:r>
              <a:rPr lang="en-US" dirty="0" smtClean="0">
                <a:latin typeface="Courier New" charset="0"/>
                <a:ea typeface="Courier New" charset="0"/>
                <a:cs typeface="Courier New" charset="0"/>
              </a:rPr>
              <a:t>= 5</a:t>
            </a:r>
            <a:br>
              <a:rPr lang="en-US" dirty="0" smtClean="0">
                <a:latin typeface="Courier New" charset="0"/>
                <a:ea typeface="Courier New" charset="0"/>
                <a:cs typeface="Courier New" charset="0"/>
              </a:rPr>
            </a:b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&gt;&gt;&gt; x </a:t>
            </a:r>
            <a:r>
              <a:rPr lang="en-US" dirty="0" smtClean="0">
                <a:latin typeface="Courier New" charset="0"/>
                <a:ea typeface="Courier New" charset="0"/>
                <a:cs typeface="Courier New" charset="0"/>
              </a:rPr>
              <a:t>= ‘hello’</a:t>
            </a:r>
            <a:r>
              <a:rPr lang="en-US" dirty="0" smtClean="0">
                <a:latin typeface="Courier New"/>
                <a:cs typeface="Courier New"/>
              </a:rPr>
              <a:t/>
            </a:r>
            <a:br>
              <a:rPr lang="en-US" dirty="0" smtClean="0">
                <a:latin typeface="Courier New"/>
                <a:cs typeface="Courier New"/>
              </a:rPr>
            </a:br>
            <a:endParaRPr lang="en-US" dirty="0" smtClean="0">
              <a:latin typeface="Courier New"/>
              <a:cs typeface="Courier New"/>
            </a:endParaRPr>
          </a:p>
          <a:p>
            <a:r>
              <a:rPr lang="en-US" dirty="0" smtClean="0"/>
              <a:t>The variable can be deleted to remove it from Python’s memory:</a:t>
            </a:r>
            <a:br>
              <a:rPr lang="en-US" dirty="0" smtClean="0"/>
            </a:br>
            <a:r>
              <a:rPr lang="en-US" dirty="0" smtClean="0"/>
              <a:t>	</a:t>
            </a:r>
            <a:r>
              <a:rPr lang="en-US" sz="2900" dirty="0" smtClean="0">
                <a:latin typeface="Courier New" charset="0"/>
                <a:ea typeface="Courier New" charset="0"/>
                <a:cs typeface="Courier New" charset="0"/>
              </a:rPr>
              <a:t>&gt;</a:t>
            </a:r>
            <a:r>
              <a:rPr lang="en-US" sz="2900" dirty="0">
                <a:latin typeface="Courier New" charset="0"/>
                <a:ea typeface="Courier New" charset="0"/>
                <a:cs typeface="Courier New" charset="0"/>
              </a:rPr>
              <a:t>&gt;&gt; x = </a:t>
            </a:r>
            <a:r>
              <a:rPr lang="en-US" sz="2900" dirty="0" smtClean="0">
                <a:latin typeface="Courier New" charset="0"/>
                <a:ea typeface="Courier New" charset="0"/>
                <a:cs typeface="Courier New" charset="0"/>
              </a:rPr>
              <a:t>5</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&gt;&gt;&gt; print(x)</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5</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&gt;&gt;&gt; del x</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&gt;&gt;&gt; print(x)</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a:t>
            </a:r>
            <a:r>
              <a:rPr lang="en-US" sz="2900" dirty="0" err="1" smtClean="0">
                <a:latin typeface="Courier New" charset="0"/>
                <a:ea typeface="Courier New" charset="0"/>
                <a:cs typeface="Courier New" charset="0"/>
              </a:rPr>
              <a:t>Traceback</a:t>
            </a:r>
            <a:r>
              <a:rPr lang="en-US" sz="2900" dirty="0" smtClean="0">
                <a:latin typeface="Courier New" charset="0"/>
                <a:ea typeface="Courier New" charset="0"/>
                <a:cs typeface="Courier New" charset="0"/>
              </a:rPr>
              <a:t> (most recent call last): </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File "&lt;</a:t>
            </a:r>
            <a:r>
              <a:rPr lang="en-US" sz="2900" dirty="0" err="1" smtClean="0">
                <a:latin typeface="Courier New" charset="0"/>
                <a:ea typeface="Courier New" charset="0"/>
                <a:cs typeface="Courier New" charset="0"/>
              </a:rPr>
              <a:t>stdin</a:t>
            </a:r>
            <a:r>
              <a:rPr lang="en-US" sz="2900" dirty="0" smtClean="0">
                <a:latin typeface="Courier New" charset="0"/>
                <a:ea typeface="Courier New" charset="0"/>
                <a:cs typeface="Courier New" charset="0"/>
              </a:rPr>
              <a:t>&gt;", line 1, in &lt;module&gt; 		</a:t>
            </a:r>
            <a:r>
              <a:rPr lang="en-US" sz="2900" dirty="0" err="1" smtClean="0">
                <a:latin typeface="Courier New" charset="0"/>
                <a:ea typeface="Courier New" charset="0"/>
                <a:cs typeface="Courier New" charset="0"/>
              </a:rPr>
              <a:t>NameError</a:t>
            </a:r>
            <a:r>
              <a:rPr lang="en-US" sz="2900" dirty="0" smtClean="0">
                <a:latin typeface="Courier New" charset="0"/>
                <a:ea typeface="Courier New" charset="0"/>
                <a:cs typeface="Courier New" charset="0"/>
              </a:rPr>
              <a:t>: name 'x' is not defined </a:t>
            </a:r>
            <a:br>
              <a:rPr lang="en-US" sz="2900" dirty="0" smtClean="0">
                <a:latin typeface="Courier New" charset="0"/>
                <a:ea typeface="Courier New" charset="0"/>
                <a:cs typeface="Courier New" charset="0"/>
              </a:rPr>
            </a:br>
            <a:r>
              <a:rPr lang="en-US" sz="2900" dirty="0" smtClean="0">
                <a:latin typeface="Courier New" charset="0"/>
                <a:ea typeface="Courier New" charset="0"/>
                <a:cs typeface="Courier New" charset="0"/>
              </a:rPr>
              <a:t>	&gt;&gt;&gt;</a:t>
            </a:r>
            <a:r>
              <a:rPr lang="en-US" dirty="0" smtClean="0">
                <a:latin typeface="Courier New" charset="0"/>
                <a:ea typeface="Courier New" charset="0"/>
                <a:cs typeface="Courier New" charset="0"/>
              </a:rPr>
              <a:t> </a:t>
            </a:r>
          </a:p>
          <a:p>
            <a:pPr marL="0" indent="0">
              <a:buNone/>
            </a:pPr>
            <a:endParaRPr lang="en-US" dirty="0"/>
          </a:p>
        </p:txBody>
      </p:sp>
    </p:spTree>
    <p:extLst>
      <p:ext uri="{BB962C8B-B14F-4D97-AF65-F5344CB8AC3E}">
        <p14:creationId xmlns:p14="http://schemas.microsoft.com/office/powerpoint/2010/main" val="1221206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arithmetic expressions are similar to other languages. </a:t>
            </a:r>
            <a:r>
              <a:rPr lang="en-US" dirty="0" err="1" smtClean="0"/>
              <a:t>Eg</a:t>
            </a:r>
            <a:r>
              <a:rPr lang="en-US" dirty="0" smtClean="0"/>
              <a:t>:</a:t>
            </a:r>
            <a:br>
              <a:rPr lang="en-US" dirty="0" smtClean="0"/>
            </a:br>
            <a:r>
              <a:rPr lang="en-US" dirty="0" smtClean="0"/>
              <a:t>	</a:t>
            </a:r>
            <a:r>
              <a:rPr lang="en-US" dirty="0">
                <a:latin typeface="Courier New"/>
                <a:cs typeface="Courier New"/>
              </a:rPr>
              <a:t>&gt;&gt;&gt; x=</a:t>
            </a:r>
            <a:r>
              <a:rPr lang="en-US" dirty="0" smtClean="0">
                <a:latin typeface="Courier New"/>
                <a:cs typeface="Courier New"/>
              </a:rPr>
              <a:t>3</a:t>
            </a:r>
            <a:br>
              <a:rPr lang="en-US" dirty="0" smtClean="0">
                <a:latin typeface="Courier New"/>
                <a:cs typeface="Courier New"/>
              </a:rPr>
            </a:br>
            <a:r>
              <a:rPr lang="en-US" dirty="0" smtClean="0">
                <a:latin typeface="Courier New"/>
                <a:cs typeface="Courier New"/>
              </a:rPr>
              <a:t>	</a:t>
            </a:r>
            <a:r>
              <a:rPr lang="en-US" dirty="0">
                <a:latin typeface="Courier New"/>
                <a:cs typeface="Courier New"/>
              </a:rPr>
              <a:t>&gt;&gt;&gt; y=</a:t>
            </a:r>
            <a:r>
              <a:rPr lang="en-US" dirty="0" smtClean="0">
                <a:latin typeface="Courier New"/>
                <a:cs typeface="Courier New"/>
              </a:rPr>
              <a:t>5</a:t>
            </a:r>
            <a:br>
              <a:rPr lang="en-US" dirty="0" smtClean="0">
                <a:latin typeface="Courier New"/>
                <a:cs typeface="Courier New"/>
              </a:rPr>
            </a:br>
            <a:r>
              <a:rPr lang="en-US" dirty="0" smtClean="0">
                <a:latin typeface="Courier New"/>
                <a:cs typeface="Courier New"/>
              </a:rPr>
              <a:t>	</a:t>
            </a:r>
            <a:r>
              <a:rPr lang="en-US" dirty="0">
                <a:latin typeface="Courier New"/>
                <a:cs typeface="Courier New"/>
              </a:rPr>
              <a:t>&gt;&gt;&gt; z = (x + y) / 2</a:t>
            </a:r>
            <a:r>
              <a:rPr lang="en-US" dirty="0"/>
              <a:t> </a:t>
            </a:r>
            <a:endParaRPr lang="en-US" dirty="0" smtClean="0"/>
          </a:p>
          <a:p>
            <a:r>
              <a:rPr lang="en-US" dirty="0" smtClean="0"/>
              <a:t>Note, however, that the division (‘/’) operator returns a floating value. If you want the truncated integer, use ‘//’ instead.</a:t>
            </a:r>
            <a:br>
              <a:rPr lang="en-US" dirty="0" smtClean="0"/>
            </a:br>
            <a:r>
              <a:rPr lang="en-US" dirty="0" smtClean="0"/>
              <a:t>	</a:t>
            </a:r>
            <a:r>
              <a:rPr lang="en-US" dirty="0" smtClean="0">
                <a:latin typeface="Courier New"/>
                <a:cs typeface="Courier New"/>
              </a:rPr>
              <a:t>x = 3 / 2 	# Returns 1.5</a:t>
            </a:r>
            <a:br>
              <a:rPr lang="en-US" dirty="0" smtClean="0">
                <a:latin typeface="Courier New"/>
                <a:cs typeface="Courier New"/>
              </a:rPr>
            </a:br>
            <a:r>
              <a:rPr lang="en-US" dirty="0" smtClean="0">
                <a:latin typeface="Courier New"/>
                <a:cs typeface="Courier New"/>
              </a:rPr>
              <a:t>	x = 7 // 2	# Returns 3</a:t>
            </a:r>
          </a:p>
          <a:p>
            <a:pPr marL="402336" lvl="1" indent="0">
              <a:buNone/>
            </a:pPr>
            <a:r>
              <a:rPr lang="en-US" smtClean="0">
                <a:latin typeface="Courier New"/>
                <a:cs typeface="Courier New"/>
              </a:rPr>
              <a:t>   x </a:t>
            </a:r>
            <a:r>
              <a:rPr lang="en-US" dirty="0">
                <a:latin typeface="Courier New"/>
                <a:cs typeface="Courier New"/>
              </a:rPr>
              <a:t>= 7 </a:t>
            </a:r>
            <a:r>
              <a:rPr lang="en-US" dirty="0" smtClean="0">
                <a:latin typeface="Courier New"/>
                <a:cs typeface="Courier New"/>
              </a:rPr>
              <a:t>% </a:t>
            </a:r>
            <a:r>
              <a:rPr lang="en-US" dirty="0">
                <a:latin typeface="Courier New"/>
                <a:cs typeface="Courier New"/>
              </a:rPr>
              <a:t>2	# </a:t>
            </a:r>
            <a:r>
              <a:rPr lang="en-US">
                <a:latin typeface="Courier New"/>
                <a:cs typeface="Courier New"/>
              </a:rPr>
              <a:t>Returns </a:t>
            </a:r>
            <a:r>
              <a:rPr lang="en-US" smtClean="0">
                <a:latin typeface="Courier New"/>
                <a:cs typeface="Courier New"/>
              </a:rPr>
              <a:t>1</a:t>
            </a:r>
            <a:endParaRPr lang="en-US" dirty="0">
              <a:latin typeface="Courier New"/>
              <a:cs typeface="Courier New"/>
            </a:endParaRPr>
          </a:p>
          <a:p>
            <a:endParaRPr lang="en-US" dirty="0" smtClean="0">
              <a:latin typeface="Courier New"/>
              <a:cs typeface="Courier New"/>
            </a:endParaRPr>
          </a:p>
        </p:txBody>
      </p:sp>
    </p:spTree>
    <p:extLst>
      <p:ext uri="{BB962C8B-B14F-4D97-AF65-F5344CB8AC3E}">
        <p14:creationId xmlns:p14="http://schemas.microsoft.com/office/powerpoint/2010/main" val="1310313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Agenda</a:t>
            </a:r>
            <a:endParaRPr lang="en-US" dirty="0"/>
          </a:p>
        </p:txBody>
      </p:sp>
      <p:sp>
        <p:nvSpPr>
          <p:cNvPr id="3" name="Content Placeholder 2"/>
          <p:cNvSpPr>
            <a:spLocks noGrp="1"/>
          </p:cNvSpPr>
          <p:nvPr>
            <p:ph idx="1"/>
          </p:nvPr>
        </p:nvSpPr>
        <p:spPr/>
        <p:txBody>
          <a:bodyPr>
            <a:normAutofit/>
          </a:bodyPr>
          <a:lstStyle/>
          <a:p>
            <a:r>
              <a:rPr lang="en-US" dirty="0" smtClean="0"/>
              <a:t>Introduce Ourselves!</a:t>
            </a:r>
          </a:p>
          <a:p>
            <a:r>
              <a:rPr lang="en-US" dirty="0" smtClean="0"/>
              <a:t>About Python</a:t>
            </a:r>
          </a:p>
          <a:p>
            <a:r>
              <a:rPr lang="en-US" dirty="0" smtClean="0"/>
              <a:t>Course Syllabus</a:t>
            </a:r>
          </a:p>
          <a:p>
            <a:r>
              <a:rPr lang="en-US" dirty="0" smtClean="0"/>
              <a:t>General Introduction to Python</a:t>
            </a:r>
          </a:p>
          <a:p>
            <a:r>
              <a:rPr lang="en-US" dirty="0" smtClean="0"/>
              <a:t>Exercise</a:t>
            </a:r>
          </a:p>
          <a:p>
            <a:pPr lvl="1"/>
            <a:endParaRPr lang="en-US" dirty="0"/>
          </a:p>
        </p:txBody>
      </p:sp>
    </p:spTree>
    <p:extLst>
      <p:ext uri="{BB962C8B-B14F-4D97-AF65-F5344CB8AC3E}">
        <p14:creationId xmlns:p14="http://schemas.microsoft.com/office/powerpoint/2010/main" val="908836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Python has a rich and powerful collections of operators that can be applied to strings.</a:t>
            </a:r>
          </a:p>
          <a:p>
            <a:r>
              <a:rPr lang="en-US" dirty="0" smtClean="0"/>
              <a:t>You can use single quoted strings, double-quoted strings, or even triple quoted strings.</a:t>
            </a:r>
          </a:p>
          <a:p>
            <a:r>
              <a:rPr lang="en-US" dirty="0" smtClean="0"/>
              <a:t>Backslashes can be used to escape special characters.</a:t>
            </a:r>
            <a:br>
              <a:rPr lang="en-US" dirty="0" smtClean="0"/>
            </a:br>
            <a:r>
              <a:rPr lang="en-US" sz="1800" dirty="0">
                <a:latin typeface="Courier New"/>
                <a:cs typeface="Courier New"/>
              </a:rPr>
              <a:t>x = "\</a:t>
            </a:r>
            <a:r>
              <a:rPr lang="en-US" sz="1800" dirty="0" err="1">
                <a:latin typeface="Courier New"/>
                <a:cs typeface="Courier New"/>
              </a:rPr>
              <a:t>tThis</a:t>
            </a:r>
            <a:r>
              <a:rPr lang="en-US" sz="1800" dirty="0">
                <a:latin typeface="Courier New"/>
                <a:cs typeface="Courier New"/>
              </a:rPr>
              <a:t> string starts with a \"tab\"."</a:t>
            </a:r>
            <a:br>
              <a:rPr lang="en-US" sz="1800" dirty="0">
                <a:latin typeface="Courier New"/>
                <a:cs typeface="Courier New"/>
              </a:rPr>
            </a:br>
            <a:r>
              <a:rPr lang="en-US" sz="1800" dirty="0">
                <a:latin typeface="Courier New"/>
                <a:cs typeface="Courier New"/>
              </a:rPr>
              <a:t>x = "This string contains a </a:t>
            </a:r>
            <a:r>
              <a:rPr lang="en-US" sz="1800" dirty="0" smtClean="0">
                <a:latin typeface="Courier New"/>
                <a:cs typeface="Courier New"/>
              </a:rPr>
              <a:t>single backslash</a:t>
            </a:r>
            <a:r>
              <a:rPr lang="en-US" sz="1800" dirty="0">
                <a:latin typeface="Courier New"/>
                <a:cs typeface="Courier New"/>
              </a:rPr>
              <a:t>(\\)."</a:t>
            </a:r>
            <a:r>
              <a:rPr lang="en-US" sz="1800" dirty="0"/>
              <a:t> </a:t>
            </a:r>
            <a:endParaRPr lang="en-US" sz="1800" dirty="0" smtClean="0"/>
          </a:p>
          <a:p>
            <a:endParaRPr lang="en-US" dirty="0"/>
          </a:p>
        </p:txBody>
      </p:sp>
    </p:spTree>
    <p:extLst>
      <p:ext uri="{BB962C8B-B14F-4D97-AF65-F5344CB8AC3E}">
        <p14:creationId xmlns:p14="http://schemas.microsoft.com/office/powerpoint/2010/main" val="2139543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Single and double quoted strings are equivalent, except that you don’t need to backslash " characters in single-quoted strings or ' characters in double-quoted strings:</a:t>
            </a:r>
            <a:r>
              <a:rPr lang="en-US" dirty="0"/>
              <a:t/>
            </a:r>
            <a:br>
              <a:rPr lang="en-US" dirty="0"/>
            </a:br>
            <a:r>
              <a:rPr lang="en-US" sz="2200" dirty="0">
                <a:latin typeface="Courier New"/>
                <a:cs typeface="Courier New"/>
              </a:rPr>
              <a:t>x = "Don't need a backslash"</a:t>
            </a:r>
            <a:br>
              <a:rPr lang="en-US" sz="2200" dirty="0">
                <a:latin typeface="Courier New"/>
                <a:cs typeface="Courier New"/>
              </a:rPr>
            </a:br>
            <a:r>
              <a:rPr lang="en-US" sz="2200" dirty="0">
                <a:latin typeface="Courier New"/>
                <a:cs typeface="Courier New"/>
              </a:rPr>
              <a:t>x = 'Can\'t get by without a backslash' </a:t>
            </a:r>
            <a:r>
              <a:rPr lang="en-US" sz="2200" dirty="0" smtClean="0">
                <a:latin typeface="Courier New"/>
                <a:cs typeface="Courier New"/>
              </a:rPr>
              <a:t/>
            </a:r>
            <a:br>
              <a:rPr lang="en-US" sz="2200" dirty="0" smtClean="0">
                <a:latin typeface="Courier New"/>
                <a:cs typeface="Courier New"/>
              </a:rPr>
            </a:br>
            <a:r>
              <a:rPr lang="en-US" sz="2200" dirty="0" smtClean="0">
                <a:latin typeface="Courier New"/>
                <a:cs typeface="Courier New"/>
              </a:rPr>
              <a:t>x </a:t>
            </a:r>
            <a:r>
              <a:rPr lang="en-US" sz="2200" dirty="0">
                <a:latin typeface="Courier New"/>
                <a:cs typeface="Courier New"/>
              </a:rPr>
              <a:t>= "Backslash your \" character!"</a:t>
            </a:r>
            <a:br>
              <a:rPr lang="en-US" sz="2200" dirty="0">
                <a:latin typeface="Courier New"/>
                <a:cs typeface="Courier New"/>
              </a:rPr>
            </a:br>
            <a:r>
              <a:rPr lang="en-US" sz="2200" dirty="0">
                <a:latin typeface="Courier New"/>
                <a:cs typeface="Courier New"/>
              </a:rPr>
              <a:t>x = 'You can leave the " alone'</a:t>
            </a:r>
            <a:r>
              <a:rPr lang="en-US" sz="2200" dirty="0"/>
              <a:t> </a:t>
            </a:r>
            <a:endParaRPr lang="en-US" sz="2200" dirty="0" smtClean="0"/>
          </a:p>
          <a:p>
            <a:endParaRPr lang="en-US" dirty="0"/>
          </a:p>
        </p:txBody>
      </p:sp>
    </p:spTree>
    <p:extLst>
      <p:ext uri="{BB962C8B-B14F-4D97-AF65-F5344CB8AC3E}">
        <p14:creationId xmlns:p14="http://schemas.microsoft.com/office/powerpoint/2010/main" val="1844326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With triple quoted strings, you do not need to escape any characters:</a:t>
            </a:r>
            <a:br>
              <a:rPr lang="en-US" dirty="0" smtClean="0"/>
            </a:br>
            <a:r>
              <a:rPr lang="en-US" sz="1800" dirty="0">
                <a:latin typeface="Courier New"/>
                <a:cs typeface="Courier New"/>
              </a:rPr>
              <a:t>x = """Starting and ending a string with triple " characters permits embedded newlines, and the use of " and ' without backslashes"""</a:t>
            </a:r>
            <a:r>
              <a:rPr lang="en-US" sz="1800" dirty="0"/>
              <a:t> </a:t>
            </a:r>
            <a:endParaRPr lang="en-US" sz="1800" dirty="0" smtClean="0"/>
          </a:p>
          <a:p>
            <a:r>
              <a:rPr lang="en-US" dirty="0" smtClean="0"/>
              <a:t>In the above example, x </a:t>
            </a:r>
            <a:r>
              <a:rPr lang="en-US" dirty="0"/>
              <a:t>is the entire sentence between the """ delimiters </a:t>
            </a:r>
            <a:r>
              <a:rPr lang="en-US" dirty="0" smtClean="0"/>
              <a:t>including special characters</a:t>
            </a:r>
            <a:endParaRPr lang="en-US" dirty="0"/>
          </a:p>
        </p:txBody>
      </p:sp>
    </p:spTree>
    <p:extLst>
      <p:ext uri="{BB962C8B-B14F-4D97-AF65-F5344CB8AC3E}">
        <p14:creationId xmlns:p14="http://schemas.microsoft.com/office/powerpoint/2010/main" val="820608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offers 4 kinds of numbers: </a:t>
            </a:r>
            <a:r>
              <a:rPr lang="en-US" i="1" dirty="0" smtClean="0"/>
              <a:t>integers, floats, complex numbers, and Boolean numbers</a:t>
            </a:r>
            <a:r>
              <a:rPr lang="en-US" dirty="0" smtClean="0"/>
              <a:t>.</a:t>
            </a:r>
          </a:p>
          <a:p>
            <a:pPr lvl="1"/>
            <a:r>
              <a:rPr lang="en-US" dirty="0" smtClean="0"/>
              <a:t>Integers:</a:t>
            </a:r>
          </a:p>
          <a:p>
            <a:pPr lvl="2"/>
            <a:r>
              <a:rPr lang="en-US" dirty="0" smtClean="0">
                <a:latin typeface="Courier New"/>
                <a:cs typeface="Courier New"/>
              </a:rPr>
              <a:t>X = 5</a:t>
            </a:r>
          </a:p>
          <a:p>
            <a:pPr lvl="1"/>
            <a:r>
              <a:rPr lang="en-US" dirty="0" smtClean="0"/>
              <a:t>Floats:</a:t>
            </a:r>
          </a:p>
          <a:p>
            <a:pPr lvl="2"/>
            <a:r>
              <a:rPr lang="en-US" dirty="0" smtClean="0">
                <a:latin typeface="Courier New"/>
                <a:cs typeface="Courier New"/>
              </a:rPr>
              <a:t>Y = 2.0e-8</a:t>
            </a:r>
          </a:p>
          <a:p>
            <a:pPr lvl="1"/>
            <a:r>
              <a:rPr lang="en-US" dirty="0" smtClean="0"/>
              <a:t>Integers can be converted to floats and vice versa:</a:t>
            </a:r>
          </a:p>
          <a:p>
            <a:pPr lvl="2"/>
            <a:r>
              <a:rPr lang="ro-RO" dirty="0">
                <a:latin typeface="Courier New"/>
                <a:cs typeface="Courier New"/>
              </a:rPr>
              <a:t>&gt;&gt;&gt; int(2e2)</a:t>
            </a:r>
            <a:br>
              <a:rPr lang="ro-RO" dirty="0">
                <a:latin typeface="Courier New"/>
                <a:cs typeface="Courier New"/>
              </a:rPr>
            </a:br>
            <a:r>
              <a:rPr lang="ro-RO" dirty="0">
                <a:latin typeface="Courier New"/>
                <a:cs typeface="Courier New"/>
              </a:rPr>
              <a:t>200</a:t>
            </a:r>
            <a:br>
              <a:rPr lang="ro-RO" dirty="0">
                <a:latin typeface="Courier New"/>
                <a:cs typeface="Courier New"/>
              </a:rPr>
            </a:br>
            <a:r>
              <a:rPr lang="ro-RO" dirty="0">
                <a:latin typeface="Courier New"/>
                <a:cs typeface="Courier New"/>
              </a:rPr>
              <a:t>&gt;&gt;&gt; float(200)</a:t>
            </a:r>
            <a:br>
              <a:rPr lang="ro-RO" dirty="0">
                <a:latin typeface="Courier New"/>
                <a:cs typeface="Courier New"/>
              </a:rPr>
            </a:br>
            <a:r>
              <a:rPr lang="ro-RO" dirty="0">
                <a:latin typeface="Courier New"/>
                <a:cs typeface="Courier New"/>
              </a:rPr>
              <a:t>200.0 </a:t>
            </a:r>
            <a:endParaRPr lang="ro-RO" dirty="0" smtClean="0">
              <a:effectLst/>
              <a:latin typeface="Courier New"/>
              <a:cs typeface="Courier New"/>
            </a:endParaRPr>
          </a:p>
          <a:p>
            <a:pPr lvl="2"/>
            <a:endParaRPr lang="en-US" dirty="0"/>
          </a:p>
        </p:txBody>
      </p:sp>
    </p:spTree>
    <p:extLst>
      <p:ext uri="{BB962C8B-B14F-4D97-AF65-F5344CB8AC3E}">
        <p14:creationId xmlns:p14="http://schemas.microsoft.com/office/powerpoint/2010/main" val="832170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Numbers can be arbitrarily large in Python, as big as the system’s memory will allow.</a:t>
            </a:r>
          </a:p>
          <a:p>
            <a:r>
              <a:rPr lang="en-US" dirty="0" smtClean="0"/>
              <a:t>Built-in numeric functions:</a:t>
            </a:r>
          </a:p>
          <a:p>
            <a:pPr lvl="1"/>
            <a:r>
              <a:rPr lang="en-US" dirty="0">
                <a:latin typeface="Courier New"/>
                <a:cs typeface="Courier New"/>
              </a:rPr>
              <a:t>abs, </a:t>
            </a:r>
            <a:r>
              <a:rPr lang="en-US" dirty="0" err="1">
                <a:latin typeface="Courier New"/>
                <a:cs typeface="Courier New"/>
              </a:rPr>
              <a:t>divmod</a:t>
            </a:r>
            <a:r>
              <a:rPr lang="en-US">
                <a:latin typeface="Courier New"/>
                <a:cs typeface="Courier New"/>
              </a:rPr>
              <a:t>, </a:t>
            </a:r>
            <a:r>
              <a:rPr lang="en-US" smtClean="0">
                <a:latin typeface="Courier New"/>
                <a:cs typeface="Courier New"/>
              </a:rPr>
              <a:t>float</a:t>
            </a:r>
            <a:r>
              <a:rPr lang="en-US" dirty="0">
                <a:latin typeface="Courier New"/>
                <a:cs typeface="Courier New"/>
              </a:rPr>
              <a:t>, hex, </a:t>
            </a:r>
            <a:r>
              <a:rPr lang="en-US" dirty="0" err="1">
                <a:latin typeface="Courier New"/>
                <a:cs typeface="Courier New"/>
              </a:rPr>
              <a:t>int</a:t>
            </a:r>
            <a:r>
              <a:rPr lang="en-US" dirty="0">
                <a:latin typeface="Courier New"/>
                <a:cs typeface="Courier New"/>
              </a:rPr>
              <a:t>, long, max, min, </a:t>
            </a:r>
            <a:r>
              <a:rPr lang="en-US" dirty="0" err="1">
                <a:latin typeface="Courier New"/>
                <a:cs typeface="Courier New"/>
              </a:rPr>
              <a:t>oct</a:t>
            </a:r>
            <a:r>
              <a:rPr lang="en-US" dirty="0">
                <a:latin typeface="Courier New"/>
                <a:cs typeface="Courier New"/>
              </a:rPr>
              <a:t>, </a:t>
            </a:r>
            <a:r>
              <a:rPr lang="en-US" dirty="0" err="1">
                <a:latin typeface="Courier New"/>
                <a:cs typeface="Courier New"/>
              </a:rPr>
              <a:t>pow</a:t>
            </a:r>
            <a:r>
              <a:rPr lang="en-US" dirty="0">
                <a:latin typeface="Courier New"/>
                <a:cs typeface="Courier New"/>
              </a:rPr>
              <a:t>, round </a:t>
            </a:r>
            <a:endParaRPr lang="en-US" dirty="0" smtClean="0">
              <a:latin typeface="Courier New"/>
              <a:cs typeface="Courier New"/>
            </a:endParaRPr>
          </a:p>
          <a:p>
            <a:pPr lvl="1"/>
            <a:r>
              <a:rPr lang="en-US" dirty="0" smtClean="0"/>
              <a:t>See documentation for details</a:t>
            </a:r>
          </a:p>
          <a:p>
            <a:r>
              <a:rPr lang="en-US" dirty="0" smtClean="0"/>
              <a:t>Use the standard module ‘math’ for more advanced mathematical functions.</a:t>
            </a:r>
          </a:p>
          <a:p>
            <a:r>
              <a:rPr lang="en-US" dirty="0" smtClean="0"/>
              <a:t>Also see the Python extension ‘</a:t>
            </a:r>
            <a:r>
              <a:rPr lang="en-US" dirty="0" err="1" smtClean="0"/>
              <a:t>NumPy</a:t>
            </a:r>
            <a:r>
              <a:rPr lang="en-US" dirty="0" smtClean="0"/>
              <a:t>’ for more advanced numeric computational methods.</a:t>
            </a:r>
            <a:endParaRPr lang="en-US" dirty="0"/>
          </a:p>
        </p:txBody>
      </p:sp>
    </p:spTree>
    <p:extLst>
      <p:ext uri="{BB962C8B-B14F-4D97-AF65-F5344CB8AC3E}">
        <p14:creationId xmlns:p14="http://schemas.microsoft.com/office/powerpoint/2010/main" val="1884269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None</a:t>
            </a:r>
            <a:endParaRPr lang="en-US" dirty="0"/>
          </a:p>
        </p:txBody>
      </p:sp>
      <p:sp>
        <p:nvSpPr>
          <p:cNvPr id="3" name="Content Placeholder 2"/>
          <p:cNvSpPr>
            <a:spLocks noGrp="1"/>
          </p:cNvSpPr>
          <p:nvPr>
            <p:ph idx="1"/>
          </p:nvPr>
        </p:nvSpPr>
        <p:spPr/>
        <p:txBody>
          <a:bodyPr/>
          <a:lstStyle/>
          <a:p>
            <a:r>
              <a:rPr lang="en-US" dirty="0" smtClean="0"/>
              <a:t>It is a special data type that defines a single special data object called </a:t>
            </a:r>
            <a:r>
              <a:rPr lang="en-US" dirty="0" smtClean="0">
                <a:latin typeface="Courier New"/>
                <a:cs typeface="Courier New"/>
              </a:rPr>
              <a:t>None</a:t>
            </a:r>
            <a:r>
              <a:rPr lang="en-US" dirty="0" smtClean="0"/>
              <a:t>.</a:t>
            </a:r>
          </a:p>
          <a:p>
            <a:r>
              <a:rPr lang="en-US" dirty="0" smtClean="0"/>
              <a:t>Represents an empty value.</a:t>
            </a:r>
          </a:p>
          <a:p>
            <a:r>
              <a:rPr lang="en-US" dirty="0" smtClean="0"/>
              <a:t>There is only </a:t>
            </a:r>
            <a:r>
              <a:rPr lang="en-US" dirty="0" smtClean="0">
                <a:latin typeface="Courier New"/>
                <a:cs typeface="Courier New"/>
              </a:rPr>
              <a:t>1</a:t>
            </a:r>
            <a:r>
              <a:rPr lang="en-US" dirty="0" smtClean="0"/>
              <a:t> instance of this data type in entire Python.</a:t>
            </a:r>
          </a:p>
          <a:p>
            <a:r>
              <a:rPr lang="en-US" dirty="0" smtClean="0"/>
              <a:t>None is equivalent only to itself.</a:t>
            </a:r>
          </a:p>
          <a:p>
            <a:endParaRPr lang="en-US" dirty="0"/>
          </a:p>
        </p:txBody>
      </p:sp>
    </p:spTree>
    <p:extLst>
      <p:ext uri="{BB962C8B-B14F-4D97-AF65-F5344CB8AC3E}">
        <p14:creationId xmlns:p14="http://schemas.microsoft.com/office/powerpoint/2010/main" val="2119342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input from the user</a:t>
            </a:r>
            <a:endParaRPr lang="en-US" dirty="0"/>
          </a:p>
        </p:txBody>
      </p:sp>
      <p:sp>
        <p:nvSpPr>
          <p:cNvPr id="3" name="Content Placeholder 2"/>
          <p:cNvSpPr>
            <a:spLocks noGrp="1"/>
          </p:cNvSpPr>
          <p:nvPr>
            <p:ph idx="1"/>
          </p:nvPr>
        </p:nvSpPr>
        <p:spPr/>
        <p:txBody>
          <a:bodyPr>
            <a:normAutofit/>
          </a:bodyPr>
          <a:lstStyle/>
          <a:p>
            <a:r>
              <a:rPr lang="en-US" dirty="0" smtClean="0"/>
              <a:t>Use the </a:t>
            </a:r>
            <a:r>
              <a:rPr lang="en-US" dirty="0" smtClean="0">
                <a:latin typeface="Courier New"/>
                <a:cs typeface="Courier New"/>
              </a:rPr>
              <a:t>input() </a:t>
            </a:r>
            <a:r>
              <a:rPr lang="en-US" dirty="0" smtClean="0"/>
              <a:t>method:</a:t>
            </a:r>
            <a:br>
              <a:rPr lang="en-US" dirty="0" smtClean="0"/>
            </a:br>
            <a:r>
              <a:rPr lang="de-DE" sz="1900" dirty="0">
                <a:latin typeface="Courier New"/>
                <a:cs typeface="Courier New"/>
              </a:rPr>
              <a:t>&gt;&gt;&gt; </a:t>
            </a:r>
            <a:r>
              <a:rPr lang="de-DE" sz="1900" dirty="0" err="1">
                <a:latin typeface="Courier New"/>
                <a:cs typeface="Courier New"/>
              </a:rPr>
              <a:t>name</a:t>
            </a:r>
            <a:r>
              <a:rPr lang="de-DE" sz="1900" dirty="0">
                <a:latin typeface="Courier New"/>
                <a:cs typeface="Courier New"/>
              </a:rPr>
              <a:t> = </a:t>
            </a:r>
            <a:r>
              <a:rPr lang="de-DE" sz="1900" dirty="0" err="1">
                <a:latin typeface="Courier New"/>
                <a:cs typeface="Courier New"/>
              </a:rPr>
              <a:t>input</a:t>
            </a:r>
            <a:r>
              <a:rPr lang="de-DE" sz="1900" dirty="0">
                <a:latin typeface="Courier New"/>
                <a:cs typeface="Courier New"/>
              </a:rPr>
              <a:t>("Name? ") </a:t>
            </a:r>
            <a:r>
              <a:rPr lang="de-DE" sz="1900" dirty="0" smtClean="0">
                <a:latin typeface="Courier New"/>
                <a:cs typeface="Courier New"/>
              </a:rPr>
              <a:t/>
            </a:r>
            <a:br>
              <a:rPr lang="de-DE" sz="1900" dirty="0" smtClean="0">
                <a:latin typeface="Courier New"/>
                <a:cs typeface="Courier New"/>
              </a:rPr>
            </a:br>
            <a:r>
              <a:rPr lang="de-DE" sz="1900" dirty="0" smtClean="0">
                <a:latin typeface="Courier New"/>
                <a:cs typeface="Courier New"/>
              </a:rPr>
              <a:t>Name</a:t>
            </a:r>
            <a:r>
              <a:rPr lang="de-DE" sz="1900" dirty="0">
                <a:latin typeface="Courier New"/>
                <a:cs typeface="Courier New"/>
              </a:rPr>
              <a:t>? </a:t>
            </a:r>
            <a:r>
              <a:rPr lang="de-DE" sz="1900" dirty="0" err="1">
                <a:solidFill>
                  <a:srgbClr val="FF0000"/>
                </a:solidFill>
                <a:latin typeface="Courier New"/>
                <a:cs typeface="Courier New"/>
              </a:rPr>
              <a:t>Vern</a:t>
            </a:r>
            <a:r>
              <a:rPr lang="de-DE" sz="1900" dirty="0">
                <a:latin typeface="Courier New"/>
                <a:cs typeface="Courier New"/>
              </a:rPr>
              <a:t/>
            </a:r>
            <a:br>
              <a:rPr lang="de-DE" sz="1900" dirty="0">
                <a:latin typeface="Courier New"/>
                <a:cs typeface="Courier New"/>
              </a:rPr>
            </a:br>
            <a:r>
              <a:rPr lang="de-DE" sz="1900" dirty="0">
                <a:latin typeface="Courier New"/>
                <a:cs typeface="Courier New"/>
              </a:rPr>
              <a:t>&gt;&gt;&gt; </a:t>
            </a:r>
            <a:r>
              <a:rPr lang="de-DE" sz="1900" dirty="0" err="1">
                <a:latin typeface="Courier New"/>
                <a:cs typeface="Courier New"/>
              </a:rPr>
              <a:t>print</a:t>
            </a:r>
            <a:r>
              <a:rPr lang="de-DE" sz="1900" dirty="0">
                <a:latin typeface="Courier New"/>
                <a:cs typeface="Courier New"/>
              </a:rPr>
              <a:t>(</a:t>
            </a:r>
            <a:r>
              <a:rPr lang="de-DE" sz="1900" dirty="0" err="1">
                <a:latin typeface="Courier New"/>
                <a:cs typeface="Courier New"/>
              </a:rPr>
              <a:t>name</a:t>
            </a:r>
            <a:r>
              <a:rPr lang="de-DE" sz="1900" dirty="0">
                <a:latin typeface="Courier New"/>
                <a:cs typeface="Courier New"/>
              </a:rPr>
              <a:t>)</a:t>
            </a:r>
            <a:br>
              <a:rPr lang="de-DE" sz="1900" dirty="0">
                <a:latin typeface="Courier New"/>
                <a:cs typeface="Courier New"/>
              </a:rPr>
            </a:br>
            <a:r>
              <a:rPr lang="de-DE" sz="1900" dirty="0" err="1">
                <a:latin typeface="Courier New"/>
                <a:cs typeface="Courier New"/>
              </a:rPr>
              <a:t>Vern</a:t>
            </a:r>
            <a:r>
              <a:rPr lang="de-DE" sz="1900" dirty="0">
                <a:latin typeface="Courier New"/>
                <a:cs typeface="Courier New"/>
              </a:rPr>
              <a:t> </a:t>
            </a:r>
            <a:br>
              <a:rPr lang="de-DE" sz="1900" dirty="0">
                <a:latin typeface="Courier New"/>
                <a:cs typeface="Courier New"/>
              </a:rPr>
            </a:br>
            <a:r>
              <a:rPr lang="de-DE" sz="1900" dirty="0" smtClean="0">
                <a:latin typeface="Courier New"/>
                <a:cs typeface="Courier New"/>
              </a:rPr>
              <a:t>&gt;</a:t>
            </a:r>
            <a:r>
              <a:rPr lang="de-DE" sz="1900" dirty="0">
                <a:latin typeface="Courier New"/>
                <a:cs typeface="Courier New"/>
              </a:rPr>
              <a:t>&gt;&gt; </a:t>
            </a:r>
            <a:r>
              <a:rPr lang="de-DE" sz="1900" dirty="0" err="1">
                <a:latin typeface="Courier New"/>
                <a:cs typeface="Courier New"/>
              </a:rPr>
              <a:t>age</a:t>
            </a:r>
            <a:r>
              <a:rPr lang="de-DE" sz="1900" dirty="0">
                <a:latin typeface="Courier New"/>
                <a:cs typeface="Courier New"/>
              </a:rPr>
              <a:t> = </a:t>
            </a:r>
            <a:r>
              <a:rPr lang="de-DE" sz="1900" dirty="0" err="1">
                <a:latin typeface="Courier New"/>
                <a:cs typeface="Courier New"/>
              </a:rPr>
              <a:t>int</a:t>
            </a:r>
            <a:r>
              <a:rPr lang="de-DE" sz="1900" dirty="0">
                <a:latin typeface="Courier New"/>
                <a:cs typeface="Courier New"/>
              </a:rPr>
              <a:t>(</a:t>
            </a:r>
            <a:r>
              <a:rPr lang="de-DE" sz="1900" dirty="0" err="1">
                <a:latin typeface="Courier New"/>
                <a:cs typeface="Courier New"/>
              </a:rPr>
              <a:t>input</a:t>
            </a:r>
            <a:r>
              <a:rPr lang="de-DE" sz="1900" dirty="0">
                <a:latin typeface="Courier New"/>
                <a:cs typeface="Courier New"/>
              </a:rPr>
              <a:t>("Age? ")) </a:t>
            </a:r>
            <a:r>
              <a:rPr lang="de-DE" sz="1900" dirty="0" smtClean="0">
                <a:latin typeface="Courier New"/>
                <a:cs typeface="Courier New"/>
              </a:rPr>
              <a:t/>
            </a:r>
            <a:br>
              <a:rPr lang="de-DE" sz="1900" dirty="0" smtClean="0">
                <a:latin typeface="Courier New"/>
                <a:cs typeface="Courier New"/>
              </a:rPr>
            </a:br>
            <a:r>
              <a:rPr lang="de-DE" sz="1900" dirty="0" smtClean="0">
                <a:latin typeface="Courier New"/>
                <a:cs typeface="Courier New"/>
              </a:rPr>
              <a:t>Age</a:t>
            </a:r>
            <a:r>
              <a:rPr lang="de-DE" sz="1900" dirty="0">
                <a:latin typeface="Courier New"/>
                <a:cs typeface="Courier New"/>
              </a:rPr>
              <a:t>? </a:t>
            </a:r>
            <a:r>
              <a:rPr lang="de-DE" sz="1900" dirty="0">
                <a:solidFill>
                  <a:srgbClr val="FF0000"/>
                </a:solidFill>
                <a:latin typeface="Courier New"/>
                <a:cs typeface="Courier New"/>
              </a:rPr>
              <a:t>28</a:t>
            </a:r>
            <a:r>
              <a:rPr lang="de-DE" sz="1900" dirty="0">
                <a:latin typeface="Courier New"/>
                <a:cs typeface="Courier New"/>
              </a:rPr>
              <a:t/>
            </a:r>
            <a:br>
              <a:rPr lang="de-DE" sz="1900" dirty="0">
                <a:latin typeface="Courier New"/>
                <a:cs typeface="Courier New"/>
              </a:rPr>
            </a:br>
            <a:r>
              <a:rPr lang="de-DE" sz="1900" dirty="0">
                <a:latin typeface="Courier New"/>
                <a:cs typeface="Courier New"/>
              </a:rPr>
              <a:t>&gt;&gt;&gt; </a:t>
            </a:r>
            <a:r>
              <a:rPr lang="de-DE" sz="1900" dirty="0" err="1">
                <a:latin typeface="Courier New"/>
                <a:cs typeface="Courier New"/>
              </a:rPr>
              <a:t>print</a:t>
            </a:r>
            <a:r>
              <a:rPr lang="de-DE" sz="1900" dirty="0">
                <a:latin typeface="Courier New"/>
                <a:cs typeface="Courier New"/>
              </a:rPr>
              <a:t>(</a:t>
            </a:r>
            <a:r>
              <a:rPr lang="de-DE" sz="1900" dirty="0" err="1">
                <a:latin typeface="Courier New"/>
                <a:cs typeface="Courier New"/>
              </a:rPr>
              <a:t>age</a:t>
            </a:r>
            <a:r>
              <a:rPr lang="de-DE" sz="1900" dirty="0">
                <a:latin typeface="Courier New"/>
                <a:cs typeface="Courier New"/>
              </a:rPr>
              <a:t>)</a:t>
            </a:r>
            <a:br>
              <a:rPr lang="de-DE" sz="1900" dirty="0">
                <a:latin typeface="Courier New"/>
                <a:cs typeface="Courier New"/>
              </a:rPr>
            </a:br>
            <a:r>
              <a:rPr lang="de-DE" sz="1900" dirty="0">
                <a:latin typeface="Courier New"/>
                <a:cs typeface="Courier New"/>
              </a:rPr>
              <a:t>28 </a:t>
            </a:r>
            <a:br>
              <a:rPr lang="de-DE" sz="1900" dirty="0">
                <a:latin typeface="Courier New"/>
                <a:cs typeface="Courier New"/>
              </a:rPr>
            </a:br>
            <a:r>
              <a:rPr lang="de-DE" sz="1900" dirty="0" smtClean="0">
                <a:latin typeface="Courier New"/>
                <a:cs typeface="Courier New"/>
              </a:rPr>
              <a:t>&gt;</a:t>
            </a:r>
            <a:r>
              <a:rPr lang="de-DE" sz="1900" dirty="0">
                <a:latin typeface="Courier New"/>
                <a:cs typeface="Courier New"/>
              </a:rPr>
              <a:t>&gt;&gt;</a:t>
            </a:r>
            <a:r>
              <a:rPr lang="de-DE" sz="1900" dirty="0"/>
              <a:t> </a:t>
            </a:r>
            <a:endParaRPr lang="de-DE" sz="1900" dirty="0" smtClean="0"/>
          </a:p>
          <a:p>
            <a:r>
              <a:rPr lang="en-US" dirty="0" smtClean="0"/>
              <a:t>Text in red above is entered by the user</a:t>
            </a:r>
            <a:endParaRPr lang="en-US" dirty="0"/>
          </a:p>
        </p:txBody>
      </p:sp>
    </p:spTree>
    <p:extLst>
      <p:ext uri="{BB962C8B-B14F-4D97-AF65-F5344CB8AC3E}">
        <p14:creationId xmlns:p14="http://schemas.microsoft.com/office/powerpoint/2010/main" val="1618115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Python Style</a:t>
            </a:r>
            <a:endParaRPr lang="en-US" dirty="0"/>
          </a:p>
        </p:txBody>
      </p:sp>
      <p:pic>
        <p:nvPicPr>
          <p:cNvPr id="6" name="Content Placeholder 5" descr="Screen Shot 2012-03-16 at 8.56.5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6185" b="-16185"/>
          <a:stretch/>
        </p:blipFill>
        <p:spPr/>
      </p:pic>
      <p:sp>
        <p:nvSpPr>
          <p:cNvPr id="7" name="TextBox 6"/>
          <p:cNvSpPr txBox="1"/>
          <p:nvPr/>
        </p:nvSpPr>
        <p:spPr>
          <a:xfrm>
            <a:off x="1596820" y="6226055"/>
            <a:ext cx="7343287" cy="369332"/>
          </a:xfrm>
          <a:prstGeom prst="rect">
            <a:avLst/>
          </a:prstGeom>
          <a:noFill/>
        </p:spPr>
        <p:txBody>
          <a:bodyPr wrap="square" rtlCol="0">
            <a:spAutoFit/>
          </a:bodyPr>
          <a:lstStyle/>
          <a:p>
            <a:r>
              <a:rPr lang="en-US" dirty="0" smtClean="0">
                <a:latin typeface="Arial" charset="0"/>
              </a:rPr>
              <a:t>More information at: </a:t>
            </a:r>
            <a:r>
              <a:rPr lang="en-US" dirty="0" err="1">
                <a:latin typeface="Arial" charset="0"/>
              </a:rPr>
              <a:t>www.python.org</a:t>
            </a:r>
            <a:r>
              <a:rPr lang="en-US" dirty="0">
                <a:latin typeface="Arial" charset="0"/>
              </a:rPr>
              <a:t>/</a:t>
            </a:r>
            <a:r>
              <a:rPr lang="en-US" dirty="0" err="1">
                <a:latin typeface="Arial" charset="0"/>
              </a:rPr>
              <a:t>dev</a:t>
            </a:r>
            <a:r>
              <a:rPr lang="en-US" dirty="0">
                <a:latin typeface="Arial" charset="0"/>
              </a:rPr>
              <a:t>/peps/pep-0008</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2083954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US" dirty="0"/>
          </a:p>
        </p:txBody>
      </p:sp>
      <p:sp>
        <p:nvSpPr>
          <p:cNvPr id="3" name="Content Placeholder 2"/>
          <p:cNvSpPr>
            <a:spLocks noGrp="1"/>
          </p:cNvSpPr>
          <p:nvPr>
            <p:ph idx="1"/>
          </p:nvPr>
        </p:nvSpPr>
        <p:spPr/>
        <p:txBody>
          <a:bodyPr>
            <a:normAutofit fontScale="92500"/>
          </a:bodyPr>
          <a:lstStyle/>
          <a:p>
            <a:r>
              <a:rPr lang="en-US" dirty="0" smtClean="0"/>
              <a:t>Write a function to convert </a:t>
            </a:r>
            <a:r>
              <a:rPr lang="en-US" dirty="0" err="1" smtClean="0"/>
              <a:t>celsius</a:t>
            </a:r>
            <a:r>
              <a:rPr lang="en-US" dirty="0" smtClean="0"/>
              <a:t> temp to </a:t>
            </a:r>
            <a:r>
              <a:rPr lang="en-US" dirty="0" err="1" smtClean="0"/>
              <a:t>fahrenheit</a:t>
            </a:r>
            <a:r>
              <a:rPr lang="en-US" dirty="0" smtClean="0"/>
              <a:t> and vice-versa:</a:t>
            </a:r>
          </a:p>
          <a:p>
            <a:pPr lvl="1"/>
            <a:r>
              <a:rPr lang="en-US" b="1" dirty="0" err="1">
                <a:latin typeface="Lucida Console"/>
                <a:cs typeface="Lucida Console"/>
              </a:rPr>
              <a:t>celsius_fahrenheit</a:t>
            </a:r>
            <a:r>
              <a:rPr lang="en-US" b="1" dirty="0">
                <a:latin typeface="Lucida Console"/>
                <a:cs typeface="Lucida Console"/>
              </a:rPr>
              <a:t>(</a:t>
            </a:r>
            <a:r>
              <a:rPr lang="en-US" b="1" i="1" dirty="0">
                <a:latin typeface="Lucida Console"/>
                <a:cs typeface="Lucida Console"/>
              </a:rPr>
              <a:t>"</a:t>
            </a:r>
            <a:r>
              <a:rPr lang="en-US" b="1" i="1" dirty="0" err="1">
                <a:latin typeface="Lucida Console"/>
                <a:cs typeface="Lucida Console"/>
              </a:rPr>
              <a:t>fahrenheit</a:t>
            </a:r>
            <a:r>
              <a:rPr lang="en-US" b="1" i="1" dirty="0">
                <a:latin typeface="Lucida Console"/>
                <a:cs typeface="Lucida Console"/>
              </a:rPr>
              <a:t>"|"</a:t>
            </a:r>
            <a:r>
              <a:rPr lang="en-US" b="1" i="1" dirty="0" err="1">
                <a:latin typeface="Lucida Console"/>
                <a:cs typeface="Lucida Console"/>
              </a:rPr>
              <a:t>celsius</a:t>
            </a:r>
            <a:r>
              <a:rPr lang="en-US" b="1" i="1" dirty="0">
                <a:latin typeface="Lucida Console"/>
                <a:cs typeface="Lucida Console"/>
              </a:rPr>
              <a:t>"</a:t>
            </a:r>
            <a:r>
              <a:rPr lang="en-US" b="1" dirty="0">
                <a:latin typeface="Lucida Console"/>
                <a:cs typeface="Lucida Console"/>
              </a:rPr>
              <a:t>, </a:t>
            </a:r>
            <a:r>
              <a:rPr lang="en-US" b="1" dirty="0" err="1">
                <a:latin typeface="Lucida Console"/>
                <a:cs typeface="Lucida Console"/>
              </a:rPr>
              <a:t>num_of_degrees</a:t>
            </a:r>
            <a:r>
              <a:rPr lang="en-US" b="1" dirty="0">
                <a:latin typeface="Lucida Console"/>
                <a:cs typeface="Lucida Console"/>
              </a:rPr>
              <a:t>)</a:t>
            </a:r>
            <a:endParaRPr lang="en-US" dirty="0" smtClean="0">
              <a:latin typeface="Lucida Console"/>
              <a:cs typeface="Lucida Console"/>
            </a:endParaRPr>
          </a:p>
          <a:p>
            <a:pPr lvl="1"/>
            <a:r>
              <a:rPr lang="en-US" sz="2200" dirty="0">
                <a:latin typeface="Lucida Console"/>
                <a:cs typeface="Lucida Console"/>
              </a:rPr>
              <a:t>&gt;&gt;&gt; </a:t>
            </a:r>
            <a:r>
              <a:rPr lang="en-US" sz="2200" dirty="0" err="1">
                <a:latin typeface="Lucida Console"/>
                <a:cs typeface="Lucida Console"/>
              </a:rPr>
              <a:t>celsius_fahrenheit</a:t>
            </a:r>
            <a:r>
              <a:rPr lang="en-US" sz="2200" dirty="0">
                <a:latin typeface="Lucida Console"/>
                <a:cs typeface="Lucida Console"/>
              </a:rPr>
              <a:t>("fahrenheit",212) </a:t>
            </a:r>
            <a:r>
              <a:rPr lang="en-US" sz="2200" dirty="0" smtClean="0">
                <a:latin typeface="Lucida Console"/>
                <a:cs typeface="Lucida Console"/>
              </a:rPr>
              <a:t/>
            </a:r>
            <a:br>
              <a:rPr lang="en-US" sz="2200" dirty="0" smtClean="0">
                <a:latin typeface="Lucida Console"/>
                <a:cs typeface="Lucida Console"/>
              </a:rPr>
            </a:br>
            <a:r>
              <a:rPr lang="en-US" sz="2200" dirty="0" smtClean="0">
                <a:latin typeface="Lucida Console"/>
                <a:cs typeface="Lucida Console"/>
              </a:rPr>
              <a:t>100.0 </a:t>
            </a:r>
          </a:p>
          <a:p>
            <a:pPr lvl="1"/>
            <a:r>
              <a:rPr lang="en-US" sz="2200" dirty="0" smtClean="0">
                <a:latin typeface="Lucida Console"/>
                <a:cs typeface="Lucida Console"/>
              </a:rPr>
              <a:t>&gt;</a:t>
            </a:r>
            <a:r>
              <a:rPr lang="en-US" sz="2200" dirty="0">
                <a:latin typeface="Lucida Console"/>
                <a:cs typeface="Lucida Console"/>
              </a:rPr>
              <a:t>&gt;&gt; </a:t>
            </a:r>
            <a:r>
              <a:rPr lang="en-US" sz="2200" dirty="0" err="1">
                <a:latin typeface="Lucida Console"/>
                <a:cs typeface="Lucida Console"/>
              </a:rPr>
              <a:t>celsius_fahrenheit</a:t>
            </a:r>
            <a:r>
              <a:rPr lang="en-US" sz="2200" dirty="0">
                <a:latin typeface="Lucida Console"/>
                <a:cs typeface="Lucida Console"/>
              </a:rPr>
              <a:t>("celsius",100) </a:t>
            </a:r>
            <a:br>
              <a:rPr lang="en-US" sz="2200" dirty="0">
                <a:latin typeface="Lucida Console"/>
                <a:cs typeface="Lucida Console"/>
              </a:rPr>
            </a:br>
            <a:r>
              <a:rPr lang="en-US" sz="2200" dirty="0" smtClean="0">
                <a:latin typeface="Lucida Console"/>
                <a:cs typeface="Lucida Console"/>
              </a:rPr>
              <a:t>212.0 </a:t>
            </a:r>
          </a:p>
          <a:p>
            <a:pPr lvl="1"/>
            <a:r>
              <a:rPr lang="en-US" sz="2400" dirty="0" smtClean="0">
                <a:latin typeface="Lucida Console"/>
                <a:cs typeface="Lucida Console"/>
              </a:rPr>
              <a:t>&gt;</a:t>
            </a:r>
            <a:r>
              <a:rPr lang="en-US" sz="2400" dirty="0">
                <a:latin typeface="Lucida Console"/>
                <a:cs typeface="Lucida Console"/>
              </a:rPr>
              <a:t>&gt;&gt; </a:t>
            </a:r>
            <a:endParaRPr lang="en-US" sz="2400" dirty="0" smtClean="0">
              <a:latin typeface="Lucida Console"/>
              <a:cs typeface="Lucida Console"/>
            </a:endParaRPr>
          </a:p>
          <a:p>
            <a:r>
              <a:rPr lang="en-US" sz="2200" dirty="0" smtClean="0"/>
              <a:t>(Example </a:t>
            </a:r>
            <a:r>
              <a:rPr lang="en-US" sz="2200" dirty="0"/>
              <a:t>taken from </a:t>
            </a:r>
            <a:r>
              <a:rPr lang="en-US" sz="2200" dirty="0">
                <a:hlinkClick r:id="rId2"/>
              </a:rPr>
              <a:t>http://www.santaclarahightech.org/teacher/</a:t>
            </a:r>
            <a:r>
              <a:rPr lang="en-US" sz="2200" dirty="0" smtClean="0">
                <a:hlinkClick r:id="rId2"/>
              </a:rPr>
              <a:t>python</a:t>
            </a:r>
            <a:r>
              <a:rPr lang="en-US" sz="2200" dirty="0" smtClean="0"/>
              <a:t>. Material developed by Mary Ann May-</a:t>
            </a:r>
            <a:r>
              <a:rPr lang="en-US" sz="2200" dirty="0" err="1" smtClean="0"/>
              <a:t>Pumphrey</a:t>
            </a:r>
            <a:r>
              <a:rPr lang="en-US" sz="2200" dirty="0" smtClean="0"/>
              <a:t>)</a:t>
            </a:r>
            <a:endParaRPr lang="en-US" sz="2200" dirty="0"/>
          </a:p>
        </p:txBody>
      </p:sp>
    </p:spTree>
    <p:extLst>
      <p:ext uri="{BB962C8B-B14F-4D97-AF65-F5344CB8AC3E}">
        <p14:creationId xmlns:p14="http://schemas.microsoft.com/office/powerpoint/2010/main" val="4190523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a:t>Create a </a:t>
            </a:r>
            <a:r>
              <a:rPr lang="en-US" sz="2200" dirty="0" smtClean="0"/>
              <a:t>function “</a:t>
            </a:r>
            <a:r>
              <a:rPr lang="en-US" sz="2200" dirty="0" err="1" smtClean="0"/>
              <a:t>CalculateArea</a:t>
            </a:r>
            <a:r>
              <a:rPr lang="en-US" sz="2200" dirty="0" smtClean="0"/>
              <a:t>” </a:t>
            </a:r>
            <a:r>
              <a:rPr lang="en-US" sz="2200" dirty="0"/>
              <a:t>which </a:t>
            </a:r>
            <a:r>
              <a:rPr lang="en-US" sz="2200" dirty="0" smtClean="0"/>
              <a:t>calculates the area of a circle or a square. One input is a string that indicates a circle or a square, the other input is either the radius for a circle or the length of the square’s each side (both in inches). If the calculated area is more than 100 sq. inch, simply print “too big”. If the calculated area is less than 10 sq. inch, print “too small”. Otherwise print the calculated area. For any other geometry type other than square or circle, print a suitable error.</a:t>
            </a:r>
          </a:p>
          <a:p>
            <a:pPr lvl="1"/>
            <a:r>
              <a:rPr lang="en-US" sz="2200" dirty="0" smtClean="0">
                <a:latin typeface="Lucida Console"/>
                <a:cs typeface="Lucida Console"/>
              </a:rPr>
              <a:t>&gt;&gt;&gt;</a:t>
            </a:r>
            <a:r>
              <a:rPr lang="en-US" sz="2200" dirty="0" err="1" smtClean="0">
                <a:latin typeface="Lucida Console"/>
                <a:cs typeface="Lucida Console"/>
              </a:rPr>
              <a:t>CalculateArea</a:t>
            </a:r>
            <a:r>
              <a:rPr lang="en-US" sz="2200" dirty="0" smtClean="0">
                <a:latin typeface="Lucida Console"/>
                <a:cs typeface="Lucida Console"/>
              </a:rPr>
              <a:t>(“circle”, 5)</a:t>
            </a:r>
            <a:br>
              <a:rPr lang="en-US" sz="2200" dirty="0" smtClean="0">
                <a:latin typeface="Lucida Console"/>
                <a:cs typeface="Lucida Console"/>
              </a:rPr>
            </a:br>
            <a:r>
              <a:rPr lang="en-US" sz="2200" dirty="0" smtClean="0">
                <a:latin typeface="Lucida Console"/>
                <a:cs typeface="Lucida Console"/>
              </a:rPr>
              <a:t>Area is 78.57 sq. inch</a:t>
            </a:r>
          </a:p>
          <a:p>
            <a:pPr lvl="1"/>
            <a:r>
              <a:rPr lang="en-US" sz="2200" dirty="0" smtClean="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“square”</a:t>
            </a:r>
            <a:r>
              <a:rPr lang="en-US" sz="2200" dirty="0">
                <a:latin typeface="Lucida Console"/>
                <a:cs typeface="Lucida Console"/>
              </a:rPr>
              <a:t>, 5)</a:t>
            </a:r>
            <a:br>
              <a:rPr lang="en-US" sz="2200" dirty="0">
                <a:latin typeface="Lucida Console"/>
                <a:cs typeface="Lucida Console"/>
              </a:rPr>
            </a:br>
            <a:r>
              <a:rPr lang="en-US" sz="2200" dirty="0">
                <a:latin typeface="Lucida Console"/>
                <a:cs typeface="Lucida Console"/>
              </a:rPr>
              <a:t>Area is </a:t>
            </a:r>
            <a:r>
              <a:rPr lang="en-US" sz="2200" dirty="0" smtClean="0">
                <a:latin typeface="Lucida Console"/>
                <a:cs typeface="Lucida Console"/>
              </a:rPr>
              <a:t>25.0 </a:t>
            </a:r>
            <a:r>
              <a:rPr lang="en-US" sz="2200" dirty="0">
                <a:latin typeface="Lucida Console"/>
                <a:cs typeface="Lucida Console"/>
              </a:rPr>
              <a:t>sq. </a:t>
            </a:r>
            <a:r>
              <a:rPr lang="en-US" sz="2200" dirty="0" smtClean="0">
                <a:latin typeface="Lucida Console"/>
                <a:cs typeface="Lucida Console"/>
              </a:rPr>
              <a:t>inch</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(“circle”, </a:t>
            </a:r>
            <a:r>
              <a:rPr lang="en-US" sz="2200" dirty="0" smtClean="0">
                <a:latin typeface="Lucida Console"/>
                <a:cs typeface="Lucida Console"/>
              </a:rPr>
              <a:t>15)</a:t>
            </a:r>
            <a:r>
              <a:rPr lang="en-US" sz="2200" dirty="0">
                <a:latin typeface="Lucida Console"/>
                <a:cs typeface="Lucida Console"/>
              </a:rPr>
              <a:t/>
            </a:r>
            <a:br>
              <a:rPr lang="en-US" sz="2200" dirty="0">
                <a:latin typeface="Lucida Console"/>
                <a:cs typeface="Lucida Console"/>
              </a:rPr>
            </a:br>
            <a:r>
              <a:rPr lang="en-US" sz="2200" dirty="0" smtClean="0">
                <a:latin typeface="Lucida Console"/>
                <a:cs typeface="Lucida Console"/>
              </a:rPr>
              <a:t>Too big</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“square”</a:t>
            </a:r>
            <a:r>
              <a:rPr lang="en-US" sz="2200" dirty="0">
                <a:latin typeface="Lucida Console"/>
                <a:cs typeface="Lucida Console"/>
              </a:rPr>
              <a:t>, 2</a:t>
            </a:r>
            <a:r>
              <a:rPr lang="en-US" sz="2200" dirty="0" smtClean="0">
                <a:latin typeface="Lucida Console"/>
                <a:cs typeface="Lucida Console"/>
              </a:rPr>
              <a:t>)</a:t>
            </a:r>
            <a:r>
              <a:rPr lang="en-US" sz="2200" dirty="0">
                <a:latin typeface="Lucida Console"/>
                <a:cs typeface="Lucida Console"/>
              </a:rPr>
              <a:t/>
            </a:r>
            <a:br>
              <a:rPr lang="en-US" sz="2200" dirty="0">
                <a:latin typeface="Lucida Console"/>
                <a:cs typeface="Lucida Console"/>
              </a:rPr>
            </a:br>
            <a:r>
              <a:rPr lang="en-US" sz="2200" dirty="0">
                <a:latin typeface="Lucida Console"/>
                <a:cs typeface="Lucida Console"/>
              </a:rPr>
              <a:t>Too </a:t>
            </a:r>
            <a:r>
              <a:rPr lang="en-US" sz="2200" dirty="0" smtClean="0">
                <a:latin typeface="Lucida Console"/>
                <a:cs typeface="Lucida Console"/>
              </a:rPr>
              <a:t>small</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“rectangle”</a:t>
            </a:r>
            <a:r>
              <a:rPr lang="en-US" sz="2200" dirty="0">
                <a:latin typeface="Lucida Console"/>
                <a:cs typeface="Lucida Console"/>
              </a:rPr>
              <a:t>, 2)</a:t>
            </a:r>
            <a:br>
              <a:rPr lang="en-US" sz="2200" dirty="0">
                <a:latin typeface="Lucida Console"/>
                <a:cs typeface="Lucida Console"/>
              </a:rPr>
            </a:br>
            <a:r>
              <a:rPr lang="en-US" sz="2200" dirty="0" smtClean="0">
                <a:latin typeface="Lucida Console"/>
                <a:cs typeface="Lucida Console"/>
              </a:rPr>
              <a:t>Unsupported geometry type: rectangle</a:t>
            </a:r>
            <a:endParaRPr lang="en-US" sz="2200" dirty="0">
              <a:latin typeface="Lucida Console"/>
              <a:cs typeface="Lucida Console"/>
            </a:endParaRPr>
          </a:p>
          <a:p>
            <a:pPr lvl="1"/>
            <a:endParaRPr lang="en-US" sz="2200" dirty="0">
              <a:latin typeface="Lucida Console"/>
              <a:cs typeface="Lucida Console"/>
            </a:endParaRP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15683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Myself…</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Software QA manager at Apple Computer Corp.</a:t>
            </a:r>
          </a:p>
          <a:p>
            <a:r>
              <a:rPr lang="en-US" dirty="0" smtClean="0"/>
              <a:t>20 years of experience in the area of software QA and development.</a:t>
            </a:r>
          </a:p>
          <a:p>
            <a:pPr lvl="1"/>
            <a:r>
              <a:rPr lang="en-US" dirty="0" smtClean="0"/>
              <a:t>Worked at Applied Materials, Broadcom and </a:t>
            </a:r>
            <a:r>
              <a:rPr lang="en-US" dirty="0" err="1" smtClean="0"/>
              <a:t>SiBEAM</a:t>
            </a:r>
            <a:r>
              <a:rPr lang="en-US" dirty="0" smtClean="0"/>
              <a:t> (acquired by Silicon Image) in the past.</a:t>
            </a:r>
          </a:p>
          <a:p>
            <a:pPr lvl="1"/>
            <a:r>
              <a:rPr lang="en-US" dirty="0" smtClean="0"/>
              <a:t>Have been using Python for testing and test automation for the past 8 years.</a:t>
            </a:r>
          </a:p>
          <a:p>
            <a:r>
              <a:rPr lang="en-US" dirty="0" smtClean="0"/>
              <a:t>Masters in Computer Engineering from University of California, Santa Cruz.</a:t>
            </a:r>
          </a:p>
          <a:p>
            <a:pPr lvl="1"/>
            <a:r>
              <a:rPr lang="en-US" dirty="0" smtClean="0"/>
              <a:t>Also have a masters in Mechanical Engineering from the University of Minnesota.</a:t>
            </a:r>
          </a:p>
          <a:p>
            <a:r>
              <a:rPr lang="en-US" dirty="0" smtClean="0"/>
              <a:t>Desire to give back to the community brought me here.</a:t>
            </a:r>
          </a:p>
          <a:p>
            <a:pPr lvl="1"/>
            <a:r>
              <a:rPr lang="en-US" dirty="0" smtClean="0"/>
              <a:t>Always enjoyed teaching, </a:t>
            </a:r>
            <a:r>
              <a:rPr lang="en-US" dirty="0"/>
              <a:t>w</a:t>
            </a:r>
            <a:r>
              <a:rPr lang="en-US" dirty="0" smtClean="0"/>
              <a:t>as a teaching assistant in the graduate school.</a:t>
            </a:r>
            <a:endParaRPr lang="en-US" dirty="0"/>
          </a:p>
        </p:txBody>
      </p:sp>
    </p:spTree>
    <p:extLst>
      <p:ext uri="{BB962C8B-B14F-4D97-AF65-F5344CB8AC3E}">
        <p14:creationId xmlns:p14="http://schemas.microsoft.com/office/powerpoint/2010/main" val="1724650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Yourself…</a:t>
            </a:r>
            <a:endParaRPr lang="en-US" dirty="0"/>
          </a:p>
        </p:txBody>
      </p:sp>
      <p:sp>
        <p:nvSpPr>
          <p:cNvPr id="3" name="Content Placeholder 2"/>
          <p:cNvSpPr>
            <a:spLocks noGrp="1"/>
          </p:cNvSpPr>
          <p:nvPr>
            <p:ph idx="1"/>
          </p:nvPr>
        </p:nvSpPr>
        <p:spPr/>
        <p:txBody>
          <a:bodyPr/>
          <a:lstStyle/>
          <a:p>
            <a:r>
              <a:rPr lang="en-US" dirty="0" smtClean="0"/>
              <a:t>Name, Education, Job etc.</a:t>
            </a:r>
          </a:p>
          <a:p>
            <a:r>
              <a:rPr lang="en-US" dirty="0" smtClean="0"/>
              <a:t>Why you are here in the class?</a:t>
            </a:r>
          </a:p>
          <a:p>
            <a:r>
              <a:rPr lang="en-US" dirty="0" smtClean="0"/>
              <a:t>What do you want to get out of the next </a:t>
            </a:r>
            <a:r>
              <a:rPr lang="en-US" dirty="0" smtClean="0">
                <a:latin typeface="Courier"/>
                <a:cs typeface="Courier"/>
              </a:rPr>
              <a:t>10</a:t>
            </a:r>
            <a:r>
              <a:rPr lang="en-US" dirty="0" smtClean="0"/>
              <a:t> weeks?</a:t>
            </a:r>
          </a:p>
          <a:p>
            <a:r>
              <a:rPr lang="en-US" dirty="0" smtClean="0"/>
              <a:t>Do you know any other programming language? (Perl, Java, C, C++ etc.)</a:t>
            </a:r>
            <a:endParaRPr lang="en-US" dirty="0"/>
          </a:p>
        </p:txBody>
      </p:sp>
    </p:spTree>
    <p:extLst>
      <p:ext uri="{BB962C8B-B14F-4D97-AF65-F5344CB8AC3E}">
        <p14:creationId xmlns:p14="http://schemas.microsoft.com/office/powerpoint/2010/main" val="6532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 for the class</a:t>
            </a:r>
            <a:endParaRPr lang="en-US" dirty="0"/>
          </a:p>
        </p:txBody>
      </p:sp>
      <p:sp>
        <p:nvSpPr>
          <p:cNvPr id="3" name="Content Placeholder 2"/>
          <p:cNvSpPr>
            <a:spLocks noGrp="1"/>
          </p:cNvSpPr>
          <p:nvPr>
            <p:ph idx="1"/>
          </p:nvPr>
        </p:nvSpPr>
        <p:spPr/>
        <p:txBody>
          <a:bodyPr/>
          <a:lstStyle/>
          <a:p>
            <a:r>
              <a:rPr lang="en-US" dirty="0" smtClean="0"/>
              <a:t>The Quick Python Book</a:t>
            </a:r>
          </a:p>
          <a:p>
            <a:pPr lvl="1"/>
            <a:r>
              <a:rPr lang="en-US" dirty="0" smtClean="0"/>
              <a:t>Vernon L. </a:t>
            </a:r>
            <a:r>
              <a:rPr lang="en-US" dirty="0" err="1" smtClean="0"/>
              <a:t>Ceder</a:t>
            </a:r>
            <a:r>
              <a:rPr lang="en-US" dirty="0" smtClean="0"/>
              <a:t>, 2</a:t>
            </a:r>
            <a:r>
              <a:rPr lang="en-US" baseline="30000" dirty="0" smtClean="0"/>
              <a:t>nd</a:t>
            </a:r>
            <a:r>
              <a:rPr lang="en-US" dirty="0" smtClean="0"/>
              <a:t> Edition, Manning Publications.</a:t>
            </a:r>
          </a:p>
          <a:p>
            <a:r>
              <a:rPr lang="en-US" dirty="0" smtClean="0"/>
              <a:t>Learning Python </a:t>
            </a:r>
          </a:p>
          <a:p>
            <a:pPr lvl="1"/>
            <a:r>
              <a:rPr lang="en-US" dirty="0"/>
              <a:t>Mark Lutz </a:t>
            </a:r>
            <a:r>
              <a:rPr lang="en-US" dirty="0" smtClean="0"/>
              <a:t>, 5</a:t>
            </a:r>
            <a:r>
              <a:rPr lang="en-US" baseline="30000" dirty="0" smtClean="0"/>
              <a:t>th</a:t>
            </a:r>
            <a:r>
              <a:rPr lang="en-US" dirty="0" smtClean="0"/>
              <a:t> Edition, O</a:t>
            </a:r>
            <a:r>
              <a:rPr lang="en-US" smtClean="0"/>
              <a:t>’ Reilly</a:t>
            </a:r>
            <a:endParaRPr lang="en-US" dirty="0" smtClean="0"/>
          </a:p>
        </p:txBody>
      </p:sp>
    </p:spTree>
    <p:extLst>
      <p:ext uri="{BB962C8B-B14F-4D97-AF65-F5344CB8AC3E}">
        <p14:creationId xmlns:p14="http://schemas.microsoft.com/office/powerpoint/2010/main" val="63037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Python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
            </a:r>
            <a:r>
              <a:rPr lang="en-US" dirty="0" smtClean="0"/>
              <a:t>eveloped by Guido van </a:t>
            </a:r>
            <a:r>
              <a:rPr lang="en-US" dirty="0" err="1" smtClean="0"/>
              <a:t>Rossum</a:t>
            </a:r>
            <a:r>
              <a:rPr lang="en-US" dirty="0" smtClean="0"/>
              <a:t> in the 1990s.</a:t>
            </a:r>
          </a:p>
          <a:p>
            <a:pPr lvl="1"/>
            <a:r>
              <a:rPr lang="en-US" dirty="0" smtClean="0"/>
              <a:t>Named after BBC comedy “Monty Python’s Flying Circus”</a:t>
            </a:r>
          </a:p>
          <a:p>
            <a:r>
              <a:rPr lang="en-US" dirty="0" smtClean="0"/>
              <a:t>Modern language, easy to learn and use.</a:t>
            </a:r>
          </a:p>
          <a:p>
            <a:pPr lvl="1"/>
            <a:r>
              <a:rPr lang="en-US" dirty="0" smtClean="0"/>
              <a:t>Ideal for rapid application development.</a:t>
            </a:r>
          </a:p>
          <a:p>
            <a:r>
              <a:rPr lang="en-US" dirty="0" smtClean="0"/>
              <a:t>Python is expressive.</a:t>
            </a:r>
          </a:p>
          <a:p>
            <a:pPr lvl="1"/>
            <a:r>
              <a:rPr lang="en-US" dirty="0" smtClean="0"/>
              <a:t>More logic can be expressed in less amount of code.</a:t>
            </a:r>
          </a:p>
          <a:p>
            <a:pPr lvl="2"/>
            <a:r>
              <a:rPr lang="en-US" dirty="0" smtClean="0"/>
              <a:t>Less code means less maintenance, easier to debug.</a:t>
            </a:r>
          </a:p>
        </p:txBody>
      </p:sp>
    </p:spTree>
    <p:extLst>
      <p:ext uri="{BB962C8B-B14F-4D97-AF65-F5344CB8AC3E}">
        <p14:creationId xmlns:p14="http://schemas.microsoft.com/office/powerpoint/2010/main" val="10067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Python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is readable.</a:t>
            </a:r>
          </a:p>
          <a:p>
            <a:pPr lvl="1"/>
            <a:r>
              <a:rPr lang="en-US" dirty="0" smtClean="0"/>
              <a:t>Very English-like, and therefore easy to understand others’ code.</a:t>
            </a:r>
          </a:p>
          <a:p>
            <a:pPr lvl="2"/>
            <a:r>
              <a:rPr lang="en-US" dirty="0" smtClean="0"/>
              <a:t>Easy to understand means easy to debug, maintain and modify.</a:t>
            </a:r>
          </a:p>
          <a:p>
            <a:pPr lvl="1"/>
            <a:r>
              <a:rPr lang="en-US" i="1" dirty="0" smtClean="0"/>
              <a:t>Requires</a:t>
            </a:r>
            <a:r>
              <a:rPr lang="en-US" dirty="0" smtClean="0"/>
              <a:t> code indentation</a:t>
            </a:r>
          </a:p>
          <a:p>
            <a:r>
              <a:rPr lang="en-US" dirty="0" smtClean="0"/>
              <a:t>Python is complete – “batteries included”</a:t>
            </a:r>
          </a:p>
          <a:p>
            <a:pPr lvl="1"/>
            <a:r>
              <a:rPr lang="en-US" dirty="0" smtClean="0"/>
              <a:t>The default installation of Python comes with an extensive set of libraries.</a:t>
            </a:r>
          </a:p>
          <a:p>
            <a:r>
              <a:rPr lang="en-US" dirty="0" smtClean="0"/>
              <a:t>Python is cross-platform.</a:t>
            </a:r>
          </a:p>
          <a:p>
            <a:pPr lvl="1"/>
            <a:r>
              <a:rPr lang="en-US" dirty="0" smtClean="0"/>
              <a:t>Code written in one operating system can be used on other operating systems.</a:t>
            </a:r>
            <a:endParaRPr lang="en-US" dirty="0"/>
          </a:p>
        </p:txBody>
      </p:sp>
    </p:spTree>
    <p:extLst>
      <p:ext uri="{BB962C8B-B14F-4D97-AF65-F5344CB8AC3E}">
        <p14:creationId xmlns:p14="http://schemas.microsoft.com/office/powerpoint/2010/main" val="342321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Python …</a:t>
            </a:r>
          </a:p>
        </p:txBody>
      </p:sp>
      <p:sp>
        <p:nvSpPr>
          <p:cNvPr id="3" name="Content Placeholder 2"/>
          <p:cNvSpPr>
            <a:spLocks noGrp="1"/>
          </p:cNvSpPr>
          <p:nvPr>
            <p:ph idx="1"/>
          </p:nvPr>
        </p:nvSpPr>
        <p:spPr/>
        <p:txBody>
          <a:bodyPr/>
          <a:lstStyle/>
          <a:p>
            <a:r>
              <a:rPr lang="en-US" dirty="0" smtClean="0"/>
              <a:t>Python is FREE!</a:t>
            </a:r>
          </a:p>
          <a:p>
            <a:pPr lvl="1"/>
            <a:r>
              <a:rPr lang="en-US" dirty="0" smtClean="0"/>
              <a:t>Free to use, even for commercial usage.</a:t>
            </a:r>
            <a:endParaRPr lang="en-US" dirty="0"/>
          </a:p>
        </p:txBody>
      </p:sp>
    </p:spTree>
    <p:extLst>
      <p:ext uri="{BB962C8B-B14F-4D97-AF65-F5344CB8AC3E}">
        <p14:creationId xmlns:p14="http://schemas.microsoft.com/office/powerpoint/2010/main" val="9167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Python is </a:t>
            </a:r>
            <a:r>
              <a:rPr lang="en-US" i="1" dirty="0" smtClean="0"/>
              <a:t>NOT</a:t>
            </a:r>
            <a:r>
              <a:rPr lang="en-US" dirty="0" smtClean="0"/>
              <a:t> good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Python is not the fastest language around.</a:t>
            </a:r>
          </a:p>
          <a:p>
            <a:pPr lvl="1"/>
            <a:r>
              <a:rPr lang="en-US" dirty="0" smtClean="0"/>
              <a:t>For example, code written in C can run much faster since it is </a:t>
            </a:r>
            <a:r>
              <a:rPr lang="en-US" i="1" dirty="0" smtClean="0"/>
              <a:t>compiled and executed</a:t>
            </a:r>
            <a:r>
              <a:rPr lang="en-US" dirty="0" smtClean="0"/>
              <a:t>, where-as Python is </a:t>
            </a:r>
            <a:r>
              <a:rPr lang="en-US" i="1" dirty="0" smtClean="0"/>
              <a:t>semi-compiled and executed</a:t>
            </a:r>
            <a:r>
              <a:rPr lang="en-US" dirty="0" smtClean="0"/>
              <a:t>.</a:t>
            </a:r>
          </a:p>
          <a:p>
            <a:pPr lvl="1"/>
            <a:r>
              <a:rPr lang="en-US" dirty="0" smtClean="0"/>
              <a:t>This deficiency is true of most scripting languages (</a:t>
            </a:r>
            <a:r>
              <a:rPr lang="en-US" dirty="0" err="1" smtClean="0"/>
              <a:t>eg</a:t>
            </a:r>
            <a:r>
              <a:rPr lang="en-US" dirty="0" smtClean="0"/>
              <a:t>: Perl, </a:t>
            </a:r>
            <a:r>
              <a:rPr lang="en-US" dirty="0" err="1" smtClean="0"/>
              <a:t>Tcl</a:t>
            </a:r>
            <a:r>
              <a:rPr lang="en-US" dirty="0" smtClean="0"/>
              <a:t> </a:t>
            </a:r>
            <a:r>
              <a:rPr lang="en-US" dirty="0" err="1" smtClean="0"/>
              <a:t>etc</a:t>
            </a:r>
            <a:r>
              <a:rPr lang="en-US" dirty="0" smtClean="0"/>
              <a:t>), not just Python. Scripting languages generally run slower.</a:t>
            </a:r>
          </a:p>
          <a:p>
            <a:pPr lvl="1"/>
            <a:r>
              <a:rPr lang="en-US" dirty="0" smtClean="0"/>
              <a:t>But modern computers have large processing power that this is generally not an issue for a number of applications.</a:t>
            </a:r>
          </a:p>
          <a:p>
            <a:pPr lvl="1"/>
            <a:endParaRPr lang="en-US" dirty="0"/>
          </a:p>
        </p:txBody>
      </p:sp>
    </p:spTree>
    <p:extLst>
      <p:ext uri="{BB962C8B-B14F-4D97-AF65-F5344CB8AC3E}">
        <p14:creationId xmlns:p14="http://schemas.microsoft.com/office/powerpoint/2010/main" val="210464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2769</TotalTime>
  <Words>1139</Words>
  <Application>Microsoft Office PowerPoint</Application>
  <PresentationFormat>On-screen Show (4:3)</PresentationFormat>
  <Paragraphs>161</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Regular</vt:lpstr>
      <vt:lpstr>Calibri</vt:lpstr>
      <vt:lpstr>Courier</vt:lpstr>
      <vt:lpstr>Courier New</vt:lpstr>
      <vt:lpstr>Lucida Console</vt:lpstr>
      <vt:lpstr>Verdana</vt:lpstr>
      <vt:lpstr>Wingdings 2</vt:lpstr>
      <vt:lpstr>Solstice</vt:lpstr>
      <vt:lpstr>Introduction to Python programming language</vt:lpstr>
      <vt:lpstr>Today’s Agenda</vt:lpstr>
      <vt:lpstr>About Myself…</vt:lpstr>
      <vt:lpstr>About Yourself…</vt:lpstr>
      <vt:lpstr>Textbooks for the class</vt:lpstr>
      <vt:lpstr>About Python</vt:lpstr>
      <vt:lpstr>About Python …</vt:lpstr>
      <vt:lpstr>About Python …</vt:lpstr>
      <vt:lpstr>What Python is NOT good at</vt:lpstr>
      <vt:lpstr>What Python is NOT good at</vt:lpstr>
      <vt:lpstr>Installation</vt:lpstr>
      <vt:lpstr>Course Syllabus</vt:lpstr>
      <vt:lpstr>Python Basics – Indentation and block structuring</vt:lpstr>
      <vt:lpstr>Indentation</vt:lpstr>
      <vt:lpstr>Indentation</vt:lpstr>
      <vt:lpstr>Comments</vt:lpstr>
      <vt:lpstr>Variables and Assignments</vt:lpstr>
      <vt:lpstr>Variables</vt:lpstr>
      <vt:lpstr>Expressions</vt:lpstr>
      <vt:lpstr>Strings</vt:lpstr>
      <vt:lpstr>Strings</vt:lpstr>
      <vt:lpstr>Strings</vt:lpstr>
      <vt:lpstr>Numbers</vt:lpstr>
      <vt:lpstr>Numbers</vt:lpstr>
      <vt:lpstr>None</vt:lpstr>
      <vt:lpstr>Getting input from the user</vt:lpstr>
      <vt:lpstr>Basic Python Style</vt:lpstr>
      <vt:lpstr>Lab Exercise</vt:lpstr>
      <vt:lpstr>Home Exercise</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 Automation Using SilkTest</dc:title>
  <dc:creator>Bhava Avula</dc:creator>
  <cp:lastModifiedBy>Vargas, Luis A</cp:lastModifiedBy>
  <cp:revision>139</cp:revision>
  <dcterms:created xsi:type="dcterms:W3CDTF">2010-09-13T14:50:47Z</dcterms:created>
  <dcterms:modified xsi:type="dcterms:W3CDTF">2017-10-11T17:09:22Z</dcterms:modified>
</cp:coreProperties>
</file>