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09" r:id="rId3"/>
    <p:sldId id="273" r:id="rId4"/>
    <p:sldId id="274" r:id="rId5"/>
    <p:sldId id="275" r:id="rId6"/>
    <p:sldId id="276" r:id="rId7"/>
    <p:sldId id="277" r:id="rId8"/>
    <p:sldId id="278" r:id="rId9"/>
    <p:sldId id="279"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311" r:id="rId23"/>
    <p:sldId id="295" r:id="rId24"/>
    <p:sldId id="297" r:id="rId25"/>
    <p:sldId id="310" r:id="rId26"/>
    <p:sldId id="303" r:id="rId27"/>
    <p:sldId id="305" r:id="rId28"/>
    <p:sldId id="299" r:id="rId29"/>
    <p:sldId id="300" r:id="rId30"/>
    <p:sldId id="304" r:id="rId31"/>
    <p:sldId id="306" r:id="rId32"/>
    <p:sldId id="301" r:id="rId33"/>
    <p:sldId id="307" r:id="rId34"/>
    <p:sldId id="30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09" autoAdjust="0"/>
    <p:restoredTop sz="94371" autoAdjust="0"/>
  </p:normalViewPr>
  <p:slideViewPr>
    <p:cSldViewPr snapToGrid="0" snapToObjects="1">
      <p:cViewPr varScale="1">
        <p:scale>
          <a:sx n="124" d="100"/>
          <a:sy n="124" d="100"/>
        </p:scale>
        <p:origin x="32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9/6/17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9/6/17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9/6/17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9/6/17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9/6/17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9/6/17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9/6/17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BAB58DD-9525-F540-8996-805078074904}" type="datetimeFigureOut">
              <a:rPr lang="en-US" smtClean="0"/>
              <a:pPr/>
              <a:t>9/6/17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2" name="Date Placeholder 1"/>
          <p:cNvSpPr>
            <a:spLocks noGrp="1"/>
          </p:cNvSpPr>
          <p:nvPr>
            <p:ph type="dt" sz="half" idx="10"/>
          </p:nvPr>
        </p:nvSpPr>
        <p:spPr/>
        <p:txBody>
          <a:bodyPr/>
          <a:lstStyle>
            <a:extLst/>
          </a:lstStyle>
          <a:p>
            <a:fld id="{3BAB58DD-9525-F540-8996-805078074904}" type="datetimeFigureOut">
              <a:rPr lang="en-US" smtClean="0"/>
              <a:pPr/>
              <a:t>9/6/17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9/6/17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9/6/17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Arial" charset="0"/>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latin typeface="Arial" charset="0"/>
              </a:defRPr>
            </a:lvl1pPr>
            <a:extLst/>
          </a:lstStyle>
          <a:p>
            <a:fld id="{3BAB58DD-9525-F540-8996-805078074904}" type="datetimeFigureOut">
              <a:rPr lang="en-US" smtClean="0"/>
              <a:pPr/>
              <a:t>9/6/17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latin typeface="Arial" charset="0"/>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latin typeface="Arial" charset="0"/>
              </a:defRPr>
            </a:lvl1pPr>
            <a:extLst/>
          </a:lstStyle>
          <a:p>
            <a:fld id="{51FE3B6C-818A-9A4C-90E2-0D668C0E659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Arial"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Arial"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Arial"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Arial"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Arial"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programming language</a:t>
            </a:r>
            <a:endParaRPr lang="en-US" dirty="0"/>
          </a:p>
        </p:txBody>
      </p:sp>
      <p:sp>
        <p:nvSpPr>
          <p:cNvPr id="3" name="Subtitle 2"/>
          <p:cNvSpPr>
            <a:spLocks noGrp="1"/>
          </p:cNvSpPr>
          <p:nvPr>
            <p:ph type="subTitle" idx="1"/>
          </p:nvPr>
        </p:nvSpPr>
        <p:spPr/>
        <p:txBody>
          <a:bodyPr/>
          <a:lstStyle/>
          <a:p>
            <a:r>
              <a:rPr lang="en-US" dirty="0" smtClean="0"/>
              <a:t>Bhava Avula</a:t>
            </a:r>
          </a:p>
          <a:p>
            <a:r>
              <a:rPr lang="en-US" dirty="0" smtClean="0"/>
              <a:t>Week#2, </a:t>
            </a:r>
            <a:r>
              <a:rPr lang="en-US" dirty="0" smtClean="0"/>
              <a:t>9/13/2017</a:t>
            </a:r>
            <a:endParaRPr lang="en-US" dirty="0"/>
          </a:p>
        </p:txBody>
      </p:sp>
    </p:spTree>
    <p:extLst>
      <p:ext uri="{BB962C8B-B14F-4D97-AF65-F5344CB8AC3E}">
        <p14:creationId xmlns:p14="http://schemas.microsoft.com/office/powerpoint/2010/main" val="441404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Appending to a list is a common operation that there is a dedicated method just for that:</a:t>
            </a:r>
            <a:br>
              <a:rPr lang="en-US" dirty="0" smtClean="0"/>
            </a:br>
            <a:r>
              <a:rPr lang="en-US" sz="2100" dirty="0">
                <a:latin typeface="Courier New"/>
                <a:cs typeface="Courier New"/>
              </a:rPr>
              <a:t>&gt;&gt;&gt; x = [1, 2, 3] </a:t>
            </a:r>
            <a:r>
              <a:rPr lang="en-US" sz="2100" dirty="0" smtClean="0">
                <a:latin typeface="Courier New"/>
                <a:cs typeface="Courier New"/>
              </a:rPr>
              <a:t/>
            </a:r>
            <a:br>
              <a:rPr lang="en-US" sz="2100" dirty="0" smtClean="0">
                <a:latin typeface="Courier New"/>
                <a:cs typeface="Courier New"/>
              </a:rPr>
            </a:br>
            <a:r>
              <a:rPr lang="en-US" sz="2100" dirty="0" smtClean="0">
                <a:latin typeface="Courier New"/>
                <a:cs typeface="Courier New"/>
              </a:rPr>
              <a:t>&gt;</a:t>
            </a:r>
            <a:r>
              <a:rPr lang="en-US" sz="2100" dirty="0">
                <a:latin typeface="Courier New"/>
                <a:cs typeface="Courier New"/>
              </a:rPr>
              <a:t>&gt;&gt; </a:t>
            </a:r>
            <a:r>
              <a:rPr lang="en-US" sz="2100" dirty="0" err="1">
                <a:latin typeface="Courier New"/>
                <a:cs typeface="Courier New"/>
              </a:rPr>
              <a:t>x.append</a:t>
            </a:r>
            <a:r>
              <a:rPr lang="en-US" sz="2100" dirty="0">
                <a:latin typeface="Courier New"/>
                <a:cs typeface="Courier New"/>
              </a:rPr>
              <a:t>("four") </a:t>
            </a:r>
            <a:r>
              <a:rPr lang="en-US" sz="2100" dirty="0" smtClean="0">
                <a:latin typeface="Courier New"/>
                <a:cs typeface="Courier New"/>
              </a:rPr>
              <a:t/>
            </a:r>
            <a:br>
              <a:rPr lang="en-US" sz="2100" dirty="0" smtClean="0">
                <a:latin typeface="Courier New"/>
                <a:cs typeface="Courier New"/>
              </a:rPr>
            </a:br>
            <a:r>
              <a:rPr lang="en-US" sz="2100" dirty="0" smtClean="0">
                <a:latin typeface="Courier New"/>
                <a:cs typeface="Courier New"/>
              </a:rPr>
              <a:t>&gt;</a:t>
            </a:r>
            <a:r>
              <a:rPr lang="en-US" sz="2100" dirty="0">
                <a:latin typeface="Courier New"/>
                <a:cs typeface="Courier New"/>
              </a:rPr>
              <a:t>&gt;&gt; x</a:t>
            </a:r>
            <a:br>
              <a:rPr lang="en-US" sz="2100" dirty="0">
                <a:latin typeface="Courier New"/>
                <a:cs typeface="Courier New"/>
              </a:rPr>
            </a:br>
            <a:r>
              <a:rPr lang="en-US" sz="2100" dirty="0">
                <a:latin typeface="Courier New"/>
                <a:cs typeface="Courier New"/>
              </a:rPr>
              <a:t>[1, 2, 3, 'four']</a:t>
            </a:r>
            <a:r>
              <a:rPr lang="en-US" dirty="0">
                <a:latin typeface="Courier New"/>
                <a:cs typeface="Courier New"/>
              </a:rPr>
              <a:t> </a:t>
            </a:r>
          </a:p>
          <a:p>
            <a:r>
              <a:rPr lang="en-US" dirty="0">
                <a:latin typeface="Courier New"/>
                <a:cs typeface="Courier New"/>
              </a:rPr>
              <a:t>e</a:t>
            </a:r>
            <a:r>
              <a:rPr lang="en-US" dirty="0" smtClean="0">
                <a:latin typeface="Courier New"/>
                <a:cs typeface="Courier New"/>
              </a:rPr>
              <a:t>xtend</a:t>
            </a:r>
            <a:r>
              <a:rPr lang="en-US" dirty="0" smtClean="0"/>
              <a:t> is like </a:t>
            </a:r>
            <a:r>
              <a:rPr lang="en-US" dirty="0" smtClean="0">
                <a:latin typeface="Courier New"/>
                <a:cs typeface="Courier New"/>
              </a:rPr>
              <a:t>append</a:t>
            </a:r>
            <a:r>
              <a:rPr lang="en-US" dirty="0" smtClean="0"/>
              <a:t>, except that it allows adding one list to another:</a:t>
            </a:r>
            <a:br>
              <a:rPr lang="en-US" dirty="0" smtClean="0"/>
            </a:br>
            <a:r>
              <a:rPr lang="es-ES_tradnl" sz="2100" dirty="0">
                <a:latin typeface="Courier New"/>
                <a:cs typeface="Courier New"/>
              </a:rPr>
              <a:t>&gt;&gt;&gt; x = [1, 2, 3, 4] </a:t>
            </a:r>
            <a:r>
              <a:rPr lang="es-ES_tradnl" sz="2100" dirty="0" smtClean="0">
                <a:latin typeface="Courier New"/>
                <a:cs typeface="Courier New"/>
              </a:rPr>
              <a:t/>
            </a:r>
            <a:br>
              <a:rPr lang="es-ES_tradnl" sz="2100" dirty="0" smtClean="0">
                <a:latin typeface="Courier New"/>
                <a:cs typeface="Courier New"/>
              </a:rPr>
            </a:br>
            <a:r>
              <a:rPr lang="es-ES_tradnl" sz="2100" dirty="0" smtClean="0">
                <a:latin typeface="Courier New"/>
                <a:cs typeface="Courier New"/>
              </a:rPr>
              <a:t>&gt;</a:t>
            </a:r>
            <a:r>
              <a:rPr lang="es-ES_tradnl" sz="2100" dirty="0">
                <a:latin typeface="Courier New"/>
                <a:cs typeface="Courier New"/>
              </a:rPr>
              <a:t>&gt;&gt; y = [5, 6, 7] </a:t>
            </a:r>
            <a:r>
              <a:rPr lang="es-ES_tradnl" sz="2100" dirty="0" smtClean="0">
                <a:latin typeface="Courier New"/>
                <a:cs typeface="Courier New"/>
              </a:rPr>
              <a:t/>
            </a:r>
            <a:br>
              <a:rPr lang="es-ES_tradnl" sz="2100" dirty="0" smtClean="0">
                <a:latin typeface="Courier New"/>
                <a:cs typeface="Courier New"/>
              </a:rPr>
            </a:br>
            <a:r>
              <a:rPr lang="es-ES_tradnl" sz="2100" dirty="0" smtClean="0">
                <a:latin typeface="Courier New"/>
                <a:cs typeface="Courier New"/>
              </a:rPr>
              <a:t>&gt;</a:t>
            </a:r>
            <a:r>
              <a:rPr lang="es-ES_tradnl" sz="2100" dirty="0">
                <a:latin typeface="Courier New"/>
                <a:cs typeface="Courier New"/>
              </a:rPr>
              <a:t>&gt;&gt; </a:t>
            </a:r>
            <a:r>
              <a:rPr lang="es-ES_tradnl" sz="2100" dirty="0" err="1">
                <a:latin typeface="Courier New"/>
                <a:cs typeface="Courier New"/>
              </a:rPr>
              <a:t>x.extend</a:t>
            </a:r>
            <a:r>
              <a:rPr lang="es-ES_tradnl" sz="2100" dirty="0">
                <a:latin typeface="Courier New"/>
                <a:cs typeface="Courier New"/>
              </a:rPr>
              <a:t>(y)</a:t>
            </a:r>
            <a:br>
              <a:rPr lang="es-ES_tradnl" sz="2100" dirty="0">
                <a:latin typeface="Courier New"/>
                <a:cs typeface="Courier New"/>
              </a:rPr>
            </a:br>
            <a:r>
              <a:rPr lang="es-ES_tradnl" sz="2100" dirty="0">
                <a:latin typeface="Courier New"/>
                <a:cs typeface="Courier New"/>
              </a:rPr>
              <a:t>&gt;&gt;&gt; x </a:t>
            </a:r>
            <a:r>
              <a:rPr lang="es-ES_tradnl" sz="2100" dirty="0" smtClean="0">
                <a:latin typeface="Courier New"/>
                <a:cs typeface="Courier New"/>
              </a:rPr>
              <a:t/>
            </a:r>
            <a:br>
              <a:rPr lang="es-ES_tradnl" sz="2100" dirty="0" smtClean="0">
                <a:latin typeface="Courier New"/>
                <a:cs typeface="Courier New"/>
              </a:rPr>
            </a:br>
            <a:r>
              <a:rPr lang="es-ES_tradnl" sz="1900" dirty="0" smtClean="0">
                <a:latin typeface="Courier New"/>
                <a:cs typeface="Courier New"/>
              </a:rPr>
              <a:t>[</a:t>
            </a:r>
            <a:r>
              <a:rPr lang="es-ES_tradnl" sz="1900" dirty="0">
                <a:latin typeface="Courier New"/>
                <a:cs typeface="Courier New"/>
              </a:rPr>
              <a:t>1, 2, 3, 4, 5, 6, 7] </a:t>
            </a:r>
          </a:p>
          <a:p>
            <a:endParaRPr lang="en-US" dirty="0"/>
          </a:p>
        </p:txBody>
      </p:sp>
    </p:spTree>
    <p:extLst>
      <p:ext uri="{BB962C8B-B14F-4D97-AF65-F5344CB8AC3E}">
        <p14:creationId xmlns:p14="http://schemas.microsoft.com/office/powerpoint/2010/main" val="4220020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a:latin typeface="Courier New"/>
                <a:cs typeface="Courier New"/>
              </a:rPr>
              <a:t>i</a:t>
            </a:r>
            <a:r>
              <a:rPr lang="en-US" dirty="0" smtClean="0">
                <a:latin typeface="Courier New"/>
                <a:cs typeface="Courier New"/>
              </a:rPr>
              <a:t>nsert</a:t>
            </a:r>
            <a:r>
              <a:rPr lang="en-US" dirty="0" smtClean="0"/>
              <a:t> method can be used to insert a new element into the list:</a:t>
            </a:r>
            <a:br>
              <a:rPr lang="en-US" dirty="0" smtClean="0"/>
            </a:br>
            <a:r>
              <a:rPr lang="pl-PL" sz="1800" dirty="0">
                <a:latin typeface="Courier New"/>
                <a:cs typeface="Courier New"/>
              </a:rPr>
              <a:t>&gt;&gt;&gt; x = [1, 2, 3]</a:t>
            </a:r>
            <a:br>
              <a:rPr lang="pl-PL" sz="1800" dirty="0">
                <a:latin typeface="Courier New"/>
                <a:cs typeface="Courier New"/>
              </a:rPr>
            </a:br>
            <a:r>
              <a:rPr lang="pl-PL" sz="1800" dirty="0">
                <a:latin typeface="Courier New"/>
                <a:cs typeface="Courier New"/>
              </a:rPr>
              <a:t>&gt;&gt;&gt; </a:t>
            </a:r>
            <a:r>
              <a:rPr lang="pl-PL" sz="1800" dirty="0" err="1">
                <a:latin typeface="Courier New"/>
                <a:cs typeface="Courier New"/>
              </a:rPr>
              <a:t>x.insert</a:t>
            </a:r>
            <a:r>
              <a:rPr lang="pl-PL" sz="1800" dirty="0">
                <a:latin typeface="Courier New"/>
                <a:cs typeface="Courier New"/>
              </a:rPr>
              <a:t>(2, "hello") </a:t>
            </a:r>
            <a:r>
              <a:rPr lang="pl-PL" sz="1800" dirty="0" smtClean="0">
                <a:latin typeface="Courier New"/>
                <a:cs typeface="Courier New"/>
              </a:rPr>
              <a:t/>
            </a:r>
            <a:br>
              <a:rPr lang="pl-PL" sz="1800" dirty="0" smtClean="0">
                <a:latin typeface="Courier New"/>
                <a:cs typeface="Courier New"/>
              </a:rPr>
            </a:br>
            <a:r>
              <a:rPr lang="pl-PL" sz="1800" dirty="0" smtClean="0">
                <a:latin typeface="Courier New"/>
                <a:cs typeface="Courier New"/>
              </a:rPr>
              <a:t>&gt;</a:t>
            </a:r>
            <a:r>
              <a:rPr lang="pl-PL" sz="1800" dirty="0">
                <a:latin typeface="Courier New"/>
                <a:cs typeface="Courier New"/>
              </a:rPr>
              <a:t>&gt;&gt; </a:t>
            </a:r>
            <a:r>
              <a:rPr lang="pl-PL" sz="1800" dirty="0" err="1">
                <a:latin typeface="Courier New"/>
                <a:cs typeface="Courier New"/>
              </a:rPr>
              <a:t>print</a:t>
            </a:r>
            <a:r>
              <a:rPr lang="pl-PL" sz="1800" dirty="0">
                <a:latin typeface="Courier New"/>
                <a:cs typeface="Courier New"/>
              </a:rPr>
              <a:t>(x)</a:t>
            </a:r>
            <a:br>
              <a:rPr lang="pl-PL" sz="1800" dirty="0">
                <a:latin typeface="Courier New"/>
                <a:cs typeface="Courier New"/>
              </a:rPr>
            </a:br>
            <a:r>
              <a:rPr lang="pl-PL" sz="1800" dirty="0">
                <a:latin typeface="Courier New"/>
                <a:cs typeface="Courier New"/>
              </a:rPr>
              <a:t>[1, 2, 'hello', 3]</a:t>
            </a:r>
            <a:br>
              <a:rPr lang="pl-PL" sz="1800" dirty="0">
                <a:latin typeface="Courier New"/>
                <a:cs typeface="Courier New"/>
              </a:rPr>
            </a:br>
            <a:r>
              <a:rPr lang="pl-PL" sz="1800" dirty="0">
                <a:latin typeface="Courier New"/>
                <a:cs typeface="Courier New"/>
              </a:rPr>
              <a:t>&gt;&gt;&gt; </a:t>
            </a:r>
            <a:r>
              <a:rPr lang="pl-PL" sz="1800" dirty="0" err="1">
                <a:latin typeface="Courier New"/>
                <a:cs typeface="Courier New"/>
              </a:rPr>
              <a:t>x.insert</a:t>
            </a:r>
            <a:r>
              <a:rPr lang="pl-PL" sz="1800" dirty="0">
                <a:latin typeface="Courier New"/>
                <a:cs typeface="Courier New"/>
              </a:rPr>
              <a:t>(0, "start") </a:t>
            </a:r>
            <a:r>
              <a:rPr lang="pl-PL" sz="1800" dirty="0" smtClean="0">
                <a:latin typeface="Courier New"/>
                <a:cs typeface="Courier New"/>
              </a:rPr>
              <a:t/>
            </a:r>
            <a:br>
              <a:rPr lang="pl-PL" sz="1800" dirty="0" smtClean="0">
                <a:latin typeface="Courier New"/>
                <a:cs typeface="Courier New"/>
              </a:rPr>
            </a:br>
            <a:r>
              <a:rPr lang="pl-PL" sz="1800" dirty="0" smtClean="0">
                <a:latin typeface="Courier New"/>
                <a:cs typeface="Courier New"/>
              </a:rPr>
              <a:t>&gt;</a:t>
            </a:r>
            <a:r>
              <a:rPr lang="pl-PL" sz="1800" dirty="0">
                <a:latin typeface="Courier New"/>
                <a:cs typeface="Courier New"/>
              </a:rPr>
              <a:t>&gt;&gt; </a:t>
            </a:r>
            <a:r>
              <a:rPr lang="pl-PL" sz="1800" dirty="0" err="1">
                <a:latin typeface="Courier New"/>
                <a:cs typeface="Courier New"/>
              </a:rPr>
              <a:t>print</a:t>
            </a:r>
            <a:r>
              <a:rPr lang="pl-PL" sz="1800" dirty="0">
                <a:latin typeface="Courier New"/>
                <a:cs typeface="Courier New"/>
              </a:rPr>
              <a:t>(x)</a:t>
            </a:r>
            <a:br>
              <a:rPr lang="pl-PL" sz="1800" dirty="0">
                <a:latin typeface="Courier New"/>
                <a:cs typeface="Courier New"/>
              </a:rPr>
            </a:br>
            <a:r>
              <a:rPr lang="pl-PL" sz="1800" dirty="0">
                <a:latin typeface="Courier New"/>
                <a:cs typeface="Courier New"/>
              </a:rPr>
              <a:t>['start', 1, 2, 'hello', 3] </a:t>
            </a:r>
          </a:p>
          <a:p>
            <a:endParaRPr lang="en-US" dirty="0"/>
          </a:p>
        </p:txBody>
      </p:sp>
    </p:spTree>
    <p:extLst>
      <p:ext uri="{BB962C8B-B14F-4D97-AF65-F5344CB8AC3E}">
        <p14:creationId xmlns:p14="http://schemas.microsoft.com/office/powerpoint/2010/main" val="1097040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a:xfrm>
            <a:off x="1435608" y="1447800"/>
            <a:ext cx="7498080" cy="5302322"/>
          </a:xfrm>
        </p:spPr>
        <p:txBody>
          <a:bodyPr>
            <a:normAutofit fontScale="92500" lnSpcReduction="20000"/>
          </a:bodyPr>
          <a:lstStyle/>
          <a:p>
            <a:r>
              <a:rPr lang="en-US" dirty="0" smtClean="0"/>
              <a:t>Elements can be deleted from the list using the ‘del’ method:</a:t>
            </a:r>
            <a:br>
              <a:rPr lang="en-US" dirty="0" smtClean="0"/>
            </a:br>
            <a:r>
              <a:rPr lang="it-IT" sz="1500" dirty="0">
                <a:latin typeface="Courier New"/>
                <a:cs typeface="Courier New"/>
              </a:rPr>
              <a:t>&gt;&gt;&gt; x = ['a', 2, 'c', 7, 9, 11] </a:t>
            </a:r>
            <a:r>
              <a:rPr lang="it-IT" sz="1500" dirty="0" smtClean="0">
                <a:latin typeface="Courier New"/>
                <a:cs typeface="Courier New"/>
              </a:rPr>
              <a:t/>
            </a:r>
            <a:br>
              <a:rPr lang="it-IT" sz="1500" dirty="0" smtClean="0">
                <a:latin typeface="Courier New"/>
                <a:cs typeface="Courier New"/>
              </a:rPr>
            </a:br>
            <a:r>
              <a:rPr lang="it-IT" sz="1500" dirty="0" smtClean="0">
                <a:latin typeface="Courier New"/>
                <a:cs typeface="Courier New"/>
              </a:rPr>
              <a:t>&gt;</a:t>
            </a:r>
            <a:r>
              <a:rPr lang="it-IT" sz="1500" dirty="0">
                <a:latin typeface="Courier New"/>
                <a:cs typeface="Courier New"/>
              </a:rPr>
              <a:t>&gt;&gt; del x[1]</a:t>
            </a:r>
            <a:br>
              <a:rPr lang="it-IT" sz="1500" dirty="0">
                <a:latin typeface="Courier New"/>
                <a:cs typeface="Courier New"/>
              </a:rPr>
            </a:br>
            <a:r>
              <a:rPr lang="it-IT" sz="1500" dirty="0">
                <a:latin typeface="Courier New"/>
                <a:cs typeface="Courier New"/>
              </a:rPr>
              <a:t>&gt;&gt;&gt; x</a:t>
            </a:r>
            <a:br>
              <a:rPr lang="it-IT" sz="1500" dirty="0">
                <a:latin typeface="Courier New"/>
                <a:cs typeface="Courier New"/>
              </a:rPr>
            </a:br>
            <a:r>
              <a:rPr lang="it-IT" sz="1500" dirty="0">
                <a:latin typeface="Courier New"/>
                <a:cs typeface="Courier New"/>
              </a:rPr>
              <a:t>['a', 'c', 7, 9, 11] </a:t>
            </a:r>
            <a:r>
              <a:rPr lang="it-IT" sz="1500" dirty="0" smtClean="0">
                <a:latin typeface="Courier New"/>
                <a:cs typeface="Courier New"/>
              </a:rPr>
              <a:t/>
            </a:r>
            <a:br>
              <a:rPr lang="it-IT" sz="1500" dirty="0" smtClean="0">
                <a:latin typeface="Courier New"/>
                <a:cs typeface="Courier New"/>
              </a:rPr>
            </a:br>
            <a:r>
              <a:rPr lang="it-IT" sz="1500" dirty="0" smtClean="0">
                <a:latin typeface="Courier New"/>
                <a:cs typeface="Courier New"/>
              </a:rPr>
              <a:t>&gt;</a:t>
            </a:r>
            <a:r>
              <a:rPr lang="it-IT" sz="1500" dirty="0">
                <a:latin typeface="Courier New"/>
                <a:cs typeface="Courier New"/>
              </a:rPr>
              <a:t>&gt;&gt; del x[:2] </a:t>
            </a:r>
            <a:r>
              <a:rPr lang="it-IT" sz="1500" dirty="0" smtClean="0">
                <a:latin typeface="Courier New"/>
                <a:cs typeface="Courier New"/>
              </a:rPr>
              <a:t/>
            </a:r>
            <a:br>
              <a:rPr lang="it-IT" sz="1500" dirty="0" smtClean="0">
                <a:latin typeface="Courier New"/>
                <a:cs typeface="Courier New"/>
              </a:rPr>
            </a:br>
            <a:r>
              <a:rPr lang="it-IT" sz="1500" dirty="0" smtClean="0">
                <a:latin typeface="Courier New"/>
                <a:cs typeface="Courier New"/>
              </a:rPr>
              <a:t>&gt;</a:t>
            </a:r>
            <a:r>
              <a:rPr lang="it-IT" sz="1500" dirty="0">
                <a:latin typeface="Courier New"/>
                <a:cs typeface="Courier New"/>
              </a:rPr>
              <a:t>&gt;&gt; x </a:t>
            </a:r>
            <a:r>
              <a:rPr lang="it-IT" sz="1500" dirty="0" smtClean="0">
                <a:latin typeface="Courier New"/>
                <a:cs typeface="Courier New"/>
              </a:rPr>
              <a:t/>
            </a:r>
            <a:br>
              <a:rPr lang="it-IT" sz="1500" dirty="0" smtClean="0">
                <a:latin typeface="Courier New"/>
                <a:cs typeface="Courier New"/>
              </a:rPr>
            </a:br>
            <a:r>
              <a:rPr lang="it-IT" sz="1500" dirty="0" smtClean="0">
                <a:latin typeface="Courier New"/>
                <a:cs typeface="Courier New"/>
              </a:rPr>
              <a:t>[</a:t>
            </a:r>
            <a:r>
              <a:rPr lang="it-IT" sz="1500" dirty="0">
                <a:latin typeface="Courier New"/>
                <a:cs typeface="Courier New"/>
              </a:rPr>
              <a:t>7, 9, 11]</a:t>
            </a:r>
            <a:r>
              <a:rPr lang="it-IT" sz="1500" dirty="0"/>
              <a:t> </a:t>
            </a:r>
          </a:p>
          <a:p>
            <a:r>
              <a:rPr lang="en-US" dirty="0" smtClean="0"/>
              <a:t>“pop method can be used to delete and return the last item</a:t>
            </a:r>
          </a:p>
          <a:p>
            <a:pPr marL="356616" lvl="1" indent="0">
              <a:buNone/>
            </a:pPr>
            <a:r>
              <a:rPr lang="mr-IN" sz="1700" dirty="0" smtClean="0">
                <a:latin typeface="Courier New" charset="0"/>
                <a:ea typeface="Courier New" charset="0"/>
                <a:cs typeface="Courier New" charset="0"/>
              </a:rPr>
              <a:t>&gt;&gt;&gt; L</a:t>
            </a:r>
            <a:r>
              <a:rPr lang="en-US" sz="1700" dirty="0" smtClean="0">
                <a:latin typeface="Courier New" charset="0"/>
                <a:ea typeface="Courier New" charset="0"/>
                <a:cs typeface="Courier New" charset="0"/>
              </a:rPr>
              <a:t> = </a:t>
            </a:r>
            <a:r>
              <a:rPr lang="mr-IN" sz="1700" dirty="0" smtClean="0">
                <a:latin typeface="Courier New" charset="0"/>
                <a:ea typeface="Courier New" charset="0"/>
                <a:cs typeface="Courier New" charset="0"/>
              </a:rPr>
              <a:t>[1</a:t>
            </a:r>
            <a:r>
              <a:rPr lang="mr-IN" sz="1700" dirty="0">
                <a:latin typeface="Courier New" charset="0"/>
                <a:ea typeface="Courier New" charset="0"/>
                <a:cs typeface="Courier New" charset="0"/>
              </a:rPr>
              <a:t>, 2, 3, 4, 5]</a:t>
            </a:r>
            <a:br>
              <a:rPr lang="mr-IN" sz="1700" dirty="0">
                <a:latin typeface="Courier New" charset="0"/>
                <a:ea typeface="Courier New" charset="0"/>
                <a:cs typeface="Courier New" charset="0"/>
              </a:rPr>
            </a:br>
            <a:r>
              <a:rPr lang="mr-IN" sz="1700" dirty="0">
                <a:latin typeface="Courier New" charset="0"/>
                <a:ea typeface="Courier New" charset="0"/>
                <a:cs typeface="Courier New" charset="0"/>
              </a:rPr>
              <a:t>&gt;&gt;&gt; </a:t>
            </a:r>
            <a:r>
              <a:rPr lang="mr-IN" sz="1700" dirty="0" err="1">
                <a:latin typeface="Courier New" charset="0"/>
                <a:ea typeface="Courier New" charset="0"/>
                <a:cs typeface="Courier New" charset="0"/>
              </a:rPr>
              <a:t>L.pop</a:t>
            </a:r>
            <a:r>
              <a:rPr lang="mr-IN" sz="1700" dirty="0" smtClean="0">
                <a:latin typeface="Courier New" charset="0"/>
                <a:ea typeface="Courier New" charset="0"/>
                <a:cs typeface="Courier New" charset="0"/>
              </a:rPr>
              <a:t>()</a:t>
            </a:r>
            <a:r>
              <a:rPr lang="en-US" sz="1700" dirty="0" smtClean="0">
                <a:latin typeface="Courier New" charset="0"/>
                <a:ea typeface="Courier New" charset="0"/>
                <a:cs typeface="Courier New" charset="0"/>
              </a:rPr>
              <a:t> #Delete and return last item by default</a:t>
            </a:r>
            <a:r>
              <a:rPr lang="mr-IN" sz="1700" dirty="0">
                <a:latin typeface="Courier New" charset="0"/>
                <a:ea typeface="Courier New" charset="0"/>
                <a:cs typeface="Courier New" charset="0"/>
              </a:rPr>
              <a:t/>
            </a:r>
            <a:br>
              <a:rPr lang="mr-IN" sz="1700" dirty="0">
                <a:latin typeface="Courier New" charset="0"/>
                <a:ea typeface="Courier New" charset="0"/>
                <a:cs typeface="Courier New" charset="0"/>
              </a:rPr>
            </a:br>
            <a:r>
              <a:rPr lang="mr-IN" sz="1700" dirty="0">
                <a:latin typeface="Courier New" charset="0"/>
                <a:ea typeface="Courier New" charset="0"/>
                <a:cs typeface="Courier New" charset="0"/>
              </a:rPr>
              <a:t>5</a:t>
            </a:r>
            <a:br>
              <a:rPr lang="mr-IN" sz="1700" dirty="0">
                <a:latin typeface="Courier New" charset="0"/>
                <a:ea typeface="Courier New" charset="0"/>
                <a:cs typeface="Courier New" charset="0"/>
              </a:rPr>
            </a:br>
            <a:r>
              <a:rPr lang="mr-IN" sz="1700" dirty="0">
                <a:latin typeface="Courier New" charset="0"/>
                <a:ea typeface="Courier New" charset="0"/>
                <a:cs typeface="Courier New" charset="0"/>
              </a:rPr>
              <a:t>&gt;&gt;&gt; L</a:t>
            </a:r>
            <a:br>
              <a:rPr lang="mr-IN" sz="1700" dirty="0">
                <a:latin typeface="Courier New" charset="0"/>
                <a:ea typeface="Courier New" charset="0"/>
                <a:cs typeface="Courier New" charset="0"/>
              </a:rPr>
            </a:br>
            <a:r>
              <a:rPr lang="mr-IN" sz="1700" dirty="0">
                <a:latin typeface="Courier New" charset="0"/>
                <a:ea typeface="Courier New" charset="0"/>
                <a:cs typeface="Courier New" charset="0"/>
              </a:rPr>
              <a:t>[1, 2, 3, 4</a:t>
            </a:r>
            <a:r>
              <a:rPr lang="mr-IN" sz="1700" dirty="0" smtClean="0">
                <a:latin typeface="Courier New" charset="0"/>
                <a:ea typeface="Courier New" charset="0"/>
                <a:cs typeface="Courier New" charset="0"/>
              </a:rPr>
              <a:t>]</a:t>
            </a:r>
            <a:endParaRPr lang="en-US" sz="1700" dirty="0" smtClean="0">
              <a:latin typeface="Courier New" charset="0"/>
              <a:ea typeface="Courier New" charset="0"/>
              <a:cs typeface="Courier New" charset="0"/>
            </a:endParaRPr>
          </a:p>
          <a:p>
            <a:pPr marL="356616" lvl="1" indent="0">
              <a:buNone/>
            </a:pPr>
            <a:r>
              <a:rPr lang="en-US" sz="1700" dirty="0" smtClean="0">
                <a:latin typeface="Courier New" charset="0"/>
                <a:ea typeface="Courier New" charset="0"/>
                <a:cs typeface="Courier New" charset="0"/>
              </a:rPr>
              <a:t>&gt;&gt;&gt; </a:t>
            </a:r>
            <a:r>
              <a:rPr lang="en-US" sz="1700" dirty="0" err="1" smtClean="0">
                <a:latin typeface="Courier New" charset="0"/>
                <a:ea typeface="Courier New" charset="0"/>
                <a:cs typeface="Courier New" charset="0"/>
              </a:rPr>
              <a:t>L.pop</a:t>
            </a:r>
            <a:r>
              <a:rPr lang="en-US" sz="1700" dirty="0" smtClean="0">
                <a:latin typeface="Courier New" charset="0"/>
                <a:ea typeface="Courier New" charset="0"/>
                <a:cs typeface="Courier New" charset="0"/>
              </a:rPr>
              <a:t>(1) #Delete and return the second element</a:t>
            </a:r>
          </a:p>
          <a:p>
            <a:pPr marL="356616" lvl="1" indent="0">
              <a:buNone/>
            </a:pPr>
            <a:r>
              <a:rPr lang="en-US" sz="1700" dirty="0" smtClean="0">
                <a:latin typeface="Courier New" charset="0"/>
                <a:ea typeface="Courier New" charset="0"/>
                <a:cs typeface="Courier New" charset="0"/>
              </a:rPr>
              <a:t>2</a:t>
            </a:r>
          </a:p>
          <a:p>
            <a:pPr marL="356616" lvl="1" indent="0">
              <a:buNone/>
            </a:pPr>
            <a:r>
              <a:rPr lang="en-US" sz="1700" dirty="0" smtClean="0">
                <a:latin typeface="Courier New" charset="0"/>
                <a:ea typeface="Courier New" charset="0"/>
                <a:cs typeface="Courier New" charset="0"/>
              </a:rPr>
              <a:t>&gt;&gt;&gt; L</a:t>
            </a:r>
          </a:p>
          <a:p>
            <a:pPr marL="356616" lvl="1" indent="0">
              <a:buNone/>
            </a:pPr>
            <a:r>
              <a:rPr lang="en-US" sz="1700" dirty="0" smtClean="0">
                <a:latin typeface="Courier New" charset="0"/>
                <a:ea typeface="Courier New" charset="0"/>
                <a:cs typeface="Courier New" charset="0"/>
              </a:rPr>
              <a:t>[1,3,4]</a:t>
            </a:r>
            <a:endParaRPr lang="mr-IN" sz="2200" dirty="0">
              <a:latin typeface="Courier New" charset="0"/>
              <a:ea typeface="Courier New" charset="0"/>
              <a:cs typeface="Courier New" charset="0"/>
            </a:endParaRPr>
          </a:p>
        </p:txBody>
      </p:sp>
    </p:spTree>
    <p:extLst>
      <p:ext uri="{BB962C8B-B14F-4D97-AF65-F5344CB8AC3E}">
        <p14:creationId xmlns:p14="http://schemas.microsoft.com/office/powerpoint/2010/main" val="607149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Courier New"/>
                <a:cs typeface="Courier New"/>
              </a:rPr>
              <a:t>remove</a:t>
            </a:r>
            <a:r>
              <a:rPr lang="en-US" dirty="0" smtClean="0"/>
              <a:t> </a:t>
            </a:r>
            <a:r>
              <a:rPr lang="en-US" dirty="0"/>
              <a:t>looks for the first instance of a given value in a list and removes that value from the list: </a:t>
            </a:r>
            <a:r>
              <a:rPr lang="en-US" dirty="0" smtClean="0"/>
              <a:t/>
            </a:r>
            <a:br>
              <a:rPr lang="en-US" dirty="0" smtClean="0"/>
            </a:br>
            <a:r>
              <a:rPr lang="en-US" sz="2300" dirty="0">
                <a:latin typeface="Courier New"/>
                <a:cs typeface="Courier New"/>
              </a:rPr>
              <a:t>&gt;&gt;&gt; x = [1, 2, 3, 4, 3, 5] </a:t>
            </a:r>
            <a:r>
              <a:rPr lang="en-US" sz="2300" dirty="0" smtClean="0">
                <a:latin typeface="Courier New"/>
                <a:cs typeface="Courier New"/>
              </a:rPr>
              <a:t/>
            </a:r>
            <a:br>
              <a:rPr lang="en-US" sz="2300" dirty="0" smtClean="0">
                <a:latin typeface="Courier New"/>
                <a:cs typeface="Courier New"/>
              </a:rPr>
            </a:br>
            <a:r>
              <a:rPr lang="en-US" sz="2300" dirty="0" smtClean="0">
                <a:latin typeface="Courier New"/>
                <a:cs typeface="Courier New"/>
              </a:rPr>
              <a:t>&gt;</a:t>
            </a:r>
            <a:r>
              <a:rPr lang="en-US" sz="2300" dirty="0">
                <a:latin typeface="Courier New"/>
                <a:cs typeface="Courier New"/>
              </a:rPr>
              <a:t>&gt;&gt; </a:t>
            </a:r>
            <a:r>
              <a:rPr lang="en-US" sz="2300" dirty="0" err="1">
                <a:latin typeface="Courier New"/>
                <a:cs typeface="Courier New"/>
              </a:rPr>
              <a:t>x.remove</a:t>
            </a:r>
            <a:r>
              <a:rPr lang="en-US" sz="2300" dirty="0">
                <a:latin typeface="Courier New"/>
                <a:cs typeface="Courier New"/>
              </a:rPr>
              <a:t>(3)</a:t>
            </a:r>
            <a:br>
              <a:rPr lang="en-US" sz="2300" dirty="0">
                <a:latin typeface="Courier New"/>
                <a:cs typeface="Courier New"/>
              </a:rPr>
            </a:br>
            <a:r>
              <a:rPr lang="en-US" sz="2300" dirty="0">
                <a:latin typeface="Courier New"/>
                <a:cs typeface="Courier New"/>
              </a:rPr>
              <a:t>&gt;&gt;&gt; x</a:t>
            </a:r>
            <a:br>
              <a:rPr lang="en-US" sz="2300" dirty="0">
                <a:latin typeface="Courier New"/>
                <a:cs typeface="Courier New"/>
              </a:rPr>
            </a:br>
            <a:r>
              <a:rPr lang="en-US" sz="2300" dirty="0">
                <a:latin typeface="Courier New"/>
                <a:cs typeface="Courier New"/>
              </a:rPr>
              <a:t>[1, 2, 4, 3, 5] </a:t>
            </a:r>
          </a:p>
          <a:p>
            <a:pPr marL="82296" indent="0">
              <a:buNone/>
            </a:pPr>
            <a:r>
              <a:rPr lang="en-US" sz="2300" dirty="0" smtClean="0">
                <a:latin typeface="Courier New"/>
                <a:cs typeface="Courier New"/>
              </a:rPr>
              <a:t>  &gt;</a:t>
            </a:r>
            <a:r>
              <a:rPr lang="en-US" sz="2300" dirty="0">
                <a:latin typeface="Courier New"/>
                <a:cs typeface="Courier New"/>
              </a:rPr>
              <a:t>&gt;&gt; </a:t>
            </a:r>
            <a:r>
              <a:rPr lang="en-US" sz="2300" dirty="0" err="1">
                <a:latin typeface="Courier New"/>
                <a:cs typeface="Courier New"/>
              </a:rPr>
              <a:t>x.remove</a:t>
            </a:r>
            <a:r>
              <a:rPr lang="en-US" sz="2300" dirty="0">
                <a:latin typeface="Courier New"/>
                <a:cs typeface="Courier New"/>
              </a:rPr>
              <a:t>(3)</a:t>
            </a:r>
            <a:br>
              <a:rPr lang="en-US" sz="2300" dirty="0">
                <a:latin typeface="Courier New"/>
                <a:cs typeface="Courier New"/>
              </a:rPr>
            </a:br>
            <a:r>
              <a:rPr lang="en-US" sz="2300" dirty="0" smtClean="0">
                <a:latin typeface="Courier New"/>
                <a:cs typeface="Courier New"/>
              </a:rPr>
              <a:t>  &gt;</a:t>
            </a:r>
            <a:r>
              <a:rPr lang="en-US" sz="2300" dirty="0">
                <a:latin typeface="Courier New"/>
                <a:cs typeface="Courier New"/>
              </a:rPr>
              <a:t>&gt;&gt; x</a:t>
            </a:r>
            <a:br>
              <a:rPr lang="en-US" sz="2300" dirty="0">
                <a:latin typeface="Courier New"/>
                <a:cs typeface="Courier New"/>
              </a:rPr>
            </a:br>
            <a:r>
              <a:rPr lang="en-US" sz="2300" dirty="0" smtClean="0">
                <a:latin typeface="Courier New"/>
                <a:cs typeface="Courier New"/>
              </a:rPr>
              <a:t>  [</a:t>
            </a:r>
            <a:r>
              <a:rPr lang="en-US" sz="2300" dirty="0">
                <a:latin typeface="Courier New"/>
                <a:cs typeface="Courier New"/>
              </a:rPr>
              <a:t>1, 2, 4, 5]</a:t>
            </a:r>
            <a:br>
              <a:rPr lang="en-US" sz="2300" dirty="0">
                <a:latin typeface="Courier New"/>
                <a:cs typeface="Courier New"/>
              </a:rPr>
            </a:br>
            <a:r>
              <a:rPr lang="en-US" sz="2300" dirty="0" smtClean="0">
                <a:latin typeface="Courier New"/>
                <a:cs typeface="Courier New"/>
              </a:rPr>
              <a:t>  &gt;</a:t>
            </a:r>
            <a:r>
              <a:rPr lang="en-US" sz="2300" dirty="0">
                <a:latin typeface="Courier New"/>
                <a:cs typeface="Courier New"/>
              </a:rPr>
              <a:t>&gt;&gt; </a:t>
            </a:r>
            <a:r>
              <a:rPr lang="en-US" sz="2300" dirty="0" err="1">
                <a:latin typeface="Courier New"/>
                <a:cs typeface="Courier New"/>
              </a:rPr>
              <a:t>x.remove</a:t>
            </a:r>
            <a:r>
              <a:rPr lang="en-US" sz="2300" dirty="0">
                <a:latin typeface="Courier New"/>
                <a:cs typeface="Courier New"/>
              </a:rPr>
              <a:t>(3)</a:t>
            </a:r>
            <a:br>
              <a:rPr lang="en-US" sz="2300" dirty="0">
                <a:latin typeface="Courier New"/>
                <a:cs typeface="Courier New"/>
              </a:rPr>
            </a:br>
            <a:r>
              <a:rPr lang="en-US" sz="2300" dirty="0" smtClean="0">
                <a:latin typeface="Courier New"/>
                <a:cs typeface="Courier New"/>
              </a:rPr>
              <a:t>  </a:t>
            </a:r>
            <a:r>
              <a:rPr lang="en-US" sz="2300" dirty="0" err="1" smtClean="0">
                <a:latin typeface="Courier New"/>
                <a:cs typeface="Courier New"/>
              </a:rPr>
              <a:t>Traceback</a:t>
            </a:r>
            <a:r>
              <a:rPr lang="en-US" sz="2300" dirty="0" smtClean="0">
                <a:latin typeface="Courier New"/>
                <a:cs typeface="Courier New"/>
              </a:rPr>
              <a:t> </a:t>
            </a:r>
            <a:r>
              <a:rPr lang="en-US" sz="2300" dirty="0">
                <a:latin typeface="Courier New"/>
                <a:cs typeface="Courier New"/>
              </a:rPr>
              <a:t>(innermost last): </a:t>
            </a:r>
          </a:p>
          <a:p>
            <a:pPr marL="82296" indent="0">
              <a:buNone/>
            </a:pPr>
            <a:r>
              <a:rPr lang="en-US" sz="2300" dirty="0" smtClean="0">
                <a:latin typeface="Courier New"/>
                <a:cs typeface="Courier New"/>
              </a:rPr>
              <a:t>  File </a:t>
            </a:r>
            <a:r>
              <a:rPr lang="en-US" sz="2300" dirty="0">
                <a:latin typeface="Courier New"/>
                <a:cs typeface="Courier New"/>
              </a:rPr>
              <a:t>"&lt;</a:t>
            </a:r>
            <a:r>
              <a:rPr lang="en-US" sz="2300" dirty="0" err="1">
                <a:latin typeface="Courier New"/>
                <a:cs typeface="Courier New"/>
              </a:rPr>
              <a:t>stdin</a:t>
            </a:r>
            <a:r>
              <a:rPr lang="en-US" sz="2300" dirty="0">
                <a:latin typeface="Courier New"/>
                <a:cs typeface="Courier New"/>
              </a:rPr>
              <a:t>&gt;", line 1, in ?</a:t>
            </a:r>
            <a:br>
              <a:rPr lang="en-US" sz="2300" dirty="0">
                <a:latin typeface="Courier New"/>
                <a:cs typeface="Courier New"/>
              </a:rPr>
            </a:br>
            <a:r>
              <a:rPr lang="en-US" sz="2300" dirty="0" smtClean="0">
                <a:latin typeface="Courier New"/>
                <a:cs typeface="Courier New"/>
              </a:rPr>
              <a:t>  </a:t>
            </a:r>
            <a:r>
              <a:rPr lang="en-US" sz="2300" dirty="0" err="1" smtClean="0">
                <a:latin typeface="Courier New"/>
                <a:cs typeface="Courier New"/>
              </a:rPr>
              <a:t>ValueError</a:t>
            </a:r>
            <a:r>
              <a:rPr lang="en-US" sz="2300" dirty="0">
                <a:latin typeface="Courier New"/>
                <a:cs typeface="Courier New"/>
              </a:rPr>
              <a:t>: </a:t>
            </a:r>
            <a:r>
              <a:rPr lang="en-US" sz="2300" dirty="0" err="1">
                <a:latin typeface="Courier New"/>
                <a:cs typeface="Courier New"/>
              </a:rPr>
              <a:t>list.remove</a:t>
            </a:r>
            <a:r>
              <a:rPr lang="en-US" sz="2300" dirty="0">
                <a:latin typeface="Courier New"/>
                <a:cs typeface="Courier New"/>
              </a:rPr>
              <a:t>(x): x not </a:t>
            </a:r>
            <a:r>
              <a:rPr lang="en-US" sz="2300" dirty="0" smtClean="0">
                <a:latin typeface="Courier New"/>
                <a:cs typeface="Courier New"/>
              </a:rPr>
              <a:t>  </a:t>
            </a:r>
          </a:p>
          <a:p>
            <a:pPr marL="82296" indent="0">
              <a:buNone/>
            </a:pPr>
            <a:r>
              <a:rPr lang="en-US" sz="2300" dirty="0">
                <a:latin typeface="Courier New"/>
                <a:cs typeface="Courier New"/>
              </a:rPr>
              <a:t> </a:t>
            </a:r>
            <a:r>
              <a:rPr lang="en-US" sz="2300" dirty="0" smtClean="0">
                <a:latin typeface="Courier New"/>
                <a:cs typeface="Courier New"/>
              </a:rPr>
              <a:t> in </a:t>
            </a:r>
            <a:r>
              <a:rPr lang="en-US" sz="2300" dirty="0">
                <a:latin typeface="Courier New"/>
                <a:cs typeface="Courier New"/>
              </a:rPr>
              <a:t>list </a:t>
            </a:r>
          </a:p>
          <a:p>
            <a:endParaRPr lang="en-US" dirty="0"/>
          </a:p>
        </p:txBody>
      </p:sp>
    </p:spTree>
    <p:extLst>
      <p:ext uri="{BB962C8B-B14F-4D97-AF65-F5344CB8AC3E}">
        <p14:creationId xmlns:p14="http://schemas.microsoft.com/office/powerpoint/2010/main" val="1230346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a:latin typeface="Courier New"/>
                <a:cs typeface="Courier New"/>
              </a:rPr>
              <a:t>reverse</a:t>
            </a:r>
            <a:r>
              <a:rPr lang="en-US" dirty="0"/>
              <a:t> method </a:t>
            </a:r>
            <a:r>
              <a:rPr lang="en-US" dirty="0" smtClean="0"/>
              <a:t>efficiently </a:t>
            </a:r>
            <a:r>
              <a:rPr lang="en-US" dirty="0"/>
              <a:t>reverses a list in place: </a:t>
            </a:r>
            <a:r>
              <a:rPr lang="en-US" dirty="0" smtClean="0"/>
              <a:t/>
            </a:r>
            <a:br>
              <a:rPr lang="en-US" dirty="0" smtClean="0"/>
            </a:br>
            <a:r>
              <a:rPr lang="en-US" sz="1800" dirty="0" smtClean="0">
                <a:latin typeface="Courier New"/>
                <a:cs typeface="Courier New"/>
              </a:rPr>
              <a:t>&gt;</a:t>
            </a:r>
            <a:r>
              <a:rPr lang="en-US" sz="1800" dirty="0">
                <a:latin typeface="Courier New"/>
                <a:cs typeface="Courier New"/>
              </a:rPr>
              <a:t>&gt;&gt; x = [1, 3, 5, 6, 7]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a:t>
            </a:r>
            <a:r>
              <a:rPr lang="en-US" sz="1800" dirty="0" err="1">
                <a:latin typeface="Courier New"/>
                <a:cs typeface="Courier New"/>
              </a:rPr>
              <a:t>x.reverse</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&gt;&gt;&gt; x</a:t>
            </a:r>
            <a:br>
              <a:rPr lang="en-US" sz="1800" dirty="0">
                <a:latin typeface="Courier New"/>
                <a:cs typeface="Courier New"/>
              </a:rPr>
            </a:br>
            <a:r>
              <a:rPr lang="en-US" sz="1800" dirty="0">
                <a:latin typeface="Courier New"/>
                <a:cs typeface="Courier New"/>
              </a:rPr>
              <a:t>[7, 6, 5, 3, 1]</a:t>
            </a:r>
            <a:r>
              <a:rPr lang="en-US" dirty="0"/>
              <a:t> </a:t>
            </a:r>
          </a:p>
          <a:p>
            <a:endParaRPr lang="en-US" dirty="0"/>
          </a:p>
        </p:txBody>
      </p:sp>
    </p:spTree>
    <p:extLst>
      <p:ext uri="{BB962C8B-B14F-4D97-AF65-F5344CB8AC3E}">
        <p14:creationId xmlns:p14="http://schemas.microsoft.com/office/powerpoint/2010/main" val="3705266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a:t>Lists can be sorted using the built-in Python </a:t>
            </a:r>
            <a:r>
              <a:rPr lang="en-US" dirty="0">
                <a:latin typeface="Courier New"/>
                <a:cs typeface="Courier New"/>
              </a:rPr>
              <a:t>sort</a:t>
            </a:r>
            <a:r>
              <a:rPr lang="en-US" dirty="0"/>
              <a:t> method: </a:t>
            </a:r>
            <a:r>
              <a:rPr lang="en-US" dirty="0" smtClean="0"/>
              <a:t/>
            </a:r>
            <a:br>
              <a:rPr lang="en-US" dirty="0" smtClean="0"/>
            </a:br>
            <a:r>
              <a:rPr lang="en-US" sz="1800" dirty="0" smtClean="0">
                <a:latin typeface="Courier New"/>
                <a:cs typeface="Courier New"/>
              </a:rPr>
              <a:t>&gt;</a:t>
            </a:r>
            <a:r>
              <a:rPr lang="en-US" sz="1800" dirty="0">
                <a:latin typeface="Courier New"/>
                <a:cs typeface="Courier New"/>
              </a:rPr>
              <a:t>&gt;&gt; x = [3, 8, 4, 0, 2, 1]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a:t>
            </a:r>
            <a:r>
              <a:rPr lang="en-US" sz="1800" dirty="0" err="1">
                <a:latin typeface="Courier New"/>
                <a:cs typeface="Courier New"/>
              </a:rPr>
              <a:t>x.sort</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&gt;&gt;&gt; x</a:t>
            </a:r>
            <a:br>
              <a:rPr lang="en-US" sz="1800" dirty="0">
                <a:latin typeface="Courier New"/>
                <a:cs typeface="Courier New"/>
              </a:rPr>
            </a:br>
            <a:r>
              <a:rPr lang="en-US" sz="1800" dirty="0">
                <a:latin typeface="Courier New"/>
                <a:cs typeface="Courier New"/>
              </a:rPr>
              <a:t>[0, 1, 2, 3, 4, 8] </a:t>
            </a:r>
          </a:p>
          <a:p>
            <a:r>
              <a:rPr lang="en-US" dirty="0" smtClean="0"/>
              <a:t>Note that it does ‘in-place’ sorting.</a:t>
            </a:r>
            <a:endParaRPr lang="en-US" dirty="0"/>
          </a:p>
        </p:txBody>
      </p:sp>
    </p:spTree>
    <p:extLst>
      <p:ext uri="{BB962C8B-B14F-4D97-AF65-F5344CB8AC3E}">
        <p14:creationId xmlns:p14="http://schemas.microsoft.com/office/powerpoint/2010/main" val="2829560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Sorted() function returns a sorted list:</a:t>
            </a:r>
            <a:br>
              <a:rPr lang="en-US" dirty="0" smtClean="0"/>
            </a:br>
            <a:r>
              <a:rPr lang="es-ES_tradnl" sz="1800" dirty="0">
                <a:latin typeface="Courier New"/>
                <a:cs typeface="Courier New"/>
              </a:rPr>
              <a:t>&gt;&gt;&gt; x = </a:t>
            </a:r>
            <a:r>
              <a:rPr lang="es-ES_tradnl" sz="1800" dirty="0" smtClean="0">
                <a:latin typeface="Courier New"/>
                <a:cs typeface="Courier New"/>
              </a:rPr>
              <a:t>[4</a:t>
            </a:r>
            <a:r>
              <a:rPr lang="es-ES_tradnl" sz="1800" dirty="0">
                <a:latin typeface="Courier New"/>
                <a:cs typeface="Courier New"/>
              </a:rPr>
              <a:t>, 3, 1, </a:t>
            </a:r>
            <a:r>
              <a:rPr lang="es-ES_tradnl" sz="1800" dirty="0" smtClean="0">
                <a:latin typeface="Courier New"/>
                <a:cs typeface="Courier New"/>
              </a:rPr>
              <a:t>2] </a:t>
            </a:r>
            <a:r>
              <a:rPr lang="es-ES_tradnl" sz="1800" dirty="0">
                <a:latin typeface="Courier New"/>
                <a:cs typeface="Courier New"/>
              </a:rPr>
              <a:t/>
            </a:r>
            <a:br>
              <a:rPr lang="es-ES_tradnl" sz="1800" dirty="0">
                <a:latin typeface="Courier New"/>
                <a:cs typeface="Courier New"/>
              </a:rPr>
            </a:br>
            <a:r>
              <a:rPr lang="es-ES_tradnl" sz="1800" dirty="0" smtClean="0">
                <a:latin typeface="Courier New"/>
                <a:cs typeface="Courier New"/>
              </a:rPr>
              <a:t>&gt;</a:t>
            </a:r>
            <a:r>
              <a:rPr lang="es-ES_tradnl" sz="1800" dirty="0">
                <a:latin typeface="Courier New"/>
                <a:cs typeface="Courier New"/>
              </a:rPr>
              <a:t>&gt;&gt; y = </a:t>
            </a:r>
            <a:r>
              <a:rPr lang="es-ES_tradnl" sz="1800" dirty="0" err="1">
                <a:latin typeface="Courier New"/>
                <a:cs typeface="Courier New"/>
              </a:rPr>
              <a:t>sorted</a:t>
            </a:r>
            <a:r>
              <a:rPr lang="es-ES_tradnl" sz="1800" dirty="0">
                <a:latin typeface="Courier New"/>
                <a:cs typeface="Courier New"/>
              </a:rPr>
              <a:t>(x) </a:t>
            </a:r>
            <a:br>
              <a:rPr lang="es-ES_tradnl" sz="1800" dirty="0">
                <a:latin typeface="Courier New"/>
                <a:cs typeface="Courier New"/>
              </a:rPr>
            </a:br>
            <a:r>
              <a:rPr lang="es-ES_tradnl" sz="1800" dirty="0" smtClean="0">
                <a:latin typeface="Courier New"/>
                <a:cs typeface="Courier New"/>
              </a:rPr>
              <a:t>&gt;</a:t>
            </a:r>
            <a:r>
              <a:rPr lang="es-ES_tradnl" sz="1800" dirty="0">
                <a:latin typeface="Courier New"/>
                <a:cs typeface="Courier New"/>
              </a:rPr>
              <a:t>&gt;&gt; y</a:t>
            </a:r>
            <a:br>
              <a:rPr lang="es-ES_tradnl" sz="1800" dirty="0">
                <a:latin typeface="Courier New"/>
                <a:cs typeface="Courier New"/>
              </a:rPr>
            </a:br>
            <a:r>
              <a:rPr lang="es-ES_tradnl" sz="1800" dirty="0">
                <a:latin typeface="Courier New"/>
                <a:cs typeface="Courier New"/>
              </a:rPr>
              <a:t>[1, 2, 3, 4] </a:t>
            </a:r>
          </a:p>
          <a:p>
            <a:endParaRPr lang="en-US" dirty="0"/>
          </a:p>
        </p:txBody>
      </p:sp>
    </p:spTree>
    <p:extLst>
      <p:ext uri="{BB962C8B-B14F-4D97-AF65-F5344CB8AC3E}">
        <p14:creationId xmlns:p14="http://schemas.microsoft.com/office/powerpoint/2010/main" val="1946563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a:latin typeface="Courier New"/>
                <a:cs typeface="Courier New"/>
              </a:rPr>
              <a:t>i</a:t>
            </a:r>
            <a:r>
              <a:rPr lang="en-US" dirty="0" smtClean="0">
                <a:latin typeface="Courier New"/>
                <a:cs typeface="Courier New"/>
              </a:rPr>
              <a:t>n</a:t>
            </a:r>
            <a:r>
              <a:rPr lang="en-US" dirty="0" smtClean="0"/>
              <a:t> operator can test if a particular value is present in the list:</a:t>
            </a:r>
            <a:br>
              <a:rPr lang="en-US" dirty="0" smtClean="0"/>
            </a:br>
            <a:r>
              <a:rPr lang="en-US" sz="1800" dirty="0">
                <a:latin typeface="Courier New"/>
                <a:cs typeface="Courier New"/>
              </a:rPr>
              <a:t>&gt;&gt;&gt; 3 in [1, 3, 4, 5</a:t>
            </a:r>
            <a:r>
              <a:rPr lang="en-US" sz="1800" dirty="0" smtClean="0">
                <a:latin typeface="Courier New"/>
                <a:cs typeface="Courier New"/>
              </a:rPr>
              <a:t>]</a:t>
            </a:r>
            <a:br>
              <a:rPr lang="en-US" sz="1800" dirty="0" smtClean="0">
                <a:latin typeface="Courier New"/>
                <a:cs typeface="Courier New"/>
              </a:rPr>
            </a:br>
            <a:r>
              <a:rPr lang="en-US" sz="1800" dirty="0" smtClean="0">
                <a:latin typeface="Courier New"/>
                <a:cs typeface="Courier New"/>
              </a:rPr>
              <a:t>True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3 not in [1, 3, 4, 5]</a:t>
            </a:r>
            <a:br>
              <a:rPr lang="en-US" sz="1800" dirty="0">
                <a:latin typeface="Courier New"/>
                <a:cs typeface="Courier New"/>
              </a:rPr>
            </a:br>
            <a:r>
              <a:rPr lang="en-US" sz="1800" dirty="0" smtClean="0">
                <a:latin typeface="Courier New"/>
                <a:cs typeface="Courier New"/>
              </a:rPr>
              <a:t>False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3 in ["one", "two", "three"</a:t>
            </a:r>
            <a:r>
              <a:rPr lang="en-US" sz="1800" dirty="0" smtClean="0">
                <a:latin typeface="Courier New"/>
                <a:cs typeface="Courier New"/>
              </a:rPr>
              <a:t>]</a:t>
            </a:r>
            <a:br>
              <a:rPr lang="en-US" sz="1800" dirty="0" smtClean="0">
                <a:latin typeface="Courier New"/>
                <a:cs typeface="Courier New"/>
              </a:rPr>
            </a:br>
            <a:r>
              <a:rPr lang="en-US" sz="1800" dirty="0" smtClean="0">
                <a:latin typeface="Courier New"/>
                <a:cs typeface="Courier New"/>
              </a:rPr>
              <a:t>False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3 not in ["one", "two", "three"</a:t>
            </a:r>
            <a:r>
              <a:rPr lang="en-US" sz="1800" dirty="0" smtClean="0">
                <a:latin typeface="Courier New"/>
                <a:cs typeface="Courier New"/>
              </a:rPr>
              <a:t>]</a:t>
            </a:r>
            <a:br>
              <a:rPr lang="en-US" sz="1800" dirty="0" smtClean="0">
                <a:latin typeface="Courier New"/>
                <a:cs typeface="Courier New"/>
              </a:rPr>
            </a:br>
            <a:r>
              <a:rPr lang="en-US" sz="1800" dirty="0" smtClean="0">
                <a:latin typeface="Courier New"/>
                <a:cs typeface="Courier New"/>
              </a:rPr>
              <a:t>True</a:t>
            </a:r>
            <a:r>
              <a:rPr lang="en-US" sz="1800" dirty="0" smtClean="0"/>
              <a:t> </a:t>
            </a:r>
            <a:r>
              <a:rPr lang="en-US" dirty="0"/>
              <a:t/>
            </a:r>
            <a:br>
              <a:rPr lang="en-US" dirty="0"/>
            </a:br>
            <a:endParaRPr lang="en-US" dirty="0"/>
          </a:p>
          <a:p>
            <a:endParaRPr lang="en-US" dirty="0" smtClean="0"/>
          </a:p>
        </p:txBody>
      </p:sp>
    </p:spTree>
    <p:extLst>
      <p:ext uri="{BB962C8B-B14F-4D97-AF65-F5344CB8AC3E}">
        <p14:creationId xmlns:p14="http://schemas.microsoft.com/office/powerpoint/2010/main" val="3910868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lnSpcReduction="10000"/>
          </a:bodyPr>
          <a:lstStyle/>
          <a:p>
            <a:r>
              <a:rPr lang="en-US" dirty="0" smtClean="0"/>
              <a:t>Lists can be concatenated by using the </a:t>
            </a:r>
            <a:r>
              <a:rPr lang="en-US" dirty="0" smtClean="0">
                <a:latin typeface="Courier New"/>
                <a:cs typeface="Courier New"/>
              </a:rPr>
              <a:t>+</a:t>
            </a:r>
            <a:r>
              <a:rPr lang="en-US" dirty="0" smtClean="0"/>
              <a:t> operator</a:t>
            </a:r>
            <a:br>
              <a:rPr lang="en-US" dirty="0" smtClean="0"/>
            </a:br>
            <a:r>
              <a:rPr lang="cs-CZ" sz="1900" dirty="0">
                <a:latin typeface="Courier New"/>
                <a:cs typeface="Courier New"/>
              </a:rPr>
              <a:t>&gt;&gt;&gt; z = [1, 2, 3] + [4, 5] </a:t>
            </a:r>
            <a:r>
              <a:rPr lang="cs-CZ" sz="1900" dirty="0" smtClean="0">
                <a:latin typeface="Courier New"/>
                <a:cs typeface="Courier New"/>
              </a:rPr>
              <a:t/>
            </a:r>
            <a:br>
              <a:rPr lang="cs-CZ" sz="1900" dirty="0" smtClean="0">
                <a:latin typeface="Courier New"/>
                <a:cs typeface="Courier New"/>
              </a:rPr>
            </a:br>
            <a:r>
              <a:rPr lang="cs-CZ" sz="1900" dirty="0" smtClean="0">
                <a:latin typeface="Courier New"/>
                <a:cs typeface="Courier New"/>
              </a:rPr>
              <a:t>&gt;</a:t>
            </a:r>
            <a:r>
              <a:rPr lang="cs-CZ" sz="1900" dirty="0">
                <a:latin typeface="Courier New"/>
                <a:cs typeface="Courier New"/>
              </a:rPr>
              <a:t>&gt;&gt; z</a:t>
            </a:r>
            <a:br>
              <a:rPr lang="cs-CZ" sz="1900" dirty="0">
                <a:latin typeface="Courier New"/>
                <a:cs typeface="Courier New"/>
              </a:rPr>
            </a:br>
            <a:r>
              <a:rPr lang="cs-CZ" sz="1900" dirty="0">
                <a:latin typeface="Courier New"/>
                <a:cs typeface="Courier New"/>
              </a:rPr>
              <a:t>[1, 2, 3, 4, 5] </a:t>
            </a:r>
          </a:p>
          <a:p>
            <a:r>
              <a:rPr lang="en-US" dirty="0" smtClean="0"/>
              <a:t>List can be initialized with the </a:t>
            </a:r>
            <a:r>
              <a:rPr lang="en-US" dirty="0" smtClean="0">
                <a:latin typeface="Courier New"/>
                <a:cs typeface="Courier New"/>
              </a:rPr>
              <a:t>*</a:t>
            </a:r>
            <a:r>
              <a:rPr lang="en-US" dirty="0" smtClean="0"/>
              <a:t> operator:</a:t>
            </a:r>
            <a:br>
              <a:rPr lang="en-US" dirty="0" smtClean="0"/>
            </a:br>
            <a:r>
              <a:rPr lang="cs-CZ" sz="1900" dirty="0">
                <a:latin typeface="Courier New"/>
                <a:cs typeface="Courier New"/>
              </a:rPr>
              <a:t>&gt;&gt;&gt; z = [</a:t>
            </a:r>
            <a:r>
              <a:rPr lang="cs-CZ" sz="1900" dirty="0" err="1">
                <a:latin typeface="Courier New"/>
                <a:cs typeface="Courier New"/>
              </a:rPr>
              <a:t>None</a:t>
            </a:r>
            <a:r>
              <a:rPr lang="cs-CZ" sz="1900" dirty="0">
                <a:latin typeface="Courier New"/>
                <a:cs typeface="Courier New"/>
              </a:rPr>
              <a:t>] * 4</a:t>
            </a:r>
            <a:br>
              <a:rPr lang="cs-CZ" sz="1900" dirty="0">
                <a:latin typeface="Courier New"/>
                <a:cs typeface="Courier New"/>
              </a:rPr>
            </a:br>
            <a:r>
              <a:rPr lang="cs-CZ" sz="1900" dirty="0">
                <a:latin typeface="Courier New"/>
                <a:cs typeface="Courier New"/>
              </a:rPr>
              <a:t>&gt;&gt;&gt; z</a:t>
            </a:r>
            <a:br>
              <a:rPr lang="cs-CZ" sz="1900" dirty="0">
                <a:latin typeface="Courier New"/>
                <a:cs typeface="Courier New"/>
              </a:rPr>
            </a:br>
            <a:r>
              <a:rPr lang="cs-CZ" sz="1900" dirty="0">
                <a:latin typeface="Courier New"/>
                <a:cs typeface="Courier New"/>
              </a:rPr>
              <a:t>[</a:t>
            </a:r>
            <a:r>
              <a:rPr lang="cs-CZ" sz="1900" dirty="0" err="1">
                <a:latin typeface="Courier New"/>
                <a:cs typeface="Courier New"/>
              </a:rPr>
              <a:t>None</a:t>
            </a:r>
            <a:r>
              <a:rPr lang="cs-CZ" sz="1900" dirty="0">
                <a:latin typeface="Courier New"/>
                <a:cs typeface="Courier New"/>
              </a:rPr>
              <a:t>, </a:t>
            </a:r>
            <a:r>
              <a:rPr lang="cs-CZ" sz="1900" dirty="0" err="1">
                <a:latin typeface="Courier New"/>
                <a:cs typeface="Courier New"/>
              </a:rPr>
              <a:t>None</a:t>
            </a:r>
            <a:r>
              <a:rPr lang="cs-CZ" sz="1900" dirty="0">
                <a:latin typeface="Courier New"/>
                <a:cs typeface="Courier New"/>
              </a:rPr>
              <a:t>, </a:t>
            </a:r>
            <a:r>
              <a:rPr lang="cs-CZ" sz="1900" dirty="0" err="1">
                <a:latin typeface="Courier New"/>
                <a:cs typeface="Courier New"/>
              </a:rPr>
              <a:t>None</a:t>
            </a:r>
            <a:r>
              <a:rPr lang="cs-CZ" sz="1900" dirty="0">
                <a:latin typeface="Courier New"/>
                <a:cs typeface="Courier New"/>
              </a:rPr>
              <a:t>, </a:t>
            </a:r>
            <a:r>
              <a:rPr lang="cs-CZ" sz="1900" dirty="0" err="1">
                <a:latin typeface="Courier New"/>
                <a:cs typeface="Courier New"/>
              </a:rPr>
              <a:t>None</a:t>
            </a:r>
            <a:r>
              <a:rPr lang="cs-CZ" sz="1900" dirty="0">
                <a:latin typeface="Courier New"/>
                <a:cs typeface="Courier New"/>
              </a:rPr>
              <a:t>]</a:t>
            </a:r>
            <a:r>
              <a:rPr lang="cs-CZ" sz="1900" dirty="0"/>
              <a:t> </a:t>
            </a:r>
            <a:r>
              <a:rPr lang="en-US" sz="1900" dirty="0" smtClean="0"/>
              <a:t/>
            </a:r>
            <a:br>
              <a:rPr lang="en-US" sz="1900" dirty="0" smtClean="0"/>
            </a:br>
            <a:r>
              <a:rPr lang="cs-CZ" sz="1900" dirty="0">
                <a:latin typeface="Courier New"/>
                <a:cs typeface="Courier New"/>
              </a:rPr>
              <a:t>&gt;&gt;&gt; z = [3, 1] * 2 </a:t>
            </a:r>
            <a:r>
              <a:rPr lang="cs-CZ" sz="1900" dirty="0" smtClean="0">
                <a:latin typeface="Courier New"/>
                <a:cs typeface="Courier New"/>
              </a:rPr>
              <a:t/>
            </a:r>
            <a:br>
              <a:rPr lang="cs-CZ" sz="1900" dirty="0" smtClean="0">
                <a:latin typeface="Courier New"/>
                <a:cs typeface="Courier New"/>
              </a:rPr>
            </a:br>
            <a:r>
              <a:rPr lang="cs-CZ" sz="1900" dirty="0" smtClean="0">
                <a:latin typeface="Courier New"/>
                <a:cs typeface="Courier New"/>
              </a:rPr>
              <a:t>&gt;</a:t>
            </a:r>
            <a:r>
              <a:rPr lang="cs-CZ" sz="1900" dirty="0">
                <a:latin typeface="Courier New"/>
                <a:cs typeface="Courier New"/>
              </a:rPr>
              <a:t>&gt;&gt; z</a:t>
            </a:r>
            <a:br>
              <a:rPr lang="cs-CZ" sz="1900" dirty="0">
                <a:latin typeface="Courier New"/>
                <a:cs typeface="Courier New"/>
              </a:rPr>
            </a:br>
            <a:r>
              <a:rPr lang="cs-CZ" sz="1900" dirty="0">
                <a:latin typeface="Courier New"/>
                <a:cs typeface="Courier New"/>
              </a:rPr>
              <a:t>[3, 1, 3, 1]</a:t>
            </a:r>
            <a:r>
              <a:rPr lang="cs-CZ" dirty="0">
                <a:latin typeface="Courier New"/>
                <a:cs typeface="Courier New"/>
              </a:rPr>
              <a:t> </a:t>
            </a:r>
          </a:p>
          <a:p>
            <a:endParaRPr lang="cs-CZ" dirty="0"/>
          </a:p>
        </p:txBody>
      </p:sp>
    </p:spTree>
    <p:extLst>
      <p:ext uri="{BB962C8B-B14F-4D97-AF65-F5344CB8AC3E}">
        <p14:creationId xmlns:p14="http://schemas.microsoft.com/office/powerpoint/2010/main" val="1346551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a:t>m</a:t>
            </a:r>
            <a:r>
              <a:rPr lang="en-US" dirty="0" smtClean="0"/>
              <a:t>in() and max() methods can be used to determine the minimum and maximum of the values present in the list. But all the elements in the list need to be of the same type:</a:t>
            </a:r>
            <a:br>
              <a:rPr lang="en-US" dirty="0" smtClean="0"/>
            </a:br>
            <a:r>
              <a:rPr lang="en-US" sz="1900" dirty="0">
                <a:latin typeface="Courier New"/>
                <a:cs typeface="Courier New"/>
              </a:rPr>
              <a:t>&gt;&gt;&gt; min([3, 7, 0, -2, 11])</a:t>
            </a:r>
            <a:br>
              <a:rPr lang="en-US" sz="1900" dirty="0">
                <a:latin typeface="Courier New"/>
                <a:cs typeface="Courier New"/>
              </a:rPr>
            </a:br>
            <a:r>
              <a:rPr lang="en-US" sz="1900" dirty="0">
                <a:latin typeface="Courier New"/>
                <a:cs typeface="Courier New"/>
              </a:rPr>
              <a:t>-2</a:t>
            </a:r>
            <a:br>
              <a:rPr lang="en-US" sz="1900" dirty="0">
                <a:latin typeface="Courier New"/>
                <a:cs typeface="Courier New"/>
              </a:rPr>
            </a:br>
            <a:r>
              <a:rPr lang="en-US" sz="1900" dirty="0">
                <a:latin typeface="Courier New"/>
                <a:cs typeface="Courier New"/>
              </a:rPr>
              <a:t>&gt;&gt;&gt; max([4, "Hello", [1, 2]]) </a:t>
            </a:r>
            <a:r>
              <a:rPr lang="en-US" sz="1900" dirty="0" smtClean="0">
                <a:latin typeface="Courier New"/>
                <a:cs typeface="Courier New"/>
              </a:rPr>
              <a:t/>
            </a:r>
            <a:br>
              <a:rPr lang="en-US" sz="1900" dirty="0" smtClean="0">
                <a:latin typeface="Courier New"/>
                <a:cs typeface="Courier New"/>
              </a:rPr>
            </a:br>
            <a:r>
              <a:rPr lang="en-US" sz="1900" dirty="0" err="1" smtClean="0">
                <a:latin typeface="Courier New"/>
                <a:cs typeface="Courier New"/>
              </a:rPr>
              <a:t>Traceback</a:t>
            </a:r>
            <a:r>
              <a:rPr lang="en-US" sz="1900" dirty="0" smtClean="0">
                <a:latin typeface="Courier New"/>
                <a:cs typeface="Courier New"/>
              </a:rPr>
              <a:t> (</a:t>
            </a:r>
            <a:r>
              <a:rPr lang="en-US" sz="1900" dirty="0">
                <a:latin typeface="Courier New"/>
                <a:cs typeface="Courier New"/>
              </a:rPr>
              <a:t>most recent call last):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File </a:t>
            </a:r>
            <a:r>
              <a:rPr lang="en-US" sz="1900" dirty="0">
                <a:latin typeface="Courier New"/>
                <a:cs typeface="Courier New"/>
              </a:rPr>
              <a:t>"&lt;pyshell#58&gt;", line 1, in &lt;module&gt; max([4, "Hello",[1, 2]]) </a:t>
            </a:r>
            <a:r>
              <a:rPr lang="en-US" sz="1900" dirty="0" smtClean="0">
                <a:latin typeface="Courier New"/>
                <a:cs typeface="Courier New"/>
              </a:rPr>
              <a:t/>
            </a:r>
            <a:br>
              <a:rPr lang="en-US" sz="1900" dirty="0" smtClean="0">
                <a:latin typeface="Courier New"/>
                <a:cs typeface="Courier New"/>
              </a:rPr>
            </a:br>
            <a:r>
              <a:rPr lang="en-US" sz="1900" dirty="0" err="1" smtClean="0">
                <a:latin typeface="Courier New"/>
                <a:cs typeface="Courier New"/>
              </a:rPr>
              <a:t>TypeError</a:t>
            </a:r>
            <a:r>
              <a:rPr lang="en-US" sz="1900" dirty="0">
                <a:latin typeface="Courier New"/>
                <a:cs typeface="Courier New"/>
              </a:rPr>
              <a:t>: </a:t>
            </a:r>
            <a:r>
              <a:rPr lang="en-US" sz="1900" dirty="0" err="1">
                <a:latin typeface="Courier New"/>
                <a:cs typeface="Courier New"/>
              </a:rPr>
              <a:t>unorderable</a:t>
            </a:r>
            <a:r>
              <a:rPr lang="en-US" sz="1900" dirty="0">
                <a:latin typeface="Courier New"/>
                <a:cs typeface="Courier New"/>
              </a:rPr>
              <a:t> types: </a:t>
            </a:r>
            <a:r>
              <a:rPr lang="en-US" sz="1900" dirty="0" err="1">
                <a:latin typeface="Courier New"/>
                <a:cs typeface="Courier New"/>
              </a:rPr>
              <a:t>str</a:t>
            </a:r>
            <a:r>
              <a:rPr lang="en-US" sz="1900" dirty="0">
                <a:latin typeface="Courier New"/>
                <a:cs typeface="Courier New"/>
              </a:rPr>
              <a:t>() &gt; </a:t>
            </a:r>
            <a:r>
              <a:rPr lang="en-US" sz="1900" dirty="0" err="1">
                <a:latin typeface="Courier New"/>
                <a:cs typeface="Courier New"/>
              </a:rPr>
              <a:t>int</a:t>
            </a:r>
            <a:r>
              <a:rPr lang="en-US" sz="1900" dirty="0">
                <a:latin typeface="Courier New"/>
                <a:cs typeface="Courier New"/>
              </a:rPr>
              <a:t>() </a:t>
            </a:r>
          </a:p>
          <a:p>
            <a:endParaRPr lang="en-US" dirty="0"/>
          </a:p>
        </p:txBody>
      </p:sp>
    </p:spTree>
    <p:extLst>
      <p:ext uri="{BB962C8B-B14F-4D97-AF65-F5344CB8AC3E}">
        <p14:creationId xmlns:p14="http://schemas.microsoft.com/office/powerpoint/2010/main" val="476816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Agenda</a:t>
            </a:r>
            <a:endParaRPr lang="en-US" dirty="0"/>
          </a:p>
        </p:txBody>
      </p:sp>
      <p:sp>
        <p:nvSpPr>
          <p:cNvPr id="3" name="Content Placeholder 2"/>
          <p:cNvSpPr>
            <a:spLocks noGrp="1"/>
          </p:cNvSpPr>
          <p:nvPr>
            <p:ph idx="1"/>
          </p:nvPr>
        </p:nvSpPr>
        <p:spPr/>
        <p:txBody>
          <a:bodyPr>
            <a:normAutofit/>
          </a:bodyPr>
          <a:lstStyle/>
          <a:p>
            <a:r>
              <a:rPr lang="en-US" dirty="0" smtClean="0"/>
              <a:t>Lists</a:t>
            </a:r>
          </a:p>
          <a:p>
            <a:pPr lvl="1"/>
            <a:r>
              <a:rPr lang="en-US" dirty="0" smtClean="0"/>
              <a:t>Indexing, Slicing, Indexing, Append, Insert, Delete, Reverse, Copy, Sort, Concatenate, “in” operator etc.</a:t>
            </a:r>
          </a:p>
          <a:p>
            <a:r>
              <a:rPr lang="en-US" dirty="0" smtClean="0"/>
              <a:t>FOR and WHILE loops</a:t>
            </a:r>
          </a:p>
          <a:p>
            <a:pPr lvl="1"/>
            <a:endParaRPr lang="en-US" dirty="0"/>
          </a:p>
        </p:txBody>
      </p:sp>
    </p:spTree>
    <p:extLst>
      <p:ext uri="{BB962C8B-B14F-4D97-AF65-F5344CB8AC3E}">
        <p14:creationId xmlns:p14="http://schemas.microsoft.com/office/powerpoint/2010/main" val="1672210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normAutofit/>
          </a:bodyPr>
          <a:lstStyle/>
          <a:p>
            <a:r>
              <a:rPr lang="en-US" dirty="0" smtClean="0"/>
              <a:t>List search with index. Use the </a:t>
            </a:r>
            <a:r>
              <a:rPr lang="en-US" dirty="0" smtClean="0">
                <a:latin typeface="Courier New"/>
                <a:cs typeface="Courier New"/>
              </a:rPr>
              <a:t>index</a:t>
            </a:r>
            <a:r>
              <a:rPr lang="en-US" dirty="0" smtClean="0"/>
              <a:t> method to find where in a list a value can be found:</a:t>
            </a:r>
            <a:br>
              <a:rPr lang="en-US" dirty="0" smtClean="0"/>
            </a:br>
            <a:r>
              <a:rPr lang="en-US" sz="1900" dirty="0">
                <a:latin typeface="Courier New"/>
                <a:cs typeface="Courier New"/>
              </a:rPr>
              <a:t>&gt;&gt;&gt; x = [1, 3, "five", 7, -2]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&gt;</a:t>
            </a:r>
            <a:r>
              <a:rPr lang="en-US" sz="1900" dirty="0">
                <a:latin typeface="Courier New"/>
                <a:cs typeface="Courier New"/>
              </a:rPr>
              <a:t>&gt;&gt; </a:t>
            </a:r>
            <a:r>
              <a:rPr lang="en-US" sz="1900" dirty="0" err="1">
                <a:latin typeface="Courier New"/>
                <a:cs typeface="Courier New"/>
              </a:rPr>
              <a:t>x.index</a:t>
            </a:r>
            <a:r>
              <a:rPr lang="en-US" sz="1900" dirty="0">
                <a:latin typeface="Courier New"/>
                <a:cs typeface="Courier New"/>
              </a:rPr>
              <a:t>(7)</a:t>
            </a:r>
            <a:br>
              <a:rPr lang="en-US" sz="1900" dirty="0">
                <a:latin typeface="Courier New"/>
                <a:cs typeface="Courier New"/>
              </a:rPr>
            </a:br>
            <a:r>
              <a:rPr lang="en-US" sz="1900" dirty="0">
                <a:latin typeface="Courier New"/>
                <a:cs typeface="Courier New"/>
              </a:rPr>
              <a:t>3</a:t>
            </a:r>
            <a:br>
              <a:rPr lang="en-US" sz="1900" dirty="0">
                <a:latin typeface="Courier New"/>
                <a:cs typeface="Courier New"/>
              </a:rPr>
            </a:br>
            <a:r>
              <a:rPr lang="en-US" sz="1900" dirty="0">
                <a:latin typeface="Courier New"/>
                <a:cs typeface="Courier New"/>
              </a:rPr>
              <a:t>&gt;&gt;&gt; </a:t>
            </a:r>
            <a:r>
              <a:rPr lang="en-US" sz="1900" dirty="0" err="1">
                <a:latin typeface="Courier New"/>
                <a:cs typeface="Courier New"/>
              </a:rPr>
              <a:t>x.index</a:t>
            </a:r>
            <a:r>
              <a:rPr lang="en-US" sz="1900" dirty="0">
                <a:latin typeface="Courier New"/>
                <a:cs typeface="Courier New"/>
              </a:rPr>
              <a:t>(5) </a:t>
            </a:r>
            <a:r>
              <a:rPr lang="en-US" sz="1900" dirty="0" smtClean="0">
                <a:latin typeface="Courier New"/>
                <a:cs typeface="Courier New"/>
              </a:rPr>
              <a:t/>
            </a:r>
            <a:br>
              <a:rPr lang="en-US" sz="1900" dirty="0" smtClean="0">
                <a:latin typeface="Courier New"/>
                <a:cs typeface="Courier New"/>
              </a:rPr>
            </a:br>
            <a:r>
              <a:rPr lang="en-US" sz="1900" dirty="0" err="1" smtClean="0">
                <a:latin typeface="Courier New"/>
                <a:cs typeface="Courier New"/>
              </a:rPr>
              <a:t>Traceback</a:t>
            </a:r>
            <a:r>
              <a:rPr lang="en-US" sz="1900" dirty="0" smtClean="0">
                <a:latin typeface="Courier New"/>
                <a:cs typeface="Courier New"/>
              </a:rPr>
              <a:t> </a:t>
            </a:r>
            <a:r>
              <a:rPr lang="en-US" sz="1900" dirty="0">
                <a:latin typeface="Courier New"/>
                <a:cs typeface="Courier New"/>
              </a:rPr>
              <a:t>(innermost last): File "&lt;</a:t>
            </a:r>
            <a:r>
              <a:rPr lang="en-US" sz="1900" dirty="0" err="1">
                <a:latin typeface="Courier New"/>
                <a:cs typeface="Courier New"/>
              </a:rPr>
              <a:t>stdin</a:t>
            </a:r>
            <a:r>
              <a:rPr lang="en-US" sz="1900" dirty="0">
                <a:latin typeface="Courier New"/>
                <a:cs typeface="Courier New"/>
              </a:rPr>
              <a:t>&gt;", line 1, in ? </a:t>
            </a:r>
            <a:r>
              <a:rPr lang="en-US" sz="1900" dirty="0" smtClean="0">
                <a:latin typeface="Courier New"/>
                <a:cs typeface="Courier New"/>
              </a:rPr>
              <a:t/>
            </a:r>
            <a:br>
              <a:rPr lang="en-US" sz="1900" dirty="0" smtClean="0">
                <a:latin typeface="Courier New"/>
                <a:cs typeface="Courier New"/>
              </a:rPr>
            </a:br>
            <a:r>
              <a:rPr lang="en-US" sz="1900" dirty="0" err="1" smtClean="0">
                <a:latin typeface="Courier New"/>
                <a:cs typeface="Courier New"/>
              </a:rPr>
              <a:t>ValueError</a:t>
            </a:r>
            <a:r>
              <a:rPr lang="en-US" sz="1900" dirty="0">
                <a:latin typeface="Courier New"/>
                <a:cs typeface="Courier New"/>
              </a:rPr>
              <a:t>: </a:t>
            </a:r>
            <a:r>
              <a:rPr lang="en-US" sz="1900" dirty="0" err="1">
                <a:latin typeface="Courier New"/>
                <a:cs typeface="Courier New"/>
              </a:rPr>
              <a:t>list.index</a:t>
            </a:r>
            <a:r>
              <a:rPr lang="en-US" sz="1900" dirty="0">
                <a:latin typeface="Courier New"/>
                <a:cs typeface="Courier New"/>
              </a:rPr>
              <a:t>(x): x not in list </a:t>
            </a:r>
          </a:p>
          <a:p>
            <a:endParaRPr lang="en-US" dirty="0"/>
          </a:p>
        </p:txBody>
      </p:sp>
    </p:spTree>
    <p:extLst>
      <p:ext uri="{BB962C8B-B14F-4D97-AF65-F5344CB8AC3E}">
        <p14:creationId xmlns:p14="http://schemas.microsoft.com/office/powerpoint/2010/main" val="399404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smtClean="0"/>
              <a:t>Count method searches a list, looking for a value, but it returns the number of times a value is found in the list:</a:t>
            </a:r>
            <a:br>
              <a:rPr lang="en-US" dirty="0" smtClean="0"/>
            </a:br>
            <a:r>
              <a:rPr lang="en-US" sz="1900" dirty="0">
                <a:latin typeface="Courier New"/>
                <a:cs typeface="Courier New"/>
              </a:rPr>
              <a:t>&gt;&gt;&gt; x = [1, 2, 2, 3, 5, 2, 5]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&gt;</a:t>
            </a:r>
            <a:r>
              <a:rPr lang="en-US" sz="1900" dirty="0">
                <a:latin typeface="Courier New"/>
                <a:cs typeface="Courier New"/>
              </a:rPr>
              <a:t>&gt;&gt; </a:t>
            </a:r>
            <a:r>
              <a:rPr lang="en-US" sz="1900" dirty="0" err="1">
                <a:latin typeface="Courier New"/>
                <a:cs typeface="Courier New"/>
              </a:rPr>
              <a:t>x.count</a:t>
            </a:r>
            <a:r>
              <a:rPr lang="en-US" sz="1900" dirty="0">
                <a:latin typeface="Courier New"/>
                <a:cs typeface="Courier New"/>
              </a:rPr>
              <a:t>(2)</a:t>
            </a:r>
            <a:br>
              <a:rPr lang="en-US" sz="1900" dirty="0">
                <a:latin typeface="Courier New"/>
                <a:cs typeface="Courier New"/>
              </a:rPr>
            </a:br>
            <a:r>
              <a:rPr lang="en-US" sz="1900" dirty="0">
                <a:latin typeface="Courier New"/>
                <a:cs typeface="Courier New"/>
              </a:rPr>
              <a:t>3</a:t>
            </a:r>
            <a:br>
              <a:rPr lang="en-US" sz="1900" dirty="0">
                <a:latin typeface="Courier New"/>
                <a:cs typeface="Courier New"/>
              </a:rPr>
            </a:br>
            <a:r>
              <a:rPr lang="en-US" sz="1900" dirty="0">
                <a:latin typeface="Courier New"/>
                <a:cs typeface="Courier New"/>
              </a:rPr>
              <a:t>&gt;&gt;&gt; </a:t>
            </a:r>
            <a:r>
              <a:rPr lang="en-US" sz="1900" dirty="0" err="1">
                <a:latin typeface="Courier New"/>
                <a:cs typeface="Courier New"/>
              </a:rPr>
              <a:t>x.count</a:t>
            </a:r>
            <a:r>
              <a:rPr lang="en-US" sz="1900" dirty="0">
                <a:latin typeface="Courier New"/>
                <a:cs typeface="Courier New"/>
              </a:rPr>
              <a:t>(5)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2 </a:t>
            </a:r>
            <a:br>
              <a:rPr lang="en-US" sz="1900" dirty="0" smtClean="0">
                <a:latin typeface="Courier New"/>
                <a:cs typeface="Courier New"/>
              </a:rPr>
            </a:br>
            <a:r>
              <a:rPr lang="en-US" sz="1900" dirty="0" smtClean="0">
                <a:latin typeface="Courier New"/>
                <a:cs typeface="Courier New"/>
              </a:rPr>
              <a:t>&gt;</a:t>
            </a:r>
            <a:r>
              <a:rPr lang="en-US" sz="1900" dirty="0">
                <a:latin typeface="Courier New"/>
                <a:cs typeface="Courier New"/>
              </a:rPr>
              <a:t>&gt;&gt; </a:t>
            </a:r>
            <a:r>
              <a:rPr lang="en-US" sz="1900" dirty="0" err="1">
                <a:latin typeface="Courier New"/>
                <a:cs typeface="Courier New"/>
              </a:rPr>
              <a:t>x.count</a:t>
            </a:r>
            <a:r>
              <a:rPr lang="en-US" sz="1900" dirty="0">
                <a:latin typeface="Courier New"/>
                <a:cs typeface="Courier New"/>
              </a:rPr>
              <a:t>(4)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0 </a:t>
            </a:r>
            <a:endParaRPr lang="en-US" sz="1900" dirty="0">
              <a:latin typeface="Courier New"/>
              <a:cs typeface="Courier New"/>
            </a:endParaRPr>
          </a:p>
          <a:p>
            <a:endParaRPr lang="en-US" dirty="0"/>
          </a:p>
        </p:txBody>
      </p:sp>
    </p:spTree>
    <p:extLst>
      <p:ext uri="{BB962C8B-B14F-4D97-AF65-F5344CB8AC3E}">
        <p14:creationId xmlns:p14="http://schemas.microsoft.com/office/powerpoint/2010/main" val="1741759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lnSpcReduction="10000"/>
          </a:bodyPr>
          <a:lstStyle/>
          <a:p>
            <a:pPr marL="82296" indent="0">
              <a:buNone/>
            </a:pPr>
            <a:r>
              <a:rPr lang="en-US" dirty="0" smtClean="0"/>
              <a:t>Multi-dimensional lists:</a:t>
            </a:r>
            <a:br>
              <a:rPr lang="en-US" dirty="0" smtClean="0"/>
            </a:br>
            <a:r>
              <a:rPr lang="mr-IN" sz="2000" dirty="0">
                <a:latin typeface="Courier New" charset="0"/>
                <a:ea typeface="Courier New" charset="0"/>
                <a:cs typeface="Courier New" charset="0"/>
              </a:rPr>
              <a:t>&gt;&gt;&gt; </a:t>
            </a:r>
            <a:r>
              <a:rPr lang="mr-IN" sz="2000" dirty="0" err="1">
                <a:latin typeface="Courier New" charset="0"/>
                <a:ea typeface="Courier New" charset="0"/>
                <a:cs typeface="Courier New" charset="0"/>
              </a:rPr>
              <a:t>matrix</a:t>
            </a:r>
            <a:r>
              <a:rPr lang="mr-IN" sz="2000" dirty="0">
                <a:latin typeface="Courier New" charset="0"/>
                <a:ea typeface="Courier New" charset="0"/>
                <a:cs typeface="Courier New" charset="0"/>
              </a:rPr>
              <a:t> = [[1, 2, 3], [4, 5, 6], [7, 8, 9</a:t>
            </a:r>
            <a:r>
              <a:rPr lang="mr-IN" sz="2000" dirty="0" smtClean="0">
                <a:latin typeface="Courier New" charset="0"/>
                <a:ea typeface="Courier New" charset="0"/>
                <a:cs typeface="Courier New" charset="0"/>
              </a:rPr>
              <a:t>]]</a:t>
            </a:r>
            <a:endParaRPr lang="en-US" sz="2000" dirty="0" smtClean="0">
              <a:latin typeface="Courier New" charset="0"/>
              <a:ea typeface="Courier New" charset="0"/>
              <a:cs typeface="Courier New" charset="0"/>
            </a:endParaRPr>
          </a:p>
          <a:p>
            <a:pPr marL="82296" indent="0">
              <a:buNone/>
            </a:pPr>
            <a:r>
              <a:rPr lang="mr-IN" sz="2000" dirty="0" smtClean="0">
                <a:latin typeface="Courier New" charset="0"/>
                <a:ea typeface="Courier New" charset="0"/>
                <a:cs typeface="Courier New" charset="0"/>
              </a:rPr>
              <a:t>&gt;&gt;&gt; </a:t>
            </a:r>
            <a:r>
              <a:rPr lang="mr-IN" sz="2000" dirty="0" err="1">
                <a:latin typeface="Courier New" charset="0"/>
                <a:ea typeface="Courier New" charset="0"/>
                <a:cs typeface="Courier New" charset="0"/>
              </a:rPr>
              <a:t>matrix</a:t>
            </a:r>
            <a:r>
              <a:rPr lang="mr-IN" sz="2000" dirty="0">
                <a:latin typeface="Courier New" charset="0"/>
                <a:ea typeface="Courier New" charset="0"/>
                <a:cs typeface="Courier New" charset="0"/>
              </a:rPr>
              <a:t>[1] </a:t>
            </a:r>
            <a:endParaRPr lang="en-US" sz="2000" dirty="0" smtClean="0">
              <a:latin typeface="Courier New" charset="0"/>
              <a:ea typeface="Courier New" charset="0"/>
              <a:cs typeface="Courier New" charset="0"/>
            </a:endParaRPr>
          </a:p>
          <a:p>
            <a:pPr marL="82296" indent="0">
              <a:buNone/>
            </a:pPr>
            <a:r>
              <a:rPr lang="mr-IN" sz="2000" dirty="0" smtClean="0">
                <a:latin typeface="Courier New" charset="0"/>
                <a:ea typeface="Courier New" charset="0"/>
                <a:cs typeface="Courier New" charset="0"/>
              </a:rPr>
              <a:t>[</a:t>
            </a:r>
            <a:r>
              <a:rPr lang="mr-IN" sz="2000" dirty="0">
                <a:latin typeface="Courier New" charset="0"/>
                <a:ea typeface="Courier New" charset="0"/>
                <a:cs typeface="Courier New" charset="0"/>
              </a:rPr>
              <a:t>4, 5, 6</a:t>
            </a:r>
            <a:r>
              <a:rPr lang="mr-IN" sz="2000" dirty="0" smtClean="0">
                <a:latin typeface="Courier New" charset="0"/>
                <a:ea typeface="Courier New" charset="0"/>
                <a:cs typeface="Courier New" charset="0"/>
              </a:rPr>
              <a:t>]</a:t>
            </a:r>
            <a:endParaRPr lang="en-US" sz="2000" dirty="0" smtClean="0">
              <a:latin typeface="Courier New" charset="0"/>
              <a:ea typeface="Courier New" charset="0"/>
              <a:cs typeface="Courier New" charset="0"/>
            </a:endParaRPr>
          </a:p>
          <a:p>
            <a:pPr marL="82296" indent="0">
              <a:buNone/>
            </a:pPr>
            <a:r>
              <a:rPr lang="mr-IN" sz="2000" dirty="0" smtClean="0">
                <a:latin typeface="Courier New" charset="0"/>
                <a:ea typeface="Courier New" charset="0"/>
                <a:cs typeface="Courier New" charset="0"/>
              </a:rPr>
              <a:t>&gt;&gt;&gt; </a:t>
            </a:r>
            <a:r>
              <a:rPr lang="mr-IN" sz="2000" dirty="0" err="1">
                <a:latin typeface="Courier New" charset="0"/>
                <a:ea typeface="Courier New" charset="0"/>
                <a:cs typeface="Courier New" charset="0"/>
              </a:rPr>
              <a:t>matrix</a:t>
            </a:r>
            <a:r>
              <a:rPr lang="mr-IN" sz="2000" dirty="0">
                <a:latin typeface="Courier New" charset="0"/>
                <a:ea typeface="Courier New" charset="0"/>
                <a:cs typeface="Courier New" charset="0"/>
              </a:rPr>
              <a:t>[1][1] </a:t>
            </a:r>
            <a:endParaRPr lang="en-US" sz="2000" dirty="0" smtClean="0">
              <a:latin typeface="Courier New" charset="0"/>
              <a:ea typeface="Courier New" charset="0"/>
              <a:cs typeface="Courier New" charset="0"/>
            </a:endParaRPr>
          </a:p>
          <a:p>
            <a:pPr marL="82296" indent="0">
              <a:buNone/>
            </a:pPr>
            <a:r>
              <a:rPr lang="mr-IN" sz="2000" dirty="0" smtClean="0">
                <a:latin typeface="Courier New" charset="0"/>
                <a:ea typeface="Courier New" charset="0"/>
                <a:cs typeface="Courier New" charset="0"/>
              </a:rPr>
              <a:t>5</a:t>
            </a:r>
            <a:endParaRPr lang="en-US" sz="2000" dirty="0" smtClean="0">
              <a:latin typeface="Courier New" charset="0"/>
              <a:ea typeface="Courier New" charset="0"/>
              <a:cs typeface="Courier New" charset="0"/>
            </a:endParaRPr>
          </a:p>
          <a:p>
            <a:pPr marL="82296" indent="0">
              <a:buNone/>
            </a:pPr>
            <a:r>
              <a:rPr lang="mr-IN" sz="2000" dirty="0" smtClean="0">
                <a:latin typeface="Courier New" charset="0"/>
                <a:ea typeface="Courier New" charset="0"/>
                <a:cs typeface="Courier New" charset="0"/>
              </a:rPr>
              <a:t>&gt;&gt;&gt; </a:t>
            </a:r>
            <a:r>
              <a:rPr lang="mr-IN" sz="2000" dirty="0" err="1">
                <a:latin typeface="Courier New" charset="0"/>
                <a:ea typeface="Courier New" charset="0"/>
                <a:cs typeface="Courier New" charset="0"/>
              </a:rPr>
              <a:t>matrix</a:t>
            </a:r>
            <a:r>
              <a:rPr lang="mr-IN" sz="2000" dirty="0">
                <a:latin typeface="Courier New" charset="0"/>
                <a:ea typeface="Courier New" charset="0"/>
                <a:cs typeface="Courier New" charset="0"/>
              </a:rPr>
              <a:t>[2][0] </a:t>
            </a:r>
            <a:endParaRPr lang="en-US" sz="2000" dirty="0" smtClean="0">
              <a:latin typeface="Courier New" charset="0"/>
              <a:ea typeface="Courier New" charset="0"/>
              <a:cs typeface="Courier New" charset="0"/>
            </a:endParaRPr>
          </a:p>
          <a:p>
            <a:pPr marL="82296" indent="0">
              <a:buNone/>
            </a:pPr>
            <a:r>
              <a:rPr lang="mr-IN" sz="2000" dirty="0" smtClean="0">
                <a:latin typeface="Courier New" charset="0"/>
                <a:ea typeface="Courier New" charset="0"/>
                <a:cs typeface="Courier New" charset="0"/>
              </a:rPr>
              <a:t>7</a:t>
            </a:r>
            <a:endParaRPr lang="en-US" sz="2000" dirty="0" smtClean="0">
              <a:latin typeface="Courier New" charset="0"/>
              <a:ea typeface="Courier New" charset="0"/>
              <a:cs typeface="Courier New" charset="0"/>
            </a:endParaRPr>
          </a:p>
          <a:p>
            <a:pPr marL="82296" indent="0">
              <a:buNone/>
            </a:pPr>
            <a:r>
              <a:rPr lang="mr-IN" sz="2000" dirty="0" smtClean="0">
                <a:latin typeface="Courier New" charset="0"/>
                <a:ea typeface="Courier New" charset="0"/>
                <a:cs typeface="Courier New" charset="0"/>
              </a:rPr>
              <a:t>&gt;&gt;&gt; </a:t>
            </a:r>
            <a:r>
              <a:rPr lang="mr-IN" sz="2000" dirty="0" err="1">
                <a:latin typeface="Courier New" charset="0"/>
                <a:ea typeface="Courier New" charset="0"/>
                <a:cs typeface="Courier New" charset="0"/>
              </a:rPr>
              <a:t>matrix</a:t>
            </a:r>
            <a:r>
              <a:rPr lang="mr-IN" sz="2000" dirty="0">
                <a:latin typeface="Courier New" charset="0"/>
                <a:ea typeface="Courier New" charset="0"/>
                <a:cs typeface="Courier New" charset="0"/>
              </a:rPr>
              <a:t> = [[1, 2, 3</a:t>
            </a:r>
            <a:r>
              <a:rPr lang="mr-IN" sz="2000" dirty="0" smtClean="0">
                <a:latin typeface="Courier New" charset="0"/>
                <a:ea typeface="Courier New" charset="0"/>
                <a:cs typeface="Courier New" charset="0"/>
              </a:rPr>
              <a:t>],</a:t>
            </a:r>
            <a:endParaRPr lang="en-US" sz="2000" dirty="0" smtClean="0">
              <a:latin typeface="Courier New" charset="0"/>
              <a:ea typeface="Courier New" charset="0"/>
              <a:cs typeface="Courier New" charset="0"/>
            </a:endParaRPr>
          </a:p>
          <a:p>
            <a:pPr marL="82296" indent="0">
              <a:buNone/>
            </a:pPr>
            <a:r>
              <a:rPr lang="mr-IN" sz="2000" dirty="0" smtClean="0">
                <a:latin typeface="Courier New" charset="0"/>
                <a:ea typeface="Courier New" charset="0"/>
                <a:cs typeface="Courier New" charset="0"/>
              </a:rPr>
              <a:t>... </a:t>
            </a:r>
            <a:r>
              <a:rPr lang="mr-IN" sz="2000" dirty="0">
                <a:latin typeface="Courier New" charset="0"/>
                <a:ea typeface="Courier New" charset="0"/>
                <a:cs typeface="Courier New" charset="0"/>
              </a:rPr>
              <a:t>[4, 5, 6</a:t>
            </a:r>
            <a:r>
              <a:rPr lang="mr-IN" sz="2000" dirty="0" smtClean="0">
                <a:latin typeface="Courier New" charset="0"/>
                <a:ea typeface="Courier New" charset="0"/>
                <a:cs typeface="Courier New" charset="0"/>
              </a:rPr>
              <a:t>],</a:t>
            </a:r>
            <a:endParaRPr lang="en-US" sz="2000" dirty="0" smtClean="0">
              <a:latin typeface="Courier New" charset="0"/>
              <a:ea typeface="Courier New" charset="0"/>
              <a:cs typeface="Courier New" charset="0"/>
            </a:endParaRPr>
          </a:p>
          <a:p>
            <a:pPr marL="82296" indent="0">
              <a:buNone/>
            </a:pPr>
            <a:r>
              <a:rPr lang="mr-IN" sz="2000" dirty="0" smtClean="0">
                <a:latin typeface="Courier New" charset="0"/>
                <a:ea typeface="Courier New" charset="0"/>
                <a:cs typeface="Courier New" charset="0"/>
              </a:rPr>
              <a:t>... </a:t>
            </a:r>
            <a:r>
              <a:rPr lang="mr-IN" sz="2000" dirty="0">
                <a:latin typeface="Courier New" charset="0"/>
                <a:ea typeface="Courier New" charset="0"/>
                <a:cs typeface="Courier New" charset="0"/>
              </a:rPr>
              <a:t>[7, 8, 9</a:t>
            </a:r>
            <a:r>
              <a:rPr lang="mr-IN" sz="2000" dirty="0" smtClean="0">
                <a:latin typeface="Courier New" charset="0"/>
                <a:ea typeface="Courier New" charset="0"/>
                <a:cs typeface="Courier New" charset="0"/>
              </a:rPr>
              <a:t>]]</a:t>
            </a:r>
            <a:endParaRPr lang="en-US" sz="2000" dirty="0" smtClean="0">
              <a:latin typeface="Courier New" charset="0"/>
              <a:ea typeface="Courier New" charset="0"/>
              <a:cs typeface="Courier New" charset="0"/>
            </a:endParaRPr>
          </a:p>
          <a:p>
            <a:pPr marL="82296" indent="0">
              <a:buNone/>
            </a:pPr>
            <a:r>
              <a:rPr lang="mr-IN" sz="2000" dirty="0" smtClean="0">
                <a:latin typeface="Courier New" charset="0"/>
                <a:ea typeface="Courier New" charset="0"/>
                <a:cs typeface="Courier New" charset="0"/>
              </a:rPr>
              <a:t>&gt;&gt;&gt; </a:t>
            </a:r>
            <a:r>
              <a:rPr lang="mr-IN" sz="2000" dirty="0" err="1">
                <a:latin typeface="Courier New" charset="0"/>
                <a:ea typeface="Courier New" charset="0"/>
                <a:cs typeface="Courier New" charset="0"/>
              </a:rPr>
              <a:t>matrix</a:t>
            </a:r>
            <a:r>
              <a:rPr lang="mr-IN" sz="2000" dirty="0">
                <a:latin typeface="Courier New" charset="0"/>
                <a:ea typeface="Courier New" charset="0"/>
                <a:cs typeface="Courier New" charset="0"/>
              </a:rPr>
              <a:t>[1][1] </a:t>
            </a:r>
            <a:endParaRPr lang="en-US" sz="2000" dirty="0" smtClean="0">
              <a:latin typeface="Courier New" charset="0"/>
              <a:ea typeface="Courier New" charset="0"/>
              <a:cs typeface="Courier New" charset="0"/>
            </a:endParaRPr>
          </a:p>
          <a:p>
            <a:pPr marL="82296" indent="0">
              <a:buNone/>
            </a:pPr>
            <a:r>
              <a:rPr lang="mr-IN" sz="2000" dirty="0" smtClean="0">
                <a:latin typeface="Courier New" charset="0"/>
                <a:ea typeface="Courier New" charset="0"/>
                <a:cs typeface="Courier New" charset="0"/>
              </a:rPr>
              <a:t>5</a:t>
            </a:r>
            <a:endParaRPr lang="en-US" sz="2000" dirty="0">
              <a:latin typeface="Courier New" charset="0"/>
              <a:ea typeface="Courier New" charset="0"/>
              <a:cs typeface="Courier New" charset="0"/>
            </a:endParaRPr>
          </a:p>
        </p:txBody>
      </p:sp>
    </p:spTree>
    <p:extLst>
      <p:ext uri="{BB962C8B-B14F-4D97-AF65-F5344CB8AC3E}">
        <p14:creationId xmlns:p14="http://schemas.microsoft.com/office/powerpoint/2010/main" val="1321259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read at home</a:t>
            </a:r>
            <a:endParaRPr lang="en-US" dirty="0"/>
          </a:p>
        </p:txBody>
      </p:sp>
      <p:sp>
        <p:nvSpPr>
          <p:cNvPr id="3" name="Content Placeholder 2"/>
          <p:cNvSpPr>
            <a:spLocks noGrp="1"/>
          </p:cNvSpPr>
          <p:nvPr>
            <p:ph idx="1"/>
          </p:nvPr>
        </p:nvSpPr>
        <p:spPr/>
        <p:txBody>
          <a:bodyPr/>
          <a:lstStyle/>
          <a:p>
            <a:r>
              <a:rPr lang="en-US" dirty="0" smtClean="0"/>
              <a:t>Custom sorting (Page 51)</a:t>
            </a:r>
          </a:p>
          <a:p>
            <a:r>
              <a:rPr lang="en-US" dirty="0" smtClean="0"/>
              <a:t>Nested Lists and Deep Copies (Page 55)</a:t>
            </a:r>
          </a:p>
          <a:p>
            <a:r>
              <a:rPr lang="en-US" dirty="0" smtClean="0"/>
              <a:t>Tuples (Page 57)</a:t>
            </a:r>
          </a:p>
          <a:p>
            <a:r>
              <a:rPr lang="en-US" dirty="0"/>
              <a:t>Sets (Page 60</a:t>
            </a:r>
            <a:r>
              <a:rPr lang="en-US" dirty="0" smtClean="0"/>
              <a:t>)</a:t>
            </a:r>
            <a:endParaRPr lang="en-US" dirty="0"/>
          </a:p>
        </p:txBody>
      </p:sp>
    </p:spTree>
    <p:extLst>
      <p:ext uri="{BB962C8B-B14F-4D97-AF65-F5344CB8AC3E}">
        <p14:creationId xmlns:p14="http://schemas.microsoft.com/office/powerpoint/2010/main" val="6649234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rmAutofit lnSpcReduction="10000"/>
          </a:bodyPr>
          <a:lstStyle/>
          <a:p>
            <a:r>
              <a:rPr lang="en-US" dirty="0" smtClean="0"/>
              <a:t>Slightly different from other languages in how it works:</a:t>
            </a:r>
          </a:p>
          <a:p>
            <a:pPr lvl="1"/>
            <a:r>
              <a:rPr lang="en-US" dirty="0" smtClean="0"/>
              <a:t>In Python, the </a:t>
            </a:r>
            <a:r>
              <a:rPr lang="en-US" dirty="0" smtClean="0">
                <a:latin typeface="Courier New"/>
                <a:cs typeface="Courier New"/>
              </a:rPr>
              <a:t>for</a:t>
            </a:r>
            <a:r>
              <a:rPr lang="en-US" dirty="0" smtClean="0"/>
              <a:t> loop iterates over the values of a sequence (</a:t>
            </a:r>
            <a:r>
              <a:rPr lang="en-US" dirty="0" err="1" smtClean="0"/>
              <a:t>i.e</a:t>
            </a:r>
            <a:r>
              <a:rPr lang="en-US" dirty="0" smtClean="0"/>
              <a:t>, a list), not the indices of the sequence.</a:t>
            </a:r>
          </a:p>
          <a:p>
            <a:pPr marL="402336" lvl="1" indent="0">
              <a:buNone/>
            </a:pPr>
            <a:r>
              <a:rPr lang="en-US" dirty="0" smtClean="0"/>
              <a:t>	</a:t>
            </a:r>
            <a:r>
              <a:rPr lang="en-US" dirty="0" smtClean="0">
                <a:latin typeface="Courier New"/>
                <a:cs typeface="Courier New"/>
              </a:rPr>
              <a:t>for </a:t>
            </a:r>
            <a:r>
              <a:rPr lang="en-US" b="1" dirty="0" smtClean="0">
                <a:latin typeface="Courier New"/>
                <a:cs typeface="Courier New"/>
              </a:rPr>
              <a:t>item</a:t>
            </a:r>
            <a:r>
              <a:rPr lang="en-US" dirty="0" smtClean="0">
                <a:latin typeface="Courier New"/>
                <a:cs typeface="Courier New"/>
              </a:rPr>
              <a:t> in </a:t>
            </a:r>
            <a:r>
              <a:rPr lang="en-US" b="1" dirty="0" smtClean="0">
                <a:latin typeface="Courier New"/>
                <a:cs typeface="Courier New"/>
              </a:rPr>
              <a:t>sequence</a:t>
            </a:r>
            <a:r>
              <a:rPr lang="en-US" dirty="0" smtClean="0">
                <a:latin typeface="Courier New"/>
                <a:cs typeface="Courier New"/>
              </a:rPr>
              <a:t>:</a:t>
            </a:r>
          </a:p>
          <a:p>
            <a:pPr marL="658368" lvl="2" indent="0">
              <a:buNone/>
            </a:pPr>
            <a:r>
              <a:rPr lang="en-US" dirty="0" smtClean="0">
                <a:latin typeface="Courier New"/>
                <a:cs typeface="Courier New"/>
              </a:rPr>
              <a:t>		</a:t>
            </a:r>
            <a:r>
              <a:rPr lang="en-US" b="1" dirty="0" smtClean="0">
                <a:latin typeface="Courier New"/>
                <a:cs typeface="Courier New"/>
              </a:rPr>
              <a:t>body</a:t>
            </a:r>
          </a:p>
          <a:p>
            <a:r>
              <a:rPr lang="en-US" b="1" dirty="0" err="1" smtClean="0">
                <a:latin typeface="Courier New"/>
                <a:cs typeface="Courier New"/>
              </a:rPr>
              <a:t>Eg</a:t>
            </a:r>
            <a:r>
              <a:rPr lang="en-US" b="1" dirty="0" smtClean="0">
                <a:latin typeface="Courier New"/>
                <a:cs typeface="Courier New"/>
              </a:rPr>
              <a:t>:</a:t>
            </a:r>
            <a:r>
              <a:rPr lang="en-US" b="1" dirty="0">
                <a:latin typeface="Courier New"/>
                <a:cs typeface="Courier New"/>
              </a:rPr>
              <a:t/>
            </a:r>
            <a:br>
              <a:rPr lang="en-US" b="1" dirty="0">
                <a:latin typeface="Courier New"/>
                <a:cs typeface="Courier New"/>
              </a:rPr>
            </a:br>
            <a:r>
              <a:rPr lang="en-US" sz="1900" dirty="0">
                <a:latin typeface="Courier New"/>
                <a:cs typeface="Courier New"/>
              </a:rPr>
              <a:t>x = </a:t>
            </a:r>
            <a:r>
              <a:rPr lang="en-US" sz="1900" dirty="0" smtClean="0">
                <a:latin typeface="Courier New"/>
                <a:cs typeface="Courier New"/>
              </a:rPr>
              <a:t>[12, 32, 2] </a:t>
            </a:r>
            <a:br>
              <a:rPr lang="en-US" sz="1900" dirty="0" smtClean="0">
                <a:latin typeface="Courier New"/>
                <a:cs typeface="Courier New"/>
              </a:rPr>
            </a:br>
            <a:r>
              <a:rPr lang="en-US" sz="1900" dirty="0" smtClean="0">
                <a:latin typeface="Courier New"/>
                <a:cs typeface="Courier New"/>
              </a:rPr>
              <a:t>for value </a:t>
            </a:r>
            <a:r>
              <a:rPr lang="en-US" sz="1900" dirty="0">
                <a:latin typeface="Courier New"/>
                <a:cs typeface="Courier New"/>
              </a:rPr>
              <a:t>in x: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	print</a:t>
            </a:r>
            <a:r>
              <a:rPr lang="en-US" sz="1900" dirty="0">
                <a:latin typeface="Courier New"/>
                <a:cs typeface="Courier New"/>
              </a:rPr>
              <a:t>(1 / </a:t>
            </a:r>
            <a:r>
              <a:rPr lang="en-US" sz="1900" dirty="0" smtClean="0">
                <a:latin typeface="Courier New"/>
                <a:cs typeface="Courier New"/>
              </a:rPr>
              <a:t>value)</a:t>
            </a:r>
            <a:r>
              <a:rPr lang="en-US" dirty="0" smtClean="0"/>
              <a:t> </a:t>
            </a:r>
            <a:endParaRPr lang="en-US" dirty="0"/>
          </a:p>
          <a:p>
            <a:pPr lvl="1"/>
            <a:endParaRPr lang="en-US" b="1" dirty="0" smtClean="0">
              <a:latin typeface="Courier New"/>
              <a:cs typeface="Courier New"/>
            </a:endParaRPr>
          </a:p>
        </p:txBody>
      </p:sp>
    </p:spTree>
    <p:extLst>
      <p:ext uri="{BB962C8B-B14F-4D97-AF65-F5344CB8AC3E}">
        <p14:creationId xmlns:p14="http://schemas.microsoft.com/office/powerpoint/2010/main" val="2423372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normAutofit lnSpcReduction="10000"/>
          </a:bodyPr>
          <a:lstStyle/>
          <a:p>
            <a:r>
              <a:rPr lang="en-US" dirty="0" smtClean="0"/>
              <a:t>Loop end event is determined by a condition:</a:t>
            </a:r>
          </a:p>
          <a:p>
            <a:pPr marL="402336" lvl="1" indent="0">
              <a:buNone/>
            </a:pPr>
            <a:r>
              <a:rPr lang="en-US" dirty="0" smtClean="0">
                <a:latin typeface="Courier New" charset="0"/>
                <a:ea typeface="Courier New" charset="0"/>
                <a:cs typeface="Courier New" charset="0"/>
              </a:rPr>
              <a:t>	while expression:</a:t>
            </a:r>
          </a:p>
          <a:p>
            <a:pPr marL="402336" lvl="1"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statement(s)</a:t>
            </a:r>
          </a:p>
          <a:p>
            <a:pPr marL="402336" lvl="1" indent="0">
              <a:buNone/>
            </a:pPr>
            <a:endParaRPr lang="en-US" dirty="0" smtClean="0">
              <a:latin typeface="Courier New" charset="0"/>
              <a:ea typeface="Courier New" charset="0"/>
              <a:cs typeface="Courier New" charset="0"/>
            </a:endParaRPr>
          </a:p>
          <a:p>
            <a:pPr marL="402336" lvl="1" indent="0">
              <a:buNone/>
            </a:pPr>
            <a:r>
              <a:rPr lang="en-US" b="1" dirty="0" err="1" smtClean="0">
                <a:latin typeface="Courier New" charset="0"/>
                <a:ea typeface="Courier New" charset="0"/>
                <a:cs typeface="Courier New" charset="0"/>
              </a:rPr>
              <a:t>Eg</a:t>
            </a:r>
            <a:r>
              <a:rPr lang="en-US" b="1" dirty="0" smtClean="0">
                <a:latin typeface="Courier New" charset="0"/>
                <a:ea typeface="Courier New" charset="0"/>
                <a:cs typeface="Courier New" charset="0"/>
              </a:rPr>
              <a:t>:</a:t>
            </a:r>
          </a:p>
          <a:p>
            <a:pPr marL="402336" lvl="1" indent="0">
              <a:buNone/>
            </a:pPr>
            <a:r>
              <a:rPr lang="en-US" dirty="0" smtClean="0">
                <a:latin typeface="Courier New" charset="0"/>
                <a:ea typeface="Courier New" charset="0"/>
                <a:cs typeface="Courier New" charset="0"/>
              </a:rPr>
              <a:t>	x = 0</a:t>
            </a:r>
          </a:p>
          <a:p>
            <a:pPr marL="402336" lvl="1"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while x &lt; 10:</a:t>
            </a:r>
          </a:p>
          <a:p>
            <a:pPr marL="402336" lvl="1"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x = x+2</a:t>
            </a:r>
          </a:p>
          <a:p>
            <a:pPr marL="402336" lvl="1" indent="0">
              <a:buNone/>
            </a:pPr>
            <a:r>
              <a:rPr lang="en-US" b="1" dirty="0">
                <a:latin typeface="Courier New" charset="0"/>
                <a:ea typeface="Courier New" charset="0"/>
                <a:cs typeface="Courier New" charset="0"/>
              </a:rPr>
              <a:t>	</a:t>
            </a:r>
            <a:r>
              <a:rPr lang="en-US" dirty="0" smtClean="0">
                <a:latin typeface="Courier New" charset="0"/>
                <a:ea typeface="Courier New" charset="0"/>
                <a:cs typeface="Courier New" charset="0"/>
              </a:rPr>
              <a:t>print(x)</a:t>
            </a:r>
          </a:p>
        </p:txBody>
      </p:sp>
    </p:spTree>
    <p:extLst>
      <p:ext uri="{BB962C8B-B14F-4D97-AF65-F5344CB8AC3E}">
        <p14:creationId xmlns:p14="http://schemas.microsoft.com/office/powerpoint/2010/main" val="660126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p:txBody>
          <a:bodyPr>
            <a:normAutofit fontScale="92500" lnSpcReduction="20000"/>
          </a:bodyPr>
          <a:lstStyle/>
          <a:p>
            <a:r>
              <a:rPr lang="en-US" dirty="0" smtClean="0"/>
              <a:t>Given </a:t>
            </a:r>
            <a:r>
              <a:rPr lang="en-US" dirty="0"/>
              <a:t>a list of </a:t>
            </a:r>
            <a:r>
              <a:rPr lang="en-US" dirty="0" smtClean="0"/>
              <a:t>lists, </a:t>
            </a:r>
            <a:r>
              <a:rPr lang="en-US" dirty="0"/>
              <a:t>return the count of the number </a:t>
            </a:r>
            <a:r>
              <a:rPr lang="en-US" dirty="0" smtClean="0"/>
              <a:t>of sub-lists where </a:t>
            </a:r>
            <a:r>
              <a:rPr lang="en-US" dirty="0"/>
              <a:t>the </a:t>
            </a:r>
            <a:r>
              <a:rPr lang="en-US" dirty="0" smtClean="0"/>
              <a:t>list length </a:t>
            </a:r>
            <a:r>
              <a:rPr lang="en-US" dirty="0"/>
              <a:t>is 2 or more and the </a:t>
            </a:r>
            <a:r>
              <a:rPr lang="en-US" dirty="0" smtClean="0"/>
              <a:t>first and </a:t>
            </a:r>
            <a:r>
              <a:rPr lang="en-US" dirty="0"/>
              <a:t>last </a:t>
            </a:r>
            <a:r>
              <a:rPr lang="en-US" dirty="0" smtClean="0"/>
              <a:t>elements of </a:t>
            </a:r>
            <a:r>
              <a:rPr lang="en-US" dirty="0"/>
              <a:t>the </a:t>
            </a:r>
            <a:r>
              <a:rPr lang="en-US" dirty="0" smtClean="0"/>
              <a:t>sub-list are </a:t>
            </a:r>
            <a:r>
              <a:rPr lang="en-US" dirty="0"/>
              <a:t>the </a:t>
            </a:r>
            <a:r>
              <a:rPr lang="en-US" dirty="0" smtClean="0"/>
              <a:t>same.</a:t>
            </a:r>
            <a:br>
              <a:rPr lang="en-US" dirty="0" smtClean="0"/>
            </a:br>
            <a:r>
              <a:rPr lang="en-US" dirty="0" err="1" smtClean="0"/>
              <a:t>Eg</a:t>
            </a:r>
            <a:r>
              <a:rPr lang="en-US" dirty="0" smtClean="0"/>
              <a:t>: If input is </a:t>
            </a:r>
            <a:r>
              <a:rPr lang="en-US" dirty="0" smtClean="0">
                <a:latin typeface="Courier"/>
                <a:cs typeface="Courier"/>
              </a:rPr>
              <a:t>[[1],[1,2],[4,2,4],[3,3,3],[1,6,6,4],[1,1]]</a:t>
            </a:r>
            <a:r>
              <a:rPr lang="en-US" dirty="0" smtClean="0"/>
              <a:t>, then the output should be 3.</a:t>
            </a:r>
            <a:endParaRPr lang="en-US" dirty="0"/>
          </a:p>
          <a:p>
            <a:pPr marL="82296" indent="0">
              <a:buNone/>
            </a:pPr>
            <a:r>
              <a:rPr lang="en-US" dirty="0" smtClean="0"/>
              <a:t>	</a:t>
            </a:r>
            <a:r>
              <a:rPr lang="en-US" dirty="0" err="1" smtClean="0">
                <a:latin typeface="Courier New"/>
                <a:cs typeface="Courier New"/>
              </a:rPr>
              <a:t>def</a:t>
            </a:r>
            <a:r>
              <a:rPr lang="en-US" dirty="0" smtClean="0">
                <a:latin typeface="Courier New"/>
                <a:cs typeface="Courier New"/>
              </a:rPr>
              <a:t> </a:t>
            </a:r>
            <a:r>
              <a:rPr lang="en-US" dirty="0" err="1">
                <a:latin typeface="Courier New"/>
                <a:cs typeface="Courier New"/>
              </a:rPr>
              <a:t>match_ends</a:t>
            </a:r>
            <a:r>
              <a:rPr lang="en-US" dirty="0">
                <a:latin typeface="Courier New"/>
                <a:cs typeface="Courier New"/>
              </a:rPr>
              <a:t>(words):</a:t>
            </a:r>
          </a:p>
          <a:p>
            <a:pPr marL="82296" indent="0">
              <a:buNone/>
            </a:pPr>
            <a:r>
              <a:rPr lang="fr-FR" dirty="0">
                <a:latin typeface="Courier New"/>
                <a:cs typeface="Courier New"/>
              </a:rPr>
              <a:t>  </a:t>
            </a:r>
            <a:r>
              <a:rPr lang="fr-FR" dirty="0" smtClean="0">
                <a:latin typeface="Courier New"/>
                <a:cs typeface="Courier New"/>
              </a:rPr>
              <a:t>	# </a:t>
            </a:r>
            <a:r>
              <a:rPr lang="fr-FR" dirty="0">
                <a:latin typeface="Courier New"/>
                <a:cs typeface="Courier New"/>
              </a:rPr>
              <a:t>+++</a:t>
            </a:r>
            <a:r>
              <a:rPr lang="fr-FR" dirty="0" err="1">
                <a:latin typeface="Courier New"/>
                <a:cs typeface="Courier New"/>
              </a:rPr>
              <a:t>your</a:t>
            </a:r>
            <a:r>
              <a:rPr lang="fr-FR" dirty="0">
                <a:latin typeface="Courier New"/>
                <a:cs typeface="Courier New"/>
              </a:rPr>
              <a:t> code </a:t>
            </a:r>
            <a:r>
              <a:rPr lang="fr-FR" dirty="0" err="1">
                <a:latin typeface="Courier New"/>
                <a:cs typeface="Courier New"/>
              </a:rPr>
              <a:t>here</a:t>
            </a:r>
            <a:r>
              <a:rPr lang="fr-FR" dirty="0">
                <a:latin typeface="Courier New"/>
                <a:cs typeface="Courier New"/>
              </a:rPr>
              <a:t>+++</a:t>
            </a:r>
          </a:p>
          <a:p>
            <a:pPr marL="82296" indent="0">
              <a:buNone/>
            </a:pPr>
            <a:r>
              <a:rPr lang="fr-FR" dirty="0">
                <a:latin typeface="Courier New"/>
                <a:cs typeface="Courier New"/>
              </a:rPr>
              <a:t>  </a:t>
            </a:r>
            <a:r>
              <a:rPr lang="fr-FR" dirty="0" smtClean="0">
                <a:latin typeface="Courier New"/>
                <a:cs typeface="Courier New"/>
              </a:rPr>
              <a:t>		return</a:t>
            </a:r>
          </a:p>
        </p:txBody>
      </p:sp>
    </p:spTree>
    <p:extLst>
      <p:ext uri="{BB962C8B-B14F-4D97-AF65-F5344CB8AC3E}">
        <p14:creationId xmlns:p14="http://schemas.microsoft.com/office/powerpoint/2010/main" val="3436489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lstStyle/>
          <a:p>
            <a:r>
              <a:rPr lang="en-US" dirty="0"/>
              <a:t>Given a list of numbers, return a list where all </a:t>
            </a:r>
            <a:r>
              <a:rPr lang="en-US" dirty="0" smtClean="0"/>
              <a:t>duplicate elements </a:t>
            </a:r>
            <a:r>
              <a:rPr lang="en-US" dirty="0"/>
              <a:t>have been reduced to a single element, so [</a:t>
            </a:r>
            <a:r>
              <a:rPr lang="en-US" dirty="0" smtClean="0">
                <a:latin typeface="Times New Roman"/>
                <a:cs typeface="Times New Roman"/>
              </a:rPr>
              <a:t>1</a:t>
            </a:r>
            <a:r>
              <a:rPr lang="en-US" dirty="0" smtClean="0"/>
              <a:t>,4,2</a:t>
            </a:r>
            <a:r>
              <a:rPr lang="en-US" dirty="0"/>
              <a:t>, 2, </a:t>
            </a:r>
            <a:r>
              <a:rPr lang="en-US" dirty="0" smtClean="0"/>
              <a:t>3,</a:t>
            </a:r>
            <a:r>
              <a:rPr lang="en-US" dirty="0">
                <a:latin typeface="Times New Roman"/>
                <a:cs typeface="Times New Roman"/>
              </a:rPr>
              <a:t> 1</a:t>
            </a:r>
            <a:r>
              <a:rPr lang="en-US" dirty="0" smtClean="0"/>
              <a:t>,2,3] </a:t>
            </a:r>
            <a:r>
              <a:rPr lang="en-US" dirty="0"/>
              <a:t>returns [</a:t>
            </a:r>
            <a:r>
              <a:rPr lang="en-US" dirty="0" smtClean="0">
                <a:latin typeface="Times New Roman"/>
                <a:cs typeface="Times New Roman"/>
              </a:rPr>
              <a:t>1</a:t>
            </a:r>
            <a:r>
              <a:rPr lang="en-US" dirty="0" smtClean="0"/>
              <a:t>,4,2,3</a:t>
            </a:r>
            <a:r>
              <a:rPr lang="en-US" dirty="0"/>
              <a:t>].  You may create a new list or modify the passed in list.</a:t>
            </a:r>
          </a:p>
          <a:p>
            <a:pPr marL="82296" indent="0">
              <a:buNone/>
            </a:pPr>
            <a:r>
              <a:rPr lang="en-US" dirty="0" err="1">
                <a:latin typeface="Courier New"/>
                <a:cs typeface="Courier New"/>
              </a:rPr>
              <a:t>def</a:t>
            </a:r>
            <a:r>
              <a:rPr lang="en-US" dirty="0">
                <a:latin typeface="Courier New"/>
                <a:cs typeface="Courier New"/>
              </a:rPr>
              <a:t> </a:t>
            </a:r>
            <a:r>
              <a:rPr lang="en-US" dirty="0" err="1" smtClean="0">
                <a:latin typeface="Courier New"/>
                <a:cs typeface="Courier New"/>
              </a:rPr>
              <a:t>remove_duplicates</a:t>
            </a:r>
            <a:r>
              <a:rPr lang="en-US" dirty="0" smtClean="0">
                <a:latin typeface="Courier New"/>
                <a:cs typeface="Courier New"/>
              </a:rPr>
              <a:t>(</a:t>
            </a:r>
            <a:r>
              <a:rPr lang="en-US" dirty="0" err="1">
                <a:latin typeface="Courier New"/>
                <a:cs typeface="Courier New"/>
              </a:rPr>
              <a:t>nums</a:t>
            </a:r>
            <a:r>
              <a:rPr lang="en-US" dirty="0">
                <a:latin typeface="Courier New"/>
                <a:cs typeface="Courier New"/>
              </a:rPr>
              <a:t>):</a:t>
            </a:r>
          </a:p>
          <a:p>
            <a:pPr marL="82296" indent="0">
              <a:buNone/>
            </a:pPr>
            <a:r>
              <a:rPr lang="fr-FR" dirty="0">
                <a:latin typeface="Courier New"/>
                <a:cs typeface="Courier New"/>
              </a:rPr>
              <a:t>  # +++</a:t>
            </a:r>
            <a:r>
              <a:rPr lang="fr-FR" dirty="0" err="1">
                <a:latin typeface="Courier New"/>
                <a:cs typeface="Courier New"/>
              </a:rPr>
              <a:t>your</a:t>
            </a:r>
            <a:r>
              <a:rPr lang="fr-FR" dirty="0">
                <a:latin typeface="Courier New"/>
                <a:cs typeface="Courier New"/>
              </a:rPr>
              <a:t> code </a:t>
            </a:r>
            <a:r>
              <a:rPr lang="fr-FR" dirty="0" err="1">
                <a:latin typeface="Courier New"/>
                <a:cs typeface="Courier New"/>
              </a:rPr>
              <a:t>here</a:t>
            </a:r>
            <a:r>
              <a:rPr lang="fr-FR" dirty="0">
                <a:latin typeface="Courier New"/>
                <a:cs typeface="Courier New"/>
              </a:rPr>
              <a:t>+++</a:t>
            </a:r>
          </a:p>
          <a:p>
            <a:pPr marL="82296" indent="0">
              <a:buNone/>
            </a:pPr>
            <a:r>
              <a:rPr lang="fr-FR" dirty="0">
                <a:latin typeface="Courier New"/>
                <a:cs typeface="Courier New"/>
              </a:rPr>
              <a:t>  return</a:t>
            </a:r>
          </a:p>
          <a:p>
            <a:endParaRPr lang="en-US" dirty="0"/>
          </a:p>
        </p:txBody>
      </p:sp>
    </p:spTree>
    <p:extLst>
      <p:ext uri="{BB962C8B-B14F-4D97-AF65-F5344CB8AC3E}">
        <p14:creationId xmlns:p14="http://schemas.microsoft.com/office/powerpoint/2010/main" val="2834296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p:txBody>
          <a:bodyPr>
            <a:normAutofit/>
          </a:bodyPr>
          <a:lstStyle/>
          <a:p>
            <a:r>
              <a:rPr lang="en-US" sz="2400" dirty="0" smtClean="0"/>
              <a:t>Given </a:t>
            </a:r>
            <a:r>
              <a:rPr lang="en-US" sz="2400" dirty="0"/>
              <a:t>a list of numbers, return a list </a:t>
            </a:r>
            <a:r>
              <a:rPr lang="en-US" sz="2400" dirty="0" smtClean="0"/>
              <a:t>where all </a:t>
            </a:r>
            <a:r>
              <a:rPr lang="en-US" sz="2400" dirty="0"/>
              <a:t>adjacent </a:t>
            </a:r>
            <a:r>
              <a:rPr lang="en-US" sz="2400" dirty="0" smtClean="0"/>
              <a:t>equal </a:t>
            </a:r>
            <a:r>
              <a:rPr lang="en-US" sz="2400" dirty="0"/>
              <a:t>elements have been reduced to a single element</a:t>
            </a:r>
            <a:r>
              <a:rPr lang="en-US" sz="2400" dirty="0" smtClean="0"/>
              <a:t>, so </a:t>
            </a:r>
            <a:r>
              <a:rPr lang="en-US" sz="2400" dirty="0"/>
              <a:t>[1, 2, 2, </a:t>
            </a:r>
            <a:r>
              <a:rPr lang="en-US" sz="2400" dirty="0" smtClean="0"/>
              <a:t>3,2,3] </a:t>
            </a:r>
            <a:r>
              <a:rPr lang="en-US" sz="2400" dirty="0"/>
              <a:t>returns [1, 2, </a:t>
            </a:r>
            <a:r>
              <a:rPr lang="en-US" sz="2400" dirty="0" smtClean="0"/>
              <a:t>3,2,3].  You </a:t>
            </a:r>
            <a:r>
              <a:rPr lang="en-US" sz="2400" dirty="0"/>
              <a:t>may create a new list </a:t>
            </a:r>
            <a:r>
              <a:rPr lang="en-US" sz="2400" dirty="0" smtClean="0"/>
              <a:t>or modify </a:t>
            </a:r>
            <a:r>
              <a:rPr lang="en-US" sz="2400" dirty="0"/>
              <a:t>the passed in list.</a:t>
            </a:r>
          </a:p>
          <a:p>
            <a:pPr marL="82296" indent="0">
              <a:buNone/>
            </a:pPr>
            <a:r>
              <a:rPr lang="en-US" sz="2400" dirty="0" err="1">
                <a:latin typeface="Courier New"/>
                <a:cs typeface="Courier New"/>
              </a:rPr>
              <a:t>def</a:t>
            </a:r>
            <a:r>
              <a:rPr lang="en-US" sz="2400" dirty="0">
                <a:latin typeface="Courier New"/>
                <a:cs typeface="Courier New"/>
              </a:rPr>
              <a:t> </a:t>
            </a:r>
            <a:r>
              <a:rPr lang="en-US" sz="2400" dirty="0" err="1">
                <a:latin typeface="Courier New"/>
                <a:cs typeface="Courier New"/>
              </a:rPr>
              <a:t>remove_adjacent</a:t>
            </a:r>
            <a:r>
              <a:rPr lang="en-US" sz="2400" dirty="0">
                <a:latin typeface="Courier New"/>
                <a:cs typeface="Courier New"/>
              </a:rPr>
              <a:t>(</a:t>
            </a:r>
            <a:r>
              <a:rPr lang="en-US" sz="2400" dirty="0" err="1">
                <a:latin typeface="Courier New"/>
                <a:cs typeface="Courier New"/>
              </a:rPr>
              <a:t>nums</a:t>
            </a:r>
            <a:r>
              <a:rPr lang="en-US" sz="2400" dirty="0">
                <a:latin typeface="Courier New"/>
                <a:cs typeface="Courier New"/>
              </a:rPr>
              <a:t>):</a:t>
            </a:r>
          </a:p>
          <a:p>
            <a:pPr marL="82296" indent="0">
              <a:buNone/>
            </a:pPr>
            <a:r>
              <a:rPr lang="fr-FR" sz="2400" dirty="0">
                <a:latin typeface="Courier New"/>
                <a:cs typeface="Courier New"/>
              </a:rPr>
              <a:t>  # +++</a:t>
            </a:r>
            <a:r>
              <a:rPr lang="fr-FR" sz="2400" dirty="0" err="1">
                <a:latin typeface="Courier New"/>
                <a:cs typeface="Courier New"/>
              </a:rPr>
              <a:t>your</a:t>
            </a:r>
            <a:r>
              <a:rPr lang="fr-FR" sz="2400" dirty="0">
                <a:latin typeface="Courier New"/>
                <a:cs typeface="Courier New"/>
              </a:rPr>
              <a:t> code </a:t>
            </a:r>
            <a:r>
              <a:rPr lang="fr-FR" sz="2400" dirty="0" err="1">
                <a:latin typeface="Courier New"/>
                <a:cs typeface="Courier New"/>
              </a:rPr>
              <a:t>here</a:t>
            </a:r>
            <a:r>
              <a:rPr lang="fr-FR" sz="2400" dirty="0">
                <a:latin typeface="Courier New"/>
                <a:cs typeface="Courier New"/>
              </a:rPr>
              <a:t>+++</a:t>
            </a:r>
          </a:p>
          <a:p>
            <a:pPr marL="82296" indent="0">
              <a:buNone/>
            </a:pPr>
            <a:r>
              <a:rPr lang="fr-FR" sz="2400" dirty="0">
                <a:latin typeface="Courier New"/>
                <a:cs typeface="Courier New"/>
              </a:rPr>
              <a:t>  </a:t>
            </a:r>
            <a:r>
              <a:rPr lang="fr-FR" sz="2400" dirty="0" smtClean="0">
                <a:latin typeface="Courier New"/>
                <a:cs typeface="Courier New"/>
              </a:rPr>
              <a:t>return</a:t>
            </a:r>
          </a:p>
        </p:txBody>
      </p:sp>
      <p:sp>
        <p:nvSpPr>
          <p:cNvPr id="4" name="TextBox 3"/>
          <p:cNvSpPr txBox="1"/>
          <p:nvPr/>
        </p:nvSpPr>
        <p:spPr>
          <a:xfrm>
            <a:off x="1357137" y="6211559"/>
            <a:ext cx="7687521" cy="861774"/>
          </a:xfrm>
          <a:prstGeom prst="rect">
            <a:avLst/>
          </a:prstGeom>
          <a:noFill/>
        </p:spPr>
        <p:txBody>
          <a:bodyPr wrap="square" rtlCol="0">
            <a:spAutoFit/>
          </a:bodyPr>
          <a:lstStyle/>
          <a:p>
            <a:r>
              <a:rPr lang="en-US" sz="1600" dirty="0">
                <a:latin typeface="Arial" charset="0"/>
                <a:cs typeface="Courier New"/>
              </a:rPr>
              <a:t>(Exercises taken from http://</a:t>
            </a:r>
            <a:r>
              <a:rPr lang="en-US" sz="1600" dirty="0" err="1">
                <a:latin typeface="Arial" charset="0"/>
                <a:cs typeface="Courier New"/>
              </a:rPr>
              <a:t>code.google.com</a:t>
            </a:r>
            <a:r>
              <a:rPr lang="en-US" sz="1600" dirty="0">
                <a:latin typeface="Arial" charset="0"/>
                <a:cs typeface="Courier New"/>
              </a:rPr>
              <a:t>/</a:t>
            </a:r>
            <a:r>
              <a:rPr lang="en-US" sz="1600" dirty="0" err="1">
                <a:latin typeface="Arial" charset="0"/>
                <a:cs typeface="Courier New"/>
              </a:rPr>
              <a:t>edu</a:t>
            </a:r>
            <a:r>
              <a:rPr lang="en-US" sz="1600" dirty="0">
                <a:latin typeface="Arial" charset="0"/>
                <a:cs typeface="Courier New"/>
              </a:rPr>
              <a:t>/languages/</a:t>
            </a:r>
            <a:r>
              <a:rPr lang="en-US" sz="1600" dirty="0" err="1">
                <a:latin typeface="Arial" charset="0"/>
                <a:cs typeface="Courier New"/>
              </a:rPr>
              <a:t>google</a:t>
            </a:r>
            <a:r>
              <a:rPr lang="en-US" sz="1600" dirty="0">
                <a:latin typeface="Arial" charset="0"/>
                <a:cs typeface="Courier New"/>
              </a:rPr>
              <a:t>-python-class/</a:t>
            </a:r>
            <a:r>
              <a:rPr lang="en-US" sz="1600" dirty="0" err="1">
                <a:latin typeface="Arial" charset="0"/>
                <a:cs typeface="Courier New"/>
              </a:rPr>
              <a:t>lists.html</a:t>
            </a:r>
            <a:r>
              <a:rPr lang="en-US" sz="1600" dirty="0">
                <a:latin typeface="Arial" charset="0"/>
                <a:cs typeface="Courier New"/>
              </a:rPr>
              <a:t>)</a:t>
            </a:r>
            <a:endParaRPr lang="fr-FR" sz="1600" dirty="0">
              <a:latin typeface="Arial" charset="0"/>
              <a:cs typeface="Courier New"/>
            </a:endParaRPr>
          </a:p>
          <a:p>
            <a:endParaRPr lang="en-US" dirty="0">
              <a:latin typeface="Arial" charset="0"/>
            </a:endParaRPr>
          </a:p>
        </p:txBody>
      </p:sp>
    </p:spTree>
    <p:extLst>
      <p:ext uri="{BB962C8B-B14F-4D97-AF65-F5344CB8AC3E}">
        <p14:creationId xmlns:p14="http://schemas.microsoft.com/office/powerpoint/2010/main" val="832350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a:xfrm>
            <a:off x="1435608" y="1447800"/>
            <a:ext cx="7498080" cy="1329471"/>
          </a:xfrm>
        </p:spPr>
        <p:txBody>
          <a:bodyPr>
            <a:normAutofit/>
          </a:bodyPr>
          <a:lstStyle/>
          <a:p>
            <a:r>
              <a:rPr lang="en-US" sz="1800" dirty="0"/>
              <a:t>Name: Reverse list Question:  </a:t>
            </a:r>
            <a:r>
              <a:rPr lang="en-US" sz="1800" dirty="0" smtClean="0"/>
              <a:t>-  Write </a:t>
            </a:r>
            <a:r>
              <a:rPr lang="en-US" sz="1800" dirty="0"/>
              <a:t>a function to return the reverse of the input list. Hint: Think about iterating backwards. </a:t>
            </a:r>
            <a:endParaRPr lang="en-US" sz="1800" dirty="0" smtClean="0"/>
          </a:p>
        </p:txBody>
      </p:sp>
      <p:sp>
        <p:nvSpPr>
          <p:cNvPr id="4" name="TextBox 3"/>
          <p:cNvSpPr txBox="1"/>
          <p:nvPr/>
        </p:nvSpPr>
        <p:spPr>
          <a:xfrm>
            <a:off x="7898558" y="6411469"/>
            <a:ext cx="1245442" cy="369332"/>
          </a:xfrm>
          <a:prstGeom prst="rect">
            <a:avLst/>
          </a:prstGeom>
          <a:noFill/>
        </p:spPr>
        <p:txBody>
          <a:bodyPr wrap="square" rtlCol="0">
            <a:spAutoFit/>
          </a:bodyPr>
          <a:lstStyle/>
          <a:p>
            <a:endParaRPr lang="en-US" dirty="0">
              <a:latin typeface="Arial" charset="0"/>
            </a:endParaRPr>
          </a:p>
        </p:txBody>
      </p:sp>
      <p:sp>
        <p:nvSpPr>
          <p:cNvPr id="5" name="TextBox 4"/>
          <p:cNvSpPr txBox="1"/>
          <p:nvPr/>
        </p:nvSpPr>
        <p:spPr>
          <a:xfrm>
            <a:off x="4460362" y="2787595"/>
            <a:ext cx="4473327" cy="1477328"/>
          </a:xfrm>
          <a:prstGeom prst="rect">
            <a:avLst/>
          </a:prstGeom>
          <a:noFill/>
        </p:spPr>
        <p:txBody>
          <a:bodyPr wrap="square" rtlCol="0">
            <a:spAutoFit/>
          </a:bodyPr>
          <a:lstStyle/>
          <a:p>
            <a:r>
              <a:rPr lang="en-US" dirty="0">
                <a:latin typeface="Courier"/>
                <a:cs typeface="Courier"/>
              </a:rPr>
              <a:t>Test: </a:t>
            </a:r>
          </a:p>
          <a:p>
            <a:pPr lvl="1"/>
            <a:r>
              <a:rPr lang="en-US" dirty="0" smtClean="0">
                <a:latin typeface="Courier"/>
                <a:cs typeface="Courier"/>
              </a:rPr>
              <a:t>input </a:t>
            </a:r>
            <a:r>
              <a:rPr lang="en-US" dirty="0">
                <a:latin typeface="Courier"/>
                <a:cs typeface="Courier"/>
              </a:rPr>
              <a:t>= </a:t>
            </a:r>
            <a:r>
              <a:rPr lang="en-US" dirty="0" smtClean="0">
                <a:latin typeface="Courier"/>
                <a:cs typeface="Courier"/>
              </a:rPr>
              <a:t>[1,2,5,4,3] </a:t>
            </a:r>
            <a:endParaRPr lang="en-US" dirty="0">
              <a:latin typeface="Courier"/>
              <a:cs typeface="Courier"/>
            </a:endParaRPr>
          </a:p>
          <a:p>
            <a:pPr lvl="1"/>
            <a:r>
              <a:rPr lang="en-US" dirty="0">
                <a:latin typeface="Courier"/>
                <a:cs typeface="Courier"/>
              </a:rPr>
              <a:t>result = reverse(input) </a:t>
            </a:r>
          </a:p>
          <a:p>
            <a:pPr lvl="1"/>
            <a:r>
              <a:rPr lang="en-US" dirty="0">
                <a:latin typeface="Courier"/>
                <a:cs typeface="Courier"/>
              </a:rPr>
              <a:t>Expect: </a:t>
            </a:r>
            <a:r>
              <a:rPr lang="en-US" dirty="0" smtClean="0">
                <a:latin typeface="Courier"/>
                <a:cs typeface="Courier"/>
              </a:rPr>
              <a:t>result=[3,4,5,2,1] </a:t>
            </a:r>
            <a:endParaRPr lang="en-US" dirty="0">
              <a:latin typeface="Courier"/>
              <a:cs typeface="Courier"/>
            </a:endParaRPr>
          </a:p>
          <a:p>
            <a:endParaRPr lang="en-US" dirty="0">
              <a:latin typeface="Arial" charset="0"/>
            </a:endParaRPr>
          </a:p>
        </p:txBody>
      </p:sp>
      <p:sp>
        <p:nvSpPr>
          <p:cNvPr id="6" name="TextBox 5"/>
          <p:cNvSpPr txBox="1"/>
          <p:nvPr/>
        </p:nvSpPr>
        <p:spPr>
          <a:xfrm>
            <a:off x="1435608" y="2777271"/>
            <a:ext cx="3138774" cy="2031325"/>
          </a:xfrm>
          <a:prstGeom prst="rect">
            <a:avLst/>
          </a:prstGeom>
          <a:noFill/>
        </p:spPr>
        <p:txBody>
          <a:bodyPr wrap="square" rtlCol="0">
            <a:spAutoFit/>
          </a:bodyPr>
          <a:lstStyle/>
          <a:p>
            <a:r>
              <a:rPr lang="en-US" dirty="0">
                <a:latin typeface="Courier"/>
                <a:cs typeface="Courier"/>
              </a:rPr>
              <a:t>Skeleton: </a:t>
            </a:r>
          </a:p>
          <a:p>
            <a:r>
              <a:rPr lang="en-US" dirty="0" err="1">
                <a:latin typeface="Courier"/>
                <a:cs typeface="Courier"/>
              </a:rPr>
              <a:t>d</a:t>
            </a:r>
            <a:r>
              <a:rPr lang="en-US" dirty="0" err="1" smtClean="0">
                <a:latin typeface="Courier"/>
                <a:cs typeface="Courier"/>
              </a:rPr>
              <a:t>ef</a:t>
            </a:r>
            <a:r>
              <a:rPr lang="en-US" dirty="0" smtClean="0">
                <a:latin typeface="Courier"/>
                <a:cs typeface="Courier"/>
              </a:rPr>
              <a:t> </a:t>
            </a:r>
            <a:r>
              <a:rPr lang="en-US" dirty="0" err="1" smtClean="0">
                <a:latin typeface="Courier"/>
                <a:cs typeface="Courier"/>
              </a:rPr>
              <a:t>reverse_list</a:t>
            </a:r>
            <a:r>
              <a:rPr lang="en-US" dirty="0" smtClean="0">
                <a:latin typeface="Courier"/>
                <a:cs typeface="Courier"/>
              </a:rPr>
              <a:t>(l)</a:t>
            </a:r>
            <a:r>
              <a:rPr lang="en-US" dirty="0">
                <a:latin typeface="Courier"/>
                <a:cs typeface="Courier"/>
              </a:rPr>
              <a:t>: </a:t>
            </a:r>
          </a:p>
          <a:p>
            <a:r>
              <a:rPr lang="en-US" dirty="0">
                <a:latin typeface="Courier"/>
                <a:cs typeface="Courier"/>
              </a:rPr>
              <a:t>    # write your </a:t>
            </a:r>
            <a:r>
              <a:rPr lang="en-US" dirty="0" smtClean="0">
                <a:latin typeface="Courier"/>
                <a:cs typeface="Courier"/>
              </a:rPr>
              <a:t>     </a:t>
            </a:r>
          </a:p>
          <a:p>
            <a:r>
              <a:rPr lang="en-US" dirty="0">
                <a:latin typeface="Courier"/>
                <a:cs typeface="Courier"/>
              </a:rPr>
              <a:t> </a:t>
            </a:r>
            <a:r>
              <a:rPr lang="en-US" dirty="0" smtClean="0">
                <a:latin typeface="Courier"/>
                <a:cs typeface="Courier"/>
              </a:rPr>
              <a:t>   # solution </a:t>
            </a:r>
            <a:r>
              <a:rPr lang="en-US" dirty="0">
                <a:latin typeface="Courier"/>
                <a:cs typeface="Courier"/>
              </a:rPr>
              <a:t>code </a:t>
            </a:r>
            <a:endParaRPr lang="en-US" dirty="0" smtClean="0">
              <a:latin typeface="Courier"/>
              <a:cs typeface="Courier"/>
            </a:endParaRPr>
          </a:p>
          <a:p>
            <a:r>
              <a:rPr lang="en-US" dirty="0">
                <a:latin typeface="Courier"/>
                <a:cs typeface="Courier"/>
              </a:rPr>
              <a:t>	</a:t>
            </a:r>
            <a:r>
              <a:rPr lang="en-US" dirty="0" smtClean="0">
                <a:latin typeface="Courier"/>
                <a:cs typeface="Courier"/>
              </a:rPr>
              <a:t> # here </a:t>
            </a:r>
            <a:endParaRPr lang="en-US" dirty="0">
              <a:latin typeface="Courier"/>
              <a:cs typeface="Courier"/>
            </a:endParaRPr>
          </a:p>
          <a:p>
            <a:endParaRPr lang="en-US" dirty="0">
              <a:latin typeface="Arial" charset="0"/>
            </a:endParaRPr>
          </a:p>
          <a:p>
            <a:endParaRPr lang="en-US" dirty="0">
              <a:latin typeface="Arial" charset="0"/>
            </a:endParaRPr>
          </a:p>
        </p:txBody>
      </p:sp>
      <p:sp>
        <p:nvSpPr>
          <p:cNvPr id="7" name="TextBox 6"/>
          <p:cNvSpPr txBox="1"/>
          <p:nvPr/>
        </p:nvSpPr>
        <p:spPr>
          <a:xfrm>
            <a:off x="1704056" y="5378200"/>
            <a:ext cx="4625115" cy="1015663"/>
          </a:xfrm>
          <a:prstGeom prst="rect">
            <a:avLst/>
          </a:prstGeom>
          <a:noFill/>
        </p:spPr>
        <p:txBody>
          <a:bodyPr wrap="square" rtlCol="0">
            <a:spAutoFit/>
          </a:bodyPr>
          <a:lstStyle/>
          <a:p>
            <a:r>
              <a:rPr lang="en-US" sz="1400" dirty="0" smtClean="0">
                <a:latin typeface="Arial" charset="0"/>
              </a:rPr>
              <a:t>Taken from: http</a:t>
            </a:r>
            <a:r>
              <a:rPr lang="en-US" sz="1400" dirty="0">
                <a:latin typeface="Arial" charset="0"/>
              </a:rPr>
              <a:t>://</a:t>
            </a:r>
            <a:r>
              <a:rPr lang="en-US" sz="1400" dirty="0" err="1">
                <a:latin typeface="Arial" charset="0"/>
              </a:rPr>
              <a:t>people.csail.mit.edu</a:t>
            </a:r>
            <a:r>
              <a:rPr lang="en-US" sz="1400" dirty="0">
                <a:latin typeface="Arial" charset="0"/>
              </a:rPr>
              <a:t>/</a:t>
            </a:r>
            <a:r>
              <a:rPr lang="en-US" sz="1400" dirty="0" err="1">
                <a:latin typeface="Arial" charset="0"/>
              </a:rPr>
              <a:t>pgbovine</a:t>
            </a:r>
            <a:r>
              <a:rPr lang="en-US" sz="1400" dirty="0">
                <a:latin typeface="Arial" charset="0"/>
              </a:rPr>
              <a:t>/python/questions/</a:t>
            </a:r>
            <a:r>
              <a:rPr lang="en-US" sz="1400" dirty="0" err="1">
                <a:latin typeface="Arial" charset="0"/>
              </a:rPr>
              <a:t>reverse.txt</a:t>
            </a:r>
            <a:endParaRPr lang="en-US" sz="1400" dirty="0">
              <a:latin typeface="Arial" charset="0"/>
            </a:endParaRPr>
          </a:p>
          <a:p>
            <a:endParaRPr lang="en-US" dirty="0">
              <a:latin typeface="Arial" charset="0"/>
            </a:endParaRPr>
          </a:p>
        </p:txBody>
      </p:sp>
      <p:sp>
        <p:nvSpPr>
          <p:cNvPr id="8" name="TextBox 7"/>
          <p:cNvSpPr txBox="1"/>
          <p:nvPr/>
        </p:nvSpPr>
        <p:spPr>
          <a:xfrm>
            <a:off x="2001005" y="4535314"/>
            <a:ext cx="5422607" cy="584776"/>
          </a:xfrm>
          <a:prstGeom prst="rect">
            <a:avLst/>
          </a:prstGeom>
          <a:noFill/>
        </p:spPr>
        <p:txBody>
          <a:bodyPr wrap="square" rtlCol="0">
            <a:spAutoFit/>
          </a:bodyPr>
          <a:lstStyle/>
          <a:p>
            <a:r>
              <a:rPr lang="en-US" sz="1400" dirty="0" smtClean="0">
                <a:latin typeface="Arial" charset="0"/>
              </a:rPr>
              <a:t>Note: Please try to solve this without using the ‘reverse’ method.</a:t>
            </a:r>
            <a:endParaRPr lang="en-US" sz="1400" dirty="0">
              <a:latin typeface="Arial" charset="0"/>
            </a:endParaRPr>
          </a:p>
          <a:p>
            <a:endParaRPr lang="en-US" dirty="0">
              <a:latin typeface="Arial" charset="0"/>
            </a:endParaRPr>
          </a:p>
        </p:txBody>
      </p:sp>
    </p:spTree>
    <p:extLst>
      <p:ext uri="{BB962C8B-B14F-4D97-AF65-F5344CB8AC3E}">
        <p14:creationId xmlns:p14="http://schemas.microsoft.com/office/powerpoint/2010/main" val="1958944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Lists are like arrays, but far more powerful and flexible. </a:t>
            </a:r>
            <a:r>
              <a:rPr lang="en-US" dirty="0" err="1" smtClean="0"/>
              <a:t>Eg</a:t>
            </a:r>
            <a:r>
              <a:rPr lang="en-US" dirty="0" smtClean="0"/>
              <a:t>:</a:t>
            </a:r>
            <a:br>
              <a:rPr lang="en-US" dirty="0" smtClean="0"/>
            </a:br>
            <a:r>
              <a:rPr lang="en-US" sz="1900" dirty="0">
                <a:latin typeface="Courier New"/>
                <a:cs typeface="Courier New"/>
              </a:rPr>
              <a:t># This assigns a three-element list to x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x </a:t>
            </a:r>
            <a:r>
              <a:rPr lang="en-US" sz="1900" dirty="0">
                <a:latin typeface="Courier New"/>
                <a:cs typeface="Courier New"/>
              </a:rPr>
              <a:t>= [1, 2, 3]</a:t>
            </a:r>
            <a:r>
              <a:rPr lang="en-US" sz="1900" dirty="0"/>
              <a:t> </a:t>
            </a:r>
            <a:endParaRPr lang="en-US" sz="1900" dirty="0" smtClean="0"/>
          </a:p>
          <a:p>
            <a:r>
              <a:rPr lang="en-US" dirty="0" smtClean="0"/>
              <a:t>Note that you do not have to declare that x is a list. Also you do not have to specify its size ahead of time.</a:t>
            </a:r>
          </a:p>
          <a:p>
            <a:r>
              <a:rPr lang="en-US" dirty="0" smtClean="0"/>
              <a:t>An element of a list can be of any type. </a:t>
            </a:r>
            <a:r>
              <a:rPr lang="en-US" dirty="0" err="1" smtClean="0"/>
              <a:t>Eg</a:t>
            </a:r>
            <a:r>
              <a:rPr lang="en-US" dirty="0" smtClean="0"/>
              <a:t>:</a:t>
            </a:r>
            <a:br>
              <a:rPr lang="en-US" dirty="0" smtClean="0"/>
            </a:br>
            <a:r>
              <a:rPr lang="en-US" sz="1900" dirty="0">
                <a:latin typeface="Courier New"/>
                <a:cs typeface="Courier New"/>
              </a:rPr>
              <a:t># First element is a number</a:t>
            </a:r>
            <a:r>
              <a:rPr lang="en-US" sz="1900" dirty="0" smtClean="0">
                <a:latin typeface="Courier New"/>
                <a:cs typeface="Courier New"/>
              </a:rPr>
              <a:t>,</a:t>
            </a:r>
          </a:p>
          <a:p>
            <a:pPr marL="356616" lvl="1" indent="0">
              <a:buNone/>
            </a:pPr>
            <a:r>
              <a:rPr lang="en-US" sz="1900" dirty="0" smtClean="0">
                <a:latin typeface="Courier New"/>
                <a:cs typeface="Courier New"/>
              </a:rPr>
              <a:t>#second </a:t>
            </a:r>
            <a:r>
              <a:rPr lang="en-US" sz="1900" dirty="0">
                <a:latin typeface="Courier New"/>
                <a:cs typeface="Courier New"/>
              </a:rPr>
              <a:t>is a string, third </a:t>
            </a:r>
            <a:r>
              <a:rPr lang="en-US" sz="1900" dirty="0" smtClean="0">
                <a:latin typeface="Courier New"/>
                <a:cs typeface="Courier New"/>
              </a:rPr>
              <a:t>is</a:t>
            </a:r>
          </a:p>
          <a:p>
            <a:pPr marL="356616" lvl="1" indent="0">
              <a:buNone/>
            </a:pPr>
            <a:r>
              <a:rPr lang="en-US" sz="1900" dirty="0" smtClean="0">
                <a:latin typeface="Courier New"/>
                <a:cs typeface="Courier New"/>
              </a:rPr>
              <a:t># another </a:t>
            </a:r>
            <a:r>
              <a:rPr lang="en-US" sz="1900" dirty="0">
                <a:latin typeface="Courier New"/>
                <a:cs typeface="Courier New"/>
              </a:rPr>
              <a:t>list. </a:t>
            </a:r>
            <a:r>
              <a:rPr lang="en-US" sz="1900" dirty="0" smtClean="0">
                <a:latin typeface="Courier New"/>
                <a:cs typeface="Courier New"/>
              </a:rPr>
              <a:t/>
            </a:r>
            <a:br>
              <a:rPr lang="en-US" sz="1900" dirty="0" smtClean="0">
                <a:latin typeface="Courier New"/>
                <a:cs typeface="Courier New"/>
              </a:rPr>
            </a:br>
            <a:r>
              <a:rPr lang="en-US" sz="1900" dirty="0" smtClean="0">
                <a:latin typeface="Courier New"/>
                <a:cs typeface="Courier New"/>
              </a:rPr>
              <a:t>x </a:t>
            </a:r>
            <a:r>
              <a:rPr lang="en-US" sz="1900" dirty="0">
                <a:latin typeface="Courier New"/>
                <a:cs typeface="Courier New"/>
              </a:rPr>
              <a:t>= [2, "two", [1, 2, 3]</a:t>
            </a:r>
            <a:r>
              <a:rPr lang="en-US" sz="1900" dirty="0" smtClean="0">
                <a:latin typeface="Courier New"/>
                <a:cs typeface="Courier New"/>
              </a:rPr>
              <a:t>]</a:t>
            </a:r>
            <a:endParaRPr lang="en-US" sz="1900" dirty="0" smtClean="0"/>
          </a:p>
        </p:txBody>
      </p:sp>
    </p:spTree>
    <p:extLst>
      <p:ext uri="{BB962C8B-B14F-4D97-AF65-F5344CB8AC3E}">
        <p14:creationId xmlns:p14="http://schemas.microsoft.com/office/powerpoint/2010/main" val="1875210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rmAutofit lnSpcReduction="10000"/>
          </a:bodyPr>
          <a:lstStyle/>
          <a:p>
            <a:r>
              <a:rPr lang="en-US" dirty="0"/>
              <a:t>Given a list of </a:t>
            </a:r>
            <a:r>
              <a:rPr lang="en-US" dirty="0" smtClean="0"/>
              <a:t>numbers, </a:t>
            </a:r>
            <a:r>
              <a:rPr lang="en-US" dirty="0"/>
              <a:t>return a list with the </a:t>
            </a:r>
            <a:r>
              <a:rPr lang="en-US" dirty="0" smtClean="0"/>
              <a:t>list in </a:t>
            </a:r>
            <a:r>
              <a:rPr lang="en-US" dirty="0"/>
              <a:t>sorted order, except group all the </a:t>
            </a:r>
            <a:r>
              <a:rPr lang="en-US" dirty="0" smtClean="0"/>
              <a:t>elements whose value is 3 at the beginning.</a:t>
            </a:r>
            <a:endParaRPr lang="en-US" dirty="0"/>
          </a:p>
          <a:p>
            <a:pPr marL="82296" indent="0">
              <a:buNone/>
            </a:pPr>
            <a:r>
              <a:rPr lang="en-US" dirty="0"/>
              <a:t>   </a:t>
            </a:r>
            <a:r>
              <a:rPr lang="en-US" dirty="0" err="1"/>
              <a:t>Eg</a:t>
            </a:r>
            <a:r>
              <a:rPr lang="en-US" dirty="0"/>
              <a:t>. </a:t>
            </a:r>
            <a:r>
              <a:rPr lang="en-US" dirty="0" smtClean="0"/>
              <a:t>If the input list is </a:t>
            </a:r>
            <a:r>
              <a:rPr lang="en-US" dirty="0" smtClean="0">
                <a:latin typeface="Courier"/>
                <a:cs typeface="Courier"/>
              </a:rPr>
              <a:t>[3,8,44,2,1,3,2] </a:t>
            </a:r>
            <a:r>
              <a:rPr lang="en-US" dirty="0" smtClean="0"/>
              <a:t>the output should be </a:t>
            </a:r>
            <a:r>
              <a:rPr lang="en-US" dirty="0" smtClean="0">
                <a:latin typeface="Courier"/>
                <a:cs typeface="Courier"/>
              </a:rPr>
              <a:t>[3,3,1,2,2,8,44] </a:t>
            </a:r>
          </a:p>
          <a:p>
            <a:pPr marL="82296" indent="0">
              <a:buNone/>
            </a:pPr>
            <a:r>
              <a:rPr lang="en-US" dirty="0" err="1" smtClean="0">
                <a:latin typeface="Courier New"/>
                <a:cs typeface="Courier New"/>
              </a:rPr>
              <a:t>def</a:t>
            </a:r>
            <a:r>
              <a:rPr lang="en-US" dirty="0" smtClean="0">
                <a:latin typeface="Courier New"/>
                <a:cs typeface="Courier New"/>
              </a:rPr>
              <a:t> front_3(</a:t>
            </a:r>
            <a:r>
              <a:rPr lang="en-US" dirty="0" err="1" smtClean="0">
                <a:latin typeface="Courier New"/>
                <a:cs typeface="Courier New"/>
              </a:rPr>
              <a:t>lst</a:t>
            </a:r>
            <a:r>
              <a:rPr lang="en-US" dirty="0" smtClean="0">
                <a:latin typeface="Courier New"/>
                <a:cs typeface="Courier New"/>
              </a:rPr>
              <a:t>)</a:t>
            </a:r>
            <a:r>
              <a:rPr lang="en-US" dirty="0">
                <a:latin typeface="Courier New"/>
                <a:cs typeface="Courier New"/>
              </a:rPr>
              <a:t>:</a:t>
            </a:r>
          </a:p>
          <a:p>
            <a:pPr marL="82296" indent="0">
              <a:buNone/>
            </a:pPr>
            <a:r>
              <a:rPr lang="fr-FR" dirty="0">
                <a:latin typeface="Courier New"/>
                <a:cs typeface="Courier New"/>
              </a:rPr>
              <a:t>  # +++</a:t>
            </a:r>
            <a:r>
              <a:rPr lang="fr-FR" dirty="0" err="1">
                <a:latin typeface="Courier New"/>
                <a:cs typeface="Courier New"/>
              </a:rPr>
              <a:t>your</a:t>
            </a:r>
            <a:r>
              <a:rPr lang="fr-FR" dirty="0">
                <a:latin typeface="Courier New"/>
                <a:cs typeface="Courier New"/>
              </a:rPr>
              <a:t> code </a:t>
            </a:r>
            <a:r>
              <a:rPr lang="fr-FR" dirty="0" err="1">
                <a:latin typeface="Courier New"/>
                <a:cs typeface="Courier New"/>
              </a:rPr>
              <a:t>here</a:t>
            </a:r>
            <a:r>
              <a:rPr lang="fr-FR" dirty="0">
                <a:latin typeface="Courier New"/>
                <a:cs typeface="Courier New"/>
              </a:rPr>
              <a:t>+++</a:t>
            </a:r>
          </a:p>
          <a:p>
            <a:pPr marL="82296" indent="0">
              <a:buNone/>
            </a:pPr>
            <a:r>
              <a:rPr lang="fr-FR" dirty="0">
                <a:latin typeface="Courier New"/>
                <a:cs typeface="Courier New"/>
              </a:rPr>
              <a:t>  return</a:t>
            </a:r>
          </a:p>
          <a:p>
            <a:endParaRPr lang="en-US" dirty="0"/>
          </a:p>
        </p:txBody>
      </p:sp>
    </p:spTree>
    <p:extLst>
      <p:ext uri="{BB962C8B-B14F-4D97-AF65-F5344CB8AC3E}">
        <p14:creationId xmlns:p14="http://schemas.microsoft.com/office/powerpoint/2010/main" val="3369408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608" y="274638"/>
            <a:ext cx="7498080" cy="1143000"/>
          </a:xfrm>
        </p:spPr>
        <p:txBody>
          <a:bodyPr/>
          <a:lstStyle/>
          <a:p>
            <a:r>
              <a:rPr lang="en-US" dirty="0" smtClean="0"/>
              <a:t>Home Exercise</a:t>
            </a:r>
            <a:endParaRPr lang="en-US" dirty="0"/>
          </a:p>
        </p:txBody>
      </p:sp>
      <p:sp>
        <p:nvSpPr>
          <p:cNvPr id="5" name="Content Placeholder 2"/>
          <p:cNvSpPr>
            <a:spLocks noGrp="1"/>
          </p:cNvSpPr>
          <p:nvPr>
            <p:ph idx="1"/>
          </p:nvPr>
        </p:nvSpPr>
        <p:spPr>
          <a:xfrm>
            <a:off x="1435608" y="1447800"/>
            <a:ext cx="7498080" cy="4800600"/>
          </a:xfrm>
        </p:spPr>
        <p:txBody>
          <a:bodyPr>
            <a:normAutofit fontScale="62500" lnSpcReduction="20000"/>
          </a:bodyPr>
          <a:lstStyle/>
          <a:p>
            <a:r>
              <a:rPr lang="en-US" dirty="0"/>
              <a:t>Write a function that takes in a list of numbers, and</a:t>
            </a:r>
          </a:p>
          <a:p>
            <a:pPr lvl="1"/>
            <a:r>
              <a:rPr lang="en-US" dirty="0"/>
              <a:t>(a) Removes from the list the maximum value of </a:t>
            </a:r>
            <a:r>
              <a:rPr lang="en-US" dirty="0" smtClean="0"/>
              <a:t>all the </a:t>
            </a:r>
            <a:r>
              <a:rPr lang="en-US" dirty="0"/>
              <a:t>elements</a:t>
            </a:r>
          </a:p>
          <a:p>
            <a:pPr lvl="1"/>
            <a:r>
              <a:rPr lang="en-US" dirty="0"/>
              <a:t>(b) Removes from the list the minimum value of </a:t>
            </a:r>
            <a:r>
              <a:rPr lang="en-US" dirty="0" smtClean="0"/>
              <a:t>all the </a:t>
            </a:r>
            <a:r>
              <a:rPr lang="en-US" dirty="0"/>
              <a:t>elements</a:t>
            </a:r>
          </a:p>
          <a:p>
            <a:pPr lvl="1"/>
            <a:r>
              <a:rPr lang="en-US" dirty="0"/>
              <a:t>(c ) Removes all occurrences of the number 3 from the </a:t>
            </a:r>
            <a:r>
              <a:rPr lang="en-US" dirty="0" smtClean="0"/>
              <a:t>list</a:t>
            </a:r>
            <a:endParaRPr lang="en-US" dirty="0"/>
          </a:p>
          <a:p>
            <a:pPr marL="82296" indent="0">
              <a:buNone/>
            </a:pPr>
            <a:r>
              <a:rPr lang="en-US" dirty="0" smtClean="0"/>
              <a:t>Return </a:t>
            </a:r>
            <a:r>
              <a:rPr lang="en-US" dirty="0"/>
              <a:t>the remaining list after removing all the above elements.</a:t>
            </a:r>
          </a:p>
          <a:p>
            <a:r>
              <a:rPr lang="en-US" dirty="0" smtClean="0"/>
              <a:t>For example, if </a:t>
            </a:r>
            <a:r>
              <a:rPr lang="en-US" dirty="0"/>
              <a:t>the input list is [</a:t>
            </a:r>
            <a:r>
              <a:rPr lang="en-US" dirty="0">
                <a:latin typeface="Arial"/>
                <a:cs typeface="Arial"/>
              </a:rPr>
              <a:t>1</a:t>
            </a:r>
            <a:r>
              <a:rPr lang="en-US" dirty="0"/>
              <a:t>,3,5,6,2,3,5,6,8,8</a:t>
            </a:r>
            <a:r>
              <a:rPr lang="en-US" dirty="0" smtClean="0"/>
              <a:t>],</a:t>
            </a:r>
            <a:r>
              <a:rPr lang="en-US" dirty="0"/>
              <a:t> </a:t>
            </a:r>
            <a:r>
              <a:rPr lang="en-US" dirty="0" smtClean="0"/>
              <a:t>the </a:t>
            </a:r>
            <a:r>
              <a:rPr lang="en-US" dirty="0"/>
              <a:t>output list should be [5,6,2,5,6</a:t>
            </a:r>
            <a:r>
              <a:rPr lang="en-US" dirty="0" smtClean="0"/>
              <a:t>].  </a:t>
            </a:r>
          </a:p>
          <a:p>
            <a:pPr lvl="1"/>
            <a:r>
              <a:rPr lang="en-US" dirty="0" smtClean="0">
                <a:latin typeface="Arial"/>
                <a:cs typeface="Arial"/>
              </a:rPr>
              <a:t>1 </a:t>
            </a:r>
            <a:r>
              <a:rPr lang="en-US" dirty="0" smtClean="0"/>
              <a:t>is removed since it is the minimum value.</a:t>
            </a:r>
          </a:p>
          <a:p>
            <a:pPr lvl="1"/>
            <a:r>
              <a:rPr lang="en-US" dirty="0"/>
              <a:t>T</a:t>
            </a:r>
            <a:r>
              <a:rPr lang="en-US" dirty="0" smtClean="0"/>
              <a:t>he two 8’s are removed since 8 is the maximum value.</a:t>
            </a:r>
          </a:p>
          <a:p>
            <a:pPr lvl="1"/>
            <a:r>
              <a:rPr lang="en-US" dirty="0" smtClean="0"/>
              <a:t>And finally all the 3’s are removed as well.</a:t>
            </a:r>
          </a:p>
          <a:p>
            <a:endParaRPr lang="en-US" dirty="0"/>
          </a:p>
          <a:p>
            <a:pPr marL="82296" indent="0">
              <a:buNone/>
            </a:pPr>
            <a:r>
              <a:rPr lang="en-US" dirty="0" err="1">
                <a:latin typeface="Courier New"/>
                <a:cs typeface="Courier New"/>
              </a:rPr>
              <a:t>def</a:t>
            </a:r>
            <a:r>
              <a:rPr lang="en-US" dirty="0">
                <a:latin typeface="Courier New"/>
                <a:cs typeface="Courier New"/>
              </a:rPr>
              <a:t> </a:t>
            </a:r>
            <a:r>
              <a:rPr lang="en-US" dirty="0" err="1" smtClean="0">
                <a:latin typeface="Courier New"/>
                <a:cs typeface="Courier New"/>
              </a:rPr>
              <a:t>remove_elements</a:t>
            </a:r>
            <a:r>
              <a:rPr lang="en-US" dirty="0" smtClean="0">
                <a:latin typeface="Courier New"/>
                <a:cs typeface="Courier New"/>
              </a:rPr>
              <a:t>(</a:t>
            </a:r>
            <a:r>
              <a:rPr lang="en-US" dirty="0" err="1">
                <a:latin typeface="Courier New"/>
                <a:cs typeface="Courier New"/>
              </a:rPr>
              <a:t>lst</a:t>
            </a:r>
            <a:r>
              <a:rPr lang="en-US" dirty="0">
                <a:latin typeface="Courier New"/>
                <a:cs typeface="Courier New"/>
              </a:rPr>
              <a:t>):</a:t>
            </a:r>
          </a:p>
          <a:p>
            <a:pPr marL="82296" indent="0">
              <a:buNone/>
            </a:pPr>
            <a:r>
              <a:rPr lang="fr-FR" dirty="0">
                <a:latin typeface="Courier New"/>
                <a:cs typeface="Courier New"/>
              </a:rPr>
              <a:t>  # +++</a:t>
            </a:r>
            <a:r>
              <a:rPr lang="fr-FR" dirty="0" err="1">
                <a:latin typeface="Courier New"/>
                <a:cs typeface="Courier New"/>
              </a:rPr>
              <a:t>your</a:t>
            </a:r>
            <a:r>
              <a:rPr lang="fr-FR" dirty="0">
                <a:latin typeface="Courier New"/>
                <a:cs typeface="Courier New"/>
              </a:rPr>
              <a:t> code </a:t>
            </a:r>
            <a:r>
              <a:rPr lang="fr-FR" dirty="0" err="1">
                <a:latin typeface="Courier New"/>
                <a:cs typeface="Courier New"/>
              </a:rPr>
              <a:t>here</a:t>
            </a:r>
            <a:r>
              <a:rPr lang="fr-FR" dirty="0">
                <a:latin typeface="Courier New"/>
                <a:cs typeface="Courier New"/>
              </a:rPr>
              <a:t>+++</a:t>
            </a:r>
          </a:p>
          <a:p>
            <a:pPr marL="82296" indent="0">
              <a:buNone/>
            </a:pPr>
            <a:r>
              <a:rPr lang="fr-FR" dirty="0">
                <a:latin typeface="Courier New"/>
                <a:cs typeface="Courier New"/>
              </a:rPr>
              <a:t>  </a:t>
            </a:r>
            <a:r>
              <a:rPr lang="fr-FR" dirty="0" smtClean="0">
                <a:latin typeface="Courier New"/>
                <a:cs typeface="Courier New"/>
              </a:rPr>
              <a:t>return </a:t>
            </a:r>
            <a:r>
              <a:rPr lang="fr-FR" dirty="0" err="1" smtClean="0">
                <a:latin typeface="Courier New"/>
                <a:cs typeface="Courier New"/>
              </a:rPr>
              <a:t>new_lst</a:t>
            </a:r>
            <a:endParaRPr lang="fr-FR" dirty="0">
              <a:latin typeface="Courier New"/>
              <a:cs typeface="Courier New"/>
            </a:endParaRPr>
          </a:p>
          <a:p>
            <a:endParaRPr lang="en-US" dirty="0"/>
          </a:p>
        </p:txBody>
      </p:sp>
    </p:spTree>
    <p:extLst>
      <p:ext uri="{BB962C8B-B14F-4D97-AF65-F5344CB8AC3E}">
        <p14:creationId xmlns:p14="http://schemas.microsoft.com/office/powerpoint/2010/main" val="2276690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p:txBody>
          <a:bodyPr>
            <a:normAutofit fontScale="92500" lnSpcReduction="20000"/>
          </a:bodyPr>
          <a:lstStyle/>
          <a:p>
            <a:r>
              <a:rPr lang="en-US" dirty="0" smtClean="0"/>
              <a:t>Given </a:t>
            </a:r>
            <a:r>
              <a:rPr lang="en-US" dirty="0"/>
              <a:t>two </a:t>
            </a:r>
            <a:r>
              <a:rPr lang="en-US" dirty="0" smtClean="0"/>
              <a:t>lists, </a:t>
            </a:r>
            <a:r>
              <a:rPr lang="en-US" dirty="0"/>
              <a:t>create and return a </a:t>
            </a:r>
            <a:r>
              <a:rPr lang="en-US" dirty="0" smtClean="0"/>
              <a:t>merged</a:t>
            </a:r>
            <a:r>
              <a:rPr lang="en-US" dirty="0"/>
              <a:t> </a:t>
            </a:r>
            <a:r>
              <a:rPr lang="en-US" dirty="0" smtClean="0"/>
              <a:t>list </a:t>
            </a:r>
            <a:r>
              <a:rPr lang="en-US" dirty="0"/>
              <a:t>of all the elements in sorted order. You may modify the passed in </a:t>
            </a:r>
            <a:r>
              <a:rPr lang="en-US" dirty="0" smtClean="0"/>
              <a:t>lists. </a:t>
            </a:r>
            <a:endParaRPr lang="en-US" sz="2800" dirty="0" smtClean="0">
              <a:latin typeface="Courier"/>
              <a:cs typeface="Courier"/>
            </a:endParaRPr>
          </a:p>
          <a:p>
            <a:pPr marL="82296" indent="0">
              <a:buNone/>
            </a:pPr>
            <a:endParaRPr lang="en-US" sz="2400" dirty="0" smtClean="0">
              <a:latin typeface="Courier"/>
              <a:cs typeface="Courier"/>
            </a:endParaRPr>
          </a:p>
          <a:p>
            <a:pPr marL="82296" indent="0">
              <a:buNone/>
            </a:pPr>
            <a:r>
              <a:rPr lang="en-US" sz="2400" dirty="0" err="1" smtClean="0">
                <a:cs typeface="Courier"/>
              </a:rPr>
              <a:t>def</a:t>
            </a:r>
            <a:r>
              <a:rPr lang="en-US" sz="2400" dirty="0" smtClean="0">
                <a:cs typeface="Courier"/>
              </a:rPr>
              <a:t> </a:t>
            </a:r>
            <a:r>
              <a:rPr lang="en-US" sz="2400" dirty="0" err="1">
                <a:cs typeface="Courier"/>
              </a:rPr>
              <a:t>linear_merge</a:t>
            </a:r>
            <a:r>
              <a:rPr lang="en-US" sz="2400" dirty="0">
                <a:cs typeface="Courier"/>
              </a:rPr>
              <a:t>(list1, list2):  </a:t>
            </a:r>
            <a:endParaRPr lang="en-US" sz="2400" dirty="0" smtClean="0">
              <a:cs typeface="Courier"/>
            </a:endParaRPr>
          </a:p>
          <a:p>
            <a:pPr marL="402336" lvl="1" indent="0">
              <a:buNone/>
            </a:pPr>
            <a:r>
              <a:rPr lang="en-US" sz="2400" dirty="0" smtClean="0">
                <a:cs typeface="Courier"/>
              </a:rPr>
              <a:t># </a:t>
            </a:r>
            <a:r>
              <a:rPr lang="en-US" sz="2400" dirty="0">
                <a:cs typeface="Courier"/>
              </a:rPr>
              <a:t>+++your code here+++  </a:t>
            </a:r>
            <a:endParaRPr lang="en-US" sz="2400" dirty="0" smtClean="0">
              <a:cs typeface="Courier"/>
            </a:endParaRPr>
          </a:p>
          <a:p>
            <a:pPr marL="128016" indent="0">
              <a:buNone/>
            </a:pPr>
            <a:endParaRPr lang="en-US" sz="2400" dirty="0" smtClean="0">
              <a:latin typeface="Courier"/>
              <a:cs typeface="Courier"/>
            </a:endParaRPr>
          </a:p>
          <a:p>
            <a:pPr marL="128016" indent="0">
              <a:buNone/>
            </a:pPr>
            <a:r>
              <a:rPr lang="en-US" sz="2400" dirty="0" err="1" smtClean="0">
                <a:latin typeface="Courier"/>
                <a:cs typeface="Courier"/>
              </a:rPr>
              <a:t>Eg</a:t>
            </a:r>
            <a:r>
              <a:rPr lang="en-US" sz="2400" dirty="0" smtClean="0">
                <a:latin typeface="Courier"/>
                <a:cs typeface="Courier"/>
              </a:rPr>
              <a:t>: </a:t>
            </a:r>
            <a:r>
              <a:rPr lang="en-US" sz="2400" dirty="0" err="1" smtClean="0">
                <a:latin typeface="Courier"/>
                <a:cs typeface="Courier"/>
              </a:rPr>
              <a:t>linear_merge</a:t>
            </a:r>
            <a:r>
              <a:rPr lang="en-US" sz="2400" dirty="0" smtClean="0">
                <a:latin typeface="Courier"/>
                <a:cs typeface="Courier"/>
              </a:rPr>
              <a:t>([1,2,6],[0,3,4]) should return [0,1,2,3,4,6]</a:t>
            </a:r>
          </a:p>
          <a:p>
            <a:pPr marL="128016" indent="0">
              <a:buNone/>
            </a:pPr>
            <a:endParaRPr lang="en-US" sz="2400" dirty="0">
              <a:latin typeface="Courier"/>
              <a:cs typeface="Courier"/>
            </a:endParaRPr>
          </a:p>
          <a:p>
            <a:pPr marL="128016" indent="0">
              <a:buNone/>
            </a:pPr>
            <a:r>
              <a:rPr lang="en-US" sz="2400" dirty="0" smtClean="0">
                <a:latin typeface="Courier"/>
                <a:cs typeface="Courier"/>
              </a:rPr>
              <a:t>* Please also try to solve this without using the sort() or sorted() methods.</a:t>
            </a:r>
          </a:p>
        </p:txBody>
      </p:sp>
    </p:spTree>
    <p:extLst>
      <p:ext uri="{BB962C8B-B14F-4D97-AF65-F5344CB8AC3E}">
        <p14:creationId xmlns:p14="http://schemas.microsoft.com/office/powerpoint/2010/main" val="271460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p:txBody>
          <a:bodyPr>
            <a:normAutofit fontScale="77500" lnSpcReduction="20000"/>
          </a:bodyPr>
          <a:lstStyle/>
          <a:p>
            <a:r>
              <a:rPr lang="en-US" dirty="0" smtClean="0"/>
              <a:t>Write a </a:t>
            </a:r>
            <a:r>
              <a:rPr lang="en-US" dirty="0" err="1" smtClean="0"/>
              <a:t>funtion</a:t>
            </a:r>
            <a:r>
              <a:rPr lang="en-US" dirty="0" smtClean="0"/>
              <a:t> </a:t>
            </a:r>
            <a:r>
              <a:rPr lang="en-US" dirty="0" err="1" smtClean="0"/>
              <a:t>num_freq</a:t>
            </a:r>
            <a:r>
              <a:rPr lang="en-US" dirty="0" smtClean="0"/>
              <a:t>() that takes a list of integers as an input and prints out the number of times each number is present in that list. </a:t>
            </a:r>
            <a:endParaRPr lang="en-US" sz="2800" dirty="0" smtClean="0">
              <a:latin typeface="Courier"/>
              <a:cs typeface="Courier"/>
            </a:endParaRPr>
          </a:p>
          <a:p>
            <a:pPr marL="82296" indent="0">
              <a:buNone/>
            </a:pPr>
            <a:endParaRPr lang="en-US" sz="2400" dirty="0" smtClean="0">
              <a:latin typeface="Courier"/>
              <a:cs typeface="Courier"/>
            </a:endParaRPr>
          </a:p>
          <a:p>
            <a:pPr marL="82296" indent="0">
              <a:buNone/>
            </a:pPr>
            <a:r>
              <a:rPr lang="en-US" sz="2400" dirty="0" err="1" smtClean="0">
                <a:cs typeface="Courier"/>
              </a:rPr>
              <a:t>def</a:t>
            </a:r>
            <a:r>
              <a:rPr lang="en-US" sz="2400" dirty="0" smtClean="0">
                <a:cs typeface="Courier"/>
              </a:rPr>
              <a:t> </a:t>
            </a:r>
            <a:r>
              <a:rPr lang="en-US" sz="2400" dirty="0" err="1" smtClean="0">
                <a:cs typeface="Courier"/>
              </a:rPr>
              <a:t>num_freq</a:t>
            </a:r>
            <a:r>
              <a:rPr lang="en-US" sz="2400" dirty="0" smtClean="0">
                <a:cs typeface="Courier"/>
              </a:rPr>
              <a:t>(list1)</a:t>
            </a:r>
            <a:r>
              <a:rPr lang="en-US" sz="2400" dirty="0">
                <a:cs typeface="Courier"/>
              </a:rPr>
              <a:t>:  </a:t>
            </a:r>
            <a:endParaRPr lang="en-US" sz="2400" dirty="0" smtClean="0">
              <a:cs typeface="Courier"/>
            </a:endParaRPr>
          </a:p>
          <a:p>
            <a:pPr marL="402336" lvl="1" indent="0">
              <a:buNone/>
            </a:pPr>
            <a:r>
              <a:rPr lang="en-US" sz="2400" dirty="0" smtClean="0">
                <a:cs typeface="Courier"/>
              </a:rPr>
              <a:t># </a:t>
            </a:r>
            <a:r>
              <a:rPr lang="en-US" sz="2400" dirty="0">
                <a:cs typeface="Courier"/>
              </a:rPr>
              <a:t>+++your code here+++  </a:t>
            </a:r>
            <a:endParaRPr lang="en-US" sz="2400" dirty="0" smtClean="0">
              <a:cs typeface="Courier"/>
            </a:endParaRPr>
          </a:p>
          <a:p>
            <a:pPr marL="128016" indent="0">
              <a:buNone/>
            </a:pPr>
            <a:endParaRPr lang="en-US" sz="2400" dirty="0" smtClean="0">
              <a:latin typeface="Courier"/>
              <a:cs typeface="Courier"/>
            </a:endParaRPr>
          </a:p>
          <a:p>
            <a:pPr marL="128016" indent="0">
              <a:buNone/>
            </a:pPr>
            <a:r>
              <a:rPr lang="en-US" sz="2400" dirty="0" err="1" smtClean="0">
                <a:latin typeface="Courier"/>
                <a:cs typeface="Courier"/>
              </a:rPr>
              <a:t>Eg</a:t>
            </a:r>
            <a:r>
              <a:rPr lang="en-US" sz="2400" dirty="0" smtClean="0">
                <a:latin typeface="Courier"/>
                <a:cs typeface="Courier"/>
              </a:rPr>
              <a:t>: </a:t>
            </a:r>
            <a:r>
              <a:rPr lang="en-US" sz="2400" dirty="0" err="1" smtClean="0">
                <a:latin typeface="Courier"/>
                <a:cs typeface="Courier"/>
              </a:rPr>
              <a:t>num_freq</a:t>
            </a:r>
            <a:r>
              <a:rPr lang="en-US" sz="2400" dirty="0" smtClean="0">
                <a:latin typeface="Courier"/>
                <a:cs typeface="Courier"/>
              </a:rPr>
              <a:t>([1,2,6,1,1,3,4,6,0,3,4]) should output the following:</a:t>
            </a:r>
          </a:p>
          <a:p>
            <a:pPr marL="128016" indent="0">
              <a:buNone/>
            </a:pPr>
            <a:r>
              <a:rPr lang="en-US" sz="2400" dirty="0" smtClean="0">
                <a:latin typeface="Courier"/>
                <a:cs typeface="Courier"/>
              </a:rPr>
              <a:t>1 appears 3 times</a:t>
            </a:r>
          </a:p>
          <a:p>
            <a:pPr marL="128016" indent="0">
              <a:buNone/>
            </a:pPr>
            <a:r>
              <a:rPr lang="en-US" sz="2400" dirty="0" smtClean="0">
                <a:latin typeface="Courier"/>
                <a:cs typeface="Courier"/>
              </a:rPr>
              <a:t>2 appears 1 time</a:t>
            </a:r>
          </a:p>
          <a:p>
            <a:pPr marL="128016" indent="0">
              <a:buNone/>
            </a:pPr>
            <a:r>
              <a:rPr lang="en-US" sz="2400" dirty="0" smtClean="0">
                <a:latin typeface="Courier"/>
                <a:cs typeface="Courier"/>
              </a:rPr>
              <a:t>6 appears 2 times</a:t>
            </a:r>
          </a:p>
          <a:p>
            <a:pPr marL="128016" indent="0">
              <a:buNone/>
            </a:pPr>
            <a:r>
              <a:rPr lang="en-US" sz="2400" dirty="0" smtClean="0">
                <a:latin typeface="Courier"/>
                <a:cs typeface="Courier"/>
              </a:rPr>
              <a:t>3 appears 2 times</a:t>
            </a:r>
          </a:p>
          <a:p>
            <a:pPr marL="128016" indent="0">
              <a:buNone/>
            </a:pPr>
            <a:r>
              <a:rPr lang="en-US" sz="2400" dirty="0" smtClean="0">
                <a:latin typeface="Courier"/>
                <a:cs typeface="Courier"/>
              </a:rPr>
              <a:t>4 appears 2 times</a:t>
            </a:r>
          </a:p>
          <a:p>
            <a:pPr marL="128016" indent="0">
              <a:buNone/>
            </a:pPr>
            <a:r>
              <a:rPr lang="en-US" sz="2400" dirty="0" smtClean="0">
                <a:latin typeface="Courier"/>
                <a:cs typeface="Courier"/>
              </a:rPr>
              <a:t>0 appears 1 time</a:t>
            </a:r>
            <a:endParaRPr lang="en-US" sz="2400" dirty="0">
              <a:latin typeface="Courier"/>
              <a:cs typeface="Courier"/>
            </a:endParaRPr>
          </a:p>
        </p:txBody>
      </p:sp>
    </p:spTree>
    <p:extLst>
      <p:ext uri="{BB962C8B-B14F-4D97-AF65-F5344CB8AC3E}">
        <p14:creationId xmlns:p14="http://schemas.microsoft.com/office/powerpoint/2010/main" val="22383618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Exercise</a:t>
            </a:r>
          </a:p>
        </p:txBody>
      </p:sp>
      <p:sp>
        <p:nvSpPr>
          <p:cNvPr id="3" name="Content Placeholder 2"/>
          <p:cNvSpPr>
            <a:spLocks noGrp="1"/>
          </p:cNvSpPr>
          <p:nvPr>
            <p:ph idx="1"/>
          </p:nvPr>
        </p:nvSpPr>
        <p:spPr/>
        <p:txBody>
          <a:bodyPr>
            <a:normAutofit fontScale="55000" lnSpcReduction="20000"/>
          </a:bodyPr>
          <a:lstStyle/>
          <a:p>
            <a:r>
              <a:rPr lang="en-US" dirty="0" smtClean="0"/>
              <a:t>Implement the following python’s inbuilt methods on lists:</a:t>
            </a:r>
          </a:p>
          <a:p>
            <a:pPr lvl="1"/>
            <a:r>
              <a:rPr lang="en-US" dirty="0" err="1"/>
              <a:t>d</a:t>
            </a:r>
            <a:r>
              <a:rPr lang="en-US" dirty="0" err="1" smtClean="0"/>
              <a:t>ef</a:t>
            </a:r>
            <a:r>
              <a:rPr lang="en-US" dirty="0" smtClean="0"/>
              <a:t> </a:t>
            </a:r>
            <a:r>
              <a:rPr lang="en-US" dirty="0" err="1" smtClean="0"/>
              <a:t>len</a:t>
            </a:r>
            <a:r>
              <a:rPr lang="en-US" dirty="0" smtClean="0"/>
              <a:t>(</a:t>
            </a:r>
            <a:r>
              <a:rPr lang="en-US" dirty="0" err="1" smtClean="0"/>
              <a:t>lst</a:t>
            </a:r>
            <a:r>
              <a:rPr lang="en-US" dirty="0" smtClean="0"/>
              <a:t>): Accept a list as an input and returns its length. </a:t>
            </a:r>
          </a:p>
          <a:p>
            <a:pPr lvl="1"/>
            <a:r>
              <a:rPr lang="en-US" dirty="0" err="1"/>
              <a:t>def</a:t>
            </a:r>
            <a:r>
              <a:rPr lang="en-US" dirty="0"/>
              <a:t> </a:t>
            </a:r>
            <a:r>
              <a:rPr lang="en-US" dirty="0" smtClean="0"/>
              <a:t>min(</a:t>
            </a:r>
            <a:r>
              <a:rPr lang="en-US" dirty="0" err="1"/>
              <a:t>lst</a:t>
            </a:r>
            <a:r>
              <a:rPr lang="en-US" dirty="0"/>
              <a:t>): Accept a list </a:t>
            </a:r>
            <a:r>
              <a:rPr lang="en-US" dirty="0" smtClean="0"/>
              <a:t>as </a:t>
            </a:r>
            <a:r>
              <a:rPr lang="en-US" dirty="0"/>
              <a:t>an input and returns its </a:t>
            </a:r>
            <a:r>
              <a:rPr lang="en-US" dirty="0" smtClean="0"/>
              <a:t>minimum value.</a:t>
            </a:r>
          </a:p>
          <a:p>
            <a:pPr lvl="1"/>
            <a:r>
              <a:rPr lang="en-US" dirty="0" err="1"/>
              <a:t>def</a:t>
            </a:r>
            <a:r>
              <a:rPr lang="en-US" dirty="0"/>
              <a:t> </a:t>
            </a:r>
            <a:r>
              <a:rPr lang="en-US" dirty="0" smtClean="0"/>
              <a:t>max(</a:t>
            </a:r>
            <a:r>
              <a:rPr lang="en-US" dirty="0" err="1"/>
              <a:t>lst</a:t>
            </a:r>
            <a:r>
              <a:rPr lang="en-US" dirty="0"/>
              <a:t>): Accept a list </a:t>
            </a:r>
            <a:r>
              <a:rPr lang="en-US" dirty="0" smtClean="0"/>
              <a:t>as an </a:t>
            </a:r>
            <a:r>
              <a:rPr lang="en-US" dirty="0"/>
              <a:t>input and returns its </a:t>
            </a:r>
            <a:r>
              <a:rPr lang="en-US" dirty="0" smtClean="0"/>
              <a:t>maximum value.</a:t>
            </a:r>
          </a:p>
          <a:p>
            <a:pPr lvl="1"/>
            <a:r>
              <a:rPr lang="en-US" dirty="0" err="1"/>
              <a:t>d</a:t>
            </a:r>
            <a:r>
              <a:rPr lang="en-US" dirty="0" err="1" smtClean="0"/>
              <a:t>ef</a:t>
            </a:r>
            <a:r>
              <a:rPr lang="en-US" dirty="0" smtClean="0"/>
              <a:t> append(</a:t>
            </a:r>
            <a:r>
              <a:rPr lang="en-US" dirty="0" err="1" smtClean="0"/>
              <a:t>lst</a:t>
            </a:r>
            <a:r>
              <a:rPr lang="en-US" dirty="0" smtClean="0"/>
              <a:t>, element)</a:t>
            </a:r>
            <a:r>
              <a:rPr lang="en-US" dirty="0"/>
              <a:t>: Accept a </a:t>
            </a:r>
            <a:r>
              <a:rPr lang="en-US" dirty="0" smtClean="0"/>
              <a:t>list and an element as inputs, append that element at the end of the list and return the new list.</a:t>
            </a:r>
          </a:p>
          <a:p>
            <a:pPr lvl="1"/>
            <a:r>
              <a:rPr lang="en-US" dirty="0" err="1"/>
              <a:t>def</a:t>
            </a:r>
            <a:r>
              <a:rPr lang="en-US" dirty="0"/>
              <a:t> </a:t>
            </a:r>
            <a:r>
              <a:rPr lang="en-US" dirty="0" smtClean="0"/>
              <a:t>insert(</a:t>
            </a:r>
            <a:r>
              <a:rPr lang="en-US" dirty="0" err="1"/>
              <a:t>lst</a:t>
            </a:r>
            <a:r>
              <a:rPr lang="en-US" dirty="0"/>
              <a:t>, </a:t>
            </a:r>
            <a:r>
              <a:rPr lang="en-US" dirty="0" smtClean="0"/>
              <a:t>element, position)</a:t>
            </a:r>
            <a:r>
              <a:rPr lang="en-US" dirty="0"/>
              <a:t>: Accept a </a:t>
            </a:r>
            <a:r>
              <a:rPr lang="en-US" dirty="0" smtClean="0"/>
              <a:t>list, an element, and a number as inputs, insert the element into that list at the specified position, and </a:t>
            </a:r>
            <a:r>
              <a:rPr lang="en-US" dirty="0"/>
              <a:t>return the new </a:t>
            </a:r>
            <a:r>
              <a:rPr lang="en-US" dirty="0" smtClean="0"/>
              <a:t>list.</a:t>
            </a:r>
          </a:p>
          <a:p>
            <a:pPr lvl="1"/>
            <a:r>
              <a:rPr lang="en-US" dirty="0" err="1"/>
              <a:t>def</a:t>
            </a:r>
            <a:r>
              <a:rPr lang="en-US" dirty="0"/>
              <a:t> </a:t>
            </a:r>
            <a:r>
              <a:rPr lang="en-US" dirty="0" smtClean="0"/>
              <a:t>index(</a:t>
            </a:r>
            <a:r>
              <a:rPr lang="en-US" dirty="0" err="1"/>
              <a:t>lst</a:t>
            </a:r>
            <a:r>
              <a:rPr lang="en-US" dirty="0"/>
              <a:t>, </a:t>
            </a:r>
            <a:r>
              <a:rPr lang="en-US" dirty="0" smtClean="0"/>
              <a:t>element)</a:t>
            </a:r>
            <a:r>
              <a:rPr lang="en-US" dirty="0"/>
              <a:t>: Accept a list and an element </a:t>
            </a:r>
            <a:r>
              <a:rPr lang="en-US" dirty="0" smtClean="0"/>
              <a:t>as inputs, and return the position at which that element appears in the list.</a:t>
            </a:r>
          </a:p>
          <a:p>
            <a:pPr lvl="2"/>
            <a:r>
              <a:rPr lang="en-US" dirty="0" smtClean="0"/>
              <a:t>If the element is not present in the list, return </a:t>
            </a:r>
            <a:r>
              <a:rPr lang="en-US" dirty="0" smtClean="0">
                <a:latin typeface="Courier New"/>
                <a:cs typeface="Courier New"/>
              </a:rPr>
              <a:t>-1</a:t>
            </a:r>
            <a:r>
              <a:rPr lang="en-US" dirty="0" smtClean="0"/>
              <a:t>.</a:t>
            </a:r>
          </a:p>
          <a:p>
            <a:pPr lvl="1"/>
            <a:r>
              <a:rPr lang="en-US" dirty="0" err="1"/>
              <a:t>def</a:t>
            </a:r>
            <a:r>
              <a:rPr lang="en-US" dirty="0"/>
              <a:t> </a:t>
            </a:r>
            <a:r>
              <a:rPr lang="en-US" dirty="0" smtClean="0"/>
              <a:t>count(</a:t>
            </a:r>
            <a:r>
              <a:rPr lang="en-US" dirty="0" err="1"/>
              <a:t>lst</a:t>
            </a:r>
            <a:r>
              <a:rPr lang="en-US" dirty="0"/>
              <a:t>, element): Accept a list and an element as inputs, and return </a:t>
            </a:r>
            <a:r>
              <a:rPr lang="en-US" dirty="0" smtClean="0"/>
              <a:t>the number of times the element appears in the list.</a:t>
            </a:r>
          </a:p>
          <a:p>
            <a:pPr marL="402336" lvl="1" indent="0">
              <a:buNone/>
            </a:pPr>
            <a:endParaRPr lang="en-US" dirty="0"/>
          </a:p>
          <a:p>
            <a:pPr marL="402336" lvl="1" indent="0">
              <a:buNone/>
            </a:pPr>
            <a:endParaRPr lang="en-US" dirty="0" smtClean="0"/>
          </a:p>
          <a:p>
            <a:pPr marL="402336" lvl="1" indent="0">
              <a:buNone/>
            </a:pPr>
            <a:r>
              <a:rPr lang="en-US" dirty="0" smtClean="0"/>
              <a:t>Please do not use the corresponding inbuilt methods. Instead iterate thru the list using ‘for’ loop and determine the necessary outputs.</a:t>
            </a:r>
            <a:endParaRPr lang="en-US" dirty="0"/>
          </a:p>
          <a:p>
            <a:pPr lvl="1"/>
            <a:endParaRPr lang="en-US" dirty="0" smtClean="0"/>
          </a:p>
          <a:p>
            <a:pPr lvl="1"/>
            <a:endParaRPr lang="en-US" sz="2400" dirty="0" smtClean="0">
              <a:latin typeface="Courier"/>
              <a:cs typeface="Courier"/>
            </a:endParaRPr>
          </a:p>
        </p:txBody>
      </p:sp>
    </p:spTree>
    <p:extLst>
      <p:ext uri="{BB962C8B-B14F-4D97-AF65-F5344CB8AC3E}">
        <p14:creationId xmlns:p14="http://schemas.microsoft.com/office/powerpoint/2010/main" val="3655420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err="1" smtClean="0">
                <a:latin typeface="Courier New"/>
                <a:cs typeface="Courier New"/>
              </a:rPr>
              <a:t>len</a:t>
            </a:r>
            <a:r>
              <a:rPr lang="en-US" dirty="0" smtClean="0">
                <a:latin typeface="Courier New"/>
                <a:cs typeface="Courier New"/>
              </a:rPr>
              <a:t>()</a:t>
            </a:r>
            <a:r>
              <a:rPr lang="en-US" dirty="0" smtClean="0"/>
              <a:t> method returns the length of the list.</a:t>
            </a:r>
            <a:br>
              <a:rPr lang="en-US" dirty="0" smtClean="0"/>
            </a:br>
            <a:r>
              <a:rPr lang="pl-PL" sz="1900" dirty="0">
                <a:latin typeface="Courier New"/>
                <a:cs typeface="Courier New"/>
              </a:rPr>
              <a:t>&gt;&gt;&gt; x = [2, "</a:t>
            </a:r>
            <a:r>
              <a:rPr lang="pl-PL" sz="1900" dirty="0" err="1">
                <a:latin typeface="Courier New"/>
                <a:cs typeface="Courier New"/>
              </a:rPr>
              <a:t>two</a:t>
            </a:r>
            <a:r>
              <a:rPr lang="pl-PL" sz="1900" dirty="0">
                <a:latin typeface="Courier New"/>
                <a:cs typeface="Courier New"/>
              </a:rPr>
              <a:t>", [1, 2, 3]] </a:t>
            </a:r>
            <a:r>
              <a:rPr lang="pl-PL" sz="1900" dirty="0" smtClean="0">
                <a:latin typeface="Courier New"/>
                <a:cs typeface="Courier New"/>
              </a:rPr>
              <a:t/>
            </a:r>
            <a:br>
              <a:rPr lang="pl-PL" sz="1900" dirty="0" smtClean="0">
                <a:latin typeface="Courier New"/>
                <a:cs typeface="Courier New"/>
              </a:rPr>
            </a:br>
            <a:r>
              <a:rPr lang="pl-PL" sz="1900" dirty="0" smtClean="0">
                <a:latin typeface="Courier New"/>
                <a:cs typeface="Courier New"/>
              </a:rPr>
              <a:t>&gt;</a:t>
            </a:r>
            <a:r>
              <a:rPr lang="pl-PL" sz="1900" dirty="0">
                <a:latin typeface="Courier New"/>
                <a:cs typeface="Courier New"/>
              </a:rPr>
              <a:t>&gt;&gt; len(x)</a:t>
            </a:r>
            <a:br>
              <a:rPr lang="pl-PL" sz="1900" dirty="0">
                <a:latin typeface="Courier New"/>
                <a:cs typeface="Courier New"/>
              </a:rPr>
            </a:br>
            <a:r>
              <a:rPr lang="pl-PL" sz="1900" dirty="0">
                <a:latin typeface="Courier New"/>
                <a:cs typeface="Courier New"/>
              </a:rPr>
              <a:t>3 </a:t>
            </a:r>
            <a:endParaRPr lang="pl-PL" sz="1900" dirty="0" smtClean="0">
              <a:latin typeface="Courier New"/>
              <a:cs typeface="Courier New"/>
            </a:endParaRPr>
          </a:p>
          <a:p>
            <a:r>
              <a:rPr lang="en-US" dirty="0" smtClean="0"/>
              <a:t>Individual elements of the list can be accessed by using indices:</a:t>
            </a:r>
            <a:br>
              <a:rPr lang="en-US" dirty="0" smtClean="0"/>
            </a:br>
            <a:r>
              <a:rPr lang="en-US" sz="1800" dirty="0">
                <a:latin typeface="Courier New"/>
                <a:cs typeface="Courier New"/>
              </a:rPr>
              <a:t>&gt;&gt;&gt; x = ["first", "second", "third", "fourth"]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x[0]</a:t>
            </a:r>
            <a:br>
              <a:rPr lang="en-US" sz="1800" dirty="0">
                <a:latin typeface="Courier New"/>
                <a:cs typeface="Courier New"/>
              </a:rPr>
            </a:br>
            <a:r>
              <a:rPr lang="en-US" sz="1800" dirty="0">
                <a:latin typeface="Courier New"/>
                <a:cs typeface="Courier New"/>
              </a:rPr>
              <a:t>'first'</a:t>
            </a:r>
            <a:br>
              <a:rPr lang="en-US" sz="1800" dirty="0">
                <a:latin typeface="Courier New"/>
                <a:cs typeface="Courier New"/>
              </a:rPr>
            </a:br>
            <a:r>
              <a:rPr lang="en-US" sz="1800" dirty="0">
                <a:latin typeface="Courier New"/>
                <a:cs typeface="Courier New"/>
              </a:rPr>
              <a:t>&gt;&gt;&gt; x[2] </a:t>
            </a:r>
            <a:br>
              <a:rPr lang="en-US" sz="1800" dirty="0">
                <a:latin typeface="Courier New"/>
                <a:cs typeface="Courier New"/>
              </a:rPr>
            </a:br>
            <a:r>
              <a:rPr lang="en-US" sz="1800" dirty="0" smtClean="0">
                <a:latin typeface="Courier New"/>
                <a:cs typeface="Courier New"/>
              </a:rPr>
              <a:t>'</a:t>
            </a:r>
            <a:r>
              <a:rPr lang="en-US" sz="1800" dirty="0">
                <a:latin typeface="Courier New"/>
                <a:cs typeface="Courier New"/>
              </a:rPr>
              <a:t>third' </a:t>
            </a:r>
            <a:endParaRPr lang="en-US" sz="1800" dirty="0" smtClean="0">
              <a:latin typeface="Courier New"/>
              <a:cs typeface="Courier New"/>
            </a:endParaRPr>
          </a:p>
          <a:p>
            <a:endParaRPr lang="en-US" dirty="0" smtClean="0"/>
          </a:p>
        </p:txBody>
      </p:sp>
    </p:spTree>
    <p:extLst>
      <p:ext uri="{BB962C8B-B14F-4D97-AF65-F5344CB8AC3E}">
        <p14:creationId xmlns:p14="http://schemas.microsoft.com/office/powerpoint/2010/main" val="242538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lnSpcReduction="10000"/>
          </a:bodyPr>
          <a:lstStyle/>
          <a:p>
            <a:pPr marL="82296" indent="0">
              <a:buNone/>
            </a:pPr>
            <a:r>
              <a:rPr lang="en-US" dirty="0" smtClean="0"/>
              <a:t>Individual elements can also be accessed from the end of the list by using negative numbers. -</a:t>
            </a:r>
            <a:r>
              <a:rPr lang="en-US" dirty="0" smtClean="0">
                <a:latin typeface="Times New Roman"/>
                <a:cs typeface="Times New Roman"/>
              </a:rPr>
              <a:t>1</a:t>
            </a:r>
            <a:r>
              <a:rPr lang="en-US" dirty="0" smtClean="0"/>
              <a:t> refers to the last element in the list, -2 refers to the last but one element, and so on. </a:t>
            </a:r>
            <a:r>
              <a:rPr lang="en-US" dirty="0" err="1" smtClean="0"/>
              <a:t>Eg</a:t>
            </a:r>
            <a:r>
              <a:rPr lang="en-US" dirty="0" smtClean="0"/>
              <a:t>:</a:t>
            </a:r>
            <a:br>
              <a:rPr lang="en-US" dirty="0" smtClean="0"/>
            </a:br>
            <a:endParaRPr lang="en-US" dirty="0" smtClean="0"/>
          </a:p>
          <a:p>
            <a:pPr marL="82296" indent="0">
              <a:buNone/>
            </a:pPr>
            <a:r>
              <a:rPr lang="en-US" sz="1800" dirty="0" smtClean="0">
                <a:latin typeface="Courier New"/>
                <a:cs typeface="Courier New"/>
              </a:rPr>
              <a:t>&gt;&gt;&gt; </a:t>
            </a:r>
            <a:r>
              <a:rPr lang="en-US" sz="1800" dirty="0">
                <a:latin typeface="Courier New"/>
                <a:cs typeface="Courier New"/>
              </a:rPr>
              <a:t>x = ["first", "second", "third", "fourth"] </a:t>
            </a:r>
            <a:endParaRPr lang="en-US" sz="1800" dirty="0" smtClean="0">
              <a:latin typeface="Courier New"/>
              <a:cs typeface="Courier New"/>
            </a:endParaRPr>
          </a:p>
          <a:p>
            <a:pPr marL="82296" indent="0">
              <a:buNone/>
            </a:pPr>
            <a:r>
              <a:rPr lang="en-US" sz="1800" dirty="0" smtClean="0">
                <a:latin typeface="Courier New"/>
                <a:cs typeface="Courier New"/>
              </a:rPr>
              <a:t>&gt;&gt;&gt; </a:t>
            </a:r>
            <a:r>
              <a:rPr lang="en-US" sz="1800" dirty="0">
                <a:latin typeface="Courier New"/>
                <a:cs typeface="Courier New"/>
              </a:rPr>
              <a:t>a = x[-1]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a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a:t>
            </a:r>
            <a:r>
              <a:rPr lang="en-US" sz="1800" dirty="0">
                <a:latin typeface="Courier New"/>
                <a:cs typeface="Courier New"/>
              </a:rPr>
              <a:t>fourth'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x[-2]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a:t>
            </a:r>
            <a:r>
              <a:rPr lang="en-US" sz="1800" dirty="0">
                <a:latin typeface="Courier New"/>
                <a:cs typeface="Courier New"/>
              </a:rPr>
              <a:t>third'</a:t>
            </a:r>
            <a:r>
              <a:rPr lang="en-US" sz="1800" dirty="0"/>
              <a:t> </a:t>
            </a:r>
          </a:p>
        </p:txBody>
      </p:sp>
    </p:spTree>
    <p:extLst>
      <p:ext uri="{BB962C8B-B14F-4D97-AF65-F5344CB8AC3E}">
        <p14:creationId xmlns:p14="http://schemas.microsoft.com/office/powerpoint/2010/main" val="3600406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For more advanced operations, it is actually convenient to think of the indices as indicating positions </a:t>
            </a:r>
            <a:r>
              <a:rPr lang="en-US" i="1" dirty="0" smtClean="0"/>
              <a:t>between</a:t>
            </a:r>
            <a:r>
              <a:rPr lang="en-US" dirty="0" smtClean="0"/>
              <a:t> elements</a:t>
            </a:r>
            <a:br>
              <a:rPr lang="en-US" dirty="0" smtClean="0"/>
            </a:br>
            <a:endParaRPr lang="en-US" dirty="0" smtClean="0"/>
          </a:p>
          <a:p>
            <a:endParaRPr lang="en-US" dirty="0"/>
          </a:p>
          <a:p>
            <a:endParaRPr lang="en-US" dirty="0" smtClean="0"/>
          </a:p>
          <a:p>
            <a:pPr marL="400050" lvl="1" indent="0">
              <a:buNone/>
            </a:pP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
            </a:r>
            <a:br>
              <a:rPr lang="en-US" dirty="0" smtClean="0">
                <a:latin typeface="Courier New"/>
                <a:cs typeface="Courier New"/>
              </a:rPr>
            </a:br>
            <a:r>
              <a:rPr lang="en-US" sz="3200" dirty="0" smtClean="0">
                <a:latin typeface="Courier New"/>
                <a:cs typeface="Courier New"/>
              </a:rPr>
              <a:t/>
            </a:r>
            <a:br>
              <a:rPr lang="en-US" sz="3200" dirty="0" smtClean="0">
                <a:latin typeface="Courier New"/>
                <a:cs typeface="Courier New"/>
              </a:rPr>
            </a:br>
            <a:endParaRPr lang="en-US" sz="3200" dirty="0" smtClean="0">
              <a:latin typeface="Courier New"/>
              <a:cs typeface="Courier New"/>
            </a:endParaRPr>
          </a:p>
          <a:p>
            <a:pPr marL="400050" lvl="1" indent="0">
              <a:buNone/>
            </a:pPr>
            <a:r>
              <a:rPr lang="en-US" sz="3200" dirty="0" smtClean="0">
                <a:latin typeface="Courier New"/>
                <a:cs typeface="Courier New"/>
              </a:rPr>
              <a:t>&gt;&gt;&gt; </a:t>
            </a:r>
            <a:r>
              <a:rPr lang="en-US" sz="3200" dirty="0">
                <a:latin typeface="Courier New"/>
                <a:cs typeface="Courier New"/>
              </a:rPr>
              <a:t>x = ["first", "second", "third", "fourth"] </a:t>
            </a:r>
            <a:endParaRPr lang="en-US" sz="3200" dirty="0" smtClean="0">
              <a:latin typeface="Courier New"/>
              <a:cs typeface="Courier New"/>
            </a:endParaRPr>
          </a:p>
          <a:p>
            <a:pPr marL="400050" lvl="1" indent="0">
              <a:buNone/>
            </a:pPr>
            <a:r>
              <a:rPr lang="en-US" sz="2900" dirty="0" smtClean="0">
                <a:latin typeface="Courier New"/>
                <a:cs typeface="Courier New"/>
              </a:rPr>
              <a:t>&gt;&gt;&gt; </a:t>
            </a:r>
            <a:r>
              <a:rPr lang="en-US" sz="2900" dirty="0">
                <a:latin typeface="Courier New"/>
                <a:cs typeface="Courier New"/>
              </a:rPr>
              <a:t>x[1:-1]</a:t>
            </a:r>
            <a:br>
              <a:rPr lang="en-US" sz="2900" dirty="0">
                <a:latin typeface="Courier New"/>
                <a:cs typeface="Courier New"/>
              </a:rPr>
            </a:br>
            <a:r>
              <a:rPr lang="en-US" sz="2900" dirty="0">
                <a:latin typeface="Courier New"/>
                <a:cs typeface="Courier New"/>
              </a:rPr>
              <a:t>['second', 'third']</a:t>
            </a:r>
            <a:br>
              <a:rPr lang="en-US" sz="2900" dirty="0">
                <a:latin typeface="Courier New"/>
                <a:cs typeface="Courier New"/>
              </a:rPr>
            </a:br>
            <a:r>
              <a:rPr lang="en-US" sz="2900" dirty="0">
                <a:latin typeface="Courier New"/>
                <a:cs typeface="Courier New"/>
              </a:rPr>
              <a:t>&gt;&gt;&gt; x[0:3] </a:t>
            </a:r>
            <a:endParaRPr lang="en-US" sz="2900" dirty="0" smtClean="0">
              <a:latin typeface="Courier New"/>
              <a:cs typeface="Courier New"/>
            </a:endParaRPr>
          </a:p>
          <a:p>
            <a:pPr marL="400050" lvl="1" indent="0">
              <a:buNone/>
            </a:pPr>
            <a:r>
              <a:rPr lang="en-US" sz="2900" dirty="0">
                <a:latin typeface="Courier New"/>
                <a:cs typeface="Courier New"/>
              </a:rPr>
              <a:t>['first', 'second', 'third'] </a:t>
            </a:r>
            <a:r>
              <a:rPr lang="en-US" sz="2900" dirty="0" smtClean="0">
                <a:latin typeface="Courier New"/>
                <a:cs typeface="Courier New"/>
              </a:rPr>
              <a:t/>
            </a:r>
            <a:br>
              <a:rPr lang="en-US" sz="2900" dirty="0" smtClean="0">
                <a:latin typeface="Courier New"/>
                <a:cs typeface="Courier New"/>
              </a:rPr>
            </a:br>
            <a:r>
              <a:rPr lang="en-US" sz="2900" dirty="0" smtClean="0">
                <a:latin typeface="Courier New"/>
                <a:cs typeface="Courier New"/>
              </a:rPr>
              <a:t>&gt;</a:t>
            </a:r>
            <a:r>
              <a:rPr lang="en-US" sz="2900" dirty="0">
                <a:latin typeface="Courier New"/>
                <a:cs typeface="Courier New"/>
              </a:rPr>
              <a:t>&gt;&gt; x[-2:-1]</a:t>
            </a:r>
            <a:br>
              <a:rPr lang="en-US" sz="2900" dirty="0">
                <a:latin typeface="Courier New"/>
                <a:cs typeface="Courier New"/>
              </a:rPr>
            </a:br>
            <a:r>
              <a:rPr lang="en-US" sz="2900" dirty="0">
                <a:latin typeface="Courier New"/>
                <a:cs typeface="Courier New"/>
              </a:rPr>
              <a:t>['third'] </a:t>
            </a:r>
            <a:r>
              <a:rPr lang="en-US" sz="2900" dirty="0" smtClean="0">
                <a:latin typeface="Courier New"/>
                <a:cs typeface="Courier New"/>
              </a:rPr>
              <a:t/>
            </a:r>
            <a:br>
              <a:rPr lang="en-US" sz="2900" dirty="0" smtClean="0">
                <a:latin typeface="Courier New"/>
                <a:cs typeface="Courier New"/>
              </a:rPr>
            </a:br>
            <a:r>
              <a:rPr lang="en-US" sz="2900" dirty="0">
                <a:latin typeface="Courier New"/>
                <a:cs typeface="Courier New"/>
              </a:rPr>
              <a:t>&gt;&gt;&gt; x[-1:2] </a:t>
            </a:r>
            <a:r>
              <a:rPr lang="en-US" sz="2900" dirty="0" smtClean="0">
                <a:latin typeface="Courier New"/>
                <a:cs typeface="Courier New"/>
              </a:rPr>
              <a:t/>
            </a:r>
            <a:br>
              <a:rPr lang="en-US" sz="2900" dirty="0" smtClean="0">
                <a:latin typeface="Courier New"/>
                <a:cs typeface="Courier New"/>
              </a:rPr>
            </a:br>
            <a:r>
              <a:rPr lang="en-US" sz="2900" dirty="0" smtClean="0">
                <a:latin typeface="Courier New"/>
                <a:cs typeface="Courier New"/>
              </a:rPr>
              <a:t>[</a:t>
            </a:r>
            <a:r>
              <a:rPr lang="en-US" sz="2900" dirty="0">
                <a:latin typeface="Courier New"/>
                <a:cs typeface="Courier New"/>
              </a:rPr>
              <a:t>] </a:t>
            </a:r>
            <a:endParaRPr lang="en-US" sz="2900" dirty="0" smtClean="0">
              <a:latin typeface="Courier New"/>
              <a:cs typeface="Courier New"/>
            </a:endParaRPr>
          </a:p>
        </p:txBody>
      </p:sp>
      <p:pic>
        <p:nvPicPr>
          <p:cNvPr id="4" name="Picture 3" descr="Screen Shot 2012-03-16 at 9.35.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90" y="2352767"/>
            <a:ext cx="8668609" cy="1346200"/>
          </a:xfrm>
          <a:prstGeom prst="rect">
            <a:avLst/>
          </a:prstGeom>
        </p:spPr>
      </p:pic>
      <p:sp>
        <p:nvSpPr>
          <p:cNvPr id="5" name="TextBox 4"/>
          <p:cNvSpPr txBox="1"/>
          <p:nvPr/>
        </p:nvSpPr>
        <p:spPr>
          <a:xfrm>
            <a:off x="8043107" y="2911488"/>
            <a:ext cx="340722" cy="338554"/>
          </a:xfrm>
          <a:prstGeom prst="rect">
            <a:avLst/>
          </a:prstGeom>
          <a:noFill/>
        </p:spPr>
        <p:txBody>
          <a:bodyPr wrap="square" rtlCol="0">
            <a:spAutoFit/>
          </a:bodyPr>
          <a:lstStyle/>
          <a:p>
            <a:r>
              <a:rPr lang="en-US" sz="1600" dirty="0" smtClean="0">
                <a:latin typeface="Arial" charset="0"/>
              </a:rPr>
              <a:t>4</a:t>
            </a:r>
            <a:endParaRPr lang="en-US" sz="1600" dirty="0">
              <a:latin typeface="Arial" charset="0"/>
            </a:endParaRPr>
          </a:p>
        </p:txBody>
      </p:sp>
    </p:spTree>
    <p:extLst>
      <p:ext uri="{BB962C8B-B14F-4D97-AF65-F5344CB8AC3E}">
        <p14:creationId xmlns:p14="http://schemas.microsoft.com/office/powerpoint/2010/main" val="2855950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pPr marL="82296" indent="0">
              <a:buNone/>
            </a:pPr>
            <a:r>
              <a:rPr lang="en-US" dirty="0" smtClean="0"/>
              <a:t>Omitting one or the other index means either “Go from the beginning of the list” or “Go to the end of the list”</a:t>
            </a:r>
            <a:r>
              <a:rPr lang="en-US" dirty="0">
                <a:latin typeface="Courier New"/>
                <a:cs typeface="Courier New"/>
              </a:rPr>
              <a:t/>
            </a:r>
            <a:br>
              <a:rPr lang="en-US" dirty="0">
                <a:latin typeface="Courier New"/>
                <a:cs typeface="Courier New"/>
              </a:rPr>
            </a:br>
            <a:r>
              <a:rPr lang="en-US" sz="1800" dirty="0" smtClean="0">
                <a:latin typeface="Courier New"/>
                <a:cs typeface="Courier New"/>
              </a:rPr>
              <a:t>&gt;&gt;&gt; </a:t>
            </a:r>
            <a:r>
              <a:rPr lang="en-US" sz="1800" dirty="0">
                <a:latin typeface="Courier New"/>
                <a:cs typeface="Courier New"/>
              </a:rPr>
              <a:t>x = ["first", "second", "third", "fourth"] </a:t>
            </a:r>
            <a:endParaRPr lang="en-US" sz="1800" dirty="0" smtClean="0">
              <a:latin typeface="Courier New"/>
              <a:cs typeface="Courier New"/>
            </a:endParaRPr>
          </a:p>
          <a:p>
            <a:pPr marL="82296" indent="0">
              <a:buNone/>
            </a:pPr>
            <a:r>
              <a:rPr lang="en-US" sz="1800" dirty="0" smtClean="0">
                <a:latin typeface="Courier New"/>
                <a:cs typeface="Courier New"/>
              </a:rPr>
              <a:t>&gt;&gt;&gt; </a:t>
            </a:r>
            <a:r>
              <a:rPr lang="en-US" sz="1800" dirty="0">
                <a:latin typeface="Courier New"/>
                <a:cs typeface="Courier New"/>
              </a:rPr>
              <a:t>x[:3]</a:t>
            </a:r>
            <a:br>
              <a:rPr lang="en-US" sz="1800" dirty="0">
                <a:latin typeface="Courier New"/>
                <a:cs typeface="Courier New"/>
              </a:rPr>
            </a:br>
            <a:r>
              <a:rPr lang="en-US" sz="1800" dirty="0">
                <a:latin typeface="Courier New"/>
                <a:cs typeface="Courier New"/>
              </a:rPr>
              <a:t>['first', 'second', 'third']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x[2:]</a:t>
            </a:r>
            <a:br>
              <a:rPr lang="en-US" sz="1800" dirty="0">
                <a:latin typeface="Courier New"/>
                <a:cs typeface="Courier New"/>
              </a:rPr>
            </a:br>
            <a:r>
              <a:rPr lang="en-US" sz="1800" dirty="0">
                <a:latin typeface="Courier New"/>
                <a:cs typeface="Courier New"/>
              </a:rPr>
              <a:t>['third', 'fourth'] </a:t>
            </a:r>
            <a:endParaRPr lang="en-US" sz="1800" dirty="0" smtClean="0">
              <a:latin typeface="Courier New"/>
              <a:cs typeface="Courier New"/>
            </a:endParaRPr>
          </a:p>
        </p:txBody>
      </p:sp>
    </p:spTree>
    <p:extLst>
      <p:ext uri="{BB962C8B-B14F-4D97-AF65-F5344CB8AC3E}">
        <p14:creationId xmlns:p14="http://schemas.microsoft.com/office/powerpoint/2010/main" val="2986435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smtClean="0"/>
              <a:t>Omitting both the indices makes a copy of the list. </a:t>
            </a:r>
            <a:r>
              <a:rPr lang="en-US" dirty="0" err="1" smtClean="0"/>
              <a:t>Eg</a:t>
            </a:r>
            <a:r>
              <a:rPr lang="en-US" dirty="0" smtClean="0"/>
              <a:t>: </a:t>
            </a:r>
            <a:br>
              <a:rPr lang="en-US" dirty="0" smtClean="0"/>
            </a:br>
            <a:endParaRPr lang="en-US" dirty="0" smtClean="0"/>
          </a:p>
          <a:p>
            <a:pPr marL="82296" indent="0">
              <a:buNone/>
            </a:pPr>
            <a:r>
              <a:rPr lang="en-US" sz="1800" dirty="0" smtClean="0">
                <a:latin typeface="Courier New"/>
                <a:cs typeface="Courier New"/>
              </a:rPr>
              <a:t>&gt;&gt;&gt; </a:t>
            </a:r>
            <a:r>
              <a:rPr lang="en-US" sz="1800" dirty="0">
                <a:latin typeface="Courier New"/>
                <a:cs typeface="Courier New"/>
              </a:rPr>
              <a:t>x = ["first", "second", "third", "fourth"] </a:t>
            </a:r>
            <a:endParaRPr lang="en-US" sz="1800" dirty="0" smtClean="0">
              <a:latin typeface="Courier New"/>
              <a:cs typeface="Courier New"/>
            </a:endParaRPr>
          </a:p>
          <a:p>
            <a:pPr marL="82296" indent="0">
              <a:buNone/>
            </a:pPr>
            <a:r>
              <a:rPr lang="en-US" sz="1800" dirty="0" smtClean="0">
                <a:latin typeface="Courier New"/>
                <a:cs typeface="Courier New"/>
              </a:rPr>
              <a:t>&gt;&gt;&gt; </a:t>
            </a:r>
            <a:r>
              <a:rPr lang="en-US" sz="1800" dirty="0">
                <a:latin typeface="Courier New"/>
                <a:cs typeface="Courier New"/>
              </a:rPr>
              <a:t>y = x[:]</a:t>
            </a:r>
            <a:br>
              <a:rPr lang="en-US" sz="1800" dirty="0">
                <a:latin typeface="Courier New"/>
                <a:cs typeface="Courier New"/>
              </a:rPr>
            </a:br>
            <a:r>
              <a:rPr lang="en-US" sz="1800" dirty="0">
                <a:latin typeface="Courier New"/>
                <a:cs typeface="Courier New"/>
              </a:rPr>
              <a:t>&gt;&gt;&gt; y[0] = '1 </a:t>
            </a:r>
            <a:r>
              <a:rPr lang="en-US" sz="1800" dirty="0" err="1">
                <a:latin typeface="Courier New"/>
                <a:cs typeface="Courier New"/>
              </a:rPr>
              <a:t>st</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&gt;&gt;&gt; y</a:t>
            </a:r>
            <a:br>
              <a:rPr lang="en-US" sz="1800" dirty="0">
                <a:latin typeface="Courier New"/>
                <a:cs typeface="Courier New"/>
              </a:rPr>
            </a:br>
            <a:r>
              <a:rPr lang="en-US" sz="1800" dirty="0">
                <a:latin typeface="Courier New"/>
                <a:cs typeface="Courier New"/>
              </a:rPr>
              <a:t>['1 </a:t>
            </a:r>
            <a:r>
              <a:rPr lang="en-US" sz="1800" dirty="0" err="1">
                <a:latin typeface="Courier New"/>
                <a:cs typeface="Courier New"/>
              </a:rPr>
              <a:t>st</a:t>
            </a:r>
            <a:r>
              <a:rPr lang="en-US" sz="1800" dirty="0">
                <a:latin typeface="Courier New"/>
                <a:cs typeface="Courier New"/>
              </a:rPr>
              <a:t>', 'second', 'third', 'fourth'] </a:t>
            </a:r>
            <a:r>
              <a:rPr lang="en-US" sz="1800" dirty="0" smtClean="0">
                <a:latin typeface="Courier New"/>
                <a:cs typeface="Courier New"/>
              </a:rPr>
              <a:t/>
            </a:r>
            <a:br>
              <a:rPr lang="en-US" sz="1800" dirty="0" smtClean="0">
                <a:latin typeface="Courier New"/>
                <a:cs typeface="Courier New"/>
              </a:rPr>
            </a:br>
            <a:r>
              <a:rPr lang="en-US" sz="1800" dirty="0" smtClean="0">
                <a:latin typeface="Courier New"/>
                <a:cs typeface="Courier New"/>
              </a:rPr>
              <a:t>&gt;</a:t>
            </a:r>
            <a:r>
              <a:rPr lang="en-US" sz="1800" dirty="0">
                <a:latin typeface="Courier New"/>
                <a:cs typeface="Courier New"/>
              </a:rPr>
              <a:t>&gt;&gt; x</a:t>
            </a:r>
            <a:br>
              <a:rPr lang="en-US" sz="1800" dirty="0">
                <a:latin typeface="Courier New"/>
                <a:cs typeface="Courier New"/>
              </a:rPr>
            </a:br>
            <a:r>
              <a:rPr lang="en-US" sz="1800" dirty="0">
                <a:latin typeface="Courier New"/>
                <a:cs typeface="Courier New"/>
              </a:rPr>
              <a:t>['first', 'second', 'third', 'fourth']</a:t>
            </a:r>
            <a:r>
              <a:rPr lang="en-US" sz="2400" dirty="0">
                <a:latin typeface="Courier New"/>
                <a:cs typeface="Courier New"/>
              </a:rPr>
              <a:t> </a:t>
            </a:r>
            <a:endParaRPr lang="en-US" sz="2400" dirty="0" smtClean="0">
              <a:latin typeface="Courier New"/>
              <a:cs typeface="Courier New"/>
            </a:endParaRPr>
          </a:p>
          <a:p>
            <a:endParaRPr lang="en-US" dirty="0"/>
          </a:p>
        </p:txBody>
      </p:sp>
    </p:spTree>
    <p:extLst>
      <p:ext uri="{BB962C8B-B14F-4D97-AF65-F5344CB8AC3E}">
        <p14:creationId xmlns:p14="http://schemas.microsoft.com/office/powerpoint/2010/main" val="911399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lnSpcReduction="10000"/>
          </a:bodyPr>
          <a:lstStyle/>
          <a:p>
            <a:r>
              <a:rPr lang="en-US" dirty="0" smtClean="0"/>
              <a:t>You can modify the list by simply accessing the elements using the indices:</a:t>
            </a:r>
            <a:br>
              <a:rPr lang="en-US" dirty="0" smtClean="0"/>
            </a:br>
            <a:r>
              <a:rPr lang="pl-PL" sz="1800" dirty="0">
                <a:latin typeface="Courier New"/>
                <a:cs typeface="Courier New"/>
              </a:rPr>
              <a:t>&gt;&gt;&gt; x = [1, 2, 3, 4] </a:t>
            </a:r>
            <a:r>
              <a:rPr lang="pl-PL" sz="1800" dirty="0" smtClean="0">
                <a:latin typeface="Courier New"/>
                <a:cs typeface="Courier New"/>
              </a:rPr>
              <a:t/>
            </a:r>
            <a:br>
              <a:rPr lang="pl-PL" sz="1800" dirty="0" smtClean="0">
                <a:latin typeface="Courier New"/>
                <a:cs typeface="Courier New"/>
              </a:rPr>
            </a:br>
            <a:r>
              <a:rPr lang="pl-PL" sz="1800" dirty="0" smtClean="0">
                <a:latin typeface="Courier New"/>
                <a:cs typeface="Courier New"/>
              </a:rPr>
              <a:t>&gt;</a:t>
            </a:r>
            <a:r>
              <a:rPr lang="pl-PL" sz="1800" dirty="0">
                <a:latin typeface="Courier New"/>
                <a:cs typeface="Courier New"/>
              </a:rPr>
              <a:t>&gt;&gt; x[1] = "</a:t>
            </a:r>
            <a:r>
              <a:rPr lang="pl-PL" sz="1800" dirty="0" err="1">
                <a:latin typeface="Courier New"/>
                <a:cs typeface="Courier New"/>
              </a:rPr>
              <a:t>two</a:t>
            </a:r>
            <a:r>
              <a:rPr lang="pl-PL" sz="1800" dirty="0">
                <a:latin typeface="Courier New"/>
                <a:cs typeface="Courier New"/>
              </a:rPr>
              <a:t>"</a:t>
            </a:r>
            <a:br>
              <a:rPr lang="pl-PL" sz="1800" dirty="0">
                <a:latin typeface="Courier New"/>
                <a:cs typeface="Courier New"/>
              </a:rPr>
            </a:br>
            <a:r>
              <a:rPr lang="pl-PL" sz="1800" dirty="0">
                <a:latin typeface="Courier New"/>
                <a:cs typeface="Courier New"/>
              </a:rPr>
              <a:t>&gt;&gt;&gt; x</a:t>
            </a:r>
            <a:br>
              <a:rPr lang="pl-PL" sz="1800" dirty="0">
                <a:latin typeface="Courier New"/>
                <a:cs typeface="Courier New"/>
              </a:rPr>
            </a:br>
            <a:r>
              <a:rPr lang="pl-PL" sz="1800" dirty="0">
                <a:latin typeface="Courier New"/>
                <a:cs typeface="Courier New"/>
              </a:rPr>
              <a:t>[1, '</a:t>
            </a:r>
            <a:r>
              <a:rPr lang="pl-PL" sz="1800" dirty="0" err="1">
                <a:latin typeface="Courier New"/>
                <a:cs typeface="Courier New"/>
              </a:rPr>
              <a:t>two</a:t>
            </a:r>
            <a:r>
              <a:rPr lang="pl-PL" sz="1800" dirty="0">
                <a:latin typeface="Courier New"/>
                <a:cs typeface="Courier New"/>
              </a:rPr>
              <a:t>', 3, 4]</a:t>
            </a:r>
            <a:r>
              <a:rPr lang="pl-PL" dirty="0">
                <a:latin typeface="Courier New"/>
                <a:cs typeface="Courier New"/>
              </a:rPr>
              <a:t> </a:t>
            </a:r>
            <a:endParaRPr lang="pl-PL" dirty="0" smtClean="0">
              <a:latin typeface="Courier New"/>
              <a:cs typeface="Courier New"/>
            </a:endParaRPr>
          </a:p>
          <a:p>
            <a:pPr marL="356616" lvl="1" indent="0">
              <a:buNone/>
            </a:pPr>
            <a:endParaRPr lang="en-US" sz="1400" dirty="0" smtClean="0">
              <a:latin typeface="Courier New"/>
              <a:cs typeface="Courier New"/>
            </a:endParaRPr>
          </a:p>
          <a:p>
            <a:pPr marL="356616" lvl="1" indent="0">
              <a:buNone/>
            </a:pPr>
            <a:r>
              <a:rPr lang="mr-IN" sz="1400" dirty="0" smtClean="0">
                <a:latin typeface="Courier New"/>
                <a:cs typeface="Courier New"/>
              </a:rPr>
              <a:t>&gt;&gt;&gt; </a:t>
            </a:r>
            <a:r>
              <a:rPr lang="mr-IN" sz="1400" dirty="0">
                <a:latin typeface="Courier New"/>
                <a:cs typeface="Courier New"/>
              </a:rPr>
              <a:t>L = ['</a:t>
            </a:r>
            <a:r>
              <a:rPr lang="mr-IN" sz="1400" dirty="0" err="1">
                <a:latin typeface="Courier New"/>
                <a:cs typeface="Courier New"/>
              </a:rPr>
              <a:t>spam</a:t>
            </a:r>
            <a:r>
              <a:rPr lang="mr-IN" sz="1400" dirty="0">
                <a:latin typeface="Courier New"/>
                <a:cs typeface="Courier New"/>
              </a:rPr>
              <a:t>', '</a:t>
            </a:r>
            <a:r>
              <a:rPr lang="mr-IN" sz="1400" dirty="0" err="1">
                <a:latin typeface="Courier New"/>
                <a:cs typeface="Courier New"/>
              </a:rPr>
              <a:t>Spam</a:t>
            </a:r>
            <a:r>
              <a:rPr lang="mr-IN" sz="1400" dirty="0">
                <a:latin typeface="Courier New"/>
                <a:cs typeface="Courier New"/>
              </a:rPr>
              <a:t>', 'SPAM!'] </a:t>
            </a:r>
            <a:endParaRPr lang="en-US" sz="1400" dirty="0" smtClean="0">
              <a:latin typeface="Courier New"/>
              <a:cs typeface="Courier New"/>
            </a:endParaRPr>
          </a:p>
          <a:p>
            <a:pPr marL="356616" lvl="1" indent="0">
              <a:buNone/>
            </a:pPr>
            <a:r>
              <a:rPr lang="mr-IN" sz="1400" dirty="0" smtClean="0">
                <a:latin typeface="Courier New"/>
                <a:cs typeface="Courier New"/>
              </a:rPr>
              <a:t>&gt;&gt;&gt; </a:t>
            </a:r>
            <a:r>
              <a:rPr lang="mr-IN" sz="1400" dirty="0">
                <a:latin typeface="Courier New"/>
                <a:cs typeface="Courier New"/>
              </a:rPr>
              <a:t>L[1] = </a:t>
            </a:r>
            <a:r>
              <a:rPr lang="mr-IN" sz="1400" dirty="0" smtClean="0">
                <a:latin typeface="Courier New"/>
                <a:cs typeface="Courier New"/>
              </a:rPr>
              <a:t>'</a:t>
            </a:r>
            <a:r>
              <a:rPr lang="mr-IN" sz="1400" dirty="0" err="1" smtClean="0">
                <a:latin typeface="Courier New"/>
                <a:cs typeface="Courier New"/>
              </a:rPr>
              <a:t>eggs</a:t>
            </a:r>
            <a:r>
              <a:rPr lang="mr-IN" sz="1400" dirty="0" smtClean="0">
                <a:latin typeface="Courier New"/>
                <a:cs typeface="Courier New"/>
              </a:rPr>
              <a:t>’</a:t>
            </a:r>
            <a:endParaRPr lang="en-US" sz="1400" dirty="0" smtClean="0">
              <a:latin typeface="Courier New"/>
              <a:cs typeface="Courier New"/>
            </a:endParaRPr>
          </a:p>
          <a:p>
            <a:pPr marL="356616" lvl="1" indent="0">
              <a:buNone/>
            </a:pPr>
            <a:r>
              <a:rPr lang="mr-IN" sz="1400" dirty="0" smtClean="0">
                <a:latin typeface="Courier New"/>
                <a:cs typeface="Courier New"/>
              </a:rPr>
              <a:t>&gt;&gt;&gt; L</a:t>
            </a:r>
            <a:endParaRPr lang="en-US" sz="1400" dirty="0" smtClean="0">
              <a:latin typeface="Courier New"/>
              <a:cs typeface="Courier New"/>
            </a:endParaRPr>
          </a:p>
          <a:p>
            <a:pPr marL="356616" lvl="1" indent="0">
              <a:buNone/>
            </a:pPr>
            <a:r>
              <a:rPr lang="mr-IN" sz="1400" dirty="0" smtClean="0">
                <a:latin typeface="Courier New"/>
                <a:cs typeface="Courier New"/>
              </a:rPr>
              <a:t>[</a:t>
            </a:r>
            <a:r>
              <a:rPr lang="mr-IN" sz="1400" dirty="0">
                <a:latin typeface="Courier New"/>
                <a:cs typeface="Courier New"/>
              </a:rPr>
              <a:t>'</a:t>
            </a:r>
            <a:r>
              <a:rPr lang="mr-IN" sz="1400" dirty="0" err="1">
                <a:latin typeface="Courier New"/>
                <a:cs typeface="Courier New"/>
              </a:rPr>
              <a:t>spam</a:t>
            </a:r>
            <a:r>
              <a:rPr lang="mr-IN" sz="1400" dirty="0">
                <a:latin typeface="Courier New"/>
                <a:cs typeface="Courier New"/>
              </a:rPr>
              <a:t>', '</a:t>
            </a:r>
            <a:r>
              <a:rPr lang="mr-IN" sz="1400" dirty="0" err="1">
                <a:latin typeface="Courier New"/>
                <a:cs typeface="Courier New"/>
              </a:rPr>
              <a:t>eggs</a:t>
            </a:r>
            <a:r>
              <a:rPr lang="mr-IN" sz="1400" dirty="0">
                <a:latin typeface="Courier New"/>
                <a:cs typeface="Courier New"/>
              </a:rPr>
              <a:t>', 'SPAM</a:t>
            </a:r>
            <a:r>
              <a:rPr lang="mr-IN" sz="1400" dirty="0" smtClean="0">
                <a:latin typeface="Courier New"/>
                <a:cs typeface="Courier New"/>
              </a:rPr>
              <a:t>!']</a:t>
            </a:r>
            <a:endParaRPr lang="en-US" sz="1400" dirty="0" smtClean="0">
              <a:latin typeface="Courier New"/>
              <a:cs typeface="Courier New"/>
            </a:endParaRPr>
          </a:p>
          <a:p>
            <a:pPr marL="356616" lvl="1" indent="0">
              <a:buNone/>
            </a:pPr>
            <a:r>
              <a:rPr lang="mr-IN" sz="1400" dirty="0" smtClean="0">
                <a:latin typeface="Courier New"/>
                <a:cs typeface="Courier New"/>
              </a:rPr>
              <a:t>&gt;&gt;&gt; </a:t>
            </a:r>
            <a:r>
              <a:rPr lang="mr-IN" sz="1400" dirty="0">
                <a:latin typeface="Courier New"/>
                <a:cs typeface="Courier New"/>
              </a:rPr>
              <a:t>L[0:2] = ['</a:t>
            </a:r>
            <a:r>
              <a:rPr lang="mr-IN" sz="1400" dirty="0" err="1">
                <a:latin typeface="Courier New"/>
                <a:cs typeface="Courier New"/>
              </a:rPr>
              <a:t>eat</a:t>
            </a:r>
            <a:r>
              <a:rPr lang="mr-IN" sz="1400" dirty="0">
                <a:latin typeface="Courier New"/>
                <a:cs typeface="Courier New"/>
              </a:rPr>
              <a:t>', '</a:t>
            </a:r>
            <a:r>
              <a:rPr lang="mr-IN" sz="1400" dirty="0" err="1">
                <a:latin typeface="Courier New"/>
                <a:cs typeface="Courier New"/>
              </a:rPr>
              <a:t>more</a:t>
            </a:r>
            <a:r>
              <a:rPr lang="mr-IN" sz="1400" dirty="0">
                <a:latin typeface="Courier New"/>
                <a:cs typeface="Courier New"/>
              </a:rPr>
              <a:t>'] </a:t>
            </a:r>
            <a:endParaRPr lang="en-US" sz="1400" dirty="0" smtClean="0">
              <a:latin typeface="Courier New"/>
              <a:cs typeface="Courier New"/>
            </a:endParaRPr>
          </a:p>
          <a:p>
            <a:pPr marL="356616" lvl="1" indent="0">
              <a:buNone/>
            </a:pPr>
            <a:r>
              <a:rPr lang="mr-IN" sz="1400" dirty="0" smtClean="0">
                <a:latin typeface="Courier New"/>
                <a:cs typeface="Courier New"/>
              </a:rPr>
              <a:t>&gt;&gt;&gt; L</a:t>
            </a:r>
            <a:endParaRPr lang="en-US" sz="1400" dirty="0" smtClean="0">
              <a:latin typeface="Courier New"/>
              <a:cs typeface="Courier New"/>
            </a:endParaRPr>
          </a:p>
          <a:p>
            <a:pPr marL="356616" lvl="1" indent="0">
              <a:buNone/>
            </a:pPr>
            <a:r>
              <a:rPr lang="mr-IN" sz="1400" dirty="0" smtClean="0">
                <a:latin typeface="Courier New"/>
                <a:cs typeface="Courier New"/>
              </a:rPr>
              <a:t>[</a:t>
            </a:r>
            <a:r>
              <a:rPr lang="mr-IN" sz="1400" dirty="0">
                <a:latin typeface="Courier New"/>
                <a:cs typeface="Courier New"/>
              </a:rPr>
              <a:t>'</a:t>
            </a:r>
            <a:r>
              <a:rPr lang="mr-IN" sz="1400" dirty="0" err="1">
                <a:latin typeface="Courier New"/>
                <a:cs typeface="Courier New"/>
              </a:rPr>
              <a:t>eat</a:t>
            </a:r>
            <a:r>
              <a:rPr lang="mr-IN" sz="1400" dirty="0">
                <a:latin typeface="Courier New"/>
                <a:cs typeface="Courier New"/>
              </a:rPr>
              <a:t>', '</a:t>
            </a:r>
            <a:r>
              <a:rPr lang="mr-IN" sz="1400" dirty="0" err="1">
                <a:latin typeface="Courier New"/>
                <a:cs typeface="Courier New"/>
              </a:rPr>
              <a:t>more</a:t>
            </a:r>
            <a:r>
              <a:rPr lang="mr-IN" sz="1400" dirty="0">
                <a:latin typeface="Courier New"/>
                <a:cs typeface="Courier New"/>
              </a:rPr>
              <a:t>', 'SPAM!']</a:t>
            </a:r>
            <a:endParaRPr lang="pl-PL" sz="1400" dirty="0" smtClean="0">
              <a:latin typeface="Courier New"/>
              <a:cs typeface="Courier New"/>
            </a:endParaRPr>
          </a:p>
          <a:p>
            <a:endParaRPr lang="en-US" dirty="0"/>
          </a:p>
        </p:txBody>
      </p:sp>
    </p:spTree>
    <p:extLst>
      <p:ext uri="{BB962C8B-B14F-4D97-AF65-F5344CB8AC3E}">
        <p14:creationId xmlns:p14="http://schemas.microsoft.com/office/powerpoint/2010/main" val="869941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2944</TotalTime>
  <Words>1291</Words>
  <Application>Microsoft Macintosh PowerPoint</Application>
  <PresentationFormat>On-screen Show (4:3)</PresentationFormat>
  <Paragraphs>200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Courier</vt:lpstr>
      <vt:lpstr>Courier New</vt:lpstr>
      <vt:lpstr>Times New Roman</vt:lpstr>
      <vt:lpstr>Verdana</vt:lpstr>
      <vt:lpstr>Wingdings 2</vt:lpstr>
      <vt:lpstr>Arial</vt:lpstr>
      <vt:lpstr>Solstice</vt:lpstr>
      <vt:lpstr>Introduction to Python programming language</vt:lpstr>
      <vt:lpstr>Today’s Agenda</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Lists</vt:lpstr>
      <vt:lpstr>List</vt:lpstr>
      <vt:lpstr>Lists</vt:lpstr>
      <vt:lpstr>Lists</vt:lpstr>
      <vt:lpstr>To read at home</vt:lpstr>
      <vt:lpstr>FOR loop</vt:lpstr>
      <vt:lpstr>WHILE loop</vt:lpstr>
      <vt:lpstr>Home Exercise</vt:lpstr>
      <vt:lpstr>Home Exercise</vt:lpstr>
      <vt:lpstr>Home Exercise</vt:lpstr>
      <vt:lpstr>Home Exercise</vt:lpstr>
      <vt:lpstr>Home Exercise</vt:lpstr>
      <vt:lpstr>Home Exercise</vt:lpstr>
      <vt:lpstr>Home Exercise</vt:lpstr>
      <vt:lpstr>Home Exercise</vt:lpstr>
      <vt:lpstr>Home Exercise</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 language</dc:title>
  <dc:creator>Bhava Avula</dc:creator>
  <cp:lastModifiedBy>Microsoft Office User</cp:lastModifiedBy>
  <cp:revision>262</cp:revision>
  <dcterms:created xsi:type="dcterms:W3CDTF">2012-03-16T15:14:48Z</dcterms:created>
  <dcterms:modified xsi:type="dcterms:W3CDTF">2017-09-06T23:18:35Z</dcterms:modified>
</cp:coreProperties>
</file>